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9" r:id="rId4"/>
    <p:sldId id="258" r:id="rId5"/>
    <p:sldId id="261" r:id="rId6"/>
    <p:sldId id="263" r:id="rId7"/>
    <p:sldId id="260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 varScale="1">
        <p:scale>
          <a:sx n="53" d="100"/>
          <a:sy n="53" d="100"/>
        </p:scale>
        <p:origin x="-7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r_above7000lastweek_new_2020-04-26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41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r_1400-7000lastweek_new_2020-04-26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06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r_sorted_above1_2020-04-27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8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282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48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63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448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7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7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01.05.2020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935365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85" y="3651937"/>
            <a:ext cx="4190828" cy="279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2492896"/>
            <a:ext cx="161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1.103.781 Fälle</a:t>
            </a:r>
          </a:p>
          <a:p>
            <a:r>
              <a:rPr lang="en-US" b="1" dirty="0" smtClean="0"/>
              <a:t>65.068 Tote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37" y="1124744"/>
            <a:ext cx="4270176" cy="21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01.05.2020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6" y="1150223"/>
            <a:ext cx="785209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01.05.2020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4563"/>
            <a:ext cx="784183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Trend für Länder mit über 7.000 Fällen in den letzten 7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01.05.2020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62727" y="1554410"/>
            <a:ext cx="7825697" cy="3962822"/>
            <a:chOff x="539552" y="1124744"/>
            <a:chExt cx="7825697" cy="396282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14"/>
            <a:stretch/>
          </p:blipFill>
          <p:spPr bwMode="auto">
            <a:xfrm>
              <a:off x="539552" y="1124744"/>
              <a:ext cx="7825697" cy="396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73700" r="48606" b="2850"/>
            <a:stretch/>
          </p:blipFill>
          <p:spPr bwMode="auto">
            <a:xfrm>
              <a:off x="4561734" y="1153928"/>
              <a:ext cx="3793787" cy="126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8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439690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R </a:t>
            </a:r>
            <a:r>
              <a:rPr lang="de-DE" sz="2300" dirty="0" err="1" smtClean="0"/>
              <a:t>eff</a:t>
            </a:r>
            <a:r>
              <a:rPr lang="de-DE" sz="2300" dirty="0" smtClean="0"/>
              <a:t>. Trend für Länder mit 1.400 - 7.000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01.05.2020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0" y="1052736"/>
            <a:ext cx="78335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9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01.05.2020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81071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In </a:t>
            </a:r>
            <a:r>
              <a:rPr lang="de-DE" sz="2400" dirty="0"/>
              <a:t>NSW wurden von März bis Mitte April 2020 18 Personen (9 Schüler und 9 Mitarbeiter) aus 15 Schulen als COVID-19-Fälle </a:t>
            </a:r>
            <a:r>
              <a:rPr lang="de-DE" sz="2400" dirty="0" smtClean="0"/>
              <a:t>bestätigt </a:t>
            </a:r>
          </a:p>
          <a:p>
            <a:r>
              <a:rPr lang="de-DE" sz="2400" dirty="0"/>
              <a:t>A</a:t>
            </a:r>
            <a:r>
              <a:rPr lang="de-DE" sz="2400" dirty="0" smtClean="0"/>
              <a:t>lle </a:t>
            </a:r>
            <a:r>
              <a:rPr lang="de-DE" sz="2400" dirty="0"/>
              <a:t>diese Personen hatten die Möglichkeit, das COVID-19-Virus (SARS-CoV-2) auf andere Personen in ihren Schulen zu </a:t>
            </a:r>
            <a:r>
              <a:rPr lang="de-DE" sz="2400" dirty="0" smtClean="0"/>
              <a:t>übertragen </a:t>
            </a:r>
            <a:endParaRPr lang="de-DE" sz="2400" dirty="0" smtClean="0"/>
          </a:p>
          <a:p>
            <a:r>
              <a:rPr lang="de-DE" sz="2400" dirty="0" smtClean="0"/>
              <a:t>735 </a:t>
            </a:r>
            <a:r>
              <a:rPr lang="de-DE" sz="2400" dirty="0"/>
              <a:t>Schülerinnen und Schüler und 128 Lehrkräfte waren bei diesen ersten 18 Fällen enge </a:t>
            </a:r>
            <a:r>
              <a:rPr lang="de-DE" sz="2400" dirty="0" smtClean="0"/>
              <a:t>Kontaktpersonen</a:t>
            </a:r>
            <a:endParaRPr lang="de-DE" sz="2400" dirty="0" smtClean="0"/>
          </a:p>
          <a:p>
            <a:r>
              <a:rPr lang="de-DE" sz="2400" dirty="0" smtClean="0"/>
              <a:t>Kein </a:t>
            </a:r>
            <a:r>
              <a:rPr lang="de-DE" sz="2400" dirty="0"/>
              <a:t>Lehrer oder Mitarbeiter zog sich aus einem der ersten Schulfälle mit dem COVID-19-Virus </a:t>
            </a:r>
            <a:r>
              <a:rPr lang="de-DE" sz="2400" dirty="0" smtClean="0"/>
              <a:t>an </a:t>
            </a:r>
            <a:endParaRPr lang="de-DE" sz="2400" dirty="0" smtClean="0"/>
          </a:p>
          <a:p>
            <a:r>
              <a:rPr lang="de-DE" sz="2400" dirty="0" smtClean="0"/>
              <a:t>Ein </a:t>
            </a:r>
            <a:r>
              <a:rPr lang="de-DE" sz="2400" dirty="0"/>
              <a:t>Kind einer Grundschule und ein Kind einer weiterführenden Schule haben sich möglicherweise mit COVID-19 aus den ersten Fällen an ihren Schulen </a:t>
            </a:r>
            <a:r>
              <a:rPr lang="de-DE" sz="2400" dirty="0" smtClean="0"/>
              <a:t>angesteckt</a:t>
            </a:r>
            <a:endParaRPr lang="en-US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476672"/>
            <a:ext cx="8092592" cy="430887"/>
          </a:xfrm>
        </p:spPr>
        <p:txBody>
          <a:bodyPr/>
          <a:lstStyle/>
          <a:p>
            <a:r>
              <a:rPr lang="de-DE" sz="2800" b="0" dirty="0"/>
              <a:t>Schulen in New South Wales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61145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525703" y="1844824"/>
            <a:ext cx="8092593" cy="4709757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Kontakt- und Transmissionsstudie in Wuhan und Shanghai</a:t>
            </a:r>
          </a:p>
          <a:p>
            <a:r>
              <a:rPr lang="de-DE" dirty="0" smtClean="0"/>
              <a:t>Die </a:t>
            </a:r>
            <a:r>
              <a:rPr lang="de-DE" dirty="0"/>
              <a:t>täglichen Kontakte wurden während </a:t>
            </a:r>
            <a:r>
              <a:rPr lang="de-DE" dirty="0" smtClean="0"/>
              <a:t>des lock down um </a:t>
            </a:r>
            <a:r>
              <a:rPr lang="de-DE" dirty="0"/>
              <a:t>das 7-8-fache reduziert, wobei sich die meisten Interaktionen auf den Haushalt </a:t>
            </a:r>
            <a:r>
              <a:rPr lang="de-DE" dirty="0" smtClean="0"/>
              <a:t>beschränkten</a:t>
            </a:r>
          </a:p>
          <a:p>
            <a:r>
              <a:rPr lang="de-DE" dirty="0" smtClean="0"/>
              <a:t>Kinder </a:t>
            </a:r>
            <a:r>
              <a:rPr lang="de-DE" dirty="0"/>
              <a:t>im Alter von 0-14 Jahren </a:t>
            </a:r>
            <a:r>
              <a:rPr lang="de-DE" dirty="0" smtClean="0"/>
              <a:t>waren weniger </a:t>
            </a:r>
            <a:r>
              <a:rPr lang="de-DE" dirty="0"/>
              <a:t>anfällig für eine Infektion mit SARS-CoV-2 sind als Erwachsene im Alter von 15-64 Jahren </a:t>
            </a:r>
            <a:r>
              <a:rPr lang="de-DE" dirty="0" smtClean="0"/>
              <a:t>(OR </a:t>
            </a:r>
            <a:r>
              <a:rPr lang="de-DE" dirty="0"/>
              <a:t>0,34, 95%CI 0,24-0,49</a:t>
            </a:r>
            <a:r>
              <a:rPr lang="de-DE" dirty="0" smtClean="0"/>
              <a:t>)</a:t>
            </a:r>
          </a:p>
          <a:p>
            <a:r>
              <a:rPr lang="de-DE" dirty="0" smtClean="0"/>
              <a:t>Personen </a:t>
            </a:r>
            <a:r>
              <a:rPr lang="de-DE" dirty="0"/>
              <a:t>über 65 Jahre </a:t>
            </a:r>
            <a:r>
              <a:rPr lang="de-DE" dirty="0" smtClean="0"/>
              <a:t>waren anfälliger </a:t>
            </a:r>
            <a:r>
              <a:rPr lang="de-DE" dirty="0"/>
              <a:t>für eine Infektion sind </a:t>
            </a:r>
            <a:r>
              <a:rPr lang="de-DE" dirty="0" smtClean="0"/>
              <a:t>(OR </a:t>
            </a:r>
            <a:r>
              <a:rPr lang="de-DE" dirty="0"/>
              <a:t>1,47, 95%CI: 1,12-1,92</a:t>
            </a:r>
            <a:r>
              <a:rPr lang="de-DE" dirty="0" smtClean="0"/>
              <a:t>)</a:t>
            </a:r>
          </a:p>
          <a:p>
            <a:r>
              <a:rPr lang="de-DE" dirty="0"/>
              <a:t>S</a:t>
            </a:r>
            <a:r>
              <a:rPr lang="de-DE" dirty="0" smtClean="0"/>
              <a:t>oziale </a:t>
            </a:r>
            <a:r>
              <a:rPr lang="de-DE" dirty="0"/>
              <a:t>Distanzierung </a:t>
            </a:r>
            <a:r>
              <a:rPr lang="de-DE" dirty="0" smtClean="0"/>
              <a:t>(lock down) alleine reicht aus um </a:t>
            </a:r>
            <a:r>
              <a:rPr lang="de-DE" dirty="0"/>
              <a:t>COVID-19 zu </a:t>
            </a:r>
            <a:r>
              <a:rPr lang="de-DE" dirty="0" smtClean="0"/>
              <a:t>kontrollieren</a:t>
            </a:r>
          </a:p>
          <a:p>
            <a:r>
              <a:rPr lang="de-DE" dirty="0" smtClean="0"/>
              <a:t>Proaktive </a:t>
            </a:r>
            <a:r>
              <a:rPr lang="de-DE" dirty="0"/>
              <a:t>Schulschließungen </a:t>
            </a:r>
            <a:r>
              <a:rPr lang="de-DE" dirty="0" smtClean="0"/>
              <a:t>können allein </a:t>
            </a:r>
            <a:r>
              <a:rPr lang="de-DE" dirty="0"/>
              <a:t>die Übertragung nicht unterbrechen, aber sie können die Spitzeninzidenz um 40-60% senken und die Epidemie </a:t>
            </a:r>
            <a:r>
              <a:rPr lang="de-DE" dirty="0" smtClean="0"/>
              <a:t>verzögern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187"/>
            <a:ext cx="6264696" cy="160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76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525703" y="1871166"/>
            <a:ext cx="8092593" cy="5302250"/>
          </a:xfrm>
        </p:spPr>
        <p:txBody>
          <a:bodyPr/>
          <a:lstStyle/>
          <a:p>
            <a:r>
              <a:rPr lang="de-DE" dirty="0" smtClean="0"/>
              <a:t>Obergrenze </a:t>
            </a:r>
            <a:r>
              <a:rPr lang="de-DE" dirty="0"/>
              <a:t>für den Anteil asymptomatischer SARS-CoV-2-Infektionen von 29% (95% Konfidenzintervall 23 bis 37%) in acht </a:t>
            </a:r>
            <a:r>
              <a:rPr lang="de-DE" dirty="0" smtClean="0"/>
              <a:t>Studien </a:t>
            </a:r>
            <a:r>
              <a:rPr lang="de-DE" dirty="0"/>
              <a:t>(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r>
              <a:rPr lang="de-DE" dirty="0" smtClean="0"/>
              <a:t>!)</a:t>
            </a:r>
            <a:endParaRPr lang="de-DE" dirty="0" smtClean="0"/>
          </a:p>
          <a:p>
            <a:r>
              <a:rPr lang="de-DE" dirty="0" smtClean="0"/>
              <a:t>Eine </a:t>
            </a:r>
            <a:r>
              <a:rPr lang="de-DE" dirty="0"/>
              <a:t>statistische Modellierungsstudie schätzte den wahren Anteil asymptomatischer Infektionen auf 18% (95% Konfidenzintervall 16 bis 20</a:t>
            </a:r>
            <a:r>
              <a:rPr lang="de-DE" dirty="0" smtClean="0"/>
              <a:t>%)</a:t>
            </a:r>
          </a:p>
          <a:p>
            <a:r>
              <a:rPr lang="de-DE" dirty="0" smtClean="0"/>
              <a:t>Schätzungen </a:t>
            </a:r>
            <a:r>
              <a:rPr lang="de-DE" dirty="0"/>
              <a:t>des Anteils der präsymptomatischen Personen in vier Studien </a:t>
            </a:r>
            <a:r>
              <a:rPr lang="de-DE" dirty="0" smtClean="0"/>
              <a:t>zu heterogen</a:t>
            </a:r>
          </a:p>
          <a:p>
            <a:r>
              <a:rPr lang="de-DE" dirty="0" smtClean="0"/>
              <a:t>In </a:t>
            </a:r>
            <a:r>
              <a:rPr lang="de-DE" dirty="0"/>
              <a:t>Modellierungsstudien sind 40-60% aller SARS-CoV-2-Infektionen das Ergebnis der Übertragung durch präsymptomatische Personen, wobei der Anteil der asymptomatischen Personen geringer </a:t>
            </a:r>
            <a:r>
              <a:rPr lang="de-DE" dirty="0" smtClean="0"/>
              <a:t>ist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861774"/>
          </a:xfrm>
        </p:spPr>
        <p:txBody>
          <a:bodyPr/>
          <a:lstStyle/>
          <a:p>
            <a:r>
              <a:rPr lang="en-US" sz="2800" b="0" dirty="0" smtClean="0"/>
              <a:t>The </a:t>
            </a:r>
            <a:r>
              <a:rPr lang="en-US" sz="2800" b="0" dirty="0"/>
              <a:t>role of asymptomatic SARS-CoV-2 infections: rapid living systematic review and meta-analysis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270882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Bildschirmpräsentation (4:3)</PresentationFormat>
  <Paragraphs>45</Paragraphs>
  <Slides>9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Schulen in New South Wales</vt:lpstr>
      <vt:lpstr>PowerPoint-Präsentation</vt:lpstr>
      <vt:lpstr>The role of asymptomatic SARS-CoV-2 infections: rapid living systematic review and meta-analysis 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51</cp:revision>
  <dcterms:created xsi:type="dcterms:W3CDTF">2020-04-16T05:25:18Z</dcterms:created>
  <dcterms:modified xsi:type="dcterms:W3CDTF">2020-05-02T06:08:11Z</dcterms:modified>
</cp:coreProperties>
</file>