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4"/>
  </p:notesMasterIdLst>
  <p:handoutMasterIdLst>
    <p:handoutMasterId r:id="rId65"/>
  </p:handoutMasterIdLst>
  <p:sldIdLst>
    <p:sldId id="427" r:id="rId3"/>
    <p:sldId id="428" r:id="rId4"/>
    <p:sldId id="431" r:id="rId5"/>
    <p:sldId id="430" r:id="rId6"/>
    <p:sldId id="494" r:id="rId7"/>
    <p:sldId id="500" r:id="rId8"/>
    <p:sldId id="509" r:id="rId9"/>
    <p:sldId id="498" r:id="rId10"/>
    <p:sldId id="437" r:id="rId11"/>
    <p:sldId id="438" r:id="rId12"/>
    <p:sldId id="439" r:id="rId13"/>
    <p:sldId id="440" r:id="rId14"/>
    <p:sldId id="441" r:id="rId15"/>
    <p:sldId id="534" r:id="rId16"/>
    <p:sldId id="442" r:id="rId17"/>
    <p:sldId id="433" r:id="rId18"/>
    <p:sldId id="508" r:id="rId19"/>
    <p:sldId id="550" r:id="rId20"/>
    <p:sldId id="435" r:id="rId21"/>
    <p:sldId id="470" r:id="rId22"/>
    <p:sldId id="515" r:id="rId23"/>
    <p:sldId id="497" r:id="rId24"/>
    <p:sldId id="554" r:id="rId25"/>
    <p:sldId id="496" r:id="rId26"/>
    <p:sldId id="553" r:id="rId27"/>
    <p:sldId id="537" r:id="rId28"/>
    <p:sldId id="533" r:id="rId29"/>
    <p:sldId id="538" r:id="rId30"/>
    <p:sldId id="432" r:id="rId31"/>
    <p:sldId id="544" r:id="rId32"/>
    <p:sldId id="547" r:id="rId33"/>
    <p:sldId id="545" r:id="rId34"/>
    <p:sldId id="546" r:id="rId35"/>
    <p:sldId id="539" r:id="rId36"/>
    <p:sldId id="540" r:id="rId37"/>
    <p:sldId id="541" r:id="rId38"/>
    <p:sldId id="542" r:id="rId39"/>
    <p:sldId id="543" r:id="rId40"/>
    <p:sldId id="517" r:id="rId41"/>
    <p:sldId id="518" r:id="rId42"/>
    <p:sldId id="519" r:id="rId43"/>
    <p:sldId id="520" r:id="rId44"/>
    <p:sldId id="521" r:id="rId45"/>
    <p:sldId id="522" r:id="rId46"/>
    <p:sldId id="523" r:id="rId47"/>
    <p:sldId id="524" r:id="rId48"/>
    <p:sldId id="481" r:id="rId49"/>
    <p:sldId id="482" r:id="rId50"/>
    <p:sldId id="504" r:id="rId51"/>
    <p:sldId id="513" r:id="rId52"/>
    <p:sldId id="512" r:id="rId53"/>
    <p:sldId id="511" r:id="rId54"/>
    <p:sldId id="514" r:id="rId55"/>
    <p:sldId id="476" r:id="rId56"/>
    <p:sldId id="478" r:id="rId57"/>
    <p:sldId id="551" r:id="rId58"/>
    <p:sldId id="552" r:id="rId59"/>
    <p:sldId id="505" r:id="rId60"/>
    <p:sldId id="450" r:id="rId61"/>
    <p:sldId id="549" r:id="rId62"/>
    <p:sldId id="483" r:id="rId63"/>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EC7"/>
    <a:srgbClr val="045AA6"/>
    <a:srgbClr val="D0D8E8"/>
    <a:srgbClr val="E9EDF4"/>
    <a:srgbClr val="367BB8"/>
    <a:srgbClr val="338BD2"/>
    <a:srgbClr val="4D8AD2"/>
    <a:srgbClr val="66A8DD"/>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5" autoAdjust="0"/>
    <p:restoredTop sz="91236" autoAdjust="0"/>
  </p:normalViewPr>
  <p:slideViewPr>
    <p:cSldViewPr snapToGrid="0" snapToObjects="1">
      <p:cViewPr>
        <p:scale>
          <a:sx n="90" d="100"/>
          <a:sy n="90" d="100"/>
        </p:scale>
        <p:origin x="-348" y="36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04.05.2020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04.05.2020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Zahlen_Bundesländer</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Einrichtung_Detail</a:t>
            </a:r>
            <a:r>
              <a:rPr lang="de-DE" dirty="0" smtClean="0"/>
              <a:t> (Spalte Y,Z)</a:t>
            </a:r>
          </a:p>
          <a:p>
            <a:endParaRPr lang="de-DE" dirty="0" smtClean="0"/>
          </a:p>
          <a:p>
            <a:r>
              <a:rPr lang="de-DE" dirty="0" smtClean="0"/>
              <a:t>Details zu Verstorbenen</a:t>
            </a:r>
          </a:p>
          <a:p>
            <a:r>
              <a:rPr lang="de-DE" dirty="0" smtClean="0"/>
              <a:t>Reiter</a:t>
            </a:r>
            <a:r>
              <a:rPr lang="de-DE" baseline="0" dirty="0" smtClean="0"/>
              <a:t> bestätigte Fälle (0 Uhr); Sortieren nach §23 Tätig, </a:t>
            </a:r>
            <a:r>
              <a:rPr lang="de-DE" baseline="0" dirty="0" err="1" smtClean="0"/>
              <a:t>VerstorbenStatus</a:t>
            </a:r>
            <a:endParaRPr lang="de-DE" dirty="0" smtClean="0"/>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26</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dirty="0" smtClean="0">
                <a:solidFill>
                  <a:schemeClr val="tx1"/>
                </a:solidFill>
                <a:effectLst/>
                <a:latin typeface="+mn-lt"/>
                <a:ea typeface="+mn-ea"/>
                <a:cs typeface="+mn-cs"/>
              </a:rPr>
              <a:t>Liebe Sandra,</a:t>
            </a: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von FG31, daher gibt es bisher noch keine Aktualisierung der nosokomialen Ausbruchszahlen. Im Laufe der Woche bekommen wir eine sinnvolle Auswertung hin.</a:t>
            </a:r>
          </a:p>
          <a:p>
            <a:r>
              <a:rPr lang="de-DE" sz="1200" kern="1200" dirty="0" smtClean="0">
                <a:solidFill>
                  <a:schemeClr val="tx1"/>
                </a:solidFill>
                <a:effectLst/>
                <a:latin typeface="+mn-lt"/>
                <a:ea typeface="+mn-ea"/>
                <a:cs typeface="+mn-cs"/>
              </a:rPr>
              <a:t>Grüße,</a:t>
            </a:r>
          </a:p>
          <a:p>
            <a:r>
              <a:rPr lang="de-DE" sz="1200" kern="120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 Covid19_Liste, 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von Ute 28.04.2020 17:31</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35</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38</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49</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50</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54</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55</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58</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dirty="0" smtClean="0"/>
              <a:t>Lageprotokoll, unter: S:\Projekte\RKI_nCoV-Lage\1.Lagemanagement\1.2.Lageprotokolle\Lageprotokoll_nCoV.xlsx </a:t>
            </a:r>
          </a:p>
          <a:p>
            <a:pPr defTabSz="457886">
              <a:defRPr/>
            </a:pPr>
            <a:r>
              <a:rPr lang="de-DE" baseline="0" dirty="0" smtClean="0"/>
              <a:t>Einsatzteams, unter: S:\Projekte\RKI_nCoV-Lage\5.Unterstützung_im_Feld\Covid-19_Bereitschaft_für_BL-Einsätze.xlsx, 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rPr>
              <a:t>S:\Projekte\RKI_nCoV-Lage\2.Themen\2.1.Epidemiologie\Nowcasting\Do-Files\pics\Surveillance\</a:t>
            </a:r>
            <a:endParaRPr lang="de-DE" dirty="0" smtClean="0"/>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endParaRPr lang="de-DE" sz="1200" kern="1200" dirty="0" smtClean="0">
              <a:solidFill>
                <a:schemeClr val="tx1"/>
              </a:solidFill>
              <a:effectLst/>
              <a:latin typeface="+mn-lt"/>
              <a:ea typeface="+mn-ea"/>
              <a:cs typeface="+mn-cs"/>
            </a:endParaRPr>
          </a:p>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2434780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8109306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94F14288-6770-4D65-B2F8-CE8790A595D5}" type="datetime1">
              <a:rPr lang="de-DE" smtClean="0"/>
              <a:t>04.05.2020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8E01E206-E3CD-4EAA-8E0D-8ADEBDF7E4DA}" type="datetime1">
              <a:rPr lang="de-DE" smtClean="0"/>
              <a:t>04.05.2020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6B900B-0027-401A-B2CE-021B07B19835}" type="datetime1">
              <a:rPr lang="de-DE" smtClean="0"/>
              <a:t>04.05.2020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614363C5-E4E5-4DFE-9A92-04A5DA72708B}" type="datetime1">
              <a:rPr lang="de-DE" smtClean="0"/>
              <a:t>04.05.2020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95F2F854-C10D-4F3D-B101-AE38B99595E5}" type="datetime1">
              <a:rPr lang="de-DE" smtClean="0"/>
              <a:t>04.05.2020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64E3E7A1-9DBF-4757-919A-EEFD91276FA5}" type="datetime1">
              <a:rPr lang="de-DE" smtClean="0"/>
              <a:t>04.05.2020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4B4835CE-A758-442D-A731-3CE555C7A1EA}" type="datetime1">
              <a:rPr lang="de-DE" smtClean="0"/>
              <a:t>04.05.2020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E9809A4E-17FE-43EC-A441-E8B0A50DA24D}" type="datetime1">
              <a:rPr lang="de-DE" smtClean="0"/>
              <a:t>04.05.2020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AD443AA1-3770-4FFE-9D20-36C01C0A8521}" type="datetime1">
              <a:rPr lang="de-DE" smtClean="0"/>
              <a:t>04.05.2020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 xmlns:a16="http://schemas.microsoft.com/office/drawing/2014/main"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9DDF88C1-A266-40E1-B966-2D8ED8AA20B9}" type="datetime1">
              <a:rPr lang="de-DE" smtClean="0"/>
              <a:t>04.05.2020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73D9A26-2345-4048-B61C-61356B234E6F}"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473529" y="692696"/>
            <a:ext cx="8670471" cy="1292662"/>
          </a:xfrm>
          <a:solidFill>
            <a:srgbClr val="045AA6"/>
          </a:solidFill>
        </p:spPr>
        <p:txBody>
          <a:bodyPr/>
          <a:lstStyle/>
          <a:p>
            <a:r>
              <a:rPr lang="de-DE" sz="2800" dirty="0" smtClean="0">
                <a:solidFill>
                  <a:schemeClr val="bg1"/>
                </a:solidFill>
              </a:rPr>
              <a:t>COVID-19: 		Lage National</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602589525"/>
              </p:ext>
            </p:extLst>
          </p:nvPr>
        </p:nvGraphicFramePr>
        <p:xfrm>
          <a:off x="473529" y="21571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04.05.2020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tx1"/>
                          </a:solidFill>
                          <a:latin typeface="+mn-lt"/>
                          <a:ea typeface="+mn-ea"/>
                          <a:cs typeface="+mn-cs"/>
                        </a:rPr>
                        <a:t>163.175</a:t>
                      </a:r>
                    </a:p>
                  </a:txBody>
                  <a:tcPr marL="9525" marR="9525" marT="9525" marB="0" anchor="ctr"/>
                </a:tc>
                <a:tc>
                  <a:txBody>
                    <a:bodyPr/>
                    <a:lstStyle/>
                    <a:p>
                      <a:pPr algn="ctr"/>
                      <a:r>
                        <a:rPr lang="de-DE" dirty="0" smtClean="0"/>
                        <a:t>+679</a:t>
                      </a:r>
                    </a:p>
                  </a:txBody>
                  <a:tcPr anchor="ctr"/>
                </a:tc>
                <a:tc>
                  <a:txBody>
                    <a:bodyPr/>
                    <a:lstStyle/>
                    <a:p>
                      <a:pPr algn="ctr"/>
                      <a:r>
                        <a:rPr lang="de-DE" dirty="0" smtClean="0">
                          <a:solidFill>
                            <a:schemeClr val="tx1"/>
                          </a:solidFill>
                        </a:rPr>
                        <a:t>+0,4%</a:t>
                      </a:r>
                      <a:endParaRPr lang="de-DE" dirty="0">
                        <a:solidFill>
                          <a:schemeClr val="tx1"/>
                        </a:solidFill>
                      </a:endParaRPr>
                    </a:p>
                  </a:txBody>
                  <a:tcPr anchor="ctr"/>
                </a:tc>
                <a:tc>
                  <a:txBody>
                    <a:bodyPr/>
                    <a:lstStyle/>
                    <a:p>
                      <a:pPr algn="ctr"/>
                      <a:r>
                        <a:rPr lang="de-DE" dirty="0" smtClean="0">
                          <a:solidFill>
                            <a:schemeClr val="tx1"/>
                          </a:solidFill>
                        </a:rPr>
                        <a:t>196</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6.692</a:t>
                      </a:r>
                      <a:endParaRPr lang="de-DE" dirty="0">
                        <a:solidFill>
                          <a:schemeClr val="tx1"/>
                        </a:solidFill>
                      </a:endParaRPr>
                    </a:p>
                  </a:txBody>
                  <a:tcPr anchor="ctr"/>
                </a:tc>
                <a:tc>
                  <a:txBody>
                    <a:bodyPr/>
                    <a:lstStyle/>
                    <a:p>
                      <a:pPr algn="ctr"/>
                      <a:r>
                        <a:rPr lang="de-DE" dirty="0" smtClean="0">
                          <a:solidFill>
                            <a:schemeClr val="tx1"/>
                          </a:solidFill>
                        </a:rPr>
                        <a:t>+43</a:t>
                      </a:r>
                      <a:endParaRPr lang="de-DE" dirty="0">
                        <a:solidFill>
                          <a:schemeClr val="tx1"/>
                        </a:solidFill>
                      </a:endParaRPr>
                    </a:p>
                  </a:txBody>
                  <a:tcPr anchor="ctr"/>
                </a:tc>
                <a:tc>
                  <a:txBody>
                    <a:bodyPr/>
                    <a:lstStyle/>
                    <a:p>
                      <a:pPr algn="ctr"/>
                      <a:r>
                        <a:rPr lang="de-DE" dirty="0" smtClean="0">
                          <a:solidFill>
                            <a:schemeClr val="tx1"/>
                          </a:solidFill>
                        </a:rPr>
                        <a:t>+0,6%</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4,1%</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sz="1800" kern="1200" dirty="0" smtClean="0">
                          <a:solidFill>
                            <a:schemeClr val="tx1"/>
                          </a:solidFill>
                          <a:effectLst/>
                          <a:latin typeface="+mn-lt"/>
                          <a:ea typeface="+mn-ea"/>
                          <a:cs typeface="+mn-cs"/>
                        </a:rPr>
                        <a:t>132.700</a:t>
                      </a:r>
                      <a:r>
                        <a:rPr lang="de-DE" sz="1800" kern="1200" dirty="0" smtClean="0">
                          <a:solidFill>
                            <a:schemeClr val="dk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6765" y="166413"/>
            <a:ext cx="6784521" cy="338554"/>
          </a:xfrm>
          <a:solidFill>
            <a:srgbClr val="045AA6"/>
          </a:solidFill>
        </p:spPr>
        <p:txBody>
          <a:bodyPr lIns="72000"/>
          <a:lstStyle/>
          <a:p>
            <a:pPr>
              <a:spcBef>
                <a:spcPts val="600"/>
              </a:spcBef>
            </a:pPr>
            <a:r>
              <a:rPr lang="de-DE" sz="2000" dirty="0" smtClean="0">
                <a:solidFill>
                  <a:schemeClr val="bg1"/>
                </a:solidFill>
              </a:rPr>
              <a:t>Geographische Verteilung in Deutschland: 7-Tage-Inzidenz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0B434BE6-81FB-4604-9B0C-FDE3FFC441F2}"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10</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3086151335"/>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6.989</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2050" name="Picture 2" descr="S:\Projekte\RKI_nCoV-Lage\3.Kommunikation\3.7.Lageberichte\2020-05-04\Karten\Meldeaktivität 7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5" y="1504125"/>
            <a:ext cx="7067440" cy="499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38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83DAF6F9-5D55-474A-8849-CC922DD2EAB0}"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225402955"/>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4.439</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7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3074" name="Picture 2" descr="S:\Projekte\RKI_nCoV-Lage\3.Kommunikation\3.7.Lageberichte\2020-05-04\Karten\Meldeaktivität 5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1" y="1611698"/>
            <a:ext cx="6524551" cy="461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7EC1AAEB-398B-4355-9A92-7A36758EC616}"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2425682103"/>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1.632</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1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4098" name="Picture 2" descr="S:\Projekte\RKI_nCoV-Lage\3.Kommunikation\3.7.Lageberichte\2020-05-04\Karten\Meldeaktivität 3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52" y="1442663"/>
            <a:ext cx="7109453" cy="502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34BB0068-27B0-4F40-A7AC-C96C31472FE8}"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13</a:t>
            </a:fld>
            <a:endParaRPr lang="de-DE"/>
          </a:p>
        </p:txBody>
      </p:sp>
      <p:pic>
        <p:nvPicPr>
          <p:cNvPr id="5122" name="Picture 2" descr="S:\Projekte\RKI_nCoV-Lage\3.Kommunikation\3.7.Lageberichte\2020-05-04\Karten\Wochenvergleich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8679"/>
            <a:ext cx="7060019" cy="4992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3C87045A-714E-4460-822B-1CBC48647541}"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14</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04.05.2020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graphicFrame>
        <p:nvGraphicFramePr>
          <p:cNvPr id="7" name="Objekt 6"/>
          <p:cNvGraphicFramePr>
            <a:graphicFrameLocks noChangeAspect="1"/>
          </p:cNvGraphicFramePr>
          <p:nvPr>
            <p:extLst>
              <p:ext uri="{D42A27DB-BD31-4B8C-83A1-F6EECF244321}">
                <p14:modId xmlns:p14="http://schemas.microsoft.com/office/powerpoint/2010/main" val="2350549915"/>
              </p:ext>
            </p:extLst>
          </p:nvPr>
        </p:nvGraphicFramePr>
        <p:xfrm>
          <a:off x="403927" y="1235261"/>
          <a:ext cx="7379013" cy="5220586"/>
        </p:xfrm>
        <a:graphic>
          <a:graphicData uri="http://schemas.openxmlformats.org/presentationml/2006/ole">
            <mc:AlternateContent xmlns:mc="http://schemas.openxmlformats.org/markup-compatibility/2006">
              <mc:Choice xmlns:v="urn:schemas-microsoft-com:vml" Requires="v">
                <p:oleObj spid="_x0000_s6172" name="Acrobat Document" r:id="rId3" imgW="8010356" imgH="5667375" progId="AcroExch.Document.2017">
                  <p:embed/>
                </p:oleObj>
              </mc:Choice>
              <mc:Fallback>
                <p:oleObj name="Acrobat Document" r:id="rId3" imgW="8010356" imgH="5667375" progId="AcroExch.Document.2017">
                  <p:embed/>
                  <p:pic>
                    <p:nvPicPr>
                      <p:cNvPr id="0" name=""/>
                      <p:cNvPicPr/>
                      <p:nvPr/>
                    </p:nvPicPr>
                    <p:blipFill>
                      <a:blip r:embed="rId4"/>
                      <a:stretch>
                        <a:fillRect/>
                      </a:stretch>
                    </p:blipFill>
                    <p:spPr>
                      <a:xfrm>
                        <a:off x="403927" y="1235261"/>
                        <a:ext cx="7379013" cy="5220586"/>
                      </a:xfrm>
                      <a:prstGeom prst="rect">
                        <a:avLst/>
                      </a:prstGeom>
                    </p:spPr>
                  </p:pic>
                </p:oleObj>
              </mc:Fallback>
            </mc:AlternateContent>
          </a:graphicData>
        </a:graphic>
      </p:graphicFrame>
    </p:spTree>
    <p:extLst>
      <p:ext uri="{BB962C8B-B14F-4D97-AF65-F5344CB8AC3E}">
        <p14:creationId xmlns:p14="http://schemas.microsoft.com/office/powerpoint/2010/main" val="332736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5928F3FA-BFF3-45F1-8871-1E1FD80F399A}"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04.05.2020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graphicFrame>
        <p:nvGraphicFramePr>
          <p:cNvPr id="7" name="Objekt 6"/>
          <p:cNvGraphicFramePr>
            <a:graphicFrameLocks noChangeAspect="1"/>
          </p:cNvGraphicFramePr>
          <p:nvPr>
            <p:extLst>
              <p:ext uri="{D42A27DB-BD31-4B8C-83A1-F6EECF244321}">
                <p14:modId xmlns:p14="http://schemas.microsoft.com/office/powerpoint/2010/main" val="3814197858"/>
              </p:ext>
            </p:extLst>
          </p:nvPr>
        </p:nvGraphicFramePr>
        <p:xfrm>
          <a:off x="241541" y="1182098"/>
          <a:ext cx="7126504" cy="5041938"/>
        </p:xfrm>
        <a:graphic>
          <a:graphicData uri="http://schemas.openxmlformats.org/presentationml/2006/ole">
            <mc:AlternateContent xmlns:mc="http://schemas.openxmlformats.org/markup-compatibility/2006">
              <mc:Choice xmlns:v="urn:schemas-microsoft-com:vml" Requires="v">
                <p:oleObj spid="_x0000_s7196" name="Acrobat Document" r:id="rId4" imgW="8010356" imgH="5667375" progId="AcroExch.Document.2017">
                  <p:embed/>
                </p:oleObj>
              </mc:Choice>
              <mc:Fallback>
                <p:oleObj name="Acrobat Document" r:id="rId4" imgW="8010356" imgH="5667375" progId="AcroExch.Document.2017">
                  <p:embed/>
                  <p:pic>
                    <p:nvPicPr>
                      <p:cNvPr id="0" name=""/>
                      <p:cNvPicPr/>
                      <p:nvPr/>
                    </p:nvPicPr>
                    <p:blipFill>
                      <a:blip r:embed="rId5"/>
                      <a:stretch>
                        <a:fillRect/>
                      </a:stretch>
                    </p:blipFill>
                    <p:spPr>
                      <a:xfrm>
                        <a:off x="241541" y="1182098"/>
                        <a:ext cx="7126504" cy="5041938"/>
                      </a:xfrm>
                      <a:prstGeom prst="rect">
                        <a:avLst/>
                      </a:prstGeom>
                    </p:spPr>
                  </p:pic>
                </p:oleObj>
              </mc:Fallback>
            </mc:AlternateContent>
          </a:graphicData>
        </a:graphic>
      </p:graphicFrame>
    </p:spTree>
    <p:extLst>
      <p:ext uri="{BB962C8B-B14F-4D97-AF65-F5344CB8AC3E}">
        <p14:creationId xmlns:p14="http://schemas.microsoft.com/office/powerpoint/2010/main" val="14806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A2779D6-2213-4766-9F57-3F7B1D0A0236}"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sp>
        <p:nvSpPr>
          <p:cNvPr id="2" name="Titel 1"/>
          <p:cNvSpPr>
            <a:spLocks noGrp="1"/>
          </p:cNvSpPr>
          <p:nvPr>
            <p:ph type="title"/>
          </p:nvPr>
        </p:nvSpPr>
        <p:spPr>
          <a:xfrm>
            <a:off x="236765" y="503309"/>
            <a:ext cx="7240359"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Gesamtfälle; </a:t>
            </a:r>
            <a:r>
              <a:rPr lang="de-DE" sz="1200" dirty="0">
                <a:solidFill>
                  <a:schemeClr val="bg1"/>
                </a:solidFill>
              </a:rPr>
              <a:t>(Datenstand: </a:t>
            </a:r>
            <a:r>
              <a:rPr lang="de-DE" sz="1200" dirty="0" smtClean="0">
                <a:solidFill>
                  <a:schemeClr val="bg1"/>
                </a:solidFill>
              </a:rPr>
              <a:t>04.05.2020.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709792030"/>
              </p:ext>
            </p:extLst>
          </p:nvPr>
        </p:nvGraphicFramePr>
        <p:xfrm>
          <a:off x="429057" y="1017625"/>
          <a:ext cx="7048068" cy="1277753"/>
        </p:xfrm>
        <a:graphic>
          <a:graphicData uri="http://schemas.openxmlformats.org/drawingml/2006/table">
            <a:tbl>
              <a:tblPr bandRow="1">
                <a:tableStyleId>{5C22544A-7EE6-4342-B048-85BDC9FD1C3A}</a:tableStyleId>
              </a:tblPr>
              <a:tblGrid>
                <a:gridCol w="4639972"/>
                <a:gridCol w="2408096"/>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163.175 (162.553)</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50/50</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2746339"/>
            <a:ext cx="6732587" cy="340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C9D8E1F-DBF1-445F-B4EA-B5EF03DA4F1D}"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17</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04.05.2020.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471113068"/>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162.824</a:t>
                      </a:r>
                    </a:p>
                  </a:txBody>
                  <a:tcPr marL="9525" marR="9525" marT="9525" marB="0" anchor="ct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6" y="1499191"/>
            <a:ext cx="5691356" cy="4633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FFA98500-C6A3-4066-9876-32A4F5CFC211}"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18</a:t>
            </a:fld>
            <a:endParaRPr lang="de-DE"/>
          </a:p>
        </p:txBody>
      </p:sp>
      <p:sp>
        <p:nvSpPr>
          <p:cNvPr id="2" name="Titel 1"/>
          <p:cNvSpPr>
            <a:spLocks noGrp="1"/>
          </p:cNvSpPr>
          <p:nvPr>
            <p:ph type="title"/>
          </p:nvPr>
        </p:nvSpPr>
        <p:spPr>
          <a:xfrm>
            <a:off x="236764" y="549985"/>
            <a:ext cx="7645701" cy="523220"/>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04.05.2020.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3212323584"/>
              </p:ext>
            </p:extLst>
          </p:nvPr>
        </p:nvGraphicFramePr>
        <p:xfrm>
          <a:off x="112143" y="1570243"/>
          <a:ext cx="2812212" cy="2773680"/>
        </p:xfrm>
        <a:graphic>
          <a:graphicData uri="http://schemas.openxmlformats.org/drawingml/2006/table">
            <a:tbl>
              <a:tblPr bandRow="1">
                <a:tableStyleId>{5C22544A-7EE6-4342-B048-85BDC9FD1C3A}</a:tableStyleId>
              </a:tblPr>
              <a:tblGrid>
                <a:gridCol w="1912482"/>
                <a:gridCol w="899730"/>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6.692</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6.682</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87%</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sp>
        <p:nvSpPr>
          <p:cNvPr id="5" name="Textfeld 4"/>
          <p:cNvSpPr txBox="1"/>
          <p:nvPr/>
        </p:nvSpPr>
        <p:spPr>
          <a:xfrm>
            <a:off x="236765" y="6222802"/>
            <a:ext cx="7000875" cy="307777"/>
          </a:xfrm>
          <a:prstGeom prst="rect">
            <a:avLst/>
          </a:prstGeom>
          <a:noFill/>
        </p:spPr>
        <p:txBody>
          <a:bodyPr wrap="square" rtlCol="0">
            <a:spAutoFit/>
          </a:bodyPr>
          <a:lstStyle/>
          <a:p>
            <a:r>
              <a:rPr lang="de-DE" sz="1400" dirty="0"/>
              <a:t>* </a:t>
            </a:r>
            <a:r>
              <a:rPr lang="de-DE" sz="1400" dirty="0" smtClean="0"/>
              <a:t>1 Todesfall bei 0-Jährigem Kind ist eine Fehleingabe </a:t>
            </a:r>
            <a:r>
              <a:rPr lang="de-DE" sz="1400" dirty="0"/>
              <a:t>durch GA, Geburtsdatum </a:t>
            </a:r>
            <a:r>
              <a:rPr lang="de-DE" sz="1400" dirty="0" smtClean="0"/>
              <a:t>1929</a:t>
            </a:r>
            <a:endParaRPr lang="de-DE"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575" y="1488558"/>
            <a:ext cx="6096425" cy="39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bei &lt;40-Jährigen; (Datenstand: 04.05.2020. 00:00)</a:t>
            </a:r>
            <a:endParaRPr lang="de-DE" dirty="0"/>
          </a:p>
        </p:txBody>
      </p:sp>
      <p:sp>
        <p:nvSpPr>
          <p:cNvPr id="10" name="Datumsplatzhalter 9"/>
          <p:cNvSpPr>
            <a:spLocks noGrp="1"/>
          </p:cNvSpPr>
          <p:nvPr>
            <p:ph type="dt" sz="half" idx="14"/>
          </p:nvPr>
        </p:nvSpPr>
        <p:spPr/>
        <p:txBody>
          <a:bodyPr/>
          <a:lstStyle/>
          <a:p>
            <a:fld id="{FFA98500-C6A3-4066-9876-32A4F5CFC211}" type="datetime1">
              <a:rPr lang="de-DE" smtClean="0"/>
              <a:pPr/>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709803225"/>
              </p:ext>
            </p:extLst>
          </p:nvPr>
        </p:nvGraphicFramePr>
        <p:xfrm>
          <a:off x="277588" y="1317611"/>
          <a:ext cx="8579331" cy="1301764"/>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2544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marL="0" algn="ctr" defTabSz="457200" rtl="0" eaLnBrk="1" fontAlgn="b" latinLnBrk="0" hangingPunct="1">
                        <a:spcAft>
                          <a:spcPts val="0"/>
                        </a:spcAft>
                      </a:pPr>
                      <a:r>
                        <a:rPr lang="de-DE" sz="1600" b="1" kern="1200" dirty="0" smtClean="0">
                          <a:solidFill>
                            <a:schemeClr val="dk1"/>
                          </a:solidFill>
                          <a:effectLst/>
                          <a:latin typeface="+mn-lt"/>
                          <a:ea typeface="+mn-ea"/>
                          <a:cs typeface="+mn-cs"/>
                        </a:rPr>
                        <a:t>Geschlecht</a:t>
                      </a:r>
                      <a:endParaRPr lang="de-DE" sz="1600" b="1" kern="1200" dirty="0">
                        <a:solidFill>
                          <a:schemeClr val="dk1"/>
                        </a:solidFill>
                        <a:effectLst/>
                        <a:latin typeface="+mn-lt"/>
                        <a:ea typeface="+mn-ea"/>
                        <a:cs typeface="+mn-cs"/>
                      </a:endParaRP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0-9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10-19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20-29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30-39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40-49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50-59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60-69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70-79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80-89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90-99</a:t>
                      </a:r>
                    </a:p>
                  </a:txBody>
                  <a:tcPr marL="0" marR="0" marT="0" marB="0" anchor="b"/>
                </a:tc>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100+</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männlich</a:t>
                      </a:r>
                    </a:p>
                  </a:txBody>
                  <a:tcPr marL="0" marR="0" marT="0" marB="0" anchor="b"/>
                </a:tc>
                <a:tc>
                  <a:txBody>
                    <a:bodyPr/>
                    <a:lstStyle/>
                    <a:p>
                      <a:pPr algn="ctr" fontAlgn="b"/>
                      <a:r>
                        <a:rPr lang="de-DE" sz="1600" b="0" i="0" u="none" strike="noStrike" dirty="0" smtClean="0">
                          <a:effectLst/>
                          <a:latin typeface="+mn-lt"/>
                        </a:rPr>
                        <a:t>1*</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1</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4</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9</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37</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167</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446</a:t>
                      </a:r>
                      <a:endParaRPr lang="de-DE" sz="1600" b="0" i="0" u="none" strike="noStrike" dirty="0">
                        <a:effectLst/>
                        <a:latin typeface="+mn-lt"/>
                      </a:endParaRPr>
                    </a:p>
                  </a:txBody>
                  <a:tcPr marL="0" marR="0" marT="0" marB="0" anchor="ctr"/>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1.035</a:t>
                      </a:r>
                    </a:p>
                  </a:txBody>
                  <a:tcPr marL="0" marR="0" marT="0" marB="0" anchor="b"/>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1.609</a:t>
                      </a:r>
                    </a:p>
                  </a:txBody>
                  <a:tcPr marL="0" marR="0" marT="0" marB="0" anchor="b"/>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437</a:t>
                      </a:r>
                    </a:p>
                  </a:txBody>
                  <a:tcPr marL="0" marR="0" marT="0" marB="0" anchor="b"/>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4</a:t>
                      </a:r>
                    </a:p>
                  </a:txBody>
                  <a:tcPr marL="0" marR="0" marT="0" marB="0" anchor="b"/>
                </a:tc>
              </a:tr>
              <a:tr h="325441">
                <a:tc>
                  <a:txBody>
                    <a:bodyPr/>
                    <a:lstStyle/>
                    <a:p>
                      <a:pPr marL="0" algn="ctr" defTabSz="457200" rtl="0" eaLnBrk="1" fontAlgn="b" latinLnBrk="0" hangingPunct="1">
                        <a:spcAft>
                          <a:spcPts val="0"/>
                        </a:spcAft>
                      </a:pPr>
                      <a:r>
                        <a:rPr lang="de-DE" sz="1600" b="1" kern="1200" dirty="0">
                          <a:solidFill>
                            <a:schemeClr val="dk1"/>
                          </a:solidFill>
                          <a:effectLst/>
                          <a:latin typeface="+mn-lt"/>
                          <a:ea typeface="+mn-ea"/>
                          <a:cs typeface="+mn-cs"/>
                        </a:rPr>
                        <a:t>weiblich</a:t>
                      </a:r>
                    </a:p>
                  </a:txBody>
                  <a:tcPr marL="0" marR="0" marT="0" marB="0" anchor="b"/>
                </a:tc>
                <a:tc>
                  <a:txBody>
                    <a:bodyPr/>
                    <a:lstStyle/>
                    <a:p>
                      <a:pPr algn="ctr" fontAlgn="b"/>
                      <a:r>
                        <a:rPr lang="de-DE" sz="1600" b="0" i="0" u="none" strike="noStrike">
                          <a:effectLst/>
                          <a:latin typeface="+mn-lt"/>
                        </a:rPr>
                        <a:t>1</a:t>
                      </a:r>
                    </a:p>
                  </a:txBody>
                  <a:tcPr marL="0" marR="0" marT="0" marB="0" anchor="ctr"/>
                </a:tc>
                <a:tc>
                  <a:txBody>
                    <a:bodyPr/>
                    <a:lstStyle/>
                    <a:p>
                      <a:pPr algn="ctr" fontAlgn="b"/>
                      <a:r>
                        <a:rPr lang="de-DE" sz="1600" b="0" i="0" u="none" strike="noStrike" smtClean="0">
                          <a:effectLst/>
                          <a:latin typeface="+mn-lt"/>
                        </a:rPr>
                        <a:t>0</a:t>
                      </a:r>
                      <a:endParaRPr lang="de-DE" sz="1600" b="0" i="0" u="none" strike="noStrike" dirty="0">
                        <a:effectLst/>
                        <a:latin typeface="+mn-lt"/>
                      </a:endParaRPr>
                    </a:p>
                  </a:txBody>
                  <a:tcPr marL="0" marR="0" marT="0" marB="0" anchor="ctr"/>
                </a:tc>
                <a:tc>
                  <a:txBody>
                    <a:bodyPr/>
                    <a:lstStyle/>
                    <a:p>
                      <a:pPr algn="ctr" fontAlgn="b"/>
                      <a:r>
                        <a:rPr lang="de-DE" sz="1600" b="0" i="0" u="none" strike="noStrike" smtClean="0">
                          <a:effectLst/>
                          <a:latin typeface="+mn-lt"/>
                        </a:rPr>
                        <a:t>2</a:t>
                      </a:r>
                      <a:endParaRPr lang="de-DE" sz="1600" b="0" i="0" u="none" strike="noStrike">
                        <a:effectLst/>
                        <a:latin typeface="+mn-lt"/>
                      </a:endParaRPr>
                    </a:p>
                  </a:txBody>
                  <a:tcPr marL="0" marR="0" marT="0" marB="0" anchor="ctr"/>
                </a:tc>
                <a:tc>
                  <a:txBody>
                    <a:bodyPr/>
                    <a:lstStyle/>
                    <a:p>
                      <a:pPr algn="ctr" fontAlgn="b"/>
                      <a:r>
                        <a:rPr lang="de-DE" sz="1600" b="0" i="0" u="none" strike="noStrike" smtClean="0">
                          <a:effectLst/>
                          <a:latin typeface="+mn-lt"/>
                        </a:rPr>
                        <a:t>5</a:t>
                      </a:r>
                      <a:endParaRPr lang="de-DE" sz="1600" b="0" i="0" u="none" strike="noStrike">
                        <a:effectLst/>
                        <a:latin typeface="+mn-lt"/>
                      </a:endParaRPr>
                    </a:p>
                  </a:txBody>
                  <a:tcPr marL="0" marR="0" marT="0" marB="0" anchor="ctr"/>
                </a:tc>
                <a:tc>
                  <a:txBody>
                    <a:bodyPr/>
                    <a:lstStyle/>
                    <a:p>
                      <a:pPr algn="ctr" fontAlgn="b"/>
                      <a:r>
                        <a:rPr lang="de-DE" sz="1600" b="0" i="0" u="none" strike="noStrike" dirty="0" smtClean="0">
                          <a:effectLst/>
                          <a:latin typeface="+mn-lt"/>
                        </a:rPr>
                        <a:t>11</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54</a:t>
                      </a:r>
                      <a:endParaRPr lang="de-DE" sz="1600" b="0" i="0" u="none" strike="noStrike" dirty="0">
                        <a:effectLst/>
                        <a:latin typeface="+mn-lt"/>
                      </a:endParaRPr>
                    </a:p>
                  </a:txBody>
                  <a:tcPr marL="0" marR="0" marT="0" marB="0" anchor="ctr"/>
                </a:tc>
                <a:tc>
                  <a:txBody>
                    <a:bodyPr/>
                    <a:lstStyle/>
                    <a:p>
                      <a:pPr algn="ctr" fontAlgn="b"/>
                      <a:r>
                        <a:rPr lang="de-DE" sz="1600" b="0" i="0" u="none" strike="noStrike" dirty="0" smtClean="0">
                          <a:effectLst/>
                          <a:latin typeface="+mn-lt"/>
                        </a:rPr>
                        <a:t>152</a:t>
                      </a:r>
                      <a:endParaRPr lang="de-DE" sz="1600" b="0" i="0" u="none" strike="noStrike" dirty="0">
                        <a:effectLst/>
                        <a:latin typeface="+mn-lt"/>
                      </a:endParaRPr>
                    </a:p>
                  </a:txBody>
                  <a:tcPr marL="0" marR="0" marT="0" marB="0" anchor="ctr"/>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484</a:t>
                      </a:r>
                    </a:p>
                  </a:txBody>
                  <a:tcPr marL="0" marR="0" marT="0" marB="0" anchor="b"/>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1.427</a:t>
                      </a:r>
                    </a:p>
                  </a:txBody>
                  <a:tcPr marL="0" marR="0" marT="0" marB="0" anchor="b"/>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759</a:t>
                      </a:r>
                    </a:p>
                  </a:txBody>
                  <a:tcPr marL="0" marR="0" marT="0" marB="0" anchor="b"/>
                </a:tc>
                <a:tc>
                  <a:txBody>
                    <a:bodyPr/>
                    <a:lstStyle/>
                    <a:p>
                      <a:pPr marL="0" algn="ctr" defTabSz="457200" rtl="0" eaLnBrk="1" fontAlgn="b" latinLnBrk="0" hangingPunct="1"/>
                      <a:r>
                        <a:rPr lang="de-DE" sz="1600" b="0" i="0" u="none" strike="noStrike" kern="1200" dirty="0">
                          <a:solidFill>
                            <a:schemeClr val="dk1"/>
                          </a:solidFill>
                          <a:effectLst/>
                          <a:latin typeface="+mn-lt"/>
                          <a:ea typeface="+mn-ea"/>
                          <a:cs typeface="+mn-cs"/>
                        </a:rPr>
                        <a:t>37</a:t>
                      </a:r>
                    </a:p>
                  </a:txBody>
                  <a:tcPr marL="0" marR="0" marT="0" marB="0" anchor="b"/>
                </a:tc>
              </a:tr>
            </a:tbl>
          </a:graphicData>
        </a:graphic>
      </p:graphicFrame>
      <p:sp>
        <p:nvSpPr>
          <p:cNvPr id="5" name="Textfeld 4"/>
          <p:cNvSpPr txBox="1"/>
          <p:nvPr/>
        </p:nvSpPr>
        <p:spPr>
          <a:xfrm>
            <a:off x="496086" y="2657023"/>
            <a:ext cx="3471528" cy="307777"/>
          </a:xfrm>
          <a:prstGeom prst="rect">
            <a:avLst/>
          </a:prstGeom>
          <a:noFill/>
        </p:spPr>
        <p:txBody>
          <a:bodyPr wrap="none" rtlCol="0">
            <a:spAutoFit/>
          </a:bodyPr>
          <a:lstStyle/>
          <a:p>
            <a:r>
              <a:rPr lang="de-DE" sz="1400" dirty="0" smtClean="0"/>
              <a:t>* Fehleingabe durch GA, Geburtsdatum 1929</a:t>
            </a:r>
            <a:endParaRPr lang="de-DE" sz="1400" dirty="0"/>
          </a:p>
        </p:txBody>
      </p:sp>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87D1FEDC-970B-4A3C-878F-AD15D38054A9}"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457200" y="605107"/>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04.05.2020. 00:00)</a:t>
            </a:r>
            <a:endParaRPr lang="de-DE" sz="1400" dirty="0">
              <a:solidFill>
                <a:schemeClr val="bg1"/>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930065425"/>
              </p:ext>
            </p:extLst>
          </p:nvPr>
        </p:nvGraphicFramePr>
        <p:xfrm>
          <a:off x="342899" y="1219196"/>
          <a:ext cx="8429625" cy="5095876"/>
        </p:xfrm>
        <a:graphic>
          <a:graphicData uri="http://schemas.openxmlformats.org/drawingml/2006/table">
            <a:tbl>
              <a:tblPr/>
              <a:tblGrid>
                <a:gridCol w="2190827"/>
                <a:gridCol w="1173364"/>
                <a:gridCol w="1411320"/>
                <a:gridCol w="1203450"/>
                <a:gridCol w="1225332"/>
                <a:gridCol w="1225332"/>
              </a:tblGrid>
              <a:tr h="536408">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68204">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32.411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1.421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42.997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205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1.926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6.010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2.914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893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131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4.636</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252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8.549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136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372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699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10.325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456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33.560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132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187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1.290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6.150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177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2.608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4.702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167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1.578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2,0</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68204">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2.788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68204">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2.355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110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96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4,5</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204">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163.175</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679</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196</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6.692</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8,1</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E2A825A8-721D-4D5A-BA5C-C13AF2F0FA48}"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20</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Fall-Verstorbenen-Anteil; </a:t>
            </a:r>
            <a:r>
              <a:rPr lang="de-DE" sz="1400" dirty="0" smtClean="0">
                <a:solidFill>
                  <a:schemeClr val="bg1"/>
                </a:solidFill>
              </a:rPr>
              <a:t>(Datenstand: 04.05.2020. 00:00)</a:t>
            </a:r>
            <a:endParaRPr lang="de-DE" sz="1400" dirty="0">
              <a:solidFill>
                <a:schemeClr val="bg1"/>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144588"/>
            <a:ext cx="8661400" cy="456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B779C72-1474-4375-808B-1A1C185A1DB5}"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02.05.2020,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1.199</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4078662686"/>
              </p:ext>
            </p:extLst>
          </p:nvPr>
        </p:nvGraphicFramePr>
        <p:xfrm>
          <a:off x="307239" y="1683362"/>
          <a:ext cx="8085887" cy="226905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ctr"/>
                      <a:r>
                        <a:rPr lang="de-DE" sz="1800" b="0" i="0" u="none" strike="noStrike" kern="1200" baseline="0" dirty="0" smtClean="0">
                          <a:solidFill>
                            <a:schemeClr val="tx1"/>
                          </a:solidFill>
                          <a:latin typeface="+mn-lt"/>
                          <a:ea typeface="+mn-ea"/>
                          <a:cs typeface="+mn-cs"/>
                        </a:rPr>
                        <a:t>1.949 </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-30</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1.396 </a:t>
                      </a:r>
                    </a:p>
                  </a:txBody>
                  <a:tcPr marL="9525" marR="9525" marT="9525" marB="0" anchor="ctr"/>
                </a:tc>
                <a:tc>
                  <a:txBody>
                    <a:bodyPr/>
                    <a:lstStyle/>
                    <a:p>
                      <a:pPr algn="ctr" fontAlgn="b"/>
                      <a:r>
                        <a:rPr lang="de-DE" sz="1600" b="0" i="0" u="none" strike="noStrike" dirty="0" smtClean="0">
                          <a:solidFill>
                            <a:srgbClr val="000000"/>
                          </a:solidFill>
                          <a:effectLst/>
                          <a:latin typeface="Calibri"/>
                        </a:rPr>
                        <a:t>72%</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-45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9.729 </a:t>
                      </a:r>
                    </a:p>
                  </a:txBody>
                  <a:tcPr marL="9525" marR="9525" marT="9525" marB="0" anchor="ctr"/>
                </a:tc>
                <a:tc>
                  <a:txBody>
                    <a:bodyPr/>
                    <a:lstStyle/>
                    <a:p>
                      <a:pPr algn="ctr" fontAlgn="b"/>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+217</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2.826 </a:t>
                      </a:r>
                    </a:p>
                  </a:txBody>
                  <a:tcPr marL="9525" marR="9525" marT="9525" marB="0" anchor="ctr"/>
                </a:tc>
                <a:tc>
                  <a:txBody>
                    <a:bodyPr/>
                    <a:lstStyle/>
                    <a:p>
                      <a:pPr algn="ctr" fontAlgn="b"/>
                      <a:r>
                        <a:rPr lang="de-DE" sz="1600" b="0" i="0" u="none" strike="noStrike" dirty="0" smtClean="0">
                          <a:solidFill>
                            <a:srgbClr val="000000"/>
                          </a:solidFill>
                          <a:effectLst/>
                          <a:latin typeface="Calibri"/>
                        </a:rPr>
                        <a:t>29%</a:t>
                      </a:r>
                      <a:endParaRPr lang="de-DE" sz="1600" b="0" i="0" u="none" strike="noStrike" dirty="0">
                        <a:solidFill>
                          <a:srgbClr val="000000"/>
                        </a:solidFill>
                        <a:effectLst/>
                        <a:latin typeface="Calibri"/>
                      </a:endParaRPr>
                    </a:p>
                  </a:txBody>
                  <a:tcPr marL="9525" marR="9525" marT="9525" marB="0" anchor="ctr"/>
                </a:tc>
                <a:tc>
                  <a:txBody>
                    <a:bodyPr/>
                    <a:lstStyle/>
                    <a:p>
                      <a:pPr algn="ctr" fontAlgn="b"/>
                      <a:r>
                        <a:rPr lang="de-DE" sz="1600" b="0" i="0" u="none" strike="noStrike" dirty="0" smtClean="0">
                          <a:solidFill>
                            <a:srgbClr val="000000"/>
                          </a:solidFill>
                          <a:effectLst/>
                          <a:latin typeface="Calibri"/>
                        </a:rPr>
                        <a:t>+91</a:t>
                      </a:r>
                      <a:endParaRPr lang="de-DE" sz="1600" b="0" i="0" u="none" strike="noStrike" dirty="0">
                        <a:solidFill>
                          <a:srgbClr val="000000"/>
                        </a:solidFill>
                        <a:effectLst/>
                        <a:latin typeface="Calibri"/>
                      </a:endParaRP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1241681741"/>
              </p:ext>
            </p:extLst>
          </p:nvPr>
        </p:nvGraphicFramePr>
        <p:xfrm>
          <a:off x="321667" y="4403851"/>
          <a:ext cx="8071458" cy="1490980"/>
        </p:xfrm>
        <a:graphic>
          <a:graphicData uri="http://schemas.openxmlformats.org/drawingml/2006/table">
            <a:tbl>
              <a:tblPr>
                <a:tableStyleId>{BC89EF96-8CEA-46FF-86C4-4CE0E7609802}</a:tableStyleId>
              </a:tblPr>
              <a:tblGrid>
                <a:gridCol w="1368038"/>
                <a:gridCol w="1459240"/>
                <a:gridCol w="1504840"/>
                <a:gridCol w="816309"/>
                <a:gridCol w="947770"/>
                <a:gridCol w="1975261"/>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dirty="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5.646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12.733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217 	</a:t>
                      </a:r>
                    </a:p>
                  </a:txBody>
                  <a:tcPr marL="9525" marR="9525" marT="9525" marB="0" anchor="ctr"/>
                </a:tc>
                <a:tc>
                  <a:txBody>
                    <a:bodyPr/>
                    <a:lstStyle/>
                    <a:p>
                      <a:pPr algn="ctr"/>
                      <a:endParaRPr lang="de-DE" sz="1800" b="1" i="0" u="none" strike="noStrike" kern="1200" baseline="0" dirty="0" smtClean="0">
                        <a:solidFill>
                          <a:schemeClr val="tx1"/>
                        </a:solidFill>
                        <a:latin typeface="+mn-lt"/>
                        <a:ea typeface="+mn-ea"/>
                        <a:cs typeface="+mn-cs"/>
                      </a:endParaRPr>
                    </a:p>
                    <a:p>
                      <a:pPr algn="ctr"/>
                      <a:r>
                        <a:rPr lang="de-DE" sz="1800" b="1" i="0" u="none" strike="noStrike" kern="1200" baseline="0" dirty="0" smtClean="0">
                          <a:solidFill>
                            <a:schemeClr val="tx1"/>
                          </a:solidFill>
                          <a:latin typeface="+mn-lt"/>
                          <a:ea typeface="+mn-ea"/>
                          <a:cs typeface="+mn-cs"/>
                        </a:rPr>
                        <a:t> 18.596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+133 </a:t>
                      </a:r>
                    </a:p>
                  </a:txBody>
                  <a:tcPr marL="9525" marR="9525" marT="9525" marB="0" anchor="ctr"/>
                </a:tc>
              </a:tr>
              <a:tr h="431120">
                <a:tc>
                  <a:txBody>
                    <a:bodyPr/>
                    <a:lstStyle/>
                    <a:p>
                      <a:pPr algn="l" fontAlgn="b"/>
                      <a:r>
                        <a:rPr lang="de-DE" sz="1600" b="1" u="none" strike="noStrike" kern="1200" dirty="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3.438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8.784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516 	</a:t>
                      </a:r>
                    </a:p>
                  </a:txBody>
                  <a:tcPr marL="9525" marR="9525" marT="9525" marB="0" anchor="ctr"/>
                </a:tc>
                <a:tc>
                  <a:txBody>
                    <a:bodyPr/>
                    <a:lstStyle/>
                    <a:p>
                      <a:pPr algn="ctr"/>
                      <a:endParaRPr lang="de-DE" sz="1800" b="1" i="0" u="none" strike="noStrike" kern="1200" baseline="0" dirty="0" smtClean="0">
                        <a:solidFill>
                          <a:schemeClr val="tx1"/>
                        </a:solidFill>
                        <a:latin typeface="+mn-lt"/>
                        <a:ea typeface="+mn-ea"/>
                        <a:cs typeface="+mn-cs"/>
                      </a:endParaRPr>
                    </a:p>
                    <a:p>
                      <a:pPr algn="ctr"/>
                      <a:r>
                        <a:rPr lang="de-DE" sz="1800" b="1" i="0" u="none" strike="noStrike" kern="1200" baseline="0" dirty="0" smtClean="0">
                          <a:solidFill>
                            <a:schemeClr val="tx1"/>
                          </a:solidFill>
                          <a:latin typeface="+mn-lt"/>
                          <a:ea typeface="+mn-ea"/>
                          <a:cs typeface="+mn-cs"/>
                        </a:rPr>
                        <a:t> 12.738 </a:t>
                      </a:r>
                    </a:p>
                  </a:txBody>
                  <a:tcPr marL="9525" marR="9525" marT="9525" marB="0" anchor="ctr"/>
                </a:tc>
                <a:tc>
                  <a:txBody>
                    <a:bodyPr/>
                    <a:lstStyle/>
                    <a:p>
                      <a:pPr algn="ctr"/>
                      <a:endParaRPr lang="de-DE" sz="1800" b="0" i="0" u="none" strike="noStrike" kern="1200" baseline="0" dirty="0" smtClean="0">
                        <a:solidFill>
                          <a:schemeClr val="tx1"/>
                        </a:solidFill>
                        <a:latin typeface="+mn-lt"/>
                        <a:ea typeface="+mn-ea"/>
                        <a:cs typeface="+mn-cs"/>
                      </a:endParaRPr>
                    </a:p>
                    <a:p>
                      <a:pPr algn="ctr"/>
                      <a:r>
                        <a:rPr lang="de-DE" sz="1800" b="0" i="0" u="none" strike="noStrike" kern="1200" baseline="0" dirty="0" smtClean="0">
                          <a:solidFill>
                            <a:schemeClr val="tx1"/>
                          </a:solidFill>
                          <a:latin typeface="+mn-lt"/>
                          <a:ea typeface="+mn-ea"/>
                          <a:cs typeface="+mn-cs"/>
                        </a:rPr>
                        <a:t> -65 	</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04.05.2020,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5" y="1161940"/>
            <a:ext cx="8618804" cy="467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DD96737-6EF0-49B2-AD60-3A0703B01F6A}"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24</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04.05.2020. 0:00)</a:t>
            </a:r>
            <a:endParaRPr lang="de-DE" sz="1400" dirty="0">
              <a:solidFill>
                <a:schemeClr val="bg1"/>
              </a:solidFill>
            </a:endParaRPr>
          </a:p>
        </p:txBody>
      </p:sp>
      <p:sp>
        <p:nvSpPr>
          <p:cNvPr id="5" name="Rechteck 4"/>
          <p:cNvSpPr/>
          <p:nvPr/>
        </p:nvSpPr>
        <p:spPr>
          <a:xfrm>
            <a:off x="425992" y="6012905"/>
            <a:ext cx="7626928" cy="276999"/>
          </a:xfrm>
          <a:prstGeom prst="rect">
            <a:avLst/>
          </a:prstGeom>
        </p:spPr>
        <p:txBody>
          <a:bodyPr wrap="square">
            <a:spAutoFit/>
          </a:bodyPr>
          <a:lstStyle/>
          <a:p>
            <a:pPr lvl="0" defTabSz="914400" eaLnBrk="0" fontAlgn="base" hangingPunct="0">
              <a:spcBef>
                <a:spcPct val="0"/>
              </a:spcBef>
              <a:spcAft>
                <a:spcPct val="0"/>
              </a:spcAft>
            </a:pPr>
            <a:r>
              <a:rPr lang="de-DE" altLang="de-DE" sz="1200" dirty="0">
                <a:latin typeface="Calibri" pitchFamily="34" charset="0"/>
                <a:ea typeface="MS Mincho" charset="-128"/>
                <a:cs typeface="Calibri" pitchFamily="34" charset="0"/>
              </a:rPr>
              <a:t>*nur Fälle unter 18 Jahren berücksichtigt, da bei anderer Angabe von Fehleingaben ausgegangen werden kann</a:t>
            </a:r>
            <a:endParaRPr lang="de-DE" altLang="de-DE" sz="1200" dirty="0">
              <a:latin typeface="Arial" pitchFamily="34" charset="0"/>
              <a:cs typeface="Arial" pitchFamily="34" charset="0"/>
            </a:endParaRPr>
          </a:p>
        </p:txBody>
      </p:sp>
      <p:graphicFrame>
        <p:nvGraphicFramePr>
          <p:cNvPr id="6" name="Tabelle 5"/>
          <p:cNvGraphicFramePr>
            <a:graphicFrameLocks noGrp="1"/>
          </p:cNvGraphicFramePr>
          <p:nvPr>
            <p:extLst>
              <p:ext uri="{D42A27DB-BD31-4B8C-83A1-F6EECF244321}">
                <p14:modId xmlns:p14="http://schemas.microsoft.com/office/powerpoint/2010/main" val="2997629214"/>
              </p:ext>
            </p:extLst>
          </p:nvPr>
        </p:nvGraphicFramePr>
        <p:xfrm>
          <a:off x="332511" y="1425103"/>
          <a:ext cx="8217281" cy="4587803"/>
        </p:xfrm>
        <a:graphic>
          <a:graphicData uri="http://schemas.openxmlformats.org/drawingml/2006/table">
            <a:tbl>
              <a:tblPr firstRow="1" firstCol="1" bandRow="1"/>
              <a:tblGrid>
                <a:gridCol w="4828295"/>
                <a:gridCol w="1431048"/>
                <a:gridCol w="1046437"/>
                <a:gridCol w="911501"/>
              </a:tblGrid>
              <a:tr h="802939">
                <a:tc>
                  <a:txBody>
                    <a:bodyPr/>
                    <a:lstStyle/>
                    <a:p>
                      <a:pPr>
                        <a:lnSpc>
                          <a:spcPct val="115000"/>
                        </a:lnSpc>
                        <a:spcAft>
                          <a:spcPts val="0"/>
                        </a:spcAft>
                      </a:pPr>
                      <a:r>
                        <a:rPr lang="de-DE" sz="1200" b="1" dirty="0">
                          <a:solidFill>
                            <a:srgbClr val="FFFFFF"/>
                          </a:solidFill>
                          <a:effectLst/>
                          <a:latin typeface="Calibri"/>
                          <a:ea typeface="Times New Roman"/>
                          <a:cs typeface="Calibri"/>
                        </a:rPr>
                        <a:t>Einrichtung gemäß</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r">
                        <a:lnSpc>
                          <a:spcPct val="115000"/>
                        </a:lnSpc>
                        <a:spcAft>
                          <a:spcPts val="0"/>
                        </a:spcAft>
                      </a:pPr>
                      <a:r>
                        <a:rPr lang="de-DE" sz="1200" b="1" dirty="0">
                          <a:solidFill>
                            <a:srgbClr val="FFFFFF"/>
                          </a:solidFill>
                          <a:effectLst/>
                          <a:latin typeface="Calibri"/>
                          <a:ea typeface="Times New Roman"/>
                          <a:cs typeface="Calibri"/>
                        </a:rPr>
                        <a:t>Betreut/ untergebracht  in Einrichtung</a:t>
                      </a:r>
                      <a:endParaRPr lang="de-DE" sz="1200" dirty="0">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r">
                        <a:lnSpc>
                          <a:spcPct val="115000"/>
                        </a:lnSpc>
                        <a:spcAft>
                          <a:spcPts val="0"/>
                        </a:spcAft>
                      </a:pPr>
                      <a:r>
                        <a:rPr lang="de-DE" sz="1200" b="1" dirty="0">
                          <a:solidFill>
                            <a:srgbClr val="FFFFFF"/>
                          </a:solidFill>
                          <a:effectLst/>
                          <a:latin typeface="Calibri"/>
                          <a:ea typeface="Times New Roman"/>
                          <a:cs typeface="Calibri"/>
                        </a:rPr>
                        <a:t>Tätigkeit in Einrichtung</a:t>
                      </a:r>
                      <a:endParaRPr lang="de-DE" sz="1200" dirty="0">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algn="r">
                        <a:lnSpc>
                          <a:spcPct val="115000"/>
                        </a:lnSpc>
                        <a:spcAft>
                          <a:spcPts val="0"/>
                        </a:spcAft>
                      </a:pPr>
                      <a:r>
                        <a:rPr lang="de-DE" sz="1200" b="1" dirty="0">
                          <a:solidFill>
                            <a:srgbClr val="FFFFFF"/>
                          </a:solidFill>
                          <a:effectLst/>
                          <a:latin typeface="Calibri"/>
                          <a:ea typeface="Times New Roman"/>
                          <a:cs typeface="Calibri"/>
                        </a:rPr>
                        <a:t>Gesamt</a:t>
                      </a:r>
                      <a:endParaRPr lang="de-DE" sz="1200" dirty="0">
                        <a:effectLst/>
                        <a:latin typeface="Calibri"/>
                        <a:ea typeface="MS Mincho"/>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 23 IfSG (z.B. Krankenhäuser, ärztliche Praxen, Dialyseeinrichtungen und Rettungsdienste)</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2.231</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9.885</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rtl="0" fontAlgn="ctr"/>
                      <a:r>
                        <a:rPr lang="de-DE" sz="1200" b="0" i="0" u="none" strike="noStrike" dirty="0" smtClean="0">
                          <a:solidFill>
                            <a:schemeClr val="tx1"/>
                          </a:solidFill>
                          <a:effectLst/>
                          <a:latin typeface="Calibri"/>
                        </a:rPr>
                        <a:t>12.116</a:t>
                      </a:r>
                      <a:endParaRPr lang="de-DE" sz="1200" b="0" i="0" u="none" strike="noStrike" dirty="0">
                        <a:solidFill>
                          <a:schemeClr val="tx1"/>
                        </a:solidFill>
                        <a:effectLst/>
                        <a:latin typeface="Calibri"/>
                      </a:endParaRPr>
                    </a:p>
                  </a:txBody>
                  <a:tcPr marL="0" marR="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 33 IfSG (z.B. Kindertageseinrichtungen, Kinderhorte, Schulen und sonstige Ausbildungsstätten, Heime und Ferienlager)</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chemeClr val="tx1"/>
                          </a:solidFill>
                          <a:effectLst/>
                          <a:latin typeface="Calibri"/>
                          <a:ea typeface="Times New Roman"/>
                          <a:cs typeface="Calibri"/>
                        </a:rPr>
                        <a:t>1.672*</a:t>
                      </a:r>
                      <a:endParaRPr lang="de-DE" sz="1200" dirty="0">
                        <a:solidFill>
                          <a:schemeClr val="tx1"/>
                        </a:solidFill>
                        <a:effectLst/>
                        <a:latin typeface="Calibri"/>
                        <a:ea typeface="Cambria"/>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rgbClr val="000000"/>
                          </a:solidFill>
                          <a:effectLst/>
                          <a:latin typeface="Calibri"/>
                          <a:ea typeface="Cambria"/>
                          <a:cs typeface="Calibri"/>
                        </a:rPr>
                        <a:t>1.983</a:t>
                      </a:r>
                      <a:endParaRPr lang="de-DE" sz="1200" dirty="0">
                        <a:effectLst/>
                        <a:latin typeface="Calibri"/>
                        <a:ea typeface="Cambria"/>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chemeClr val="tx1"/>
                          </a:solidFill>
                          <a:effectLst/>
                          <a:latin typeface="Calibri"/>
                          <a:ea typeface="Cambria"/>
                          <a:cs typeface="Times New Roman"/>
                        </a:rPr>
                        <a:t>3.655</a:t>
                      </a:r>
                      <a:endParaRPr lang="de-DE" sz="1200" dirty="0">
                        <a:solidFill>
                          <a:schemeClr val="tx1"/>
                        </a:solidFill>
                        <a:effectLst/>
                        <a:latin typeface="Calibri"/>
                        <a:ea typeface="Cambria"/>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1338231">
                <a:tc>
                  <a:txBody>
                    <a:bodyPr/>
                    <a:lstStyle/>
                    <a:p>
                      <a:pPr>
                        <a:lnSpc>
                          <a:spcPct val="115000"/>
                        </a:lnSpc>
                        <a:spcAft>
                          <a:spcPts val="0"/>
                        </a:spcAft>
                      </a:pPr>
                      <a:r>
                        <a:rPr lang="de-DE" sz="1200" dirty="0">
                          <a:solidFill>
                            <a:srgbClr val="000000"/>
                          </a:solidFill>
                          <a:effectLst/>
                          <a:latin typeface="Calibri"/>
                          <a:ea typeface="Times New Roman"/>
                          <a:cs typeface="Calibri"/>
                        </a:rPr>
                        <a:t>§ 36 IfSG (z.B. Einrichtungen zur Pflege älterer, behinderter und pflegebedürftiger Menschen, Obdachlosenunterkünfte, Einrichtungen zur gemeinschaftlichen Unterbringung von Asylsuchenden, sonstige Massenunterkünfte, Justizvollzugsanstalten)</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Times New Roman"/>
                          <a:cs typeface="Calibri"/>
                        </a:rPr>
                        <a:t>12.434</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7.433</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rtl="0" fontAlgn="ctr"/>
                      <a:r>
                        <a:rPr lang="de-DE" sz="1200" b="0" i="0" u="none" strike="noStrike" dirty="0" smtClean="0">
                          <a:solidFill>
                            <a:schemeClr val="tx1"/>
                          </a:solidFill>
                          <a:effectLst/>
                          <a:latin typeface="Calibri"/>
                        </a:rPr>
                        <a:t>19.867</a:t>
                      </a:r>
                      <a:endParaRPr lang="de-DE" sz="1200" b="0" i="0" u="none" strike="noStrike" dirty="0">
                        <a:solidFill>
                          <a:schemeClr val="tx1"/>
                        </a:solidFill>
                        <a:effectLst/>
                        <a:latin typeface="Calibri"/>
                      </a:endParaRPr>
                    </a:p>
                  </a:txBody>
                  <a:tcPr marL="0" marR="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 42 IfSG (z.B. in Küchen von Gaststätten und sonstigen Einrichtungen mit oder zur Gemeinschaftsverpflegung)</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a:solidFill>
                            <a:schemeClr val="tx1"/>
                          </a:solidFill>
                          <a:effectLst/>
                          <a:latin typeface="Calibri"/>
                          <a:ea typeface="Times New Roman"/>
                          <a:cs typeface="Calibri"/>
                        </a:rPr>
                        <a:t>Nicht zutreffend</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1.182</a:t>
                      </a:r>
                      <a:endParaRPr lang="de-DE" sz="1200" dirty="0">
                        <a:solidFill>
                          <a:schemeClr val="tx1"/>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a:lnSpc>
                          <a:spcPct val="115000"/>
                        </a:lnSpc>
                        <a:spcAft>
                          <a:spcPts val="0"/>
                        </a:spcAft>
                      </a:pPr>
                      <a:r>
                        <a:rPr lang="de-DE" sz="1200" dirty="0" smtClean="0">
                          <a:solidFill>
                            <a:schemeClr val="tx1"/>
                          </a:solidFill>
                          <a:effectLst/>
                          <a:latin typeface="+mn-lt"/>
                          <a:ea typeface="MS Mincho"/>
                          <a:cs typeface="Times New Roman"/>
                        </a:rPr>
                        <a:t>1.182</a:t>
                      </a:r>
                      <a:endParaRPr lang="de-DE" sz="1200" dirty="0">
                        <a:solidFill>
                          <a:schemeClr val="tx1"/>
                        </a:solidFill>
                        <a:effectLst/>
                        <a:latin typeface="+mn-lt"/>
                        <a:ea typeface="MS Mincho"/>
                        <a:cs typeface="Times New Roman"/>
                      </a:endParaRPr>
                    </a:p>
                  </a:txBody>
                  <a:tcPr marL="0" marR="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535292">
                <a:tc>
                  <a:txBody>
                    <a:bodyPr/>
                    <a:lstStyle/>
                    <a:p>
                      <a:pPr>
                        <a:lnSpc>
                          <a:spcPct val="115000"/>
                        </a:lnSpc>
                        <a:spcAft>
                          <a:spcPts val="0"/>
                        </a:spcAft>
                      </a:pPr>
                      <a:r>
                        <a:rPr lang="de-DE" sz="1200" dirty="0">
                          <a:solidFill>
                            <a:srgbClr val="000000"/>
                          </a:solidFill>
                          <a:effectLst/>
                          <a:latin typeface="Calibri"/>
                          <a:ea typeface="Times New Roman"/>
                          <a:cs typeface="Calibri"/>
                        </a:rPr>
                        <a:t>Keine Tätigkeit, Betreuung, Unterbringung  in genannten Einrichtungen</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gridSpan="2">
                  <a:txBody>
                    <a:bodyPr/>
                    <a:lstStyle/>
                    <a:p>
                      <a:pPr>
                        <a:lnSpc>
                          <a:spcPct val="115000"/>
                        </a:lnSpc>
                        <a:spcAft>
                          <a:spcPts val="0"/>
                        </a:spcAft>
                      </a:pPr>
                      <a:r>
                        <a:rPr lang="de-DE" sz="1200" dirty="0">
                          <a:solidFill>
                            <a:srgbClr val="FF0000"/>
                          </a:solidFill>
                          <a:effectLst/>
                          <a:latin typeface="Calibri"/>
                          <a:ea typeface="Times New Roman"/>
                          <a:cs typeface="Calibri"/>
                        </a:rPr>
                        <a:t> </a:t>
                      </a:r>
                      <a:endParaRPr lang="de-DE" sz="1200" dirty="0">
                        <a:solidFill>
                          <a:srgbClr val="FF0000"/>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hMerge="1">
                  <a:txBody>
                    <a:bodyPr/>
                    <a:lstStyle/>
                    <a:p>
                      <a:endParaRPr lang="de-DE"/>
                    </a:p>
                  </a:txBody>
                  <a:tcPr/>
                </a:tc>
                <a:tc>
                  <a:txBody>
                    <a:bodyPr/>
                    <a:lstStyle/>
                    <a:p>
                      <a:pPr algn="r">
                        <a:lnSpc>
                          <a:spcPct val="115000"/>
                        </a:lnSpc>
                        <a:spcAft>
                          <a:spcPts val="0"/>
                        </a:spcAft>
                      </a:pPr>
                      <a:r>
                        <a:rPr lang="de-DE" sz="1200" dirty="0" smtClean="0">
                          <a:solidFill>
                            <a:schemeClr val="tx1"/>
                          </a:solidFill>
                          <a:effectLst/>
                          <a:latin typeface="Calibri"/>
                          <a:ea typeface="MS Mincho"/>
                          <a:cs typeface="Times New Roman"/>
                        </a:rPr>
                        <a:t>65.626</a:t>
                      </a:r>
                      <a:endParaRPr lang="de-DE" sz="1200" dirty="0">
                        <a:solidFill>
                          <a:schemeClr val="tx1"/>
                        </a:solidFill>
                        <a:effectLst/>
                        <a:latin typeface="Calibri"/>
                        <a:ea typeface="MS Mincho"/>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05465">
                <a:tc>
                  <a:txBody>
                    <a:bodyPr/>
                    <a:lstStyle/>
                    <a:p>
                      <a:pPr>
                        <a:lnSpc>
                          <a:spcPct val="115000"/>
                        </a:lnSpc>
                        <a:spcAft>
                          <a:spcPts val="0"/>
                        </a:spcAft>
                      </a:pPr>
                      <a:r>
                        <a:rPr lang="de-DE" sz="1200" dirty="0">
                          <a:solidFill>
                            <a:srgbClr val="000000"/>
                          </a:solidFill>
                          <a:effectLst/>
                          <a:latin typeface="Calibri"/>
                          <a:ea typeface="Times New Roman"/>
                          <a:cs typeface="Calibri"/>
                        </a:rPr>
                        <a:t>Unbekannt</a:t>
                      </a:r>
                      <a:endParaRPr lang="de-DE" sz="1200" dirty="0">
                        <a:effectLst/>
                        <a:latin typeface="Calibri"/>
                        <a:ea typeface="MS Mincho"/>
                        <a:cs typeface="Times New Roman"/>
                      </a:endParaRPr>
                    </a:p>
                  </a:txBody>
                  <a:tcPr marL="44450" marR="44450" marT="0" marB="0" anchor="ctr">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gridSpan="2">
                  <a:txBody>
                    <a:bodyPr/>
                    <a:lstStyle/>
                    <a:p>
                      <a:pPr>
                        <a:lnSpc>
                          <a:spcPct val="115000"/>
                        </a:lnSpc>
                        <a:spcAft>
                          <a:spcPts val="0"/>
                        </a:spcAft>
                      </a:pPr>
                      <a:r>
                        <a:rPr lang="de-DE" sz="1200" dirty="0">
                          <a:solidFill>
                            <a:srgbClr val="FF0000"/>
                          </a:solidFill>
                          <a:effectLst/>
                          <a:latin typeface="Calibri"/>
                          <a:ea typeface="Times New Roman"/>
                          <a:cs typeface="Calibri"/>
                        </a:rPr>
                        <a:t> </a:t>
                      </a:r>
                      <a:endParaRPr lang="de-DE" sz="1200" dirty="0">
                        <a:solidFill>
                          <a:srgbClr val="FF0000"/>
                        </a:solidFill>
                        <a:effectLst/>
                        <a:latin typeface="Calibri"/>
                        <a:ea typeface="MS Mincho"/>
                        <a:cs typeface="Times New Roman"/>
                      </a:endParaRPr>
                    </a:p>
                  </a:txBody>
                  <a:tcPr marL="44450" marR="44450" marT="0" marB="0" anchor="ctr">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hMerge="1">
                  <a:txBody>
                    <a:bodyPr/>
                    <a:lstStyle/>
                    <a:p>
                      <a:endParaRPr lang="de-DE"/>
                    </a:p>
                  </a:txBody>
                  <a:tcPr/>
                </a:tc>
                <a:tc>
                  <a:txBody>
                    <a:bodyPr/>
                    <a:lstStyle/>
                    <a:p>
                      <a:pPr algn="r">
                        <a:lnSpc>
                          <a:spcPct val="115000"/>
                        </a:lnSpc>
                        <a:spcAft>
                          <a:spcPts val="0"/>
                        </a:spcAft>
                      </a:pPr>
                      <a:r>
                        <a:rPr lang="de-DE" sz="1200" dirty="0" smtClean="0">
                          <a:solidFill>
                            <a:schemeClr val="tx1"/>
                          </a:solidFill>
                          <a:effectLst/>
                          <a:latin typeface="Calibri"/>
                          <a:ea typeface="Times New Roman"/>
                          <a:cs typeface="Calibri"/>
                        </a:rPr>
                        <a:t>59.782</a:t>
                      </a:r>
                      <a:endParaRPr lang="de-DE" sz="1200" dirty="0">
                        <a:solidFill>
                          <a:schemeClr val="tx1"/>
                        </a:solidFill>
                        <a:effectLst/>
                        <a:latin typeface="Calibri"/>
                        <a:ea typeface="MS Mincho"/>
                        <a:cs typeface="Times New Roman"/>
                      </a:endParaRPr>
                    </a:p>
                  </a:txBody>
                  <a:tcPr marL="44450" marR="44450" marT="0" marB="0" anchor="ctr">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a:t>
            </a:r>
            <a:r>
              <a:rPr lang="de-DE" altLang="de-DE" sz="1200" b="1" dirty="0">
                <a:solidFill>
                  <a:srgbClr val="FF0000"/>
                </a:solidFill>
                <a:latin typeface="Calibri" pitchFamily="34" charset="0"/>
                <a:ea typeface="MS Mincho" charset="-128"/>
                <a:cs typeface="Calibri" pitchFamily="34" charset="0"/>
              </a:rPr>
              <a:t> </a:t>
            </a:r>
            <a:r>
              <a:rPr lang="de-DE" altLang="de-DE" sz="1200" b="1" dirty="0" smtClean="0">
                <a:latin typeface="Calibri" pitchFamily="34" charset="0"/>
                <a:ea typeface="MS Mincho" charset="-128"/>
                <a:cs typeface="Calibri" pitchFamily="34" charset="0"/>
              </a:rPr>
              <a:t>162.228</a:t>
            </a:r>
            <a:r>
              <a:rPr kumimoji="0" lang="de-DE" altLang="de-DE" sz="1200" b="1" i="0" u="none" strike="noStrike" cap="none" normalizeH="0" dirty="0" smtClean="0">
                <a:ln>
                  <a:noFill/>
                </a:ln>
                <a:effectLst/>
                <a:latin typeface="Calibri" pitchFamily="34" charset="0"/>
                <a:ea typeface="MS Mincho" charset="-128"/>
                <a:cs typeface="Calibri" pitchFamily="34" charset="0"/>
              </a:rPr>
              <a:t>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a:t>
            </a:r>
            <a:endParaRPr kumimoji="0" lang="de-DE" altLang="de-DE" sz="1200" b="0" i="0" u="none" strike="noStrike" cap="none" normalizeH="0" baseline="0" dirty="0" smtClean="0">
              <a:ln>
                <a:noFill/>
              </a:ln>
              <a:effectLst/>
              <a:latin typeface="Arial" pitchFamily="34" charset="0"/>
              <a:cs typeface="Arial" pitchFamily="34" charset="0"/>
            </a:endParaRPr>
          </a:p>
        </p:txBody>
      </p:sp>
    </p:spTree>
    <p:extLst>
      <p:ext uri="{BB962C8B-B14F-4D97-AF65-F5344CB8AC3E}">
        <p14:creationId xmlns:p14="http://schemas.microsoft.com/office/powerpoint/2010/main" val="1110713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DAFC61DF-203B-42CE-94BC-252891645754}"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04.05.2020. 0:00)</a:t>
            </a:r>
            <a:endParaRPr lang="de-DE" sz="1400" dirty="0">
              <a:solidFill>
                <a:schemeClr val="bg1"/>
              </a:solidFill>
            </a:endParaRPr>
          </a:p>
        </p:txBody>
      </p:sp>
      <p:sp>
        <p:nvSpPr>
          <p:cNvPr id="5" name="Rechteck 4"/>
          <p:cNvSpPr/>
          <p:nvPr/>
        </p:nvSpPr>
        <p:spPr>
          <a:xfrm>
            <a:off x="425992" y="6012905"/>
            <a:ext cx="7626928" cy="276999"/>
          </a:xfrm>
          <a:prstGeom prst="rect">
            <a:avLst/>
          </a:prstGeom>
        </p:spPr>
        <p:txBody>
          <a:bodyPr wrap="square">
            <a:spAutoFit/>
          </a:bodyPr>
          <a:lstStyle/>
          <a:p>
            <a:pPr lvl="0" defTabSz="914400" eaLnBrk="0" fontAlgn="base" hangingPunct="0">
              <a:spcBef>
                <a:spcPct val="0"/>
              </a:spcBef>
              <a:spcAft>
                <a:spcPct val="0"/>
              </a:spcAft>
            </a:pPr>
            <a:r>
              <a:rPr lang="de-DE" altLang="de-DE" sz="1200" dirty="0">
                <a:latin typeface="Calibri" pitchFamily="34" charset="0"/>
                <a:ea typeface="MS Mincho" charset="-128"/>
                <a:cs typeface="Calibri" pitchFamily="34" charset="0"/>
              </a:rPr>
              <a:t>*nur Fälle unter 18 Jahren berücksichtigt, da bei anderer Angabe von Fehleingaben ausgegangen werden kann</a:t>
            </a:r>
            <a:endParaRPr lang="de-DE" altLang="de-DE" sz="12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a:t>
            </a:r>
            <a:r>
              <a:rPr lang="de-DE" altLang="de-DE" sz="1200" b="1" dirty="0">
                <a:solidFill>
                  <a:srgbClr val="FF0000"/>
                </a:solidFill>
                <a:latin typeface="Calibri" pitchFamily="34" charset="0"/>
                <a:ea typeface="MS Mincho" charset="-128"/>
                <a:cs typeface="Calibri" pitchFamily="34" charset="0"/>
              </a:rPr>
              <a:t> </a:t>
            </a:r>
            <a:r>
              <a:rPr lang="de-DE" altLang="de-DE" sz="1200" b="1" dirty="0" smtClean="0">
                <a:latin typeface="Calibri" pitchFamily="34" charset="0"/>
                <a:ea typeface="MS Mincho" charset="-128"/>
                <a:cs typeface="Calibri" pitchFamily="34" charset="0"/>
              </a:rPr>
              <a:t>162.228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59.782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357512364"/>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a:effectLst/>
                        </a:rPr>
                        <a:t>§ 23 IfSG (z.B. Krankenhäuser, ärztliche Praxen, Dialyseeinrichtungen und Rettungsdienste)</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a:effectLst/>
                        </a:rPr>
                        <a:t>2.231</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1.447</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387</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1.200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a:effectLst/>
                        </a:rPr>
                        <a:t>9.885</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rPr>
                        <a:t>438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a:solidFill>
                            <a:schemeClr val="tx1"/>
                          </a:solidFill>
                          <a:effectLst/>
                        </a:rPr>
                        <a:t>15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8.700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a:effectLst/>
                        </a:rPr>
                        <a:t>§ 33 IfSG (z.B. Kitas, Kinderhorte, Schulen, Heime und Ferienlager)</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a:effectLst/>
                        </a:rPr>
                        <a:t>1.672*</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49</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a:solidFill>
                            <a:schemeClr val="tx1"/>
                          </a:solidFill>
                          <a:effectLst/>
                        </a:rPr>
                        <a:t>1.500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a:effectLst/>
                        </a:rPr>
                        <a:t>1.983</a:t>
                      </a:r>
                      <a:endParaRPr lang="de-DE" sz="120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100</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100" kern="1200" dirty="0">
                          <a:solidFill>
                            <a:schemeClr val="tx1"/>
                          </a:solidFill>
                          <a:effectLst/>
                        </a:rPr>
                        <a:t>1.800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a:effectLst/>
                        </a:rPr>
                        <a:t>§ 36 IfSG (z.B. Pflegeeinrichtungen, Obdachlosen-unterkünfte, Einrichtungen zur gemeinschaftlichen Unterbringung von Asylsuchenden, sonstige Massenunterkünfte, Justizvollzugsanstalten)</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dirty="0">
                          <a:effectLst/>
                        </a:rPr>
                        <a:t>12.434</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100" dirty="0" smtClean="0">
                          <a:solidFill>
                            <a:schemeClr val="tx1"/>
                          </a:solidFill>
                          <a:effectLst/>
                        </a:rPr>
                        <a:t>2.749</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2.420</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6.600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100" kern="1200">
                          <a:effectLst/>
                        </a:rPr>
                        <a:t>7.433</a:t>
                      </a:r>
                      <a:endParaRPr lang="de-DE" sz="1200">
                        <a:effectLst/>
                        <a:latin typeface="Cambria"/>
                        <a:ea typeface="Times New Roman"/>
                      </a:endParaRPr>
                    </a:p>
                  </a:txBody>
                  <a:tcPr marL="44450" marR="44450" marT="9525" marB="0" anchor="ctr"/>
                </a:tc>
                <a:tc>
                  <a:txBody>
                    <a:bodyPr/>
                    <a:lstStyle/>
                    <a:p>
                      <a:pPr algn="ctr">
                        <a:spcBef>
                          <a:spcPts val="100"/>
                        </a:spcBef>
                        <a:spcAft>
                          <a:spcPts val="100"/>
                        </a:spcAft>
                      </a:pPr>
                      <a:r>
                        <a:rPr lang="de-DE" sz="1100" kern="1200" dirty="0" smtClean="0">
                          <a:solidFill>
                            <a:schemeClr val="tx1"/>
                          </a:solidFill>
                          <a:effectLst/>
                          <a:latin typeface="+mn-lt"/>
                          <a:ea typeface="+mn-ea"/>
                        </a:rPr>
                        <a:t>300</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kern="1200" dirty="0" smtClean="0">
                          <a:solidFill>
                            <a:schemeClr val="tx1"/>
                          </a:solidFill>
                          <a:effectLst/>
                          <a:latin typeface="+mn-lt"/>
                          <a:ea typeface="+mn-ea"/>
                        </a:rPr>
                        <a:t>30</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kern="1200" dirty="0" smtClean="0">
                          <a:solidFill>
                            <a:schemeClr val="tx1"/>
                          </a:solidFill>
                          <a:effectLst/>
                        </a:rPr>
                        <a:t>6.200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Tätigkeit in Einrichtung</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a:effectLst/>
                        </a:rPr>
                        <a:t>1.182</a:t>
                      </a:r>
                      <a:endParaRPr lang="de-DE" sz="110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a:solidFill>
                            <a:schemeClr val="tx1"/>
                          </a:solidFill>
                          <a:effectLst/>
                        </a:rPr>
                        <a:t>78</a:t>
                      </a:r>
                      <a:endParaRPr lang="de-DE" sz="120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a:solidFill>
                            <a:schemeClr val="tx1"/>
                          </a:solidFill>
                          <a:effectLst/>
                        </a:rPr>
                        <a:t>6</a:t>
                      </a:r>
                      <a:endParaRPr lang="de-DE" sz="120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a:solidFill>
                            <a:schemeClr val="tx1"/>
                          </a:solidFill>
                          <a:effectLst/>
                        </a:rPr>
                        <a:t>800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dirty="0">
                          <a:effectLst/>
                        </a:rPr>
                        <a:t>Ohne Tätigkeit, 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100" kern="1200">
                          <a:effectLst/>
                        </a:rPr>
                        <a:t>65.626</a:t>
                      </a:r>
                      <a:endParaRPr lang="de-DE" sz="110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11.801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100" dirty="0" smtClean="0">
                          <a:solidFill>
                            <a:schemeClr val="tx1"/>
                          </a:solidFill>
                          <a:effectLst/>
                        </a:rPr>
                        <a:t>2.560</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100" dirty="0" smtClean="0">
                          <a:solidFill>
                            <a:schemeClr val="tx1"/>
                          </a:solidFill>
                          <a:effectLst/>
                        </a:rPr>
                        <a:t>57.800</a:t>
                      </a:r>
                      <a:endParaRPr lang="de-DE" sz="1200" dirty="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353683" y="1466849"/>
            <a:ext cx="8196110" cy="4655265"/>
          </a:xfrm>
        </p:spPr>
        <p:txBody>
          <a:bodyPr>
            <a:normAutofit/>
          </a:bodyPr>
          <a:lstStyle/>
          <a:p>
            <a:r>
              <a:rPr lang="de-DE" dirty="0" smtClean="0"/>
              <a:t>In medizinischen Einrichtungen* </a:t>
            </a:r>
            <a:r>
              <a:rPr lang="de-DE" dirty="0"/>
              <a:t>gemäß </a:t>
            </a:r>
            <a:r>
              <a:rPr lang="de-DE" dirty="0" smtClean="0"/>
              <a:t>§ 23 </a:t>
            </a:r>
            <a:r>
              <a:rPr lang="de-DE" dirty="0"/>
              <a:t>Abs. 3 IfSG </a:t>
            </a:r>
            <a:r>
              <a:rPr lang="de-DE" dirty="0" smtClean="0"/>
              <a:t>tätig</a:t>
            </a:r>
          </a:p>
          <a:p>
            <a:pPr lvl="1">
              <a:spcBef>
                <a:spcPts val="200"/>
              </a:spcBef>
            </a:pPr>
            <a:r>
              <a:rPr lang="de-DE" dirty="0" smtClean="0"/>
              <a:t>9.885 übermittelte COVID-19-Fälle</a:t>
            </a:r>
          </a:p>
          <a:p>
            <a:pPr lvl="1">
              <a:spcBef>
                <a:spcPts val="200"/>
              </a:spcBef>
            </a:pPr>
            <a:r>
              <a:rPr lang="de-DE" dirty="0" smtClean="0"/>
              <a:t>Altersmedian:  41 Jahre</a:t>
            </a:r>
          </a:p>
          <a:p>
            <a:pPr lvl="1">
              <a:spcBef>
                <a:spcPts val="200"/>
              </a:spcBef>
            </a:pPr>
            <a:r>
              <a:rPr lang="de-DE" dirty="0"/>
              <a:t>Geschlechterverteilung</a:t>
            </a:r>
            <a:r>
              <a:rPr lang="de-DE" dirty="0" smtClean="0"/>
              <a:t>:  72</a:t>
            </a:r>
            <a:r>
              <a:rPr lang="de-DE" dirty="0"/>
              <a:t>% </a:t>
            </a:r>
            <a:r>
              <a:rPr lang="de-DE" dirty="0" smtClean="0"/>
              <a:t>weiblich;  28% männlich</a:t>
            </a:r>
            <a:endParaRPr lang="de-DE" dirty="0"/>
          </a:p>
          <a:p>
            <a:pPr lvl="1">
              <a:spcBef>
                <a:spcPts val="200"/>
              </a:spcBef>
            </a:pPr>
            <a:r>
              <a:rPr lang="de-DE" dirty="0" smtClean="0"/>
              <a:t>Hospitalisiert: 438 Personen (4,8%; 9.196 Fälle mit Angaben)</a:t>
            </a:r>
          </a:p>
          <a:p>
            <a:pPr lvl="1">
              <a:spcBef>
                <a:spcPts val="200"/>
              </a:spcBef>
            </a:pPr>
            <a:r>
              <a:rPr lang="de-DE" dirty="0" smtClean="0"/>
              <a:t>Genesen: ca. 8.700 (88%; 9.885 Fälle mit Angaben)</a:t>
            </a:r>
            <a:endParaRPr lang="de-DE" dirty="0"/>
          </a:p>
          <a:p>
            <a:pPr lvl="1">
              <a:spcBef>
                <a:spcPts val="200"/>
              </a:spcBef>
            </a:pPr>
            <a:r>
              <a:rPr lang="de-DE" dirty="0" smtClean="0"/>
              <a:t>Verstorben: 15 Personen (0,2%; 9.826 </a:t>
            </a:r>
            <a:r>
              <a:rPr lang="de-DE" dirty="0"/>
              <a:t>Fälle </a:t>
            </a:r>
            <a:r>
              <a:rPr lang="de-DE" dirty="0" smtClean="0"/>
              <a:t>mit Angaben)</a:t>
            </a:r>
          </a:p>
          <a:p>
            <a:pPr lvl="2">
              <a:spcBef>
                <a:spcPts val="200"/>
              </a:spcBef>
            </a:pPr>
            <a:r>
              <a:rPr lang="de-DE" dirty="0" smtClean="0"/>
              <a:t>14 Männer, 1 Frau; Altersspanne: 48-82 Jahre</a:t>
            </a:r>
          </a:p>
          <a:p>
            <a:pPr lvl="2">
              <a:spcBef>
                <a:spcPts val="200"/>
              </a:spcBef>
            </a:pPr>
            <a:r>
              <a:rPr lang="de-DE" dirty="0" smtClean="0"/>
              <a:t>13 waren hospitalisiert</a:t>
            </a:r>
          </a:p>
          <a:p>
            <a:pPr marL="914400" lvl="2" indent="0">
              <a:spcBef>
                <a:spcPts val="200"/>
              </a:spcBef>
              <a:buNone/>
            </a:pPr>
            <a:endParaRPr lang="de-DE" dirty="0" smtClean="0"/>
          </a:p>
          <a:p>
            <a:pPr lvl="2"/>
            <a:endParaRPr lang="de-DE" dirty="0" smtClean="0"/>
          </a:p>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4" name="Datumsplatzhalter 3"/>
          <p:cNvSpPr>
            <a:spLocks noGrp="1"/>
          </p:cNvSpPr>
          <p:nvPr>
            <p:ph type="dt" sz="half" idx="14"/>
          </p:nvPr>
        </p:nvSpPr>
        <p:spPr/>
        <p:txBody>
          <a:bodyPr/>
          <a:lstStyle/>
          <a:p>
            <a:fld id="{51C64DD6-BF7B-4E68-91F2-6F2D5A5F87D9}"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sp>
        <p:nvSpPr>
          <p:cNvPr id="7" name="Titel 1"/>
          <p:cNvSpPr txBox="1">
            <a:spLocks/>
          </p:cNvSpPr>
          <p:nvPr/>
        </p:nvSpPr>
        <p:spPr>
          <a:xfrm>
            <a:off x="236765" y="437071"/>
            <a:ext cx="6926035" cy="600164"/>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Fälle unter Personal in medizinischen Einrichtungen</a:t>
            </a:r>
            <a:endParaRPr lang="de-DE" sz="2000" dirty="0">
              <a:solidFill>
                <a:schemeClr val="bg1"/>
              </a:solidFill>
            </a:endParaRPr>
          </a:p>
          <a:p>
            <a:pPr>
              <a:spcBef>
                <a:spcPts val="600"/>
              </a:spcBef>
            </a:pPr>
            <a:r>
              <a:rPr lang="de-DE" sz="1400" dirty="0" smtClean="0">
                <a:solidFill>
                  <a:schemeClr val="bg1"/>
                </a:solidFill>
              </a:rPr>
              <a:t>(Datenstand</a:t>
            </a:r>
            <a:r>
              <a:rPr lang="de-DE" sz="1400" dirty="0">
                <a:solidFill>
                  <a:schemeClr val="bg1"/>
                </a:solidFill>
              </a:rPr>
              <a:t>: </a:t>
            </a:r>
            <a:r>
              <a:rPr lang="de-DE" sz="1400" dirty="0" smtClean="0">
                <a:solidFill>
                  <a:schemeClr val="bg1"/>
                </a:solidFill>
              </a:rPr>
              <a:t>04.05.2020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sp>
        <p:nvSpPr>
          <p:cNvPr id="3" name="Textfeld 2"/>
          <p:cNvSpPr txBox="1"/>
          <p:nvPr/>
        </p:nvSpPr>
        <p:spPr>
          <a:xfrm>
            <a:off x="0" y="6244908"/>
            <a:ext cx="9144000" cy="492443"/>
          </a:xfrm>
          <a:prstGeom prst="rect">
            <a:avLst/>
          </a:prstGeom>
          <a:noFill/>
        </p:spPr>
        <p:txBody>
          <a:bodyPr wrap="square" rtlCol="0">
            <a:spAutoFit/>
          </a:bodyPr>
          <a:lstStyle/>
          <a:p>
            <a:r>
              <a:rPr lang="de-DE" sz="1300" dirty="0">
                <a:solidFill>
                  <a:schemeClr val="tx1">
                    <a:lumMod val="50000"/>
                    <a:lumOff val="50000"/>
                  </a:schemeClr>
                </a:solidFill>
              </a:rPr>
              <a:t>*Zu den Einrichtungen zählen z.B. </a:t>
            </a:r>
            <a:r>
              <a:rPr lang="de-DE" sz="1300" dirty="0" smtClean="0">
                <a:solidFill>
                  <a:schemeClr val="tx1">
                    <a:lumMod val="50000"/>
                    <a:lumOff val="50000"/>
                  </a:schemeClr>
                </a:solidFill>
              </a:rPr>
              <a:t>Krankenhäuser</a:t>
            </a:r>
            <a:r>
              <a:rPr lang="de-DE" sz="1300" dirty="0">
                <a:solidFill>
                  <a:schemeClr val="tx1">
                    <a:lumMod val="50000"/>
                    <a:lumOff val="50000"/>
                  </a:schemeClr>
                </a:solidFill>
              </a:rPr>
              <a:t>, Arztpraxen, Dialyseeinrichtungen, ambulante Pflegedienste </a:t>
            </a:r>
            <a:r>
              <a:rPr lang="de-DE" sz="1300" dirty="0" smtClean="0">
                <a:solidFill>
                  <a:schemeClr val="tx1">
                    <a:lumMod val="50000"/>
                    <a:lumOff val="50000"/>
                  </a:schemeClr>
                </a:solidFill>
              </a:rPr>
              <a:t>und  Rettungsdienste</a:t>
            </a:r>
            <a:endParaRPr lang="de-DE" sz="1300" dirty="0">
              <a:solidFill>
                <a:schemeClr val="tx1">
                  <a:lumMod val="50000"/>
                  <a:lumOff val="50000"/>
                </a:schemeClr>
              </a:solidFill>
            </a:endParaRPr>
          </a:p>
          <a:p>
            <a:endParaRPr lang="de-DE" sz="1300" dirty="0">
              <a:solidFill>
                <a:schemeClr val="tx1">
                  <a:lumMod val="50000"/>
                  <a:lumOff val="50000"/>
                </a:schemeClr>
              </a:solidFill>
            </a:endParaRPr>
          </a:p>
        </p:txBody>
      </p:sp>
    </p:spTree>
    <p:extLst>
      <p:ext uri="{BB962C8B-B14F-4D97-AF65-F5344CB8AC3E}">
        <p14:creationId xmlns:p14="http://schemas.microsoft.com/office/powerpoint/2010/main" val="3973029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7F871934-56D9-422E-B3BD-3D5EE15E7113}"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04.05.2020</a:t>
            </a:r>
            <a:r>
              <a:rPr lang="de-DE" sz="1400" dirty="0">
                <a:solidFill>
                  <a:schemeClr val="bg1"/>
                </a:solidFill>
              </a:rPr>
              <a:t>. </a:t>
            </a:r>
            <a:r>
              <a:rPr lang="de-DE" sz="1400" dirty="0" smtClean="0">
                <a:solidFill>
                  <a:schemeClr val="bg1"/>
                </a:solidFill>
              </a:rPr>
              <a:t>00:00) </a:t>
            </a:r>
            <a:endParaRPr lang="de-DE" sz="1400" dirty="0">
              <a:solidFill>
                <a:schemeClr val="bg1"/>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8" y="1010979"/>
            <a:ext cx="6643687" cy="54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28</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D4F5256B-F2D2-419A-A4A6-DD4B2129989B}" type="datetime1">
              <a:rPr lang="de-DE" smtClean="0"/>
              <a:t>04.05.2020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338554"/>
          </a:xfrm>
          <a:solidFill>
            <a:srgbClr val="045AA6"/>
          </a:solidFill>
        </p:spPr>
        <p:txBody>
          <a:bodyPr lIns="72000"/>
          <a:lstStyle/>
          <a:p>
            <a:pPr>
              <a:spcBef>
                <a:spcPts val="600"/>
              </a:spcBef>
            </a:pPr>
            <a:r>
              <a:rPr lang="de-DE" sz="2000" dirty="0" smtClean="0">
                <a:solidFill>
                  <a:schemeClr val="bg1"/>
                </a:solidFill>
              </a:rPr>
              <a:t>Übermittelte COVID-19-Fälle nach Expositionsort</a:t>
            </a:r>
            <a:endParaRPr lang="de-DE" sz="2000" dirty="0">
              <a:solidFill>
                <a:schemeClr val="bg1"/>
              </a:solidFill>
            </a:endParaRPr>
          </a:p>
        </p:txBody>
      </p:sp>
      <p:sp>
        <p:nvSpPr>
          <p:cNvPr id="10" name="Datumsplatzhalter 9"/>
          <p:cNvSpPr>
            <a:spLocks noGrp="1"/>
          </p:cNvSpPr>
          <p:nvPr>
            <p:ph type="dt" sz="half" idx="14"/>
          </p:nvPr>
        </p:nvSpPr>
        <p:spPr/>
        <p:txBody>
          <a:bodyPr/>
          <a:lstStyle/>
          <a:p>
            <a:fld id="{A4811523-39FF-4DE1-9CC9-2EAEEF354B02}"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56" y="1151149"/>
            <a:ext cx="6117413" cy="49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E306B240-112F-4089-87DE-56D8CBE7247E}"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04.05.2020.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068388"/>
            <a:ext cx="8391525" cy="472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28.04.2020, 18:00 Uhr)</a:t>
            </a:r>
            <a:endParaRPr lang="de-DE" sz="1400" dirty="0"/>
          </a:p>
        </p:txBody>
      </p:sp>
      <p:sp>
        <p:nvSpPr>
          <p:cNvPr id="4" name="Datumsplatzhalter 3"/>
          <p:cNvSpPr>
            <a:spLocks noGrp="1"/>
          </p:cNvSpPr>
          <p:nvPr>
            <p:ph type="dt" sz="half" idx="14"/>
          </p:nvPr>
        </p:nvSpPr>
        <p:spPr/>
        <p:txBody>
          <a:bodyPr/>
          <a:lstStyle/>
          <a:p>
            <a:fld id="{8CBD5367-69FB-4268-9156-718F0B8311F2}"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30</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smtClean="0"/>
              <a:t>In KW 17 gaben 29 Labore einen Rückstau von insg. 2.393 abzuarbeitenden Proben an. 45 Labore nannten Lieferschwierigkeiten für Reagenzien, hauptsächlich Extraktionskits und </a:t>
            </a:r>
            <a:r>
              <a:rPr lang="de-DE" dirty="0" err="1" smtClean="0"/>
              <a:t>Abstrichtupfer</a:t>
            </a:r>
            <a:r>
              <a:rPr lang="de-DE" dirty="0" smtClean="0"/>
              <a:t>.</a:t>
            </a:r>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2521532409"/>
              </p:ext>
            </p:extLst>
          </p:nvPr>
        </p:nvGraphicFramePr>
        <p:xfrm>
          <a:off x="357822" y="1275905"/>
          <a:ext cx="5834380" cy="1937639"/>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Bis einschl.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124.716</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3.892 (3,1%)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90</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127.457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7.582 (5,9%)</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114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348.619</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23.820 (6,8%)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152</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361.515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31.414 (8,7%)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151</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408.348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36.885 (9,0%)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154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379.233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30.728 (8,1%)</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163</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330.027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21.993 (6,7%)</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167</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17</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latin typeface="Calibri"/>
                          <a:ea typeface="MS Mincho"/>
                          <a:cs typeface="Times New Roman"/>
                        </a:rPr>
                        <a:t>347.578</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17.367 </a:t>
                      </a:r>
                      <a:r>
                        <a:rPr lang="de-DE" sz="1100" dirty="0">
                          <a:effectLst/>
                        </a:rPr>
                        <a:t>(</a:t>
                      </a:r>
                      <a:r>
                        <a:rPr lang="de-DE" sz="1100" dirty="0" smtClean="0">
                          <a:effectLst/>
                        </a:rPr>
                        <a:t>5,0%)</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174</a:t>
                      </a:r>
                      <a:endParaRPr lang="de-DE" sz="1100">
                        <a:effectLst/>
                        <a:latin typeface="Calibri"/>
                        <a:ea typeface="MS Mincho"/>
                        <a:cs typeface="Times New Roman"/>
                      </a:endParaRPr>
                    </a:p>
                  </a:txBody>
                  <a:tcPr marL="68580" marR="68580" marT="0" marB="0"/>
                </a:tc>
              </a:tr>
              <a:tr h="191135">
                <a:tc>
                  <a:txBody>
                    <a:bodyPr/>
                    <a:lstStyle/>
                    <a:p>
                      <a:pPr algn="ctr">
                        <a:lnSpc>
                          <a:spcPct val="115000"/>
                        </a:lnSpc>
                        <a:spcAft>
                          <a:spcPts val="0"/>
                        </a:spcAft>
                      </a:pPr>
                      <a:r>
                        <a:rPr lang="de-DE" sz="1100">
                          <a:effectLst/>
                        </a:rPr>
                        <a:t>Summe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2.427.493</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smtClean="0">
                          <a:effectLst/>
                        </a:rPr>
                        <a:t>173.681 (7,2%)</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dirty="0">
                          <a:effectLst/>
                        </a:rPr>
                        <a:t> </a:t>
                      </a:r>
                      <a:endParaRPr lang="de-DE" sz="110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2202581580"/>
              </p:ext>
            </p:extLst>
          </p:nvPr>
        </p:nvGraphicFramePr>
        <p:xfrm>
          <a:off x="1803399" y="3709670"/>
          <a:ext cx="5991227" cy="1432560"/>
        </p:xfrm>
        <a:graphic>
          <a:graphicData uri="http://schemas.openxmlformats.org/drawingml/2006/table">
            <a:tbl>
              <a:tblPr firstRow="1" firstCol="1" bandRow="1">
                <a:tableStyleId>{5C22544A-7EE6-4342-B048-85BDC9FD1C3A}</a:tableStyleId>
              </a:tblPr>
              <a:tblGrid>
                <a:gridCol w="1329760"/>
                <a:gridCol w="582604"/>
                <a:gridCol w="582604"/>
                <a:gridCol w="582604"/>
                <a:gridCol w="582604"/>
                <a:gridCol w="582604"/>
                <a:gridCol w="582604"/>
                <a:gridCol w="582604"/>
                <a:gridCol w="583239"/>
              </a:tblGrid>
              <a:tr h="190500">
                <a:tc>
                  <a:txBody>
                    <a:bodyPr/>
                    <a:lstStyle/>
                    <a:p>
                      <a:pPr algn="ctr">
                        <a:lnSpc>
                          <a:spcPct val="115000"/>
                        </a:lnSpc>
                        <a:spcAft>
                          <a:spcPts val="0"/>
                        </a:spcAft>
                      </a:pPr>
                      <a:r>
                        <a:rPr lang="de-DE" sz="1000" dirty="0">
                          <a:effectLst/>
                        </a:rPr>
                        <a:t> </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 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KW17</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Anzahl übermittelnde Labore</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28</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93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111</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113</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112</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133</a:t>
                      </a:r>
                      <a:endParaRPr lang="de-DE" sz="1100">
                        <a:effectLst/>
                        <a:latin typeface="Calibri"/>
                        <a:ea typeface="MS Mincho"/>
                        <a:cs typeface="Times New Roman"/>
                      </a:endParaRPr>
                    </a:p>
                  </a:txBody>
                  <a:tcPr marL="68580" marR="68580" marT="0" marB="0"/>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7.115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31.010</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64.725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103.515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116.655</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123.304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136.064</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141.815</a:t>
                      </a:r>
                      <a:endParaRPr lang="de-DE" sz="1100">
                        <a:effectLst/>
                        <a:latin typeface="Calibri"/>
                        <a:ea typeface="MS Mincho"/>
                        <a:cs typeface="Times New Roman"/>
                      </a:endParaRPr>
                    </a:p>
                  </a:txBody>
                  <a:tcPr marL="68580" marR="68580" marT="0" marB="0"/>
                </a:tc>
              </a:tr>
              <a:tr h="571500">
                <a:tc>
                  <a:txBody>
                    <a:bodyPr/>
                    <a:lstStyle/>
                    <a:p>
                      <a:pPr algn="ctr">
                        <a:lnSpc>
                          <a:spcPct val="115000"/>
                        </a:lnSpc>
                        <a:spcAft>
                          <a:spcPts val="0"/>
                        </a:spcAft>
                      </a:pPr>
                      <a:r>
                        <a:rPr lang="de-DE" sz="1000">
                          <a:effectLst/>
                        </a:rPr>
                        <a:t>Neu ab KW15: wöchentliche Kapazität anhand von Wochenarbeitstagen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730.156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a:effectLst/>
                        </a:rPr>
                        <a:t>818.426</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000" dirty="0" smtClean="0">
                          <a:effectLst/>
                        </a:rPr>
                        <a:t>860.494</a:t>
                      </a:r>
                      <a:endParaRPr lang="de-DE" sz="1100" dirty="0">
                        <a:effectLst/>
                        <a:latin typeface="Calibri"/>
                        <a:ea typeface="MS Mincho"/>
                        <a:cs typeface="Times New Roman"/>
                      </a:endParaRPr>
                    </a:p>
                  </a:txBody>
                  <a:tcPr marL="68580" marR="68580" marT="0" marB="0"/>
                </a:tc>
              </a:tr>
            </a:tbl>
          </a:graphicData>
        </a:graphic>
      </p:graphicFrame>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32845683-A348-4F57-BA11-C623A088EEA0}"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31</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28.04.2020)</a:t>
            </a:r>
            <a:endParaRPr lang="de-DE" dirty="0"/>
          </a:p>
        </p:txBody>
      </p:sp>
      <p:sp>
        <p:nvSpPr>
          <p:cNvPr id="4" name="Datumsplatzhalter 3"/>
          <p:cNvSpPr>
            <a:spLocks noGrp="1"/>
          </p:cNvSpPr>
          <p:nvPr>
            <p:ph type="dt" sz="half" idx="14"/>
          </p:nvPr>
        </p:nvSpPr>
        <p:spPr/>
        <p:txBody>
          <a:bodyPr/>
          <a:lstStyle/>
          <a:p>
            <a:fld id="{F268D287-2990-4CAC-8771-405E77EBAAA7}"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32</a:t>
            </a:fld>
            <a:endParaRPr lang="de-DE" dirty="0"/>
          </a:p>
        </p:txBody>
      </p:sp>
      <p:pic>
        <p:nvPicPr>
          <p:cNvPr id="2051" name="Picture 3" descr="S:\Projekte\RKI_nCoV-Lage\3.Kommunikation\3.7.Lageberichte\2020-04-29\positive_bund_2020-04-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800" y="1607929"/>
            <a:ext cx="5483550" cy="426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F96A16B-7DF5-4E27-BDF3-071ABBEC8689}"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33</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28.04.2020)</a:t>
            </a:r>
            <a:endParaRPr lang="de-DE" sz="1600" dirty="0"/>
          </a:p>
        </p:txBody>
      </p:sp>
      <p:pic>
        <p:nvPicPr>
          <p:cNvPr id="3074" name="Picture 2" descr="S:\Projekte\RKI_nCoV-Lage\3.Kommunikation\3.7.Lageberichte\2020-04-29\positive_BL_2020-04-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39334"/>
            <a:ext cx="5619750" cy="437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 Stand 16. KW</a:t>
            </a:r>
            <a:endParaRPr lang="de-DE" dirty="0"/>
          </a:p>
        </p:txBody>
      </p:sp>
      <p:sp>
        <p:nvSpPr>
          <p:cNvPr id="3" name="Datumsplatzhalter 2"/>
          <p:cNvSpPr>
            <a:spLocks noGrp="1"/>
          </p:cNvSpPr>
          <p:nvPr>
            <p:ph type="dt" sz="half" idx="14"/>
          </p:nvPr>
        </p:nvSpPr>
        <p:spPr/>
        <p:txBody>
          <a:bodyPr/>
          <a:lstStyle/>
          <a:p>
            <a:fld id="{06607FB7-C140-4035-85CD-85909126BC4D}" type="datetime1">
              <a:rPr lang="de-DE" smtClean="0"/>
              <a:t>04.05.2020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34</a:t>
            </a:fld>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145" y="1031250"/>
            <a:ext cx="429577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17</a:t>
            </a:r>
            <a:endParaRPr lang="de-DE" dirty="0"/>
          </a:p>
        </p:txBody>
      </p:sp>
      <p:sp>
        <p:nvSpPr>
          <p:cNvPr id="3" name="Datumsplatzhalter 2"/>
          <p:cNvSpPr>
            <a:spLocks noGrp="1"/>
          </p:cNvSpPr>
          <p:nvPr>
            <p:ph type="dt" sz="half" idx="14"/>
          </p:nvPr>
        </p:nvSpPr>
        <p:spPr/>
        <p:txBody>
          <a:bodyPr/>
          <a:lstStyle/>
          <a:p>
            <a:fld id="{D6116776-4AFE-4C17-8F80-CD63098EB2AD}" type="datetime1">
              <a:rPr lang="de-DE" smtClean="0"/>
              <a:t>04.05.2020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35</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8" name="Grafik 7"/>
          <p:cNvPicPr/>
          <p:nvPr/>
        </p:nvPicPr>
        <p:blipFill rotWithShape="1">
          <a:blip r:embed="rId4" cstate="print">
            <a:extLst>
              <a:ext uri="{28A0092B-C50C-407E-A947-70E740481C1C}">
                <a14:useLocalDpi xmlns:a14="http://schemas.microsoft.com/office/drawing/2010/main" val="0"/>
              </a:ext>
            </a:extLst>
          </a:blip>
          <a:srcRect l="2725" t="2117" r="1540" b="17460"/>
          <a:stretch/>
        </p:blipFill>
        <p:spPr bwMode="auto">
          <a:xfrm>
            <a:off x="839468" y="1380490"/>
            <a:ext cx="5866131" cy="4067810"/>
          </a:xfrm>
          <a:prstGeom prst="rect">
            <a:avLst/>
          </a:prstGeom>
          <a:ln>
            <a:noFill/>
          </a:ln>
          <a:extLst>
            <a:ext uri="{53640926-AAD7-44D8-BBD7-CCE9431645EC}">
              <a14:shadowObscured xmlns:a14="http://schemas.microsoft.com/office/drawing/2010/main"/>
            </a:ext>
          </a:extLst>
        </p:spPr>
      </p:pic>
      <p:sp>
        <p:nvSpPr>
          <p:cNvPr id="9" name="Textfeld 8"/>
          <p:cNvSpPr txBox="1"/>
          <p:nvPr/>
        </p:nvSpPr>
        <p:spPr>
          <a:xfrm>
            <a:off x="158296" y="5696783"/>
            <a:ext cx="8157029" cy="738664"/>
          </a:xfrm>
          <a:prstGeom prst="rect">
            <a:avLst/>
          </a:prstGeom>
          <a:noFill/>
        </p:spPr>
        <p:txBody>
          <a:bodyPr wrap="square" rtlCol="0">
            <a:spAutoFit/>
          </a:bodyPr>
          <a:lstStyle/>
          <a:p>
            <a:pPr marL="1487170" marR="1195070" indent="-349250">
              <a:spcAft>
                <a:spcPts val="200"/>
              </a:spcAft>
            </a:pPr>
            <a:r>
              <a:rPr lang="de-DE" sz="1400" b="1" dirty="0">
                <a:ea typeface="Times New Roman"/>
                <a:cs typeface="Arial"/>
              </a:rPr>
              <a:t>Abb. 1:</a:t>
            </a:r>
            <a:r>
              <a:rPr lang="de-DE" sz="1400" dirty="0">
                <a:ea typeface="Times New Roman"/>
                <a:cs typeface="Arial"/>
              </a:rPr>
              <a:t> 	Vergleich der für die Bevölkerung in </a:t>
            </a:r>
            <a:r>
              <a:rPr lang="de-DE" sz="1400" dirty="0" smtClean="0">
                <a:ea typeface="Times New Roman"/>
                <a:cs typeface="Arial"/>
              </a:rPr>
              <a:t>Deutschland geschätzten </a:t>
            </a:r>
            <a:r>
              <a:rPr lang="de-DE" sz="1400" dirty="0">
                <a:ea typeface="Times New Roman"/>
                <a:cs typeface="Arial"/>
              </a:rPr>
              <a:t>ILI-Raten (gesamt, in Prozent) in den Saisons 2016/17 bis zur 17. KW 2019/20. Der schwarze, senkrechte Strich markiert den Jahreswechsel.</a:t>
            </a:r>
            <a:endParaRPr lang="de-DE" sz="1400" dirty="0">
              <a:ea typeface="Times New Roman"/>
            </a:endParaRPr>
          </a:p>
        </p:txBody>
      </p:sp>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17</a:t>
            </a:r>
            <a:endParaRPr lang="de-DE" dirty="0"/>
          </a:p>
        </p:txBody>
      </p:sp>
      <p:sp>
        <p:nvSpPr>
          <p:cNvPr id="3" name="Datumsplatzhalter 2"/>
          <p:cNvSpPr>
            <a:spLocks noGrp="1"/>
          </p:cNvSpPr>
          <p:nvPr>
            <p:ph type="dt" sz="half" idx="14"/>
          </p:nvPr>
        </p:nvSpPr>
        <p:spPr/>
        <p:txBody>
          <a:bodyPr/>
          <a:lstStyle/>
          <a:p>
            <a:fld id="{360F90C7-FB0F-475A-9F6F-1BB01D404827}" type="datetime1">
              <a:rPr lang="de-DE" smtClean="0"/>
              <a:t>04.05.2020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36</a:t>
            </a:fld>
            <a:endParaRPr lang="de-DE" dirty="0"/>
          </a:p>
        </p:txBody>
      </p:sp>
      <p:pic>
        <p:nvPicPr>
          <p:cNvPr id="7" name="Grafik 6"/>
          <p:cNvPicPr/>
          <p:nvPr/>
        </p:nvPicPr>
        <p:blipFill rotWithShape="1">
          <a:blip r:embed="rId2" cstate="print">
            <a:extLst>
              <a:ext uri="{28A0092B-C50C-407E-A947-70E740481C1C}">
                <a14:useLocalDpi xmlns:a14="http://schemas.microsoft.com/office/drawing/2010/main" val="0"/>
              </a:ext>
            </a:extLst>
          </a:blip>
          <a:srcRect l="3085" t="15773" r="823" b="2016"/>
          <a:stretch/>
        </p:blipFill>
        <p:spPr bwMode="auto">
          <a:xfrm>
            <a:off x="870991" y="1480185"/>
            <a:ext cx="6863309" cy="3882390"/>
          </a:xfrm>
          <a:prstGeom prst="rect">
            <a:avLst/>
          </a:prstGeom>
          <a:noFill/>
          <a:ln>
            <a:noFill/>
          </a:ln>
          <a:extLst>
            <a:ext uri="{53640926-AAD7-44D8-BBD7-CCE9431645EC}">
              <a14:shadowObscured xmlns:a14="http://schemas.microsoft.com/office/drawing/2010/main"/>
            </a:ext>
          </a:extLst>
        </p:spPr>
      </p:pic>
      <p:sp>
        <p:nvSpPr>
          <p:cNvPr id="6" name="Textfeld 5"/>
          <p:cNvSpPr txBox="1"/>
          <p:nvPr/>
        </p:nvSpPr>
        <p:spPr>
          <a:xfrm>
            <a:off x="1741893" y="5454015"/>
            <a:ext cx="5514975" cy="954107"/>
          </a:xfrm>
          <a:prstGeom prst="rect">
            <a:avLst/>
          </a:prstGeom>
          <a:noFill/>
        </p:spPr>
        <p:txBody>
          <a:bodyPr wrap="square" rtlCol="0">
            <a:spAutoFit/>
          </a:bodyPr>
          <a:lstStyle/>
          <a:p>
            <a:r>
              <a:rPr lang="de-DE" sz="1400" b="1" dirty="0"/>
              <a:t>Abb. 2:</a:t>
            </a:r>
            <a:r>
              <a:rPr lang="de-DE" sz="1400" dirty="0"/>
              <a:t> Werte der Konsultationsinzidenz von der 40. KW 2018 bis zur 17. KW 2020 in fünf Altersgruppen und ge­samt in Deutschland pro 100.000 Einwohner in der jeweiligen Altersgruppe. Die senkrechte Linie mar­kiert die 1. KW des Jahres.</a:t>
            </a:r>
          </a:p>
        </p:txBody>
      </p:sp>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019411D4-191A-40F9-BA23-681A59F4756D}" type="datetime1">
              <a:rPr lang="de-DE" smtClean="0"/>
              <a:t>04.05.2020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37</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17</a:t>
            </a:r>
            <a:endParaRPr lang="de-DE" dirty="0"/>
          </a:p>
        </p:txBody>
      </p:sp>
      <p:pic>
        <p:nvPicPr>
          <p:cNvPr id="7" name="Grafik 6"/>
          <p:cNvPicPr/>
          <p:nvPr/>
        </p:nvPicPr>
        <p:blipFill rotWithShape="1">
          <a:blip r:embed="rId2" cstate="print">
            <a:extLst>
              <a:ext uri="{28A0092B-C50C-407E-A947-70E740481C1C}">
                <a14:useLocalDpi xmlns:a14="http://schemas.microsoft.com/office/drawing/2010/main" val="0"/>
              </a:ext>
            </a:extLst>
          </a:blip>
          <a:srcRect l="617" t="23061" r="2675" b="3777"/>
          <a:stretch/>
        </p:blipFill>
        <p:spPr bwMode="auto">
          <a:xfrm>
            <a:off x="1162051" y="1362076"/>
            <a:ext cx="6109652" cy="3388042"/>
          </a:xfrm>
          <a:prstGeom prst="rect">
            <a:avLst/>
          </a:prstGeom>
          <a:noFill/>
          <a:ln>
            <a:noFill/>
          </a:ln>
          <a:extLst>
            <a:ext uri="{53640926-AAD7-44D8-BBD7-CCE9431645EC}">
              <a14:shadowObscured xmlns:a14="http://schemas.microsoft.com/office/drawing/2010/main"/>
            </a:ext>
          </a:extLst>
        </p:spPr>
      </p:pic>
      <p:sp>
        <p:nvSpPr>
          <p:cNvPr id="2" name="Textfeld 1"/>
          <p:cNvSpPr txBox="1"/>
          <p:nvPr/>
        </p:nvSpPr>
        <p:spPr>
          <a:xfrm>
            <a:off x="640240" y="4877912"/>
            <a:ext cx="7153274" cy="1169551"/>
          </a:xfrm>
          <a:prstGeom prst="rect">
            <a:avLst/>
          </a:prstGeom>
          <a:noFill/>
        </p:spPr>
        <p:txBody>
          <a:bodyPr wrap="square" rtlCol="0">
            <a:spAutoFit/>
          </a:bodyPr>
          <a:lstStyle/>
          <a:p>
            <a:pPr marL="810260" marR="474980">
              <a:spcAft>
                <a:spcPts val="0"/>
              </a:spcAft>
              <a:tabLst>
                <a:tab pos="5220970" algn="l"/>
                <a:tab pos="5699760" algn="l"/>
              </a:tabLst>
            </a:pPr>
            <a:r>
              <a:rPr lang="de-DE" sz="1400" b="1" dirty="0">
                <a:ea typeface="Times New Roman"/>
                <a:cs typeface="Arial"/>
              </a:rPr>
              <a:t>Abb. 3: </a:t>
            </a:r>
            <a:r>
              <a:rPr lang="de-DE" sz="1400" dirty="0">
                <a:ea typeface="Times New Roman"/>
                <a:cs typeface="Arial"/>
              </a:rPr>
              <a:t>Anteil positiver Influenza-, RS-, </a:t>
            </a:r>
            <a:r>
              <a:rPr lang="de-DE" sz="1400" dirty="0" err="1">
                <a:ea typeface="Times New Roman"/>
                <a:cs typeface="Arial"/>
              </a:rPr>
              <a:t>hMP</a:t>
            </a:r>
            <a:r>
              <a:rPr lang="de-DE" sz="1400" dirty="0">
                <a:ea typeface="Times New Roman"/>
                <a:cs typeface="Arial"/>
              </a:rPr>
              <a:t>-, PI- und </a:t>
            </a:r>
            <a:r>
              <a:rPr lang="de-DE" sz="1400" dirty="0" err="1">
                <a:ea typeface="Times New Roman"/>
                <a:cs typeface="Arial"/>
              </a:rPr>
              <a:t>Rhinoviren</a:t>
            </a:r>
            <a:r>
              <a:rPr lang="de-DE" sz="1400" dirty="0">
                <a:ea typeface="Times New Roman"/>
                <a:cs typeface="Arial"/>
              </a:rPr>
              <a:t> an allen im Rahmen des </a:t>
            </a:r>
            <a:r>
              <a:rPr lang="de-DE" sz="1400" dirty="0" err="1">
                <a:ea typeface="Times New Roman"/>
                <a:cs typeface="Arial"/>
              </a:rPr>
              <a:t>Sentinels</a:t>
            </a:r>
            <a:r>
              <a:rPr lang="de-DE" sz="1400" dirty="0">
                <a:ea typeface="Times New Roman"/>
                <a:cs typeface="Arial"/>
              </a:rPr>
              <a:t> ein­ge­sandten Proben (</a:t>
            </a:r>
            <a:r>
              <a:rPr lang="de-DE" sz="1400" dirty="0" err="1">
                <a:ea typeface="Times New Roman"/>
                <a:cs typeface="Arial"/>
              </a:rPr>
              <a:t>Positivenrate</a:t>
            </a:r>
            <a:r>
              <a:rPr lang="de-DE" sz="1400" dirty="0">
                <a:ea typeface="Times New Roman"/>
                <a:cs typeface="Arial"/>
              </a:rPr>
              <a:t>, rechte y-Achse, Linien) sowie die Anzahl der an das NRZ für </a:t>
            </a:r>
            <a:r>
              <a:rPr lang="de-DE" sz="1400" dirty="0" err="1">
                <a:ea typeface="Times New Roman"/>
                <a:cs typeface="Arial"/>
              </a:rPr>
              <a:t>Influ­en­za­viren</a:t>
            </a:r>
            <a:r>
              <a:rPr lang="de-DE" sz="1400" dirty="0">
                <a:ea typeface="Times New Roman"/>
                <a:cs typeface="Arial"/>
              </a:rPr>
              <a:t> eingesandten </a:t>
            </a:r>
            <a:r>
              <a:rPr lang="de-DE" sz="1400" dirty="0" err="1">
                <a:ea typeface="Times New Roman"/>
                <a:cs typeface="Arial"/>
              </a:rPr>
              <a:t>Sentinelproben</a:t>
            </a:r>
            <a:r>
              <a:rPr lang="de-DE" sz="1400" dirty="0">
                <a:ea typeface="Times New Roman"/>
                <a:cs typeface="Arial"/>
              </a:rPr>
              <a:t> (linke y-Achse, graue Balken) von der 40. KW 2019 bis zur 17. KW 2020.</a:t>
            </a:r>
            <a:endParaRPr lang="de-DE" sz="1400" dirty="0">
              <a:effectLst/>
              <a:ea typeface="Times New Roman"/>
            </a:endParaRPr>
          </a:p>
        </p:txBody>
      </p:sp>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15</a:t>
            </a:r>
            <a:endParaRPr lang="de-DE" dirty="0"/>
          </a:p>
        </p:txBody>
      </p:sp>
      <p:sp>
        <p:nvSpPr>
          <p:cNvPr id="3" name="Datumsplatzhalter 2"/>
          <p:cNvSpPr>
            <a:spLocks noGrp="1"/>
          </p:cNvSpPr>
          <p:nvPr>
            <p:ph type="dt" sz="half" idx="14"/>
          </p:nvPr>
        </p:nvSpPr>
        <p:spPr/>
        <p:txBody>
          <a:bodyPr/>
          <a:lstStyle/>
          <a:p>
            <a:fld id="{86017C1A-FA8B-471D-947E-7FDF7C3F507A}" type="datetime1">
              <a:rPr lang="de-DE" smtClean="0"/>
              <a:t>04.05.2020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38</a:t>
            </a:fld>
            <a:endParaRPr lang="de-DE" dirty="0"/>
          </a:p>
        </p:txBody>
      </p:sp>
      <p:pic>
        <p:nvPicPr>
          <p:cNvPr id="7" name="Grafik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775" y="1171575"/>
            <a:ext cx="7543800" cy="4000499"/>
          </a:xfrm>
          <a:prstGeom prst="rect">
            <a:avLst/>
          </a:prstGeom>
          <a:noFill/>
          <a:ln>
            <a:noFill/>
          </a:ln>
        </p:spPr>
      </p:pic>
      <p:sp>
        <p:nvSpPr>
          <p:cNvPr id="6" name="Textfeld 5"/>
          <p:cNvSpPr txBox="1"/>
          <p:nvPr/>
        </p:nvSpPr>
        <p:spPr>
          <a:xfrm>
            <a:off x="1042520" y="5002581"/>
            <a:ext cx="7010400" cy="954107"/>
          </a:xfrm>
          <a:prstGeom prst="rect">
            <a:avLst/>
          </a:prstGeom>
          <a:noFill/>
          <a:ln>
            <a:noFill/>
          </a:ln>
        </p:spPr>
        <p:txBody>
          <a:bodyPr wrap="square" rtlCol="0">
            <a:spAutoFit/>
          </a:bodyPr>
          <a:lstStyle/>
          <a:p>
            <a:pPr marL="810260" marR="396875" indent="-392430"/>
            <a:r>
              <a:rPr lang="de-DE" sz="1400" b="1" dirty="0"/>
              <a:t>Abb. 4:</a:t>
            </a:r>
            <a:r>
              <a:rPr lang="de-DE" sz="1400" dirty="0"/>
              <a:t> Wöchentliche Anzahl der SARI-Fälle (ICD-10-Codes J09 – J22) mit einer Verweildauer bis zu einer Woche von der 40. KW 2017 bis zur 15. KW 2020, Daten aus 71 </a:t>
            </a:r>
            <a:r>
              <a:rPr lang="de-DE" sz="1400" dirty="0" err="1"/>
              <a:t>Sentinelkliniken</a:t>
            </a:r>
            <a:r>
              <a:rPr lang="de-DE" sz="1400" dirty="0"/>
              <a:t>. Die senkrechte Linie markiert jeweils die 1. KW des Jahres, der Zeitraum der Grippewelle ist grau hinterlegt</a:t>
            </a:r>
            <a:r>
              <a:rPr lang="de-DE" sz="1400" dirty="0" smtClean="0"/>
              <a:t>.</a:t>
            </a:r>
            <a:endParaRPr lang="de-DE" sz="1400" dirty="0"/>
          </a:p>
        </p:txBody>
      </p:sp>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67728E3-C788-4B85-8E8A-9BC69FF9F6E9}"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respiratorischer Diagnose</a:t>
            </a:r>
            <a:r>
              <a:rPr lang="de-DE" dirty="0" smtClean="0"/>
              <a:t>, 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64%, Altersmedian: 72</a:t>
            </a:r>
          </a:p>
          <a:p>
            <a:endParaRPr lang="de-DE" sz="2000" dirty="0" smtClean="0"/>
          </a:p>
          <a:p>
            <a:r>
              <a:rPr lang="de-DE" sz="2000" dirty="0" smtClean="0"/>
              <a:t>Anteil beatmete Patienten:		14% </a:t>
            </a:r>
            <a:r>
              <a:rPr lang="de-DE" sz="2000" i="1" dirty="0"/>
              <a:t>	männlich: </a:t>
            </a:r>
            <a:r>
              <a:rPr lang="de-DE" sz="2000" i="1" dirty="0"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57%, 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09255B5-E867-497C-98C6-B10C0F809846}"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04.05.2020. </a:t>
            </a:r>
            <a:r>
              <a:rPr lang="de-DE" sz="1400" dirty="0">
                <a:solidFill>
                  <a:schemeClr val="bg1"/>
                </a:solidFill>
              </a:rPr>
              <a:t>00:00)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8380413"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1EF6102-47D4-412C-BFE9-F54DBEC29B1A}"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5B82062-CAB3-4EE6-B546-E5FF3E191803}"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D79D243-B386-40BD-A66E-8FCED467FF31}"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B10C095-1173-462B-8CD7-F43199BDF8A9}"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5200223-3A15-4F3D-B351-4B28F16597CC}"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E698A79-B39E-4410-BCAE-5B4724E2BF50}"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C2F4642-E9EC-4836-8470-971D5FBC790F}" type="datetime1">
              <a:rPr lang="de-DE" smtClean="0"/>
              <a:t>04.05.2020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A2120045-CE43-4DBA-A070-F1346A5F37F0}"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47</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Deutschland abgenommen, 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E22073F3-02F3-4164-AC2A-5E1852225ABE}"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D9E10A53-9C1D-47D1-94E6-241E3CA20700}" type="datetime1">
              <a:rPr lang="de-DE" smtClean="0"/>
              <a:t>04.05.2020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49</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CEB6727-6331-432A-BF1A-7217BC46CAD9}"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04.05.2020. </a:t>
            </a:r>
            <a:r>
              <a:rPr lang="de-DE" sz="1400" dirty="0">
                <a:solidFill>
                  <a:schemeClr val="bg1"/>
                </a:solidFill>
              </a:rPr>
              <a:t>00:00)</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30338"/>
            <a:ext cx="8113713" cy="399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A2D0E689-B8EE-4B1A-B42C-52263E8CF904}"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AA247CB7-1556-4F18-9F01-132479E9E805}"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51</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454BE541-C541-4DBB-A28E-F458BCD93BD8}"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52</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9ECAB6EB-7808-48A8-948C-5006C6A1D4CB}"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53</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 Sofort, 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4AF97AF0-0842-40C5-BDFE-75641879A8C3}"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54</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17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7" name="Billede 1"/>
          <p:cNvPicPr/>
          <p:nvPr/>
        </p:nvPicPr>
        <p:blipFill rotWithShape="1">
          <a:blip r:embed="rId3">
            <a:extLst>
              <a:ext uri="{28A0092B-C50C-407E-A947-70E740481C1C}">
                <a14:useLocalDpi xmlns:a14="http://schemas.microsoft.com/office/drawing/2010/main" val="0"/>
              </a:ext>
            </a:extLst>
          </a:blip>
          <a:srcRect t="33778" b="2716"/>
          <a:stretch/>
        </p:blipFill>
        <p:spPr bwMode="auto">
          <a:xfrm>
            <a:off x="874776" y="1256802"/>
            <a:ext cx="6858000" cy="5226294"/>
          </a:xfrm>
          <a:prstGeom prst="rect">
            <a:avLst/>
          </a:prstGeom>
          <a:noFill/>
          <a:ln>
            <a:noFill/>
          </a:ln>
        </p:spPr>
      </p:pic>
    </p:spTree>
    <p:extLst>
      <p:ext uri="{BB962C8B-B14F-4D97-AF65-F5344CB8AC3E}">
        <p14:creationId xmlns:p14="http://schemas.microsoft.com/office/powerpoint/2010/main" val="1958798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E68C5FC-28A2-4249-B312-8BC88EB100EC}"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55</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17: </a:t>
            </a:r>
            <a:r>
              <a:rPr lang="de-DE" dirty="0" err="1"/>
              <a:t>Weekly</a:t>
            </a:r>
            <a:r>
              <a:rPr lang="de-DE" dirty="0"/>
              <a:t> Z-Score </a:t>
            </a:r>
            <a:r>
              <a:rPr lang="de-DE" dirty="0" err="1"/>
              <a:t>by</a:t>
            </a:r>
            <a:r>
              <a:rPr lang="de-DE" dirty="0"/>
              <a:t> </a:t>
            </a:r>
            <a:r>
              <a:rPr lang="de-DE" dirty="0" err="1"/>
              <a:t>country</a:t>
            </a:r>
            <a:endParaRPr lang="de-DE" dirty="0"/>
          </a:p>
        </p:txBody>
      </p:sp>
      <p:pic>
        <p:nvPicPr>
          <p:cNvPr id="11" name="Billede 2"/>
          <p:cNvPicPr/>
          <p:nvPr/>
        </p:nvPicPr>
        <p:blipFill rotWithShape="1">
          <a:blip r:embed="rId3" cstate="print">
            <a:extLst>
              <a:ext uri="{28A0092B-C50C-407E-A947-70E740481C1C}">
                <a14:useLocalDpi xmlns:a14="http://schemas.microsoft.com/office/drawing/2010/main" val="0"/>
              </a:ext>
            </a:extLst>
          </a:blip>
          <a:srcRect t="3220" b="74001"/>
          <a:stretch/>
        </p:blipFill>
        <p:spPr bwMode="auto">
          <a:xfrm>
            <a:off x="564825" y="1495425"/>
            <a:ext cx="7793673" cy="4295775"/>
          </a:xfrm>
          <a:prstGeom prst="rect">
            <a:avLst/>
          </a:prstGeom>
          <a:noFill/>
          <a:ln>
            <a:noFill/>
          </a:ln>
          <a:extLst>
            <a:ext uri="{53640926-AAD7-44D8-BBD7-CCE9431645EC}">
              <a14:shadowObscured xmlns:a14="http://schemas.microsoft.com/office/drawing/2010/main"/>
            </a:ext>
          </a:extLst>
        </p:spPr>
      </p:pic>
      <p:pic>
        <p:nvPicPr>
          <p:cNvPr id="12" name="Billede 2"/>
          <p:cNvPicPr/>
          <p:nvPr/>
        </p:nvPicPr>
        <p:blipFill rotWithShape="1">
          <a:blip r:embed="rId3" cstate="print">
            <a:extLst>
              <a:ext uri="{28A0092B-C50C-407E-A947-70E740481C1C}">
                <a14:useLocalDpi xmlns:a14="http://schemas.microsoft.com/office/drawing/2010/main" val="0"/>
              </a:ext>
            </a:extLst>
          </a:blip>
          <a:srcRect l="-499" t="89388" r="499" b="1824"/>
          <a:stretch/>
        </p:blipFill>
        <p:spPr bwMode="auto">
          <a:xfrm>
            <a:off x="669599" y="5791200"/>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3219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855" t="25657" r="855" b="43957"/>
          <a:stretch/>
        </p:blipFill>
        <p:spPr bwMode="auto">
          <a:xfrm>
            <a:off x="564825" y="1155700"/>
            <a:ext cx="7793673" cy="4238625"/>
          </a:xfrm>
          <a:prstGeom prst="rect">
            <a:avLst/>
          </a:prstGeom>
          <a:noFill/>
          <a:ln>
            <a:noFill/>
          </a:ln>
          <a:extLst>
            <a:ext uri="{53640926-AAD7-44D8-BBD7-CCE9431645EC}">
              <a14:shadowObscured xmlns:a14="http://schemas.microsoft.com/office/drawing/2010/main"/>
            </a:ext>
          </a:extLst>
        </p:spPr>
      </p:pic>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9677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a:t>EUROMOMO-Woche 17: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614363C5-E4E5-4DFE-9A92-04A5DA72708B}"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pic>
        <p:nvPicPr>
          <p:cNvPr id="7" name="Billede 2"/>
          <p:cNvPicPr/>
          <p:nvPr/>
        </p:nvPicPr>
        <p:blipFill rotWithShape="1">
          <a:blip r:embed="rId2" cstate="print">
            <a:extLst>
              <a:ext uri="{28A0092B-C50C-407E-A947-70E740481C1C}">
                <a14:useLocalDpi xmlns:a14="http://schemas.microsoft.com/office/drawing/2010/main" val="0"/>
              </a:ext>
            </a:extLst>
          </a:blip>
          <a:srcRect l="1381" t="56178" r="-1381" b="5105"/>
          <a:stretch/>
        </p:blipFill>
        <p:spPr bwMode="auto">
          <a:xfrm>
            <a:off x="564825" y="1155700"/>
            <a:ext cx="7793673" cy="54006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6808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312BB30-9093-4245-9017-1D9D92F0A13A}"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58</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59</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dirty="0" smtClean="0"/>
                        <a:t>Nadine Zeitlmann,</a:t>
                      </a:r>
                      <a:r>
                        <a:rPr lang="de-DE" sz="900" baseline="0" dirty="0" smtClean="0"/>
                        <a:t> </a:t>
                      </a:r>
                      <a:r>
                        <a:rPr lang="de-DE" sz="900" dirty="0" smtClean="0"/>
                        <a:t>Andreas Reich,</a:t>
                      </a:r>
                      <a:r>
                        <a:rPr lang="de-DE" sz="900" baseline="0" dirty="0" smtClean="0"/>
                        <a:t> </a:t>
                      </a:r>
                      <a:r>
                        <a:rPr lang="de-DE" sz="900" dirty="0" smtClean="0"/>
                        <a:t>Sonja </a:t>
                      </a:r>
                      <a:r>
                        <a:rPr lang="de-DE" sz="900" dirty="0" err="1" smtClean="0"/>
                        <a:t>Boender</a:t>
                      </a:r>
                      <a:r>
                        <a:rPr lang="de-DE" sz="900" dirty="0" smtClean="0"/>
                        <a:t>,</a:t>
                      </a:r>
                      <a:r>
                        <a:rPr lang="de-DE" sz="900" baseline="0" dirty="0" smtClean="0"/>
                        <a:t> </a:t>
                      </a:r>
                      <a:r>
                        <a:rPr lang="de-DE" sz="900" dirty="0" smtClean="0"/>
                        <a:t>N.</a:t>
                      </a:r>
                      <a:r>
                        <a:rPr lang="de-DE" sz="900" baseline="0" dirty="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dirty="0" smtClean="0"/>
                        <a:t>Juliane Seidel,</a:t>
                      </a:r>
                      <a:r>
                        <a:rPr lang="de-DE" sz="900" baseline="0" dirty="0" smtClean="0"/>
                        <a:t> </a:t>
                      </a:r>
                      <a:r>
                        <a:rPr lang="de-DE" sz="900" dirty="0" smtClean="0"/>
                        <a:t>M. Schranz,</a:t>
                      </a:r>
                      <a:r>
                        <a:rPr lang="de-DE" sz="900" baseline="0" dirty="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für Arbeit, 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im Landkreis, 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dirty="0" smtClean="0"/>
                        <a:t>Michael Brandl, Jennifer Bender, 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dirty="0" smtClean="0"/>
                        <a:t>Sonia </a:t>
                      </a:r>
                      <a:r>
                        <a:rPr lang="de-DE" sz="900" dirty="0" err="1" smtClean="0"/>
                        <a:t>Boender</a:t>
                      </a:r>
                      <a:r>
                        <a:rPr lang="de-DE" sz="900" dirty="0" smtClean="0"/>
                        <a:t>,</a:t>
                      </a:r>
                      <a:r>
                        <a:rPr lang="de-DE" sz="900" baseline="0" dirty="0" smtClean="0"/>
                        <a:t> </a:t>
                      </a:r>
                      <a:r>
                        <a:rPr lang="de-DE" sz="900" dirty="0" smtClean="0"/>
                        <a:t>Kai Michaelis,</a:t>
                      </a:r>
                      <a:r>
                        <a:rPr lang="de-DE" sz="900" baseline="0" dirty="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dirty="0" smtClean="0"/>
                        <a:t>Michael Brandl,</a:t>
                      </a:r>
                      <a:r>
                        <a:rPr lang="de-DE" sz="900" baseline="0" dirty="0" smtClean="0"/>
                        <a:t> 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 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dirty="0" smtClean="0"/>
                        <a:t>Christina Frank,</a:t>
                      </a:r>
                      <a:r>
                        <a:rPr lang="de-DE" sz="900" baseline="0" dirty="0" smtClean="0"/>
                        <a:t> </a:t>
                      </a:r>
                      <a:r>
                        <a:rPr lang="de-DE" sz="900" dirty="0" smtClean="0"/>
                        <a:t>Marina Lewandowsky,</a:t>
                      </a:r>
                      <a:r>
                        <a:rPr lang="de-DE" sz="900" baseline="0" dirty="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dirty="0" smtClean="0"/>
                        <a:t>Tim </a:t>
                      </a:r>
                      <a:r>
                        <a:rPr lang="de-DE" sz="900" dirty="0" err="1" smtClean="0"/>
                        <a:t>Eckmanns</a:t>
                      </a:r>
                      <a:r>
                        <a:rPr lang="de-DE" sz="900" dirty="0" smtClean="0"/>
                        <a:t>,</a:t>
                      </a:r>
                      <a:r>
                        <a:rPr lang="de-DE" sz="900" baseline="0" dirty="0" smtClean="0"/>
                        <a:t> </a:t>
                      </a:r>
                      <a:r>
                        <a:rPr lang="de-DE" sz="900" dirty="0" err="1" smtClean="0"/>
                        <a:t>Muna</a:t>
                      </a:r>
                      <a:r>
                        <a:rPr lang="de-DE" sz="900" dirty="0" smtClean="0"/>
                        <a:t> Abu Sin,</a:t>
                      </a:r>
                      <a:r>
                        <a:rPr lang="de-DE" sz="900" baseline="0" dirty="0" smtClean="0"/>
                        <a:t> 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dirty="0" smtClean="0"/>
                        <a:t>Sabine </a:t>
                      </a:r>
                      <a:r>
                        <a:rPr lang="de-DE" sz="900" dirty="0" err="1" smtClean="0"/>
                        <a:t>Vygen</a:t>
                      </a:r>
                      <a:r>
                        <a:rPr lang="de-DE" sz="900" dirty="0" smtClean="0"/>
                        <a:t>-Bonnet,</a:t>
                      </a:r>
                      <a:r>
                        <a:rPr lang="de-DE" sz="900" baseline="0" dirty="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nosokomiale Infektionen, 25 MA positiv; Ausbruch in KH Lichtenberg</a:t>
                      </a:r>
                    </a:p>
                  </a:txBody>
                  <a:tcPr/>
                </a:tc>
                <a:tc>
                  <a:txBody>
                    <a:bodyPr/>
                    <a:lstStyle/>
                    <a:p>
                      <a:pPr marL="0" indent="0">
                        <a:buFont typeface="Arial" panose="020B0604020202020204" pitchFamily="34" charset="0"/>
                        <a:buNone/>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a:t>
                      </a:r>
                      <a:r>
                        <a:rPr lang="de-DE" sz="900" baseline="0" dirty="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0,76 </a:t>
            </a:r>
            <a:r>
              <a:rPr lang="de-DE" dirty="0"/>
              <a:t>(95</a:t>
            </a:r>
            <a:r>
              <a:rPr lang="de-DE" dirty="0" smtClean="0"/>
              <a:t>%-Präzisionsintervall</a:t>
            </a:r>
            <a:r>
              <a:rPr lang="de-DE" dirty="0"/>
              <a:t>: </a:t>
            </a:r>
            <a:r>
              <a:rPr lang="de-DE" dirty="0" smtClean="0"/>
              <a:t>0,66 – 0,89)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30.04.2020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2EEA644B-A170-4607-B635-C70D3543BFD2}"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04.05.2020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8E41A7F-D82E-482B-B01D-818D1EEEC086}"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60</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801562913"/>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Nadine Muller, 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Udo Buchholz, 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48748DA2-6708-42D7-B0A2-B4CE7EF63EA7}"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61</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F8A13235-9037-4901-9240-613F4055CCE8}" type="datetime1">
              <a:rPr lang="de-DE" smtClean="0"/>
              <a:t>04.05.2020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chemeClr val="bg1"/>
                </a:solidFill>
              </a:rPr>
              <a:t>04.05.2020   00:00 Uhr (unter </a:t>
            </a:r>
            <a:r>
              <a:rPr lang="de-DE" sz="1600" dirty="0">
                <a:solidFill>
                  <a:schemeClr val="bg1"/>
                </a:solidFill>
              </a:rPr>
              <a:t>Berücksichtigung der Fälle bis </a:t>
            </a:r>
            <a:r>
              <a:rPr lang="de-DE" sz="1600" dirty="0" smtClean="0">
                <a:solidFill>
                  <a:schemeClr val="bg1"/>
                </a:solidFill>
              </a:rPr>
              <a:t>30.04.2020)</a:t>
            </a:r>
            <a:endParaRPr lang="de-DE" sz="1600" dirty="0">
              <a:solidFill>
                <a:schemeClr val="bg1"/>
              </a:solidFill>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98" y="1812915"/>
            <a:ext cx="7527085" cy="4300805"/>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8</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04.05.2020</a:t>
            </a:r>
            <a:r>
              <a:rPr lang="de-DE" sz="2000" dirty="0" smtClean="0">
                <a:solidFill>
                  <a:srgbClr val="FF0000"/>
                </a:solidFill>
              </a:rPr>
              <a:t> </a:t>
            </a:r>
            <a:r>
              <a:rPr lang="de-DE" sz="2000" dirty="0" smtClean="0">
                <a:solidFill>
                  <a:schemeClr val="bg1"/>
                </a:solidFill>
              </a:rPr>
              <a:t>(unter Berücksichtigung der Fälle bis 30.04.2020)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3065254678"/>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0,74</a:t>
                      </a:r>
                    </a:p>
                  </a:txBody>
                  <a:tcPr marL="9525" marR="9525" marT="9525" marB="0" anchor="ctr"/>
                </a:tc>
                <a:tc>
                  <a:txBody>
                    <a:bodyPr/>
                    <a:lstStyle/>
                    <a:p>
                      <a:pPr algn="ctr" fontAlgn="b"/>
                      <a:r>
                        <a:rPr lang="de-DE" sz="1100" b="0" i="0" u="none" strike="noStrike">
                          <a:effectLst/>
                          <a:latin typeface="Calibri"/>
                        </a:rPr>
                        <a:t>( 0,60 - 0,85 )</a:t>
                      </a:r>
                    </a:p>
                  </a:txBody>
                  <a:tcPr marL="9525" marR="9525" marT="9525" marB="0" anchor="ctr"/>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a:t>
                      </a:r>
                    </a:p>
                  </a:txBody>
                  <a:tcPr marL="9525" marR="9525" marT="9525" marB="0" anchor="ctr"/>
                </a:tc>
                <a:tc>
                  <a:txBody>
                    <a:bodyPr/>
                    <a:lstStyle/>
                    <a:p>
                      <a:pPr algn="ctr" fontAlgn="b"/>
                      <a:r>
                        <a:rPr lang="de-DE" sz="1100" b="0" i="0" u="none" strike="noStrike">
                          <a:effectLst/>
                          <a:latin typeface="Calibri"/>
                        </a:rPr>
                        <a:t>( 0,57 - 0,83 )</a:t>
                      </a:r>
                    </a:p>
                  </a:txBody>
                  <a:tcPr marL="9525" marR="9525" marT="9525" marB="0" anchor="ctr"/>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a:t>
                      </a:r>
                    </a:p>
                  </a:txBody>
                  <a:tcPr marL="9525" marR="9525" marT="9525" marB="0" anchor="ctr"/>
                </a:tc>
                <a:tc>
                  <a:txBody>
                    <a:bodyPr/>
                    <a:lstStyle/>
                    <a:p>
                      <a:pPr algn="ctr" fontAlgn="b"/>
                      <a:r>
                        <a:rPr lang="de-DE" sz="1100" b="0" i="0" u="none" strike="noStrike">
                          <a:effectLst/>
                          <a:latin typeface="Calibri"/>
                        </a:rPr>
                        <a:t>( 0,59 - 1,09 )</a:t>
                      </a:r>
                    </a:p>
                  </a:txBody>
                  <a:tcPr marL="9525" marR="9525" marT="9525" marB="0" anchor="ctr"/>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0,63</a:t>
                      </a:r>
                    </a:p>
                  </a:txBody>
                  <a:tcPr marL="9525" marR="9525" marT="9525" marB="0" anchor="ctr"/>
                </a:tc>
                <a:tc>
                  <a:txBody>
                    <a:bodyPr/>
                    <a:lstStyle/>
                    <a:p>
                      <a:pPr algn="ctr" fontAlgn="b"/>
                      <a:r>
                        <a:rPr lang="de-DE" sz="1100" b="0" i="0" u="none" strike="noStrike">
                          <a:effectLst/>
                          <a:latin typeface="Calibri"/>
                        </a:rPr>
                        <a:t>( 0,44 - 0,82 )</a:t>
                      </a:r>
                    </a:p>
                  </a:txBody>
                  <a:tcPr marL="9525" marR="9525" marT="9525" marB="0" anchor="ctr"/>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0,82</a:t>
                      </a:r>
                    </a:p>
                  </a:txBody>
                  <a:tcPr marL="9525" marR="9525" marT="9525" marB="0" anchor="ctr"/>
                </a:tc>
                <a:tc>
                  <a:txBody>
                    <a:bodyPr/>
                    <a:lstStyle/>
                    <a:p>
                      <a:pPr algn="ctr" fontAlgn="b"/>
                      <a:r>
                        <a:rPr lang="de-DE" sz="1100" b="0" i="0" u="none" strike="noStrike">
                          <a:effectLst/>
                          <a:latin typeface="Calibri"/>
                        </a:rPr>
                        <a:t>( 0,48 - 1,28 )</a:t>
                      </a:r>
                    </a:p>
                  </a:txBody>
                  <a:tcPr marL="9525" marR="9525" marT="9525" marB="0" anchor="ctr"/>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dirty="0">
                          <a:effectLst/>
                          <a:latin typeface="Calibri"/>
                        </a:rPr>
                        <a:t>0,61</a:t>
                      </a:r>
                    </a:p>
                  </a:txBody>
                  <a:tcPr marL="9525" marR="9525" marT="9525" marB="0" anchor="ctr"/>
                </a:tc>
                <a:tc>
                  <a:txBody>
                    <a:bodyPr/>
                    <a:lstStyle/>
                    <a:p>
                      <a:pPr algn="ctr" fontAlgn="b"/>
                      <a:r>
                        <a:rPr lang="de-DE" sz="1100" b="0" i="0" u="none" strike="noStrike">
                          <a:effectLst/>
                          <a:latin typeface="Calibri"/>
                        </a:rPr>
                        <a:t>( 0,40 - 0,91 )</a:t>
                      </a:r>
                    </a:p>
                  </a:txBody>
                  <a:tcPr marL="9525" marR="9525" marT="9525" marB="0" anchor="ctr"/>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0,77</a:t>
                      </a:r>
                    </a:p>
                  </a:txBody>
                  <a:tcPr marL="9525" marR="9525" marT="9525" marB="0" anchor="ctr"/>
                </a:tc>
                <a:tc>
                  <a:txBody>
                    <a:bodyPr/>
                    <a:lstStyle/>
                    <a:p>
                      <a:pPr algn="ctr" fontAlgn="b"/>
                      <a:r>
                        <a:rPr lang="de-DE" sz="1100" b="0" i="0" u="none" strike="noStrike" dirty="0">
                          <a:effectLst/>
                          <a:latin typeface="Calibri"/>
                        </a:rPr>
                        <a:t>( 0,63 - 0,97 )</a:t>
                      </a:r>
                    </a:p>
                  </a:txBody>
                  <a:tcPr marL="9525" marR="9525" marT="9525" marB="0" anchor="ctr"/>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0,94</a:t>
                      </a:r>
                    </a:p>
                  </a:txBody>
                  <a:tcPr marL="9525" marR="9525" marT="9525" marB="0" anchor="ctr"/>
                </a:tc>
                <a:tc>
                  <a:txBody>
                    <a:bodyPr/>
                    <a:lstStyle/>
                    <a:p>
                      <a:pPr algn="ctr" fontAlgn="b"/>
                      <a:r>
                        <a:rPr lang="de-DE" sz="1100" b="0" i="0" u="none" strike="noStrike" dirty="0">
                          <a:effectLst/>
                          <a:latin typeface="Calibri"/>
                        </a:rPr>
                        <a:t>( 0,36 - 1,65 )</a:t>
                      </a:r>
                    </a:p>
                  </a:txBody>
                  <a:tcPr marL="9525" marR="9525" marT="9525" marB="0" anchor="ctr"/>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0,62</a:t>
                      </a:r>
                    </a:p>
                  </a:txBody>
                  <a:tcPr marL="9525" marR="9525" marT="9525" marB="0" anchor="ctr"/>
                </a:tc>
                <a:tc>
                  <a:txBody>
                    <a:bodyPr/>
                    <a:lstStyle/>
                    <a:p>
                      <a:pPr algn="ctr" fontAlgn="b"/>
                      <a:r>
                        <a:rPr lang="de-DE" sz="1100" b="0" i="0" u="none" strike="noStrike" dirty="0">
                          <a:effectLst/>
                          <a:latin typeface="Calibri"/>
                        </a:rPr>
                        <a:t>( 0,49 - 0,78 )</a:t>
                      </a:r>
                    </a:p>
                  </a:txBody>
                  <a:tcPr marL="9525" marR="9525" marT="9525" marB="0" anchor="ctr"/>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0,87</a:t>
                      </a:r>
                    </a:p>
                  </a:txBody>
                  <a:tcPr marL="9525" marR="9525" marT="9525" marB="0" anchor="ctr"/>
                </a:tc>
                <a:tc>
                  <a:txBody>
                    <a:bodyPr/>
                    <a:lstStyle/>
                    <a:p>
                      <a:pPr algn="ctr" fontAlgn="b"/>
                      <a:r>
                        <a:rPr lang="de-DE" sz="1100" b="0" i="0" u="none" strike="noStrike" dirty="0">
                          <a:effectLst/>
                          <a:latin typeface="Calibri"/>
                        </a:rPr>
                        <a:t>( 0,73 - 1,05 )</a:t>
                      </a:r>
                    </a:p>
                  </a:txBody>
                  <a:tcPr marL="9525" marR="9525" marT="9525" marB="0" anchor="ctr"/>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0,74</a:t>
                      </a:r>
                    </a:p>
                  </a:txBody>
                  <a:tcPr marL="9525" marR="9525" marT="9525" marB="0" anchor="ctr"/>
                </a:tc>
                <a:tc>
                  <a:txBody>
                    <a:bodyPr/>
                    <a:lstStyle/>
                    <a:p>
                      <a:pPr algn="ctr" fontAlgn="b"/>
                      <a:r>
                        <a:rPr lang="de-DE" sz="1100" b="0" i="0" u="none" strike="noStrike" dirty="0">
                          <a:effectLst/>
                          <a:latin typeface="Calibri"/>
                        </a:rPr>
                        <a:t>( 0,52 - 1,00 )</a:t>
                      </a:r>
                    </a:p>
                  </a:txBody>
                  <a:tcPr marL="9525" marR="9525" marT="9525" marB="0" anchor="ctr"/>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a:t>
                      </a:r>
                    </a:p>
                  </a:txBody>
                  <a:tcPr marL="9525" marR="9525" marT="9525" marB="0" anchor="ctr"/>
                </a:tc>
                <a:tc>
                  <a:txBody>
                    <a:bodyPr/>
                    <a:lstStyle/>
                    <a:p>
                      <a:pPr algn="ctr" fontAlgn="b"/>
                      <a:r>
                        <a:rPr lang="de-DE" sz="1100" b="0" i="0" u="none" strike="noStrike" dirty="0">
                          <a:effectLst/>
                          <a:latin typeface="Calibri"/>
                        </a:rPr>
                        <a:t>( 0,48 - 1,20 )</a:t>
                      </a:r>
                    </a:p>
                  </a:txBody>
                  <a:tcPr marL="9525" marR="9525" marT="9525" marB="0" anchor="ctr"/>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1,02</a:t>
                      </a:r>
                    </a:p>
                  </a:txBody>
                  <a:tcPr marL="9525" marR="9525" marT="9525" marB="0" anchor="ctr"/>
                </a:tc>
                <a:tc>
                  <a:txBody>
                    <a:bodyPr/>
                    <a:lstStyle/>
                    <a:p>
                      <a:pPr algn="ctr" fontAlgn="b"/>
                      <a:r>
                        <a:rPr lang="de-DE" sz="1100" b="0" i="0" u="none" strike="noStrike" dirty="0">
                          <a:effectLst/>
                          <a:latin typeface="Calibri"/>
                        </a:rPr>
                        <a:t>( 0,72 - 1,44 )</a:t>
                      </a:r>
                    </a:p>
                  </a:txBody>
                  <a:tcPr marL="9525" marR="9525" marT="9525" marB="0" anchor="ctr"/>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1,18</a:t>
                      </a:r>
                    </a:p>
                  </a:txBody>
                  <a:tcPr marL="9525" marR="9525" marT="9525" marB="0" anchor="ctr"/>
                </a:tc>
                <a:tc>
                  <a:txBody>
                    <a:bodyPr/>
                    <a:lstStyle/>
                    <a:p>
                      <a:pPr algn="ctr" fontAlgn="b"/>
                      <a:r>
                        <a:rPr lang="de-DE" sz="1100" b="0" i="0" u="none" strike="noStrike" dirty="0">
                          <a:effectLst/>
                          <a:latin typeface="Calibri"/>
                        </a:rPr>
                        <a:t>( 0,78 - 1,76 )</a:t>
                      </a:r>
                    </a:p>
                  </a:txBody>
                  <a:tcPr marL="9525" marR="9525" marT="9525" marB="0" anchor="ctr"/>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1,17</a:t>
                      </a:r>
                    </a:p>
                  </a:txBody>
                  <a:tcPr marL="9525" marR="9525" marT="9525" marB="0" anchor="ctr"/>
                </a:tc>
                <a:tc>
                  <a:txBody>
                    <a:bodyPr/>
                    <a:lstStyle/>
                    <a:p>
                      <a:pPr algn="ctr" fontAlgn="b"/>
                      <a:r>
                        <a:rPr lang="de-DE" sz="1100" b="0" i="0" u="none" strike="noStrike" dirty="0">
                          <a:effectLst/>
                          <a:latin typeface="Calibri"/>
                        </a:rPr>
                        <a:t>( 0,77 - 1,73 )</a:t>
                      </a:r>
                    </a:p>
                  </a:txBody>
                  <a:tcPr marL="9525" marR="9525" marT="9525" marB="0" anchor="ctr"/>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0,83</a:t>
                      </a:r>
                    </a:p>
                  </a:txBody>
                  <a:tcPr marL="9525" marR="9525" marT="9525" marB="0" anchor="ctr"/>
                </a:tc>
                <a:tc>
                  <a:txBody>
                    <a:bodyPr/>
                    <a:lstStyle/>
                    <a:p>
                      <a:pPr algn="ctr" fontAlgn="b"/>
                      <a:r>
                        <a:rPr lang="de-DE" sz="1100" b="0" i="0" u="none" strike="noStrike" dirty="0">
                          <a:effectLst/>
                          <a:latin typeface="Calibri"/>
                        </a:rPr>
                        <a:t>( 0,62 - 1,03 )</a:t>
                      </a:r>
                    </a:p>
                  </a:txBody>
                  <a:tcPr marL="9525" marR="9525" marT="9525" marB="0" anchor="ctr"/>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27C4F290-DC50-4999-B1FF-75BE9864342B}" type="datetime1">
              <a:rPr lang="de-DE" smtClean="0"/>
              <a:t>04.05.2020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75041"/>
            <a:ext cx="6800849"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83BA0DD8-378A-4231-BDCB-3DECE2BCF0B6}" type="datetime1">
              <a:rPr lang="de-DE" smtClean="0"/>
              <a:t>04.05.2020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9</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470938365"/>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163.175</a:t>
                      </a:r>
                    </a:p>
                  </a:txBody>
                  <a:tcPr marL="9525" marR="9525" marT="9525" marB="0" anchor="ctr"/>
                </a:tc>
              </a:tr>
            </a:tbl>
          </a:graphicData>
        </a:graphic>
      </p:graphicFrame>
      <p:pic>
        <p:nvPicPr>
          <p:cNvPr id="1026" name="Picture 2" descr="S:\Projekte\RKI_nCoV-Lage\3.Kommunikation\3.7.Lageberichte\2020-05-04\Karten\Deutsch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16" y="1127835"/>
            <a:ext cx="7297800" cy="516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3076</Words>
  <Application>Microsoft Office PowerPoint</Application>
  <PresentationFormat>Bildschirmpräsentation (4:3)</PresentationFormat>
  <Paragraphs>1064</Paragraphs>
  <Slides>61</Slides>
  <Notes>45</Notes>
  <HiddenSlides>34</HiddenSlides>
  <MMClips>0</MMClips>
  <ScaleCrop>false</ScaleCrop>
  <HeadingPairs>
    <vt:vector size="6" baseType="variant">
      <vt:variant>
        <vt:lpstr>Design</vt:lpstr>
      </vt:variant>
      <vt:variant>
        <vt:i4>2</vt:i4>
      </vt:variant>
      <vt:variant>
        <vt:lpstr>Eingebettete OLE-Server</vt:lpstr>
      </vt:variant>
      <vt:variant>
        <vt:i4>1</vt:i4>
      </vt:variant>
      <vt:variant>
        <vt:lpstr>Folientitel</vt:lpstr>
      </vt:variant>
      <vt:variant>
        <vt:i4>61</vt:i4>
      </vt:variant>
    </vt:vector>
  </HeadingPairs>
  <TitlesOfParts>
    <vt:vector size="64" baseType="lpstr">
      <vt:lpstr>Office-Design</vt:lpstr>
      <vt:lpstr>1_Office-Design</vt:lpstr>
      <vt:lpstr>Acrobat Document</vt:lpstr>
      <vt:lpstr>COVID-19:   Lage National  Informationen für den Krisenstab</vt:lpstr>
      <vt:lpstr>Fälle und Todesfälle pro Bundesland (Datenstand: 04.05.2020. 00:00)</vt:lpstr>
      <vt:lpstr>Epikurve nach Erkrankungsbeginn, ersatzweise Meldedatum (Datenstand: 04.05.2020. 00:00)</vt:lpstr>
      <vt:lpstr>Epikurve nach Meldedatum  Dashboard; (Datenstand: 04.05.2020. 00:00)</vt:lpstr>
      <vt:lpstr>Epikurve nach Meldedatum und Krankheitsstatus  (Datenstand: 04.05.2020. 00:00)</vt:lpstr>
      <vt:lpstr>PowerPoint-Präsentation</vt:lpstr>
      <vt:lpstr>PowerPoint-Präsentation</vt:lpstr>
      <vt:lpstr>PowerPoint-Präsentation</vt:lpstr>
      <vt:lpstr>Geographische Verteilung in Deutschland</vt:lpstr>
      <vt:lpstr>Geographische Verteilung in Deutschland: 7-Tage-Inzidenz </vt:lpstr>
      <vt:lpstr>Geographische Verteilung in Deutschland: 5-Tage-Inzidenz </vt:lpstr>
      <vt:lpstr>Geographische Verteilung in Deutschland: 3-Tage-Inzidenz </vt:lpstr>
      <vt:lpstr>Geographische Verteilung: 7-Tageskarte - Vergleich mit Vorwoche</vt:lpstr>
      <vt:lpstr>PowerPoint-Präsentation</vt:lpstr>
      <vt:lpstr>Trendanalyse der Landkreise</vt:lpstr>
      <vt:lpstr>Alters- &amp; Geschlechtsverteilung: Gesamtfälle; (Datenstand: 04.05.2020. 00:00)</vt:lpstr>
      <vt:lpstr>Altersverteilung nach Meldewoche: Gesamtfälle  (Datenstand: 04.05.2020. 00:00)</vt:lpstr>
      <vt:lpstr>Alters- &amp; Geschlechtsverteilung: Todesfälle; (Datenstand: 04.05.2020. 00:00*)</vt:lpstr>
      <vt:lpstr>Todesfälle bei &lt;40-Jährigen; (Datenstand: 04.05.2020. 00:00)</vt:lpstr>
      <vt:lpstr>PowerPoint-Präsentation</vt:lpstr>
      <vt:lpstr>DIVI Intensivregister; (Datenstand: 02.05.2020, 9:15)</vt:lpstr>
      <vt:lpstr>DIVI Intensivregister; (Datenstand: 04.05.2020, 09:15)</vt:lpstr>
      <vt:lpstr>Prognose benötigter Intensivbetten für SARS-CoV-2 Fälle; (Datenstand: 04.05.2020)</vt:lpstr>
      <vt:lpstr>Übermittelte Fälle nach Tätigkeit oder Betreuung in Einrichtungen; (Datenstand: 04.05.2020. 0:00)</vt:lpstr>
      <vt:lpstr>Übermittelte Fälle nach Tätigkeit oder Betreuung in Einrichtungen; (Datenstand: 04.05.2020. 0:00)</vt:lpstr>
      <vt:lpstr>PowerPoint-Präsentation</vt:lpstr>
      <vt:lpstr>PowerPoint-Präsentation</vt:lpstr>
      <vt:lpstr>PowerPoint-Präsentation</vt:lpstr>
      <vt:lpstr>Übermittelte COVID-19-Fälle nach Expositionsort</vt:lpstr>
      <vt:lpstr>Anzahl Labortestungen (Datenstand 28.04.2020, 18:00 Uhr)</vt:lpstr>
      <vt:lpstr>PowerPoint-Präsentation</vt:lpstr>
      <vt:lpstr>Anteil der positiven Testungen nach Datum der Probenentnahme für Deutschland (Datenstand 28.04.2020)</vt:lpstr>
      <vt:lpstr>Anteil der positiven Testungen nach Datum der Probenentnahme und Bundesland (Datenstand 28.04.2020)</vt:lpstr>
      <vt:lpstr>AGI, Stand 16. KW</vt:lpstr>
      <vt:lpstr>GrippeWeb – KW 17</vt:lpstr>
      <vt:lpstr>AGInfluenza ARE-Konsultationen KW 17</vt:lpstr>
      <vt:lpstr>PowerPoint-Präsentation</vt:lpstr>
      <vt:lpstr>ICOSARI – KW 15</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17: Weekly Z-Score by country</vt:lpstr>
      <vt:lpstr>EUROMOMO-Woche 17: Weekly Z-Score by country</vt:lpstr>
      <vt:lpstr>EUROMOMO-Woche 17: Weekly Z-Score by country</vt:lpstr>
      <vt:lpstr>Exzessmortalität Deutschland (bis Mitte März 2020)</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Rexroth, Ute</cp:lastModifiedBy>
  <cp:revision>1439</cp:revision>
  <cp:lastPrinted>2020-05-02T06:12:36Z</cp:lastPrinted>
  <dcterms:created xsi:type="dcterms:W3CDTF">2015-11-02T12:29:13Z</dcterms:created>
  <dcterms:modified xsi:type="dcterms:W3CDTF">2020-05-04T13:10:17Z</dcterms:modified>
</cp:coreProperties>
</file>