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9" r:id="rId4"/>
    <p:sldId id="258" r:id="rId5"/>
    <p:sldId id="261" r:id="rId6"/>
    <p:sldId id="263" r:id="rId7"/>
    <p:sldId id="260" r:id="rId8"/>
    <p:sldId id="276" r:id="rId9"/>
    <p:sldId id="277" r:id="rId10"/>
    <p:sldId id="278" r:id="rId11"/>
    <p:sldId id="275" r:id="rId12"/>
    <p:sldId id="279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3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newcases_movingaverage_above7000below70000lastweek_max10k_2020-04-26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newcases_movingaverage_1400-7000lastweek_2020-04-26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r_above7000lastweek_new_2020-04-26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41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r_1400-7000lastweek_new_2020-04-26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06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r_sorted_above1_2020-04-27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0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91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10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04.05.2020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4932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04.05.2020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494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04.05.2020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875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04.05.2020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670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04.05.2020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02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04.05.2020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28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04.05.2020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1" y="1988840"/>
            <a:ext cx="417962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8"/>
          <a:stretch/>
        </p:blipFill>
        <p:spPr bwMode="auto">
          <a:xfrm>
            <a:off x="4788024" y="2254074"/>
            <a:ext cx="4211960" cy="234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256584" cy="235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2" y="2996952"/>
            <a:ext cx="8416475" cy="260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1"/>
          <p:cNvSpPr>
            <a:spLocks noGrp="1"/>
          </p:cNvSpPr>
          <p:nvPr>
            <p:ph sz="quarter" idx="13"/>
          </p:nvPr>
        </p:nvSpPr>
        <p:spPr>
          <a:xfrm>
            <a:off x="525703" y="5877272"/>
            <a:ext cx="8092593" cy="473100"/>
          </a:xfrm>
        </p:spPr>
        <p:txBody>
          <a:bodyPr/>
          <a:lstStyle/>
          <a:p>
            <a:r>
              <a:rPr lang="de-DE" dirty="0" smtClean="0"/>
              <a:t>8910 </a:t>
            </a:r>
            <a:r>
              <a:rPr lang="de-DE" dirty="0"/>
              <a:t>Patienten mit </a:t>
            </a:r>
            <a:r>
              <a:rPr lang="de-DE" dirty="0" smtClean="0"/>
              <a:t>Covid-19, davon 515 Todesfälle (5,8%)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2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282351" y="5157192"/>
            <a:ext cx="8579297" cy="1584176"/>
          </a:xfrm>
        </p:spPr>
        <p:txBody>
          <a:bodyPr/>
          <a:lstStyle/>
          <a:p>
            <a:r>
              <a:rPr lang="en-US" dirty="0"/>
              <a:t>The loss of smell was a </a:t>
            </a:r>
            <a:r>
              <a:rPr lang="en-US" dirty="0" smtClean="0"/>
              <a:t>key symptom </a:t>
            </a:r>
            <a:r>
              <a:rPr lang="en-US" dirty="0"/>
              <a:t>of mild-to-moderate Covid19 patients and was not associated with nasal obstruction </a:t>
            </a:r>
            <a:r>
              <a:rPr lang="en-US" dirty="0" smtClean="0"/>
              <a:t>and rhinorrhea</a:t>
            </a:r>
            <a:r>
              <a:rPr lang="en-US" dirty="0"/>
              <a:t>. Loss of smell persisted at least 7 days after the disease in 37.5% of cured patients.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507288" cy="677108"/>
          </a:xfrm>
        </p:spPr>
        <p:txBody>
          <a:bodyPr/>
          <a:lstStyle/>
          <a:p>
            <a:r>
              <a:rPr lang="en-US" dirty="0" smtClean="0"/>
              <a:t>Clinical </a:t>
            </a:r>
            <a:r>
              <a:rPr lang="en-US" dirty="0"/>
              <a:t>and Epidemiological Characteristics of 1,420 European Patients </a:t>
            </a:r>
            <a:r>
              <a:rPr lang="en-US" dirty="0" smtClean="0"/>
              <a:t>with mild-to-moderate </a:t>
            </a:r>
            <a:r>
              <a:rPr lang="en-US" dirty="0"/>
              <a:t>Coronavirus Disease 2019.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976664" cy="35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63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04.05.2020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8335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1.400-7.000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04.05.2020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828657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23528" y="332656"/>
            <a:ext cx="86409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Trend für Länder mit über 7.000 Fällen in den letzten 7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04.05.2020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1" y="1052736"/>
            <a:ext cx="7838883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95536" y="332656"/>
            <a:ext cx="8439690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R </a:t>
            </a:r>
            <a:r>
              <a:rPr lang="de-DE" sz="2300" dirty="0" err="1" smtClean="0"/>
              <a:t>eff</a:t>
            </a:r>
            <a:r>
              <a:rPr lang="de-DE" sz="2300" dirty="0" smtClean="0"/>
              <a:t>. Trend für Länder mit 1.400 - 7.000 Fällen in den letzten 7 Tagen</a:t>
            </a:r>
            <a:endParaRPr lang="en-GB" sz="23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04.05.2020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6" y="980728"/>
            <a:ext cx="78335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9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77539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&gt;100 Fällen und einem 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&gt; 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04.05.2020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- Größe des Punktes: Anzahl der Fälle in den letzte 7 Tagen</a:t>
            </a:r>
          </a:p>
          <a:p>
            <a:r>
              <a:rPr lang="de-DE" sz="1200" dirty="0"/>
              <a:t>-</a:t>
            </a:r>
            <a:r>
              <a:rPr lang="de-DE" sz="1200" dirty="0" smtClean="0"/>
              <a:t> Farbe: Fälle der letzten 7 Tage als % der Gesamtfallzahl (je heller desto höher die Prozentzahl)</a:t>
            </a:r>
            <a:endParaRPr lang="de-DE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7722"/>
            <a:ext cx="7807746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Die Deeskalation in Spanien erfolgt in </a:t>
            </a:r>
            <a:r>
              <a:rPr lang="de-DE" b="1" dirty="0"/>
              <a:t>4 Phasen</a:t>
            </a:r>
            <a:r>
              <a:rPr lang="de-DE" dirty="0"/>
              <a:t> </a:t>
            </a:r>
            <a:r>
              <a:rPr lang="de-DE" dirty="0" smtClean="0"/>
              <a:t>die </a:t>
            </a:r>
            <a:r>
              <a:rPr lang="de-DE" dirty="0"/>
              <a:t>– abweichend von anderen europäischen Ländern - </a:t>
            </a:r>
            <a:r>
              <a:rPr lang="de-DE" b="1" dirty="0"/>
              <a:t>keine jeweiligen zeitlichen Fristen, sondern eine Mindestdauer von 2 Wochen pro Phase</a:t>
            </a:r>
            <a:r>
              <a:rPr lang="de-DE" dirty="0"/>
              <a:t> haben. </a:t>
            </a:r>
            <a:endParaRPr lang="de-DE" dirty="0" smtClean="0"/>
          </a:p>
          <a:p>
            <a:r>
              <a:rPr lang="de-DE" dirty="0" smtClean="0"/>
              <a:t>Für </a:t>
            </a:r>
            <a:r>
              <a:rPr lang="de-DE" dirty="0"/>
              <a:t>die gesamte Deeskalation ist ein Zeitraum von 8 Wochen vorgesehen, d.h. sie soll </a:t>
            </a:r>
            <a:r>
              <a:rPr lang="de-DE" b="1" dirty="0"/>
              <a:t>Ende Juni 2020 abgeschlossen</a:t>
            </a:r>
            <a:r>
              <a:rPr lang="de-DE" dirty="0"/>
              <a:t> sein. </a:t>
            </a:r>
            <a:endParaRPr lang="de-DE" dirty="0" smtClean="0"/>
          </a:p>
          <a:p>
            <a:r>
              <a:rPr lang="de-DE" b="1" dirty="0"/>
              <a:t>Geographische Einheiten</a:t>
            </a:r>
            <a:r>
              <a:rPr lang="de-DE" dirty="0"/>
              <a:t> für die Anwendung sind die Provinzen. Alle Provinzen beginnen am 04.05. 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70166"/>
            <a:ext cx="8092592" cy="338554"/>
          </a:xfrm>
        </p:spPr>
        <p:txBody>
          <a:bodyPr/>
          <a:lstStyle/>
          <a:p>
            <a:r>
              <a:rPr lang="en-US" dirty="0" err="1" smtClean="0"/>
              <a:t>Spanien</a:t>
            </a:r>
            <a:r>
              <a:rPr lang="en-US" dirty="0" smtClean="0"/>
              <a:t> – Exit-</a:t>
            </a:r>
            <a:r>
              <a:rPr lang="en-US" dirty="0" err="1" smtClean="0"/>
              <a:t>Strategie</a:t>
            </a:r>
            <a:endParaRPr lang="en-US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683568" y="3933056"/>
            <a:ext cx="7597234" cy="2596629"/>
            <a:chOff x="683568" y="3640682"/>
            <a:chExt cx="7597234" cy="2596629"/>
          </a:xfrm>
        </p:grpSpPr>
        <p:pic>
          <p:nvPicPr>
            <p:cNvPr id="2049" name="Grafik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640682"/>
              <a:ext cx="7597234" cy="2596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feld 2"/>
            <p:cNvSpPr txBox="1">
              <a:spLocks noChangeArrowheads="1"/>
            </p:cNvSpPr>
            <p:nvPr/>
          </p:nvSpPr>
          <p:spPr bwMode="auto">
            <a:xfrm>
              <a:off x="2483768" y="4938996"/>
              <a:ext cx="1512168" cy="5635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100" b="1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Zwei Wochen</a:t>
              </a:r>
              <a:r>
                <a:rPr lang="de-DE" altLang="de-DE" sz="1100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, wenn die Indikatoren es erlauben</a:t>
              </a:r>
              <a:endParaRPr lang="de-DE" altLang="de-DE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6372200" y="4797152"/>
              <a:ext cx="1625278" cy="6159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200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Die geschätzte Gesamtdauer sind </a:t>
              </a:r>
              <a:r>
                <a:rPr lang="de-DE" altLang="de-DE" sz="1200" b="1" dirty="0" smtClean="0">
                  <a:solidFill>
                    <a:prstClr val="black"/>
                  </a:solidFill>
                  <a:ea typeface="Calibri" pitchFamily="34" charset="0"/>
                  <a:cs typeface="Times New Roman" pitchFamily="18" charset="0"/>
                </a:rPr>
                <a:t>acht Wochen</a:t>
              </a:r>
              <a:endParaRPr lang="de-DE" altLang="de-DE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0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Marker für den Übergang zwischen den Phasen sind:</a:t>
            </a:r>
            <a:endParaRPr lang="de-DE" dirty="0"/>
          </a:p>
          <a:p>
            <a:pPr lvl="1"/>
            <a:r>
              <a:rPr lang="de-DE" dirty="0"/>
              <a:t>Kapazität des Gesundheitswesens, d.h. Primärversorgung, Auslastung der Kliniken und Verfügbarkeit  der ICU-Betten;</a:t>
            </a:r>
          </a:p>
          <a:p>
            <a:pPr lvl="1"/>
            <a:r>
              <a:rPr lang="de-DE" dirty="0"/>
              <a:t>Epidemiologische Marker, d.h. Diagnosen, Ansteckungsquote und weitere Indikatoren</a:t>
            </a:r>
          </a:p>
          <a:p>
            <a:pPr lvl="1"/>
            <a:r>
              <a:rPr lang="de-DE" dirty="0"/>
              <a:t>Einhaltung der Schutzmaßnahmen am Arbeitsplatz, in Geschäften und im ÖPNV</a:t>
            </a:r>
          </a:p>
          <a:p>
            <a:pPr lvl="1"/>
            <a:r>
              <a:rPr lang="de-DE" dirty="0"/>
              <a:t>Auswertung der Mobilitäts- und sozioökonomischen Daten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Für </a:t>
            </a:r>
            <a:r>
              <a:rPr lang="de-DE" dirty="0"/>
              <a:t>die Indikatoren zu </a:t>
            </a:r>
            <a:r>
              <a:rPr lang="de-DE" b="1" dirty="0"/>
              <a:t>Epidemiologie &amp; Kapazität des Gesundheitswesens </a:t>
            </a:r>
            <a:r>
              <a:rPr lang="de-DE" dirty="0"/>
              <a:t>werden </a:t>
            </a:r>
            <a:r>
              <a:rPr lang="de-DE" b="1" dirty="0"/>
              <a:t>keine Schwellenwerte</a:t>
            </a:r>
            <a:r>
              <a:rPr lang="de-DE" dirty="0"/>
              <a:t> festlegt; die Analyse erfolgt unter Berücksichtigung aller Einflussfaktoren für die Epidemie. </a:t>
            </a:r>
            <a:endParaRPr lang="en-US" dirty="0"/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609600" y="548680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Spanien</a:t>
            </a:r>
            <a:r>
              <a:rPr lang="en-US" dirty="0" smtClean="0"/>
              <a:t> – Exit-</a:t>
            </a:r>
            <a:r>
              <a:rPr lang="en-US" dirty="0" err="1" smtClean="0"/>
              <a:t>Strategie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4530099"/>
              </p:ext>
            </p:extLst>
          </p:nvPr>
        </p:nvGraphicFramePr>
        <p:xfrm>
          <a:off x="395536" y="1155699"/>
          <a:ext cx="8280919" cy="5290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4890"/>
                <a:gridCol w="1573536"/>
                <a:gridCol w="1645983"/>
                <a:gridCol w="1807105"/>
                <a:gridCol w="1889405"/>
              </a:tblGrid>
              <a:tr h="117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04.-10.05.2020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11.05.-30.06.2020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Bereich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Phase 0 - Vorbereitung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Phase 1 - Einleitung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Phase 2 - Mittlere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Phase 3 - Fortgeschrittene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</a:tr>
              <a:tr h="353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Arbeit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Vorzugsweise Telearbeit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COVID-19-spezifische Analysen der Anforderungen an den Arbeitsschutz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Protokolle für die Wiederherstellung der Präsenz (z.B. PSA)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</a:tr>
              <a:tr h="1294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Persönlicher Bereich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Spaziergänge mit Kinder; Nutzung von Schrebergärten (im selben Bezirk); Mobilität anpassen zur Vermeidung von Ansammlungen; ausdrückliche Empfehlung für MNS im ÖPNV und öffentlichen Raum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Besondere Schutzmaßnahmen für vulnerable Personen im Zuge der Lockerung; kleine Gruppen erlaubt (nur nicht-vulnerable und ohne relevante Vorerkrankungen);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Beschränkung der KfZ-Insassen (wenn nicht im selben Haushalt); Totenwachen mit eingeschränkter Personenzahl sowie Distanz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Wie Phase 1, größere Gruppen erlaubt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Wie Phase 2, Gruppen erlaubt mit vulnerablen/vorerkrankten Personen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</a:tr>
              <a:tr h="470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</a:tr>
              <a:tr h="470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Restaurants &amp; Cafés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Nur Lieferung/Abholung, kein Verzehr vor Ort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Außengastronomie erlaubt mit 30% der Kapazität; Städte können mehr Platz für mehr Tische zuweisen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Keine Bars und Diskotheken; gesetztes Essen mit Bedienung erlaubt bei Einhaltung von Distanz, 1/3 Auslastung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50% Auslastung; Stehpublikum bei 1,5m Abstand; Außengastronomie mit 50% Auslastung; Bars &amp; Diskotheken mit 1/3 Auslastung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72" marR="22072" marT="0" marB="0"/>
                </a:tc>
              </a:tr>
            </a:tbl>
          </a:graphicData>
        </a:graphic>
      </p:graphicFrame>
      <p:sp>
        <p:nvSpPr>
          <p:cNvPr id="5" name="Titel 2"/>
          <p:cNvSpPr txBox="1">
            <a:spLocks/>
          </p:cNvSpPr>
          <p:nvPr/>
        </p:nvSpPr>
        <p:spPr>
          <a:xfrm>
            <a:off x="525704" y="57016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Spanien</a:t>
            </a:r>
            <a:r>
              <a:rPr lang="en-US" dirty="0" smtClean="0"/>
              <a:t> – Exit-</a:t>
            </a:r>
            <a:r>
              <a:rPr lang="en-US" dirty="0" err="1" smtClean="0"/>
              <a:t>Strategie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3614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Bildschirmpräsentation (4:3)</PresentationFormat>
  <Paragraphs>68</Paragraphs>
  <Slides>11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Larissa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Spanien – Exit-Strategie</vt:lpstr>
      <vt:lpstr>PowerPoint-Präsentation</vt:lpstr>
      <vt:lpstr>PowerPoint-Präsentation</vt:lpstr>
      <vt:lpstr>PowerPoint-Präsentation</vt:lpstr>
      <vt:lpstr>Clinical and Epidemiological Characteristics of 1,420 European Patients with mild-to-moderate Coronavirus Disease 2019.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Jansen, Andreas</cp:lastModifiedBy>
  <cp:revision>51</cp:revision>
  <dcterms:created xsi:type="dcterms:W3CDTF">2020-04-16T05:25:18Z</dcterms:created>
  <dcterms:modified xsi:type="dcterms:W3CDTF">2020-05-04T10:11:29Z</dcterms:modified>
</cp:coreProperties>
</file>