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7"/>
  </p:notesMasterIdLst>
  <p:handoutMasterIdLst>
    <p:handoutMasterId r:id="rId68"/>
  </p:handoutMasterIdLst>
  <p:sldIdLst>
    <p:sldId id="427" r:id="rId3"/>
    <p:sldId id="428" r:id="rId4"/>
    <p:sldId id="431" r:id="rId5"/>
    <p:sldId id="430" r:id="rId6"/>
    <p:sldId id="494" r:id="rId7"/>
    <p:sldId id="500" r:id="rId8"/>
    <p:sldId id="509" r:id="rId9"/>
    <p:sldId id="498" r:id="rId10"/>
    <p:sldId id="437" r:id="rId11"/>
    <p:sldId id="438" r:id="rId12"/>
    <p:sldId id="439" r:id="rId13"/>
    <p:sldId id="440" r:id="rId14"/>
    <p:sldId id="441" r:id="rId15"/>
    <p:sldId id="555" r:id="rId16"/>
    <p:sldId id="534" r:id="rId17"/>
    <p:sldId id="442" r:id="rId18"/>
    <p:sldId id="556" r:id="rId19"/>
    <p:sldId id="433" r:id="rId20"/>
    <p:sldId id="508" r:id="rId21"/>
    <p:sldId id="550" r:id="rId22"/>
    <p:sldId id="435" r:id="rId23"/>
    <p:sldId id="470" r:id="rId24"/>
    <p:sldId id="515" r:id="rId25"/>
    <p:sldId id="497" r:id="rId26"/>
    <p:sldId id="554" r:id="rId27"/>
    <p:sldId id="553" r:id="rId28"/>
    <p:sldId id="537" r:id="rId29"/>
    <p:sldId id="533" r:id="rId30"/>
    <p:sldId id="557" r:id="rId31"/>
    <p:sldId id="558" r:id="rId32"/>
    <p:sldId id="538" r:id="rId33"/>
    <p:sldId id="432" r:id="rId34"/>
    <p:sldId id="544" r:id="rId35"/>
    <p:sldId id="547" r:id="rId36"/>
    <p:sldId id="545" r:id="rId37"/>
    <p:sldId id="546" r:id="rId38"/>
    <p:sldId id="539" r:id="rId39"/>
    <p:sldId id="540" r:id="rId40"/>
    <p:sldId id="541" r:id="rId41"/>
    <p:sldId id="542" r:id="rId42"/>
    <p:sldId id="543" r:id="rId43"/>
    <p:sldId id="517" r:id="rId44"/>
    <p:sldId id="518" r:id="rId45"/>
    <p:sldId id="519" r:id="rId46"/>
    <p:sldId id="520" r:id="rId47"/>
    <p:sldId id="521" r:id="rId48"/>
    <p:sldId id="522" r:id="rId49"/>
    <p:sldId id="523" r:id="rId50"/>
    <p:sldId id="524" r:id="rId51"/>
    <p:sldId id="481" r:id="rId52"/>
    <p:sldId id="482" r:id="rId53"/>
    <p:sldId id="504" r:id="rId54"/>
    <p:sldId id="513" r:id="rId55"/>
    <p:sldId id="512" r:id="rId56"/>
    <p:sldId id="511" r:id="rId57"/>
    <p:sldId id="514" r:id="rId58"/>
    <p:sldId id="476" r:id="rId59"/>
    <p:sldId id="478" r:id="rId60"/>
    <p:sldId id="551" r:id="rId61"/>
    <p:sldId id="552" r:id="rId62"/>
    <p:sldId id="505" r:id="rId63"/>
    <p:sldId id="450" r:id="rId64"/>
    <p:sldId id="549" r:id="rId65"/>
    <p:sldId id="483" r:id="rId66"/>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EC7"/>
    <a:srgbClr val="045AA6"/>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5" autoAdjust="0"/>
    <p:restoredTop sz="91236" autoAdjust="0"/>
  </p:normalViewPr>
  <p:slideViewPr>
    <p:cSldViewPr snapToGrid="0" snapToObjects="1">
      <p:cViewPr>
        <p:scale>
          <a:sx n="100" d="100"/>
          <a:sy n="100" d="100"/>
        </p:scale>
        <p:origin x="-1224" y="-25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05\Covid19_Liste_Stand_2020-05-05.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05\Covid19_Liste_Stand_2020-05-05.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05\Covid19_Liste_Stand_2020-05-05.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rki.local\daten\Projekte\RKI_nCoV-Lage\2.Themen\2.1.Epidemiologie\Meldewesen\Lineliste_SurvNet\Covid19_Liste_2020-04-28.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651648538257354E-2"/>
          <c:y val="5.2149332079758678E-2"/>
          <c:w val="0.89570060269140594"/>
          <c:h val="0.71360257387181436"/>
        </c:manualLayout>
      </c:layout>
      <c:barChart>
        <c:barDir val="col"/>
        <c:grouping val="stacked"/>
        <c:varyColors val="0"/>
        <c:ser>
          <c:idx val="0"/>
          <c:order val="0"/>
          <c:tx>
            <c:strRef>
              <c:f>EpiCurve!$C$5</c:f>
              <c:strCache>
                <c:ptCount val="1"/>
                <c:pt idx="0">
                  <c:v>Erkrankungsbeginn</c:v>
                </c:pt>
              </c:strCache>
            </c:strRef>
          </c:tx>
          <c:spPr>
            <a:solidFill>
              <a:srgbClr val="045AA0"/>
            </a:solidFill>
          </c:spPr>
          <c:invertIfNegative val="0"/>
          <c:cat>
            <c:numRef>
              <c:f>EpiCurve!$A$25:$A$130</c:f>
              <c:numCache>
                <c:formatCode>m/d/yyyy</c:formatCode>
                <c:ptCount val="106"/>
                <c:pt idx="0">
                  <c:v>43850</c:v>
                </c:pt>
                <c:pt idx="1">
                  <c:v>43851</c:v>
                </c:pt>
                <c:pt idx="2">
                  <c:v>43852</c:v>
                </c:pt>
                <c:pt idx="3">
                  <c:v>43853</c:v>
                </c:pt>
                <c:pt idx="4">
                  <c:v>43854</c:v>
                </c:pt>
                <c:pt idx="5">
                  <c:v>43855</c:v>
                </c:pt>
                <c:pt idx="6">
                  <c:v>43856</c:v>
                </c:pt>
                <c:pt idx="7">
                  <c:v>43857</c:v>
                </c:pt>
                <c:pt idx="8">
                  <c:v>43858</c:v>
                </c:pt>
                <c:pt idx="9">
                  <c:v>43859</c:v>
                </c:pt>
                <c:pt idx="10">
                  <c:v>43860</c:v>
                </c:pt>
                <c:pt idx="11">
                  <c:v>43861</c:v>
                </c:pt>
                <c:pt idx="12">
                  <c:v>43862</c:v>
                </c:pt>
                <c:pt idx="13">
                  <c:v>43863</c:v>
                </c:pt>
                <c:pt idx="14">
                  <c:v>43864</c:v>
                </c:pt>
                <c:pt idx="15">
                  <c:v>43865</c:v>
                </c:pt>
                <c:pt idx="16">
                  <c:v>43866</c:v>
                </c:pt>
                <c:pt idx="17">
                  <c:v>43867</c:v>
                </c:pt>
                <c:pt idx="18">
                  <c:v>43868</c:v>
                </c:pt>
                <c:pt idx="19">
                  <c:v>43869</c:v>
                </c:pt>
                <c:pt idx="20">
                  <c:v>43870</c:v>
                </c:pt>
                <c:pt idx="21">
                  <c:v>43871</c:v>
                </c:pt>
                <c:pt idx="22">
                  <c:v>43872</c:v>
                </c:pt>
                <c:pt idx="23">
                  <c:v>43873</c:v>
                </c:pt>
                <c:pt idx="24">
                  <c:v>43874</c:v>
                </c:pt>
                <c:pt idx="25">
                  <c:v>43875</c:v>
                </c:pt>
                <c:pt idx="26">
                  <c:v>43876</c:v>
                </c:pt>
                <c:pt idx="27">
                  <c:v>43877</c:v>
                </c:pt>
                <c:pt idx="28">
                  <c:v>43878</c:v>
                </c:pt>
                <c:pt idx="29">
                  <c:v>43879</c:v>
                </c:pt>
                <c:pt idx="30">
                  <c:v>43880</c:v>
                </c:pt>
                <c:pt idx="31">
                  <c:v>43881</c:v>
                </c:pt>
                <c:pt idx="32">
                  <c:v>43882</c:v>
                </c:pt>
                <c:pt idx="33">
                  <c:v>43883</c:v>
                </c:pt>
                <c:pt idx="34">
                  <c:v>43884</c:v>
                </c:pt>
                <c:pt idx="35">
                  <c:v>43885</c:v>
                </c:pt>
                <c:pt idx="36">
                  <c:v>43886</c:v>
                </c:pt>
                <c:pt idx="37">
                  <c:v>43887</c:v>
                </c:pt>
                <c:pt idx="38">
                  <c:v>43888</c:v>
                </c:pt>
                <c:pt idx="39">
                  <c:v>43889</c:v>
                </c:pt>
                <c:pt idx="40">
                  <c:v>43890</c:v>
                </c:pt>
                <c:pt idx="41">
                  <c:v>43891</c:v>
                </c:pt>
                <c:pt idx="42">
                  <c:v>43892</c:v>
                </c:pt>
                <c:pt idx="43">
                  <c:v>43893</c:v>
                </c:pt>
                <c:pt idx="44">
                  <c:v>43894</c:v>
                </c:pt>
                <c:pt idx="45">
                  <c:v>43895</c:v>
                </c:pt>
                <c:pt idx="46">
                  <c:v>43896</c:v>
                </c:pt>
                <c:pt idx="47">
                  <c:v>43897</c:v>
                </c:pt>
                <c:pt idx="48">
                  <c:v>43898</c:v>
                </c:pt>
                <c:pt idx="49">
                  <c:v>43899</c:v>
                </c:pt>
                <c:pt idx="50">
                  <c:v>43900</c:v>
                </c:pt>
                <c:pt idx="51">
                  <c:v>43901</c:v>
                </c:pt>
                <c:pt idx="52">
                  <c:v>43902</c:v>
                </c:pt>
                <c:pt idx="53">
                  <c:v>43903</c:v>
                </c:pt>
                <c:pt idx="54">
                  <c:v>43904</c:v>
                </c:pt>
                <c:pt idx="55">
                  <c:v>43905</c:v>
                </c:pt>
                <c:pt idx="56">
                  <c:v>43906</c:v>
                </c:pt>
                <c:pt idx="57">
                  <c:v>43907</c:v>
                </c:pt>
                <c:pt idx="58">
                  <c:v>43908</c:v>
                </c:pt>
                <c:pt idx="59">
                  <c:v>43909</c:v>
                </c:pt>
                <c:pt idx="60">
                  <c:v>43910</c:v>
                </c:pt>
                <c:pt idx="61">
                  <c:v>43911</c:v>
                </c:pt>
                <c:pt idx="62">
                  <c:v>43912</c:v>
                </c:pt>
                <c:pt idx="63">
                  <c:v>43913</c:v>
                </c:pt>
                <c:pt idx="64">
                  <c:v>43914</c:v>
                </c:pt>
                <c:pt idx="65">
                  <c:v>43915</c:v>
                </c:pt>
                <c:pt idx="66">
                  <c:v>43916</c:v>
                </c:pt>
                <c:pt idx="67">
                  <c:v>43917</c:v>
                </c:pt>
                <c:pt idx="68">
                  <c:v>43918</c:v>
                </c:pt>
                <c:pt idx="69">
                  <c:v>43919</c:v>
                </c:pt>
                <c:pt idx="70">
                  <c:v>43920</c:v>
                </c:pt>
                <c:pt idx="71">
                  <c:v>43921</c:v>
                </c:pt>
                <c:pt idx="72">
                  <c:v>43922</c:v>
                </c:pt>
                <c:pt idx="73">
                  <c:v>43923</c:v>
                </c:pt>
                <c:pt idx="74">
                  <c:v>43924</c:v>
                </c:pt>
                <c:pt idx="75">
                  <c:v>43925</c:v>
                </c:pt>
                <c:pt idx="76">
                  <c:v>43926</c:v>
                </c:pt>
                <c:pt idx="77">
                  <c:v>43927</c:v>
                </c:pt>
                <c:pt idx="78">
                  <c:v>43928</c:v>
                </c:pt>
                <c:pt idx="79">
                  <c:v>43929</c:v>
                </c:pt>
                <c:pt idx="80">
                  <c:v>43930</c:v>
                </c:pt>
                <c:pt idx="81">
                  <c:v>43931</c:v>
                </c:pt>
                <c:pt idx="82">
                  <c:v>43932</c:v>
                </c:pt>
                <c:pt idx="83">
                  <c:v>43933</c:v>
                </c:pt>
                <c:pt idx="84">
                  <c:v>43934</c:v>
                </c:pt>
                <c:pt idx="85">
                  <c:v>43935</c:v>
                </c:pt>
                <c:pt idx="86">
                  <c:v>43936</c:v>
                </c:pt>
                <c:pt idx="87">
                  <c:v>43937</c:v>
                </c:pt>
                <c:pt idx="88">
                  <c:v>43938</c:v>
                </c:pt>
                <c:pt idx="89">
                  <c:v>43939</c:v>
                </c:pt>
                <c:pt idx="90">
                  <c:v>43940</c:v>
                </c:pt>
                <c:pt idx="91">
                  <c:v>43941</c:v>
                </c:pt>
                <c:pt idx="92">
                  <c:v>43942</c:v>
                </c:pt>
                <c:pt idx="93">
                  <c:v>43943</c:v>
                </c:pt>
                <c:pt idx="94">
                  <c:v>43944</c:v>
                </c:pt>
                <c:pt idx="95">
                  <c:v>43945</c:v>
                </c:pt>
                <c:pt idx="96">
                  <c:v>43946</c:v>
                </c:pt>
                <c:pt idx="97">
                  <c:v>43947</c:v>
                </c:pt>
                <c:pt idx="98">
                  <c:v>43948</c:v>
                </c:pt>
                <c:pt idx="99">
                  <c:v>43949</c:v>
                </c:pt>
                <c:pt idx="100">
                  <c:v>43950</c:v>
                </c:pt>
                <c:pt idx="101">
                  <c:v>43951</c:v>
                </c:pt>
                <c:pt idx="102">
                  <c:v>43952</c:v>
                </c:pt>
                <c:pt idx="103">
                  <c:v>43953</c:v>
                </c:pt>
                <c:pt idx="104">
                  <c:v>43954</c:v>
                </c:pt>
                <c:pt idx="105">
                  <c:v>43955</c:v>
                </c:pt>
              </c:numCache>
            </c:numRef>
          </c:cat>
          <c:val>
            <c:numRef>
              <c:f>EpiCurve!$C$25:$C$130</c:f>
              <c:numCache>
                <c:formatCode>General</c:formatCode>
                <c:ptCount val="106"/>
                <c:pt idx="0">
                  <c:v>1</c:v>
                </c:pt>
                <c:pt idx="3">
                  <c:v>4</c:v>
                </c:pt>
                <c:pt idx="4">
                  <c:v>1</c:v>
                </c:pt>
                <c:pt idx="5">
                  <c:v>1</c:v>
                </c:pt>
                <c:pt idx="7">
                  <c:v>2</c:v>
                </c:pt>
                <c:pt idx="8">
                  <c:v>1</c:v>
                </c:pt>
                <c:pt idx="9">
                  <c:v>1</c:v>
                </c:pt>
                <c:pt idx="10">
                  <c:v>8</c:v>
                </c:pt>
                <c:pt idx="11">
                  <c:v>13</c:v>
                </c:pt>
                <c:pt idx="12">
                  <c:v>2</c:v>
                </c:pt>
                <c:pt idx="13">
                  <c:v>5</c:v>
                </c:pt>
                <c:pt idx="14">
                  <c:v>3</c:v>
                </c:pt>
                <c:pt idx="15">
                  <c:v>2</c:v>
                </c:pt>
                <c:pt idx="16">
                  <c:v>1</c:v>
                </c:pt>
                <c:pt idx="17">
                  <c:v>2</c:v>
                </c:pt>
                <c:pt idx="18">
                  <c:v>2</c:v>
                </c:pt>
                <c:pt idx="20">
                  <c:v>2</c:v>
                </c:pt>
                <c:pt idx="21">
                  <c:v>5</c:v>
                </c:pt>
                <c:pt idx="22">
                  <c:v>2</c:v>
                </c:pt>
                <c:pt idx="23">
                  <c:v>9</c:v>
                </c:pt>
                <c:pt idx="24">
                  <c:v>7</c:v>
                </c:pt>
                <c:pt idx="25">
                  <c:v>7</c:v>
                </c:pt>
                <c:pt idx="26">
                  <c:v>12</c:v>
                </c:pt>
                <c:pt idx="27">
                  <c:v>7</c:v>
                </c:pt>
                <c:pt idx="28">
                  <c:v>11</c:v>
                </c:pt>
                <c:pt idx="29">
                  <c:v>8</c:v>
                </c:pt>
                <c:pt idx="30">
                  <c:v>10</c:v>
                </c:pt>
                <c:pt idx="31">
                  <c:v>34</c:v>
                </c:pt>
                <c:pt idx="32">
                  <c:v>22</c:v>
                </c:pt>
                <c:pt idx="33">
                  <c:v>26</c:v>
                </c:pt>
                <c:pt idx="34">
                  <c:v>46</c:v>
                </c:pt>
                <c:pt idx="35">
                  <c:v>65</c:v>
                </c:pt>
                <c:pt idx="36">
                  <c:v>104</c:v>
                </c:pt>
                <c:pt idx="37">
                  <c:v>148</c:v>
                </c:pt>
                <c:pt idx="38">
                  <c:v>155</c:v>
                </c:pt>
                <c:pt idx="39">
                  <c:v>197</c:v>
                </c:pt>
                <c:pt idx="40">
                  <c:v>177</c:v>
                </c:pt>
                <c:pt idx="41">
                  <c:v>193</c:v>
                </c:pt>
                <c:pt idx="42">
                  <c:v>268</c:v>
                </c:pt>
                <c:pt idx="43">
                  <c:v>257</c:v>
                </c:pt>
                <c:pt idx="44">
                  <c:v>354</c:v>
                </c:pt>
                <c:pt idx="45">
                  <c:v>373</c:v>
                </c:pt>
                <c:pt idx="46">
                  <c:v>580</c:v>
                </c:pt>
                <c:pt idx="47">
                  <c:v>748</c:v>
                </c:pt>
                <c:pt idx="48">
                  <c:v>991</c:v>
                </c:pt>
                <c:pt idx="49">
                  <c:v>1517</c:v>
                </c:pt>
                <c:pt idx="50">
                  <c:v>1940</c:v>
                </c:pt>
                <c:pt idx="51">
                  <c:v>2416</c:v>
                </c:pt>
                <c:pt idx="52">
                  <c:v>2674</c:v>
                </c:pt>
                <c:pt idx="53">
                  <c:v>3272</c:v>
                </c:pt>
                <c:pt idx="54">
                  <c:v>3292</c:v>
                </c:pt>
                <c:pt idx="55">
                  <c:v>3400</c:v>
                </c:pt>
                <c:pt idx="56">
                  <c:v>4550</c:v>
                </c:pt>
                <c:pt idx="57">
                  <c:v>3804</c:v>
                </c:pt>
                <c:pt idx="58">
                  <c:v>3939</c:v>
                </c:pt>
                <c:pt idx="59">
                  <c:v>3389</c:v>
                </c:pt>
                <c:pt idx="60">
                  <c:v>3965</c:v>
                </c:pt>
                <c:pt idx="61">
                  <c:v>3229</c:v>
                </c:pt>
                <c:pt idx="62">
                  <c:v>2658</c:v>
                </c:pt>
                <c:pt idx="63">
                  <c:v>3810</c:v>
                </c:pt>
                <c:pt idx="64">
                  <c:v>2837</c:v>
                </c:pt>
                <c:pt idx="65">
                  <c:v>3099</c:v>
                </c:pt>
                <c:pt idx="66">
                  <c:v>2759</c:v>
                </c:pt>
                <c:pt idx="67">
                  <c:v>2834</c:v>
                </c:pt>
                <c:pt idx="68">
                  <c:v>2680</c:v>
                </c:pt>
                <c:pt idx="69">
                  <c:v>2133</c:v>
                </c:pt>
                <c:pt idx="70">
                  <c:v>3012</c:v>
                </c:pt>
                <c:pt idx="71">
                  <c:v>2250</c:v>
                </c:pt>
                <c:pt idx="72">
                  <c:v>2655</c:v>
                </c:pt>
                <c:pt idx="73">
                  <c:v>2394</c:v>
                </c:pt>
                <c:pt idx="74">
                  <c:v>2452</c:v>
                </c:pt>
                <c:pt idx="75">
                  <c:v>1919</c:v>
                </c:pt>
                <c:pt idx="76">
                  <c:v>1701</c:v>
                </c:pt>
                <c:pt idx="77">
                  <c:v>2181</c:v>
                </c:pt>
                <c:pt idx="78">
                  <c:v>1898</c:v>
                </c:pt>
                <c:pt idx="79">
                  <c:v>1753</c:v>
                </c:pt>
                <c:pt idx="80">
                  <c:v>1676</c:v>
                </c:pt>
                <c:pt idx="81">
                  <c:v>1379</c:v>
                </c:pt>
                <c:pt idx="82">
                  <c:v>1187</c:v>
                </c:pt>
                <c:pt idx="83">
                  <c:v>1150</c:v>
                </c:pt>
                <c:pt idx="84">
                  <c:v>1122</c:v>
                </c:pt>
                <c:pt idx="85">
                  <c:v>1157</c:v>
                </c:pt>
                <c:pt idx="86">
                  <c:v>1108</c:v>
                </c:pt>
                <c:pt idx="87">
                  <c:v>982</c:v>
                </c:pt>
                <c:pt idx="88">
                  <c:v>936</c:v>
                </c:pt>
                <c:pt idx="89">
                  <c:v>820</c:v>
                </c:pt>
                <c:pt idx="90">
                  <c:v>681</c:v>
                </c:pt>
                <c:pt idx="91">
                  <c:v>855</c:v>
                </c:pt>
                <c:pt idx="92">
                  <c:v>678</c:v>
                </c:pt>
                <c:pt idx="93">
                  <c:v>648</c:v>
                </c:pt>
                <c:pt idx="94">
                  <c:v>626</c:v>
                </c:pt>
                <c:pt idx="95">
                  <c:v>546</c:v>
                </c:pt>
                <c:pt idx="96">
                  <c:v>446</c:v>
                </c:pt>
                <c:pt idx="97">
                  <c:v>357</c:v>
                </c:pt>
                <c:pt idx="98">
                  <c:v>444</c:v>
                </c:pt>
                <c:pt idx="99">
                  <c:v>314</c:v>
                </c:pt>
                <c:pt idx="100">
                  <c:v>225</c:v>
                </c:pt>
                <c:pt idx="101">
                  <c:v>183</c:v>
                </c:pt>
                <c:pt idx="102">
                  <c:v>61</c:v>
                </c:pt>
                <c:pt idx="103">
                  <c:v>22</c:v>
                </c:pt>
                <c:pt idx="104">
                  <c:v>13</c:v>
                </c:pt>
                <c:pt idx="105">
                  <c:v>3</c:v>
                </c:pt>
              </c:numCache>
            </c:numRef>
          </c:val>
        </c:ser>
        <c:ser>
          <c:idx val="1"/>
          <c:order val="1"/>
          <c:tx>
            <c:strRef>
              <c:f>EpiCurve!$D$5</c:f>
              <c:strCache>
                <c:ptCount val="1"/>
                <c:pt idx="0">
                  <c:v>Meldedatum</c:v>
                </c:pt>
              </c:strCache>
            </c:strRef>
          </c:tx>
          <c:spPr>
            <a:solidFill>
              <a:srgbClr val="FFC000"/>
            </a:solidFill>
          </c:spPr>
          <c:invertIfNegative val="0"/>
          <c:cat>
            <c:numRef>
              <c:f>EpiCurve!$A$25:$A$130</c:f>
              <c:numCache>
                <c:formatCode>m/d/yyyy</c:formatCode>
                <c:ptCount val="106"/>
                <c:pt idx="0">
                  <c:v>43850</c:v>
                </c:pt>
                <c:pt idx="1">
                  <c:v>43851</c:v>
                </c:pt>
                <c:pt idx="2">
                  <c:v>43852</c:v>
                </c:pt>
                <c:pt idx="3">
                  <c:v>43853</c:v>
                </c:pt>
                <c:pt idx="4">
                  <c:v>43854</c:v>
                </c:pt>
                <c:pt idx="5">
                  <c:v>43855</c:v>
                </c:pt>
                <c:pt idx="6">
                  <c:v>43856</c:v>
                </c:pt>
                <c:pt idx="7">
                  <c:v>43857</c:v>
                </c:pt>
                <c:pt idx="8">
                  <c:v>43858</c:v>
                </c:pt>
                <c:pt idx="9">
                  <c:v>43859</c:v>
                </c:pt>
                <c:pt idx="10">
                  <c:v>43860</c:v>
                </c:pt>
                <c:pt idx="11">
                  <c:v>43861</c:v>
                </c:pt>
                <c:pt idx="12">
                  <c:v>43862</c:v>
                </c:pt>
                <c:pt idx="13">
                  <c:v>43863</c:v>
                </c:pt>
                <c:pt idx="14">
                  <c:v>43864</c:v>
                </c:pt>
                <c:pt idx="15">
                  <c:v>43865</c:v>
                </c:pt>
                <c:pt idx="16">
                  <c:v>43866</c:v>
                </c:pt>
                <c:pt idx="17">
                  <c:v>43867</c:v>
                </c:pt>
                <c:pt idx="18">
                  <c:v>43868</c:v>
                </c:pt>
                <c:pt idx="19">
                  <c:v>43869</c:v>
                </c:pt>
                <c:pt idx="20">
                  <c:v>43870</c:v>
                </c:pt>
                <c:pt idx="21">
                  <c:v>43871</c:v>
                </c:pt>
                <c:pt idx="22">
                  <c:v>43872</c:v>
                </c:pt>
                <c:pt idx="23">
                  <c:v>43873</c:v>
                </c:pt>
                <c:pt idx="24">
                  <c:v>43874</c:v>
                </c:pt>
                <c:pt idx="25">
                  <c:v>43875</c:v>
                </c:pt>
                <c:pt idx="26">
                  <c:v>43876</c:v>
                </c:pt>
                <c:pt idx="27">
                  <c:v>43877</c:v>
                </c:pt>
                <c:pt idx="28">
                  <c:v>43878</c:v>
                </c:pt>
                <c:pt idx="29">
                  <c:v>43879</c:v>
                </c:pt>
                <c:pt idx="30">
                  <c:v>43880</c:v>
                </c:pt>
                <c:pt idx="31">
                  <c:v>43881</c:v>
                </c:pt>
                <c:pt idx="32">
                  <c:v>43882</c:v>
                </c:pt>
                <c:pt idx="33">
                  <c:v>43883</c:v>
                </c:pt>
                <c:pt idx="34">
                  <c:v>43884</c:v>
                </c:pt>
                <c:pt idx="35">
                  <c:v>43885</c:v>
                </c:pt>
                <c:pt idx="36">
                  <c:v>43886</c:v>
                </c:pt>
                <c:pt idx="37">
                  <c:v>43887</c:v>
                </c:pt>
                <c:pt idx="38">
                  <c:v>43888</c:v>
                </c:pt>
                <c:pt idx="39">
                  <c:v>43889</c:v>
                </c:pt>
                <c:pt idx="40">
                  <c:v>43890</c:v>
                </c:pt>
                <c:pt idx="41">
                  <c:v>43891</c:v>
                </c:pt>
                <c:pt idx="42">
                  <c:v>43892</c:v>
                </c:pt>
                <c:pt idx="43">
                  <c:v>43893</c:v>
                </c:pt>
                <c:pt idx="44">
                  <c:v>43894</c:v>
                </c:pt>
                <c:pt idx="45">
                  <c:v>43895</c:v>
                </c:pt>
                <c:pt idx="46">
                  <c:v>43896</c:v>
                </c:pt>
                <c:pt idx="47">
                  <c:v>43897</c:v>
                </c:pt>
                <c:pt idx="48">
                  <c:v>43898</c:v>
                </c:pt>
                <c:pt idx="49">
                  <c:v>43899</c:v>
                </c:pt>
                <c:pt idx="50">
                  <c:v>43900</c:v>
                </c:pt>
                <c:pt idx="51">
                  <c:v>43901</c:v>
                </c:pt>
                <c:pt idx="52">
                  <c:v>43902</c:v>
                </c:pt>
                <c:pt idx="53">
                  <c:v>43903</c:v>
                </c:pt>
                <c:pt idx="54">
                  <c:v>43904</c:v>
                </c:pt>
                <c:pt idx="55">
                  <c:v>43905</c:v>
                </c:pt>
                <c:pt idx="56">
                  <c:v>43906</c:v>
                </c:pt>
                <c:pt idx="57">
                  <c:v>43907</c:v>
                </c:pt>
                <c:pt idx="58">
                  <c:v>43908</c:v>
                </c:pt>
                <c:pt idx="59">
                  <c:v>43909</c:v>
                </c:pt>
                <c:pt idx="60">
                  <c:v>43910</c:v>
                </c:pt>
                <c:pt idx="61">
                  <c:v>43911</c:v>
                </c:pt>
                <c:pt idx="62">
                  <c:v>43912</c:v>
                </c:pt>
                <c:pt idx="63">
                  <c:v>43913</c:v>
                </c:pt>
                <c:pt idx="64">
                  <c:v>43914</c:v>
                </c:pt>
                <c:pt idx="65">
                  <c:v>43915</c:v>
                </c:pt>
                <c:pt idx="66">
                  <c:v>43916</c:v>
                </c:pt>
                <c:pt idx="67">
                  <c:v>43917</c:v>
                </c:pt>
                <c:pt idx="68">
                  <c:v>43918</c:v>
                </c:pt>
                <c:pt idx="69">
                  <c:v>43919</c:v>
                </c:pt>
                <c:pt idx="70">
                  <c:v>43920</c:v>
                </c:pt>
                <c:pt idx="71">
                  <c:v>43921</c:v>
                </c:pt>
                <c:pt idx="72">
                  <c:v>43922</c:v>
                </c:pt>
                <c:pt idx="73">
                  <c:v>43923</c:v>
                </c:pt>
                <c:pt idx="74">
                  <c:v>43924</c:v>
                </c:pt>
                <c:pt idx="75">
                  <c:v>43925</c:v>
                </c:pt>
                <c:pt idx="76">
                  <c:v>43926</c:v>
                </c:pt>
                <c:pt idx="77">
                  <c:v>43927</c:v>
                </c:pt>
                <c:pt idx="78">
                  <c:v>43928</c:v>
                </c:pt>
                <c:pt idx="79">
                  <c:v>43929</c:v>
                </c:pt>
                <c:pt idx="80">
                  <c:v>43930</c:v>
                </c:pt>
                <c:pt idx="81">
                  <c:v>43931</c:v>
                </c:pt>
                <c:pt idx="82">
                  <c:v>43932</c:v>
                </c:pt>
                <c:pt idx="83">
                  <c:v>43933</c:v>
                </c:pt>
                <c:pt idx="84">
                  <c:v>43934</c:v>
                </c:pt>
                <c:pt idx="85">
                  <c:v>43935</c:v>
                </c:pt>
                <c:pt idx="86">
                  <c:v>43936</c:v>
                </c:pt>
                <c:pt idx="87">
                  <c:v>43937</c:v>
                </c:pt>
                <c:pt idx="88">
                  <c:v>43938</c:v>
                </c:pt>
                <c:pt idx="89">
                  <c:v>43939</c:v>
                </c:pt>
                <c:pt idx="90">
                  <c:v>43940</c:v>
                </c:pt>
                <c:pt idx="91">
                  <c:v>43941</c:v>
                </c:pt>
                <c:pt idx="92">
                  <c:v>43942</c:v>
                </c:pt>
                <c:pt idx="93">
                  <c:v>43943</c:v>
                </c:pt>
                <c:pt idx="94">
                  <c:v>43944</c:v>
                </c:pt>
                <c:pt idx="95">
                  <c:v>43945</c:v>
                </c:pt>
                <c:pt idx="96">
                  <c:v>43946</c:v>
                </c:pt>
                <c:pt idx="97">
                  <c:v>43947</c:v>
                </c:pt>
                <c:pt idx="98">
                  <c:v>43948</c:v>
                </c:pt>
                <c:pt idx="99">
                  <c:v>43949</c:v>
                </c:pt>
                <c:pt idx="100">
                  <c:v>43950</c:v>
                </c:pt>
                <c:pt idx="101">
                  <c:v>43951</c:v>
                </c:pt>
                <c:pt idx="102">
                  <c:v>43952</c:v>
                </c:pt>
                <c:pt idx="103">
                  <c:v>43953</c:v>
                </c:pt>
                <c:pt idx="104">
                  <c:v>43954</c:v>
                </c:pt>
                <c:pt idx="105">
                  <c:v>43955</c:v>
                </c:pt>
              </c:numCache>
            </c:numRef>
          </c:cat>
          <c:val>
            <c:numRef>
              <c:f>EpiCurve!$D$25:$D$130</c:f>
              <c:numCache>
                <c:formatCode>General</c:formatCode>
                <c:ptCount val="10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c:v>
                </c:pt>
                <c:pt idx="15">
                  <c:v>1</c:v>
                </c:pt>
                <c:pt idx="16">
                  <c:v>0</c:v>
                </c:pt>
                <c:pt idx="17">
                  <c:v>0</c:v>
                </c:pt>
                <c:pt idx="18">
                  <c:v>0</c:v>
                </c:pt>
                <c:pt idx="19">
                  <c:v>0</c:v>
                </c:pt>
                <c:pt idx="20">
                  <c:v>0</c:v>
                </c:pt>
                <c:pt idx="21">
                  <c:v>0</c:v>
                </c:pt>
                <c:pt idx="22">
                  <c:v>2</c:v>
                </c:pt>
                <c:pt idx="23">
                  <c:v>0</c:v>
                </c:pt>
                <c:pt idx="24">
                  <c:v>0</c:v>
                </c:pt>
                <c:pt idx="25">
                  <c:v>0</c:v>
                </c:pt>
                <c:pt idx="26">
                  <c:v>0</c:v>
                </c:pt>
                <c:pt idx="27">
                  <c:v>1</c:v>
                </c:pt>
                <c:pt idx="28">
                  <c:v>0</c:v>
                </c:pt>
                <c:pt idx="29">
                  <c:v>1</c:v>
                </c:pt>
                <c:pt idx="30">
                  <c:v>0</c:v>
                </c:pt>
                <c:pt idx="31">
                  <c:v>1</c:v>
                </c:pt>
                <c:pt idx="32">
                  <c:v>0</c:v>
                </c:pt>
                <c:pt idx="33">
                  <c:v>1</c:v>
                </c:pt>
                <c:pt idx="34">
                  <c:v>0</c:v>
                </c:pt>
                <c:pt idx="35">
                  <c:v>1</c:v>
                </c:pt>
                <c:pt idx="36">
                  <c:v>0</c:v>
                </c:pt>
                <c:pt idx="37">
                  <c:v>0</c:v>
                </c:pt>
                <c:pt idx="38">
                  <c:v>3</c:v>
                </c:pt>
                <c:pt idx="39">
                  <c:v>10</c:v>
                </c:pt>
                <c:pt idx="40">
                  <c:v>4</c:v>
                </c:pt>
                <c:pt idx="41">
                  <c:v>12</c:v>
                </c:pt>
                <c:pt idx="42">
                  <c:v>7</c:v>
                </c:pt>
                <c:pt idx="43">
                  <c:v>27</c:v>
                </c:pt>
                <c:pt idx="44">
                  <c:v>42</c:v>
                </c:pt>
                <c:pt idx="45">
                  <c:v>39</c:v>
                </c:pt>
                <c:pt idx="46">
                  <c:v>56</c:v>
                </c:pt>
                <c:pt idx="47">
                  <c:v>22</c:v>
                </c:pt>
                <c:pt idx="48">
                  <c:v>22</c:v>
                </c:pt>
                <c:pt idx="49">
                  <c:v>88</c:v>
                </c:pt>
                <c:pt idx="50">
                  <c:v>135</c:v>
                </c:pt>
                <c:pt idx="51">
                  <c:v>183</c:v>
                </c:pt>
                <c:pt idx="52">
                  <c:v>255</c:v>
                </c:pt>
                <c:pt idx="53">
                  <c:v>381</c:v>
                </c:pt>
                <c:pt idx="54">
                  <c:v>374</c:v>
                </c:pt>
                <c:pt idx="55">
                  <c:v>318</c:v>
                </c:pt>
                <c:pt idx="56">
                  <c:v>579</c:v>
                </c:pt>
                <c:pt idx="57">
                  <c:v>928</c:v>
                </c:pt>
                <c:pt idx="58">
                  <c:v>1045</c:v>
                </c:pt>
                <c:pt idx="59">
                  <c:v>1080</c:v>
                </c:pt>
                <c:pt idx="60">
                  <c:v>1192</c:v>
                </c:pt>
                <c:pt idx="61">
                  <c:v>945</c:v>
                </c:pt>
                <c:pt idx="62">
                  <c:v>618</c:v>
                </c:pt>
                <c:pt idx="63">
                  <c:v>968</c:v>
                </c:pt>
                <c:pt idx="64">
                  <c:v>1229</c:v>
                </c:pt>
                <c:pt idx="65">
                  <c:v>1436</c:v>
                </c:pt>
                <c:pt idx="66">
                  <c:v>1509</c:v>
                </c:pt>
                <c:pt idx="67">
                  <c:v>1687</c:v>
                </c:pt>
                <c:pt idx="68">
                  <c:v>1279</c:v>
                </c:pt>
                <c:pt idx="69">
                  <c:v>898</c:v>
                </c:pt>
                <c:pt idx="70">
                  <c:v>1172</c:v>
                </c:pt>
                <c:pt idx="71">
                  <c:v>1784</c:v>
                </c:pt>
                <c:pt idx="72">
                  <c:v>1867</c:v>
                </c:pt>
                <c:pt idx="73">
                  <c:v>2085</c:v>
                </c:pt>
                <c:pt idx="74">
                  <c:v>2318</c:v>
                </c:pt>
                <c:pt idx="75">
                  <c:v>1363</c:v>
                </c:pt>
                <c:pt idx="76">
                  <c:v>882</c:v>
                </c:pt>
                <c:pt idx="77">
                  <c:v>1308</c:v>
                </c:pt>
                <c:pt idx="78">
                  <c:v>1658</c:v>
                </c:pt>
                <c:pt idx="79">
                  <c:v>1852</c:v>
                </c:pt>
                <c:pt idx="80">
                  <c:v>1799</c:v>
                </c:pt>
                <c:pt idx="81">
                  <c:v>1172</c:v>
                </c:pt>
                <c:pt idx="82">
                  <c:v>1234</c:v>
                </c:pt>
                <c:pt idx="83">
                  <c:v>720</c:v>
                </c:pt>
                <c:pt idx="84">
                  <c:v>639</c:v>
                </c:pt>
                <c:pt idx="85">
                  <c:v>917</c:v>
                </c:pt>
                <c:pt idx="86">
                  <c:v>1188</c:v>
                </c:pt>
                <c:pt idx="87">
                  <c:v>1256</c:v>
                </c:pt>
                <c:pt idx="88">
                  <c:v>1352</c:v>
                </c:pt>
                <c:pt idx="89">
                  <c:v>825</c:v>
                </c:pt>
                <c:pt idx="90">
                  <c:v>617</c:v>
                </c:pt>
                <c:pt idx="91">
                  <c:v>762</c:v>
                </c:pt>
                <c:pt idx="92">
                  <c:v>879</c:v>
                </c:pt>
                <c:pt idx="93">
                  <c:v>1076</c:v>
                </c:pt>
                <c:pt idx="94">
                  <c:v>955</c:v>
                </c:pt>
                <c:pt idx="95">
                  <c:v>885</c:v>
                </c:pt>
                <c:pt idx="96">
                  <c:v>660</c:v>
                </c:pt>
                <c:pt idx="97">
                  <c:v>323</c:v>
                </c:pt>
                <c:pt idx="98">
                  <c:v>588</c:v>
                </c:pt>
                <c:pt idx="99">
                  <c:v>648</c:v>
                </c:pt>
                <c:pt idx="100">
                  <c:v>721</c:v>
                </c:pt>
                <c:pt idx="101">
                  <c:v>731</c:v>
                </c:pt>
                <c:pt idx="102">
                  <c:v>465</c:v>
                </c:pt>
                <c:pt idx="103">
                  <c:v>386</c:v>
                </c:pt>
                <c:pt idx="104">
                  <c:v>248</c:v>
                </c:pt>
                <c:pt idx="105">
                  <c:v>240</c:v>
                </c:pt>
              </c:numCache>
            </c:numRef>
          </c:val>
        </c:ser>
        <c:dLbls>
          <c:showLegendKey val="0"/>
          <c:showVal val="0"/>
          <c:showCatName val="0"/>
          <c:showSerName val="0"/>
          <c:showPercent val="0"/>
          <c:showBubbleSize val="0"/>
        </c:dLbls>
        <c:gapWidth val="10"/>
        <c:overlap val="100"/>
        <c:axId val="10695808"/>
        <c:axId val="10723328"/>
      </c:barChart>
      <c:dateAx>
        <c:axId val="10695808"/>
        <c:scaling>
          <c:orientation val="minMax"/>
          <c:min val="43891"/>
        </c:scaling>
        <c:delete val="0"/>
        <c:axPos val="b"/>
        <c:title>
          <c:tx>
            <c:rich>
              <a:bodyPr/>
              <a:lstStyle/>
              <a:p>
                <a:pPr>
                  <a:defRPr>
                    <a:latin typeface="Arial" panose="020B0604020202020204" pitchFamily="34" charset="0"/>
                    <a:cs typeface="Arial" panose="020B0604020202020204" pitchFamily="34" charset="0"/>
                  </a:defRPr>
                </a:pPr>
                <a:r>
                  <a:rPr lang="de-DE">
                    <a:latin typeface="Arial" panose="020B0604020202020204" pitchFamily="34" charset="0"/>
                    <a:cs typeface="Arial" panose="020B0604020202020204" pitchFamily="34" charset="0"/>
                  </a:rPr>
                  <a:t>Erkrankungsbeginn,</a:t>
                </a:r>
                <a:r>
                  <a:rPr lang="de-DE" baseline="0">
                    <a:latin typeface="Arial" panose="020B0604020202020204" pitchFamily="34" charset="0"/>
                    <a:cs typeface="Arial" panose="020B0604020202020204" pitchFamily="34" charset="0"/>
                  </a:rPr>
                  <a:t> </a:t>
                </a:r>
                <a:r>
                  <a:rPr lang="de-DE">
                    <a:latin typeface="Arial" panose="020B0604020202020204" pitchFamily="34" charset="0"/>
                    <a:cs typeface="Arial" panose="020B0604020202020204" pitchFamily="34" charset="0"/>
                  </a:rPr>
                  <a:t>ersatzweise Meldedatum (2020)</a:t>
                </a:r>
              </a:p>
            </c:rich>
          </c:tx>
          <c:layout>
            <c:manualLayout>
              <c:xMode val="edge"/>
              <c:yMode val="edge"/>
              <c:x val="0.34298581008815443"/>
              <c:y val="0.8689450512234359"/>
            </c:manualLayout>
          </c:layout>
          <c:overlay val="0"/>
        </c:title>
        <c:numFmt formatCode="dd/mm/" sourceLinked="0"/>
        <c:majorTickMark val="out"/>
        <c:minorTickMark val="none"/>
        <c:tickLblPos val="nextTo"/>
        <c:txPr>
          <a:bodyPr rot="-2700000" vert="horz"/>
          <a:lstStyle/>
          <a:p>
            <a:pPr>
              <a:defRPr/>
            </a:pPr>
            <a:endParaRPr lang="de-DE"/>
          </a:p>
        </c:txPr>
        <c:crossAx val="10723328"/>
        <c:crosses val="autoZero"/>
        <c:auto val="1"/>
        <c:lblOffset val="100"/>
        <c:baseTimeUnit val="days"/>
        <c:majorUnit val="2"/>
        <c:majorTimeUnit val="days"/>
      </c:dateAx>
      <c:valAx>
        <c:axId val="10723328"/>
        <c:scaling>
          <c:orientation val="minMax"/>
          <c:max val="7000"/>
        </c:scaling>
        <c:delete val="0"/>
        <c:axPos val="l"/>
        <c:title>
          <c:tx>
            <c:rich>
              <a:bodyPr rot="-5400000" vert="horz"/>
              <a:lstStyle/>
              <a:p>
                <a:pPr>
                  <a:defRPr>
                    <a:latin typeface="Arial" panose="020B0604020202020204" pitchFamily="34" charset="0"/>
                    <a:cs typeface="Arial" panose="020B0604020202020204" pitchFamily="34" charset="0"/>
                  </a:defRPr>
                </a:pPr>
                <a:r>
                  <a:rPr lang="de-DE">
                    <a:latin typeface="Arial" panose="020B0604020202020204" pitchFamily="34" charset="0"/>
                    <a:cs typeface="Arial" panose="020B0604020202020204" pitchFamily="34" charset="0"/>
                  </a:rPr>
                  <a:t>Anzahl übermittelte</a:t>
                </a:r>
                <a:r>
                  <a:rPr lang="de-DE" baseline="0">
                    <a:latin typeface="Arial" panose="020B0604020202020204" pitchFamily="34" charset="0"/>
                    <a:cs typeface="Arial" panose="020B0604020202020204" pitchFamily="34" charset="0"/>
                  </a:rPr>
                  <a:t> COVID-19</a:t>
                </a:r>
                <a:r>
                  <a:rPr lang="de-DE">
                    <a:latin typeface="Arial" panose="020B0604020202020204" pitchFamily="34" charset="0"/>
                    <a:cs typeface="Arial" panose="020B0604020202020204" pitchFamily="34" charset="0"/>
                  </a:rPr>
                  <a:t>Fälle</a:t>
                </a:r>
              </a:p>
              <a:p>
                <a:pPr>
                  <a:defRPr>
                    <a:latin typeface="Arial" panose="020B0604020202020204" pitchFamily="34" charset="0"/>
                    <a:cs typeface="Arial" panose="020B0604020202020204" pitchFamily="34" charset="0"/>
                  </a:defRPr>
                </a:pPr>
                <a:endParaRPr lang="de-DE">
                  <a:latin typeface="Arial" panose="020B0604020202020204" pitchFamily="34" charset="0"/>
                  <a:cs typeface="Arial" panose="020B0604020202020204" pitchFamily="34" charset="0"/>
                </a:endParaRPr>
              </a:p>
            </c:rich>
          </c:tx>
          <c:layout/>
          <c:overlay val="0"/>
        </c:title>
        <c:numFmt formatCode="General" sourceLinked="1"/>
        <c:majorTickMark val="out"/>
        <c:minorTickMark val="none"/>
        <c:tickLblPos val="nextTo"/>
        <c:crossAx val="10695808"/>
        <c:crosses val="autoZero"/>
        <c:crossBetween val="between"/>
      </c:valAx>
    </c:plotArea>
    <c:legend>
      <c:legendPos val="b"/>
      <c:layout>
        <c:manualLayout>
          <c:xMode val="edge"/>
          <c:yMode val="edge"/>
          <c:x val="0.41145083879271055"/>
          <c:y val="0.90414760841461983"/>
          <c:w val="0.27698481503659944"/>
          <c:h val="7.1971794570454814E-2"/>
        </c:manualLayout>
      </c:layout>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234322027478176E-2"/>
          <c:y val="2.0109939328829051E-2"/>
          <c:w val="0.89570060269140594"/>
          <c:h val="0.73516773839982119"/>
        </c:manualLayout>
      </c:layout>
      <c:barChart>
        <c:barDir val="col"/>
        <c:grouping val="stacked"/>
        <c:varyColors val="0"/>
        <c:ser>
          <c:idx val="0"/>
          <c:order val="0"/>
          <c:tx>
            <c:v>Berichtete Fälle Stand Vortag</c:v>
          </c:tx>
          <c:spPr>
            <a:solidFill>
              <a:srgbClr val="045AA0"/>
            </a:solidFill>
          </c:spPr>
          <c:invertIfNegative val="0"/>
          <c:cat>
            <c:numRef>
              <c:f>Dashboard!$A$6:$A$92</c:f>
              <c:numCache>
                <c:formatCode>m/d/yyyy</c:formatCode>
                <c:ptCount val="87"/>
                <c:pt idx="0">
                  <c:v>43833</c:v>
                </c:pt>
                <c:pt idx="1">
                  <c:v>43858</c:v>
                </c:pt>
                <c:pt idx="2">
                  <c:v>43859</c:v>
                </c:pt>
                <c:pt idx="3">
                  <c:v>43861</c:v>
                </c:pt>
                <c:pt idx="4">
                  <c:v>43864</c:v>
                </c:pt>
                <c:pt idx="5">
                  <c:v>43865</c:v>
                </c:pt>
                <c:pt idx="6">
                  <c:v>43867</c:v>
                </c:pt>
                <c:pt idx="7">
                  <c:v>43868</c:v>
                </c:pt>
                <c:pt idx="8">
                  <c:v>43872</c:v>
                </c:pt>
                <c:pt idx="9">
                  <c:v>43873</c:v>
                </c:pt>
                <c:pt idx="10">
                  <c:v>43877</c:v>
                </c:pt>
                <c:pt idx="11">
                  <c:v>43879</c:v>
                </c:pt>
                <c:pt idx="12">
                  <c:v>43881</c:v>
                </c:pt>
                <c:pt idx="13">
                  <c:v>43883</c:v>
                </c:pt>
                <c:pt idx="14">
                  <c:v>43885</c:v>
                </c:pt>
                <c:pt idx="15">
                  <c:v>43886</c:v>
                </c:pt>
                <c:pt idx="16">
                  <c:v>43887</c:v>
                </c:pt>
                <c:pt idx="17">
                  <c:v>43888</c:v>
                </c:pt>
                <c:pt idx="18">
                  <c:v>43889</c:v>
                </c:pt>
                <c:pt idx="19">
                  <c:v>43890</c:v>
                </c:pt>
                <c:pt idx="20">
                  <c:v>43891</c:v>
                </c:pt>
                <c:pt idx="21">
                  <c:v>43892</c:v>
                </c:pt>
                <c:pt idx="22">
                  <c:v>43893</c:v>
                </c:pt>
                <c:pt idx="23">
                  <c:v>43894</c:v>
                </c:pt>
                <c:pt idx="24">
                  <c:v>43895</c:v>
                </c:pt>
                <c:pt idx="25">
                  <c:v>43896</c:v>
                </c:pt>
                <c:pt idx="26">
                  <c:v>43897</c:v>
                </c:pt>
                <c:pt idx="27">
                  <c:v>43898</c:v>
                </c:pt>
                <c:pt idx="28">
                  <c:v>43899</c:v>
                </c:pt>
                <c:pt idx="29">
                  <c:v>43900</c:v>
                </c:pt>
                <c:pt idx="30">
                  <c:v>43901</c:v>
                </c:pt>
                <c:pt idx="31">
                  <c:v>43902</c:v>
                </c:pt>
                <c:pt idx="32">
                  <c:v>43903</c:v>
                </c:pt>
                <c:pt idx="33">
                  <c:v>43904</c:v>
                </c:pt>
                <c:pt idx="34">
                  <c:v>43905</c:v>
                </c:pt>
                <c:pt idx="35">
                  <c:v>43906</c:v>
                </c:pt>
                <c:pt idx="36">
                  <c:v>43907</c:v>
                </c:pt>
                <c:pt idx="37">
                  <c:v>43908</c:v>
                </c:pt>
                <c:pt idx="38">
                  <c:v>43909</c:v>
                </c:pt>
                <c:pt idx="39">
                  <c:v>43910</c:v>
                </c:pt>
                <c:pt idx="40">
                  <c:v>43911</c:v>
                </c:pt>
                <c:pt idx="41">
                  <c:v>43912</c:v>
                </c:pt>
                <c:pt idx="42">
                  <c:v>43913</c:v>
                </c:pt>
                <c:pt idx="43">
                  <c:v>43914</c:v>
                </c:pt>
                <c:pt idx="44">
                  <c:v>43915</c:v>
                </c:pt>
                <c:pt idx="45">
                  <c:v>43916</c:v>
                </c:pt>
                <c:pt idx="46">
                  <c:v>43917</c:v>
                </c:pt>
                <c:pt idx="47">
                  <c:v>43918</c:v>
                </c:pt>
                <c:pt idx="48">
                  <c:v>43919</c:v>
                </c:pt>
                <c:pt idx="49">
                  <c:v>43920</c:v>
                </c:pt>
                <c:pt idx="50">
                  <c:v>43921</c:v>
                </c:pt>
                <c:pt idx="51">
                  <c:v>43922</c:v>
                </c:pt>
                <c:pt idx="52">
                  <c:v>43923</c:v>
                </c:pt>
                <c:pt idx="53">
                  <c:v>43924</c:v>
                </c:pt>
                <c:pt idx="54">
                  <c:v>43925</c:v>
                </c:pt>
                <c:pt idx="55">
                  <c:v>43926</c:v>
                </c:pt>
                <c:pt idx="56">
                  <c:v>43927</c:v>
                </c:pt>
                <c:pt idx="57">
                  <c:v>43928</c:v>
                </c:pt>
                <c:pt idx="58">
                  <c:v>43929</c:v>
                </c:pt>
                <c:pt idx="59">
                  <c:v>43930</c:v>
                </c:pt>
                <c:pt idx="60">
                  <c:v>43931</c:v>
                </c:pt>
                <c:pt idx="61">
                  <c:v>43932</c:v>
                </c:pt>
                <c:pt idx="62">
                  <c:v>43933</c:v>
                </c:pt>
                <c:pt idx="63">
                  <c:v>43934</c:v>
                </c:pt>
                <c:pt idx="64">
                  <c:v>43935</c:v>
                </c:pt>
                <c:pt idx="65">
                  <c:v>43936</c:v>
                </c:pt>
                <c:pt idx="66">
                  <c:v>43937</c:v>
                </c:pt>
                <c:pt idx="67">
                  <c:v>43938</c:v>
                </c:pt>
                <c:pt idx="68">
                  <c:v>43939</c:v>
                </c:pt>
                <c:pt idx="69">
                  <c:v>43940</c:v>
                </c:pt>
                <c:pt idx="70">
                  <c:v>43941</c:v>
                </c:pt>
                <c:pt idx="71">
                  <c:v>43942</c:v>
                </c:pt>
                <c:pt idx="72">
                  <c:v>43943</c:v>
                </c:pt>
                <c:pt idx="73">
                  <c:v>43944</c:v>
                </c:pt>
                <c:pt idx="74">
                  <c:v>43945</c:v>
                </c:pt>
                <c:pt idx="75">
                  <c:v>43946</c:v>
                </c:pt>
                <c:pt idx="76">
                  <c:v>43947</c:v>
                </c:pt>
                <c:pt idx="77">
                  <c:v>43948</c:v>
                </c:pt>
                <c:pt idx="78">
                  <c:v>43949</c:v>
                </c:pt>
                <c:pt idx="79">
                  <c:v>43950</c:v>
                </c:pt>
                <c:pt idx="80">
                  <c:v>43951</c:v>
                </c:pt>
                <c:pt idx="81">
                  <c:v>43952</c:v>
                </c:pt>
                <c:pt idx="82">
                  <c:v>43953</c:v>
                </c:pt>
                <c:pt idx="83">
                  <c:v>43954</c:v>
                </c:pt>
                <c:pt idx="84">
                  <c:v>43955</c:v>
                </c:pt>
                <c:pt idx="85">
                  <c:v>44019</c:v>
                </c:pt>
              </c:numCache>
            </c:numRef>
          </c:cat>
          <c:val>
            <c:numRef>
              <c:f>(Dashboard!$C$6:$C$92,Dashboard!$C$92,Dashboard!$C$45:$C$92,Dashboard!$C$6:$C$92)</c:f>
              <c:numCache>
                <c:formatCode>General</c:formatCode>
                <c:ptCount val="223"/>
                <c:pt idx="0">
                  <c:v>0</c:v>
                </c:pt>
                <c:pt idx="1">
                  <c:v>2</c:v>
                </c:pt>
                <c:pt idx="2">
                  <c:v>2</c:v>
                </c:pt>
                <c:pt idx="3">
                  <c:v>3</c:v>
                </c:pt>
                <c:pt idx="4">
                  <c:v>1</c:v>
                </c:pt>
                <c:pt idx="5">
                  <c:v>5</c:v>
                </c:pt>
                <c:pt idx="6">
                  <c:v>1</c:v>
                </c:pt>
                <c:pt idx="7">
                  <c:v>1</c:v>
                </c:pt>
                <c:pt idx="8">
                  <c:v>2</c:v>
                </c:pt>
                <c:pt idx="9">
                  <c:v>1</c:v>
                </c:pt>
                <c:pt idx="10">
                  <c:v>1</c:v>
                </c:pt>
                <c:pt idx="11">
                  <c:v>0</c:v>
                </c:pt>
                <c:pt idx="12">
                  <c:v>1</c:v>
                </c:pt>
                <c:pt idx="13">
                  <c:v>2</c:v>
                </c:pt>
                <c:pt idx="14">
                  <c:v>3</c:v>
                </c:pt>
                <c:pt idx="15">
                  <c:v>2</c:v>
                </c:pt>
                <c:pt idx="16">
                  <c:v>8</c:v>
                </c:pt>
                <c:pt idx="17">
                  <c:v>23</c:v>
                </c:pt>
                <c:pt idx="18">
                  <c:v>47</c:v>
                </c:pt>
                <c:pt idx="19">
                  <c:v>21</c:v>
                </c:pt>
                <c:pt idx="20">
                  <c:v>37</c:v>
                </c:pt>
                <c:pt idx="21">
                  <c:v>41</c:v>
                </c:pt>
                <c:pt idx="22">
                  <c:v>83</c:v>
                </c:pt>
                <c:pt idx="23">
                  <c:v>156</c:v>
                </c:pt>
                <c:pt idx="24">
                  <c:v>189</c:v>
                </c:pt>
                <c:pt idx="25">
                  <c:v>183</c:v>
                </c:pt>
                <c:pt idx="26">
                  <c:v>138</c:v>
                </c:pt>
                <c:pt idx="27">
                  <c:v>98</c:v>
                </c:pt>
                <c:pt idx="28">
                  <c:v>344</c:v>
                </c:pt>
                <c:pt idx="29">
                  <c:v>587</c:v>
                </c:pt>
                <c:pt idx="30">
                  <c:v>745</c:v>
                </c:pt>
                <c:pt idx="31">
                  <c:v>983</c:v>
                </c:pt>
                <c:pt idx="32">
                  <c:v>1428</c:v>
                </c:pt>
                <c:pt idx="33">
                  <c:v>1298</c:v>
                </c:pt>
                <c:pt idx="34">
                  <c:v>952</c:v>
                </c:pt>
                <c:pt idx="35">
                  <c:v>2034</c:v>
                </c:pt>
                <c:pt idx="36">
                  <c:v>3027</c:v>
                </c:pt>
                <c:pt idx="37">
                  <c:v>3549</c:v>
                </c:pt>
                <c:pt idx="38">
                  <c:v>4009</c:v>
                </c:pt>
                <c:pt idx="39">
                  <c:v>4080</c:v>
                </c:pt>
                <c:pt idx="40">
                  <c:v>3311</c:v>
                </c:pt>
                <c:pt idx="41">
                  <c:v>2316</c:v>
                </c:pt>
                <c:pt idx="42">
                  <c:v>3683</c:v>
                </c:pt>
                <c:pt idx="43">
                  <c:v>4779</c:v>
                </c:pt>
                <c:pt idx="44">
                  <c:v>5603</c:v>
                </c:pt>
                <c:pt idx="45">
                  <c:v>5812</c:v>
                </c:pt>
                <c:pt idx="46">
                  <c:v>6110</c:v>
                </c:pt>
                <c:pt idx="47">
                  <c:v>4790</c:v>
                </c:pt>
                <c:pt idx="48">
                  <c:v>3096</c:v>
                </c:pt>
                <c:pt idx="49">
                  <c:v>4068</c:v>
                </c:pt>
                <c:pt idx="50">
                  <c:v>5973</c:v>
                </c:pt>
                <c:pt idx="51">
                  <c:v>6262</c:v>
                </c:pt>
                <c:pt idx="52">
                  <c:v>6569</c:v>
                </c:pt>
                <c:pt idx="53">
                  <c:v>6302</c:v>
                </c:pt>
                <c:pt idx="54">
                  <c:v>4262</c:v>
                </c:pt>
                <c:pt idx="55">
                  <c:v>2516</c:v>
                </c:pt>
                <c:pt idx="56">
                  <c:v>3681</c:v>
                </c:pt>
                <c:pt idx="57">
                  <c:v>5152</c:v>
                </c:pt>
                <c:pt idx="58">
                  <c:v>5290</c:v>
                </c:pt>
                <c:pt idx="59">
                  <c:v>4925</c:v>
                </c:pt>
                <c:pt idx="60">
                  <c:v>3325</c:v>
                </c:pt>
                <c:pt idx="61">
                  <c:v>2945</c:v>
                </c:pt>
                <c:pt idx="62">
                  <c:v>1830</c:v>
                </c:pt>
                <c:pt idx="63">
                  <c:v>1595</c:v>
                </c:pt>
                <c:pt idx="64">
                  <c:v>2439</c:v>
                </c:pt>
                <c:pt idx="65">
                  <c:v>3265</c:v>
                </c:pt>
                <c:pt idx="66">
                  <c:v>3405</c:v>
                </c:pt>
                <c:pt idx="67">
                  <c:v>3054</c:v>
                </c:pt>
                <c:pt idx="68">
                  <c:v>2056</c:v>
                </c:pt>
                <c:pt idx="69">
                  <c:v>1378</c:v>
                </c:pt>
                <c:pt idx="70">
                  <c:v>1723</c:v>
                </c:pt>
                <c:pt idx="71">
                  <c:v>2199</c:v>
                </c:pt>
                <c:pt idx="72">
                  <c:v>2454</c:v>
                </c:pt>
                <c:pt idx="73">
                  <c:v>2064</c:v>
                </c:pt>
                <c:pt idx="74">
                  <c:v>1896</c:v>
                </c:pt>
                <c:pt idx="75">
                  <c:v>1291</c:v>
                </c:pt>
                <c:pt idx="76">
                  <c:v>678</c:v>
                </c:pt>
                <c:pt idx="77">
                  <c:v>1127</c:v>
                </c:pt>
                <c:pt idx="78">
                  <c:v>1423</c:v>
                </c:pt>
                <c:pt idx="79">
                  <c:v>1409</c:v>
                </c:pt>
                <c:pt idx="80">
                  <c:v>1399</c:v>
                </c:pt>
                <c:pt idx="81">
                  <c:v>798</c:v>
                </c:pt>
                <c:pt idx="82">
                  <c:v>559</c:v>
                </c:pt>
                <c:pt idx="83">
                  <c:v>275</c:v>
                </c:pt>
                <c:pt idx="84">
                  <c:v>0</c:v>
                </c:pt>
                <c:pt idx="85">
                  <c:v>1</c:v>
                </c:pt>
                <c:pt idx="88">
                  <c:v>4080</c:v>
                </c:pt>
                <c:pt idx="89">
                  <c:v>3311</c:v>
                </c:pt>
                <c:pt idx="90">
                  <c:v>2316</c:v>
                </c:pt>
                <c:pt idx="91">
                  <c:v>3683</c:v>
                </c:pt>
                <c:pt idx="92">
                  <c:v>4779</c:v>
                </c:pt>
                <c:pt idx="93">
                  <c:v>5603</c:v>
                </c:pt>
                <c:pt idx="94">
                  <c:v>5812</c:v>
                </c:pt>
                <c:pt idx="95">
                  <c:v>6110</c:v>
                </c:pt>
                <c:pt idx="96">
                  <c:v>4790</c:v>
                </c:pt>
                <c:pt idx="97">
                  <c:v>3096</c:v>
                </c:pt>
                <c:pt idx="98">
                  <c:v>4068</c:v>
                </c:pt>
                <c:pt idx="99">
                  <c:v>5973</c:v>
                </c:pt>
                <c:pt idx="100">
                  <c:v>6262</c:v>
                </c:pt>
                <c:pt idx="101">
                  <c:v>6569</c:v>
                </c:pt>
                <c:pt idx="102">
                  <c:v>6302</c:v>
                </c:pt>
                <c:pt idx="103">
                  <c:v>4262</c:v>
                </c:pt>
                <c:pt idx="104">
                  <c:v>2516</c:v>
                </c:pt>
                <c:pt idx="105">
                  <c:v>3681</c:v>
                </c:pt>
                <c:pt idx="106">
                  <c:v>5152</c:v>
                </c:pt>
                <c:pt idx="107">
                  <c:v>5290</c:v>
                </c:pt>
                <c:pt idx="108">
                  <c:v>4925</c:v>
                </c:pt>
                <c:pt idx="109">
                  <c:v>3325</c:v>
                </c:pt>
                <c:pt idx="110">
                  <c:v>2945</c:v>
                </c:pt>
                <c:pt idx="111">
                  <c:v>1830</c:v>
                </c:pt>
                <c:pt idx="112">
                  <c:v>1595</c:v>
                </c:pt>
                <c:pt idx="113">
                  <c:v>2439</c:v>
                </c:pt>
                <c:pt idx="114">
                  <c:v>3265</c:v>
                </c:pt>
                <c:pt idx="115">
                  <c:v>3405</c:v>
                </c:pt>
                <c:pt idx="116">
                  <c:v>3054</c:v>
                </c:pt>
                <c:pt idx="117">
                  <c:v>2056</c:v>
                </c:pt>
                <c:pt idx="118">
                  <c:v>1378</c:v>
                </c:pt>
                <c:pt idx="119">
                  <c:v>1723</c:v>
                </c:pt>
                <c:pt idx="120">
                  <c:v>2199</c:v>
                </c:pt>
                <c:pt idx="121">
                  <c:v>2454</c:v>
                </c:pt>
                <c:pt idx="122">
                  <c:v>2064</c:v>
                </c:pt>
                <c:pt idx="123">
                  <c:v>1896</c:v>
                </c:pt>
                <c:pt idx="124">
                  <c:v>1291</c:v>
                </c:pt>
                <c:pt idx="125">
                  <c:v>678</c:v>
                </c:pt>
                <c:pt idx="126">
                  <c:v>1127</c:v>
                </c:pt>
                <c:pt idx="127">
                  <c:v>1423</c:v>
                </c:pt>
                <c:pt idx="128">
                  <c:v>1409</c:v>
                </c:pt>
                <c:pt idx="129">
                  <c:v>1399</c:v>
                </c:pt>
                <c:pt idx="130">
                  <c:v>798</c:v>
                </c:pt>
                <c:pt idx="131">
                  <c:v>559</c:v>
                </c:pt>
                <c:pt idx="132">
                  <c:v>275</c:v>
                </c:pt>
                <c:pt idx="133">
                  <c:v>0</c:v>
                </c:pt>
                <c:pt idx="134">
                  <c:v>1</c:v>
                </c:pt>
                <c:pt idx="136">
                  <c:v>0</c:v>
                </c:pt>
                <c:pt idx="137">
                  <c:v>2</c:v>
                </c:pt>
                <c:pt idx="138">
                  <c:v>2</c:v>
                </c:pt>
                <c:pt idx="139">
                  <c:v>3</c:v>
                </c:pt>
                <c:pt idx="140">
                  <c:v>1</c:v>
                </c:pt>
                <c:pt idx="141">
                  <c:v>5</c:v>
                </c:pt>
                <c:pt idx="142">
                  <c:v>1</c:v>
                </c:pt>
                <c:pt idx="143">
                  <c:v>1</c:v>
                </c:pt>
                <c:pt idx="144">
                  <c:v>2</c:v>
                </c:pt>
                <c:pt idx="145">
                  <c:v>1</c:v>
                </c:pt>
                <c:pt idx="146">
                  <c:v>1</c:v>
                </c:pt>
                <c:pt idx="147">
                  <c:v>0</c:v>
                </c:pt>
                <c:pt idx="148">
                  <c:v>1</c:v>
                </c:pt>
                <c:pt idx="149">
                  <c:v>2</c:v>
                </c:pt>
                <c:pt idx="150">
                  <c:v>3</c:v>
                </c:pt>
                <c:pt idx="151">
                  <c:v>2</c:v>
                </c:pt>
                <c:pt idx="152">
                  <c:v>8</c:v>
                </c:pt>
                <c:pt idx="153">
                  <c:v>23</c:v>
                </c:pt>
                <c:pt idx="154">
                  <c:v>47</c:v>
                </c:pt>
                <c:pt idx="155">
                  <c:v>21</c:v>
                </c:pt>
                <c:pt idx="156">
                  <c:v>37</c:v>
                </c:pt>
                <c:pt idx="157">
                  <c:v>41</c:v>
                </c:pt>
                <c:pt idx="158">
                  <c:v>83</c:v>
                </c:pt>
                <c:pt idx="159">
                  <c:v>156</c:v>
                </c:pt>
                <c:pt idx="160">
                  <c:v>189</c:v>
                </c:pt>
                <c:pt idx="161">
                  <c:v>183</c:v>
                </c:pt>
                <c:pt idx="162">
                  <c:v>138</c:v>
                </c:pt>
                <c:pt idx="163">
                  <c:v>98</c:v>
                </c:pt>
                <c:pt idx="164">
                  <c:v>344</c:v>
                </c:pt>
                <c:pt idx="165">
                  <c:v>587</c:v>
                </c:pt>
                <c:pt idx="166">
                  <c:v>745</c:v>
                </c:pt>
                <c:pt idx="167">
                  <c:v>983</c:v>
                </c:pt>
                <c:pt idx="168">
                  <c:v>1428</c:v>
                </c:pt>
                <c:pt idx="169">
                  <c:v>1298</c:v>
                </c:pt>
                <c:pt idx="170">
                  <c:v>952</c:v>
                </c:pt>
                <c:pt idx="171">
                  <c:v>2034</c:v>
                </c:pt>
                <c:pt idx="172">
                  <c:v>3027</c:v>
                </c:pt>
                <c:pt idx="173">
                  <c:v>3549</c:v>
                </c:pt>
                <c:pt idx="174">
                  <c:v>4009</c:v>
                </c:pt>
                <c:pt idx="175">
                  <c:v>4080</c:v>
                </c:pt>
                <c:pt idx="176">
                  <c:v>3311</c:v>
                </c:pt>
                <c:pt idx="177">
                  <c:v>2316</c:v>
                </c:pt>
                <c:pt idx="178">
                  <c:v>3683</c:v>
                </c:pt>
                <c:pt idx="179">
                  <c:v>4779</c:v>
                </c:pt>
                <c:pt idx="180">
                  <c:v>5603</c:v>
                </c:pt>
                <c:pt idx="181">
                  <c:v>5812</c:v>
                </c:pt>
                <c:pt idx="182">
                  <c:v>6110</c:v>
                </c:pt>
                <c:pt idx="183">
                  <c:v>4790</c:v>
                </c:pt>
                <c:pt idx="184">
                  <c:v>3096</c:v>
                </c:pt>
                <c:pt idx="185">
                  <c:v>4068</c:v>
                </c:pt>
                <c:pt idx="186">
                  <c:v>5973</c:v>
                </c:pt>
                <c:pt idx="187">
                  <c:v>6262</c:v>
                </c:pt>
                <c:pt idx="188">
                  <c:v>6569</c:v>
                </c:pt>
                <c:pt idx="189">
                  <c:v>6302</c:v>
                </c:pt>
                <c:pt idx="190">
                  <c:v>4262</c:v>
                </c:pt>
                <c:pt idx="191">
                  <c:v>2516</c:v>
                </c:pt>
                <c:pt idx="192">
                  <c:v>3681</c:v>
                </c:pt>
                <c:pt idx="193">
                  <c:v>5152</c:v>
                </c:pt>
                <c:pt idx="194">
                  <c:v>5290</c:v>
                </c:pt>
                <c:pt idx="195">
                  <c:v>4925</c:v>
                </c:pt>
                <c:pt idx="196">
                  <c:v>3325</c:v>
                </c:pt>
                <c:pt idx="197">
                  <c:v>2945</c:v>
                </c:pt>
                <c:pt idx="198">
                  <c:v>1830</c:v>
                </c:pt>
                <c:pt idx="199">
                  <c:v>1595</c:v>
                </c:pt>
                <c:pt idx="200">
                  <c:v>2439</c:v>
                </c:pt>
                <c:pt idx="201">
                  <c:v>3265</c:v>
                </c:pt>
                <c:pt idx="202">
                  <c:v>3405</c:v>
                </c:pt>
                <c:pt idx="203">
                  <c:v>3054</c:v>
                </c:pt>
                <c:pt idx="204">
                  <c:v>2056</c:v>
                </c:pt>
                <c:pt idx="205">
                  <c:v>1378</c:v>
                </c:pt>
                <c:pt idx="206">
                  <c:v>1723</c:v>
                </c:pt>
                <c:pt idx="207">
                  <c:v>2199</c:v>
                </c:pt>
                <c:pt idx="208">
                  <c:v>2454</c:v>
                </c:pt>
                <c:pt idx="209">
                  <c:v>2064</c:v>
                </c:pt>
                <c:pt idx="210">
                  <c:v>1896</c:v>
                </c:pt>
                <c:pt idx="211">
                  <c:v>1291</c:v>
                </c:pt>
                <c:pt idx="212">
                  <c:v>678</c:v>
                </c:pt>
                <c:pt idx="213">
                  <c:v>1127</c:v>
                </c:pt>
                <c:pt idx="214">
                  <c:v>1423</c:v>
                </c:pt>
                <c:pt idx="215">
                  <c:v>1409</c:v>
                </c:pt>
                <c:pt idx="216">
                  <c:v>1399</c:v>
                </c:pt>
                <c:pt idx="217">
                  <c:v>798</c:v>
                </c:pt>
                <c:pt idx="218">
                  <c:v>559</c:v>
                </c:pt>
                <c:pt idx="219">
                  <c:v>275</c:v>
                </c:pt>
                <c:pt idx="220">
                  <c:v>0</c:v>
                </c:pt>
                <c:pt idx="221">
                  <c:v>1</c:v>
                </c:pt>
              </c:numCache>
            </c:numRef>
          </c:val>
        </c:ser>
        <c:ser>
          <c:idx val="1"/>
          <c:order val="1"/>
          <c:tx>
            <c:v>Neu berichtete Fälle</c:v>
          </c:tx>
          <c:spPr>
            <a:solidFill>
              <a:schemeClr val="accent6"/>
            </a:solidFill>
          </c:spPr>
          <c:invertIfNegative val="0"/>
          <c:cat>
            <c:numRef>
              <c:f>Dashboard!$A$6:$A$92</c:f>
              <c:numCache>
                <c:formatCode>m/d/yyyy</c:formatCode>
                <c:ptCount val="87"/>
                <c:pt idx="0">
                  <c:v>43833</c:v>
                </c:pt>
                <c:pt idx="1">
                  <c:v>43858</c:v>
                </c:pt>
                <c:pt idx="2">
                  <c:v>43859</c:v>
                </c:pt>
                <c:pt idx="3">
                  <c:v>43861</c:v>
                </c:pt>
                <c:pt idx="4">
                  <c:v>43864</c:v>
                </c:pt>
                <c:pt idx="5">
                  <c:v>43865</c:v>
                </c:pt>
                <c:pt idx="6">
                  <c:v>43867</c:v>
                </c:pt>
                <c:pt idx="7">
                  <c:v>43868</c:v>
                </c:pt>
                <c:pt idx="8">
                  <c:v>43872</c:v>
                </c:pt>
                <c:pt idx="9">
                  <c:v>43873</c:v>
                </c:pt>
                <c:pt idx="10">
                  <c:v>43877</c:v>
                </c:pt>
                <c:pt idx="11">
                  <c:v>43879</c:v>
                </c:pt>
                <c:pt idx="12">
                  <c:v>43881</c:v>
                </c:pt>
                <c:pt idx="13">
                  <c:v>43883</c:v>
                </c:pt>
                <c:pt idx="14">
                  <c:v>43885</c:v>
                </c:pt>
                <c:pt idx="15">
                  <c:v>43886</c:v>
                </c:pt>
                <c:pt idx="16">
                  <c:v>43887</c:v>
                </c:pt>
                <c:pt idx="17">
                  <c:v>43888</c:v>
                </c:pt>
                <c:pt idx="18">
                  <c:v>43889</c:v>
                </c:pt>
                <c:pt idx="19">
                  <c:v>43890</c:v>
                </c:pt>
                <c:pt idx="20">
                  <c:v>43891</c:v>
                </c:pt>
                <c:pt idx="21">
                  <c:v>43892</c:v>
                </c:pt>
                <c:pt idx="22">
                  <c:v>43893</c:v>
                </c:pt>
                <c:pt idx="23">
                  <c:v>43894</c:v>
                </c:pt>
                <c:pt idx="24">
                  <c:v>43895</c:v>
                </c:pt>
                <c:pt idx="25">
                  <c:v>43896</c:v>
                </c:pt>
                <c:pt idx="26">
                  <c:v>43897</c:v>
                </c:pt>
                <c:pt idx="27">
                  <c:v>43898</c:v>
                </c:pt>
                <c:pt idx="28">
                  <c:v>43899</c:v>
                </c:pt>
                <c:pt idx="29">
                  <c:v>43900</c:v>
                </c:pt>
                <c:pt idx="30">
                  <c:v>43901</c:v>
                </c:pt>
                <c:pt idx="31">
                  <c:v>43902</c:v>
                </c:pt>
                <c:pt idx="32">
                  <c:v>43903</c:v>
                </c:pt>
                <c:pt idx="33">
                  <c:v>43904</c:v>
                </c:pt>
                <c:pt idx="34">
                  <c:v>43905</c:v>
                </c:pt>
                <c:pt idx="35">
                  <c:v>43906</c:v>
                </c:pt>
                <c:pt idx="36">
                  <c:v>43907</c:v>
                </c:pt>
                <c:pt idx="37">
                  <c:v>43908</c:v>
                </c:pt>
                <c:pt idx="38">
                  <c:v>43909</c:v>
                </c:pt>
                <c:pt idx="39">
                  <c:v>43910</c:v>
                </c:pt>
                <c:pt idx="40">
                  <c:v>43911</c:v>
                </c:pt>
                <c:pt idx="41">
                  <c:v>43912</c:v>
                </c:pt>
                <c:pt idx="42">
                  <c:v>43913</c:v>
                </c:pt>
                <c:pt idx="43">
                  <c:v>43914</c:v>
                </c:pt>
                <c:pt idx="44">
                  <c:v>43915</c:v>
                </c:pt>
                <c:pt idx="45">
                  <c:v>43916</c:v>
                </c:pt>
                <c:pt idx="46">
                  <c:v>43917</c:v>
                </c:pt>
                <c:pt idx="47">
                  <c:v>43918</c:v>
                </c:pt>
                <c:pt idx="48">
                  <c:v>43919</c:v>
                </c:pt>
                <c:pt idx="49">
                  <c:v>43920</c:v>
                </c:pt>
                <c:pt idx="50">
                  <c:v>43921</c:v>
                </c:pt>
                <c:pt idx="51">
                  <c:v>43922</c:v>
                </c:pt>
                <c:pt idx="52">
                  <c:v>43923</c:v>
                </c:pt>
                <c:pt idx="53">
                  <c:v>43924</c:v>
                </c:pt>
                <c:pt idx="54">
                  <c:v>43925</c:v>
                </c:pt>
                <c:pt idx="55">
                  <c:v>43926</c:v>
                </c:pt>
                <c:pt idx="56">
                  <c:v>43927</c:v>
                </c:pt>
                <c:pt idx="57">
                  <c:v>43928</c:v>
                </c:pt>
                <c:pt idx="58">
                  <c:v>43929</c:v>
                </c:pt>
                <c:pt idx="59">
                  <c:v>43930</c:v>
                </c:pt>
                <c:pt idx="60">
                  <c:v>43931</c:v>
                </c:pt>
                <c:pt idx="61">
                  <c:v>43932</c:v>
                </c:pt>
                <c:pt idx="62">
                  <c:v>43933</c:v>
                </c:pt>
                <c:pt idx="63">
                  <c:v>43934</c:v>
                </c:pt>
                <c:pt idx="64">
                  <c:v>43935</c:v>
                </c:pt>
                <c:pt idx="65">
                  <c:v>43936</c:v>
                </c:pt>
                <c:pt idx="66">
                  <c:v>43937</c:v>
                </c:pt>
                <c:pt idx="67">
                  <c:v>43938</c:v>
                </c:pt>
                <c:pt idx="68">
                  <c:v>43939</c:v>
                </c:pt>
                <c:pt idx="69">
                  <c:v>43940</c:v>
                </c:pt>
                <c:pt idx="70">
                  <c:v>43941</c:v>
                </c:pt>
                <c:pt idx="71">
                  <c:v>43942</c:v>
                </c:pt>
                <c:pt idx="72">
                  <c:v>43943</c:v>
                </c:pt>
                <c:pt idx="73">
                  <c:v>43944</c:v>
                </c:pt>
                <c:pt idx="74">
                  <c:v>43945</c:v>
                </c:pt>
                <c:pt idx="75">
                  <c:v>43946</c:v>
                </c:pt>
                <c:pt idx="76">
                  <c:v>43947</c:v>
                </c:pt>
                <c:pt idx="77">
                  <c:v>43948</c:v>
                </c:pt>
                <c:pt idx="78">
                  <c:v>43949</c:v>
                </c:pt>
                <c:pt idx="79">
                  <c:v>43950</c:v>
                </c:pt>
                <c:pt idx="80">
                  <c:v>43951</c:v>
                </c:pt>
                <c:pt idx="81">
                  <c:v>43952</c:v>
                </c:pt>
                <c:pt idx="82">
                  <c:v>43953</c:v>
                </c:pt>
                <c:pt idx="83">
                  <c:v>43954</c:v>
                </c:pt>
                <c:pt idx="84">
                  <c:v>43955</c:v>
                </c:pt>
                <c:pt idx="85">
                  <c:v>44019</c:v>
                </c:pt>
              </c:numCache>
            </c:numRef>
          </c:cat>
          <c:val>
            <c:numRef>
              <c:f>Dashboard!$F$6:$F$92</c:f>
              <c:numCache>
                <c:formatCode>General</c:formatCode>
                <c:ptCount val="87"/>
                <c:pt idx="0">
                  <c:v>1</c:v>
                </c:pt>
                <c:pt idx="1">
                  <c:v>0</c:v>
                </c:pt>
                <c:pt idx="2">
                  <c:v>0</c:v>
                </c:pt>
                <c:pt idx="3">
                  <c:v>0</c:v>
                </c:pt>
                <c:pt idx="4">
                  <c:v>0</c:v>
                </c:pt>
                <c:pt idx="5">
                  <c:v>0</c:v>
                </c:pt>
                <c:pt idx="6">
                  <c:v>0</c:v>
                </c:pt>
                <c:pt idx="7">
                  <c:v>0</c:v>
                </c:pt>
                <c:pt idx="8">
                  <c:v>0</c:v>
                </c:pt>
                <c:pt idx="9">
                  <c:v>0</c:v>
                </c:pt>
                <c:pt idx="10">
                  <c:v>0</c:v>
                </c:pt>
                <c:pt idx="11">
                  <c:v>1</c:v>
                </c:pt>
                <c:pt idx="12">
                  <c:v>0</c:v>
                </c:pt>
                <c:pt idx="13">
                  <c:v>0</c:v>
                </c:pt>
                <c:pt idx="14">
                  <c:v>1</c:v>
                </c:pt>
                <c:pt idx="15">
                  <c:v>0</c:v>
                </c:pt>
                <c:pt idx="16">
                  <c:v>0</c:v>
                </c:pt>
                <c:pt idx="17">
                  <c:v>0</c:v>
                </c:pt>
                <c:pt idx="18">
                  <c:v>0</c:v>
                </c:pt>
                <c:pt idx="19">
                  <c:v>0</c:v>
                </c:pt>
                <c:pt idx="20">
                  <c:v>0</c:v>
                </c:pt>
                <c:pt idx="21">
                  <c:v>0</c:v>
                </c:pt>
                <c:pt idx="22">
                  <c:v>2</c:v>
                </c:pt>
                <c:pt idx="23">
                  <c:v>1</c:v>
                </c:pt>
                <c:pt idx="24">
                  <c:v>0</c:v>
                </c:pt>
                <c:pt idx="25">
                  <c:v>1</c:v>
                </c:pt>
                <c:pt idx="26">
                  <c:v>0</c:v>
                </c:pt>
                <c:pt idx="27">
                  <c:v>0</c:v>
                </c:pt>
                <c:pt idx="28">
                  <c:v>0</c:v>
                </c:pt>
                <c:pt idx="29">
                  <c:v>0</c:v>
                </c:pt>
                <c:pt idx="30">
                  <c:v>0</c:v>
                </c:pt>
                <c:pt idx="31">
                  <c:v>0</c:v>
                </c:pt>
                <c:pt idx="32">
                  <c:v>0</c:v>
                </c:pt>
                <c:pt idx="33">
                  <c:v>-1</c:v>
                </c:pt>
                <c:pt idx="34">
                  <c:v>0</c:v>
                </c:pt>
                <c:pt idx="35">
                  <c:v>0</c:v>
                </c:pt>
                <c:pt idx="36">
                  <c:v>1</c:v>
                </c:pt>
                <c:pt idx="37">
                  <c:v>4</c:v>
                </c:pt>
                <c:pt idx="38">
                  <c:v>1</c:v>
                </c:pt>
                <c:pt idx="39">
                  <c:v>1</c:v>
                </c:pt>
                <c:pt idx="40">
                  <c:v>2</c:v>
                </c:pt>
                <c:pt idx="41">
                  <c:v>2</c:v>
                </c:pt>
                <c:pt idx="42">
                  <c:v>0</c:v>
                </c:pt>
                <c:pt idx="43">
                  <c:v>0</c:v>
                </c:pt>
                <c:pt idx="44">
                  <c:v>0</c:v>
                </c:pt>
                <c:pt idx="45">
                  <c:v>1</c:v>
                </c:pt>
                <c:pt idx="46">
                  <c:v>0</c:v>
                </c:pt>
                <c:pt idx="47">
                  <c:v>3</c:v>
                </c:pt>
                <c:pt idx="48">
                  <c:v>1</c:v>
                </c:pt>
                <c:pt idx="49">
                  <c:v>-1</c:v>
                </c:pt>
                <c:pt idx="50">
                  <c:v>1</c:v>
                </c:pt>
                <c:pt idx="51">
                  <c:v>0</c:v>
                </c:pt>
                <c:pt idx="52">
                  <c:v>-1</c:v>
                </c:pt>
                <c:pt idx="53">
                  <c:v>2</c:v>
                </c:pt>
                <c:pt idx="54">
                  <c:v>-1</c:v>
                </c:pt>
                <c:pt idx="55">
                  <c:v>0</c:v>
                </c:pt>
                <c:pt idx="56">
                  <c:v>1</c:v>
                </c:pt>
                <c:pt idx="57">
                  <c:v>1</c:v>
                </c:pt>
                <c:pt idx="58">
                  <c:v>-6</c:v>
                </c:pt>
                <c:pt idx="59">
                  <c:v>-2</c:v>
                </c:pt>
                <c:pt idx="60">
                  <c:v>4</c:v>
                </c:pt>
                <c:pt idx="61">
                  <c:v>-2</c:v>
                </c:pt>
                <c:pt idx="62">
                  <c:v>0</c:v>
                </c:pt>
                <c:pt idx="63">
                  <c:v>2</c:v>
                </c:pt>
                <c:pt idx="64">
                  <c:v>-2</c:v>
                </c:pt>
                <c:pt idx="65">
                  <c:v>4</c:v>
                </c:pt>
                <c:pt idx="66">
                  <c:v>-3</c:v>
                </c:pt>
                <c:pt idx="67">
                  <c:v>2</c:v>
                </c:pt>
                <c:pt idx="68">
                  <c:v>-1</c:v>
                </c:pt>
                <c:pt idx="69">
                  <c:v>0</c:v>
                </c:pt>
                <c:pt idx="70">
                  <c:v>-1</c:v>
                </c:pt>
                <c:pt idx="71">
                  <c:v>1</c:v>
                </c:pt>
                <c:pt idx="72">
                  <c:v>0</c:v>
                </c:pt>
                <c:pt idx="73">
                  <c:v>2</c:v>
                </c:pt>
                <c:pt idx="74">
                  <c:v>-1</c:v>
                </c:pt>
                <c:pt idx="75">
                  <c:v>2</c:v>
                </c:pt>
                <c:pt idx="76">
                  <c:v>2</c:v>
                </c:pt>
                <c:pt idx="77">
                  <c:v>-1</c:v>
                </c:pt>
                <c:pt idx="78">
                  <c:v>2</c:v>
                </c:pt>
                <c:pt idx="79">
                  <c:v>3</c:v>
                </c:pt>
                <c:pt idx="80">
                  <c:v>35</c:v>
                </c:pt>
                <c:pt idx="81">
                  <c:v>52</c:v>
                </c:pt>
                <c:pt idx="82">
                  <c:v>68</c:v>
                </c:pt>
                <c:pt idx="83">
                  <c:v>132</c:v>
                </c:pt>
                <c:pt idx="84">
                  <c:v>369</c:v>
                </c:pt>
                <c:pt idx="85">
                  <c:v>0</c:v>
                </c:pt>
              </c:numCache>
            </c:numRef>
          </c:val>
        </c:ser>
        <c:dLbls>
          <c:showLegendKey val="0"/>
          <c:showVal val="0"/>
          <c:showCatName val="0"/>
          <c:showSerName val="0"/>
          <c:showPercent val="0"/>
          <c:showBubbleSize val="0"/>
        </c:dLbls>
        <c:gapWidth val="10"/>
        <c:overlap val="100"/>
        <c:axId val="38718848"/>
        <c:axId val="53310976"/>
      </c:barChart>
      <c:dateAx>
        <c:axId val="38718848"/>
        <c:scaling>
          <c:orientation val="minMax"/>
          <c:max val="43955"/>
          <c:min val="43891"/>
        </c:scaling>
        <c:delete val="0"/>
        <c:axPos val="b"/>
        <c:title>
          <c:tx>
            <c:rich>
              <a:bodyPr/>
              <a:lstStyle/>
              <a:p>
                <a:pPr>
                  <a:defRPr/>
                </a:pPr>
                <a:r>
                  <a:rPr lang="de-DE"/>
                  <a:t>Meldedatum (2020)</a:t>
                </a:r>
              </a:p>
            </c:rich>
          </c:tx>
          <c:layout>
            <c:manualLayout>
              <c:xMode val="edge"/>
              <c:yMode val="edge"/>
              <c:x val="0.4841143502880399"/>
              <c:y val="0.86456981376372399"/>
            </c:manualLayout>
          </c:layout>
          <c:overlay val="0"/>
        </c:title>
        <c:numFmt formatCode="dd/mm/" sourceLinked="0"/>
        <c:majorTickMark val="out"/>
        <c:minorTickMark val="none"/>
        <c:tickLblPos val="nextTo"/>
        <c:txPr>
          <a:bodyPr rot="-2700000" vert="horz"/>
          <a:lstStyle/>
          <a:p>
            <a:pPr>
              <a:defRPr/>
            </a:pPr>
            <a:endParaRPr lang="de-DE"/>
          </a:p>
        </c:txPr>
        <c:crossAx val="53310976"/>
        <c:crosses val="autoZero"/>
        <c:auto val="1"/>
        <c:lblOffset val="100"/>
        <c:baseTimeUnit val="days"/>
        <c:majorUnit val="2"/>
        <c:majorTimeUnit val="days"/>
      </c:dateAx>
      <c:valAx>
        <c:axId val="53310976"/>
        <c:scaling>
          <c:orientation val="minMax"/>
          <c:min val="0"/>
        </c:scaling>
        <c:delete val="0"/>
        <c:axPos val="l"/>
        <c:title>
          <c:tx>
            <c:rich>
              <a:bodyPr rot="-5400000" vert="horz"/>
              <a:lstStyle/>
              <a:p>
                <a:pPr>
                  <a:defRPr/>
                </a:pPr>
                <a:r>
                  <a:rPr lang="de-DE"/>
                  <a:t>Anzahl übermittelte COVID-19-Fälle</a:t>
                </a:r>
              </a:p>
            </c:rich>
          </c:tx>
          <c:layout/>
          <c:overlay val="0"/>
        </c:title>
        <c:numFmt formatCode="#,##0" sourceLinked="0"/>
        <c:majorTickMark val="out"/>
        <c:minorTickMark val="none"/>
        <c:tickLblPos val="nextTo"/>
        <c:crossAx val="38718848"/>
        <c:crosses val="autoZero"/>
        <c:crossBetween val="between"/>
        <c:majorUnit val="1000"/>
      </c:valAx>
    </c:plotArea>
    <c:legend>
      <c:legendPos val="b"/>
      <c:layout>
        <c:manualLayout>
          <c:xMode val="edge"/>
          <c:yMode val="edge"/>
          <c:x val="0.31145255445628184"/>
          <c:y val="0.90337071979482342"/>
          <c:w val="0.46789387591193943"/>
          <c:h val="7.1971794570454814E-2"/>
        </c:manualLayout>
      </c:layout>
      <c:overlay val="0"/>
    </c:legend>
    <c:plotVisOnly val="1"/>
    <c:dispBlanksAs val="gap"/>
    <c:showDLblsOverMax val="0"/>
  </c:chart>
  <c:spPr>
    <a:ln>
      <a:noFill/>
    </a:ln>
  </c:spPr>
  <c:txPr>
    <a:bodyPr/>
    <a:lstStyle/>
    <a:p>
      <a:pPr>
        <a:defRPr sz="12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2"/>
          <c:order val="0"/>
          <c:tx>
            <c:strRef>
              <c:f>'AG10-Meldewoche'!$B$5</c:f>
              <c:strCache>
                <c:ptCount val="1"/>
                <c:pt idx="0">
                  <c:v>0-9</c:v>
                </c:pt>
              </c:strCache>
            </c:strRef>
          </c:tx>
          <c:spPr>
            <a:solidFill>
              <a:schemeClr val="accent1">
                <a:lumMod val="40000"/>
                <a:lumOff val="60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'AG10-Meldewoche'!$B$15:$B$23</c:f>
              <c:numCache>
                <c:formatCode>General</c:formatCode>
                <c:ptCount val="9"/>
                <c:pt idx="0">
                  <c:v>18</c:v>
                </c:pt>
                <c:pt idx="1">
                  <c:v>95</c:v>
                </c:pt>
                <c:pt idx="2">
                  <c:v>312</c:v>
                </c:pt>
                <c:pt idx="3">
                  <c:v>501</c:v>
                </c:pt>
                <c:pt idx="4">
                  <c:v>576</c:v>
                </c:pt>
                <c:pt idx="5">
                  <c:v>469</c:v>
                </c:pt>
                <c:pt idx="6">
                  <c:v>319</c:v>
                </c:pt>
                <c:pt idx="7">
                  <c:v>339</c:v>
                </c:pt>
                <c:pt idx="8">
                  <c:v>242</c:v>
                </c:pt>
              </c:numCache>
            </c:numRef>
          </c:val>
        </c:ser>
        <c:ser>
          <c:idx val="3"/>
          <c:order val="1"/>
          <c:tx>
            <c:strRef>
              <c:f>'AG10-Meldewoche'!$C$5</c:f>
              <c:strCache>
                <c:ptCount val="1"/>
                <c:pt idx="0">
                  <c:v>10-19</c:v>
                </c:pt>
              </c:strCache>
            </c:strRef>
          </c:tx>
          <c:spPr>
            <a:solidFill>
              <a:schemeClr val="accent1">
                <a:lumMod val="60000"/>
                <a:lumOff val="40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'AG10-Meldewoche'!$C$15:$C$23</c:f>
              <c:numCache>
                <c:formatCode>General</c:formatCode>
                <c:ptCount val="9"/>
                <c:pt idx="0">
                  <c:v>62</c:v>
                </c:pt>
                <c:pt idx="1">
                  <c:v>276</c:v>
                </c:pt>
                <c:pt idx="2">
                  <c:v>794</c:v>
                </c:pt>
                <c:pt idx="3">
                  <c:v>1317</c:v>
                </c:pt>
                <c:pt idx="4">
                  <c:v>1500</c:v>
                </c:pt>
                <c:pt idx="5">
                  <c:v>1159</c:v>
                </c:pt>
                <c:pt idx="6">
                  <c:v>807</c:v>
                </c:pt>
                <c:pt idx="7">
                  <c:v>580</c:v>
                </c:pt>
                <c:pt idx="8">
                  <c:v>394</c:v>
                </c:pt>
              </c:numCache>
            </c:numRef>
          </c:val>
        </c:ser>
        <c:ser>
          <c:idx val="4"/>
          <c:order val="2"/>
          <c:tx>
            <c:strRef>
              <c:f>'AG10-Meldewoche'!$D$5</c:f>
              <c:strCache>
                <c:ptCount val="1"/>
                <c:pt idx="0">
                  <c:v>20-29</c:v>
                </c:pt>
              </c:strCache>
            </c:strRef>
          </c:tx>
          <c:spPr>
            <a:solidFill>
              <a:schemeClr val="accent1"/>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'AG10-Meldewoche'!$D$15:$D$23</c:f>
              <c:numCache>
                <c:formatCode>General</c:formatCode>
                <c:ptCount val="9"/>
                <c:pt idx="0">
                  <c:v>146</c:v>
                </c:pt>
                <c:pt idx="1">
                  <c:v>857</c:v>
                </c:pt>
                <c:pt idx="2">
                  <c:v>3430</c:v>
                </c:pt>
                <c:pt idx="3">
                  <c:v>4934</c:v>
                </c:pt>
                <c:pt idx="4">
                  <c:v>4708</c:v>
                </c:pt>
                <c:pt idx="5">
                  <c:v>3667</c:v>
                </c:pt>
                <c:pt idx="6">
                  <c:v>2501</c:v>
                </c:pt>
                <c:pt idx="7">
                  <c:v>1934</c:v>
                </c:pt>
                <c:pt idx="8">
                  <c:v>1257</c:v>
                </c:pt>
              </c:numCache>
            </c:numRef>
          </c:val>
        </c:ser>
        <c:ser>
          <c:idx val="5"/>
          <c:order val="3"/>
          <c:tx>
            <c:strRef>
              <c:f>'AG10-Meldewoche'!$E$5</c:f>
              <c:strCache>
                <c:ptCount val="1"/>
                <c:pt idx="0">
                  <c:v>30-39</c:v>
                </c:pt>
              </c:strCache>
            </c:strRef>
          </c:tx>
          <c:spPr>
            <a:solidFill>
              <a:schemeClr val="accent1">
                <a:lumMod val="75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'AG10-Meldewoche'!$E$15:$E$23</c:f>
              <c:numCache>
                <c:formatCode>General</c:formatCode>
                <c:ptCount val="9"/>
                <c:pt idx="0">
                  <c:v>135</c:v>
                </c:pt>
                <c:pt idx="1">
                  <c:v>1081</c:v>
                </c:pt>
                <c:pt idx="2">
                  <c:v>3792</c:v>
                </c:pt>
                <c:pt idx="3">
                  <c:v>5004</c:v>
                </c:pt>
                <c:pt idx="4">
                  <c:v>4592</c:v>
                </c:pt>
                <c:pt idx="5">
                  <c:v>3406</c:v>
                </c:pt>
                <c:pt idx="6">
                  <c:v>2168</c:v>
                </c:pt>
                <c:pt idx="7">
                  <c:v>1647</c:v>
                </c:pt>
                <c:pt idx="8">
                  <c:v>1005</c:v>
                </c:pt>
              </c:numCache>
            </c:numRef>
          </c:val>
        </c:ser>
        <c:ser>
          <c:idx val="6"/>
          <c:order val="4"/>
          <c:tx>
            <c:strRef>
              <c:f>'AG10-Meldewoche'!$F$5</c:f>
              <c:strCache>
                <c:ptCount val="1"/>
                <c:pt idx="0">
                  <c:v>40-49</c:v>
                </c:pt>
              </c:strCache>
            </c:strRef>
          </c:tx>
          <c:spPr>
            <a:solidFill>
              <a:schemeClr val="accent1">
                <a:lumMod val="50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'AG10-Meldewoche'!$F$15:$F$23</c:f>
              <c:numCache>
                <c:formatCode>General</c:formatCode>
                <c:ptCount val="9"/>
                <c:pt idx="0">
                  <c:v>187</c:v>
                </c:pt>
                <c:pt idx="1">
                  <c:v>1287</c:v>
                </c:pt>
                <c:pt idx="2">
                  <c:v>3889</c:v>
                </c:pt>
                <c:pt idx="3">
                  <c:v>5222</c:v>
                </c:pt>
                <c:pt idx="4">
                  <c:v>5025</c:v>
                </c:pt>
                <c:pt idx="5">
                  <c:v>3577</c:v>
                </c:pt>
                <c:pt idx="6">
                  <c:v>2164</c:v>
                </c:pt>
                <c:pt idx="7">
                  <c:v>1467</c:v>
                </c:pt>
                <c:pt idx="8">
                  <c:v>911</c:v>
                </c:pt>
              </c:numCache>
            </c:numRef>
          </c:val>
        </c:ser>
        <c:ser>
          <c:idx val="7"/>
          <c:order val="5"/>
          <c:tx>
            <c:strRef>
              <c:f>'AG10-Meldewoche'!$G$5</c:f>
              <c:strCache>
                <c:ptCount val="1"/>
                <c:pt idx="0">
                  <c:v>50-59</c:v>
                </c:pt>
              </c:strCache>
            </c:strRef>
          </c:tx>
          <c:spPr>
            <a:solidFill>
              <a:schemeClr val="tx2">
                <a:lumMod val="50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'AG10-Meldewoche'!$G$15:$G$23</c:f>
              <c:numCache>
                <c:formatCode>General</c:formatCode>
                <c:ptCount val="9"/>
                <c:pt idx="0">
                  <c:v>203</c:v>
                </c:pt>
                <c:pt idx="1">
                  <c:v>1702</c:v>
                </c:pt>
                <c:pt idx="2">
                  <c:v>5665</c:v>
                </c:pt>
                <c:pt idx="3">
                  <c:v>7551</c:v>
                </c:pt>
                <c:pt idx="4">
                  <c:v>7322</c:v>
                </c:pt>
                <c:pt idx="5">
                  <c:v>5216</c:v>
                </c:pt>
                <c:pt idx="6">
                  <c:v>3086</c:v>
                </c:pt>
                <c:pt idx="7">
                  <c:v>2056</c:v>
                </c:pt>
                <c:pt idx="8">
                  <c:v>1165</c:v>
                </c:pt>
              </c:numCache>
            </c:numRef>
          </c:val>
        </c:ser>
        <c:ser>
          <c:idx val="8"/>
          <c:order val="6"/>
          <c:tx>
            <c:strRef>
              <c:f>'AG10-Meldewoche'!$H$5</c:f>
              <c:strCache>
                <c:ptCount val="1"/>
                <c:pt idx="0">
                  <c:v>60-69</c:v>
                </c:pt>
              </c:strCache>
            </c:strRef>
          </c:tx>
          <c:spPr>
            <a:solidFill>
              <a:schemeClr val="tx1"/>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'AG10-Meldewoche'!$H$15:$H$23</c:f>
              <c:numCache>
                <c:formatCode>General</c:formatCode>
                <c:ptCount val="9"/>
                <c:pt idx="0">
                  <c:v>87</c:v>
                </c:pt>
                <c:pt idx="1">
                  <c:v>656</c:v>
                </c:pt>
                <c:pt idx="2">
                  <c:v>2472</c:v>
                </c:pt>
                <c:pt idx="3">
                  <c:v>4149</c:v>
                </c:pt>
                <c:pt idx="4">
                  <c:v>4456</c:v>
                </c:pt>
                <c:pt idx="5">
                  <c:v>2901</c:v>
                </c:pt>
                <c:pt idx="6">
                  <c:v>1724</c:v>
                </c:pt>
                <c:pt idx="7">
                  <c:v>1165</c:v>
                </c:pt>
                <c:pt idx="8">
                  <c:v>649</c:v>
                </c:pt>
              </c:numCache>
            </c:numRef>
          </c:val>
        </c:ser>
        <c:ser>
          <c:idx val="9"/>
          <c:order val="7"/>
          <c:tx>
            <c:strRef>
              <c:f>'AG10-Meldewoche'!$I$5</c:f>
              <c:strCache>
                <c:ptCount val="1"/>
                <c:pt idx="0">
                  <c:v>70-79</c:v>
                </c:pt>
              </c:strCache>
            </c:strRef>
          </c:tx>
          <c:spPr>
            <a:solidFill>
              <a:schemeClr val="tx1">
                <a:lumMod val="65000"/>
                <a:lumOff val="35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'AG10-Meldewoche'!$I$15:$I$23</c:f>
              <c:numCache>
                <c:formatCode>General</c:formatCode>
                <c:ptCount val="9"/>
                <c:pt idx="0">
                  <c:v>34</c:v>
                </c:pt>
                <c:pt idx="1">
                  <c:v>251</c:v>
                </c:pt>
                <c:pt idx="2">
                  <c:v>1179</c:v>
                </c:pt>
                <c:pt idx="3">
                  <c:v>2717</c:v>
                </c:pt>
                <c:pt idx="4">
                  <c:v>3192</c:v>
                </c:pt>
                <c:pt idx="5">
                  <c:v>2351</c:v>
                </c:pt>
                <c:pt idx="6">
                  <c:v>1472</c:v>
                </c:pt>
                <c:pt idx="7">
                  <c:v>1010</c:v>
                </c:pt>
                <c:pt idx="8">
                  <c:v>606</c:v>
                </c:pt>
              </c:numCache>
            </c:numRef>
          </c:val>
        </c:ser>
        <c:ser>
          <c:idx val="10"/>
          <c:order val="8"/>
          <c:tx>
            <c:strRef>
              <c:f>'AG10-Meldewoche'!$J$5</c:f>
              <c:strCache>
                <c:ptCount val="1"/>
                <c:pt idx="0">
                  <c:v>80-89</c:v>
                </c:pt>
              </c:strCache>
            </c:strRef>
          </c:tx>
          <c:spPr>
            <a:solidFill>
              <a:schemeClr val="tx1">
                <a:lumMod val="50000"/>
                <a:lumOff val="50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'AG10-Meldewoche'!$J$15:$J$23</c:f>
              <c:numCache>
                <c:formatCode>General</c:formatCode>
                <c:ptCount val="9"/>
                <c:pt idx="0">
                  <c:v>18</c:v>
                </c:pt>
                <c:pt idx="1">
                  <c:v>115</c:v>
                </c:pt>
                <c:pt idx="2">
                  <c:v>681</c:v>
                </c:pt>
                <c:pt idx="3">
                  <c:v>2025</c:v>
                </c:pt>
                <c:pt idx="4">
                  <c:v>3394</c:v>
                </c:pt>
                <c:pt idx="5">
                  <c:v>3126</c:v>
                </c:pt>
                <c:pt idx="6">
                  <c:v>2084</c:v>
                </c:pt>
                <c:pt idx="7">
                  <c:v>1503</c:v>
                </c:pt>
                <c:pt idx="8">
                  <c:v>766</c:v>
                </c:pt>
              </c:numCache>
            </c:numRef>
          </c:val>
        </c:ser>
        <c:ser>
          <c:idx val="11"/>
          <c:order val="9"/>
          <c:tx>
            <c:strRef>
              <c:f>'AG10-Meldewoche'!$K$5</c:f>
              <c:strCache>
                <c:ptCount val="1"/>
                <c:pt idx="0">
                  <c:v>90-99</c:v>
                </c:pt>
              </c:strCache>
            </c:strRef>
          </c:tx>
          <c:spPr>
            <a:solidFill>
              <a:schemeClr val="bg1">
                <a:lumMod val="75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'AG10-Meldewoche'!$K$15:$K$23</c:f>
              <c:numCache>
                <c:formatCode>General</c:formatCode>
                <c:ptCount val="9"/>
                <c:pt idx="0">
                  <c:v>2</c:v>
                </c:pt>
                <c:pt idx="1">
                  <c:v>13</c:v>
                </c:pt>
                <c:pt idx="2">
                  <c:v>94</c:v>
                </c:pt>
                <c:pt idx="3">
                  <c:v>412</c:v>
                </c:pt>
                <c:pt idx="4">
                  <c:v>1129</c:v>
                </c:pt>
                <c:pt idx="5">
                  <c:v>1196</c:v>
                </c:pt>
                <c:pt idx="6">
                  <c:v>817</c:v>
                </c:pt>
                <c:pt idx="7">
                  <c:v>565</c:v>
                </c:pt>
                <c:pt idx="8">
                  <c:v>267</c:v>
                </c:pt>
              </c:numCache>
            </c:numRef>
          </c:val>
        </c:ser>
        <c:ser>
          <c:idx val="0"/>
          <c:order val="10"/>
          <c:tx>
            <c:strRef>
              <c:f>'AG10-Meldewoche'!$L$5</c:f>
              <c:strCache>
                <c:ptCount val="1"/>
                <c:pt idx="0">
                  <c:v>100+</c:v>
                </c:pt>
              </c:strCache>
            </c:strRef>
          </c:tx>
          <c:spPr>
            <a:solidFill>
              <a:schemeClr val="bg1">
                <a:lumMod val="85000"/>
              </a:schemeClr>
            </a:solidFill>
          </c:spPr>
          <c:invertIfNegative val="0"/>
          <c:cat>
            <c:strRef>
              <c:f>'AG10-Meldewoche'!$A$15:$A$23</c:f>
              <c:strCache>
                <c:ptCount val="9"/>
                <c:pt idx="0">
                  <c:v>10</c:v>
                </c:pt>
                <c:pt idx="1">
                  <c:v>11</c:v>
                </c:pt>
                <c:pt idx="2">
                  <c:v>12</c:v>
                </c:pt>
                <c:pt idx="3">
                  <c:v>13</c:v>
                </c:pt>
                <c:pt idx="4">
                  <c:v>14</c:v>
                </c:pt>
                <c:pt idx="5">
                  <c:v>15</c:v>
                </c:pt>
                <c:pt idx="6">
                  <c:v>16</c:v>
                </c:pt>
                <c:pt idx="7">
                  <c:v>17</c:v>
                </c:pt>
                <c:pt idx="8">
                  <c:v>18</c:v>
                </c:pt>
              </c:strCache>
            </c:strRef>
          </c:cat>
          <c:val>
            <c:numRef>
              <c:f>'AG10-Meldewoche'!$L$15:$L$23</c:f>
              <c:numCache>
                <c:formatCode>General</c:formatCode>
                <c:ptCount val="9"/>
                <c:pt idx="2">
                  <c:v>4</c:v>
                </c:pt>
                <c:pt idx="3">
                  <c:v>12</c:v>
                </c:pt>
                <c:pt idx="4">
                  <c:v>35</c:v>
                </c:pt>
                <c:pt idx="5">
                  <c:v>45</c:v>
                </c:pt>
                <c:pt idx="6">
                  <c:v>19</c:v>
                </c:pt>
                <c:pt idx="7">
                  <c:v>20</c:v>
                </c:pt>
                <c:pt idx="8">
                  <c:v>8</c:v>
                </c:pt>
              </c:numCache>
            </c:numRef>
          </c:val>
        </c:ser>
        <c:dLbls>
          <c:showLegendKey val="0"/>
          <c:showVal val="0"/>
          <c:showCatName val="0"/>
          <c:showSerName val="0"/>
          <c:showPercent val="0"/>
          <c:showBubbleSize val="0"/>
        </c:dLbls>
        <c:gapWidth val="50"/>
        <c:overlap val="100"/>
        <c:axId val="86935808"/>
        <c:axId val="87490944"/>
      </c:barChart>
      <c:catAx>
        <c:axId val="86935808"/>
        <c:scaling>
          <c:orientation val="minMax"/>
        </c:scaling>
        <c:delete val="0"/>
        <c:axPos val="b"/>
        <c:title>
          <c:tx>
            <c:rich>
              <a:bodyPr/>
              <a:lstStyle/>
              <a:p>
                <a:pPr>
                  <a:defRPr/>
                </a:pPr>
                <a:r>
                  <a:rPr lang="en-US"/>
                  <a:t>Meldewoche</a:t>
                </a:r>
              </a:p>
            </c:rich>
          </c:tx>
          <c:layout/>
          <c:overlay val="0"/>
        </c:title>
        <c:numFmt formatCode="General" sourceLinked="1"/>
        <c:majorTickMark val="out"/>
        <c:minorTickMark val="none"/>
        <c:tickLblPos val="nextTo"/>
        <c:crossAx val="87490944"/>
        <c:crosses val="autoZero"/>
        <c:auto val="1"/>
        <c:lblAlgn val="ctr"/>
        <c:lblOffset val="100"/>
        <c:noMultiLvlLbl val="0"/>
      </c:catAx>
      <c:valAx>
        <c:axId val="87490944"/>
        <c:scaling>
          <c:orientation val="minMax"/>
        </c:scaling>
        <c:delete val="0"/>
        <c:axPos val="l"/>
        <c:title>
          <c:tx>
            <c:rich>
              <a:bodyPr rot="-5400000" vert="horz"/>
              <a:lstStyle/>
              <a:p>
                <a:pPr>
                  <a:defRPr/>
                </a:pPr>
                <a:r>
                  <a:rPr lang="en-US"/>
                  <a:t>Anteil Altergruppe der COVID-19-Fälle</a:t>
                </a:r>
              </a:p>
            </c:rich>
          </c:tx>
          <c:layout/>
          <c:overlay val="0"/>
        </c:title>
        <c:numFmt formatCode="0%" sourceLinked="1"/>
        <c:majorTickMark val="out"/>
        <c:minorTickMark val="none"/>
        <c:tickLblPos val="nextTo"/>
        <c:crossAx val="86935808"/>
        <c:crosses val="autoZero"/>
        <c:crossBetween val="between"/>
      </c:valAx>
    </c:plotArea>
    <c:legend>
      <c:legendPos val="r"/>
      <c:layout/>
      <c:overlay val="0"/>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Einrichtungen_Grafik!$E$5</c:f>
              <c:strCache>
                <c:ptCount val="1"/>
                <c:pt idx="0">
                  <c:v>Tätig36</c:v>
                </c:pt>
              </c:strCache>
            </c:strRef>
          </c:tx>
          <c:spPr>
            <a:solidFill>
              <a:schemeClr val="accent1">
                <a:lumMod val="40000"/>
                <a:lumOff val="60000"/>
              </a:schemeClr>
            </a:solidFill>
          </c:spPr>
          <c:invertIfNegative val="0"/>
          <c:cat>
            <c:strRef>
              <c:f>Einrichtungen_Grafik!$A$15:$A$23</c:f>
              <c:strCache>
                <c:ptCount val="9"/>
                <c:pt idx="0">
                  <c:v>10</c:v>
                </c:pt>
                <c:pt idx="1">
                  <c:v>11</c:v>
                </c:pt>
                <c:pt idx="2">
                  <c:v>12</c:v>
                </c:pt>
                <c:pt idx="3">
                  <c:v>13</c:v>
                </c:pt>
                <c:pt idx="4">
                  <c:v>14</c:v>
                </c:pt>
                <c:pt idx="5">
                  <c:v>15</c:v>
                </c:pt>
                <c:pt idx="6">
                  <c:v>16</c:v>
                </c:pt>
                <c:pt idx="7">
                  <c:v>17</c:v>
                </c:pt>
                <c:pt idx="8">
                  <c:v>18</c:v>
                </c:pt>
              </c:strCache>
            </c:strRef>
          </c:cat>
          <c:val>
            <c:numRef>
              <c:f>Einrichtungen_Grafik!$E$15:$E$23</c:f>
              <c:numCache>
                <c:formatCode>General</c:formatCode>
                <c:ptCount val="9"/>
                <c:pt idx="0">
                  <c:v>14</c:v>
                </c:pt>
                <c:pt idx="1">
                  <c:v>75</c:v>
                </c:pt>
                <c:pt idx="2">
                  <c:v>287</c:v>
                </c:pt>
                <c:pt idx="3">
                  <c:v>825</c:v>
                </c:pt>
                <c:pt idx="4">
                  <c:v>1834</c:v>
                </c:pt>
                <c:pt idx="5">
                  <c:v>1828</c:v>
                </c:pt>
                <c:pt idx="6">
                  <c:v>1274</c:v>
                </c:pt>
                <c:pt idx="7">
                  <c:v>851</c:v>
                </c:pt>
                <c:pt idx="8">
                  <c:v>432</c:v>
                </c:pt>
              </c:numCache>
            </c:numRef>
          </c:val>
        </c:ser>
        <c:ser>
          <c:idx val="5"/>
          <c:order val="1"/>
          <c:tx>
            <c:strRef>
              <c:f>Einrichtungen_Grafik!$G$5</c:f>
              <c:strCache>
                <c:ptCount val="1"/>
                <c:pt idx="0">
                  <c:v>Tätig23</c:v>
                </c:pt>
              </c:strCache>
            </c:strRef>
          </c:tx>
          <c:spPr>
            <a:solidFill>
              <a:schemeClr val="tx2">
                <a:lumMod val="60000"/>
                <a:lumOff val="40000"/>
              </a:schemeClr>
            </a:solidFill>
          </c:spPr>
          <c:invertIfNegative val="0"/>
          <c:cat>
            <c:strRef>
              <c:f>Einrichtungen_Grafik!$A$15:$A$23</c:f>
              <c:strCache>
                <c:ptCount val="9"/>
                <c:pt idx="0">
                  <c:v>10</c:v>
                </c:pt>
                <c:pt idx="1">
                  <c:v>11</c:v>
                </c:pt>
                <c:pt idx="2">
                  <c:v>12</c:v>
                </c:pt>
                <c:pt idx="3">
                  <c:v>13</c:v>
                </c:pt>
                <c:pt idx="4">
                  <c:v>14</c:v>
                </c:pt>
                <c:pt idx="5">
                  <c:v>15</c:v>
                </c:pt>
                <c:pt idx="6">
                  <c:v>16</c:v>
                </c:pt>
                <c:pt idx="7">
                  <c:v>17</c:v>
                </c:pt>
                <c:pt idx="8">
                  <c:v>18</c:v>
                </c:pt>
              </c:strCache>
            </c:strRef>
          </c:cat>
          <c:val>
            <c:numRef>
              <c:f>Einrichtungen_Grafik!$G$15:$G$23</c:f>
              <c:numCache>
                <c:formatCode>General</c:formatCode>
                <c:ptCount val="9"/>
                <c:pt idx="0">
                  <c:v>57</c:v>
                </c:pt>
                <c:pt idx="1">
                  <c:v>265</c:v>
                </c:pt>
                <c:pt idx="2">
                  <c:v>907</c:v>
                </c:pt>
                <c:pt idx="3">
                  <c:v>1844</c:v>
                </c:pt>
                <c:pt idx="4">
                  <c:v>2193</c:v>
                </c:pt>
                <c:pt idx="5">
                  <c:v>2007</c:v>
                </c:pt>
                <c:pt idx="6">
                  <c:v>1395</c:v>
                </c:pt>
                <c:pt idx="7">
                  <c:v>881</c:v>
                </c:pt>
                <c:pt idx="8">
                  <c:v>533</c:v>
                </c:pt>
              </c:numCache>
            </c:numRef>
          </c:val>
        </c:ser>
        <c:ser>
          <c:idx val="6"/>
          <c:order val="2"/>
          <c:tx>
            <c:strRef>
              <c:f>Einrichtungen_Grafik!$H$5</c:f>
              <c:strCache>
                <c:ptCount val="1"/>
                <c:pt idx="0">
                  <c:v>Betreut36</c:v>
                </c:pt>
              </c:strCache>
            </c:strRef>
          </c:tx>
          <c:spPr>
            <a:solidFill>
              <a:schemeClr val="tx2"/>
            </a:solidFill>
          </c:spPr>
          <c:invertIfNegative val="0"/>
          <c:cat>
            <c:strRef>
              <c:f>Einrichtungen_Grafik!$A$15:$A$23</c:f>
              <c:strCache>
                <c:ptCount val="9"/>
                <c:pt idx="0">
                  <c:v>10</c:v>
                </c:pt>
                <c:pt idx="1">
                  <c:v>11</c:v>
                </c:pt>
                <c:pt idx="2">
                  <c:v>12</c:v>
                </c:pt>
                <c:pt idx="3">
                  <c:v>13</c:v>
                </c:pt>
                <c:pt idx="4">
                  <c:v>14</c:v>
                </c:pt>
                <c:pt idx="5">
                  <c:v>15</c:v>
                </c:pt>
                <c:pt idx="6">
                  <c:v>16</c:v>
                </c:pt>
                <c:pt idx="7">
                  <c:v>17</c:v>
                </c:pt>
                <c:pt idx="8">
                  <c:v>18</c:v>
                </c:pt>
              </c:strCache>
            </c:strRef>
          </c:cat>
          <c:val>
            <c:numRef>
              <c:f>Einrichtungen_Grafik!$H$15:$H$23</c:f>
              <c:numCache>
                <c:formatCode>General</c:formatCode>
                <c:ptCount val="9"/>
                <c:pt idx="0">
                  <c:v>14</c:v>
                </c:pt>
                <c:pt idx="1">
                  <c:v>50</c:v>
                </c:pt>
                <c:pt idx="2">
                  <c:v>209</c:v>
                </c:pt>
                <c:pt idx="3">
                  <c:v>996</c:v>
                </c:pt>
                <c:pt idx="4">
                  <c:v>2854</c:v>
                </c:pt>
                <c:pt idx="5">
                  <c:v>3246</c:v>
                </c:pt>
                <c:pt idx="6">
                  <c:v>2390</c:v>
                </c:pt>
                <c:pt idx="7">
                  <c:v>1826</c:v>
                </c:pt>
                <c:pt idx="8">
                  <c:v>1043</c:v>
                </c:pt>
              </c:numCache>
            </c:numRef>
          </c:val>
        </c:ser>
        <c:dLbls>
          <c:showLegendKey val="0"/>
          <c:showVal val="0"/>
          <c:showCatName val="0"/>
          <c:showSerName val="0"/>
          <c:showPercent val="0"/>
          <c:showBubbleSize val="0"/>
        </c:dLbls>
        <c:gapWidth val="55"/>
        <c:axId val="67049728"/>
        <c:axId val="86676608"/>
      </c:barChart>
      <c:catAx>
        <c:axId val="67049728"/>
        <c:scaling>
          <c:orientation val="minMax"/>
        </c:scaling>
        <c:delete val="0"/>
        <c:axPos val="b"/>
        <c:title>
          <c:tx>
            <c:rich>
              <a:bodyPr/>
              <a:lstStyle/>
              <a:p>
                <a:pPr>
                  <a:defRPr/>
                </a:pPr>
                <a:r>
                  <a:rPr lang="en-US"/>
                  <a:t>Meldewoche</a:t>
                </a:r>
              </a:p>
            </c:rich>
          </c:tx>
          <c:layout/>
          <c:overlay val="0"/>
        </c:title>
        <c:majorTickMark val="none"/>
        <c:minorTickMark val="none"/>
        <c:tickLblPos val="nextTo"/>
        <c:crossAx val="86676608"/>
        <c:crosses val="autoZero"/>
        <c:auto val="1"/>
        <c:lblAlgn val="ctr"/>
        <c:lblOffset val="100"/>
        <c:noMultiLvlLbl val="0"/>
      </c:catAx>
      <c:valAx>
        <c:axId val="86676608"/>
        <c:scaling>
          <c:orientation val="minMax"/>
        </c:scaling>
        <c:delete val="0"/>
        <c:axPos val="l"/>
        <c:title>
          <c:tx>
            <c:rich>
              <a:bodyPr rot="-5400000" vert="horz"/>
              <a:lstStyle/>
              <a:p>
                <a:pPr>
                  <a:defRPr/>
                </a:pPr>
                <a:r>
                  <a:rPr lang="en-US"/>
                  <a:t>Anzahl COVID-19-Fälle</a:t>
                </a:r>
              </a:p>
            </c:rich>
          </c:tx>
          <c:layout/>
          <c:overlay val="0"/>
        </c:title>
        <c:numFmt formatCode="General" sourceLinked="1"/>
        <c:majorTickMark val="none"/>
        <c:minorTickMark val="none"/>
        <c:tickLblPos val="nextTo"/>
        <c:crossAx val="67049728"/>
        <c:crosses val="autoZero"/>
        <c:crossBetween val="between"/>
      </c:valAx>
    </c:plotArea>
    <c:legend>
      <c:legendPos val="r"/>
      <c:layout>
        <c:manualLayout>
          <c:xMode val="edge"/>
          <c:yMode val="edge"/>
          <c:x val="0.14650535781892746"/>
          <c:y val="6.8868474773986596E-2"/>
          <c:w val="0.35214402089528107"/>
          <c:h val="0.14929972295129776"/>
        </c:manualLayout>
      </c:layout>
      <c:overlay val="1"/>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05.05.2020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05.05.2020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Einrichtung_Detail</a:t>
            </a:r>
            <a:r>
              <a:rPr lang="de-DE" dirty="0" smtClean="0"/>
              <a:t> (Spalte Y,Z)</a:t>
            </a:r>
          </a:p>
          <a:p>
            <a:endParaRPr lang="de-DE" dirty="0" smtClean="0"/>
          </a:p>
          <a:p>
            <a:r>
              <a:rPr lang="de-DE" dirty="0" smtClean="0"/>
              <a:t>Details zu Verstorbenen</a:t>
            </a:r>
          </a:p>
          <a:p>
            <a:r>
              <a:rPr lang="de-DE" dirty="0" smtClean="0"/>
              <a:t>Reiter</a:t>
            </a:r>
            <a:r>
              <a:rPr lang="de-DE" baseline="0" dirty="0" smtClean="0"/>
              <a:t> bestätigte Fälle (0 Uhr); Sortieren nach §23 Tätig, </a:t>
            </a:r>
            <a:r>
              <a:rPr lang="de-DE" baseline="0" dirty="0" err="1" smtClean="0"/>
              <a:t>VerstorbenStatus</a:t>
            </a:r>
            <a:endParaRPr lang="de-DE" dirty="0" smtClean="0"/>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smtClean="0">
                <a:solidFill>
                  <a:schemeClr val="tx1"/>
                </a:solidFill>
                <a:effectLst/>
                <a:latin typeface="+mn-lt"/>
                <a:ea typeface="+mn-ea"/>
                <a:cs typeface="+mn-cs"/>
                <a:hlinkClick r:id="rId3"/>
              </a:rPr>
              <a:t>http://rocs.hu-berlin.de/covid-19-mobility/de/current-mobility/</a:t>
            </a:r>
            <a:endParaRPr lang="de-DE" sz="1200" kern="1200" smtClean="0">
              <a:solidFill>
                <a:schemeClr val="tx1"/>
              </a:solidFill>
              <a:effectLst/>
              <a:latin typeface="+mn-lt"/>
              <a:ea typeface="+mn-ea"/>
              <a:cs typeface="+mn-cs"/>
            </a:endParaRPr>
          </a:p>
          <a:p>
            <a:endParaRPr lang="de-DE"/>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41</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52</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57</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58</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61</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810930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4F14288-6770-4D65-B2F8-CE8790A595D5}" type="datetime1">
              <a:rPr lang="de-DE" smtClean="0"/>
              <a:t>05.05.2020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8E01E206-E3CD-4EAA-8E0D-8ADEBDF7E4DA}" type="datetime1">
              <a:rPr lang="de-DE" smtClean="0"/>
              <a:t>05.05.2020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6B900B-0027-401A-B2CE-021B07B19835}" type="datetime1">
              <a:rPr lang="de-DE" smtClean="0"/>
              <a:t>05.05.2020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614363C5-E4E5-4DFE-9A92-04A5DA72708B}" type="datetime1">
              <a:rPr lang="de-DE" smtClean="0"/>
              <a:t>05.05.2020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95F2F854-C10D-4F3D-B101-AE38B99595E5}" type="datetime1">
              <a:rPr lang="de-DE" smtClean="0"/>
              <a:t>05.05.2020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64E3E7A1-9DBF-4757-919A-EEFD91276FA5}" type="datetime1">
              <a:rPr lang="de-DE" smtClean="0"/>
              <a:t>05.05.2020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4B4835CE-A758-442D-A731-3CE555C7A1EA}" type="datetime1">
              <a:rPr lang="de-DE" smtClean="0"/>
              <a:t>05.05.2020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9809A4E-17FE-43EC-A441-E8B0A50DA24D}" type="datetime1">
              <a:rPr lang="de-DE" smtClean="0"/>
              <a:t>05.05.2020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AD443AA1-3770-4FFE-9D20-36C01C0A8521}" type="datetime1">
              <a:rPr lang="de-DE" smtClean="0"/>
              <a:t>05.05.2020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9DDF88C1-A266-40E1-B966-2D8ED8AA20B9}" type="datetime1">
              <a:rPr lang="de-DE" smtClean="0"/>
              <a:t>05.05.2020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rocs.hu-berlin.de/covid-19-mobility/de/mobility-monitor/"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73D9A26-2345-4048-B61C-61356B234E6F}"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473529" y="692696"/>
            <a:ext cx="8670471" cy="1292662"/>
          </a:xfrm>
          <a:solidFill>
            <a:srgbClr val="045AA6"/>
          </a:solidFill>
        </p:spPr>
        <p:txBody>
          <a:bodyPr/>
          <a:lstStyle/>
          <a:p>
            <a:r>
              <a:rPr lang="de-DE" sz="2800" dirty="0" smtClean="0">
                <a:solidFill>
                  <a:schemeClr val="bg1"/>
                </a:solidFill>
              </a:rPr>
              <a:t>COVID-19: 		Lage National</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3103941208"/>
              </p:ext>
            </p:extLst>
          </p:nvPr>
        </p:nvGraphicFramePr>
        <p:xfrm>
          <a:off x="473529" y="21571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05.05.2020</a:t>
                      </a:r>
                      <a:endParaRPr lang="de-DE" b="1" dirty="0" smtClean="0">
                        <a:solidFill>
                          <a:schemeClr val="bg1"/>
                        </a:solidFill>
                      </a:endParaRP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163.860</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+685</a:t>
                      </a:r>
                      <a:endParaRPr lang="de-DE" dirty="0" smtClean="0"/>
                    </a:p>
                  </a:txBody>
                  <a:tcPr anchor="ctr"/>
                </a:tc>
                <a:tc>
                  <a:txBody>
                    <a:bodyPr/>
                    <a:lstStyle/>
                    <a:p>
                      <a:pPr algn="ctr"/>
                      <a:r>
                        <a:rPr lang="de-DE" dirty="0" smtClean="0">
                          <a:solidFill>
                            <a:schemeClr val="tx1"/>
                          </a:solidFill>
                        </a:rPr>
                        <a:t>+0,4%</a:t>
                      </a:r>
                      <a:endParaRPr lang="de-DE" dirty="0">
                        <a:solidFill>
                          <a:schemeClr val="tx1"/>
                        </a:solidFill>
                      </a:endParaRPr>
                    </a:p>
                  </a:txBody>
                  <a:tcPr anchor="ctr"/>
                </a:tc>
                <a:tc>
                  <a:txBody>
                    <a:bodyPr/>
                    <a:lstStyle/>
                    <a:p>
                      <a:pPr algn="ctr"/>
                      <a:r>
                        <a:rPr lang="de-DE" dirty="0" smtClean="0">
                          <a:solidFill>
                            <a:schemeClr val="tx1"/>
                          </a:solidFill>
                        </a:rPr>
                        <a:t>197</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6.831</a:t>
                      </a:r>
                      <a:endParaRPr lang="de-DE" dirty="0">
                        <a:solidFill>
                          <a:schemeClr val="tx1"/>
                        </a:solidFill>
                      </a:endParaRPr>
                    </a:p>
                  </a:txBody>
                  <a:tcPr anchor="ctr"/>
                </a:tc>
                <a:tc>
                  <a:txBody>
                    <a:bodyPr/>
                    <a:lstStyle/>
                    <a:p>
                      <a:pPr algn="ctr"/>
                      <a:r>
                        <a:rPr lang="de-DE" dirty="0" smtClean="0">
                          <a:solidFill>
                            <a:schemeClr val="tx1"/>
                          </a:solidFill>
                        </a:rPr>
                        <a:t>+139</a:t>
                      </a:r>
                      <a:endParaRPr lang="de-DE" dirty="0">
                        <a:solidFill>
                          <a:schemeClr val="tx1"/>
                        </a:solidFill>
                      </a:endParaRPr>
                    </a:p>
                  </a:txBody>
                  <a:tcPr anchor="ctr"/>
                </a:tc>
                <a:tc>
                  <a:txBody>
                    <a:bodyPr/>
                    <a:lstStyle/>
                    <a:p>
                      <a:pPr algn="ctr"/>
                      <a:r>
                        <a:rPr lang="de-DE" dirty="0" smtClean="0">
                          <a:solidFill>
                            <a:schemeClr val="tx1"/>
                          </a:solidFill>
                        </a:rPr>
                        <a:t>+2,0%</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4,2%</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135.079</a:t>
                      </a:r>
                      <a:r>
                        <a:rPr lang="de-DE" sz="1800" kern="1200" dirty="0" smtClean="0">
                          <a:solidFill>
                            <a:schemeClr val="dk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0B434BE6-81FB-4604-9B0C-FDE3FFC441F2}"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10</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436240158"/>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6.523</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73" y="1412424"/>
            <a:ext cx="7357730" cy="5202328"/>
          </a:xfrm>
          <a:prstGeom prst="rect">
            <a:avLst/>
          </a:prstGeom>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83DAF6F9-5D55-474A-8849-CC922DD2EAB0}"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602972499"/>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3.686</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23" y="1509823"/>
            <a:ext cx="7121843" cy="5035543"/>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7EC1AAEB-398B-4355-9A92-7A36758EC616}"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637565948"/>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1.403</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2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26" y="1474562"/>
            <a:ext cx="7135940" cy="5045511"/>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34BB0068-27B0-4F40-A7AC-C96C31472FE8}"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51" y="1086979"/>
            <a:ext cx="7538484" cy="5330132"/>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20,6</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6,4</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15,5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a:t>
                      </a: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9,0</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6,2</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11,3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15,3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8,8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14,8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Tree>
    <p:extLst>
      <p:ext uri="{BB962C8B-B14F-4D97-AF65-F5344CB8AC3E}">
        <p14:creationId xmlns:p14="http://schemas.microsoft.com/office/powerpoint/2010/main" val="6127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3C87045A-714E-4460-822B-1CBC48647541}"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15</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05.05.2020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6179"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54" y="1226484"/>
            <a:ext cx="7594689" cy="536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5928F3FA-BFF3-45F1-8871-1E1FD80F399A}"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05.05.2020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720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40" y="1182097"/>
            <a:ext cx="7698231" cy="544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a:solidFill>
                            <a:srgbClr val="000000"/>
                          </a:solidFill>
                          <a:effectLst/>
                          <a:latin typeface="Calibri"/>
                          <a:ea typeface="Calibri"/>
                        </a:rPr>
                        <a:t>Meldewoche</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2,0%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dirty="0">
                          <a:solidFill>
                            <a:srgbClr val="000000"/>
                          </a:solidFill>
                          <a:effectLst/>
                          <a:latin typeface="Calibri"/>
                          <a:ea typeface="Calibri"/>
                        </a:rPr>
                        <a:t>1,4*%</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A2779D6-2213-4766-9F57-3F7B1D0A0236}"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2" name="Titel 1"/>
          <p:cNvSpPr>
            <a:spLocks noGrp="1"/>
          </p:cNvSpPr>
          <p:nvPr>
            <p:ph type="title"/>
          </p:nvPr>
        </p:nvSpPr>
        <p:spPr>
          <a:xfrm>
            <a:off x="236765" y="503309"/>
            <a:ext cx="7240359"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Gesamtfälle; </a:t>
            </a:r>
            <a:r>
              <a:rPr lang="de-DE" sz="1200" dirty="0">
                <a:solidFill>
                  <a:schemeClr val="bg1"/>
                </a:solidFill>
              </a:rPr>
              <a:t>(Datenstand: </a:t>
            </a:r>
            <a:r>
              <a:rPr lang="de-DE" sz="1200" dirty="0" smtClean="0">
                <a:solidFill>
                  <a:schemeClr val="bg1"/>
                </a:solidFill>
              </a:rPr>
              <a:t>05.05.2020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1116303514"/>
              </p:ext>
            </p:extLst>
          </p:nvPr>
        </p:nvGraphicFramePr>
        <p:xfrm>
          <a:off x="429057" y="1017625"/>
          <a:ext cx="7048068" cy="1277753"/>
        </p:xfrm>
        <a:graphic>
          <a:graphicData uri="http://schemas.openxmlformats.org/drawingml/2006/table">
            <a:tbl>
              <a:tblPr bandRow="1">
                <a:tableStyleId>{5C22544A-7EE6-4342-B048-85BDC9FD1C3A}</a:tableStyleId>
              </a:tblPr>
              <a:tblGrid>
                <a:gridCol w="4639972"/>
                <a:gridCol w="2408096"/>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163.860 </a:t>
                      </a:r>
                      <a:r>
                        <a:rPr lang="de-DE" sz="1400" kern="1200" baseline="0" dirty="0" smtClean="0">
                          <a:solidFill>
                            <a:schemeClr val="tx1"/>
                          </a:solidFill>
                          <a:latin typeface="+mn-lt"/>
                          <a:ea typeface="+mn-ea"/>
                          <a:cs typeface="+mn-cs"/>
                        </a:rPr>
                        <a:t>(</a:t>
                      </a:r>
                      <a:r>
                        <a:rPr lang="de-DE" sz="1400" kern="1200" baseline="0" dirty="0" smtClean="0">
                          <a:solidFill>
                            <a:schemeClr val="tx1"/>
                          </a:solidFill>
                          <a:latin typeface="+mn-lt"/>
                          <a:ea typeface="+mn-ea"/>
                          <a:cs typeface="+mn-cs"/>
                        </a:rPr>
                        <a:t>163.253)</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70" y="2552927"/>
            <a:ext cx="7470396" cy="378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C9D8E1F-DBF1-445F-B4EA-B5EF03DA4F1D}"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05.05.2020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2404827801"/>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163.140</a:t>
                      </a:r>
                      <a:endParaRPr lang="de-DE" sz="1400" kern="1200" baseline="0" dirty="0" smtClean="0">
                        <a:solidFill>
                          <a:schemeClr val="tx1"/>
                        </a:solidFill>
                        <a:latin typeface="+mn-lt"/>
                        <a:ea typeface="+mn-ea"/>
                        <a:cs typeface="+mn-cs"/>
                      </a:endParaRPr>
                    </a:p>
                  </a:txBody>
                  <a:tcPr marL="9525" marR="9525" marT="9525" marB="0" anchor="ctr"/>
                </a:tc>
              </a:tr>
            </a:tbl>
          </a:graphicData>
        </a:graphic>
      </p:graphicFrame>
      <p:graphicFrame>
        <p:nvGraphicFramePr>
          <p:cNvPr id="8" name="Diagramm 7"/>
          <p:cNvGraphicFramePr>
            <a:graphicFrameLocks/>
          </p:cNvGraphicFramePr>
          <p:nvPr>
            <p:extLst>
              <p:ext uri="{D42A27DB-BD31-4B8C-83A1-F6EECF244321}">
                <p14:modId xmlns:p14="http://schemas.microsoft.com/office/powerpoint/2010/main" val="1217703581"/>
              </p:ext>
            </p:extLst>
          </p:nvPr>
        </p:nvGraphicFramePr>
        <p:xfrm>
          <a:off x="1250156" y="1407885"/>
          <a:ext cx="6268244" cy="51090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87D1FEDC-970B-4A3C-878F-AD15D38054A9}"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457200" y="605107"/>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a:t>
            </a:r>
            <a:r>
              <a:rPr lang="de-DE" sz="1400" dirty="0" smtClean="0">
                <a:solidFill>
                  <a:schemeClr val="bg1"/>
                </a:solidFill>
              </a:rPr>
              <a:t>05.05.2020</a:t>
            </a:r>
            <a:r>
              <a:rPr lang="de-DE" sz="1400" dirty="0" smtClean="0">
                <a:solidFill>
                  <a:schemeClr val="bg1"/>
                </a:solidFill>
              </a:rPr>
              <a:t>.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930065425"/>
              </p:ext>
            </p:extLst>
          </p:nvPr>
        </p:nvGraphicFramePr>
        <p:xfrm>
          <a:off x="342899" y="1219196"/>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32.482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71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43.162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1.949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6.042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2.940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895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Hamburg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4.644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9,3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8.585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381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703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10.380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463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33.728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188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6.160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2.618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4.745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1.585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2.799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2.392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99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163.860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685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197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6.831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8,2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FFA98500-C6A3-4066-9876-32A4F5CFC211}"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05.05.2020</a:t>
            </a:r>
            <a:r>
              <a:rPr lang="de-DE" sz="1400" dirty="0" smtClean="0">
                <a:solidFill>
                  <a:schemeClr val="bg1"/>
                </a:solidFill>
              </a:rPr>
              <a:t>.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945078814"/>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6.831</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6.822</a:t>
                      </a:r>
                      <a:endParaRPr lang="de-DE" sz="1400" dirty="0" smtClean="0">
                        <a:solidFill>
                          <a:schemeClr val="tx1"/>
                        </a:solidFill>
                      </a:endParaRP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87%</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sp>
        <p:nvSpPr>
          <p:cNvPr id="5" name="Textfeld 4"/>
          <p:cNvSpPr txBox="1"/>
          <p:nvPr/>
        </p:nvSpPr>
        <p:spPr>
          <a:xfrm>
            <a:off x="236765" y="6222802"/>
            <a:ext cx="7000875" cy="307777"/>
          </a:xfrm>
          <a:prstGeom prst="rect">
            <a:avLst/>
          </a:prstGeom>
          <a:noFill/>
        </p:spPr>
        <p:txBody>
          <a:bodyPr wrap="square" rtlCol="0">
            <a:spAutoFit/>
          </a:bodyPr>
          <a:lstStyle/>
          <a:p>
            <a:r>
              <a:rPr lang="de-DE" sz="1400" dirty="0"/>
              <a:t>* </a:t>
            </a:r>
            <a:r>
              <a:rPr lang="de-DE" sz="1400" dirty="0" smtClean="0"/>
              <a:t>1 Todesfall bei 0-Jährigem Kind ist eine Fehleingabe </a:t>
            </a:r>
            <a:r>
              <a:rPr lang="de-DE" sz="1400" dirty="0"/>
              <a:t>durch GA, Geburtsdatum </a:t>
            </a:r>
            <a:r>
              <a:rPr lang="de-DE" sz="1400" dirty="0" smtClean="0"/>
              <a:t>1929</a:t>
            </a:r>
            <a:endParaRPr lang="de-DE"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422" y="1570243"/>
            <a:ext cx="6062553" cy="39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a:t>
            </a:r>
            <a:r>
              <a:rPr lang="de-DE" dirty="0" smtClean="0"/>
              <a:t>nach Altersgruppen; </a:t>
            </a:r>
            <a:r>
              <a:rPr lang="de-DE" dirty="0" smtClean="0"/>
              <a:t>(Datenstand: </a:t>
            </a:r>
            <a:r>
              <a:rPr lang="de-DE" dirty="0" smtClean="0"/>
              <a:t>05.05.2020</a:t>
            </a:r>
            <a:r>
              <a:rPr lang="de-DE" dirty="0" smtClean="0"/>
              <a:t>. 00:00)</a:t>
            </a:r>
            <a:endParaRPr lang="de-DE" dirty="0"/>
          </a:p>
        </p:txBody>
      </p:sp>
      <p:sp>
        <p:nvSpPr>
          <p:cNvPr id="10" name="Datumsplatzhalter 9"/>
          <p:cNvSpPr>
            <a:spLocks noGrp="1"/>
          </p:cNvSpPr>
          <p:nvPr>
            <p:ph type="dt" sz="half" idx="14"/>
          </p:nvPr>
        </p:nvSpPr>
        <p:spPr/>
        <p:txBody>
          <a:bodyPr/>
          <a:lstStyle/>
          <a:p>
            <a:fld id="{FFA98500-C6A3-4066-9876-32A4F5CFC211}" type="datetime1">
              <a:rPr lang="de-DE" smtClean="0"/>
              <a:pPr/>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815810195"/>
              </p:ext>
            </p:extLst>
          </p:nvPr>
        </p:nvGraphicFramePr>
        <p:xfrm>
          <a:off x="277588" y="1317611"/>
          <a:ext cx="8579331" cy="1301764"/>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algn="ctr" fontAlgn="b"/>
                      <a:r>
                        <a:rPr lang="de-DE" sz="1400" b="0" i="0" u="none" strike="noStrike" dirty="0" smtClean="0">
                          <a:effectLst/>
                          <a:latin typeface="+mj-lt"/>
                        </a:rPr>
                        <a:t>   1*</a:t>
                      </a:r>
                      <a:endParaRPr lang="de-DE" sz="1400" b="0" i="0" u="none" strike="noStrike" dirty="0">
                        <a:effectLst/>
                        <a:latin typeface="+mj-lt"/>
                      </a:endParaRPr>
                    </a:p>
                  </a:txBody>
                  <a:tcPr marL="0" marR="0" marT="0" marB="0" anchor="ctr"/>
                </a:tc>
                <a:tc>
                  <a:txBody>
                    <a:bodyPr/>
                    <a:lstStyle/>
                    <a:p>
                      <a:pPr algn="ctr" fontAlgn="b"/>
                      <a:r>
                        <a:rPr lang="de-DE" sz="1400" b="0" i="0" u="none" strike="noStrike">
                          <a:effectLst/>
                          <a:latin typeface="+mj-lt"/>
                        </a:rPr>
                        <a:t>1</a:t>
                      </a:r>
                    </a:p>
                  </a:txBody>
                  <a:tcPr marL="0" marR="0" marT="0" marB="0" anchor="ctr"/>
                </a:tc>
                <a:tc>
                  <a:txBody>
                    <a:bodyPr/>
                    <a:lstStyle/>
                    <a:p>
                      <a:pPr algn="ctr" fontAlgn="b"/>
                      <a:r>
                        <a:rPr lang="de-DE" sz="1400" b="0" i="0" u="none" strike="noStrike">
                          <a:effectLst/>
                          <a:latin typeface="+mj-lt"/>
                        </a:rPr>
                        <a:t>5</a:t>
                      </a:r>
                    </a:p>
                  </a:txBody>
                  <a:tcPr marL="0" marR="0" marT="0" marB="0" anchor="ctr"/>
                </a:tc>
                <a:tc>
                  <a:txBody>
                    <a:bodyPr/>
                    <a:lstStyle/>
                    <a:p>
                      <a:pPr algn="ctr" fontAlgn="b"/>
                      <a:r>
                        <a:rPr lang="de-DE" sz="1400" b="0" i="0" u="none" strike="noStrike">
                          <a:effectLst/>
                          <a:latin typeface="+mj-lt"/>
                        </a:rPr>
                        <a:t>10</a:t>
                      </a:r>
                    </a:p>
                  </a:txBody>
                  <a:tcPr marL="0" marR="0" marT="0" marB="0" anchor="ctr"/>
                </a:tc>
                <a:tc>
                  <a:txBody>
                    <a:bodyPr/>
                    <a:lstStyle/>
                    <a:p>
                      <a:pPr algn="ctr" fontAlgn="b"/>
                      <a:r>
                        <a:rPr lang="de-DE" sz="1400" b="0" i="0" u="none" strike="noStrike">
                          <a:effectLst/>
                          <a:latin typeface="+mj-lt"/>
                        </a:rPr>
                        <a:t>37</a:t>
                      </a:r>
                    </a:p>
                  </a:txBody>
                  <a:tcPr marL="0" marR="0" marT="0" marB="0" anchor="ctr"/>
                </a:tc>
                <a:tc>
                  <a:txBody>
                    <a:bodyPr/>
                    <a:lstStyle/>
                    <a:p>
                      <a:pPr algn="ctr" fontAlgn="b"/>
                      <a:r>
                        <a:rPr lang="de-DE" sz="1400" b="0" i="0" u="none" strike="noStrike">
                          <a:effectLst/>
                          <a:latin typeface="+mj-lt"/>
                        </a:rPr>
                        <a:t>172</a:t>
                      </a:r>
                    </a:p>
                  </a:txBody>
                  <a:tcPr marL="0" marR="0" marT="0" marB="0" anchor="ctr"/>
                </a:tc>
                <a:tc>
                  <a:txBody>
                    <a:bodyPr/>
                    <a:lstStyle/>
                    <a:p>
                      <a:pPr algn="ctr" fontAlgn="b"/>
                      <a:r>
                        <a:rPr lang="de-DE" sz="1400" b="0" i="0" u="none" strike="noStrike">
                          <a:effectLst/>
                          <a:latin typeface="+mj-lt"/>
                        </a:rPr>
                        <a:t>454</a:t>
                      </a:r>
                    </a:p>
                  </a:txBody>
                  <a:tcPr marL="0" marR="0" marT="0" marB="0" anchor="ctr"/>
                </a:tc>
                <a:tc>
                  <a:txBody>
                    <a:bodyPr/>
                    <a:lstStyle/>
                    <a:p>
                      <a:pPr algn="ctr" fontAlgn="b"/>
                      <a:r>
                        <a:rPr lang="de-DE" sz="1400" b="0" i="0" u="none" strike="noStrike">
                          <a:effectLst/>
                          <a:latin typeface="+mj-lt"/>
                        </a:rPr>
                        <a:t>1.052</a:t>
                      </a:r>
                    </a:p>
                  </a:txBody>
                  <a:tcPr marL="0" marR="0" marT="0" marB="0" anchor="ctr"/>
                </a:tc>
                <a:tc>
                  <a:txBody>
                    <a:bodyPr/>
                    <a:lstStyle/>
                    <a:p>
                      <a:pPr algn="ctr" fontAlgn="b"/>
                      <a:r>
                        <a:rPr lang="de-DE" sz="1400" b="0" i="0" u="none" strike="noStrike">
                          <a:effectLst/>
                          <a:latin typeface="+mj-lt"/>
                        </a:rPr>
                        <a:t>1.645</a:t>
                      </a:r>
                    </a:p>
                  </a:txBody>
                  <a:tcPr marL="0" marR="0" marT="0" marB="0" anchor="ctr"/>
                </a:tc>
                <a:tc>
                  <a:txBody>
                    <a:bodyPr/>
                    <a:lstStyle/>
                    <a:p>
                      <a:pPr algn="ctr" fontAlgn="b"/>
                      <a:r>
                        <a:rPr lang="de-DE" sz="1400" b="0" i="0" u="none" strike="noStrike">
                          <a:effectLst/>
                          <a:latin typeface="+mj-lt"/>
                        </a:rPr>
                        <a:t>443</a:t>
                      </a:r>
                    </a:p>
                  </a:txBody>
                  <a:tcPr marL="0" marR="0" marT="0" marB="0" anchor="ctr"/>
                </a:tc>
                <a:tc>
                  <a:txBody>
                    <a:bodyPr/>
                    <a:lstStyle/>
                    <a:p>
                      <a:pPr algn="ctr" fontAlgn="b"/>
                      <a:r>
                        <a:rPr lang="de-DE" sz="1400" b="0" i="0" u="none" strike="noStrike">
                          <a:effectLst/>
                          <a:latin typeface="+mj-lt"/>
                        </a:rPr>
                        <a:t>4</a:t>
                      </a:r>
                    </a:p>
                  </a:txBody>
                  <a:tcPr marL="0" marR="0" marT="0" marB="0" anchor="ctr"/>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algn="ctr" fontAlgn="b"/>
                      <a:r>
                        <a:rPr lang="de-DE" sz="1400" b="0" i="0" u="none" strike="noStrike">
                          <a:effectLst/>
                          <a:latin typeface="+mj-lt"/>
                        </a:rPr>
                        <a:t>1</a:t>
                      </a:r>
                    </a:p>
                  </a:txBody>
                  <a:tcPr marL="0" marR="0" marT="0" marB="0" anchor="ctr"/>
                </a:tc>
                <a:tc>
                  <a:txBody>
                    <a:bodyPr/>
                    <a:lstStyle/>
                    <a:p>
                      <a:pPr algn="ctr" fontAlgn="b"/>
                      <a:endParaRPr lang="de-DE" sz="1400" b="0" i="0" u="none" strike="noStrike">
                        <a:effectLst/>
                        <a:latin typeface="+mj-lt"/>
                      </a:endParaRPr>
                    </a:p>
                  </a:txBody>
                  <a:tcPr marL="0" marR="0" marT="0" marB="0" anchor="ctr"/>
                </a:tc>
                <a:tc>
                  <a:txBody>
                    <a:bodyPr/>
                    <a:lstStyle/>
                    <a:p>
                      <a:pPr algn="ctr" fontAlgn="b"/>
                      <a:r>
                        <a:rPr lang="de-DE" sz="1400" b="0" i="0" u="none" strike="noStrike">
                          <a:effectLst/>
                          <a:latin typeface="+mj-lt"/>
                        </a:rPr>
                        <a:t>2</a:t>
                      </a:r>
                    </a:p>
                  </a:txBody>
                  <a:tcPr marL="0" marR="0" marT="0" marB="0" anchor="ctr"/>
                </a:tc>
                <a:tc>
                  <a:txBody>
                    <a:bodyPr/>
                    <a:lstStyle/>
                    <a:p>
                      <a:pPr algn="ctr" fontAlgn="b"/>
                      <a:r>
                        <a:rPr lang="de-DE" sz="1400" b="0" i="0" u="none" strike="noStrike">
                          <a:effectLst/>
                          <a:latin typeface="+mj-lt"/>
                        </a:rPr>
                        <a:t>5</a:t>
                      </a:r>
                    </a:p>
                  </a:txBody>
                  <a:tcPr marL="0" marR="0" marT="0" marB="0" anchor="ctr"/>
                </a:tc>
                <a:tc>
                  <a:txBody>
                    <a:bodyPr/>
                    <a:lstStyle/>
                    <a:p>
                      <a:pPr algn="ctr" fontAlgn="b"/>
                      <a:r>
                        <a:rPr lang="de-DE" sz="1400" b="0" i="0" u="none" strike="noStrike">
                          <a:effectLst/>
                          <a:latin typeface="+mj-lt"/>
                        </a:rPr>
                        <a:t>11</a:t>
                      </a:r>
                    </a:p>
                  </a:txBody>
                  <a:tcPr marL="0" marR="0" marT="0" marB="0" anchor="ctr"/>
                </a:tc>
                <a:tc>
                  <a:txBody>
                    <a:bodyPr/>
                    <a:lstStyle/>
                    <a:p>
                      <a:pPr algn="ctr" fontAlgn="b"/>
                      <a:r>
                        <a:rPr lang="de-DE" sz="1400" b="0" i="0" u="none" strike="noStrike">
                          <a:effectLst/>
                          <a:latin typeface="+mj-lt"/>
                        </a:rPr>
                        <a:t>56</a:t>
                      </a:r>
                    </a:p>
                  </a:txBody>
                  <a:tcPr marL="0" marR="0" marT="0" marB="0" anchor="ctr"/>
                </a:tc>
                <a:tc>
                  <a:txBody>
                    <a:bodyPr/>
                    <a:lstStyle/>
                    <a:p>
                      <a:pPr algn="ctr" fontAlgn="b"/>
                      <a:r>
                        <a:rPr lang="de-DE" sz="1400" b="0" i="0" u="none" strike="noStrike">
                          <a:effectLst/>
                          <a:latin typeface="+mj-lt"/>
                        </a:rPr>
                        <a:t>155</a:t>
                      </a:r>
                    </a:p>
                  </a:txBody>
                  <a:tcPr marL="0" marR="0" marT="0" marB="0" anchor="ctr"/>
                </a:tc>
                <a:tc>
                  <a:txBody>
                    <a:bodyPr/>
                    <a:lstStyle/>
                    <a:p>
                      <a:pPr algn="ctr" fontAlgn="b"/>
                      <a:r>
                        <a:rPr lang="de-DE" sz="1400" b="0" i="0" u="none" strike="noStrike">
                          <a:effectLst/>
                          <a:latin typeface="+mj-lt"/>
                        </a:rPr>
                        <a:t>495</a:t>
                      </a:r>
                    </a:p>
                  </a:txBody>
                  <a:tcPr marL="0" marR="0" marT="0" marB="0" anchor="ctr"/>
                </a:tc>
                <a:tc>
                  <a:txBody>
                    <a:bodyPr/>
                    <a:lstStyle/>
                    <a:p>
                      <a:pPr algn="ctr" fontAlgn="b"/>
                      <a:r>
                        <a:rPr lang="de-DE" sz="1400" b="0" i="0" u="none" strike="noStrike">
                          <a:effectLst/>
                          <a:latin typeface="+mj-lt"/>
                        </a:rPr>
                        <a:t>1.456</a:t>
                      </a:r>
                    </a:p>
                  </a:txBody>
                  <a:tcPr marL="0" marR="0" marT="0" marB="0" anchor="ctr"/>
                </a:tc>
                <a:tc>
                  <a:txBody>
                    <a:bodyPr/>
                    <a:lstStyle/>
                    <a:p>
                      <a:pPr algn="ctr" fontAlgn="b"/>
                      <a:r>
                        <a:rPr lang="de-DE" sz="1400" b="0" i="0" u="none" strike="noStrike">
                          <a:effectLst/>
                          <a:latin typeface="+mj-lt"/>
                        </a:rPr>
                        <a:t>779</a:t>
                      </a:r>
                    </a:p>
                  </a:txBody>
                  <a:tcPr marL="0" marR="0" marT="0" marB="0" anchor="ctr"/>
                </a:tc>
                <a:tc>
                  <a:txBody>
                    <a:bodyPr/>
                    <a:lstStyle/>
                    <a:p>
                      <a:pPr algn="ctr" fontAlgn="b"/>
                      <a:r>
                        <a:rPr lang="de-DE" sz="1400" b="0" i="0" u="none" strike="noStrike" dirty="0">
                          <a:effectLst/>
                          <a:latin typeface="+mj-lt"/>
                        </a:rPr>
                        <a:t>38</a:t>
                      </a:r>
                    </a:p>
                  </a:txBody>
                  <a:tcPr marL="0" marR="0" marT="0" marB="0" anchor="ctr"/>
                </a:tc>
              </a:tr>
            </a:tbl>
          </a:graphicData>
        </a:graphic>
      </p:graphicFrame>
      <p:sp>
        <p:nvSpPr>
          <p:cNvPr id="5" name="Textfeld 4"/>
          <p:cNvSpPr txBox="1"/>
          <p:nvPr/>
        </p:nvSpPr>
        <p:spPr>
          <a:xfrm>
            <a:off x="496086" y="2657023"/>
            <a:ext cx="3471528" cy="307777"/>
          </a:xfrm>
          <a:prstGeom prst="rect">
            <a:avLst/>
          </a:prstGeom>
          <a:noFill/>
        </p:spPr>
        <p:txBody>
          <a:bodyPr wrap="none" rtlCol="0">
            <a:spAutoFit/>
          </a:bodyPr>
          <a:lstStyle/>
          <a:p>
            <a:r>
              <a:rPr lang="de-DE" sz="1400" dirty="0" smtClean="0"/>
              <a:t>* Fehleingabe durch GA, Geburtsdatum </a:t>
            </a:r>
            <a:r>
              <a:rPr lang="de-DE" sz="1400" dirty="0" smtClean="0"/>
              <a:t>1932</a:t>
            </a:r>
            <a:endParaRPr lang="de-DE" sz="1400" dirty="0"/>
          </a:p>
        </p:txBody>
      </p:sp>
    </p:spTree>
    <p:extLst>
      <p:ext uri="{BB962C8B-B14F-4D97-AF65-F5344CB8AC3E}">
        <p14:creationId xmlns:p14="http://schemas.microsoft.com/office/powerpoint/2010/main" val="772096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E2A825A8-721D-4D5A-BA5C-C13AF2F0FA48}"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22</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Fall-Verstorbenen-Anteil; </a:t>
            </a:r>
            <a:r>
              <a:rPr lang="de-DE" sz="1400" dirty="0" smtClean="0">
                <a:solidFill>
                  <a:schemeClr val="bg1"/>
                </a:solidFill>
              </a:rPr>
              <a:t>(Datenstand: </a:t>
            </a:r>
            <a:r>
              <a:rPr lang="de-DE" sz="1400" dirty="0" smtClean="0">
                <a:solidFill>
                  <a:schemeClr val="bg1"/>
                </a:solidFill>
              </a:rPr>
              <a:t>05.05.2020</a:t>
            </a:r>
            <a:r>
              <a:rPr lang="de-DE" sz="1400" dirty="0" smtClean="0">
                <a:solidFill>
                  <a:schemeClr val="bg1"/>
                </a:solidFill>
              </a:rPr>
              <a:t>. 00:00)</a:t>
            </a:r>
            <a:endParaRPr lang="de-DE" sz="1400" dirty="0">
              <a:solidFill>
                <a:schemeClr val="bg1"/>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146175"/>
            <a:ext cx="86693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B779C72-1474-4375-808B-1A1C185A1DB5}"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05.05.2020</a:t>
            </a:r>
            <a:r>
              <a:rPr lang="de-DE" sz="1400" dirty="0" smtClean="0">
                <a:solidFill>
                  <a:schemeClr val="bg1"/>
                </a:solidFill>
              </a:rPr>
              <a:t>,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1.218</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307226223"/>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1.937</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-12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1.346 </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69%</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-50</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10.174</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+445</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2.899</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+73</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3849391542"/>
              </p:ext>
            </p:extLst>
          </p:nvPr>
        </p:nvGraphicFramePr>
        <p:xfrm>
          <a:off x="321667" y="4403851"/>
          <a:ext cx="8071458" cy="1490980"/>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5.860</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13.104 </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216 </a:t>
                      </a:r>
                      <a:r>
                        <a:rPr lang="de-DE" sz="1800" b="0" i="0" u="none" strike="noStrike" kern="1200" baseline="0" dirty="0" smtClean="0">
                          <a:solidFill>
                            <a:schemeClr val="tx1"/>
                          </a:solidFill>
                          <a:latin typeface="+mn-lt"/>
                          <a:ea typeface="+mn-ea"/>
                          <a:cs typeface="+mn-cs"/>
                        </a:rPr>
                        <a:t>	</a:t>
                      </a:r>
                    </a:p>
                  </a:txBody>
                  <a:tcPr marL="9525" marR="9525" marT="9525" marB="0" anchor="ctr"/>
                </a:tc>
                <a:tc>
                  <a:txBody>
                    <a:bodyPr/>
                    <a:lstStyle/>
                    <a:p>
                      <a:pPr algn="ctr"/>
                      <a:endParaRPr lang="de-DE" sz="1800" b="1" i="0" u="none" strike="noStrike" kern="1200" baseline="0" dirty="0" smtClean="0">
                        <a:solidFill>
                          <a:schemeClr val="tx1"/>
                        </a:solidFill>
                        <a:latin typeface="+mn-lt"/>
                        <a:ea typeface="+mn-ea"/>
                        <a:cs typeface="+mn-cs"/>
                      </a:endParaRPr>
                    </a:p>
                    <a:p>
                      <a:pPr algn="ctr"/>
                      <a:r>
                        <a:rPr lang="de-DE" sz="1800" b="1" i="0" u="none" strike="noStrike" kern="1200" baseline="0" dirty="0" smtClean="0">
                          <a:solidFill>
                            <a:schemeClr val="tx1"/>
                          </a:solidFill>
                          <a:latin typeface="+mn-lt"/>
                          <a:ea typeface="+mn-ea"/>
                          <a:cs typeface="+mn-cs"/>
                        </a:rPr>
                        <a:t> </a:t>
                      </a:r>
                      <a:r>
                        <a:rPr lang="de-DE" sz="1800" b="1" i="0" u="none" strike="noStrike" kern="1200" baseline="0" dirty="0" smtClean="0">
                          <a:solidFill>
                            <a:schemeClr val="tx1"/>
                          </a:solidFill>
                          <a:latin typeface="+mn-lt"/>
                          <a:ea typeface="+mn-ea"/>
                          <a:cs typeface="+mn-cs"/>
                        </a:rPr>
                        <a:t>19.180 </a:t>
                      </a:r>
                      <a:endParaRPr lang="de-DE" sz="18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+584 </a:t>
                      </a:r>
                      <a:endParaRPr lang="de-DE" sz="1800" b="0" i="0" u="none" strike="noStrike" kern="1200" baseline="0" dirty="0" smtClean="0">
                        <a:solidFill>
                          <a:schemeClr val="tx1"/>
                        </a:solidFill>
                        <a:latin typeface="+mn-lt"/>
                        <a:ea typeface="+mn-ea"/>
                        <a:cs typeface="+mn-cs"/>
                      </a:endParaRP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3.323 </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8.960 </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533 </a:t>
                      </a:r>
                      <a:r>
                        <a:rPr lang="de-DE" sz="1800" b="0" i="0" u="none" strike="noStrike" kern="1200" baseline="0" dirty="0" smtClean="0">
                          <a:solidFill>
                            <a:schemeClr val="tx1"/>
                          </a:solidFill>
                          <a:latin typeface="+mn-lt"/>
                          <a:ea typeface="+mn-ea"/>
                          <a:cs typeface="+mn-cs"/>
                        </a:rPr>
                        <a:t>	</a:t>
                      </a:r>
                    </a:p>
                  </a:txBody>
                  <a:tcPr marL="9525" marR="9525" marT="9525" marB="0" anchor="ctr"/>
                </a:tc>
                <a:tc>
                  <a:txBody>
                    <a:bodyPr/>
                    <a:lstStyle/>
                    <a:p>
                      <a:pPr algn="ctr"/>
                      <a:endParaRPr lang="de-DE" sz="1800" b="1" i="0" u="none" strike="noStrike" kern="1200" baseline="0" dirty="0" smtClean="0">
                        <a:solidFill>
                          <a:schemeClr val="tx1"/>
                        </a:solidFill>
                        <a:latin typeface="+mn-lt"/>
                        <a:ea typeface="+mn-ea"/>
                        <a:cs typeface="+mn-cs"/>
                      </a:endParaRPr>
                    </a:p>
                    <a:p>
                      <a:pPr algn="ctr"/>
                      <a:r>
                        <a:rPr lang="de-DE" sz="1800" b="1" i="0" u="none" strike="noStrike" kern="1200" baseline="0" dirty="0" smtClean="0">
                          <a:solidFill>
                            <a:schemeClr val="tx1"/>
                          </a:solidFill>
                          <a:latin typeface="+mn-lt"/>
                          <a:ea typeface="+mn-ea"/>
                          <a:cs typeface="+mn-cs"/>
                        </a:rPr>
                        <a:t> </a:t>
                      </a:r>
                      <a:r>
                        <a:rPr lang="de-DE" sz="1800" b="1" i="0" u="none" strike="noStrike" kern="1200" baseline="0" dirty="0" smtClean="0">
                          <a:solidFill>
                            <a:schemeClr val="tx1"/>
                          </a:solidFill>
                          <a:latin typeface="+mn-lt"/>
                          <a:ea typeface="+mn-ea"/>
                          <a:cs typeface="+mn-cs"/>
                        </a:rPr>
                        <a:t>12.816 </a:t>
                      </a:r>
                      <a:endParaRPr lang="de-DE" sz="18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+78</a:t>
                      </a:r>
                      <a:r>
                        <a:rPr lang="de-DE" sz="1800" b="0" i="0" u="none" strike="noStrike" kern="1200" baseline="0" dirty="0" smtClean="0">
                          <a:solidFill>
                            <a:schemeClr val="tx1"/>
                          </a:solidFill>
                          <a:latin typeface="+mn-lt"/>
                          <a:ea typeface="+mn-ea"/>
                          <a:cs typeface="+mn-cs"/>
                        </a:rPr>
                        <a:t>	</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05.05.2020</a:t>
            </a:r>
            <a:r>
              <a:rPr lang="de-DE" sz="1400" dirty="0" smtClean="0">
                <a:solidFill>
                  <a:schemeClr val="bg1"/>
                </a:solidFill>
              </a:rPr>
              <a:t>,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1" y="788382"/>
            <a:ext cx="8990633" cy="5409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25</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DAFC61DF-203B-42CE-94BC-252891645754}"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26</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05.05.2020</a:t>
            </a:r>
            <a:r>
              <a:rPr lang="de-DE" sz="1400" dirty="0" smtClean="0">
                <a:solidFill>
                  <a:schemeClr val="bg1"/>
                </a:solidFill>
              </a:rPr>
              <a:t>.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Jahren berücksichtigt, 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a:t>
            </a:r>
            <a:r>
              <a:rPr lang="de-DE" altLang="de-DE" sz="1200" b="1" dirty="0">
                <a:solidFill>
                  <a:srgbClr val="FF0000"/>
                </a:solidFill>
                <a:latin typeface="Calibri" pitchFamily="34" charset="0"/>
                <a:ea typeface="MS Mincho" charset="-128"/>
                <a:cs typeface="Calibri" pitchFamily="34" charset="0"/>
              </a:rPr>
              <a:t> </a:t>
            </a:r>
            <a:r>
              <a:rPr lang="de-DE" altLang="de-DE" sz="1200" b="1" dirty="0" smtClean="0">
                <a:latin typeface="Calibri" pitchFamily="34" charset="0"/>
                <a:ea typeface="MS Mincho" charset="-128"/>
                <a:cs typeface="Calibri" pitchFamily="34" charset="0"/>
              </a:rPr>
              <a:t>162.905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davon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59.434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1711990430"/>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a:effectLst/>
                        </a:rPr>
                        <a:t>§ 23 IfSG (z.B. Krankenhäuser, ärztliche Praxen, Dialyseeinrichtungen und Rettungsdienste)</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2.276</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1.481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406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1.200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10.101</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rPr>
                        <a:t>442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rPr>
                        <a:t>16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9.000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a:effectLst/>
                        </a:rPr>
                        <a:t>§ 33 IfSG (z.B. Kitas, Kinderhorte, Schulen, Heime und Ferienlager)</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1.664*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48</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a:solidFill>
                            <a:schemeClr val="tx1"/>
                          </a:solidFill>
                          <a:effectLst/>
                        </a:rPr>
                        <a:t>1.500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1.999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100</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a:solidFill>
                            <a:schemeClr val="tx1"/>
                          </a:solidFill>
                          <a:effectLst/>
                        </a:rPr>
                        <a:t>1.800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a:effectLst/>
                        </a:rPr>
                        <a:t>§ 36 IfSG (z.B. Pflegeeinrichtungen, Obdachlosen-unterkünfte, Einrichtungen zur gemeinschaftlichen Unterbringung von Asylsuchenden, sonstige Massenunterkünfte, Justizvollzugsanstalten)</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12.675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2.809</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2.473</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7.000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7.458</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301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31</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6.300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1.225</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88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11</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smtClean="0">
                          <a:solidFill>
                            <a:schemeClr val="tx1"/>
                          </a:solidFill>
                          <a:effectLst/>
                        </a:rPr>
                        <a:t>900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dirty="0">
                          <a:effectLst/>
                        </a:rPr>
                        <a:t>Ohne Tätigkeit, 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66.073</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11.901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2.603</a:t>
                      </a:r>
                      <a:endParaRPr lang="de-DE" sz="1200" dirty="0">
                        <a:solidFill>
                          <a:schemeClr val="tx1"/>
                        </a:solidFill>
                        <a:effectLst/>
                        <a:latin typeface="Cambria"/>
                        <a:ea typeface="Times New Roman"/>
                      </a:endParaRP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57.800</a:t>
                      </a:r>
                      <a:endParaRPr lang="de-DE" sz="14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353683" y="1466849"/>
            <a:ext cx="8196110" cy="4655265"/>
          </a:xfrm>
        </p:spPr>
        <p:txBody>
          <a:bodyPr>
            <a:normAutofit/>
          </a:bodyPr>
          <a:lstStyle/>
          <a:p>
            <a:r>
              <a:rPr lang="de-DE" dirty="0" smtClean="0"/>
              <a:t>In medizinischen Einrichtungen* </a:t>
            </a:r>
            <a:r>
              <a:rPr lang="de-DE" dirty="0"/>
              <a:t>gemäß </a:t>
            </a:r>
            <a:r>
              <a:rPr lang="de-DE" dirty="0" smtClean="0"/>
              <a:t>§ 23 </a:t>
            </a:r>
            <a:r>
              <a:rPr lang="de-DE" dirty="0"/>
              <a:t>Abs. 3 IfSG </a:t>
            </a:r>
            <a:r>
              <a:rPr lang="de-DE" dirty="0" smtClean="0"/>
              <a:t>tätig</a:t>
            </a:r>
          </a:p>
          <a:p>
            <a:pPr lvl="1">
              <a:spcBef>
                <a:spcPts val="200"/>
              </a:spcBef>
            </a:pPr>
            <a:r>
              <a:rPr lang="de-DE" dirty="0" smtClean="0"/>
              <a:t>10.101 </a:t>
            </a:r>
            <a:r>
              <a:rPr lang="de-DE" dirty="0" smtClean="0"/>
              <a:t>übermittelte COVID-19-Fälle</a:t>
            </a:r>
          </a:p>
          <a:p>
            <a:pPr lvl="1">
              <a:spcBef>
                <a:spcPts val="200"/>
              </a:spcBef>
            </a:pPr>
            <a:r>
              <a:rPr lang="de-DE" dirty="0" smtClean="0"/>
              <a:t>Altersmedian:  41 Jahre</a:t>
            </a:r>
          </a:p>
          <a:p>
            <a:pPr lvl="1">
              <a:spcBef>
                <a:spcPts val="200"/>
              </a:spcBef>
            </a:pPr>
            <a:r>
              <a:rPr lang="de-DE" dirty="0"/>
              <a:t>Geschlechterverteilung</a:t>
            </a:r>
            <a:r>
              <a:rPr lang="de-DE" dirty="0" smtClean="0"/>
              <a:t>:  72</a:t>
            </a:r>
            <a:r>
              <a:rPr lang="de-DE" dirty="0"/>
              <a:t>% </a:t>
            </a:r>
            <a:r>
              <a:rPr lang="de-DE" dirty="0" smtClean="0"/>
              <a:t>weiblich;  28% männlich</a:t>
            </a:r>
            <a:endParaRPr lang="de-DE" dirty="0"/>
          </a:p>
          <a:p>
            <a:pPr lvl="1">
              <a:spcBef>
                <a:spcPts val="200"/>
              </a:spcBef>
            </a:pPr>
            <a:r>
              <a:rPr lang="de-DE" dirty="0" smtClean="0"/>
              <a:t>Hospitalisiert: </a:t>
            </a:r>
            <a:r>
              <a:rPr lang="de-DE" dirty="0" smtClean="0"/>
              <a:t>442 </a:t>
            </a:r>
            <a:r>
              <a:rPr lang="de-DE" dirty="0" smtClean="0"/>
              <a:t>Personen (</a:t>
            </a:r>
            <a:r>
              <a:rPr lang="de-DE" dirty="0" smtClean="0"/>
              <a:t>4,7%; 9.388 </a:t>
            </a:r>
            <a:r>
              <a:rPr lang="de-DE" dirty="0" smtClean="0"/>
              <a:t>Fälle mit Angaben)</a:t>
            </a:r>
          </a:p>
          <a:p>
            <a:pPr lvl="1">
              <a:spcBef>
                <a:spcPts val="200"/>
              </a:spcBef>
            </a:pPr>
            <a:r>
              <a:rPr lang="de-DE" dirty="0" smtClean="0"/>
              <a:t>Genesen: ca. </a:t>
            </a:r>
            <a:r>
              <a:rPr lang="de-DE" dirty="0" smtClean="0"/>
              <a:t>9.000 </a:t>
            </a:r>
            <a:r>
              <a:rPr lang="de-DE" dirty="0" smtClean="0"/>
              <a:t>(</a:t>
            </a:r>
            <a:r>
              <a:rPr lang="de-DE" dirty="0" smtClean="0"/>
              <a:t>89%)</a:t>
            </a:r>
            <a:endParaRPr lang="de-DE" dirty="0"/>
          </a:p>
          <a:p>
            <a:pPr lvl="1">
              <a:spcBef>
                <a:spcPts val="200"/>
              </a:spcBef>
            </a:pPr>
            <a:r>
              <a:rPr lang="de-DE" dirty="0" smtClean="0"/>
              <a:t>Verstorben: </a:t>
            </a:r>
            <a:r>
              <a:rPr lang="de-DE" dirty="0" smtClean="0"/>
              <a:t>16 </a:t>
            </a:r>
            <a:r>
              <a:rPr lang="de-DE" dirty="0" smtClean="0"/>
              <a:t>Personen (0,2</a:t>
            </a:r>
            <a:r>
              <a:rPr lang="de-DE" dirty="0" smtClean="0"/>
              <a:t>%)</a:t>
            </a:r>
            <a:endParaRPr lang="de-DE" dirty="0" smtClean="0"/>
          </a:p>
          <a:p>
            <a:pPr lvl="2">
              <a:spcBef>
                <a:spcPts val="200"/>
              </a:spcBef>
            </a:pPr>
            <a:r>
              <a:rPr lang="de-DE" dirty="0" smtClean="0"/>
              <a:t>14 Männer, </a:t>
            </a:r>
            <a:r>
              <a:rPr lang="de-DE" dirty="0" smtClean="0"/>
              <a:t>2 Frauen; </a:t>
            </a:r>
            <a:r>
              <a:rPr lang="de-DE" dirty="0" smtClean="0"/>
              <a:t>Altersspanne: 48-82 Jahre</a:t>
            </a:r>
          </a:p>
          <a:p>
            <a:pPr lvl="2">
              <a:spcBef>
                <a:spcPts val="200"/>
              </a:spcBef>
            </a:pPr>
            <a:r>
              <a:rPr lang="de-DE" dirty="0" smtClean="0"/>
              <a:t>14 </a:t>
            </a:r>
            <a:r>
              <a:rPr lang="de-DE" dirty="0" smtClean="0"/>
              <a:t>waren hospitalisiert</a:t>
            </a:r>
          </a:p>
          <a:p>
            <a:pPr marL="914400" lvl="2" indent="0">
              <a:spcBef>
                <a:spcPts val="200"/>
              </a:spcBef>
              <a:buNone/>
            </a:pPr>
            <a:endParaRPr lang="de-DE" dirty="0" smtClean="0"/>
          </a:p>
          <a:p>
            <a:pPr lvl="2"/>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4" name="Datumsplatzhalter 3"/>
          <p:cNvSpPr>
            <a:spLocks noGrp="1"/>
          </p:cNvSpPr>
          <p:nvPr>
            <p:ph type="dt" sz="half" idx="14"/>
          </p:nvPr>
        </p:nvSpPr>
        <p:spPr/>
        <p:txBody>
          <a:bodyPr/>
          <a:lstStyle/>
          <a:p>
            <a:fld id="{51C64DD6-BF7B-4E68-91F2-6F2D5A5F87D9}"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sp>
        <p:nvSpPr>
          <p:cNvPr id="7" name="Titel 1"/>
          <p:cNvSpPr txBox="1">
            <a:spLocks/>
          </p:cNvSpPr>
          <p:nvPr/>
        </p:nvSpPr>
        <p:spPr>
          <a:xfrm>
            <a:off x="236765" y="437071"/>
            <a:ext cx="6926035" cy="600164"/>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unter Personal in medizinischen Einrichtungen</a:t>
            </a:r>
            <a:endParaRPr lang="de-DE" sz="2000" dirty="0">
              <a:solidFill>
                <a:schemeClr val="bg1"/>
              </a:solidFill>
            </a:endParaRPr>
          </a:p>
          <a:p>
            <a:pPr>
              <a:spcBef>
                <a:spcPts val="600"/>
              </a:spcBef>
            </a:pPr>
            <a:r>
              <a:rPr lang="de-DE" sz="1400" dirty="0" smtClean="0">
                <a:solidFill>
                  <a:schemeClr val="bg1"/>
                </a:solidFill>
              </a:rPr>
              <a:t>(Datenstand</a:t>
            </a:r>
            <a:r>
              <a:rPr lang="de-DE" sz="1400" dirty="0">
                <a:solidFill>
                  <a:schemeClr val="bg1"/>
                </a:solidFill>
              </a:rPr>
              <a:t>: </a:t>
            </a:r>
            <a:r>
              <a:rPr lang="de-DE" sz="1400" dirty="0" smtClean="0">
                <a:solidFill>
                  <a:schemeClr val="bg1"/>
                </a:solidFill>
              </a:rPr>
              <a:t>05.05.2020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sp>
        <p:nvSpPr>
          <p:cNvPr id="3" name="Textfeld 2"/>
          <p:cNvSpPr txBox="1"/>
          <p:nvPr/>
        </p:nvSpPr>
        <p:spPr>
          <a:xfrm>
            <a:off x="0" y="6244908"/>
            <a:ext cx="9144000" cy="492443"/>
          </a:xfrm>
          <a:prstGeom prst="rect">
            <a:avLst/>
          </a:prstGeom>
          <a:noFill/>
        </p:spPr>
        <p:txBody>
          <a:bodyPr wrap="square" rtlCol="0">
            <a:spAutoFit/>
          </a:bodyPr>
          <a:lstStyle/>
          <a:p>
            <a:r>
              <a:rPr lang="de-DE" sz="1300" dirty="0">
                <a:solidFill>
                  <a:schemeClr val="tx1">
                    <a:lumMod val="50000"/>
                    <a:lumOff val="50000"/>
                  </a:schemeClr>
                </a:solidFill>
              </a:rPr>
              <a:t>*Zu den Einrichtungen zählen z.B. </a:t>
            </a:r>
            <a:r>
              <a:rPr lang="de-DE" sz="1300" dirty="0" smtClean="0">
                <a:solidFill>
                  <a:schemeClr val="tx1">
                    <a:lumMod val="50000"/>
                    <a:lumOff val="50000"/>
                  </a:schemeClr>
                </a:solidFill>
              </a:rPr>
              <a:t>Krankenhäuser</a:t>
            </a:r>
            <a:r>
              <a:rPr lang="de-DE" sz="1300" dirty="0">
                <a:solidFill>
                  <a:schemeClr val="tx1">
                    <a:lumMod val="50000"/>
                    <a:lumOff val="50000"/>
                  </a:schemeClr>
                </a:solidFill>
              </a:rPr>
              <a:t>, Arztpraxen, Dialyseeinrichtungen, ambulante Pflegedienste </a:t>
            </a:r>
            <a:r>
              <a:rPr lang="de-DE" sz="1300" dirty="0" smtClean="0">
                <a:solidFill>
                  <a:schemeClr val="tx1">
                    <a:lumMod val="50000"/>
                    <a:lumOff val="50000"/>
                  </a:schemeClr>
                </a:solidFill>
              </a:rPr>
              <a:t>und  Rettungsdienste</a:t>
            </a:r>
            <a:endParaRPr lang="de-DE" sz="1300" dirty="0">
              <a:solidFill>
                <a:schemeClr val="tx1">
                  <a:lumMod val="50000"/>
                  <a:lumOff val="50000"/>
                </a:schemeClr>
              </a:solidFill>
            </a:endParaRPr>
          </a:p>
          <a:p>
            <a:endParaRPr lang="de-DE" sz="1300" dirty="0">
              <a:solidFill>
                <a:schemeClr val="tx1">
                  <a:lumMod val="50000"/>
                  <a:lumOff val="50000"/>
                </a:schemeClr>
              </a:solidFill>
            </a:endParaRPr>
          </a:p>
        </p:txBody>
      </p:sp>
    </p:spTree>
    <p:extLst>
      <p:ext uri="{BB962C8B-B14F-4D97-AF65-F5344CB8AC3E}">
        <p14:creationId xmlns:p14="http://schemas.microsoft.com/office/powerpoint/2010/main" val="397302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7F871934-56D9-422E-B3BD-3D5EE15E7113}"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28</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05.05.2020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graphicFrame>
        <p:nvGraphicFramePr>
          <p:cNvPr id="9" name="Diagramm 8"/>
          <p:cNvGraphicFramePr>
            <a:graphicFrameLocks/>
          </p:cNvGraphicFramePr>
          <p:nvPr>
            <p:extLst>
              <p:ext uri="{D42A27DB-BD31-4B8C-83A1-F6EECF244321}">
                <p14:modId xmlns:p14="http://schemas.microsoft.com/office/powerpoint/2010/main" val="310778363"/>
              </p:ext>
            </p:extLst>
          </p:nvPr>
        </p:nvGraphicFramePr>
        <p:xfrm>
          <a:off x="904875" y="1628775"/>
          <a:ext cx="6800850" cy="3924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03.05.2020)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29</a:t>
            </a:fld>
            <a:endParaRPr lang="de-DE" dirty="0"/>
          </a:p>
        </p:txBody>
      </p:sp>
      <p:pic>
        <p:nvPicPr>
          <p:cNvPr id="16387" name="Picture 3"/>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3790" t="7944" r="14319" b="51586"/>
          <a:stretch/>
        </p:blipFill>
        <p:spPr bwMode="auto">
          <a:xfrm>
            <a:off x="858631" y="1628775"/>
            <a:ext cx="6743182"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306B240-112F-4089-87DE-56D8CBE7247E}"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05.05.2020</a:t>
            </a:r>
            <a:r>
              <a:rPr lang="de-DE" sz="1400" dirty="0" smtClean="0">
                <a:solidFill>
                  <a:schemeClr val="bg1"/>
                </a:solidFill>
              </a:rPr>
              <a:t>. </a:t>
            </a:r>
            <a:r>
              <a:rPr lang="de-DE" sz="1400" dirty="0">
                <a:solidFill>
                  <a:schemeClr val="bg1"/>
                </a:solidFill>
              </a:rPr>
              <a:t>00:00)</a:t>
            </a:r>
          </a:p>
        </p:txBody>
      </p:sp>
      <p:graphicFrame>
        <p:nvGraphicFramePr>
          <p:cNvPr id="7" name="Diagramm 6"/>
          <p:cNvGraphicFramePr>
            <a:graphicFrameLocks/>
          </p:cNvGraphicFramePr>
          <p:nvPr>
            <p:extLst>
              <p:ext uri="{D42A27DB-BD31-4B8C-83A1-F6EECF244321}">
                <p14:modId xmlns:p14="http://schemas.microsoft.com/office/powerpoint/2010/main" val="3952886597"/>
              </p:ext>
            </p:extLst>
          </p:nvPr>
        </p:nvGraphicFramePr>
        <p:xfrm>
          <a:off x="248647" y="1364511"/>
          <a:ext cx="8391525"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03.05.2020)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30</a:t>
            </a:fld>
            <a:endParaRPr lang="de-DE" dirty="0"/>
          </a:p>
        </p:txBody>
      </p:sp>
      <p:pic>
        <p:nvPicPr>
          <p:cNvPr id="16387" name="Picture 3"/>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3790" t="49855" r="14319" b="9200"/>
          <a:stretch/>
        </p:blipFill>
        <p:spPr bwMode="auto">
          <a:xfrm>
            <a:off x="971550" y="1495426"/>
            <a:ext cx="7161899" cy="418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4"/>
              </a:rPr>
              <a:t>http://rocs.hu-berlin.de/covid-19-mobility/de/mobility-monitor</a:t>
            </a:r>
            <a:r>
              <a:rPr lang="de-DE" sz="1400" dirty="0" smtClean="0">
                <a:hlinkClick r:id="rId4"/>
              </a:rPr>
              <a:t>/</a:t>
            </a:r>
            <a:endParaRPr lang="de-DE" sz="1400" dirty="0" smtClean="0"/>
          </a:p>
          <a:p>
            <a:endParaRPr lang="de-DE" sz="1400" dirty="0"/>
          </a:p>
        </p:txBody>
      </p:sp>
    </p:spTree>
    <p:extLst>
      <p:ext uri="{BB962C8B-B14F-4D97-AF65-F5344CB8AC3E}">
        <p14:creationId xmlns:p14="http://schemas.microsoft.com/office/powerpoint/2010/main" val="517417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31</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D4F5256B-F2D2-419A-A4A6-DD4B2129989B}" type="datetime1">
              <a:rPr lang="de-DE" smtClean="0"/>
              <a:t>05.05.2020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fld id="{A4811523-39FF-4DE1-9CC9-2EAEEF354B02}"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32</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28.04.2020, 18:00 Uhr)</a:t>
            </a:r>
            <a:endParaRPr lang="de-DE" sz="1400" dirty="0"/>
          </a:p>
        </p:txBody>
      </p:sp>
      <p:sp>
        <p:nvSpPr>
          <p:cNvPr id="4" name="Datumsplatzhalter 3"/>
          <p:cNvSpPr>
            <a:spLocks noGrp="1"/>
          </p:cNvSpPr>
          <p:nvPr>
            <p:ph type="dt" sz="half" idx="14"/>
          </p:nvPr>
        </p:nvSpPr>
        <p:spPr/>
        <p:txBody>
          <a:bodyPr/>
          <a:lstStyle/>
          <a:p>
            <a:fld id="{8CBD5367-69FB-4268-9156-718F0B8311F2}"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33</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smtClean="0"/>
              <a:t>In KW 17 gaben 29 Labore einen Rückstau von insg. 2.393 abzuarbeitenden Proben an. 45 Labore nannten Lieferschwierigkeiten für Reagenzien, hauptsächlich Extraktionskits und </a:t>
            </a:r>
            <a:r>
              <a:rPr lang="de-DE" dirty="0" err="1" smtClean="0"/>
              <a:t>Abstrichtupfer</a:t>
            </a:r>
            <a:r>
              <a:rPr lang="de-DE" dirty="0" smtClean="0"/>
              <a:t>.</a:t>
            </a:r>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2521532409"/>
              </p:ext>
            </p:extLst>
          </p:nvPr>
        </p:nvGraphicFramePr>
        <p:xfrm>
          <a:off x="357822" y="1275905"/>
          <a:ext cx="5834380" cy="1937639"/>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124.716</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3.892 (3,1%)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90</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127.457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7.582 (5,9%)</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114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348.619</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23.820 (6,8%)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152</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361.515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31.414 (8,7%)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151</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408.348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36.885 (9,0%)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379.233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30.728 (8,1%)</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163</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330.027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21.993 (6,7%)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167</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347.578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17.367 </a:t>
                      </a:r>
                      <a:r>
                        <a:rPr lang="de-DE" sz="1100" dirty="0">
                          <a:effectLst/>
                        </a:rPr>
                        <a:t>(</a:t>
                      </a:r>
                      <a:r>
                        <a:rPr lang="de-DE" sz="1100" dirty="0" smtClean="0">
                          <a:effectLst/>
                        </a:rPr>
                        <a:t>5,0%)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174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2.427.493</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173.681 (7,2%)</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 </a:t>
                      </a:r>
                      <a:endParaRPr lang="de-DE" sz="110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202581580"/>
              </p:ext>
            </p:extLst>
          </p:nvPr>
        </p:nvGraphicFramePr>
        <p:xfrm>
          <a:off x="1803399" y="3709670"/>
          <a:ext cx="5991227" cy="1432560"/>
        </p:xfrm>
        <a:graphic>
          <a:graphicData uri="http://schemas.openxmlformats.org/drawingml/2006/table">
            <a:tbl>
              <a:tblPr firstRow="1" firstCol="1" bandRow="1">
                <a:tableStyleId>{5C22544A-7EE6-4342-B048-85BDC9FD1C3A}</a:tableStyleId>
              </a:tblPr>
              <a:tblGrid>
                <a:gridCol w="1329760"/>
                <a:gridCol w="582604"/>
                <a:gridCol w="582604"/>
                <a:gridCol w="582604"/>
                <a:gridCol w="582604"/>
                <a:gridCol w="582604"/>
                <a:gridCol w="582604"/>
                <a:gridCol w="582604"/>
                <a:gridCol w="583239"/>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KW17</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28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93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133</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7.115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31.010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64.725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103.515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116.655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123.304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136.064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141.815</a:t>
                      </a:r>
                      <a:endParaRPr lang="de-DE" sz="110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730.156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818.426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smtClean="0">
                          <a:effectLst/>
                        </a:rPr>
                        <a:t>860.494</a:t>
                      </a:r>
                      <a:endParaRPr lang="de-DE" sz="110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32845683-A348-4F57-BA11-C623A088EEA0}"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28.04.2020)</a:t>
            </a:r>
            <a:endParaRPr lang="de-DE" dirty="0"/>
          </a:p>
        </p:txBody>
      </p:sp>
      <p:sp>
        <p:nvSpPr>
          <p:cNvPr id="4" name="Datumsplatzhalter 3"/>
          <p:cNvSpPr>
            <a:spLocks noGrp="1"/>
          </p:cNvSpPr>
          <p:nvPr>
            <p:ph type="dt" sz="half" idx="14"/>
          </p:nvPr>
        </p:nvSpPr>
        <p:spPr/>
        <p:txBody>
          <a:bodyPr/>
          <a:lstStyle/>
          <a:p>
            <a:fld id="{F268D287-2990-4CAC-8771-405E77EBAAA7}"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2051" name="Picture 3" descr="S:\Projekte\RKI_nCoV-Lage\3.Kommunikation\3.7.Lageberichte\2020-04-29\positive_bund_2020-04-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800" y="1607929"/>
            <a:ext cx="5483550" cy="426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F96A16B-7DF5-4E27-BDF3-071ABBEC8689}"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28.04.2020)</a:t>
            </a:r>
            <a:endParaRPr lang="de-DE" sz="1600" dirty="0"/>
          </a:p>
        </p:txBody>
      </p:sp>
      <p:pic>
        <p:nvPicPr>
          <p:cNvPr id="3074" name="Picture 2" descr="S:\Projekte\RKI_nCoV-Lage\3.Kommunikation\3.7.Lageberichte\2020-04-29\positive_BL_2020-04-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9334"/>
            <a:ext cx="5619750" cy="437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16. KW</a:t>
            </a:r>
            <a:endParaRPr lang="de-DE" dirty="0"/>
          </a:p>
        </p:txBody>
      </p:sp>
      <p:sp>
        <p:nvSpPr>
          <p:cNvPr id="3" name="Datumsplatzhalter 2"/>
          <p:cNvSpPr>
            <a:spLocks noGrp="1"/>
          </p:cNvSpPr>
          <p:nvPr>
            <p:ph type="dt" sz="half" idx="14"/>
          </p:nvPr>
        </p:nvSpPr>
        <p:spPr/>
        <p:txBody>
          <a:bodyPr/>
          <a:lstStyle/>
          <a:p>
            <a:fld id="{06607FB7-C140-4035-85CD-85909126BC4D}" type="datetime1">
              <a:rPr lang="de-DE" smtClean="0"/>
              <a:t>05.05.2020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37</a:t>
            </a:fld>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145" y="1031250"/>
            <a:ext cx="429577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17</a:t>
            </a:r>
            <a:endParaRPr lang="de-DE" dirty="0"/>
          </a:p>
        </p:txBody>
      </p:sp>
      <p:sp>
        <p:nvSpPr>
          <p:cNvPr id="3" name="Datumsplatzhalter 2"/>
          <p:cNvSpPr>
            <a:spLocks noGrp="1"/>
          </p:cNvSpPr>
          <p:nvPr>
            <p:ph type="dt" sz="half" idx="14"/>
          </p:nvPr>
        </p:nvSpPr>
        <p:spPr/>
        <p:txBody>
          <a:bodyPr/>
          <a:lstStyle/>
          <a:p>
            <a:fld id="{D6116776-4AFE-4C17-8F80-CD63098EB2AD}" type="datetime1">
              <a:rPr lang="de-DE" smtClean="0"/>
              <a:t>05.05.2020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8" name="Grafik 7"/>
          <p:cNvPicPr/>
          <p:nvPr/>
        </p:nvPicPr>
        <p:blipFill rotWithShape="1">
          <a:blip r:embed="rId4" cstate="print">
            <a:extLst>
              <a:ext uri="{28A0092B-C50C-407E-A947-70E740481C1C}">
                <a14:useLocalDpi xmlns:a14="http://schemas.microsoft.com/office/drawing/2010/main" val="0"/>
              </a:ext>
            </a:extLst>
          </a:blip>
          <a:srcRect l="2725" t="2117" r="1540" b="17460"/>
          <a:stretch/>
        </p:blipFill>
        <p:spPr bwMode="auto">
          <a:xfrm>
            <a:off x="839468" y="1380490"/>
            <a:ext cx="5866131" cy="4067810"/>
          </a:xfrm>
          <a:prstGeom prst="rect">
            <a:avLst/>
          </a:prstGeom>
          <a:ln>
            <a:noFill/>
          </a:ln>
          <a:extLst>
            <a:ext uri="{53640926-AAD7-44D8-BBD7-CCE9431645EC}">
              <a14:shadowObscured xmlns:a14="http://schemas.microsoft.com/office/drawing/2010/main"/>
            </a:ext>
          </a:extLst>
        </p:spPr>
      </p:pic>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(gesamt, in Prozent) in den Saisons 2016/17 bis zur 17. KW 2019/20. Der schwarze, senkrechte Strich markiert den Jahreswechsel.</a:t>
            </a:r>
            <a:endParaRPr lang="de-DE" sz="1400" dirty="0">
              <a:ea typeface="Times New Roman"/>
            </a:endParaRPr>
          </a:p>
        </p:txBody>
      </p:sp>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17</a:t>
            </a:r>
            <a:endParaRPr lang="de-DE" dirty="0"/>
          </a:p>
        </p:txBody>
      </p:sp>
      <p:sp>
        <p:nvSpPr>
          <p:cNvPr id="3" name="Datumsplatzhalter 2"/>
          <p:cNvSpPr>
            <a:spLocks noGrp="1"/>
          </p:cNvSpPr>
          <p:nvPr>
            <p:ph type="dt" sz="half" idx="14"/>
          </p:nvPr>
        </p:nvSpPr>
        <p:spPr/>
        <p:txBody>
          <a:bodyPr/>
          <a:lstStyle/>
          <a:p>
            <a:fld id="{360F90C7-FB0F-475A-9F6F-1BB01D404827}" type="datetime1">
              <a:rPr lang="de-DE" smtClean="0"/>
              <a:t>05.05.2020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pic>
        <p:nvPicPr>
          <p:cNvPr id="7" name="Grafik 6"/>
          <p:cNvPicPr/>
          <p:nvPr/>
        </p:nvPicPr>
        <p:blipFill rotWithShape="1">
          <a:blip r:embed="rId2" cstate="print">
            <a:extLst>
              <a:ext uri="{28A0092B-C50C-407E-A947-70E740481C1C}">
                <a14:useLocalDpi xmlns:a14="http://schemas.microsoft.com/office/drawing/2010/main" val="0"/>
              </a:ext>
            </a:extLst>
          </a:blip>
          <a:srcRect l="3085" t="15773" r="823" b="2016"/>
          <a:stretch/>
        </p:blipFill>
        <p:spPr bwMode="auto">
          <a:xfrm>
            <a:off x="870991" y="1480185"/>
            <a:ext cx="6863309" cy="3882390"/>
          </a:xfrm>
          <a:prstGeom prst="rect">
            <a:avLst/>
          </a:prstGeom>
          <a:noFill/>
          <a:ln>
            <a:noFill/>
          </a:ln>
          <a:extLst>
            <a:ext uri="{53640926-AAD7-44D8-BBD7-CCE9431645EC}">
              <a14:shadowObscured xmlns:a14="http://schemas.microsoft.com/office/drawing/2010/main"/>
            </a:ext>
          </a:extLst>
        </p:spPr>
      </p:pic>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17. KW 2020 in fünf Altersgruppen und ge­samt in Deutschland pro 100.000 Einwohner in der jeweiligen Altersgruppe. Die senkrechte Linie mar­kiert die 1. KW des Jahres.</a:t>
            </a:r>
          </a:p>
        </p:txBody>
      </p:sp>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09255B5-E867-497C-98C6-B10C0F809846}"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05.05.2020</a:t>
            </a:r>
            <a:r>
              <a:rPr lang="de-DE" sz="1400" dirty="0" smtClean="0">
                <a:solidFill>
                  <a:schemeClr val="bg1"/>
                </a:solidFill>
              </a:rPr>
              <a:t>. </a:t>
            </a:r>
            <a:r>
              <a:rPr lang="de-DE" sz="1400" dirty="0">
                <a:solidFill>
                  <a:schemeClr val="bg1"/>
                </a:solidFill>
              </a:rPr>
              <a:t>00:00)</a:t>
            </a:r>
          </a:p>
        </p:txBody>
      </p:sp>
      <p:graphicFrame>
        <p:nvGraphicFramePr>
          <p:cNvPr id="7" name="Diagramm 6"/>
          <p:cNvGraphicFramePr>
            <a:graphicFrameLocks/>
          </p:cNvGraphicFramePr>
          <p:nvPr>
            <p:extLst>
              <p:ext uri="{D42A27DB-BD31-4B8C-83A1-F6EECF244321}">
                <p14:modId xmlns:p14="http://schemas.microsoft.com/office/powerpoint/2010/main" val="3121499695"/>
              </p:ext>
            </p:extLst>
          </p:nvPr>
        </p:nvGraphicFramePr>
        <p:xfrm>
          <a:off x="381001" y="1456660"/>
          <a:ext cx="8168792" cy="44107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019411D4-191A-40F9-BA23-681A59F4756D}" type="datetime1">
              <a:rPr lang="de-DE" smtClean="0"/>
              <a:t>05.05.2020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17</a:t>
            </a:r>
            <a:endParaRPr lang="de-DE" dirty="0"/>
          </a:p>
        </p:txBody>
      </p:sp>
      <p:pic>
        <p:nvPicPr>
          <p:cNvPr id="7" name="Grafik 6"/>
          <p:cNvPicPr/>
          <p:nvPr/>
        </p:nvPicPr>
        <p:blipFill rotWithShape="1">
          <a:blip r:embed="rId2" cstate="print">
            <a:extLst>
              <a:ext uri="{28A0092B-C50C-407E-A947-70E740481C1C}">
                <a14:useLocalDpi xmlns:a14="http://schemas.microsoft.com/office/drawing/2010/main" val="0"/>
              </a:ext>
            </a:extLst>
          </a:blip>
          <a:srcRect l="617" t="23061" r="2675" b="3777"/>
          <a:stretch/>
        </p:blipFill>
        <p:spPr bwMode="auto">
          <a:xfrm>
            <a:off x="1162051" y="1362076"/>
            <a:ext cx="6109652" cy="3388042"/>
          </a:xfrm>
          <a:prstGeom prst="rect">
            <a:avLst/>
          </a:prstGeom>
          <a:noFill/>
          <a:ln>
            <a:noFill/>
          </a:ln>
          <a:extLst>
            <a:ext uri="{53640926-AAD7-44D8-BBD7-CCE9431645EC}">
              <a14:shadowObscured xmlns:a14="http://schemas.microsoft.com/office/drawing/2010/main"/>
            </a:ext>
          </a:extLst>
        </p:spPr>
      </p:pic>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positiver Influenza-, RS-, </a:t>
            </a:r>
            <a:r>
              <a:rPr lang="de-DE" sz="1400" dirty="0" err="1">
                <a:ea typeface="Times New Roman"/>
                <a:cs typeface="Arial"/>
              </a:rPr>
              <a:t>hMP</a:t>
            </a:r>
            <a:r>
              <a:rPr lang="de-DE" sz="1400" dirty="0">
                <a:ea typeface="Times New Roman"/>
                <a:cs typeface="Arial"/>
              </a:rPr>
              <a:t>-, 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dirty="0" err="1">
                <a:ea typeface="Times New Roman"/>
                <a:cs typeface="Arial"/>
              </a:rPr>
              <a:t>Positivenrate</a:t>
            </a:r>
            <a:r>
              <a:rPr lang="de-DE" sz="1400" dirty="0">
                <a:ea typeface="Times New Roman"/>
                <a:cs typeface="Arial"/>
              </a:rPr>
              <a:t>, rechte y-Achse, 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(linke y-Achse, graue Balken) von der 40. KW 2019 bis zur 17. KW 2020.</a:t>
            </a:r>
            <a:endParaRPr lang="de-DE" sz="1400" dirty="0">
              <a:effectLst/>
              <a:ea typeface="Times New Roman"/>
            </a:endParaRPr>
          </a:p>
        </p:txBody>
      </p:sp>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15</a:t>
            </a:r>
            <a:endParaRPr lang="de-DE" dirty="0"/>
          </a:p>
        </p:txBody>
      </p:sp>
      <p:sp>
        <p:nvSpPr>
          <p:cNvPr id="3" name="Datumsplatzhalter 2"/>
          <p:cNvSpPr>
            <a:spLocks noGrp="1"/>
          </p:cNvSpPr>
          <p:nvPr>
            <p:ph type="dt" sz="half" idx="14"/>
          </p:nvPr>
        </p:nvSpPr>
        <p:spPr/>
        <p:txBody>
          <a:bodyPr/>
          <a:lstStyle/>
          <a:p>
            <a:fld id="{86017C1A-FA8B-471D-947E-7FDF7C3F507A}" type="datetime1">
              <a:rPr lang="de-DE" smtClean="0"/>
              <a:t>05.05.2020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pic>
        <p:nvPicPr>
          <p:cNvPr id="7" name="Grafik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775" y="1171575"/>
            <a:ext cx="7543800" cy="4000499"/>
          </a:xfrm>
          <a:prstGeom prst="rect">
            <a:avLst/>
          </a:prstGeom>
          <a:noFill/>
          <a:ln>
            <a:noFill/>
          </a:ln>
        </p:spPr>
      </p:pic>
      <p:sp>
        <p:nvSpPr>
          <p:cNvPr id="6" name="Textfeld 5"/>
          <p:cNvSpPr txBox="1"/>
          <p:nvPr/>
        </p:nvSpPr>
        <p:spPr>
          <a:xfrm>
            <a:off x="1042520" y="5002581"/>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15. KW 2020, Daten aus 71 </a:t>
            </a:r>
            <a:r>
              <a:rPr lang="de-DE" sz="1400" dirty="0" err="1"/>
              <a:t>Sentinelkliniken</a:t>
            </a:r>
            <a:r>
              <a:rPr lang="de-DE" sz="1400" dirty="0"/>
              <a:t>. Die senkrechte Linie markiert jeweils die 1. KW des Jahres, der Zeitraum der Grippewelle ist grau hinterlegt</a:t>
            </a:r>
            <a:r>
              <a:rPr lang="de-DE" sz="1400" dirty="0" smtClean="0"/>
              <a:t>.</a:t>
            </a:r>
            <a:endParaRPr lang="de-DE" sz="1400" dirty="0"/>
          </a:p>
        </p:txBody>
      </p:sp>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7728E3-C788-4B85-8E8A-9BC69FF9F6E9}"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EF6102-47D4-412C-BFE9-F54DBEC29B1A}"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B82062-CAB3-4EE6-B546-E5FF3E191803}"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D79D243-B386-40BD-A66E-8FCED467FF31}"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B10C095-1173-462B-8CD7-F43199BDF8A9}"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200223-3A15-4F3D-B351-4B28F16597CC}"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E698A79-B39E-4410-BCAE-5B4724E2BF50}"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C2F4642-E9EC-4836-8470-971D5FBC790F}" type="datetime1">
              <a:rPr lang="de-DE" smtClean="0"/>
              <a:t>05.05.2020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CEB6727-6331-432A-BF1A-7217BC46CAD9}"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05.05.2020</a:t>
            </a:r>
            <a:r>
              <a:rPr lang="de-DE" sz="1400" dirty="0" smtClean="0">
                <a:solidFill>
                  <a:schemeClr val="bg1"/>
                </a:solidFill>
              </a:rPr>
              <a:t>. </a:t>
            </a:r>
            <a:r>
              <a:rPr lang="de-DE" sz="1400" dirty="0">
                <a:solidFill>
                  <a:schemeClr val="bg1"/>
                </a:solidFill>
              </a:rPr>
              <a:t>00:00)</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5" y="1556340"/>
            <a:ext cx="8113713"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A2120045-CE43-4DBA-A070-F1346A5F37F0}"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E22073F3-02F3-4164-AC2A-5E1852225ABE}"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D9E10A53-9C1D-47D1-94E6-241E3CA20700}" type="datetime1">
              <a:rPr lang="de-DE" smtClean="0"/>
              <a:t>05.05.2020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52</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A2D0E689-B8EE-4B1A-B42C-52263E8CF904}"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AA247CB7-1556-4F18-9F01-132479E9E805}"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454BE541-C541-4DBB-A28E-F458BCD93BD8}"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9ECAB6EB-7808-48A8-948C-5006C6A1D4CB}"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AF97AF0-0842-40C5-BDFE-75641879A8C3}"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E68C5FC-28A2-4249-B312-8BC88EB100EC}"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0,71 </a:t>
            </a:r>
            <a:r>
              <a:rPr lang="de-DE" dirty="0"/>
              <a:t>(95</a:t>
            </a:r>
            <a:r>
              <a:rPr lang="de-DE" dirty="0" smtClean="0"/>
              <a:t>%-Präzisionsintervall</a:t>
            </a:r>
            <a:r>
              <a:rPr lang="de-DE" dirty="0"/>
              <a:t>: </a:t>
            </a:r>
            <a:r>
              <a:rPr lang="de-DE" dirty="0" smtClean="0"/>
              <a:t>0,59 </a:t>
            </a:r>
            <a:r>
              <a:rPr lang="de-DE" dirty="0" smtClean="0"/>
              <a:t>– </a:t>
            </a:r>
            <a:r>
              <a:rPr lang="de-DE" dirty="0" smtClean="0"/>
              <a:t>0,82) </a:t>
            </a:r>
            <a:endParaRPr lang="de-DE" dirty="0" smtClean="0"/>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01.05.2020 </a:t>
            </a:r>
            <a:endParaRPr lang="de-DE" dirty="0" smtClean="0"/>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2EEA644B-A170-4607-B635-C70D3543BFD2}"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a:t>
            </a:r>
            <a:r>
              <a:rPr lang="de-DE" sz="2000" dirty="0" smtClean="0">
                <a:solidFill>
                  <a:schemeClr val="bg1"/>
                </a:solidFill>
              </a:rPr>
              <a:t>05.05.2020 </a:t>
            </a:r>
            <a:r>
              <a:rPr lang="de-DE" sz="2000" dirty="0" smtClean="0">
                <a:solidFill>
                  <a:schemeClr val="bg1"/>
                </a:solidFill>
              </a:rPr>
              <a:t>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312BB30-9093-4245-9017-1D9D92F0A13A}"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63</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801562913"/>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48748DA2-6708-42D7-B0A2-B4CE7EF63EA7}"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64</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F8A13235-9037-4901-9240-613F4055CCE8}" type="datetime1">
              <a:rPr lang="de-DE" smtClean="0"/>
              <a:t>05.05.2020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05.05.2020   </a:t>
            </a:r>
            <a:r>
              <a:rPr lang="de-DE" sz="1600" dirty="0" smtClean="0">
                <a:solidFill>
                  <a:schemeClr val="bg1"/>
                </a:solidFill>
              </a:rPr>
              <a:t>00:00 Uhr (unter </a:t>
            </a:r>
            <a:r>
              <a:rPr lang="de-DE" sz="1600" dirty="0">
                <a:solidFill>
                  <a:schemeClr val="bg1"/>
                </a:solidFill>
              </a:rPr>
              <a:t>Berücksichtigung der Fälle bis </a:t>
            </a:r>
            <a:r>
              <a:rPr lang="de-DE" sz="1600" dirty="0" smtClean="0">
                <a:solidFill>
                  <a:schemeClr val="bg1"/>
                </a:solidFill>
              </a:rPr>
              <a:t>01.05.2020</a:t>
            </a:r>
            <a:r>
              <a:rPr lang="de-DE" sz="1600" dirty="0" smtClean="0">
                <a:solidFill>
                  <a:schemeClr val="bg1"/>
                </a:solidFill>
              </a:rPr>
              <a:t>)</a:t>
            </a:r>
            <a:endParaRPr lang="de-DE" sz="1600" dirty="0">
              <a:solidFill>
                <a:schemeClr val="bg1"/>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017" y="1461891"/>
            <a:ext cx="7135903" cy="4077671"/>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8</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04.05.2020</a:t>
            </a:r>
            <a:r>
              <a:rPr lang="de-DE" sz="2000" dirty="0" smtClean="0">
                <a:solidFill>
                  <a:srgbClr val="FF0000"/>
                </a:solidFill>
              </a:rPr>
              <a:t> </a:t>
            </a:r>
            <a:r>
              <a:rPr lang="de-DE" sz="2000" dirty="0" smtClean="0">
                <a:solidFill>
                  <a:schemeClr val="bg1"/>
                </a:solidFill>
              </a:rPr>
              <a:t>(unter Berücksichtigung der Fälle bis 30.04.2020)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3065254678"/>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0,74</a:t>
                      </a:r>
                    </a:p>
                  </a:txBody>
                  <a:tcPr marL="9525" marR="9525" marT="9525" marB="0" anchor="ctr"/>
                </a:tc>
                <a:tc>
                  <a:txBody>
                    <a:bodyPr/>
                    <a:lstStyle/>
                    <a:p>
                      <a:pPr algn="ctr" fontAlgn="b"/>
                      <a:r>
                        <a:rPr lang="de-DE" sz="1100" b="0" i="0" u="none" strike="noStrike">
                          <a:effectLst/>
                          <a:latin typeface="Calibri"/>
                        </a:rPr>
                        <a:t>( 0,60 - 0,85 )</a:t>
                      </a:r>
                    </a:p>
                  </a:txBody>
                  <a:tcPr marL="9525" marR="9525" marT="9525" marB="0" anchor="ctr"/>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a:t>
                      </a:r>
                    </a:p>
                  </a:txBody>
                  <a:tcPr marL="9525" marR="9525" marT="9525" marB="0" anchor="ctr"/>
                </a:tc>
                <a:tc>
                  <a:txBody>
                    <a:bodyPr/>
                    <a:lstStyle/>
                    <a:p>
                      <a:pPr algn="ctr" fontAlgn="b"/>
                      <a:r>
                        <a:rPr lang="de-DE" sz="1100" b="0" i="0" u="none" strike="noStrike">
                          <a:effectLst/>
                          <a:latin typeface="Calibri"/>
                        </a:rPr>
                        <a:t>( 0,57 - 0,83 )</a:t>
                      </a:r>
                    </a:p>
                  </a:txBody>
                  <a:tcPr marL="9525" marR="9525" marT="9525" marB="0" anchor="ctr"/>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a:t>
                      </a:r>
                    </a:p>
                  </a:txBody>
                  <a:tcPr marL="9525" marR="9525" marT="9525" marB="0" anchor="ctr"/>
                </a:tc>
                <a:tc>
                  <a:txBody>
                    <a:bodyPr/>
                    <a:lstStyle/>
                    <a:p>
                      <a:pPr algn="ctr" fontAlgn="b"/>
                      <a:r>
                        <a:rPr lang="de-DE" sz="1100" b="0" i="0" u="none" strike="noStrike">
                          <a:effectLst/>
                          <a:latin typeface="Calibri"/>
                        </a:rPr>
                        <a:t>( 0,59 - 1,09 )</a:t>
                      </a:r>
                    </a:p>
                  </a:txBody>
                  <a:tcPr marL="9525" marR="9525" marT="9525" marB="0" anchor="ctr"/>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0,63</a:t>
                      </a:r>
                    </a:p>
                  </a:txBody>
                  <a:tcPr marL="9525" marR="9525" marT="9525" marB="0" anchor="ctr"/>
                </a:tc>
                <a:tc>
                  <a:txBody>
                    <a:bodyPr/>
                    <a:lstStyle/>
                    <a:p>
                      <a:pPr algn="ctr" fontAlgn="b"/>
                      <a:r>
                        <a:rPr lang="de-DE" sz="1100" b="0" i="0" u="none" strike="noStrike">
                          <a:effectLst/>
                          <a:latin typeface="Calibri"/>
                        </a:rPr>
                        <a:t>( 0,44 - 0,82 )</a:t>
                      </a:r>
                    </a:p>
                  </a:txBody>
                  <a:tcPr marL="9525" marR="9525" marT="9525" marB="0" anchor="ctr"/>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0,82</a:t>
                      </a:r>
                    </a:p>
                  </a:txBody>
                  <a:tcPr marL="9525" marR="9525" marT="9525" marB="0" anchor="ctr"/>
                </a:tc>
                <a:tc>
                  <a:txBody>
                    <a:bodyPr/>
                    <a:lstStyle/>
                    <a:p>
                      <a:pPr algn="ctr" fontAlgn="b"/>
                      <a:r>
                        <a:rPr lang="de-DE" sz="1100" b="0" i="0" u="none" strike="noStrike">
                          <a:effectLst/>
                          <a:latin typeface="Calibri"/>
                        </a:rPr>
                        <a:t>( 0,48 - 1,28 )</a:t>
                      </a:r>
                    </a:p>
                  </a:txBody>
                  <a:tcPr marL="9525" marR="9525" marT="9525" marB="0" anchor="ctr"/>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0,61</a:t>
                      </a:r>
                    </a:p>
                  </a:txBody>
                  <a:tcPr marL="9525" marR="9525" marT="9525" marB="0" anchor="ctr"/>
                </a:tc>
                <a:tc>
                  <a:txBody>
                    <a:bodyPr/>
                    <a:lstStyle/>
                    <a:p>
                      <a:pPr algn="ctr" fontAlgn="b"/>
                      <a:r>
                        <a:rPr lang="de-DE" sz="1100" b="0" i="0" u="none" strike="noStrike">
                          <a:effectLst/>
                          <a:latin typeface="Calibri"/>
                        </a:rPr>
                        <a:t>( 0,40 - 0,91 )</a:t>
                      </a:r>
                    </a:p>
                  </a:txBody>
                  <a:tcPr marL="9525" marR="9525" marT="9525" marB="0" anchor="ctr"/>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0,77</a:t>
                      </a:r>
                    </a:p>
                  </a:txBody>
                  <a:tcPr marL="9525" marR="9525" marT="9525" marB="0" anchor="ctr"/>
                </a:tc>
                <a:tc>
                  <a:txBody>
                    <a:bodyPr/>
                    <a:lstStyle/>
                    <a:p>
                      <a:pPr algn="ctr" fontAlgn="b"/>
                      <a:r>
                        <a:rPr lang="de-DE" sz="1100" b="0" i="0" u="none" strike="noStrike" dirty="0">
                          <a:effectLst/>
                          <a:latin typeface="Calibri"/>
                        </a:rPr>
                        <a:t>( 0,63 - 0,97 )</a:t>
                      </a:r>
                    </a:p>
                  </a:txBody>
                  <a:tcPr marL="9525" marR="9525" marT="9525" marB="0" anchor="ctr"/>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0,94</a:t>
                      </a:r>
                    </a:p>
                  </a:txBody>
                  <a:tcPr marL="9525" marR="9525" marT="9525" marB="0" anchor="ctr"/>
                </a:tc>
                <a:tc>
                  <a:txBody>
                    <a:bodyPr/>
                    <a:lstStyle/>
                    <a:p>
                      <a:pPr algn="ctr" fontAlgn="b"/>
                      <a:r>
                        <a:rPr lang="de-DE" sz="1100" b="0" i="0" u="none" strike="noStrike" dirty="0">
                          <a:effectLst/>
                          <a:latin typeface="Calibri"/>
                        </a:rPr>
                        <a:t>( 0,36 - 1,65 )</a:t>
                      </a:r>
                    </a:p>
                  </a:txBody>
                  <a:tcPr marL="9525" marR="9525" marT="9525" marB="0" anchor="ctr"/>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0,62</a:t>
                      </a:r>
                    </a:p>
                  </a:txBody>
                  <a:tcPr marL="9525" marR="9525" marT="9525" marB="0" anchor="ctr"/>
                </a:tc>
                <a:tc>
                  <a:txBody>
                    <a:bodyPr/>
                    <a:lstStyle/>
                    <a:p>
                      <a:pPr algn="ctr" fontAlgn="b"/>
                      <a:r>
                        <a:rPr lang="de-DE" sz="1100" b="0" i="0" u="none" strike="noStrike" dirty="0">
                          <a:effectLst/>
                          <a:latin typeface="Calibri"/>
                        </a:rPr>
                        <a:t>( 0,49 - 0,78 )</a:t>
                      </a:r>
                    </a:p>
                  </a:txBody>
                  <a:tcPr marL="9525" marR="9525" marT="9525" marB="0" anchor="ctr"/>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0,87</a:t>
                      </a:r>
                    </a:p>
                  </a:txBody>
                  <a:tcPr marL="9525" marR="9525" marT="9525" marB="0" anchor="ctr"/>
                </a:tc>
                <a:tc>
                  <a:txBody>
                    <a:bodyPr/>
                    <a:lstStyle/>
                    <a:p>
                      <a:pPr algn="ctr" fontAlgn="b"/>
                      <a:r>
                        <a:rPr lang="de-DE" sz="1100" b="0" i="0" u="none" strike="noStrike" dirty="0">
                          <a:effectLst/>
                          <a:latin typeface="Calibri"/>
                        </a:rPr>
                        <a:t>( 0,73 - 1,05 )</a:t>
                      </a:r>
                    </a:p>
                  </a:txBody>
                  <a:tcPr marL="9525" marR="9525" marT="9525" marB="0" anchor="ctr"/>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0,74</a:t>
                      </a:r>
                    </a:p>
                  </a:txBody>
                  <a:tcPr marL="9525" marR="9525" marT="9525" marB="0" anchor="ctr"/>
                </a:tc>
                <a:tc>
                  <a:txBody>
                    <a:bodyPr/>
                    <a:lstStyle/>
                    <a:p>
                      <a:pPr algn="ctr" fontAlgn="b"/>
                      <a:r>
                        <a:rPr lang="de-DE" sz="1100" b="0" i="0" u="none" strike="noStrike" dirty="0">
                          <a:effectLst/>
                          <a:latin typeface="Calibri"/>
                        </a:rPr>
                        <a:t>( 0,52 - 1,00 )</a:t>
                      </a:r>
                    </a:p>
                  </a:txBody>
                  <a:tcPr marL="9525" marR="9525" marT="9525" marB="0" anchor="ctr"/>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a:t>
                      </a:r>
                    </a:p>
                  </a:txBody>
                  <a:tcPr marL="9525" marR="9525" marT="9525" marB="0" anchor="ctr"/>
                </a:tc>
                <a:tc>
                  <a:txBody>
                    <a:bodyPr/>
                    <a:lstStyle/>
                    <a:p>
                      <a:pPr algn="ctr" fontAlgn="b"/>
                      <a:r>
                        <a:rPr lang="de-DE" sz="1100" b="0" i="0" u="none" strike="noStrike" dirty="0">
                          <a:effectLst/>
                          <a:latin typeface="Calibri"/>
                        </a:rPr>
                        <a:t>( 0,48 - 1,20 )</a:t>
                      </a:r>
                    </a:p>
                  </a:txBody>
                  <a:tcPr marL="9525" marR="9525" marT="9525" marB="0" anchor="ctr"/>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1,02</a:t>
                      </a:r>
                    </a:p>
                  </a:txBody>
                  <a:tcPr marL="9525" marR="9525" marT="9525" marB="0" anchor="ctr"/>
                </a:tc>
                <a:tc>
                  <a:txBody>
                    <a:bodyPr/>
                    <a:lstStyle/>
                    <a:p>
                      <a:pPr algn="ctr" fontAlgn="b"/>
                      <a:r>
                        <a:rPr lang="de-DE" sz="1100" b="0" i="0" u="none" strike="noStrike" dirty="0">
                          <a:effectLst/>
                          <a:latin typeface="Calibri"/>
                        </a:rPr>
                        <a:t>( 0,72 - 1,44 )</a:t>
                      </a:r>
                    </a:p>
                  </a:txBody>
                  <a:tcPr marL="9525" marR="9525" marT="9525" marB="0" anchor="ctr"/>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1,18</a:t>
                      </a:r>
                    </a:p>
                  </a:txBody>
                  <a:tcPr marL="9525" marR="9525" marT="9525" marB="0" anchor="ctr"/>
                </a:tc>
                <a:tc>
                  <a:txBody>
                    <a:bodyPr/>
                    <a:lstStyle/>
                    <a:p>
                      <a:pPr algn="ctr" fontAlgn="b"/>
                      <a:r>
                        <a:rPr lang="de-DE" sz="1100" b="0" i="0" u="none" strike="noStrike" dirty="0">
                          <a:effectLst/>
                          <a:latin typeface="Calibri"/>
                        </a:rPr>
                        <a:t>( 0,78 - 1,76 )</a:t>
                      </a:r>
                    </a:p>
                  </a:txBody>
                  <a:tcPr marL="9525" marR="9525" marT="9525" marB="0" anchor="ctr"/>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1,17</a:t>
                      </a:r>
                    </a:p>
                  </a:txBody>
                  <a:tcPr marL="9525" marR="9525" marT="9525" marB="0" anchor="ctr"/>
                </a:tc>
                <a:tc>
                  <a:txBody>
                    <a:bodyPr/>
                    <a:lstStyle/>
                    <a:p>
                      <a:pPr algn="ctr" fontAlgn="b"/>
                      <a:r>
                        <a:rPr lang="de-DE" sz="1100" b="0" i="0" u="none" strike="noStrike" dirty="0">
                          <a:effectLst/>
                          <a:latin typeface="Calibri"/>
                        </a:rPr>
                        <a:t>( 0,77 - 1,73 )</a:t>
                      </a:r>
                    </a:p>
                  </a:txBody>
                  <a:tcPr marL="9525" marR="9525" marT="9525" marB="0" anchor="ctr"/>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0,83</a:t>
                      </a:r>
                    </a:p>
                  </a:txBody>
                  <a:tcPr marL="9525" marR="9525" marT="9525" marB="0" anchor="ctr"/>
                </a:tc>
                <a:tc>
                  <a:txBody>
                    <a:bodyPr/>
                    <a:lstStyle/>
                    <a:p>
                      <a:pPr algn="ctr" fontAlgn="b"/>
                      <a:r>
                        <a:rPr lang="de-DE" sz="1100" b="0" i="0" u="none" strike="noStrike" dirty="0">
                          <a:effectLst/>
                          <a:latin typeface="Calibri"/>
                        </a:rPr>
                        <a:t>( 0,62 - 1,03 )</a:t>
                      </a:r>
                    </a:p>
                  </a:txBody>
                  <a:tcPr marL="9525" marR="9525" marT="9525" marB="0" anchor="ctr"/>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27C4F290-DC50-4999-B1FF-75BE9864342B}" type="datetime1">
              <a:rPr lang="de-DE" smtClean="0"/>
              <a:t>05.05.2020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
        <p:nvSpPr>
          <p:cNvPr id="3" name="Textfeld 2"/>
          <p:cNvSpPr txBox="1"/>
          <p:nvPr/>
        </p:nvSpPr>
        <p:spPr>
          <a:xfrm>
            <a:off x="6023274" y="1743739"/>
            <a:ext cx="3120726" cy="369332"/>
          </a:xfrm>
          <a:prstGeom prst="rect">
            <a:avLst/>
          </a:prstGeom>
          <a:noFill/>
        </p:spPr>
        <p:txBody>
          <a:bodyPr wrap="none" rtlCol="0">
            <a:spAutoFit/>
          </a:bodyPr>
          <a:lstStyle/>
          <a:p>
            <a:r>
              <a:rPr lang="de-DE" dirty="0" smtClean="0">
                <a:solidFill>
                  <a:srgbClr val="FF0000"/>
                </a:solidFill>
              </a:rPr>
              <a:t>Keine Aktualisierung zu gestern</a:t>
            </a:r>
            <a:endParaRPr lang="de-DE" dirty="0">
              <a:solidFill>
                <a:srgbClr val="FF0000"/>
              </a:solidFill>
            </a:endParaRPr>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83BA0DD8-378A-4231-BDCB-3DECE2BCF0B6}" type="datetime1">
              <a:rPr lang="de-DE" smtClean="0"/>
              <a:t>05.05.2020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9</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154334976"/>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163.860</a:t>
                      </a:r>
                      <a:endParaRPr lang="de-DE" sz="1800" kern="1200" dirty="0" smtClean="0">
                        <a:solidFill>
                          <a:schemeClr val="dk1"/>
                        </a:solidFill>
                        <a:effectLst/>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 y="923915"/>
            <a:ext cx="7787633" cy="5506294"/>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3256</Words>
  <Application>Microsoft Office PowerPoint</Application>
  <PresentationFormat>Bildschirmpräsentation (4:3)</PresentationFormat>
  <Paragraphs>1238</Paragraphs>
  <Slides>64</Slides>
  <Notes>47</Notes>
  <HiddenSlides>32</HiddenSlides>
  <MMClips>0</MMClips>
  <ScaleCrop>false</ScaleCrop>
  <HeadingPairs>
    <vt:vector size="4" baseType="variant">
      <vt:variant>
        <vt:lpstr>Design</vt:lpstr>
      </vt:variant>
      <vt:variant>
        <vt:i4>2</vt:i4>
      </vt:variant>
      <vt:variant>
        <vt:lpstr>Folientitel</vt:lpstr>
      </vt:variant>
      <vt:variant>
        <vt:i4>64</vt:i4>
      </vt:variant>
    </vt:vector>
  </HeadingPairs>
  <TitlesOfParts>
    <vt:vector size="66" baseType="lpstr">
      <vt:lpstr>Office-Design</vt:lpstr>
      <vt:lpstr>1_Office-Design</vt:lpstr>
      <vt:lpstr>COVID-19:   Lage National  Informationen für den Krisenstab</vt:lpstr>
      <vt:lpstr>Fälle und Todesfälle pro Bundesland (Datenstand: 05.05.2020. 00:00)</vt:lpstr>
      <vt:lpstr>Epikurve nach Erkrankungsbeginn, ersatzweise Meldedatum (Datenstand: 05.05.2020. 00:00)</vt:lpstr>
      <vt:lpstr>Epikurve nach Meldedatum  Dashboard; (Datenstand: 05.05.2020. 00:00)</vt:lpstr>
      <vt:lpstr>Epikurve nach Meldedatum und Krankheitsstatus  (Datenstand: 05.05.2020. 00:00)</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05.05.2020. 00:00)</vt:lpstr>
      <vt:lpstr>Altersverteilung nach Meldewoche: Gesamtfälle  (Datenstand: 05.05.2020. 00:00)</vt:lpstr>
      <vt:lpstr>Alters- &amp; Geschlechtsverteilung: Todesfälle; (Datenstand: 05.05.2020. 00:00*)</vt:lpstr>
      <vt:lpstr>Todesfälle nach Altersgruppen; (Datenstand: 05.05.2020. 00:00)</vt:lpstr>
      <vt:lpstr>PowerPoint-Präsentation</vt:lpstr>
      <vt:lpstr>DIVI Intensivregister; (Datenstand: 05.05.2020, 9:15)</vt:lpstr>
      <vt:lpstr>DIVI Intensivregister; (Datenstand: 05.05.2020, 09:15)</vt:lpstr>
      <vt:lpstr>Prognose benötigter Intensivbetten für SARS-CoV-2 Fälle; (Datenstand: 04.05.2020)</vt:lpstr>
      <vt:lpstr>Übermittelte Fälle nach Tätigkeit oder Betreuung in Einrichtungen; (Datenstand: 05.05.2020. 0:00)</vt:lpstr>
      <vt:lpstr>PowerPoint-Präsentation</vt:lpstr>
      <vt:lpstr>PowerPoint-Präsentation</vt:lpstr>
      <vt:lpstr>Aktuelle Mobilität (Datenstand 03.05.2020)</vt:lpstr>
      <vt:lpstr>Aktuelle Mobilität (Datenstand 03.05.2020)</vt:lpstr>
      <vt:lpstr>PowerPoint-Präsentation</vt:lpstr>
      <vt:lpstr>Übermittelte COVID-19-Fälle nach Expositionsort</vt:lpstr>
      <vt:lpstr>Anzahl Labortestungen (Datenstand 28.04.2020, 18:00 Uhr)</vt:lpstr>
      <vt:lpstr>PowerPoint-Präsentation</vt:lpstr>
      <vt:lpstr>Anteil der positiven Testungen nach Datum der Probenentnahme für Deutschland (Datenstand 28.04.2020)</vt:lpstr>
      <vt:lpstr>Anteil der positiven Testungen nach Datum der Probenentnahme und Bundesland (Datenstand 28.04.2020)</vt:lpstr>
      <vt:lpstr>AGI, Stand 16. KW</vt:lpstr>
      <vt:lpstr>GrippeWeb – KW 17</vt:lpstr>
      <vt:lpstr>AGInfluenza ARE-Konsultationen KW 17</vt:lpstr>
      <vt:lpstr>PowerPoint-Präsentation</vt:lpstr>
      <vt:lpstr>ICOSARI – KW 15</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Sievers, Claudia</cp:lastModifiedBy>
  <cp:revision>1462</cp:revision>
  <cp:lastPrinted>2020-05-02T06:12:36Z</cp:lastPrinted>
  <dcterms:created xsi:type="dcterms:W3CDTF">2015-11-02T12:29:13Z</dcterms:created>
  <dcterms:modified xsi:type="dcterms:W3CDTF">2020-05-05T08:15:16Z</dcterms:modified>
</cp:coreProperties>
</file>