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5"/>
  </p:notesMasterIdLst>
  <p:sldIdLst>
    <p:sldId id="276" r:id="rId3"/>
    <p:sldId id="277" r:id="rId4"/>
    <p:sldId id="278" r:id="rId5"/>
    <p:sldId id="279" r:id="rId6"/>
    <p:sldId id="280" r:id="rId7"/>
    <p:sldId id="281" r:id="rId8"/>
    <p:sldId id="269" r:id="rId9"/>
    <p:sldId id="270" r:id="rId10"/>
    <p:sldId id="271" r:id="rId11"/>
    <p:sldId id="273" r:id="rId12"/>
    <p:sldId id="274" r:id="rId13"/>
    <p:sldId id="282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2" autoAdjust="0"/>
    <p:restoredTop sz="86342" autoAdjust="0"/>
  </p:normalViewPr>
  <p:slideViewPr>
    <p:cSldViewPr>
      <p:cViewPr varScale="1">
        <p:scale>
          <a:sx n="59" d="100"/>
          <a:sy n="59" d="100"/>
        </p:scale>
        <p:origin x="-12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Population 18.729.160 (World Bank)</a:t>
            </a:r>
          </a:p>
          <a:p>
            <a:r>
              <a:rPr lang="de-DE" dirty="0" smtClean="0"/>
              <a:t>https://www.gob.cl/coronavirus/cifrasoficiales/#reporteshttps://chilereports.cl/en/news/2020/04/20/coronavirus-report---april-20-2020</a:t>
            </a:r>
          </a:p>
          <a:p>
            <a:r>
              <a:rPr lang="de-DE" dirty="0" smtClean="0"/>
              <a:t>https://chilereports.cl/en/news/2020/04/03/health-ministry-has-3-300-mechanical-ventilators-available-for-the-covid-19-health-emergency</a:t>
            </a:r>
          </a:p>
          <a:p>
            <a:r>
              <a:rPr lang="de-DE" dirty="0" smtClean="0"/>
              <a:t>https://www.who.int/docs/default-source/coronaviruse/situation-reports/20200420-sitrep-91-covid-19.pdf?sfvrsn=fcf0670b_4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https://chilereports.cl/en/news/2020/04/16/chile-s-health-ministry-announces-that-using-masks-in-enclosed-public-spaces-is-to-be-mandatory (World Bank)</a:t>
            </a:r>
          </a:p>
          <a:p>
            <a:r>
              <a:rPr lang="de-DE" dirty="0" smtClean="0"/>
              <a:t>https://www.bloomberg.com/news/articles/2020-04-16/chile-to-start-controversial-coronavirus-immunity-card-system</a:t>
            </a:r>
          </a:p>
          <a:p>
            <a:r>
              <a:rPr lang="de-DE" dirty="0" smtClean="0"/>
              <a:t>https://www.nytimes.com/2020/04/19/world/coronavirus-news.html</a:t>
            </a:r>
          </a:p>
          <a:p>
            <a:r>
              <a:rPr lang="de-DE" dirty="0" smtClean="0"/>
              <a:t>https://www.worldaware.com/covid-19-alert-chile-expands-restrictions-maintains-nationwide-curfew-april-9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6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1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1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4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neuen COVID-19 Fällen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2" y="1484784"/>
            <a:ext cx="4176464" cy="219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1"/>
            <a:ext cx="31683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51293"/>
            <a:ext cx="3262064" cy="16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157426" y="408196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Mai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5327576" y="411317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Mai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8" y="1060404"/>
            <a:ext cx="4070758" cy="279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233626"/>
            <a:ext cx="16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1.180.634 Fälle</a:t>
            </a:r>
          </a:p>
          <a:p>
            <a:r>
              <a:rPr lang="en-US" dirty="0" smtClean="0"/>
              <a:t>68.934 Tote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1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92592" cy="338554"/>
          </a:xfrm>
        </p:spPr>
        <p:txBody>
          <a:bodyPr/>
          <a:lstStyle/>
          <a:p>
            <a:r>
              <a:rPr lang="en-US" dirty="0" smtClean="0"/>
              <a:t>Santiago de Chile </a:t>
            </a:r>
            <a:r>
              <a:rPr lang="en-US" dirty="0" smtClean="0"/>
              <a:t>– </a:t>
            </a:r>
            <a:r>
              <a:rPr lang="en-US" dirty="0" err="1" smtClean="0"/>
              <a:t>Metropolenregion</a:t>
            </a:r>
            <a:r>
              <a:rPr lang="en-US" dirty="0" smtClean="0"/>
              <a:t> (6 Mio </a:t>
            </a:r>
            <a:r>
              <a:rPr lang="en-US" dirty="0" err="1" smtClean="0"/>
              <a:t>Ew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2850"/>
            <a:ext cx="2552755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 bwMode="auto">
          <a:xfrm>
            <a:off x="5220072" y="1268760"/>
            <a:ext cx="3096344" cy="47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03761" y="5085184"/>
            <a:ext cx="4752528" cy="13475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Nie vollständiger lock down</a:t>
            </a:r>
          </a:p>
          <a:p>
            <a:r>
              <a:rPr lang="de-DE" sz="1600" dirty="0" smtClean="0"/>
              <a:t>Maßnahmen räumlich und zeitlich zu kleinteilig</a:t>
            </a:r>
          </a:p>
          <a:p>
            <a:r>
              <a:rPr lang="de-DE" sz="1600" dirty="0" smtClean="0"/>
              <a:t>Ständiger Wechsel verunsichert die Bevölkerung (Proteste)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309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Carnet Covid-19</a:t>
            </a:r>
          </a:p>
        </p:txBody>
      </p:sp>
      <p:sp>
        <p:nvSpPr>
          <p:cNvPr id="5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196752"/>
            <a:ext cx="8424936" cy="51125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20.04.: „COVID-19 ID“ </a:t>
            </a:r>
            <a:r>
              <a:rPr lang="de-DE" sz="1600" dirty="0"/>
              <a:t>für Personen die genesen </a:t>
            </a:r>
            <a:r>
              <a:rPr lang="de-DE" sz="1600" dirty="0" smtClean="0"/>
              <a:t>sind </a:t>
            </a:r>
          </a:p>
          <a:p>
            <a:pPr lvl="1"/>
            <a:r>
              <a:rPr lang="de-DE" sz="1600" dirty="0" smtClean="0"/>
              <a:t>Bestätigte </a:t>
            </a:r>
            <a:r>
              <a:rPr lang="de-DE" sz="1600" dirty="0"/>
              <a:t>Fälle müssen für </a:t>
            </a:r>
            <a:r>
              <a:rPr lang="de-DE" sz="1600" dirty="0" smtClean="0"/>
              <a:t>14 Tage symptomfrei sein; </a:t>
            </a:r>
            <a:endParaRPr lang="de-DE" sz="1600" dirty="0"/>
          </a:p>
          <a:p>
            <a:pPr lvl="1"/>
            <a:r>
              <a:rPr lang="de-DE" sz="1600" dirty="0"/>
              <a:t>a</a:t>
            </a:r>
            <a:r>
              <a:rPr lang="de-DE" sz="1600" dirty="0" smtClean="0"/>
              <a:t>lle Bürger können eine Karte beantragen – Serologie wird dann durchgeführt</a:t>
            </a:r>
          </a:p>
          <a:p>
            <a:pPr lvl="1"/>
            <a:r>
              <a:rPr lang="de-DE" sz="1600" dirty="0" smtClean="0"/>
              <a:t>HCW werden alle 15 Tage getestet</a:t>
            </a:r>
          </a:p>
          <a:p>
            <a:r>
              <a:rPr lang="de-DE" sz="1600" dirty="0"/>
              <a:t>30.04</a:t>
            </a:r>
            <a:r>
              <a:rPr lang="de-DE" sz="1600" dirty="0" smtClean="0"/>
              <a:t>: Nach der weltweiten Debatte über Immunitätspässe wird der Immunitätsstatus nicht angegeben. Personen, die aus einer Quarantäne entlassen werden, werden einen „Freilassungsschein“ bekommen. </a:t>
            </a:r>
            <a:endParaRPr lang="de-DE" sz="1600" dirty="0"/>
          </a:p>
          <a:p>
            <a:pPr lvl="1"/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6667" r="16000" b="13795"/>
          <a:stretch/>
        </p:blipFill>
        <p:spPr bwMode="auto">
          <a:xfrm>
            <a:off x="3131840" y="3424948"/>
            <a:ext cx="3130062" cy="23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51520" y="1155700"/>
            <a:ext cx="8507289" cy="2273300"/>
          </a:xfrm>
        </p:spPr>
        <p:txBody>
          <a:bodyPr>
            <a:normAutofit/>
          </a:bodyPr>
          <a:lstStyle/>
          <a:p>
            <a:r>
              <a:rPr lang="de-DE" dirty="0"/>
              <a:t>Von der Regierung verwendete </a:t>
            </a:r>
            <a:r>
              <a:rPr lang="de-DE" dirty="0" smtClean="0"/>
              <a:t>Indikatoren als Entscheidungsgrundlage, in welchen Departments am 10.5. Lockerungen durchgeführt werden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Anteil Personen mit V.a. COVID-19 in Notaufnahmen (</a:t>
            </a:r>
            <a:r>
              <a:rPr lang="de-DE" b="1" dirty="0"/>
              <a:t>1-6%, grün; 6-10% orange, über 10% rot</a:t>
            </a:r>
            <a:r>
              <a:rPr lang="de-DE" b="1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 smtClean="0"/>
              <a:t>Belegte ICU-Kapazitäten (</a:t>
            </a:r>
            <a:r>
              <a:rPr lang="de-DE" b="1" dirty="0"/>
              <a:t>unter 60% : grün; 60-80% : orange; über 80% rot</a:t>
            </a:r>
            <a:r>
              <a:rPr lang="de-DE" dirty="0"/>
              <a:t>) 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Frankreich</a:t>
            </a:r>
            <a:r>
              <a:rPr lang="en-US" dirty="0" smtClean="0"/>
              <a:t> – </a:t>
            </a:r>
            <a:r>
              <a:rPr lang="en-US" dirty="0" err="1" smtClean="0"/>
              <a:t>Indikatoren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Lockerung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68" y="3212976"/>
            <a:ext cx="6072864" cy="34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33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Länder mit 7.000 – 70.000 neuen COVID-19 Fällen in den letzten 7 Tagen</a:t>
            </a: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7" y="1053336"/>
            <a:ext cx="784670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neuen COVID-19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0" y="1053336"/>
            <a:ext cx="785209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R </a:t>
            </a:r>
            <a:r>
              <a:rPr lang="de-DE" sz="2400" dirty="0" err="1" smtClean="0"/>
              <a:t>eff</a:t>
            </a:r>
            <a:r>
              <a:rPr lang="de-DE" sz="2400" dirty="0" smtClean="0"/>
              <a:t>. Trend für Länder mit über 7.000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" y="1053336"/>
            <a:ext cx="783107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" y="981328"/>
            <a:ext cx="784375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R </a:t>
            </a:r>
            <a:r>
              <a:rPr lang="de-DE" sz="2400" dirty="0" err="1" smtClean="0"/>
              <a:t>eff</a:t>
            </a:r>
            <a:r>
              <a:rPr lang="de-DE" sz="2400" dirty="0" smtClean="0"/>
              <a:t>. &gt; 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6" y="981328"/>
            <a:ext cx="78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COVID-19 - </a:t>
            </a:r>
            <a:r>
              <a:rPr lang="de-DE" sz="2800" dirty="0" smtClean="0">
                <a:latin typeface="ScalaSansPro-Bold" pitchFamily="50" charset="0"/>
              </a:rPr>
              <a:t>Chile/</a:t>
            </a:r>
            <a:r>
              <a:rPr lang="de-DE" sz="1400" b="0" dirty="0" smtClean="0">
                <a:latin typeface="ScalaSansPro-Bold" pitchFamily="50" charset="0"/>
              </a:rPr>
              <a:t>15,6 </a:t>
            </a:r>
            <a:r>
              <a:rPr lang="de-DE" sz="1400" b="0" dirty="0" err="1" smtClean="0">
                <a:latin typeface="ScalaSansPro-Bold" pitchFamily="50" charset="0"/>
              </a:rPr>
              <a:t>Mio</a:t>
            </a:r>
            <a:r>
              <a:rPr lang="de-DE" sz="1400" b="0" dirty="0" smtClean="0">
                <a:latin typeface="ScalaSansPro-Bold" pitchFamily="50" charset="0"/>
              </a:rPr>
              <a:t> </a:t>
            </a:r>
            <a:r>
              <a:rPr lang="de-DE" sz="1400" b="0" dirty="0" err="1" smtClean="0">
                <a:latin typeface="ScalaSansPro-Bold" pitchFamily="50" charset="0"/>
              </a:rPr>
              <a:t>Ew</a:t>
            </a:r>
            <a:r>
              <a:rPr lang="de-DE" sz="1400" b="0" dirty="0" smtClean="0">
                <a:latin typeface="ScalaSansPro-Bold" pitchFamily="50" charset="0"/>
              </a:rPr>
              <a:t>.</a:t>
            </a:r>
            <a:endParaRPr lang="en-GB" sz="24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20.643 Fälle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270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(Fallsterblichkeit: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1,3%)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10.415 genesen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Inzidenz : 105 /100.000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</a:t>
            </a: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7921" y="2132856"/>
            <a:ext cx="4358095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Erster Fall 3. März (ex Singapur)</a:t>
            </a:r>
          </a:p>
          <a:p>
            <a:r>
              <a:rPr lang="de-DE" sz="1600" dirty="0"/>
              <a:t>Community transmission </a:t>
            </a:r>
            <a:r>
              <a:rPr lang="de-DE" sz="1600" dirty="0" smtClean="0"/>
              <a:t>(WHO, April)</a:t>
            </a:r>
            <a:endParaRPr lang="de-DE" sz="1600" dirty="0"/>
          </a:p>
          <a:p>
            <a:r>
              <a:rPr lang="de-DE" sz="1600" dirty="0" smtClean="0"/>
              <a:t>Meistbetroffene Regionen (nach Fallzahlen):  </a:t>
            </a:r>
            <a:r>
              <a:rPr lang="de-DE" sz="1600" dirty="0" err="1" smtClean="0"/>
              <a:t>Metropolitana</a:t>
            </a:r>
            <a:r>
              <a:rPr lang="de-DE" sz="1600" dirty="0" smtClean="0"/>
              <a:t> (13528),  </a:t>
            </a:r>
            <a:r>
              <a:rPr lang="de-DE" sz="1600" dirty="0" err="1" smtClean="0"/>
              <a:t>Araucania</a:t>
            </a:r>
            <a:r>
              <a:rPr lang="de-DE" sz="1600" dirty="0" smtClean="0"/>
              <a:t> (1331</a:t>
            </a:r>
            <a:r>
              <a:rPr lang="de-DE" sz="1600" dirty="0"/>
              <a:t>), </a:t>
            </a:r>
            <a:r>
              <a:rPr lang="de-DE" sz="1600" dirty="0" err="1" smtClean="0"/>
              <a:t>Magellanes</a:t>
            </a:r>
            <a:r>
              <a:rPr lang="de-DE" sz="1600" dirty="0" smtClean="0"/>
              <a:t> </a:t>
            </a:r>
            <a:r>
              <a:rPr lang="de-DE" sz="1600" dirty="0"/>
              <a:t>(795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Gesundheitswesen:</a:t>
            </a:r>
          </a:p>
          <a:p>
            <a:pPr lvl="1"/>
            <a:r>
              <a:rPr lang="de-DE" sz="1400" dirty="0" smtClean="0"/>
              <a:t>Betten: 2,2 Betten/1.000 </a:t>
            </a:r>
            <a:r>
              <a:rPr lang="de-DE" sz="1400" dirty="0" err="1" smtClean="0"/>
              <a:t>Ew</a:t>
            </a:r>
            <a:r>
              <a:rPr lang="de-DE" sz="1400" dirty="0" smtClean="0"/>
              <a:t>, </a:t>
            </a:r>
          </a:p>
          <a:p>
            <a:pPr lvl="1"/>
            <a:r>
              <a:rPr lang="de-DE" sz="1400" dirty="0" smtClean="0"/>
              <a:t>5.300 zusätzliche Betten (5 neue Krankenhäuser, „modulare“ Krankenhaus, Feldkrankenhäuser)</a:t>
            </a:r>
          </a:p>
          <a:p>
            <a:pPr lvl="1"/>
            <a:r>
              <a:rPr lang="de-DE" sz="1400" dirty="0" smtClean="0"/>
              <a:t>1.825 Beatmungsgeräte</a:t>
            </a:r>
          </a:p>
          <a:p>
            <a:pPr lvl="2"/>
            <a:r>
              <a:rPr lang="de-DE" sz="1200" dirty="0" smtClean="0"/>
              <a:t>674 am 3.5. zur Verfügung</a:t>
            </a:r>
          </a:p>
          <a:p>
            <a:r>
              <a:rPr lang="de-DE" sz="1600" dirty="0" smtClean="0"/>
              <a:t>Testung:</a:t>
            </a:r>
          </a:p>
          <a:p>
            <a:pPr lvl="1"/>
            <a:r>
              <a:rPr lang="de-DE" sz="1400" dirty="0" smtClean="0"/>
              <a:t>Bis zum 03.05.: 206.218</a:t>
            </a:r>
          </a:p>
          <a:p>
            <a:pPr lvl="1"/>
            <a:r>
              <a:rPr lang="de-DE" sz="1400" dirty="0" smtClean="0"/>
              <a:t>Positivanteil: 9,5%</a:t>
            </a:r>
          </a:p>
          <a:p>
            <a:pPr lvl="1"/>
            <a:r>
              <a:rPr lang="de-DE" sz="1400" dirty="0" smtClean="0"/>
              <a:t>52 Labore (Anzahl verdoppelt seit Anfang des Ausbruchs)</a:t>
            </a:r>
            <a:endParaRPr lang="de-DE" sz="1400" dirty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583" r="33034" b="26349"/>
          <a:stretch/>
        </p:blipFill>
        <p:spPr bwMode="auto">
          <a:xfrm>
            <a:off x="7249079" y="548680"/>
            <a:ext cx="903351" cy="310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0" b="588"/>
          <a:stretch/>
        </p:blipFill>
        <p:spPr bwMode="auto">
          <a:xfrm>
            <a:off x="6183457" y="1068404"/>
            <a:ext cx="1657460" cy="11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717032"/>
            <a:ext cx="42124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Chile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8075"/>
            <a:ext cx="4445472" cy="208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8208"/>
            <a:ext cx="4439525" cy="30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5085184"/>
            <a:ext cx="8092593" cy="905148"/>
          </a:xfrm>
        </p:spPr>
        <p:txBody>
          <a:bodyPr/>
          <a:lstStyle/>
          <a:p>
            <a:r>
              <a:rPr lang="en-US" dirty="0" err="1" smtClean="0"/>
              <a:t>Testkapazitäten</a:t>
            </a:r>
            <a:r>
              <a:rPr lang="en-US" dirty="0" smtClean="0"/>
              <a:t>: </a:t>
            </a:r>
            <a:r>
              <a:rPr lang="en-US" dirty="0" err="1" smtClean="0"/>
              <a:t>konstant</a:t>
            </a:r>
            <a:endParaRPr lang="en-US" dirty="0" smtClean="0"/>
          </a:p>
          <a:p>
            <a:r>
              <a:rPr lang="en-US" dirty="0" err="1" smtClean="0"/>
              <a:t>Neu</a:t>
            </a:r>
            <a:r>
              <a:rPr lang="en-US" dirty="0" smtClean="0"/>
              <a:t>: </a:t>
            </a:r>
            <a:r>
              <a:rPr lang="en-US" dirty="0" err="1" smtClean="0"/>
              <a:t>asymptomatische</a:t>
            </a:r>
            <a:r>
              <a:rPr lang="en-US" dirty="0" smtClean="0"/>
              <a:t> Fälle (</a:t>
            </a:r>
            <a:r>
              <a:rPr lang="en-US" dirty="0" err="1" smtClean="0"/>
              <a:t>Kontake</a:t>
            </a:r>
            <a:r>
              <a:rPr lang="en-US" dirty="0" smtClean="0"/>
              <a:t> und CRP+)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658"/>
            <a:ext cx="9077771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6012160" y="278092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779912" y="1988840"/>
            <a:ext cx="0" cy="2816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771800" y="1250176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25. </a:t>
            </a:r>
            <a:r>
              <a:rPr lang="en-US" sz="1050" dirty="0" err="1" smtClean="0"/>
              <a:t>März</a:t>
            </a:r>
            <a:r>
              <a:rPr lang="en-US" sz="1050" dirty="0" smtClean="0"/>
              <a:t>: Quarantäne für </a:t>
            </a:r>
            <a:r>
              <a:rPr lang="en-US" sz="1050" dirty="0" err="1"/>
              <a:t>a</a:t>
            </a:r>
            <a:r>
              <a:rPr lang="en-US" sz="1050" dirty="0" err="1" smtClean="0"/>
              <a:t>usgewählte</a:t>
            </a:r>
            <a:r>
              <a:rPr lang="en-US" sz="1050" dirty="0" smtClean="0"/>
              <a:t> </a:t>
            </a:r>
            <a:r>
              <a:rPr lang="en-US" sz="1050" dirty="0" err="1"/>
              <a:t>Kommunen</a:t>
            </a:r>
            <a:r>
              <a:rPr lang="en-US" sz="1050" dirty="0" smtClean="0"/>
              <a:t>, </a:t>
            </a:r>
            <a:r>
              <a:rPr lang="en-US" sz="1050" dirty="0" err="1" smtClean="0"/>
              <a:t>Versamlungsverbot</a:t>
            </a:r>
            <a:r>
              <a:rPr lang="en-US" sz="1050" dirty="0" smtClean="0"/>
              <a:t> (&gt;500), </a:t>
            </a:r>
            <a:r>
              <a:rPr lang="en-US" sz="1050" dirty="0" err="1" smtClean="0"/>
              <a:t>Schulschließungen</a:t>
            </a:r>
            <a:r>
              <a:rPr lang="en-US" sz="1050" dirty="0" smtClean="0"/>
              <a:t>; </a:t>
            </a:r>
            <a:r>
              <a:rPr lang="en-US" sz="1050" dirty="0" err="1" smtClean="0"/>
              <a:t>Empfehlung</a:t>
            </a:r>
            <a:r>
              <a:rPr lang="en-US" sz="1050" dirty="0"/>
              <a:t> </a:t>
            </a:r>
            <a:r>
              <a:rPr lang="en-US" sz="1050" dirty="0" err="1" smtClean="0"/>
              <a:t>nicht-essentielle</a:t>
            </a:r>
            <a:r>
              <a:rPr lang="en-US" sz="1050" dirty="0" smtClean="0"/>
              <a:t> </a:t>
            </a:r>
            <a:r>
              <a:rPr lang="en-US" sz="1050" dirty="0" err="1" smtClean="0"/>
              <a:t>Geschäfte</a:t>
            </a:r>
            <a:r>
              <a:rPr lang="en-US" sz="1050" dirty="0" smtClean="0"/>
              <a:t> </a:t>
            </a:r>
            <a:r>
              <a:rPr lang="en-US" sz="1050" dirty="0" err="1" smtClean="0"/>
              <a:t>zu</a:t>
            </a:r>
            <a:r>
              <a:rPr lang="en-US" sz="1050" dirty="0" smtClean="0"/>
              <a:t> </a:t>
            </a:r>
            <a:r>
              <a:rPr lang="en-US" sz="1050" dirty="0" err="1" smtClean="0"/>
              <a:t>schließen</a:t>
            </a:r>
            <a:endParaRPr lang="en-US" sz="1050" dirty="0"/>
          </a:p>
        </p:txBody>
      </p:sp>
      <p:sp>
        <p:nvSpPr>
          <p:cNvPr id="11" name="Rechteck 10"/>
          <p:cNvSpPr/>
          <p:nvPr/>
        </p:nvSpPr>
        <p:spPr>
          <a:xfrm>
            <a:off x="2771800" y="2563887"/>
            <a:ext cx="12241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Nächtliche</a:t>
            </a:r>
            <a:r>
              <a:rPr lang="en-US" sz="1050" dirty="0" smtClean="0"/>
              <a:t> </a:t>
            </a:r>
            <a:r>
              <a:rPr lang="en-US" sz="1050" dirty="0" err="1" smtClean="0"/>
              <a:t>Ausgangssperre</a:t>
            </a:r>
            <a:r>
              <a:rPr lang="en-US" sz="1050" dirty="0" smtClean="0"/>
              <a:t> (22:00-5:00)</a:t>
            </a:r>
            <a:endParaRPr lang="en-US" sz="105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843808" y="3858399"/>
            <a:ext cx="0" cy="1198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347864" y="318501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690475" y="3440109"/>
            <a:ext cx="16561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18. </a:t>
            </a:r>
            <a:r>
              <a:rPr lang="en-US" sz="1050" dirty="0" err="1" smtClean="0"/>
              <a:t>März</a:t>
            </a:r>
            <a:r>
              <a:rPr lang="en-US" sz="1050" dirty="0" smtClean="0"/>
              <a:t>: </a:t>
            </a:r>
            <a:r>
              <a:rPr lang="de-DE" sz="1050" dirty="0" smtClean="0"/>
              <a:t>Landesweiter Notstand</a:t>
            </a:r>
            <a:r>
              <a:rPr lang="en-US" sz="1050" dirty="0" smtClean="0"/>
              <a:t>; </a:t>
            </a:r>
            <a:r>
              <a:rPr lang="en-US" sz="1050" dirty="0" err="1" smtClean="0"/>
              <a:t>Grenzschließung</a:t>
            </a:r>
            <a:endParaRPr lang="en-US" sz="1050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1685866"/>
            <a:ext cx="0" cy="2625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561166" y="2301413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5436096" y="1847448"/>
            <a:ext cx="122413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Ankündiging</a:t>
            </a:r>
            <a:r>
              <a:rPr lang="en-US" sz="1050" dirty="0" smtClean="0"/>
              <a:t> der </a:t>
            </a:r>
            <a:r>
              <a:rPr lang="en-US" sz="1050" dirty="0" err="1" smtClean="0"/>
              <a:t>Aufhebung</a:t>
            </a:r>
            <a:r>
              <a:rPr lang="en-US" sz="1050" dirty="0" smtClean="0"/>
              <a:t> der Quarantäne für </a:t>
            </a:r>
            <a:r>
              <a:rPr lang="en-US" sz="1050" dirty="0" err="1"/>
              <a:t>a</a:t>
            </a:r>
            <a:r>
              <a:rPr lang="en-US" sz="1050" dirty="0" err="1" smtClean="0"/>
              <a:t>usgewählte</a:t>
            </a:r>
            <a:r>
              <a:rPr lang="en-US" sz="1050" dirty="0" smtClean="0"/>
              <a:t> </a:t>
            </a:r>
            <a:r>
              <a:rPr lang="en-US" sz="1050" dirty="0" err="1"/>
              <a:t>Kommunen</a:t>
            </a:r>
            <a:endParaRPr lang="en-US" sz="1050" dirty="0"/>
          </a:p>
        </p:txBody>
      </p:sp>
      <p:sp>
        <p:nvSpPr>
          <p:cNvPr id="23" name="Rechteck 22"/>
          <p:cNvSpPr/>
          <p:nvPr/>
        </p:nvSpPr>
        <p:spPr>
          <a:xfrm>
            <a:off x="6228184" y="785620"/>
            <a:ext cx="122413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Lieber</a:t>
            </a:r>
            <a:r>
              <a:rPr lang="en-US" sz="1050" dirty="0" smtClean="0"/>
              <a:t> </a:t>
            </a:r>
            <a:r>
              <a:rPr lang="en-US" sz="1050" dirty="0" err="1" smtClean="0"/>
              <a:t>doch</a:t>
            </a:r>
            <a:r>
              <a:rPr lang="en-US" sz="1050" dirty="0" smtClean="0"/>
              <a:t> </a:t>
            </a:r>
            <a:r>
              <a:rPr lang="en-US" sz="1050" dirty="0" err="1" smtClean="0"/>
              <a:t>nicht</a:t>
            </a:r>
            <a:r>
              <a:rPr lang="en-US" sz="1050" dirty="0" smtClean="0"/>
              <a:t>: </a:t>
            </a:r>
            <a:r>
              <a:rPr lang="en-US" sz="1050" dirty="0" err="1" smtClean="0"/>
              <a:t>Verstärkung</a:t>
            </a:r>
            <a:r>
              <a:rPr lang="en-US" sz="1050" dirty="0" smtClean="0"/>
              <a:t> der Quarantäne für </a:t>
            </a:r>
            <a:r>
              <a:rPr lang="en-US" sz="1050" dirty="0" err="1"/>
              <a:t>a</a:t>
            </a:r>
            <a:r>
              <a:rPr lang="en-US" sz="1050" dirty="0" err="1" smtClean="0"/>
              <a:t>usgewählte</a:t>
            </a:r>
            <a:r>
              <a:rPr lang="en-US" sz="1050" dirty="0" smtClean="0"/>
              <a:t> </a:t>
            </a:r>
            <a:r>
              <a:rPr lang="en-US" sz="1050" dirty="0" err="1"/>
              <a:t>Kommunen</a:t>
            </a:r>
            <a:endParaRPr lang="en-US" sz="1050" dirty="0"/>
          </a:p>
        </p:txBody>
      </p:sp>
      <p:sp>
        <p:nvSpPr>
          <p:cNvPr id="25" name="Rechteck 24"/>
          <p:cNvSpPr/>
          <p:nvPr/>
        </p:nvSpPr>
        <p:spPr>
          <a:xfrm>
            <a:off x="7020272" y="1729262"/>
            <a:ext cx="12241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Weitere</a:t>
            </a:r>
            <a:r>
              <a:rPr lang="en-US" sz="1050" dirty="0" smtClean="0"/>
              <a:t> 7 </a:t>
            </a:r>
            <a:r>
              <a:rPr lang="en-US" sz="1050" dirty="0" err="1" smtClean="0"/>
              <a:t>Kommunen</a:t>
            </a:r>
            <a:r>
              <a:rPr lang="en-US" sz="1050" dirty="0" smtClean="0"/>
              <a:t> </a:t>
            </a:r>
            <a:r>
              <a:rPr lang="en-US" sz="1050" dirty="0" err="1" smtClean="0"/>
              <a:t>unter</a:t>
            </a:r>
            <a:r>
              <a:rPr lang="en-US" sz="1050" dirty="0" smtClean="0"/>
              <a:t> Quarantäne</a:t>
            </a:r>
            <a:endParaRPr lang="en-US" sz="1050" dirty="0"/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827584" y="4509120"/>
            <a:ext cx="0" cy="700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757928" y="4091836"/>
            <a:ext cx="16561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2. </a:t>
            </a:r>
            <a:r>
              <a:rPr lang="en-US" sz="1050" dirty="0" err="1" smtClean="0"/>
              <a:t>März</a:t>
            </a:r>
            <a:r>
              <a:rPr lang="en-US" sz="1050" dirty="0" smtClean="0"/>
              <a:t>: </a:t>
            </a:r>
            <a:r>
              <a:rPr lang="en-US" sz="1050" dirty="0" err="1" smtClean="0"/>
              <a:t>erster</a:t>
            </a:r>
            <a:r>
              <a:rPr lang="en-US" sz="1050" dirty="0" smtClean="0"/>
              <a:t> Fall (</a:t>
            </a:r>
            <a:r>
              <a:rPr lang="en-US" sz="1050" dirty="0" err="1" smtClean="0"/>
              <a:t>importiert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29" name="Rechteck 28"/>
          <p:cNvSpPr/>
          <p:nvPr/>
        </p:nvSpPr>
        <p:spPr>
          <a:xfrm>
            <a:off x="7843291" y="818128"/>
            <a:ext cx="1224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Cordon Sanitaire für Santiago-</a:t>
            </a:r>
            <a:r>
              <a:rPr lang="en-US" sz="1050" dirty="0" err="1" smtClean="0"/>
              <a:t>Metropolenregion</a:t>
            </a:r>
            <a:r>
              <a:rPr lang="en-US" sz="1050" dirty="0" smtClean="0"/>
              <a:t> für 3 </a:t>
            </a:r>
            <a:r>
              <a:rPr lang="en-US" sz="1050" dirty="0" err="1" smtClean="0"/>
              <a:t>Tage</a:t>
            </a:r>
            <a:endParaRPr lang="en-US" sz="1050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8388424" y="1619508"/>
            <a:ext cx="0" cy="1614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" y="251148"/>
            <a:ext cx="2549186" cy="14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Bildschirmpräsentation (4:3)</PresentationFormat>
  <Paragraphs>87</Paragraphs>
  <Slides>12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COVID-19 - Chile/15,6 Mio Ew.</vt:lpstr>
      <vt:lpstr>COVID-19/ Chile</vt:lpstr>
      <vt:lpstr>PowerPoint-Präsentation</vt:lpstr>
      <vt:lpstr>Santiago de Chile – Metropolenregion (6 Mio Ew.)</vt:lpstr>
      <vt:lpstr>Carnet Covid-19</vt:lpstr>
      <vt:lpstr>Frankreich – Indikatoren zur Lockerung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Jansen, Andreas</cp:lastModifiedBy>
  <cp:revision>149</cp:revision>
  <dcterms:created xsi:type="dcterms:W3CDTF">2020-03-17T14:32:40Z</dcterms:created>
  <dcterms:modified xsi:type="dcterms:W3CDTF">2020-05-05T08:12:31Z</dcterms:modified>
</cp:coreProperties>
</file>