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9"/>
  </p:notesMasterIdLst>
  <p:handoutMasterIdLst>
    <p:handoutMasterId r:id="rId70"/>
  </p:handoutMasterIdLst>
  <p:sldIdLst>
    <p:sldId id="427" r:id="rId3"/>
    <p:sldId id="428" r:id="rId4"/>
    <p:sldId id="431" r:id="rId5"/>
    <p:sldId id="430" r:id="rId6"/>
    <p:sldId id="494" r:id="rId7"/>
    <p:sldId id="500" r:id="rId8"/>
    <p:sldId id="509" r:id="rId9"/>
    <p:sldId id="498" r:id="rId10"/>
    <p:sldId id="437" r:id="rId11"/>
    <p:sldId id="438" r:id="rId12"/>
    <p:sldId id="439" r:id="rId13"/>
    <p:sldId id="440" r:id="rId14"/>
    <p:sldId id="441" r:id="rId15"/>
    <p:sldId id="555" r:id="rId16"/>
    <p:sldId id="534" r:id="rId17"/>
    <p:sldId id="442" r:id="rId18"/>
    <p:sldId id="556" r:id="rId19"/>
    <p:sldId id="433" r:id="rId20"/>
    <p:sldId id="508" r:id="rId21"/>
    <p:sldId id="550" r:id="rId22"/>
    <p:sldId id="435" r:id="rId23"/>
    <p:sldId id="559" r:id="rId24"/>
    <p:sldId id="470" r:id="rId25"/>
    <p:sldId id="515" r:id="rId26"/>
    <p:sldId id="497" r:id="rId27"/>
    <p:sldId id="554" r:id="rId28"/>
    <p:sldId id="553" r:id="rId29"/>
    <p:sldId id="537" r:id="rId30"/>
    <p:sldId id="533" r:id="rId31"/>
    <p:sldId id="557" r:id="rId32"/>
    <p:sldId id="558" r:id="rId33"/>
    <p:sldId id="538" r:id="rId34"/>
    <p:sldId id="432" r:id="rId35"/>
    <p:sldId id="544" r:id="rId36"/>
    <p:sldId id="547" r:id="rId37"/>
    <p:sldId id="545" r:id="rId38"/>
    <p:sldId id="546" r:id="rId39"/>
    <p:sldId id="539" r:id="rId40"/>
    <p:sldId id="540" r:id="rId41"/>
    <p:sldId id="541" r:id="rId42"/>
    <p:sldId id="542" r:id="rId43"/>
    <p:sldId id="543" r:id="rId44"/>
    <p:sldId id="517" r:id="rId45"/>
    <p:sldId id="518" r:id="rId46"/>
    <p:sldId id="519" r:id="rId47"/>
    <p:sldId id="520" r:id="rId48"/>
    <p:sldId id="521" r:id="rId49"/>
    <p:sldId id="522" r:id="rId50"/>
    <p:sldId id="523" r:id="rId51"/>
    <p:sldId id="524" r:id="rId52"/>
    <p:sldId id="481" r:id="rId53"/>
    <p:sldId id="482" r:id="rId54"/>
    <p:sldId id="504" r:id="rId55"/>
    <p:sldId id="513" r:id="rId56"/>
    <p:sldId id="512" r:id="rId57"/>
    <p:sldId id="511" r:id="rId58"/>
    <p:sldId id="514" r:id="rId59"/>
    <p:sldId id="476" r:id="rId60"/>
    <p:sldId id="478" r:id="rId61"/>
    <p:sldId id="551" r:id="rId62"/>
    <p:sldId id="552" r:id="rId63"/>
    <p:sldId id="505" r:id="rId64"/>
    <p:sldId id="560" r:id="rId65"/>
    <p:sldId id="450" r:id="rId66"/>
    <p:sldId id="549" r:id="rId67"/>
    <p:sldId id="483" r:id="rId68"/>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EC7"/>
    <a:srgbClr val="045AA6"/>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5" autoAdjust="0"/>
    <p:restoredTop sz="91236" autoAdjust="0"/>
  </p:normalViewPr>
  <p:slideViewPr>
    <p:cSldViewPr snapToGrid="0" snapToObjects="1">
      <p:cViewPr>
        <p:scale>
          <a:sx n="100" d="100"/>
          <a:sy n="100" d="100"/>
        </p:scale>
        <p:origin x="-2202" y="-55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rki.local\daten\Projekte\RKI_nCoV-Lage\2.Themen\2.1.Epidemiologie\Meldewesen\Lineliste_SurvNet\Covid19_Liste_2020-04-28.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Fälle</a:t>
            </a:r>
            <a:r>
              <a:rPr lang="en-US" dirty="0"/>
              <a:t> </a:t>
            </a:r>
            <a:r>
              <a:rPr lang="en-US" dirty="0" err="1"/>
              <a:t>nach</a:t>
            </a:r>
            <a:r>
              <a:rPr lang="en-US" dirty="0"/>
              <a:t> </a:t>
            </a:r>
            <a:r>
              <a:rPr lang="en-US" dirty="0" err="1"/>
              <a:t>gemeldetem</a:t>
            </a:r>
            <a:r>
              <a:rPr lang="en-US" baseline="0" dirty="0"/>
              <a:t> </a:t>
            </a:r>
            <a:r>
              <a:rPr lang="en-US" baseline="0" dirty="0" err="1"/>
              <a:t>Todesdatum</a:t>
            </a:r>
            <a:r>
              <a:rPr lang="en-US" baseline="0" dirty="0"/>
              <a:t> </a:t>
            </a:r>
          </a:p>
          <a:p>
            <a:pPr>
              <a:defRPr/>
            </a:pPr>
            <a:r>
              <a:rPr lang="en-US" sz="1400" baseline="0" dirty="0" smtClean="0"/>
              <a:t>(</a:t>
            </a:r>
            <a:r>
              <a:rPr lang="de-DE" sz="1400" b="1" i="0" u="none" strike="noStrike" baseline="0" dirty="0" smtClean="0">
                <a:effectLst/>
              </a:rPr>
              <a:t>n=6.703 Fälle mit angegebenem Todesdatum; </a:t>
            </a:r>
            <a:r>
              <a:rPr lang="en-US" sz="1400" b="1" i="0" u="none" strike="noStrike" kern="1200" baseline="0" dirty="0" err="1" smtClean="0">
                <a:solidFill>
                  <a:prstClr val="black"/>
                </a:solidFill>
                <a:latin typeface="+mn-lt"/>
                <a:ea typeface="+mn-ea"/>
                <a:cs typeface="+mn-cs"/>
              </a:rPr>
              <a:t>Darstellung</a:t>
            </a:r>
            <a:r>
              <a:rPr lang="en-US" sz="1400" b="1" i="0" u="none" strike="noStrike" kern="1200" baseline="0" dirty="0" smtClean="0">
                <a:solidFill>
                  <a:prstClr val="black"/>
                </a:solidFill>
                <a:latin typeface="+mn-lt"/>
                <a:ea typeface="+mn-ea"/>
                <a:cs typeface="+mn-cs"/>
              </a:rPr>
              <a:t> ab 04.03.2020)</a:t>
            </a:r>
            <a:endParaRPr lang="en-US" sz="1800" b="1" i="0" u="none" strike="noStrike" kern="1200" baseline="0" dirty="0">
              <a:solidFill>
                <a:prstClr val="black"/>
              </a:solidFill>
              <a:latin typeface="+mn-lt"/>
              <a:ea typeface="+mn-ea"/>
              <a:cs typeface="+mn-cs"/>
            </a:endParaRPr>
          </a:p>
        </c:rich>
      </c:tx>
      <c:layout/>
      <c:overlay val="0"/>
    </c:title>
    <c:autoTitleDeleted val="0"/>
    <c:plotArea>
      <c:layout>
        <c:manualLayout>
          <c:layoutTarget val="inner"/>
          <c:xMode val="edge"/>
          <c:yMode val="edge"/>
          <c:x val="9.6914671380363179E-2"/>
          <c:y val="0.15408218503937007"/>
          <c:w val="0.8860785258985483"/>
          <c:h val="0.61509279564353514"/>
        </c:manualLayout>
      </c:layout>
      <c:barChart>
        <c:barDir val="col"/>
        <c:grouping val="clustered"/>
        <c:varyColors val="0"/>
        <c:ser>
          <c:idx val="0"/>
          <c:order val="0"/>
          <c:tx>
            <c:v>Anzahl der Fälle</c:v>
          </c:tx>
          <c:invertIfNegative val="0"/>
          <c:cat>
            <c:numRef>
              <c:f>Tabelle1!$A$3:$A$61</c:f>
              <c:numCache>
                <c:formatCode>m/d/yyyy</c:formatCode>
                <c:ptCount val="59"/>
                <c:pt idx="0">
                  <c:v>43894</c:v>
                </c:pt>
                <c:pt idx="1">
                  <c:v>43898</c:v>
                </c:pt>
                <c:pt idx="2">
                  <c:v>43899</c:v>
                </c:pt>
                <c:pt idx="3">
                  <c:v>43900</c:v>
                </c:pt>
                <c:pt idx="4">
                  <c:v>43901</c:v>
                </c:pt>
                <c:pt idx="5">
                  <c:v>43902</c:v>
                </c:pt>
                <c:pt idx="6">
                  <c:v>43903</c:v>
                </c:pt>
                <c:pt idx="7">
                  <c:v>43904</c:v>
                </c:pt>
                <c:pt idx="8">
                  <c:v>43905</c:v>
                </c:pt>
                <c:pt idx="9">
                  <c:v>43906</c:v>
                </c:pt>
                <c:pt idx="10">
                  <c:v>43907</c:v>
                </c:pt>
                <c:pt idx="11">
                  <c:v>43908</c:v>
                </c:pt>
                <c:pt idx="12">
                  <c:v>43909</c:v>
                </c:pt>
                <c:pt idx="13">
                  <c:v>43910</c:v>
                </c:pt>
                <c:pt idx="14">
                  <c:v>43911</c:v>
                </c:pt>
                <c:pt idx="15">
                  <c:v>43912</c:v>
                </c:pt>
                <c:pt idx="16">
                  <c:v>43913</c:v>
                </c:pt>
                <c:pt idx="17">
                  <c:v>43914</c:v>
                </c:pt>
                <c:pt idx="18">
                  <c:v>43915</c:v>
                </c:pt>
                <c:pt idx="19">
                  <c:v>43916</c:v>
                </c:pt>
                <c:pt idx="20">
                  <c:v>43917</c:v>
                </c:pt>
                <c:pt idx="21">
                  <c:v>43918</c:v>
                </c:pt>
                <c:pt idx="22">
                  <c:v>43919</c:v>
                </c:pt>
                <c:pt idx="23">
                  <c:v>43920</c:v>
                </c:pt>
                <c:pt idx="24">
                  <c:v>43921</c:v>
                </c:pt>
                <c:pt idx="25">
                  <c:v>43922</c:v>
                </c:pt>
                <c:pt idx="26">
                  <c:v>43923</c:v>
                </c:pt>
                <c:pt idx="27">
                  <c:v>43924</c:v>
                </c:pt>
                <c:pt idx="28">
                  <c:v>43925</c:v>
                </c:pt>
                <c:pt idx="29">
                  <c:v>43926</c:v>
                </c:pt>
                <c:pt idx="30">
                  <c:v>43927</c:v>
                </c:pt>
                <c:pt idx="31">
                  <c:v>43928</c:v>
                </c:pt>
                <c:pt idx="32">
                  <c:v>43929</c:v>
                </c:pt>
                <c:pt idx="33">
                  <c:v>43930</c:v>
                </c:pt>
                <c:pt idx="34">
                  <c:v>43931</c:v>
                </c:pt>
                <c:pt idx="35">
                  <c:v>43932</c:v>
                </c:pt>
                <c:pt idx="36">
                  <c:v>43933</c:v>
                </c:pt>
                <c:pt idx="37">
                  <c:v>43934</c:v>
                </c:pt>
                <c:pt idx="38">
                  <c:v>43935</c:v>
                </c:pt>
                <c:pt idx="39">
                  <c:v>43936</c:v>
                </c:pt>
                <c:pt idx="40">
                  <c:v>43937</c:v>
                </c:pt>
                <c:pt idx="41">
                  <c:v>43938</c:v>
                </c:pt>
                <c:pt idx="42">
                  <c:v>43939</c:v>
                </c:pt>
                <c:pt idx="43">
                  <c:v>43940</c:v>
                </c:pt>
                <c:pt idx="44">
                  <c:v>43941</c:v>
                </c:pt>
                <c:pt idx="45">
                  <c:v>43942</c:v>
                </c:pt>
                <c:pt idx="46">
                  <c:v>43943</c:v>
                </c:pt>
                <c:pt idx="47">
                  <c:v>43944</c:v>
                </c:pt>
                <c:pt idx="48">
                  <c:v>43945</c:v>
                </c:pt>
                <c:pt idx="49">
                  <c:v>43946</c:v>
                </c:pt>
                <c:pt idx="50">
                  <c:v>43947</c:v>
                </c:pt>
                <c:pt idx="51">
                  <c:v>43948</c:v>
                </c:pt>
                <c:pt idx="52">
                  <c:v>43949</c:v>
                </c:pt>
                <c:pt idx="53">
                  <c:v>43950</c:v>
                </c:pt>
                <c:pt idx="54">
                  <c:v>43951</c:v>
                </c:pt>
                <c:pt idx="55">
                  <c:v>43952</c:v>
                </c:pt>
                <c:pt idx="56">
                  <c:v>43953</c:v>
                </c:pt>
                <c:pt idx="57">
                  <c:v>43954</c:v>
                </c:pt>
                <c:pt idx="58">
                  <c:v>43955</c:v>
                </c:pt>
              </c:numCache>
            </c:numRef>
          </c:cat>
          <c:val>
            <c:numRef>
              <c:f>Tabelle1!$B$3:$B$61</c:f>
              <c:numCache>
                <c:formatCode>General</c:formatCode>
                <c:ptCount val="59"/>
                <c:pt idx="0">
                  <c:v>1</c:v>
                </c:pt>
                <c:pt idx="1">
                  <c:v>1</c:v>
                </c:pt>
                <c:pt idx="2">
                  <c:v>3</c:v>
                </c:pt>
                <c:pt idx="3">
                  <c:v>1</c:v>
                </c:pt>
                <c:pt idx="4">
                  <c:v>1</c:v>
                </c:pt>
                <c:pt idx="5">
                  <c:v>4</c:v>
                </c:pt>
                <c:pt idx="6">
                  <c:v>2</c:v>
                </c:pt>
                <c:pt idx="7">
                  <c:v>3</c:v>
                </c:pt>
                <c:pt idx="8">
                  <c:v>4</c:v>
                </c:pt>
                <c:pt idx="9">
                  <c:v>11</c:v>
                </c:pt>
                <c:pt idx="10">
                  <c:v>12</c:v>
                </c:pt>
                <c:pt idx="11">
                  <c:v>12</c:v>
                </c:pt>
                <c:pt idx="12">
                  <c:v>21</c:v>
                </c:pt>
                <c:pt idx="13">
                  <c:v>38</c:v>
                </c:pt>
                <c:pt idx="14">
                  <c:v>24</c:v>
                </c:pt>
                <c:pt idx="15">
                  <c:v>40</c:v>
                </c:pt>
                <c:pt idx="16">
                  <c:v>39</c:v>
                </c:pt>
                <c:pt idx="17">
                  <c:v>64</c:v>
                </c:pt>
                <c:pt idx="18">
                  <c:v>74</c:v>
                </c:pt>
                <c:pt idx="19">
                  <c:v>88</c:v>
                </c:pt>
                <c:pt idx="20">
                  <c:v>102</c:v>
                </c:pt>
                <c:pt idx="21">
                  <c:v>106</c:v>
                </c:pt>
                <c:pt idx="22">
                  <c:v>114</c:v>
                </c:pt>
                <c:pt idx="23">
                  <c:v>169</c:v>
                </c:pt>
                <c:pt idx="24">
                  <c:v>156</c:v>
                </c:pt>
                <c:pt idx="25">
                  <c:v>158</c:v>
                </c:pt>
                <c:pt idx="26">
                  <c:v>201</c:v>
                </c:pt>
                <c:pt idx="27">
                  <c:v>190</c:v>
                </c:pt>
                <c:pt idx="28">
                  <c:v>218</c:v>
                </c:pt>
                <c:pt idx="29">
                  <c:v>228</c:v>
                </c:pt>
                <c:pt idx="30">
                  <c:v>233</c:v>
                </c:pt>
                <c:pt idx="31">
                  <c:v>237</c:v>
                </c:pt>
                <c:pt idx="32">
                  <c:v>240</c:v>
                </c:pt>
                <c:pt idx="33">
                  <c:v>239</c:v>
                </c:pt>
                <c:pt idx="34">
                  <c:v>226</c:v>
                </c:pt>
                <c:pt idx="35">
                  <c:v>226</c:v>
                </c:pt>
                <c:pt idx="36">
                  <c:v>224</c:v>
                </c:pt>
                <c:pt idx="37">
                  <c:v>224</c:v>
                </c:pt>
                <c:pt idx="38">
                  <c:v>227</c:v>
                </c:pt>
                <c:pt idx="39">
                  <c:v>207</c:v>
                </c:pt>
                <c:pt idx="40">
                  <c:v>217</c:v>
                </c:pt>
                <c:pt idx="41">
                  <c:v>213</c:v>
                </c:pt>
                <c:pt idx="42">
                  <c:v>167</c:v>
                </c:pt>
                <c:pt idx="43">
                  <c:v>192</c:v>
                </c:pt>
                <c:pt idx="44">
                  <c:v>196</c:v>
                </c:pt>
                <c:pt idx="45">
                  <c:v>154</c:v>
                </c:pt>
                <c:pt idx="46">
                  <c:v>169</c:v>
                </c:pt>
                <c:pt idx="47">
                  <c:v>131</c:v>
                </c:pt>
                <c:pt idx="48">
                  <c:v>140</c:v>
                </c:pt>
                <c:pt idx="49">
                  <c:v>109</c:v>
                </c:pt>
                <c:pt idx="50">
                  <c:v>124</c:v>
                </c:pt>
                <c:pt idx="51">
                  <c:v>106</c:v>
                </c:pt>
                <c:pt idx="52">
                  <c:v>87</c:v>
                </c:pt>
                <c:pt idx="53">
                  <c:v>92</c:v>
                </c:pt>
                <c:pt idx="54">
                  <c:v>84</c:v>
                </c:pt>
                <c:pt idx="55">
                  <c:v>61</c:v>
                </c:pt>
                <c:pt idx="56">
                  <c:v>35</c:v>
                </c:pt>
                <c:pt idx="57">
                  <c:v>41</c:v>
                </c:pt>
                <c:pt idx="58">
                  <c:v>16</c:v>
                </c:pt>
              </c:numCache>
            </c:numRef>
          </c:val>
        </c:ser>
        <c:dLbls>
          <c:showLegendKey val="0"/>
          <c:showVal val="0"/>
          <c:showCatName val="0"/>
          <c:showSerName val="0"/>
          <c:showPercent val="0"/>
          <c:showBubbleSize val="0"/>
        </c:dLbls>
        <c:gapWidth val="150"/>
        <c:axId val="169835520"/>
        <c:axId val="169849984"/>
      </c:barChart>
      <c:dateAx>
        <c:axId val="169835520"/>
        <c:scaling>
          <c:orientation val="minMax"/>
        </c:scaling>
        <c:delete val="0"/>
        <c:axPos val="b"/>
        <c:title>
          <c:tx>
            <c:rich>
              <a:bodyPr/>
              <a:lstStyle/>
              <a:p>
                <a:pPr>
                  <a:defRPr/>
                </a:pPr>
                <a:r>
                  <a:rPr lang="de-DE" dirty="0" smtClean="0"/>
                  <a:t>Todesdatum</a:t>
                </a:r>
                <a:endParaRPr lang="de-DE" dirty="0"/>
              </a:p>
            </c:rich>
          </c:tx>
          <c:layout/>
          <c:overlay val="0"/>
        </c:title>
        <c:numFmt formatCode="m/d/yyyy" sourceLinked="1"/>
        <c:majorTickMark val="out"/>
        <c:minorTickMark val="none"/>
        <c:tickLblPos val="nextTo"/>
        <c:crossAx val="169849984"/>
        <c:crosses val="autoZero"/>
        <c:auto val="1"/>
        <c:lblOffset val="100"/>
        <c:baseTimeUnit val="days"/>
      </c:dateAx>
      <c:valAx>
        <c:axId val="169849984"/>
        <c:scaling>
          <c:orientation val="minMax"/>
        </c:scaling>
        <c:delete val="0"/>
        <c:axPos val="l"/>
        <c:majorGridlines/>
        <c:title>
          <c:tx>
            <c:rich>
              <a:bodyPr rot="-5400000" vert="horz"/>
              <a:lstStyle/>
              <a:p>
                <a:pPr>
                  <a:defRPr/>
                </a:pPr>
                <a:r>
                  <a:rPr lang="de-DE" dirty="0" smtClean="0"/>
                  <a:t>Anzahl der übermittelten COVID-19-Todesfälle</a:t>
                </a:r>
                <a:endParaRPr lang="de-DE" dirty="0"/>
              </a:p>
            </c:rich>
          </c:tx>
          <c:layout/>
          <c:overlay val="0"/>
        </c:title>
        <c:numFmt formatCode="General" sourceLinked="1"/>
        <c:majorTickMark val="out"/>
        <c:minorTickMark val="none"/>
        <c:tickLblPos val="nextTo"/>
        <c:crossAx val="169835520"/>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strRef>
              <c:f>Einrichtungen_Grafik!$E$5</c:f>
              <c:strCache>
                <c:ptCount val="1"/>
                <c:pt idx="0">
                  <c:v>Tätig36</c:v>
                </c:pt>
              </c:strCache>
            </c:strRef>
          </c:tx>
          <c:spPr>
            <a:solidFill>
              <a:schemeClr val="accent1">
                <a:lumMod val="40000"/>
                <a:lumOff val="60000"/>
              </a:schemeClr>
            </a:solidFill>
          </c:spPr>
          <c:invertIfNegative val="0"/>
          <c:cat>
            <c:strRef>
              <c:f>Einrichtungen_Grafik!$A$15:$A$23</c:f>
              <c:strCache>
                <c:ptCount val="9"/>
                <c:pt idx="0">
                  <c:v>10</c:v>
                </c:pt>
                <c:pt idx="1">
                  <c:v>11</c:v>
                </c:pt>
                <c:pt idx="2">
                  <c:v>12</c:v>
                </c:pt>
                <c:pt idx="3">
                  <c:v>13</c:v>
                </c:pt>
                <c:pt idx="4">
                  <c:v>14</c:v>
                </c:pt>
                <c:pt idx="5">
                  <c:v>15</c:v>
                </c:pt>
                <c:pt idx="6">
                  <c:v>16</c:v>
                </c:pt>
                <c:pt idx="7">
                  <c:v>17</c:v>
                </c:pt>
                <c:pt idx="8">
                  <c:v>18</c:v>
                </c:pt>
              </c:strCache>
            </c:strRef>
          </c:cat>
          <c:val>
            <c:numRef>
              <c:f>Einrichtungen_Grafik!$E$15:$E$23</c:f>
              <c:numCache>
                <c:formatCode>General</c:formatCode>
                <c:ptCount val="9"/>
                <c:pt idx="0">
                  <c:v>14</c:v>
                </c:pt>
                <c:pt idx="1">
                  <c:v>75</c:v>
                </c:pt>
                <c:pt idx="2">
                  <c:v>287</c:v>
                </c:pt>
                <c:pt idx="3">
                  <c:v>825</c:v>
                </c:pt>
                <c:pt idx="4">
                  <c:v>1834</c:v>
                </c:pt>
                <c:pt idx="5">
                  <c:v>1828</c:v>
                </c:pt>
                <c:pt idx="6">
                  <c:v>1274</c:v>
                </c:pt>
                <c:pt idx="7">
                  <c:v>851</c:v>
                </c:pt>
                <c:pt idx="8">
                  <c:v>432</c:v>
                </c:pt>
              </c:numCache>
            </c:numRef>
          </c:val>
        </c:ser>
        <c:ser>
          <c:idx val="5"/>
          <c:order val="1"/>
          <c:tx>
            <c:strRef>
              <c:f>Einrichtungen_Grafik!$G$5</c:f>
              <c:strCache>
                <c:ptCount val="1"/>
                <c:pt idx="0">
                  <c:v>Tätig23</c:v>
                </c:pt>
              </c:strCache>
            </c:strRef>
          </c:tx>
          <c:spPr>
            <a:solidFill>
              <a:schemeClr val="tx2">
                <a:lumMod val="60000"/>
                <a:lumOff val="40000"/>
              </a:schemeClr>
            </a:solidFill>
          </c:spPr>
          <c:invertIfNegative val="0"/>
          <c:cat>
            <c:strRef>
              <c:f>Einrichtungen_Grafik!$A$15:$A$23</c:f>
              <c:strCache>
                <c:ptCount val="9"/>
                <c:pt idx="0">
                  <c:v>10</c:v>
                </c:pt>
                <c:pt idx="1">
                  <c:v>11</c:v>
                </c:pt>
                <c:pt idx="2">
                  <c:v>12</c:v>
                </c:pt>
                <c:pt idx="3">
                  <c:v>13</c:v>
                </c:pt>
                <c:pt idx="4">
                  <c:v>14</c:v>
                </c:pt>
                <c:pt idx="5">
                  <c:v>15</c:v>
                </c:pt>
                <c:pt idx="6">
                  <c:v>16</c:v>
                </c:pt>
                <c:pt idx="7">
                  <c:v>17</c:v>
                </c:pt>
                <c:pt idx="8">
                  <c:v>18</c:v>
                </c:pt>
              </c:strCache>
            </c:strRef>
          </c:cat>
          <c:val>
            <c:numRef>
              <c:f>Einrichtungen_Grafik!$G$15:$G$23</c:f>
              <c:numCache>
                <c:formatCode>General</c:formatCode>
                <c:ptCount val="9"/>
                <c:pt idx="0">
                  <c:v>57</c:v>
                </c:pt>
                <c:pt idx="1">
                  <c:v>265</c:v>
                </c:pt>
                <c:pt idx="2">
                  <c:v>907</c:v>
                </c:pt>
                <c:pt idx="3">
                  <c:v>1844</c:v>
                </c:pt>
                <c:pt idx="4">
                  <c:v>2193</c:v>
                </c:pt>
                <c:pt idx="5">
                  <c:v>2007</c:v>
                </c:pt>
                <c:pt idx="6">
                  <c:v>1395</c:v>
                </c:pt>
                <c:pt idx="7">
                  <c:v>881</c:v>
                </c:pt>
                <c:pt idx="8">
                  <c:v>533</c:v>
                </c:pt>
              </c:numCache>
            </c:numRef>
          </c:val>
        </c:ser>
        <c:ser>
          <c:idx val="6"/>
          <c:order val="2"/>
          <c:tx>
            <c:strRef>
              <c:f>Einrichtungen_Grafik!$H$5</c:f>
              <c:strCache>
                <c:ptCount val="1"/>
                <c:pt idx="0">
                  <c:v>Betreut36</c:v>
                </c:pt>
              </c:strCache>
            </c:strRef>
          </c:tx>
          <c:spPr>
            <a:solidFill>
              <a:schemeClr val="tx2"/>
            </a:solidFill>
          </c:spPr>
          <c:invertIfNegative val="0"/>
          <c:cat>
            <c:strRef>
              <c:f>Einrichtungen_Grafik!$A$15:$A$23</c:f>
              <c:strCache>
                <c:ptCount val="9"/>
                <c:pt idx="0">
                  <c:v>10</c:v>
                </c:pt>
                <c:pt idx="1">
                  <c:v>11</c:v>
                </c:pt>
                <c:pt idx="2">
                  <c:v>12</c:v>
                </c:pt>
                <c:pt idx="3">
                  <c:v>13</c:v>
                </c:pt>
                <c:pt idx="4">
                  <c:v>14</c:v>
                </c:pt>
                <c:pt idx="5">
                  <c:v>15</c:v>
                </c:pt>
                <c:pt idx="6">
                  <c:v>16</c:v>
                </c:pt>
                <c:pt idx="7">
                  <c:v>17</c:v>
                </c:pt>
                <c:pt idx="8">
                  <c:v>18</c:v>
                </c:pt>
              </c:strCache>
            </c:strRef>
          </c:cat>
          <c:val>
            <c:numRef>
              <c:f>Einrichtungen_Grafik!$H$15:$H$23</c:f>
              <c:numCache>
                <c:formatCode>General</c:formatCode>
                <c:ptCount val="9"/>
                <c:pt idx="0">
                  <c:v>14</c:v>
                </c:pt>
                <c:pt idx="1">
                  <c:v>50</c:v>
                </c:pt>
                <c:pt idx="2">
                  <c:v>209</c:v>
                </c:pt>
                <c:pt idx="3">
                  <c:v>996</c:v>
                </c:pt>
                <c:pt idx="4">
                  <c:v>2854</c:v>
                </c:pt>
                <c:pt idx="5">
                  <c:v>3246</c:v>
                </c:pt>
                <c:pt idx="6">
                  <c:v>2390</c:v>
                </c:pt>
                <c:pt idx="7">
                  <c:v>1826</c:v>
                </c:pt>
                <c:pt idx="8">
                  <c:v>1043</c:v>
                </c:pt>
              </c:numCache>
            </c:numRef>
          </c:val>
        </c:ser>
        <c:dLbls>
          <c:showLegendKey val="0"/>
          <c:showVal val="0"/>
          <c:showCatName val="0"/>
          <c:showSerName val="0"/>
          <c:showPercent val="0"/>
          <c:showBubbleSize val="0"/>
        </c:dLbls>
        <c:gapWidth val="55"/>
        <c:axId val="167846272"/>
        <c:axId val="167848192"/>
      </c:barChart>
      <c:catAx>
        <c:axId val="167846272"/>
        <c:scaling>
          <c:orientation val="minMax"/>
        </c:scaling>
        <c:delete val="0"/>
        <c:axPos val="b"/>
        <c:title>
          <c:tx>
            <c:rich>
              <a:bodyPr/>
              <a:lstStyle/>
              <a:p>
                <a:pPr>
                  <a:defRPr/>
                </a:pPr>
                <a:r>
                  <a:rPr lang="en-US"/>
                  <a:t>Meldewoche</a:t>
                </a:r>
              </a:p>
            </c:rich>
          </c:tx>
          <c:layout/>
          <c:overlay val="0"/>
        </c:title>
        <c:majorTickMark val="none"/>
        <c:minorTickMark val="none"/>
        <c:tickLblPos val="nextTo"/>
        <c:crossAx val="167848192"/>
        <c:crosses val="autoZero"/>
        <c:auto val="1"/>
        <c:lblAlgn val="ctr"/>
        <c:lblOffset val="100"/>
        <c:noMultiLvlLbl val="0"/>
      </c:catAx>
      <c:valAx>
        <c:axId val="167848192"/>
        <c:scaling>
          <c:orientation val="minMax"/>
        </c:scaling>
        <c:delete val="0"/>
        <c:axPos val="l"/>
        <c:title>
          <c:tx>
            <c:rich>
              <a:bodyPr rot="-5400000" vert="horz"/>
              <a:lstStyle/>
              <a:p>
                <a:pPr>
                  <a:defRPr/>
                </a:pPr>
                <a:r>
                  <a:rPr lang="en-US"/>
                  <a:t>Anzahl COVID-19-Fälle</a:t>
                </a:r>
              </a:p>
            </c:rich>
          </c:tx>
          <c:layout/>
          <c:overlay val="0"/>
        </c:title>
        <c:numFmt formatCode="General" sourceLinked="1"/>
        <c:majorTickMark val="none"/>
        <c:minorTickMark val="none"/>
        <c:tickLblPos val="nextTo"/>
        <c:crossAx val="167846272"/>
        <c:crosses val="autoZero"/>
        <c:crossBetween val="between"/>
      </c:valAx>
    </c:plotArea>
    <c:legend>
      <c:legendPos val="r"/>
      <c:layout>
        <c:manualLayout>
          <c:xMode val="edge"/>
          <c:yMode val="edge"/>
          <c:x val="0.14650535781892746"/>
          <c:y val="6.8868474773986596E-2"/>
          <c:w val="0.35214402089528107"/>
          <c:h val="0.14929972295129776"/>
        </c:manualLayout>
      </c:layout>
      <c:overlay val="1"/>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06.05.2020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06.05.2020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Zahlen_Bundesländer</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Einrichtung_Detail</a:t>
            </a:r>
            <a:r>
              <a:rPr lang="de-DE" dirty="0" smtClean="0"/>
              <a:t> (Spalte Y,Z)</a:t>
            </a:r>
          </a:p>
          <a:p>
            <a:endParaRPr lang="de-DE" dirty="0" smtClean="0"/>
          </a:p>
          <a:p>
            <a:r>
              <a:rPr lang="de-DE" dirty="0" smtClean="0"/>
              <a:t>Details zu Verstorbenen</a:t>
            </a:r>
          </a:p>
          <a:p>
            <a:r>
              <a:rPr lang="de-DE" dirty="0" smtClean="0"/>
              <a:t>Reiter</a:t>
            </a:r>
            <a:r>
              <a:rPr lang="de-DE" baseline="0" dirty="0" smtClean="0"/>
              <a:t> bestätigte Fälle (0 Uhr); Sortieren nach §23 Tätig, </a:t>
            </a:r>
            <a:r>
              <a:rPr lang="de-DE" baseline="0" dirty="0" err="1" smtClean="0"/>
              <a:t>VerstorbenStatus</a:t>
            </a:r>
            <a:endParaRPr lang="de-DE" dirty="0" smtClean="0"/>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smtClean="0">
                <a:solidFill>
                  <a:schemeClr val="tx1"/>
                </a:solidFill>
                <a:effectLst/>
                <a:latin typeface="+mn-lt"/>
                <a:ea typeface="+mn-ea"/>
                <a:cs typeface="+mn-cs"/>
                <a:hlinkClick r:id="rId3"/>
              </a:rPr>
              <a:t>http://rocs.hu-berlin.de/covid-19-mobility/de/current-mobility/</a:t>
            </a:r>
            <a:endParaRPr lang="de-DE" sz="1200" kern="1200" smtClean="0">
              <a:solidFill>
                <a:schemeClr val="tx1"/>
              </a:solidFill>
              <a:effectLst/>
              <a:latin typeface="+mn-lt"/>
              <a:ea typeface="+mn-ea"/>
              <a:cs typeface="+mn-cs"/>
            </a:endParaRPr>
          </a:p>
          <a:p>
            <a:endParaRPr lang="de-DE"/>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dirty="0" smtClean="0">
                <a:solidFill>
                  <a:schemeClr val="tx1"/>
                </a:solidFill>
                <a:effectLst/>
                <a:latin typeface="+mn-lt"/>
                <a:ea typeface="+mn-ea"/>
                <a:cs typeface="+mn-cs"/>
              </a:rPr>
              <a:t>Liebe Sandra,</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von FG31, daher gibt es bisher noch keine Aktualisierung der nosokomialen Ausbruchszahlen. Im Laufe der Woche bekommen wir eine sinnvolle Auswertung hin.</a:t>
            </a:r>
          </a:p>
          <a:p>
            <a:r>
              <a:rPr lang="de-DE" sz="1200" kern="1200" dirty="0" smtClean="0">
                <a:solidFill>
                  <a:schemeClr val="tx1"/>
                </a:solidFill>
                <a:effectLst/>
                <a:latin typeface="+mn-lt"/>
                <a:ea typeface="+mn-ea"/>
                <a:cs typeface="+mn-cs"/>
              </a:rPr>
              <a:t>Grüße,</a:t>
            </a:r>
          </a:p>
          <a:p>
            <a:r>
              <a:rPr lang="de-DE" sz="1200" kern="120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 Covid19_Liste, 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von Ute 28.04.2020 17:31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39</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42</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53</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54</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58</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59</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62</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 Mit Datenstand vom 05.05.2020 17:00 Uhr sind Rückmeldungen aus 11 von 16 Bundesländern eingegangen. In Thüringen besteht aktuell Unterstützungsbedarf in 2 Gesundheitsämtern, nämlich im LK Ilm-Kreis und SK Weimar. In Sachsen besteht Unterstützungsbedarf im Gesundheitsamt des LK Vogtlandkreis. Im Bremer Gesundheitsamt (GAB) gibt es zwar Engpässe. Diese Engpässe werden in den nächsten zwei Wochen aber durch die Anleitung und Anstellung von so genannten 'Containment-Scouts' aus Bremer Bewerbungen kompensiert (bis zu ca. 140 Personen). </a:t>
            </a:r>
          </a:p>
          <a:p>
            <a:r>
              <a:rPr lang="de-DE" sz="1200" b="0" i="0" u="none" strike="noStrike" kern="1200" baseline="0" dirty="0" smtClean="0">
                <a:solidFill>
                  <a:schemeClr val="tx1"/>
                </a:solidFill>
                <a:latin typeface="+mn-lt"/>
                <a:ea typeface="+mn-ea"/>
                <a:cs typeface="+mn-cs"/>
              </a:rPr>
              <a:t>Aus den übrigen 8 Bundesländern sind keine aktuellen Kapazitätsengpässe übermittelt worden (siehe Abbildung 1). </a:t>
            </a:r>
          </a:p>
          <a:p>
            <a:r>
              <a:rPr lang="de-DE" sz="1200" b="0" i="0" u="none" strike="noStrike" kern="1200" baseline="0" dirty="0" smtClean="0">
                <a:solidFill>
                  <a:schemeClr val="tx1"/>
                </a:solidFill>
                <a:latin typeface="+mn-lt"/>
                <a:ea typeface="+mn-ea"/>
                <a:cs typeface="+mn-cs"/>
              </a:rPr>
              <a:t>Zusätzlich haben der LK Harz (Sachsen-Anhalt) ab der 20. KW und der SK Gera (Thüringen) ab dem 25.05.2020 absehbaren Unterstützungsbedarf angemeldet.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63</a:t>
            </a:fld>
            <a:endParaRPr lang="de-DE"/>
          </a:p>
        </p:txBody>
      </p:sp>
    </p:spTree>
    <p:extLst>
      <p:ext uri="{BB962C8B-B14F-4D97-AF65-F5344CB8AC3E}">
        <p14:creationId xmlns:p14="http://schemas.microsoft.com/office/powerpoint/2010/main" val="2273377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810930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4F14288-6770-4D65-B2F8-CE8790A595D5}" type="datetime1">
              <a:rPr lang="de-DE" smtClean="0"/>
              <a:t>06.05.2020</a:t>
            </a:fld>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8E01E206-E3CD-4EAA-8E0D-8ADEBDF7E4DA}" type="datetime1">
              <a:rPr lang="de-DE" smtClean="0"/>
              <a:t>06.05.2020</a:t>
            </a:fld>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6B900B-0027-401A-B2CE-021B07B19835}" type="datetime1">
              <a:rPr lang="de-DE" smtClean="0"/>
              <a:t>06.05.2020</a:t>
            </a:fld>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fld id="{614363C5-E4E5-4DFE-9A92-04A5DA72708B}" type="datetime1">
              <a:rPr lang="de-DE" smtClean="0"/>
              <a:t>06.05.2020</a:t>
            </a:fld>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fld id="{95F2F854-C10D-4F3D-B101-AE38B99595E5}" type="datetime1">
              <a:rPr lang="de-DE" smtClean="0"/>
              <a:t>06.05.2020</a:t>
            </a:fld>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fld id="{64E3E7A1-9DBF-4757-919A-EEFD91276FA5}" type="datetime1">
              <a:rPr lang="de-DE" smtClean="0"/>
              <a:t>06.05.2020</a:t>
            </a:fld>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4B4835CE-A758-442D-A731-3CE555C7A1EA}" type="datetime1">
              <a:rPr lang="de-DE" smtClean="0"/>
              <a:t>06.05.2020</a:t>
            </a:fld>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9809A4E-17FE-43EC-A441-E8B0A50DA24D}" type="datetime1">
              <a:rPr lang="de-DE" smtClean="0"/>
              <a:t>06.05.2020</a:t>
            </a:fld>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AD443AA1-3770-4FFE-9D20-36C01C0A8521}" type="datetime1">
              <a:rPr lang="de-DE" smtClean="0"/>
              <a:t>06.05.2020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 xmlns:a16="http://schemas.microsoft.com/office/drawing/2014/main"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9DDF88C1-A266-40E1-B966-2D8ED8AA20B9}" type="datetime1">
              <a:rPr lang="de-DE" smtClean="0"/>
              <a:t>06.05.2020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rocs.hu-berlin.de/covid-19-mobility/de/mobility-monitor/"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73D9A26-2345-4048-B61C-61356B234E6F}"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473529" y="692696"/>
            <a:ext cx="8670471" cy="1292662"/>
          </a:xfrm>
          <a:solidFill>
            <a:srgbClr val="045AA6"/>
          </a:solidFill>
        </p:spPr>
        <p:txBody>
          <a:bodyPr/>
          <a:lstStyle/>
          <a:p>
            <a:r>
              <a:rPr lang="de-DE" sz="2800" dirty="0" smtClean="0">
                <a:solidFill>
                  <a:schemeClr val="bg1"/>
                </a:solidFill>
              </a:rPr>
              <a:t>COVID-19: 		Lage National, 06.05.2020</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2358373590"/>
              </p:ext>
            </p:extLst>
          </p:nvPr>
        </p:nvGraphicFramePr>
        <p:xfrm>
          <a:off x="473529" y="21571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05.05.2020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164.807</a:t>
                      </a:r>
                    </a:p>
                  </a:txBody>
                  <a:tcPr marL="9525" marR="9525" marT="9525" marB="0" anchor="ctr"/>
                </a:tc>
                <a:tc>
                  <a:txBody>
                    <a:bodyPr/>
                    <a:lstStyle/>
                    <a:p>
                      <a:pPr algn="ctr"/>
                      <a:r>
                        <a:rPr lang="de-DE" dirty="0" smtClean="0"/>
                        <a:t>+947</a:t>
                      </a:r>
                    </a:p>
                  </a:txBody>
                  <a:tcPr anchor="ctr"/>
                </a:tc>
                <a:tc>
                  <a:txBody>
                    <a:bodyPr/>
                    <a:lstStyle/>
                    <a:p>
                      <a:pPr algn="ctr"/>
                      <a:r>
                        <a:rPr lang="de-DE" dirty="0" smtClean="0">
                          <a:solidFill>
                            <a:schemeClr val="tx1"/>
                          </a:solidFill>
                        </a:rPr>
                        <a:t>+0,6%</a:t>
                      </a:r>
                      <a:endParaRPr lang="de-DE" dirty="0">
                        <a:solidFill>
                          <a:schemeClr val="tx1"/>
                        </a:solidFill>
                      </a:endParaRPr>
                    </a:p>
                  </a:txBody>
                  <a:tcPr anchor="ctr"/>
                </a:tc>
                <a:tc>
                  <a:txBody>
                    <a:bodyPr/>
                    <a:lstStyle/>
                    <a:p>
                      <a:pPr algn="ctr"/>
                      <a:r>
                        <a:rPr lang="de-DE" dirty="0" smtClean="0">
                          <a:solidFill>
                            <a:schemeClr val="tx1"/>
                          </a:solidFill>
                        </a:rPr>
                        <a:t>198</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6.996</a:t>
                      </a:r>
                      <a:endParaRPr lang="de-DE" dirty="0">
                        <a:solidFill>
                          <a:schemeClr val="tx1"/>
                        </a:solidFill>
                      </a:endParaRPr>
                    </a:p>
                  </a:txBody>
                  <a:tcPr anchor="ctr"/>
                </a:tc>
                <a:tc>
                  <a:txBody>
                    <a:bodyPr/>
                    <a:lstStyle/>
                    <a:p>
                      <a:pPr algn="ctr"/>
                      <a:r>
                        <a:rPr lang="de-DE" dirty="0" smtClean="0">
                          <a:solidFill>
                            <a:schemeClr val="tx1"/>
                          </a:solidFill>
                        </a:rPr>
                        <a:t>+165</a:t>
                      </a:r>
                      <a:endParaRPr lang="de-DE" dirty="0">
                        <a:solidFill>
                          <a:schemeClr val="tx1"/>
                        </a:solidFill>
                      </a:endParaRPr>
                    </a:p>
                  </a:txBody>
                  <a:tcPr anchor="ctr"/>
                </a:tc>
                <a:tc>
                  <a:txBody>
                    <a:bodyPr/>
                    <a:lstStyle/>
                    <a:p>
                      <a:pPr algn="ctr"/>
                      <a:r>
                        <a:rPr lang="de-DE" dirty="0" smtClean="0">
                          <a:solidFill>
                            <a:schemeClr val="tx1"/>
                          </a:solidFill>
                        </a:rPr>
                        <a:t>+2,4%</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4,2%</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137.400</a:t>
                      </a:r>
                      <a:r>
                        <a:rPr lang="de-DE" sz="1800" kern="1200" dirty="0" smtClean="0">
                          <a:solidFill>
                            <a:schemeClr val="dk1"/>
                          </a:solidFill>
                          <a:effectLst/>
                          <a:latin typeface="+mn-lt"/>
                          <a:ea typeface="+mn-ea"/>
                          <a:cs typeface="+mn-cs"/>
                        </a:rPr>
                        <a:t> </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65" y="166413"/>
            <a:ext cx="6784521" cy="338554"/>
          </a:xfrm>
          <a:solidFill>
            <a:srgbClr val="045AA6"/>
          </a:solidFill>
        </p:spPr>
        <p:txBody>
          <a:bodyPr lIns="72000"/>
          <a:lstStyle/>
          <a:p>
            <a:pPr>
              <a:spcBef>
                <a:spcPts val="600"/>
              </a:spcBef>
            </a:pPr>
            <a:r>
              <a:rPr lang="de-DE" sz="2000" dirty="0" smtClean="0">
                <a:solidFill>
                  <a:schemeClr val="bg1"/>
                </a:solidFill>
              </a:rPr>
              <a:t>Geographische Verteilung in Deutschland: 7-Tage-Inzidenz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0B434BE6-81FB-4604-9B0C-FDE3FFC441F2}"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10</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94541338"/>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5.979</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2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6" y="1373077"/>
            <a:ext cx="7202260" cy="5092403"/>
          </a:xfrm>
          <a:prstGeom prst="rect">
            <a:avLst/>
          </a:prstGeom>
        </p:spPr>
      </p:pic>
    </p:spTree>
    <p:extLst>
      <p:ext uri="{BB962C8B-B14F-4D97-AF65-F5344CB8AC3E}">
        <p14:creationId xmlns:p14="http://schemas.microsoft.com/office/powerpoint/2010/main" val="4288388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83DAF6F9-5D55-474A-8849-CC922DD2EAB0}"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80159971"/>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3.118</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91" y="1381703"/>
            <a:ext cx="6791325" cy="4801849"/>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7EC1AAEB-398B-4355-9A92-7A36758EC61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187965235"/>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1.607</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3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5" y="1442663"/>
            <a:ext cx="7021286" cy="4964444"/>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fld id="{34BB0068-27B0-4F40-A7AC-C96C31472FE8}"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13</a:t>
            </a:fld>
            <a:endParaRPr lang="de-DE"/>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85798"/>
            <a:ext cx="7821251" cy="5530064"/>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21,5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20,6</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6,4</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15,5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a:t>
                      </a: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9,0</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6,2</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11,3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15,3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8,8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14,8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14</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3C87045A-714E-4460-822B-1CBC48647541}"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15</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06.05.2020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4" y="1232709"/>
            <a:ext cx="7458075" cy="522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fld id="{5928F3FA-BFF3-45F1-8871-1E1FD80F399A}"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06.05.2020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22" y="1182098"/>
            <a:ext cx="7727344" cy="541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3"/>
            <p:extLst>
              <p:ext uri="{D42A27DB-BD31-4B8C-83A1-F6EECF244321}">
                <p14:modId xmlns:p14="http://schemas.microsoft.com/office/powerpoint/2010/main" val="2704447483"/>
              </p:ext>
            </p:extLst>
          </p:nvPr>
        </p:nvGraphicFramePr>
        <p:xfrm>
          <a:off x="457200" y="1739896"/>
          <a:ext cx="8334374" cy="1603378"/>
        </p:xfrm>
        <a:graphic>
          <a:graphicData uri="http://schemas.openxmlformats.org/drawingml/2006/table">
            <a:tbl>
              <a:tblPr firstRow="1" firstCol="1" bandRow="1"/>
              <a:tblGrid>
                <a:gridCol w="1213232"/>
                <a:gridCol w="791238"/>
                <a:gridCol w="791238"/>
                <a:gridCol w="791238"/>
                <a:gridCol w="791238"/>
                <a:gridCol w="791238"/>
                <a:gridCol w="791238"/>
                <a:gridCol w="791238"/>
                <a:gridCol w="791238"/>
                <a:gridCol w="791238"/>
              </a:tblGrid>
              <a:tr h="229054">
                <a:tc>
                  <a:txBody>
                    <a:bodyPr/>
                    <a:lstStyle/>
                    <a:p>
                      <a:pPr>
                        <a:spcAft>
                          <a:spcPts val="0"/>
                        </a:spcAft>
                      </a:pPr>
                      <a:r>
                        <a:rPr lang="de-DE" sz="1100" b="1">
                          <a:solidFill>
                            <a:srgbClr val="000000"/>
                          </a:solidFill>
                          <a:effectLst/>
                          <a:latin typeface="Calibri"/>
                          <a:ea typeface="Calibri"/>
                        </a:rPr>
                        <a:t>Meldewoche</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10</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11</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dirty="0">
                          <a:solidFill>
                            <a:srgbClr val="000000"/>
                          </a:solidFill>
                          <a:effectLst/>
                          <a:latin typeface="Calibri"/>
                          <a:ea typeface="Calibri"/>
                        </a:rPr>
                        <a:t>13</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18</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r>
              <a:tr h="229054">
                <a:tc>
                  <a:txBody>
                    <a:bodyPr/>
                    <a:lstStyle/>
                    <a:p>
                      <a:pPr>
                        <a:spcAft>
                          <a:spcPts val="0"/>
                        </a:spcAft>
                      </a:pPr>
                      <a:r>
                        <a:rPr lang="de-DE" sz="1100">
                          <a:solidFill>
                            <a:srgbClr val="000000"/>
                          </a:solidFill>
                          <a:effectLst/>
                          <a:latin typeface="Calibri"/>
                          <a:ea typeface="Calibri"/>
                        </a:rPr>
                        <a:t>Fälle gesamt</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892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6.336</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22.337</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33.878</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35.952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27.144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17.194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12.310</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7.281</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r>
              <a:tr h="229054">
                <a:tc>
                  <a:txBody>
                    <a:bodyPr/>
                    <a:lstStyle/>
                    <a:p>
                      <a:pPr>
                        <a:spcAft>
                          <a:spcPts val="0"/>
                        </a:spcAft>
                      </a:pPr>
                      <a:r>
                        <a:rPr lang="de-DE" sz="1100">
                          <a:solidFill>
                            <a:srgbClr val="000000"/>
                          </a:solidFill>
                          <a:effectLst/>
                          <a:latin typeface="Calibri"/>
                          <a:ea typeface="Calibri"/>
                        </a:rPr>
                        <a:t>Mittelwert Alter</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49</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Männlich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Weiblich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Hospitalisiert</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Verstorben</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2,0%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dirty="0">
                          <a:solidFill>
                            <a:srgbClr val="000000"/>
                          </a:solidFill>
                          <a:effectLst/>
                          <a:latin typeface="Calibri"/>
                          <a:ea typeface="Calibri"/>
                        </a:rPr>
                        <a:t>1,4*%</a:t>
                      </a:r>
                      <a:endParaRPr lang="de-DE" sz="1100" dirty="0">
                        <a:effectLst/>
                        <a:latin typeface="Calibri"/>
                        <a:ea typeface="Calibri"/>
                      </a:endParaRPr>
                    </a:p>
                  </a:txBody>
                  <a:tcPr marL="44450" marR="44450" marT="0" marB="0" anchor="b">
                    <a:lnL>
                      <a:noFill/>
                    </a:lnL>
                    <a:lnR>
                      <a:noFill/>
                    </a:lnR>
                    <a:lnT>
                      <a:noFill/>
                    </a:lnT>
                    <a:lnB>
                      <a:noFill/>
                    </a:lnB>
                  </a:tcPr>
                </a:tc>
              </a:tr>
            </a:tbl>
          </a:graphicData>
        </a:graphic>
      </p:graphicFrame>
      <p:sp>
        <p:nvSpPr>
          <p:cNvPr id="3" name="Titel 2"/>
          <p:cNvSpPr>
            <a:spLocks noGrp="1"/>
          </p:cNvSpPr>
          <p:nvPr>
            <p:ph type="title"/>
          </p:nvPr>
        </p:nvSpPr>
        <p:spPr>
          <a:xfrm>
            <a:off x="457200" y="692696"/>
            <a:ext cx="8092592" cy="338554"/>
          </a:xfrm>
        </p:spPr>
        <p:txBody>
          <a:bodyPr/>
          <a:lstStyle/>
          <a:p>
            <a:r>
              <a:rPr lang="de-DE" dirty="0" smtClean="0"/>
              <a:t>Vergleich Fallinformationen über die Meldewochen </a:t>
            </a:r>
            <a:r>
              <a:rPr lang="de-DE" sz="1200" dirty="0" smtClean="0"/>
              <a:t>(Datenstand 05.05.2020 00:00)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
        <p:nvSpPr>
          <p:cNvPr id="10" name="Rectangle 2"/>
          <p:cNvSpPr>
            <a:spLocks noChangeArrowheads="1"/>
          </p:cNvSpPr>
          <p:nvPr/>
        </p:nvSpPr>
        <p:spPr bwMode="auto">
          <a:xfrm>
            <a:off x="457200" y="3448134"/>
            <a:ext cx="75328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5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 der Tod bei den Fällen erst mit einigen Tagen bzw. Wochen Verzug eintritt sind diese Werte noch nicht aussagekräftig.</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92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A2779D6-2213-4766-9F57-3F7B1D0A023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18</a:t>
            </a:fld>
            <a:endParaRPr lang="de-DE"/>
          </a:p>
        </p:txBody>
      </p:sp>
      <p:sp>
        <p:nvSpPr>
          <p:cNvPr id="2" name="Titel 1"/>
          <p:cNvSpPr>
            <a:spLocks noGrp="1"/>
          </p:cNvSpPr>
          <p:nvPr>
            <p:ph type="title"/>
          </p:nvPr>
        </p:nvSpPr>
        <p:spPr>
          <a:xfrm>
            <a:off x="236765" y="503309"/>
            <a:ext cx="7240359"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Gesamtfälle; </a:t>
            </a:r>
            <a:r>
              <a:rPr lang="de-DE" sz="1200" dirty="0">
                <a:solidFill>
                  <a:schemeClr val="bg1"/>
                </a:solidFill>
              </a:rPr>
              <a:t>(Datenstand: </a:t>
            </a:r>
            <a:r>
              <a:rPr lang="de-DE" sz="1200" dirty="0" smtClean="0">
                <a:solidFill>
                  <a:schemeClr val="bg1"/>
                </a:solidFill>
              </a:rPr>
              <a:t>06.05.2020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707823776"/>
              </p:ext>
            </p:extLst>
          </p:nvPr>
        </p:nvGraphicFramePr>
        <p:xfrm>
          <a:off x="429057" y="1017625"/>
          <a:ext cx="7048068" cy="1277753"/>
        </p:xfrm>
        <a:graphic>
          <a:graphicData uri="http://schemas.openxmlformats.org/drawingml/2006/table">
            <a:tbl>
              <a:tblPr bandRow="1">
                <a:tableStyleId>{5C22544A-7EE6-4342-B048-85BDC9FD1C3A}</a:tableStyleId>
              </a:tblPr>
              <a:tblGrid>
                <a:gridCol w="4639972"/>
                <a:gridCol w="2408096"/>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164.807 (163.860)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47%/53%</a:t>
                      </a:r>
                      <a:endParaRPr lang="de-DE" sz="1400" dirty="0">
                        <a:solidFill>
                          <a:schemeClr val="tx1"/>
                        </a:solidFill>
                      </a:endParaRPr>
                    </a:p>
                  </a:txBody>
                  <a:tcPr anchor="ct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3076128"/>
            <a:ext cx="4285818" cy="2999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700" y="3626848"/>
            <a:ext cx="4517542" cy="253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2C9D8E1F-DBF1-445F-B4EA-B5EF03DA4F1D}"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19</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05.05.2020.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446827331"/>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164.631</a:t>
                      </a:r>
                      <a:endParaRPr lang="de-DE" sz="1400" kern="1200" baseline="0" dirty="0" smtClean="0">
                        <a:solidFill>
                          <a:schemeClr val="tx1"/>
                        </a:solidFill>
                        <a:latin typeface="+mn-lt"/>
                        <a:ea typeface="+mn-ea"/>
                        <a:cs typeface="+mn-cs"/>
                      </a:endParaRPr>
                    </a:p>
                  </a:txBody>
                  <a:tcPr marL="9525" marR="9525" marT="9525" marB="0" anchor="ctr"/>
                </a:tc>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2125"/>
            <a:ext cx="4791319" cy="390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316" y="1828800"/>
            <a:ext cx="4355684" cy="354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87D1FEDC-970B-4A3C-878F-AD15D38054A9}"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457200" y="605107"/>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06.05.2020. 00:00)</a:t>
            </a:r>
            <a:endParaRPr lang="de-DE" sz="1400" dirty="0">
              <a:solidFill>
                <a:schemeClr val="bg1"/>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930065425"/>
              </p:ext>
            </p:extLst>
          </p:nvPr>
        </p:nvGraphicFramePr>
        <p:xfrm>
          <a:off x="342899" y="1219196"/>
          <a:ext cx="8429625" cy="5095876"/>
        </p:xfrm>
        <a:graphic>
          <a:graphicData uri="http://schemas.openxmlformats.org/drawingml/2006/table">
            <a:tbl>
              <a:tblPr/>
              <a:tblGrid>
                <a:gridCol w="2190827"/>
                <a:gridCol w="1173364"/>
                <a:gridCol w="1411320"/>
                <a:gridCol w="1203450"/>
                <a:gridCol w="1225332"/>
                <a:gridCol w="1225332"/>
              </a:tblGrid>
              <a:tr h="536408">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68204">
                <a:tc>
                  <a:txBody>
                    <a:bodyPr/>
                    <a:lstStyle/>
                    <a:p>
                      <a:pPr algn="l" fontAlgn="ctr"/>
                      <a:r>
                        <a:rPr lang="de-DE" sz="1300" b="0" i="0" u="none" strike="noStrike">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32,576</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1,481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13.4</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43,371</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332</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2,001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15.3</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6,092</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50</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163</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4.2</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2,969</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118</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5.1</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916</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4.5</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Hamburg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4,664</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253</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190</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10.3</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8,642</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138</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386</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6.2</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711</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8</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10,453</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73</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470</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5.9</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33,977</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249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189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1,358</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7.6</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6,191</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152</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4.6</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2,627</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265</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14.2</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4,784</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177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1,590</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72</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46</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2.1</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2,815</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2,429</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113</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4.9</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04">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164,807</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947</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198</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6,996</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8.4</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FFA98500-C6A3-4066-9876-32A4F5CFC211}"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05.05.2020.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945078814"/>
              </p:ext>
            </p:extLst>
          </p:nvPr>
        </p:nvGraphicFramePr>
        <p:xfrm>
          <a:off x="112143" y="1570243"/>
          <a:ext cx="2812212" cy="2773680"/>
        </p:xfrm>
        <a:graphic>
          <a:graphicData uri="http://schemas.openxmlformats.org/drawingml/2006/table">
            <a:tbl>
              <a:tblPr bandRow="1">
                <a:tableStyleId>{5C22544A-7EE6-4342-B048-85BDC9FD1C3A}</a:tableStyleId>
              </a:tblPr>
              <a:tblGrid>
                <a:gridCol w="1912482"/>
                <a:gridCol w="899730"/>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6.831</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6.822</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87%</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57" y="907038"/>
            <a:ext cx="4353408" cy="292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82" y="3852721"/>
            <a:ext cx="4303137" cy="276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0" y="6391235"/>
            <a:ext cx="4438650" cy="230832"/>
          </a:xfrm>
          <a:prstGeom prst="rect">
            <a:avLst/>
          </a:prstGeom>
          <a:noFill/>
        </p:spPr>
        <p:txBody>
          <a:bodyPr wrap="square" rtlCol="0">
            <a:spAutoFit/>
          </a:bodyPr>
          <a:lstStyle/>
          <a:p>
            <a:r>
              <a:rPr lang="de-DE" sz="900" dirty="0"/>
              <a:t>* </a:t>
            </a:r>
            <a:r>
              <a:rPr lang="de-DE" sz="900" dirty="0" smtClean="0"/>
              <a:t>1 Todesfall bei 0-Jährigem Kind ist eine Fehleingabe </a:t>
            </a:r>
            <a:r>
              <a:rPr lang="de-DE" sz="900" dirty="0"/>
              <a:t>durch GA, Geburtsdatum </a:t>
            </a:r>
            <a:r>
              <a:rPr lang="de-DE" sz="900" dirty="0" smtClean="0"/>
              <a:t>1932</a:t>
            </a:r>
            <a:endParaRPr lang="de-DE" sz="1050" dirty="0"/>
          </a:p>
        </p:txBody>
      </p:sp>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05.05.2020. 00:00)</a:t>
            </a:r>
            <a:endParaRPr lang="de-DE" dirty="0"/>
          </a:p>
        </p:txBody>
      </p:sp>
      <p:sp>
        <p:nvSpPr>
          <p:cNvPr id="10" name="Datumsplatzhalter 9"/>
          <p:cNvSpPr>
            <a:spLocks noGrp="1"/>
          </p:cNvSpPr>
          <p:nvPr>
            <p:ph type="dt" sz="half" idx="14"/>
          </p:nvPr>
        </p:nvSpPr>
        <p:spPr/>
        <p:txBody>
          <a:bodyPr/>
          <a:lstStyle/>
          <a:p>
            <a:fld id="{FFA98500-C6A3-4066-9876-32A4F5CFC211}" type="datetime1">
              <a:rPr lang="de-DE" smtClean="0"/>
              <a:pPr/>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1815810195"/>
              </p:ext>
            </p:extLst>
          </p:nvPr>
        </p:nvGraphicFramePr>
        <p:xfrm>
          <a:off x="277588" y="1317611"/>
          <a:ext cx="8579331" cy="1301764"/>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254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marL="0" algn="ctr" defTabSz="457200" rtl="0" eaLnBrk="1" fontAlgn="b" latinLnBrk="0" hangingPunct="1">
                        <a:spcAft>
                          <a:spcPts val="0"/>
                        </a:spcAft>
                      </a:pPr>
                      <a:r>
                        <a:rPr lang="de-DE" sz="1600" b="1" kern="1200" dirty="0" smtClean="0">
                          <a:solidFill>
                            <a:schemeClr val="dk1"/>
                          </a:solidFill>
                          <a:effectLst/>
                          <a:latin typeface="+mn-lt"/>
                          <a:ea typeface="+mn-ea"/>
                          <a:cs typeface="+mn-cs"/>
                        </a:rPr>
                        <a:t>Geschlecht</a:t>
                      </a:r>
                      <a:endParaRPr lang="de-DE" sz="1600" b="1" kern="1200" dirty="0">
                        <a:solidFill>
                          <a:schemeClr val="dk1"/>
                        </a:solidFill>
                        <a:effectLst/>
                        <a:latin typeface="+mn-lt"/>
                        <a:ea typeface="+mn-ea"/>
                        <a:cs typeface="+mn-cs"/>
                      </a:endParaRP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0-9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10-19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20-29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30-39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40-49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50-59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60-69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70-79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80-89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90-99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100+</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männlich</a:t>
                      </a:r>
                    </a:p>
                  </a:txBody>
                  <a:tcPr marL="0" marR="0" marT="0" marB="0" anchor="b"/>
                </a:tc>
                <a:tc>
                  <a:txBody>
                    <a:bodyPr/>
                    <a:lstStyle/>
                    <a:p>
                      <a:pPr algn="ctr" fontAlgn="b"/>
                      <a:r>
                        <a:rPr lang="de-DE" sz="1400" b="0" i="0" u="none" strike="noStrike" dirty="0" smtClean="0">
                          <a:effectLst/>
                          <a:latin typeface="+mj-lt"/>
                        </a:rPr>
                        <a:t>   1*</a:t>
                      </a:r>
                      <a:endParaRPr lang="de-DE" sz="1400" b="0" i="0" u="none" strike="noStrike" dirty="0">
                        <a:effectLst/>
                        <a:latin typeface="+mj-lt"/>
                      </a:endParaRPr>
                    </a:p>
                  </a:txBody>
                  <a:tcPr marL="0" marR="0" marT="0" marB="0" anchor="ctr"/>
                </a:tc>
                <a:tc>
                  <a:txBody>
                    <a:bodyPr/>
                    <a:lstStyle/>
                    <a:p>
                      <a:pPr algn="ctr" fontAlgn="b"/>
                      <a:r>
                        <a:rPr lang="de-DE" sz="1400" b="0" i="0" u="none" strike="noStrike">
                          <a:effectLst/>
                          <a:latin typeface="+mj-lt"/>
                        </a:rPr>
                        <a:t>1</a:t>
                      </a:r>
                    </a:p>
                  </a:txBody>
                  <a:tcPr marL="0" marR="0" marT="0" marB="0" anchor="ctr"/>
                </a:tc>
                <a:tc>
                  <a:txBody>
                    <a:bodyPr/>
                    <a:lstStyle/>
                    <a:p>
                      <a:pPr algn="ctr" fontAlgn="b"/>
                      <a:r>
                        <a:rPr lang="de-DE" sz="1400" b="0" i="0" u="none" strike="noStrike">
                          <a:effectLst/>
                          <a:latin typeface="+mj-lt"/>
                        </a:rPr>
                        <a:t>5</a:t>
                      </a:r>
                    </a:p>
                  </a:txBody>
                  <a:tcPr marL="0" marR="0" marT="0" marB="0" anchor="ctr"/>
                </a:tc>
                <a:tc>
                  <a:txBody>
                    <a:bodyPr/>
                    <a:lstStyle/>
                    <a:p>
                      <a:pPr algn="ctr" fontAlgn="b"/>
                      <a:r>
                        <a:rPr lang="de-DE" sz="1400" b="0" i="0" u="none" strike="noStrike">
                          <a:effectLst/>
                          <a:latin typeface="+mj-lt"/>
                        </a:rPr>
                        <a:t>10</a:t>
                      </a:r>
                    </a:p>
                  </a:txBody>
                  <a:tcPr marL="0" marR="0" marT="0" marB="0" anchor="ctr"/>
                </a:tc>
                <a:tc>
                  <a:txBody>
                    <a:bodyPr/>
                    <a:lstStyle/>
                    <a:p>
                      <a:pPr algn="ctr" fontAlgn="b"/>
                      <a:r>
                        <a:rPr lang="de-DE" sz="1400" b="0" i="0" u="none" strike="noStrike">
                          <a:effectLst/>
                          <a:latin typeface="+mj-lt"/>
                        </a:rPr>
                        <a:t>37</a:t>
                      </a:r>
                    </a:p>
                  </a:txBody>
                  <a:tcPr marL="0" marR="0" marT="0" marB="0" anchor="ctr"/>
                </a:tc>
                <a:tc>
                  <a:txBody>
                    <a:bodyPr/>
                    <a:lstStyle/>
                    <a:p>
                      <a:pPr algn="ctr" fontAlgn="b"/>
                      <a:r>
                        <a:rPr lang="de-DE" sz="1400" b="0" i="0" u="none" strike="noStrike">
                          <a:effectLst/>
                          <a:latin typeface="+mj-lt"/>
                        </a:rPr>
                        <a:t>172</a:t>
                      </a:r>
                    </a:p>
                  </a:txBody>
                  <a:tcPr marL="0" marR="0" marT="0" marB="0" anchor="ctr"/>
                </a:tc>
                <a:tc>
                  <a:txBody>
                    <a:bodyPr/>
                    <a:lstStyle/>
                    <a:p>
                      <a:pPr algn="ctr" fontAlgn="b"/>
                      <a:r>
                        <a:rPr lang="de-DE" sz="1400" b="0" i="0" u="none" strike="noStrike">
                          <a:effectLst/>
                          <a:latin typeface="+mj-lt"/>
                        </a:rPr>
                        <a:t>454</a:t>
                      </a:r>
                    </a:p>
                  </a:txBody>
                  <a:tcPr marL="0" marR="0" marT="0" marB="0" anchor="ctr"/>
                </a:tc>
                <a:tc>
                  <a:txBody>
                    <a:bodyPr/>
                    <a:lstStyle/>
                    <a:p>
                      <a:pPr algn="ctr" fontAlgn="b"/>
                      <a:r>
                        <a:rPr lang="de-DE" sz="1400" b="0" i="0" u="none" strike="noStrike">
                          <a:effectLst/>
                          <a:latin typeface="+mj-lt"/>
                        </a:rPr>
                        <a:t>1.052</a:t>
                      </a:r>
                    </a:p>
                  </a:txBody>
                  <a:tcPr marL="0" marR="0" marT="0" marB="0" anchor="ctr"/>
                </a:tc>
                <a:tc>
                  <a:txBody>
                    <a:bodyPr/>
                    <a:lstStyle/>
                    <a:p>
                      <a:pPr algn="ctr" fontAlgn="b"/>
                      <a:r>
                        <a:rPr lang="de-DE" sz="1400" b="0" i="0" u="none" strike="noStrike">
                          <a:effectLst/>
                          <a:latin typeface="+mj-lt"/>
                        </a:rPr>
                        <a:t>1.645</a:t>
                      </a:r>
                    </a:p>
                  </a:txBody>
                  <a:tcPr marL="0" marR="0" marT="0" marB="0" anchor="ctr"/>
                </a:tc>
                <a:tc>
                  <a:txBody>
                    <a:bodyPr/>
                    <a:lstStyle/>
                    <a:p>
                      <a:pPr algn="ctr" fontAlgn="b"/>
                      <a:r>
                        <a:rPr lang="de-DE" sz="1400" b="0" i="0" u="none" strike="noStrike">
                          <a:effectLst/>
                          <a:latin typeface="+mj-lt"/>
                        </a:rPr>
                        <a:t>443</a:t>
                      </a:r>
                    </a:p>
                  </a:txBody>
                  <a:tcPr marL="0" marR="0" marT="0" marB="0" anchor="ctr"/>
                </a:tc>
                <a:tc>
                  <a:txBody>
                    <a:bodyPr/>
                    <a:lstStyle/>
                    <a:p>
                      <a:pPr algn="ctr" fontAlgn="b"/>
                      <a:r>
                        <a:rPr lang="de-DE" sz="1400" b="0" i="0" u="none" strike="noStrike">
                          <a:effectLst/>
                          <a:latin typeface="+mj-lt"/>
                        </a:rPr>
                        <a:t>4</a:t>
                      </a:r>
                    </a:p>
                  </a:txBody>
                  <a:tcPr marL="0" marR="0" marT="0" marB="0" anchor="ctr"/>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weiblich</a:t>
                      </a:r>
                    </a:p>
                  </a:txBody>
                  <a:tcPr marL="0" marR="0" marT="0" marB="0" anchor="b"/>
                </a:tc>
                <a:tc>
                  <a:txBody>
                    <a:bodyPr/>
                    <a:lstStyle/>
                    <a:p>
                      <a:pPr algn="ctr" fontAlgn="b"/>
                      <a:r>
                        <a:rPr lang="de-DE" sz="1400" b="0" i="0" u="none" strike="noStrike">
                          <a:effectLst/>
                          <a:latin typeface="+mj-lt"/>
                        </a:rPr>
                        <a:t>1</a:t>
                      </a:r>
                    </a:p>
                  </a:txBody>
                  <a:tcPr marL="0" marR="0" marT="0" marB="0" anchor="ctr"/>
                </a:tc>
                <a:tc>
                  <a:txBody>
                    <a:bodyPr/>
                    <a:lstStyle/>
                    <a:p>
                      <a:pPr algn="ctr" fontAlgn="b"/>
                      <a:endParaRPr lang="de-DE" sz="1400" b="0" i="0" u="none" strike="noStrike">
                        <a:effectLst/>
                        <a:latin typeface="+mj-lt"/>
                      </a:endParaRPr>
                    </a:p>
                  </a:txBody>
                  <a:tcPr marL="0" marR="0" marT="0" marB="0" anchor="ctr"/>
                </a:tc>
                <a:tc>
                  <a:txBody>
                    <a:bodyPr/>
                    <a:lstStyle/>
                    <a:p>
                      <a:pPr algn="ctr" fontAlgn="b"/>
                      <a:r>
                        <a:rPr lang="de-DE" sz="1400" b="0" i="0" u="none" strike="noStrike">
                          <a:effectLst/>
                          <a:latin typeface="+mj-lt"/>
                        </a:rPr>
                        <a:t>2</a:t>
                      </a:r>
                    </a:p>
                  </a:txBody>
                  <a:tcPr marL="0" marR="0" marT="0" marB="0" anchor="ctr"/>
                </a:tc>
                <a:tc>
                  <a:txBody>
                    <a:bodyPr/>
                    <a:lstStyle/>
                    <a:p>
                      <a:pPr algn="ctr" fontAlgn="b"/>
                      <a:r>
                        <a:rPr lang="de-DE" sz="1400" b="0" i="0" u="none" strike="noStrike">
                          <a:effectLst/>
                          <a:latin typeface="+mj-lt"/>
                        </a:rPr>
                        <a:t>5</a:t>
                      </a:r>
                    </a:p>
                  </a:txBody>
                  <a:tcPr marL="0" marR="0" marT="0" marB="0" anchor="ctr"/>
                </a:tc>
                <a:tc>
                  <a:txBody>
                    <a:bodyPr/>
                    <a:lstStyle/>
                    <a:p>
                      <a:pPr algn="ctr" fontAlgn="b"/>
                      <a:r>
                        <a:rPr lang="de-DE" sz="1400" b="0" i="0" u="none" strike="noStrike">
                          <a:effectLst/>
                          <a:latin typeface="+mj-lt"/>
                        </a:rPr>
                        <a:t>11</a:t>
                      </a:r>
                    </a:p>
                  </a:txBody>
                  <a:tcPr marL="0" marR="0" marT="0" marB="0" anchor="ctr"/>
                </a:tc>
                <a:tc>
                  <a:txBody>
                    <a:bodyPr/>
                    <a:lstStyle/>
                    <a:p>
                      <a:pPr algn="ctr" fontAlgn="b"/>
                      <a:r>
                        <a:rPr lang="de-DE" sz="1400" b="0" i="0" u="none" strike="noStrike">
                          <a:effectLst/>
                          <a:latin typeface="+mj-lt"/>
                        </a:rPr>
                        <a:t>56</a:t>
                      </a:r>
                    </a:p>
                  </a:txBody>
                  <a:tcPr marL="0" marR="0" marT="0" marB="0" anchor="ctr"/>
                </a:tc>
                <a:tc>
                  <a:txBody>
                    <a:bodyPr/>
                    <a:lstStyle/>
                    <a:p>
                      <a:pPr algn="ctr" fontAlgn="b"/>
                      <a:r>
                        <a:rPr lang="de-DE" sz="1400" b="0" i="0" u="none" strike="noStrike">
                          <a:effectLst/>
                          <a:latin typeface="+mj-lt"/>
                        </a:rPr>
                        <a:t>155</a:t>
                      </a:r>
                    </a:p>
                  </a:txBody>
                  <a:tcPr marL="0" marR="0" marT="0" marB="0" anchor="ctr"/>
                </a:tc>
                <a:tc>
                  <a:txBody>
                    <a:bodyPr/>
                    <a:lstStyle/>
                    <a:p>
                      <a:pPr algn="ctr" fontAlgn="b"/>
                      <a:r>
                        <a:rPr lang="de-DE" sz="1400" b="0" i="0" u="none" strike="noStrike">
                          <a:effectLst/>
                          <a:latin typeface="+mj-lt"/>
                        </a:rPr>
                        <a:t>495</a:t>
                      </a:r>
                    </a:p>
                  </a:txBody>
                  <a:tcPr marL="0" marR="0" marT="0" marB="0" anchor="ctr"/>
                </a:tc>
                <a:tc>
                  <a:txBody>
                    <a:bodyPr/>
                    <a:lstStyle/>
                    <a:p>
                      <a:pPr algn="ctr" fontAlgn="b"/>
                      <a:r>
                        <a:rPr lang="de-DE" sz="1400" b="0" i="0" u="none" strike="noStrike">
                          <a:effectLst/>
                          <a:latin typeface="+mj-lt"/>
                        </a:rPr>
                        <a:t>1.456</a:t>
                      </a:r>
                    </a:p>
                  </a:txBody>
                  <a:tcPr marL="0" marR="0" marT="0" marB="0" anchor="ctr"/>
                </a:tc>
                <a:tc>
                  <a:txBody>
                    <a:bodyPr/>
                    <a:lstStyle/>
                    <a:p>
                      <a:pPr algn="ctr" fontAlgn="b"/>
                      <a:r>
                        <a:rPr lang="de-DE" sz="1400" b="0" i="0" u="none" strike="noStrike">
                          <a:effectLst/>
                          <a:latin typeface="+mj-lt"/>
                        </a:rPr>
                        <a:t>779</a:t>
                      </a:r>
                    </a:p>
                  </a:txBody>
                  <a:tcPr marL="0" marR="0" marT="0" marB="0" anchor="ctr"/>
                </a:tc>
                <a:tc>
                  <a:txBody>
                    <a:bodyPr/>
                    <a:lstStyle/>
                    <a:p>
                      <a:pPr algn="ctr" fontAlgn="b"/>
                      <a:r>
                        <a:rPr lang="de-DE" sz="1400" b="0" i="0" u="none" strike="noStrike" dirty="0">
                          <a:effectLst/>
                          <a:latin typeface="+mj-lt"/>
                        </a:rPr>
                        <a:t>38</a:t>
                      </a:r>
                    </a:p>
                  </a:txBody>
                  <a:tcPr marL="0" marR="0" marT="0" marB="0" anchor="ctr"/>
                </a:tc>
              </a:tr>
            </a:tbl>
          </a:graphicData>
        </a:graphic>
      </p:graphicFrame>
      <p:sp>
        <p:nvSpPr>
          <p:cNvPr id="5" name="Textfeld 4"/>
          <p:cNvSpPr txBox="1"/>
          <p:nvPr/>
        </p:nvSpPr>
        <p:spPr>
          <a:xfrm>
            <a:off x="496086" y="2657023"/>
            <a:ext cx="3471528" cy="307777"/>
          </a:xfrm>
          <a:prstGeom prst="rect">
            <a:avLst/>
          </a:prstGeom>
          <a:noFill/>
        </p:spPr>
        <p:txBody>
          <a:bodyPr wrap="none" rtlCol="0">
            <a:spAutoFit/>
          </a:bodyPr>
          <a:lstStyle/>
          <a:p>
            <a:r>
              <a:rPr lang="de-DE" sz="1400" dirty="0" smtClean="0"/>
              <a:t>* Fehleingabe durch GA, Geburtsdatum 1932</a:t>
            </a:r>
            <a:endParaRPr lang="de-DE" sz="1400" dirty="0"/>
          </a:p>
        </p:txBody>
      </p:sp>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gemeldetem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a:t>
            </a:r>
            <a:r>
              <a:rPr lang="en-US" sz="1400" dirty="0">
                <a:solidFill>
                  <a:schemeClr val="bg1"/>
                </a:solidFill>
              </a:rPr>
              <a:t>05.05.2020 </a:t>
            </a:r>
            <a:r>
              <a:rPr lang="en-US" sz="1400" dirty="0" smtClean="0">
                <a:solidFill>
                  <a:schemeClr val="bg1"/>
                </a:solidFill>
              </a:rPr>
              <a:t>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22</a:t>
            </a:fld>
            <a:endParaRPr lang="de-DE" dirty="0"/>
          </a:p>
        </p:txBody>
      </p:sp>
      <p:graphicFrame>
        <p:nvGraphicFramePr>
          <p:cNvPr id="7" name="Diagramm 6"/>
          <p:cNvGraphicFramePr>
            <a:graphicFrameLocks/>
          </p:cNvGraphicFramePr>
          <p:nvPr>
            <p:extLst>
              <p:ext uri="{D42A27DB-BD31-4B8C-83A1-F6EECF244321}">
                <p14:modId xmlns:p14="http://schemas.microsoft.com/office/powerpoint/2010/main" val="1309896493"/>
              </p:ext>
            </p:extLst>
          </p:nvPr>
        </p:nvGraphicFramePr>
        <p:xfrm>
          <a:off x="838200" y="1362074"/>
          <a:ext cx="7467600" cy="50958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6278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E2A825A8-721D-4D5A-BA5C-C13AF2F0FA48}"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23</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Fall-Verstorbenen-Anteil; </a:t>
            </a:r>
            <a:r>
              <a:rPr lang="de-DE" sz="1400" dirty="0" smtClean="0">
                <a:solidFill>
                  <a:schemeClr val="bg1"/>
                </a:solidFill>
              </a:rPr>
              <a:t>(Datenstand: 05.05.2020. 00:00)</a:t>
            </a:r>
            <a:endParaRPr lang="de-DE" sz="1400" dirty="0">
              <a:solidFill>
                <a:schemeClr val="bg1"/>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146175"/>
            <a:ext cx="866933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B779C72-1474-4375-808B-1A1C185A1DB5}"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05.05.2020,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1.218</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307226223"/>
              </p:ext>
            </p:extLst>
          </p:nvPr>
        </p:nvGraphicFramePr>
        <p:xfrm>
          <a:off x="307239" y="1683362"/>
          <a:ext cx="8085887" cy="226905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1.937</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-12</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1.346 </a:t>
                      </a:r>
                    </a:p>
                  </a:txBody>
                  <a:tcPr marL="9525" marR="9525" marT="9525" marB="0" anchor="ctr"/>
                </a:tc>
                <a:tc>
                  <a:txBody>
                    <a:bodyPr/>
                    <a:lstStyle/>
                    <a:p>
                      <a:pPr algn="ctr" fontAlgn="b"/>
                      <a:r>
                        <a:rPr lang="de-DE" sz="1600" b="0" i="0" u="none" strike="noStrike" dirty="0" smtClean="0">
                          <a:solidFill>
                            <a:srgbClr val="000000"/>
                          </a:solidFill>
                          <a:effectLst/>
                          <a:latin typeface="Calibri"/>
                        </a:rPr>
                        <a:t>69%</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-50</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10.174</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+445</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2.899</a:t>
                      </a:r>
                    </a:p>
                  </a:txBody>
                  <a:tcPr marL="9525" marR="9525" marT="9525" marB="0" anchor="ctr"/>
                </a:tc>
                <a:tc>
                  <a:txBody>
                    <a:bodyPr/>
                    <a:lstStyle/>
                    <a:p>
                      <a:pPr algn="ct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+73</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3849391542"/>
              </p:ext>
            </p:extLst>
          </p:nvPr>
        </p:nvGraphicFramePr>
        <p:xfrm>
          <a:off x="321667" y="4403851"/>
          <a:ext cx="8071458" cy="1490980"/>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dirty="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5.860</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13.104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216 	</a:t>
                      </a:r>
                    </a:p>
                  </a:txBody>
                  <a:tcPr marL="9525" marR="9525" marT="9525" marB="0" anchor="ctr"/>
                </a:tc>
                <a:tc>
                  <a:txBody>
                    <a:bodyPr/>
                    <a:lstStyle/>
                    <a:p>
                      <a:pPr algn="ctr"/>
                      <a:endParaRPr lang="de-DE" sz="1800" b="1" i="0" u="none" strike="noStrike" kern="1200" baseline="0" dirty="0" smtClean="0">
                        <a:solidFill>
                          <a:schemeClr val="tx1"/>
                        </a:solidFill>
                        <a:latin typeface="+mn-lt"/>
                        <a:ea typeface="+mn-ea"/>
                        <a:cs typeface="+mn-cs"/>
                      </a:endParaRPr>
                    </a:p>
                    <a:p>
                      <a:pPr algn="ctr"/>
                      <a:r>
                        <a:rPr lang="de-DE" sz="1800" b="1" i="0" u="none" strike="noStrike" kern="1200" baseline="0" dirty="0" smtClean="0">
                          <a:solidFill>
                            <a:schemeClr val="tx1"/>
                          </a:solidFill>
                          <a:latin typeface="+mn-lt"/>
                          <a:ea typeface="+mn-ea"/>
                          <a:cs typeface="+mn-cs"/>
                        </a:rPr>
                        <a:t> 19.180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+584 </a:t>
                      </a:r>
                    </a:p>
                  </a:txBody>
                  <a:tcPr marL="9525" marR="9525" marT="9525" marB="0" anchor="ctr"/>
                </a:tc>
              </a:tr>
              <a:tr h="431120">
                <a:tc>
                  <a:txBody>
                    <a:bodyPr/>
                    <a:lstStyle/>
                    <a:p>
                      <a:pPr algn="l" fontAlgn="b"/>
                      <a:r>
                        <a:rPr lang="de-DE" sz="1600" b="1" u="none" strike="noStrike" kern="1200" dirty="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3.323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8.960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533 	</a:t>
                      </a:r>
                    </a:p>
                  </a:txBody>
                  <a:tcPr marL="9525" marR="9525" marT="9525" marB="0" anchor="ctr"/>
                </a:tc>
                <a:tc>
                  <a:txBody>
                    <a:bodyPr/>
                    <a:lstStyle/>
                    <a:p>
                      <a:pPr algn="ctr"/>
                      <a:endParaRPr lang="de-DE" sz="1800" b="1" i="0" u="none" strike="noStrike" kern="1200" baseline="0" dirty="0" smtClean="0">
                        <a:solidFill>
                          <a:schemeClr val="tx1"/>
                        </a:solidFill>
                        <a:latin typeface="+mn-lt"/>
                        <a:ea typeface="+mn-ea"/>
                        <a:cs typeface="+mn-cs"/>
                      </a:endParaRPr>
                    </a:p>
                    <a:p>
                      <a:pPr algn="ctr"/>
                      <a:r>
                        <a:rPr lang="de-DE" sz="1800" b="1" i="0" u="none" strike="noStrike" kern="1200" baseline="0" dirty="0" smtClean="0">
                          <a:solidFill>
                            <a:schemeClr val="tx1"/>
                          </a:solidFill>
                          <a:latin typeface="+mn-lt"/>
                          <a:ea typeface="+mn-ea"/>
                          <a:cs typeface="+mn-cs"/>
                        </a:rPr>
                        <a:t> 12.816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+78	</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25</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05.05.2020,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91" y="788382"/>
            <a:ext cx="8990633" cy="5409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26</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DAFC61DF-203B-42CE-94BC-252891645754}"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27</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05.05.2020.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Jahren berücksichtigt, 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a:t>
            </a:r>
            <a:r>
              <a:rPr lang="de-DE" altLang="de-DE" sz="1200" b="1" dirty="0">
                <a:solidFill>
                  <a:srgbClr val="FF0000"/>
                </a:solidFill>
                <a:latin typeface="Calibri" pitchFamily="34" charset="0"/>
                <a:ea typeface="MS Mincho" charset="-128"/>
                <a:cs typeface="Calibri" pitchFamily="34" charset="0"/>
              </a:rPr>
              <a:t> </a:t>
            </a:r>
            <a:r>
              <a:rPr lang="de-DE" altLang="de-DE" sz="1200" b="1" dirty="0" smtClean="0">
                <a:latin typeface="Calibri" pitchFamily="34" charset="0"/>
                <a:ea typeface="MS Mincho" charset="-128"/>
                <a:cs typeface="Calibri" pitchFamily="34" charset="0"/>
              </a:rPr>
              <a:t>162.905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59.434 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1711990430"/>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a:effectLst/>
                        </a:rPr>
                        <a:t>§ 23 IfSG (z.B. Krankenhäuser, ärztliche Praxen, Dialyseeinrichtungen und Rettungsdienste)</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2.276</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1.481</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406</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1.200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10.101</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rPr>
                        <a:t>442</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rPr>
                        <a:t>16</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9.000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a:effectLst/>
                        </a:rPr>
                        <a:t>§ 33 IfSG (z.B. Kitas, Kinderhorte, Schulen, Heime und Ferienlager)</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1.664*</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48</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a:solidFill>
                            <a:schemeClr val="tx1"/>
                          </a:solidFill>
                          <a:effectLst/>
                        </a:rPr>
                        <a:t>1.500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1.999</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100</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a:solidFill>
                            <a:schemeClr val="tx1"/>
                          </a:solidFill>
                          <a:effectLst/>
                        </a:rPr>
                        <a:t>1.800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a:effectLst/>
                        </a:rPr>
                        <a:t>§ 36 IfSG (z.B. Pflegeeinrichtungen, Obdachlosen-unterkünfte, Einrichtungen zur gemeinschaftlichen Unterbringung von Asylsuchenden, sonstige Massenunterkünfte, Justizvollzugsanstalten)</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12.675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2.809</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2.473</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7.000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7.458</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301</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31</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6.300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rPr>
                        <a:t>1.225</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88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11</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dirty="0" smtClean="0">
                          <a:solidFill>
                            <a:schemeClr val="tx1"/>
                          </a:solidFill>
                          <a:effectLst/>
                        </a:rPr>
                        <a:t>900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dirty="0">
                          <a:effectLst/>
                        </a:rPr>
                        <a:t>Ohne Tätigkeit, 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rPr>
                        <a:t>66.073</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11.901</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2.603</a:t>
                      </a:r>
                      <a:endParaRPr lang="de-DE" sz="1200" dirty="0">
                        <a:solidFill>
                          <a:schemeClr val="tx1"/>
                        </a:solidFill>
                        <a:effectLst/>
                        <a:latin typeface="Cambria"/>
                        <a:ea typeface="Times New Roman"/>
                      </a:endParaRP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57.800</a:t>
                      </a:r>
                      <a:endParaRPr lang="de-DE" sz="14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353683" y="1466849"/>
            <a:ext cx="8196110" cy="4655265"/>
          </a:xfrm>
        </p:spPr>
        <p:txBody>
          <a:bodyPr>
            <a:normAutofit/>
          </a:bodyPr>
          <a:lstStyle/>
          <a:p>
            <a:r>
              <a:rPr lang="de-DE" dirty="0" smtClean="0"/>
              <a:t>In medizinischen Einrichtungen* </a:t>
            </a:r>
            <a:r>
              <a:rPr lang="de-DE" dirty="0"/>
              <a:t>gemäß </a:t>
            </a:r>
            <a:r>
              <a:rPr lang="de-DE" dirty="0" smtClean="0"/>
              <a:t>§ 23 </a:t>
            </a:r>
            <a:r>
              <a:rPr lang="de-DE" dirty="0"/>
              <a:t>Abs. 3 IfSG </a:t>
            </a:r>
            <a:r>
              <a:rPr lang="de-DE" dirty="0" smtClean="0"/>
              <a:t>tätig</a:t>
            </a:r>
          </a:p>
          <a:p>
            <a:pPr lvl="1">
              <a:spcBef>
                <a:spcPts val="200"/>
              </a:spcBef>
            </a:pPr>
            <a:r>
              <a:rPr lang="de-DE" dirty="0" smtClean="0"/>
              <a:t>10.101 übermittelte COVID-19-Fälle</a:t>
            </a:r>
          </a:p>
          <a:p>
            <a:pPr lvl="1">
              <a:spcBef>
                <a:spcPts val="200"/>
              </a:spcBef>
            </a:pPr>
            <a:r>
              <a:rPr lang="de-DE" dirty="0" smtClean="0"/>
              <a:t>Altersmedian:  41 Jahre</a:t>
            </a:r>
          </a:p>
          <a:p>
            <a:pPr lvl="1">
              <a:spcBef>
                <a:spcPts val="200"/>
              </a:spcBef>
            </a:pPr>
            <a:r>
              <a:rPr lang="de-DE" dirty="0"/>
              <a:t>Geschlechterverteilung</a:t>
            </a:r>
            <a:r>
              <a:rPr lang="de-DE" dirty="0" smtClean="0"/>
              <a:t>:  72</a:t>
            </a:r>
            <a:r>
              <a:rPr lang="de-DE" dirty="0"/>
              <a:t>% </a:t>
            </a:r>
            <a:r>
              <a:rPr lang="de-DE" dirty="0" smtClean="0"/>
              <a:t>weiblich;  28% männlich</a:t>
            </a:r>
            <a:endParaRPr lang="de-DE" dirty="0"/>
          </a:p>
          <a:p>
            <a:pPr lvl="1">
              <a:spcBef>
                <a:spcPts val="200"/>
              </a:spcBef>
            </a:pPr>
            <a:r>
              <a:rPr lang="de-DE" dirty="0" smtClean="0"/>
              <a:t>Hospitalisiert: 442 Personen (4,7%; 9.388 Fälle mit Angaben)</a:t>
            </a:r>
          </a:p>
          <a:p>
            <a:pPr lvl="1">
              <a:spcBef>
                <a:spcPts val="200"/>
              </a:spcBef>
            </a:pPr>
            <a:r>
              <a:rPr lang="de-DE" dirty="0" smtClean="0"/>
              <a:t>Genesen: ca. 9.000 (89%)</a:t>
            </a:r>
            <a:endParaRPr lang="de-DE" dirty="0"/>
          </a:p>
          <a:p>
            <a:pPr lvl="1">
              <a:spcBef>
                <a:spcPts val="200"/>
              </a:spcBef>
            </a:pPr>
            <a:r>
              <a:rPr lang="de-DE" dirty="0" smtClean="0"/>
              <a:t>Verstorben: 16 Personen (0,2%)</a:t>
            </a:r>
          </a:p>
          <a:p>
            <a:pPr lvl="2">
              <a:spcBef>
                <a:spcPts val="200"/>
              </a:spcBef>
            </a:pPr>
            <a:r>
              <a:rPr lang="de-DE" dirty="0" smtClean="0"/>
              <a:t>14 Männer, 2 Frauen; Altersspanne: 48-82 Jahre</a:t>
            </a:r>
          </a:p>
          <a:p>
            <a:pPr lvl="2">
              <a:spcBef>
                <a:spcPts val="200"/>
              </a:spcBef>
            </a:pPr>
            <a:r>
              <a:rPr lang="de-DE" dirty="0" smtClean="0"/>
              <a:t>14 waren hospitalisiert</a:t>
            </a:r>
          </a:p>
          <a:p>
            <a:pPr marL="914400" lvl="2" indent="0">
              <a:spcBef>
                <a:spcPts val="200"/>
              </a:spcBef>
              <a:buNone/>
            </a:pPr>
            <a:endParaRPr lang="de-DE" dirty="0" smtClean="0"/>
          </a:p>
          <a:p>
            <a:pPr lvl="2"/>
            <a:endParaRPr lang="de-DE" dirty="0" smtClean="0"/>
          </a:p>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4" name="Datumsplatzhalter 3"/>
          <p:cNvSpPr>
            <a:spLocks noGrp="1"/>
          </p:cNvSpPr>
          <p:nvPr>
            <p:ph type="dt" sz="half" idx="14"/>
          </p:nvPr>
        </p:nvSpPr>
        <p:spPr/>
        <p:txBody>
          <a:bodyPr/>
          <a:lstStyle/>
          <a:p>
            <a:fld id="{51C64DD6-BF7B-4E68-91F2-6F2D5A5F87D9}"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28</a:t>
            </a:fld>
            <a:endParaRPr lang="de-DE" dirty="0"/>
          </a:p>
        </p:txBody>
      </p:sp>
      <p:sp>
        <p:nvSpPr>
          <p:cNvPr id="7" name="Titel 1"/>
          <p:cNvSpPr txBox="1">
            <a:spLocks/>
          </p:cNvSpPr>
          <p:nvPr/>
        </p:nvSpPr>
        <p:spPr>
          <a:xfrm>
            <a:off x="236765" y="437071"/>
            <a:ext cx="6926035" cy="600164"/>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Fälle unter Personal in medizinischen Einrichtungen</a:t>
            </a:r>
            <a:endParaRPr lang="de-DE" sz="2000" dirty="0">
              <a:solidFill>
                <a:schemeClr val="bg1"/>
              </a:solidFill>
            </a:endParaRPr>
          </a:p>
          <a:p>
            <a:pPr>
              <a:spcBef>
                <a:spcPts val="600"/>
              </a:spcBef>
            </a:pPr>
            <a:r>
              <a:rPr lang="de-DE" sz="1400" dirty="0" smtClean="0">
                <a:solidFill>
                  <a:schemeClr val="bg1"/>
                </a:solidFill>
              </a:rPr>
              <a:t>(Datenstand</a:t>
            </a:r>
            <a:r>
              <a:rPr lang="de-DE" sz="1400" dirty="0">
                <a:solidFill>
                  <a:schemeClr val="bg1"/>
                </a:solidFill>
              </a:rPr>
              <a:t>: </a:t>
            </a:r>
            <a:r>
              <a:rPr lang="de-DE" sz="1400" dirty="0" smtClean="0">
                <a:solidFill>
                  <a:schemeClr val="bg1"/>
                </a:solidFill>
              </a:rPr>
              <a:t>05.05.2020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sp>
        <p:nvSpPr>
          <p:cNvPr id="3" name="Textfeld 2"/>
          <p:cNvSpPr txBox="1"/>
          <p:nvPr/>
        </p:nvSpPr>
        <p:spPr>
          <a:xfrm>
            <a:off x="0" y="6244908"/>
            <a:ext cx="9144000" cy="492443"/>
          </a:xfrm>
          <a:prstGeom prst="rect">
            <a:avLst/>
          </a:prstGeom>
          <a:noFill/>
        </p:spPr>
        <p:txBody>
          <a:bodyPr wrap="square" rtlCol="0">
            <a:spAutoFit/>
          </a:bodyPr>
          <a:lstStyle/>
          <a:p>
            <a:r>
              <a:rPr lang="de-DE" sz="1300" dirty="0">
                <a:solidFill>
                  <a:schemeClr val="tx1">
                    <a:lumMod val="50000"/>
                    <a:lumOff val="50000"/>
                  </a:schemeClr>
                </a:solidFill>
              </a:rPr>
              <a:t>*Zu den Einrichtungen zählen z.B. </a:t>
            </a:r>
            <a:r>
              <a:rPr lang="de-DE" sz="1300" dirty="0" smtClean="0">
                <a:solidFill>
                  <a:schemeClr val="tx1">
                    <a:lumMod val="50000"/>
                    <a:lumOff val="50000"/>
                  </a:schemeClr>
                </a:solidFill>
              </a:rPr>
              <a:t>Krankenhäuser</a:t>
            </a:r>
            <a:r>
              <a:rPr lang="de-DE" sz="1300" dirty="0">
                <a:solidFill>
                  <a:schemeClr val="tx1">
                    <a:lumMod val="50000"/>
                    <a:lumOff val="50000"/>
                  </a:schemeClr>
                </a:solidFill>
              </a:rPr>
              <a:t>, Arztpraxen, Dialyseeinrichtungen, ambulante Pflegedienste </a:t>
            </a:r>
            <a:r>
              <a:rPr lang="de-DE" sz="1300" dirty="0" smtClean="0">
                <a:solidFill>
                  <a:schemeClr val="tx1">
                    <a:lumMod val="50000"/>
                    <a:lumOff val="50000"/>
                  </a:schemeClr>
                </a:solidFill>
              </a:rPr>
              <a:t>und  Rettungsdienste</a:t>
            </a:r>
            <a:endParaRPr lang="de-DE" sz="1300" dirty="0">
              <a:solidFill>
                <a:schemeClr val="tx1">
                  <a:lumMod val="50000"/>
                  <a:lumOff val="50000"/>
                </a:schemeClr>
              </a:solidFill>
            </a:endParaRPr>
          </a:p>
          <a:p>
            <a:endParaRPr lang="de-DE" sz="1300" dirty="0">
              <a:solidFill>
                <a:schemeClr val="tx1">
                  <a:lumMod val="50000"/>
                  <a:lumOff val="50000"/>
                </a:schemeClr>
              </a:solidFill>
            </a:endParaRPr>
          </a:p>
        </p:txBody>
      </p:sp>
    </p:spTree>
    <p:extLst>
      <p:ext uri="{BB962C8B-B14F-4D97-AF65-F5344CB8AC3E}">
        <p14:creationId xmlns:p14="http://schemas.microsoft.com/office/powerpoint/2010/main" val="397302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7F871934-56D9-422E-B3BD-3D5EE15E7113}"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29</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05.05.2020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graphicFrame>
        <p:nvGraphicFramePr>
          <p:cNvPr id="9" name="Diagramm 8"/>
          <p:cNvGraphicFramePr>
            <a:graphicFrameLocks/>
          </p:cNvGraphicFramePr>
          <p:nvPr>
            <p:extLst>
              <p:ext uri="{D42A27DB-BD31-4B8C-83A1-F6EECF244321}">
                <p14:modId xmlns:p14="http://schemas.microsoft.com/office/powerpoint/2010/main" val="310778363"/>
              </p:ext>
            </p:extLst>
          </p:nvPr>
        </p:nvGraphicFramePr>
        <p:xfrm>
          <a:off x="904875" y="1628775"/>
          <a:ext cx="6800850" cy="3924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306B240-112F-4089-87DE-56D8CBE7247E}"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06.05.2020. </a:t>
            </a:r>
            <a:r>
              <a:rPr lang="de-DE" sz="1400" dirty="0">
                <a:solidFill>
                  <a:schemeClr val="bg1"/>
                </a:solidFill>
              </a:rPr>
              <a:t>00:00)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07" y="1399223"/>
            <a:ext cx="8639175"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03.05.2020)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30</a:t>
            </a:fld>
            <a:endParaRPr lang="de-DE" dirty="0"/>
          </a:p>
        </p:txBody>
      </p:sp>
      <p:pic>
        <p:nvPicPr>
          <p:cNvPr id="16387" name="Picture 3"/>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63790" t="7944" r="14319" b="51586"/>
          <a:stretch/>
        </p:blipFill>
        <p:spPr bwMode="auto">
          <a:xfrm>
            <a:off x="858631" y="1628775"/>
            <a:ext cx="6743182"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03.05.2020)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31</a:t>
            </a:fld>
            <a:endParaRPr lang="de-DE" dirty="0"/>
          </a:p>
        </p:txBody>
      </p:sp>
      <p:pic>
        <p:nvPicPr>
          <p:cNvPr id="16387" name="Picture 3"/>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63790" t="49855" r="14319" b="9200"/>
          <a:stretch/>
        </p:blipFill>
        <p:spPr bwMode="auto">
          <a:xfrm>
            <a:off x="971550" y="1495426"/>
            <a:ext cx="7161899" cy="418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4"/>
              </a:rPr>
              <a:t>http://rocs.hu-berlin.de/covid-19-mobility/de/mobility-monitor</a:t>
            </a:r>
            <a:r>
              <a:rPr lang="de-DE" sz="1400" dirty="0" smtClean="0">
                <a:hlinkClick r:id="rId4"/>
              </a:rPr>
              <a:t>/</a:t>
            </a:r>
            <a:endParaRPr lang="de-DE" sz="1400" dirty="0" smtClean="0"/>
          </a:p>
          <a:p>
            <a:endParaRPr lang="de-DE" sz="1400" dirty="0"/>
          </a:p>
        </p:txBody>
      </p:sp>
    </p:spTree>
    <p:extLst>
      <p:ext uri="{BB962C8B-B14F-4D97-AF65-F5344CB8AC3E}">
        <p14:creationId xmlns:p14="http://schemas.microsoft.com/office/powerpoint/2010/main" val="517417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32</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fld id="{D4F5256B-F2D2-419A-A4A6-DD4B2129989B}" type="datetime1">
              <a:rPr lang="de-DE" smtClean="0"/>
              <a:t>06.05.2020</a:t>
            </a:fld>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fld id="{A4811523-39FF-4DE1-9CC9-2EAEEF354B02}"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33</a:t>
            </a:fld>
            <a:endParaRPr lang="de-DE"/>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56" y="1151149"/>
            <a:ext cx="6117413" cy="49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28.04.2020, 18:00 Uhr)</a:t>
            </a:r>
            <a:endParaRPr lang="de-DE" sz="1400" dirty="0"/>
          </a:p>
        </p:txBody>
      </p:sp>
      <p:sp>
        <p:nvSpPr>
          <p:cNvPr id="4" name="Datumsplatzhalter 3"/>
          <p:cNvSpPr>
            <a:spLocks noGrp="1"/>
          </p:cNvSpPr>
          <p:nvPr>
            <p:ph type="dt" sz="half" idx="14"/>
          </p:nvPr>
        </p:nvSpPr>
        <p:spPr/>
        <p:txBody>
          <a:bodyPr/>
          <a:lstStyle/>
          <a:p>
            <a:fld id="{8CBD5367-69FB-4268-9156-718F0B8311F2}"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34</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smtClean="0"/>
              <a:t>In KW 17 gaben 29 Labore einen Rückstau von insg. 2.393 abzuarbeitenden Proben an. 45 Labore nannten Lieferschwierigkeiten für Reagenzien, hauptsächlich Extraktionskits und </a:t>
            </a:r>
            <a:r>
              <a:rPr lang="de-DE" dirty="0" err="1" smtClean="0"/>
              <a:t>Abstrichtupfer</a:t>
            </a:r>
            <a:r>
              <a:rPr lang="de-DE" dirty="0" smtClean="0"/>
              <a:t>.</a:t>
            </a:r>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2521532409"/>
              </p:ext>
            </p:extLst>
          </p:nvPr>
        </p:nvGraphicFramePr>
        <p:xfrm>
          <a:off x="357822" y="1275905"/>
          <a:ext cx="5834380" cy="1937639"/>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Bis einschl.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124.716</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3.892 (3,1%)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90</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127.457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7.582 (5,9%)</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114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348.619</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23.820 (6,8%)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152</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361.515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31.414 (8,7%)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151</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408.348</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36.885 (9,0%)</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379.233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30.728 (8,1%)</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163</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330.027</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21.993 (6,7%)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167</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17</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latin typeface="Calibri"/>
                          <a:ea typeface="MS Mincho"/>
                          <a:cs typeface="Times New Roman"/>
                        </a:rPr>
                        <a:t>347.578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17.367 </a:t>
                      </a:r>
                      <a:r>
                        <a:rPr lang="de-DE" sz="1100" dirty="0">
                          <a:effectLst/>
                        </a:rPr>
                        <a:t>(</a:t>
                      </a:r>
                      <a:r>
                        <a:rPr lang="de-DE" sz="1100" dirty="0" smtClean="0">
                          <a:effectLst/>
                        </a:rPr>
                        <a:t>5,0%)</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174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Summe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2.427.493</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173.681 (7,2%)</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 </a:t>
                      </a:r>
                      <a:endParaRPr lang="de-DE" sz="110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2202581580"/>
              </p:ext>
            </p:extLst>
          </p:nvPr>
        </p:nvGraphicFramePr>
        <p:xfrm>
          <a:off x="1803399" y="3709670"/>
          <a:ext cx="5991227" cy="1432560"/>
        </p:xfrm>
        <a:graphic>
          <a:graphicData uri="http://schemas.openxmlformats.org/drawingml/2006/table">
            <a:tbl>
              <a:tblPr firstRow="1" firstCol="1" bandRow="1">
                <a:tableStyleId>{5C22544A-7EE6-4342-B048-85BDC9FD1C3A}</a:tableStyleId>
              </a:tblPr>
              <a:tblGrid>
                <a:gridCol w="1329760"/>
                <a:gridCol w="582604"/>
                <a:gridCol w="582604"/>
                <a:gridCol w="582604"/>
                <a:gridCol w="582604"/>
                <a:gridCol w="582604"/>
                <a:gridCol w="582604"/>
                <a:gridCol w="582604"/>
                <a:gridCol w="583239"/>
              </a:tblGrid>
              <a:tr h="190500">
                <a:tc>
                  <a:txBody>
                    <a:bodyPr/>
                    <a:lstStyle/>
                    <a:p>
                      <a:pPr algn="ctr">
                        <a:lnSpc>
                          <a:spcPct val="115000"/>
                        </a:lnSpc>
                        <a:spcAft>
                          <a:spcPts val="0"/>
                        </a:spcAft>
                      </a:pPr>
                      <a:r>
                        <a:rPr lang="de-DE" sz="1000" dirty="0">
                          <a:effectLst/>
                        </a:rPr>
                        <a:t> </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KW17</a:t>
                      </a:r>
                      <a:endParaRPr lang="de-DE" sz="110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Anzahl übermittelnde Labore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28</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93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126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133</a:t>
                      </a:r>
                      <a:endParaRPr lang="de-DE" sz="110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7.115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31.010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64.725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103.515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116.655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123.304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136.064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141.815</a:t>
                      </a:r>
                      <a:endParaRPr lang="de-DE" sz="1100">
                        <a:effectLst/>
                        <a:latin typeface="Calibri"/>
                        <a:ea typeface="MS Mincho"/>
                        <a:cs typeface="Times New Roman"/>
                      </a:endParaRPr>
                    </a:p>
                  </a:txBody>
                  <a:tcPr marL="68580" marR="68580" marT="0" marB="0"/>
                </a:tc>
              </a:tr>
              <a:tr h="571500">
                <a:tc>
                  <a:txBody>
                    <a:bodyPr/>
                    <a:lstStyle/>
                    <a:p>
                      <a:pPr algn="ctr">
                        <a:lnSpc>
                          <a:spcPct val="115000"/>
                        </a:lnSpc>
                        <a:spcAft>
                          <a:spcPts val="0"/>
                        </a:spcAft>
                      </a:pPr>
                      <a:r>
                        <a:rPr lang="de-DE" sz="1000">
                          <a:effectLst/>
                        </a:rPr>
                        <a:t>Neu ab KW15: wöchentliche Kapazität anhand von Wochenarbeitstagen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730.156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818.426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dirty="0" smtClean="0">
                          <a:effectLst/>
                        </a:rPr>
                        <a:t>860.494</a:t>
                      </a:r>
                      <a:endParaRPr lang="de-DE" sz="1100" dirty="0">
                        <a:effectLst/>
                        <a:latin typeface="Calibri"/>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fld id="{32845683-A348-4F57-BA11-C623A088EEA0}"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28.04.2020)</a:t>
            </a:r>
            <a:endParaRPr lang="de-DE" dirty="0"/>
          </a:p>
        </p:txBody>
      </p:sp>
      <p:sp>
        <p:nvSpPr>
          <p:cNvPr id="4" name="Datumsplatzhalter 3"/>
          <p:cNvSpPr>
            <a:spLocks noGrp="1"/>
          </p:cNvSpPr>
          <p:nvPr>
            <p:ph type="dt" sz="half" idx="14"/>
          </p:nvPr>
        </p:nvSpPr>
        <p:spPr/>
        <p:txBody>
          <a:bodyPr/>
          <a:lstStyle/>
          <a:p>
            <a:fld id="{F268D287-2990-4CAC-8771-405E77EBAAA7}"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pic>
        <p:nvPicPr>
          <p:cNvPr id="2051" name="Picture 3" descr="S:\Projekte\RKI_nCoV-Lage\3.Kommunikation\3.7.Lageberichte\2020-04-29\positive_bund_2020-04-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800" y="1607929"/>
            <a:ext cx="5483550" cy="426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F96A16B-7DF5-4E27-BDF3-071ABBEC8689}"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37</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28.04.2020)</a:t>
            </a:r>
            <a:endParaRPr lang="de-DE" sz="1600" dirty="0"/>
          </a:p>
        </p:txBody>
      </p:sp>
      <p:pic>
        <p:nvPicPr>
          <p:cNvPr id="3074" name="Picture 2" descr="S:\Projekte\RKI_nCoV-Lage\3.Kommunikation\3.7.Lageberichte\2020-04-29\positive_BL_2020-04-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39334"/>
            <a:ext cx="5619750" cy="437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16. KW</a:t>
            </a:r>
            <a:endParaRPr lang="de-DE" dirty="0"/>
          </a:p>
        </p:txBody>
      </p:sp>
      <p:sp>
        <p:nvSpPr>
          <p:cNvPr id="3" name="Datumsplatzhalter 2"/>
          <p:cNvSpPr>
            <a:spLocks noGrp="1"/>
          </p:cNvSpPr>
          <p:nvPr>
            <p:ph type="dt" sz="half" idx="14"/>
          </p:nvPr>
        </p:nvSpPr>
        <p:spPr/>
        <p:txBody>
          <a:bodyPr/>
          <a:lstStyle/>
          <a:p>
            <a:fld id="{06607FB7-C140-4035-85CD-85909126BC4D}"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38</a:t>
            </a:fld>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145" y="1031250"/>
            <a:ext cx="4295775"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17</a:t>
            </a:r>
            <a:endParaRPr lang="de-DE" dirty="0"/>
          </a:p>
        </p:txBody>
      </p:sp>
      <p:sp>
        <p:nvSpPr>
          <p:cNvPr id="3" name="Datumsplatzhalter 2"/>
          <p:cNvSpPr>
            <a:spLocks noGrp="1"/>
          </p:cNvSpPr>
          <p:nvPr>
            <p:ph type="dt" sz="half" idx="14"/>
          </p:nvPr>
        </p:nvSpPr>
        <p:spPr/>
        <p:txBody>
          <a:bodyPr/>
          <a:lstStyle/>
          <a:p>
            <a:fld id="{D6116776-4AFE-4C17-8F80-CD63098EB2AD}"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39</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pic>
        <p:nvPicPr>
          <p:cNvPr id="8" name="Grafik 7"/>
          <p:cNvPicPr/>
          <p:nvPr/>
        </p:nvPicPr>
        <p:blipFill rotWithShape="1">
          <a:blip r:embed="rId4" cstate="print">
            <a:extLst>
              <a:ext uri="{28A0092B-C50C-407E-A947-70E740481C1C}">
                <a14:useLocalDpi xmlns:a14="http://schemas.microsoft.com/office/drawing/2010/main" val="0"/>
              </a:ext>
            </a:extLst>
          </a:blip>
          <a:srcRect l="2725" t="2117" r="1540" b="17460"/>
          <a:stretch/>
        </p:blipFill>
        <p:spPr bwMode="auto">
          <a:xfrm>
            <a:off x="839468" y="1380490"/>
            <a:ext cx="5866131" cy="4067810"/>
          </a:xfrm>
          <a:prstGeom prst="rect">
            <a:avLst/>
          </a:prstGeom>
          <a:ln>
            <a:noFill/>
          </a:ln>
          <a:extLst>
            <a:ext uri="{53640926-AAD7-44D8-BBD7-CCE9431645EC}">
              <a14:shadowObscured xmlns:a14="http://schemas.microsoft.com/office/drawing/2010/main"/>
            </a:ext>
          </a:extLst>
        </p:spPr>
      </p:pic>
      <p:sp>
        <p:nvSpPr>
          <p:cNvPr id="9" name="Textfeld 8"/>
          <p:cNvSpPr txBox="1"/>
          <p:nvPr/>
        </p:nvSpPr>
        <p:spPr>
          <a:xfrm>
            <a:off x="158296" y="5696783"/>
            <a:ext cx="8157029" cy="738664"/>
          </a:xfrm>
          <a:prstGeom prst="rect">
            <a:avLst/>
          </a:prstGeom>
          <a:noFill/>
        </p:spPr>
        <p:txBody>
          <a:bodyPr wrap="square" rtlCol="0">
            <a:spAutoFit/>
          </a:bodyPr>
          <a:lstStyle/>
          <a:p>
            <a:pPr marL="1487170" marR="1195070" indent="-349250">
              <a:spcAft>
                <a:spcPts val="200"/>
              </a:spcAft>
            </a:pPr>
            <a:r>
              <a:rPr lang="de-DE" sz="1400" b="1" dirty="0">
                <a:ea typeface="Times New Roman"/>
                <a:cs typeface="Arial"/>
              </a:rPr>
              <a:t>Abb. 1:</a:t>
            </a:r>
            <a:r>
              <a:rPr lang="de-DE" sz="1400" dirty="0">
                <a:ea typeface="Times New Roman"/>
                <a:cs typeface="Arial"/>
              </a:rPr>
              <a:t> 	Vergleich der für die Bevölkerung in </a:t>
            </a:r>
            <a:r>
              <a:rPr lang="de-DE" sz="1400" dirty="0" smtClean="0">
                <a:ea typeface="Times New Roman"/>
                <a:cs typeface="Arial"/>
              </a:rPr>
              <a:t>Deutschland geschätzten </a:t>
            </a:r>
            <a:r>
              <a:rPr lang="de-DE" sz="1400" dirty="0">
                <a:ea typeface="Times New Roman"/>
                <a:cs typeface="Arial"/>
              </a:rPr>
              <a:t>ILI-Raten (gesamt, in Prozent) in den Saisons 2016/17 bis zur 17. KW 2019/20. Der schwarze, senkrechte Strich markiert den Jahreswechsel.</a:t>
            </a:r>
            <a:endParaRPr lang="de-DE" sz="1400" dirty="0">
              <a:ea typeface="Times New Roman"/>
            </a:endParaRPr>
          </a:p>
        </p:txBody>
      </p:sp>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009255B5-E867-497C-98C6-B10C0F80984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06.05.2020.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3" y="1531619"/>
            <a:ext cx="8325375" cy="484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17</a:t>
            </a:r>
            <a:endParaRPr lang="de-DE" dirty="0"/>
          </a:p>
        </p:txBody>
      </p:sp>
      <p:sp>
        <p:nvSpPr>
          <p:cNvPr id="3" name="Datumsplatzhalter 2"/>
          <p:cNvSpPr>
            <a:spLocks noGrp="1"/>
          </p:cNvSpPr>
          <p:nvPr>
            <p:ph type="dt" sz="half" idx="14"/>
          </p:nvPr>
        </p:nvSpPr>
        <p:spPr/>
        <p:txBody>
          <a:bodyPr/>
          <a:lstStyle/>
          <a:p>
            <a:fld id="{360F90C7-FB0F-475A-9F6F-1BB01D404827}"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40</a:t>
            </a:fld>
            <a:endParaRPr lang="de-DE" dirty="0"/>
          </a:p>
        </p:txBody>
      </p:sp>
      <p:pic>
        <p:nvPicPr>
          <p:cNvPr id="7" name="Grafik 6"/>
          <p:cNvPicPr/>
          <p:nvPr/>
        </p:nvPicPr>
        <p:blipFill rotWithShape="1">
          <a:blip r:embed="rId2" cstate="print">
            <a:extLst>
              <a:ext uri="{28A0092B-C50C-407E-A947-70E740481C1C}">
                <a14:useLocalDpi xmlns:a14="http://schemas.microsoft.com/office/drawing/2010/main" val="0"/>
              </a:ext>
            </a:extLst>
          </a:blip>
          <a:srcRect l="3085" t="15773" r="823" b="2016"/>
          <a:stretch/>
        </p:blipFill>
        <p:spPr bwMode="auto">
          <a:xfrm>
            <a:off x="870991" y="1480185"/>
            <a:ext cx="6863309" cy="3882390"/>
          </a:xfrm>
          <a:prstGeom prst="rect">
            <a:avLst/>
          </a:prstGeom>
          <a:noFill/>
          <a:ln>
            <a:noFill/>
          </a:ln>
          <a:extLst>
            <a:ext uri="{53640926-AAD7-44D8-BBD7-CCE9431645EC}">
              <a14:shadowObscured xmlns:a14="http://schemas.microsoft.com/office/drawing/2010/main"/>
            </a:ext>
          </a:extLst>
        </p:spPr>
      </p:pic>
      <p:sp>
        <p:nvSpPr>
          <p:cNvPr id="6" name="Textfeld 5"/>
          <p:cNvSpPr txBox="1"/>
          <p:nvPr/>
        </p:nvSpPr>
        <p:spPr>
          <a:xfrm>
            <a:off x="1741893" y="5454015"/>
            <a:ext cx="5514975" cy="954107"/>
          </a:xfrm>
          <a:prstGeom prst="rect">
            <a:avLst/>
          </a:prstGeom>
          <a:noFill/>
        </p:spPr>
        <p:txBody>
          <a:bodyPr wrap="square" rtlCol="0">
            <a:spAutoFit/>
          </a:bodyPr>
          <a:lstStyle/>
          <a:p>
            <a:r>
              <a:rPr lang="de-DE" sz="1400" b="1" dirty="0"/>
              <a:t>Abb. 2:</a:t>
            </a:r>
            <a:r>
              <a:rPr lang="de-DE" sz="1400" dirty="0"/>
              <a:t> Werte der Konsultationsinzidenz von der 40. KW 2018 bis zur 17. KW 2020 in fünf Altersgruppen und ge­samt in Deutschland pro 100.000 Einwohner in der jeweiligen Altersgruppe. Die senkrechte Linie mar­kiert die 1. KW des Jahres.</a:t>
            </a:r>
          </a:p>
        </p:txBody>
      </p:sp>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019411D4-191A-40F9-BA23-681A59F4756D}"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17</a:t>
            </a:r>
            <a:endParaRPr lang="de-DE" dirty="0"/>
          </a:p>
        </p:txBody>
      </p:sp>
      <p:pic>
        <p:nvPicPr>
          <p:cNvPr id="7" name="Grafik 6"/>
          <p:cNvPicPr/>
          <p:nvPr/>
        </p:nvPicPr>
        <p:blipFill rotWithShape="1">
          <a:blip r:embed="rId2" cstate="print">
            <a:extLst>
              <a:ext uri="{28A0092B-C50C-407E-A947-70E740481C1C}">
                <a14:useLocalDpi xmlns:a14="http://schemas.microsoft.com/office/drawing/2010/main" val="0"/>
              </a:ext>
            </a:extLst>
          </a:blip>
          <a:srcRect l="617" t="23061" r="2675" b="3777"/>
          <a:stretch/>
        </p:blipFill>
        <p:spPr bwMode="auto">
          <a:xfrm>
            <a:off x="1162051" y="1362076"/>
            <a:ext cx="6109652" cy="3388042"/>
          </a:xfrm>
          <a:prstGeom prst="rect">
            <a:avLst/>
          </a:prstGeom>
          <a:noFill/>
          <a:ln>
            <a:noFill/>
          </a:ln>
          <a:extLst>
            <a:ext uri="{53640926-AAD7-44D8-BBD7-CCE9431645EC}">
              <a14:shadowObscured xmlns:a14="http://schemas.microsoft.com/office/drawing/2010/main"/>
            </a:ext>
          </a:extLst>
        </p:spPr>
      </p:pic>
      <p:sp>
        <p:nvSpPr>
          <p:cNvPr id="2" name="Textfeld 1"/>
          <p:cNvSpPr txBox="1"/>
          <p:nvPr/>
        </p:nvSpPr>
        <p:spPr>
          <a:xfrm>
            <a:off x="640240" y="4877912"/>
            <a:ext cx="7153274" cy="1169551"/>
          </a:xfrm>
          <a:prstGeom prst="rect">
            <a:avLst/>
          </a:prstGeom>
          <a:noFill/>
        </p:spPr>
        <p:txBody>
          <a:bodyPr wrap="square" rtlCol="0">
            <a:spAutoFit/>
          </a:bodyPr>
          <a:lstStyle/>
          <a:p>
            <a:pPr marL="810260" marR="474980">
              <a:spcAft>
                <a:spcPts val="0"/>
              </a:spcAft>
              <a:tabLst>
                <a:tab pos="5220970" algn="l"/>
                <a:tab pos="5699760" algn="l"/>
              </a:tabLst>
            </a:pPr>
            <a:r>
              <a:rPr lang="de-DE" sz="1400" b="1" dirty="0">
                <a:ea typeface="Times New Roman"/>
                <a:cs typeface="Arial"/>
              </a:rPr>
              <a:t>Abb. 3: </a:t>
            </a:r>
            <a:r>
              <a:rPr lang="de-DE" sz="1400" dirty="0">
                <a:ea typeface="Times New Roman"/>
                <a:cs typeface="Arial"/>
              </a:rPr>
              <a:t>Anteil positiver Influenza-, RS-, </a:t>
            </a:r>
            <a:r>
              <a:rPr lang="de-DE" sz="1400" dirty="0" err="1">
                <a:ea typeface="Times New Roman"/>
                <a:cs typeface="Arial"/>
              </a:rPr>
              <a:t>hMP</a:t>
            </a:r>
            <a:r>
              <a:rPr lang="de-DE" sz="1400" dirty="0">
                <a:ea typeface="Times New Roman"/>
                <a:cs typeface="Arial"/>
              </a:rPr>
              <a:t>-, PI- und </a:t>
            </a:r>
            <a:r>
              <a:rPr lang="de-DE" sz="1400" dirty="0" err="1">
                <a:ea typeface="Times New Roman"/>
                <a:cs typeface="Arial"/>
              </a:rPr>
              <a:t>Rhinoviren</a:t>
            </a:r>
            <a:r>
              <a:rPr lang="de-DE" sz="1400" dirty="0">
                <a:ea typeface="Times New Roman"/>
                <a:cs typeface="Arial"/>
              </a:rPr>
              <a:t> an allen im Rahmen des </a:t>
            </a:r>
            <a:r>
              <a:rPr lang="de-DE" sz="1400" dirty="0" err="1">
                <a:ea typeface="Times New Roman"/>
                <a:cs typeface="Arial"/>
              </a:rPr>
              <a:t>Sentinels</a:t>
            </a:r>
            <a:r>
              <a:rPr lang="de-DE" sz="1400" dirty="0">
                <a:ea typeface="Times New Roman"/>
                <a:cs typeface="Arial"/>
              </a:rPr>
              <a:t> ein­ge­sandten Proben (</a:t>
            </a:r>
            <a:r>
              <a:rPr lang="de-DE" sz="1400" dirty="0" err="1">
                <a:ea typeface="Times New Roman"/>
                <a:cs typeface="Arial"/>
              </a:rPr>
              <a:t>Positivenrate</a:t>
            </a:r>
            <a:r>
              <a:rPr lang="de-DE" sz="1400" dirty="0">
                <a:ea typeface="Times New Roman"/>
                <a:cs typeface="Arial"/>
              </a:rPr>
              <a:t>, rechte y-Achse, Linien) sowie die Anzahl der an das NRZ für </a:t>
            </a:r>
            <a:r>
              <a:rPr lang="de-DE" sz="1400" dirty="0" err="1">
                <a:ea typeface="Times New Roman"/>
                <a:cs typeface="Arial"/>
              </a:rPr>
              <a:t>Influ­en­za­viren</a:t>
            </a:r>
            <a:r>
              <a:rPr lang="de-DE" sz="1400" dirty="0">
                <a:ea typeface="Times New Roman"/>
                <a:cs typeface="Arial"/>
              </a:rPr>
              <a:t> eingesandten </a:t>
            </a:r>
            <a:r>
              <a:rPr lang="de-DE" sz="1400" dirty="0" err="1">
                <a:ea typeface="Times New Roman"/>
                <a:cs typeface="Arial"/>
              </a:rPr>
              <a:t>Sentinelproben</a:t>
            </a:r>
            <a:r>
              <a:rPr lang="de-DE" sz="1400" dirty="0">
                <a:ea typeface="Times New Roman"/>
                <a:cs typeface="Arial"/>
              </a:rPr>
              <a:t> (linke y-Achse, graue Balken) von der 40. KW 2019 bis zur 17. KW 2020.</a:t>
            </a:r>
            <a:endParaRPr lang="de-DE" sz="1400" dirty="0">
              <a:effectLst/>
              <a:ea typeface="Times New Roman"/>
            </a:endParaRPr>
          </a:p>
        </p:txBody>
      </p:sp>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15</a:t>
            </a:r>
            <a:endParaRPr lang="de-DE" dirty="0"/>
          </a:p>
        </p:txBody>
      </p:sp>
      <p:sp>
        <p:nvSpPr>
          <p:cNvPr id="3" name="Datumsplatzhalter 2"/>
          <p:cNvSpPr>
            <a:spLocks noGrp="1"/>
          </p:cNvSpPr>
          <p:nvPr>
            <p:ph type="dt" sz="half" idx="14"/>
          </p:nvPr>
        </p:nvSpPr>
        <p:spPr/>
        <p:txBody>
          <a:bodyPr/>
          <a:lstStyle/>
          <a:p>
            <a:fld id="{86017C1A-FA8B-471D-947E-7FDF7C3F507A}"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42</a:t>
            </a:fld>
            <a:endParaRPr lang="de-DE" dirty="0"/>
          </a:p>
        </p:txBody>
      </p:sp>
      <p:pic>
        <p:nvPicPr>
          <p:cNvPr id="7" name="Grafik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775" y="1171575"/>
            <a:ext cx="7543800" cy="4000499"/>
          </a:xfrm>
          <a:prstGeom prst="rect">
            <a:avLst/>
          </a:prstGeom>
          <a:noFill/>
          <a:ln>
            <a:noFill/>
          </a:ln>
        </p:spPr>
      </p:pic>
      <p:sp>
        <p:nvSpPr>
          <p:cNvPr id="6" name="Textfeld 5"/>
          <p:cNvSpPr txBox="1"/>
          <p:nvPr/>
        </p:nvSpPr>
        <p:spPr>
          <a:xfrm>
            <a:off x="1042520" y="5002581"/>
            <a:ext cx="7010400" cy="954107"/>
          </a:xfrm>
          <a:prstGeom prst="rect">
            <a:avLst/>
          </a:prstGeom>
          <a:noFill/>
          <a:ln>
            <a:noFill/>
          </a:ln>
        </p:spPr>
        <p:txBody>
          <a:bodyPr wrap="square" rtlCol="0">
            <a:spAutoFit/>
          </a:bodyPr>
          <a:lstStyle/>
          <a:p>
            <a:pPr marL="810260" marR="396875" indent="-392430"/>
            <a:r>
              <a:rPr lang="de-DE" sz="1400" b="1" dirty="0"/>
              <a:t>Abb. 4:</a:t>
            </a:r>
            <a:r>
              <a:rPr lang="de-DE" sz="1400" dirty="0"/>
              <a:t> Wöchentliche Anzahl der SARI-Fälle (ICD-10-Codes J09 – J22) mit einer Verweildauer bis zu einer Woche von der 40. KW 2017 bis zur 15. KW 2020, Daten aus 71 </a:t>
            </a:r>
            <a:r>
              <a:rPr lang="de-DE" sz="1400" dirty="0" err="1"/>
              <a:t>Sentinelkliniken</a:t>
            </a:r>
            <a:r>
              <a:rPr lang="de-DE" sz="1400" dirty="0"/>
              <a:t>. Die senkrechte Linie markiert jeweils die 1. KW des Jahres, der Zeitraum der Grippewelle ist grau hinterlegt</a:t>
            </a:r>
            <a:r>
              <a:rPr lang="de-DE" sz="1400" dirty="0" smtClean="0"/>
              <a:t>.</a:t>
            </a:r>
            <a:endParaRPr lang="de-DE" sz="1400" dirty="0"/>
          </a:p>
        </p:txBody>
      </p:sp>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67728E3-C788-4B85-8E8A-9BC69FF9F6E9}"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respiratorischer Diagnose</a:t>
            </a:r>
            <a:r>
              <a:rPr lang="de-DE" dirty="0" smtClean="0"/>
              <a:t>, 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64%, Altersmedian: 72</a:t>
            </a:r>
          </a:p>
          <a:p>
            <a:endParaRPr lang="de-DE" sz="2000" dirty="0" smtClean="0"/>
          </a:p>
          <a:p>
            <a:r>
              <a:rPr lang="de-DE" sz="2000" dirty="0" smtClean="0"/>
              <a:t>Anteil beatmete Patienten:		14% </a:t>
            </a:r>
            <a:r>
              <a:rPr lang="de-DE" sz="2000" i="1" dirty="0"/>
              <a:t>	männlich: </a:t>
            </a:r>
            <a:r>
              <a:rPr lang="de-DE" sz="2000" i="1" dirty="0"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57%, 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1EF6102-47D4-412C-BFE9-F54DBEC29B1A}"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5B82062-CAB3-4EE6-B546-E5FF3E191803}"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D79D243-B386-40BD-A66E-8FCED467FF31}"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B10C095-1173-462B-8CD7-F43199BDF8A9}"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5200223-3A15-4F3D-B351-4B28F16597CC}"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E698A79-B39E-4410-BCAE-5B4724E2BF50}"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CEB6727-6331-432A-BF1A-7217BC46CAD9}"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06.05.2020. </a:t>
            </a:r>
            <a:r>
              <a:rPr lang="de-DE" sz="1400" dirty="0">
                <a:solidFill>
                  <a:schemeClr val="bg1"/>
                </a:solidFill>
              </a:rPr>
              <a:t>00:00)</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 y="1582738"/>
            <a:ext cx="8456613"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C2F4642-E9EC-4836-8470-971D5FBC790F}"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fld id="{A2120045-CE43-4DBA-A070-F1346A5F37F0}"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51</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Deutschland abgenommen, 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fld id="{E22073F3-02F3-4164-AC2A-5E1852225ABE}"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52</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D9E10A53-9C1D-47D1-94E6-241E3CA20700}"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53</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fld id="{A2D0E689-B8EE-4B1A-B42C-52263E8CF904}"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fld id="{AA247CB7-1556-4F18-9F01-132479E9E805}"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fld id="{454BE541-C541-4DBB-A28E-F458BCD93BD8}"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fld id="{9ECAB6EB-7808-48A8-948C-5006C6A1D4C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 Sofort, 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4AF97AF0-0842-40C5-BDFE-75641879A8C3}"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6E68C5FC-28A2-4249-B312-8BC88EB100EC}"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0,65 </a:t>
            </a:r>
            <a:r>
              <a:rPr lang="de-DE" dirty="0"/>
              <a:t>(95</a:t>
            </a:r>
            <a:r>
              <a:rPr lang="de-DE" dirty="0" smtClean="0"/>
              <a:t>%-Präzisionsintervall</a:t>
            </a:r>
            <a:r>
              <a:rPr lang="de-DE" dirty="0"/>
              <a:t>: </a:t>
            </a:r>
            <a:r>
              <a:rPr lang="de-DE" dirty="0" smtClean="0"/>
              <a:t>0,53 </a:t>
            </a:r>
            <a:r>
              <a:rPr lang="de-DE" dirty="0" smtClean="0"/>
              <a:t>– </a:t>
            </a:r>
            <a:r>
              <a:rPr lang="de-DE" dirty="0" smtClean="0"/>
              <a:t>0,77) </a:t>
            </a:r>
            <a:endParaRPr lang="de-DE" dirty="0" smtClean="0"/>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02.05.2020 </a:t>
            </a:r>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fld id="{2EEA644B-A170-4607-B635-C70D3543BFD2}"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06.05.2020 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0312BB30-9093-4245-9017-1D9D92F0A13A}"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21420" y="383342"/>
            <a:ext cx="8092592" cy="677108"/>
          </a:xfrm>
        </p:spPr>
        <p:txBody>
          <a:bodyPr/>
          <a:lstStyle/>
          <a:p>
            <a:r>
              <a:rPr lang="de-DE" dirty="0"/>
              <a:t>Kapazitäten für die Durchführung von </a:t>
            </a:r>
            <a:r>
              <a:rPr lang="de-DE" dirty="0" smtClean="0"/>
              <a:t>Infektionsschutzmaßnahmen; 05.05.2020 </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63</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775"/>
            <a:ext cx="6862234" cy="451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47650" y="5459352"/>
            <a:ext cx="8486775"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Rückmeldungen </a:t>
            </a:r>
            <a:r>
              <a:rPr lang="de-DE" dirty="0"/>
              <a:t>aus 11 </a:t>
            </a:r>
            <a:r>
              <a:rPr lang="de-DE" dirty="0" smtClean="0"/>
              <a:t>Bundesländern </a:t>
            </a:r>
          </a:p>
          <a:p>
            <a:pPr marL="285750" indent="-285750">
              <a:buFont typeface="Arial" panose="020B0604020202020204" pitchFamily="34" charset="0"/>
              <a:buChar char="•"/>
            </a:pPr>
            <a:r>
              <a:rPr lang="de-DE" dirty="0" smtClean="0"/>
              <a:t>in </a:t>
            </a:r>
            <a:r>
              <a:rPr lang="de-DE" dirty="0"/>
              <a:t>Thüringen besteht aktuell Unterstützungsbedarf in 2 </a:t>
            </a:r>
            <a:r>
              <a:rPr lang="de-DE" dirty="0" smtClean="0"/>
              <a:t>Gesundheitsämtern</a:t>
            </a:r>
          </a:p>
          <a:p>
            <a:pPr marL="285750" indent="-285750">
              <a:buFont typeface="Arial" panose="020B0604020202020204" pitchFamily="34" charset="0"/>
              <a:buChar char="•"/>
            </a:pPr>
            <a:r>
              <a:rPr lang="de-DE" dirty="0"/>
              <a:t>	</a:t>
            </a:r>
            <a:r>
              <a:rPr lang="de-DE" dirty="0" smtClean="0"/>
              <a:t>LK </a:t>
            </a:r>
            <a:r>
              <a:rPr lang="de-DE" dirty="0"/>
              <a:t>Ilm-Kreis und SK </a:t>
            </a:r>
            <a:r>
              <a:rPr lang="de-DE" dirty="0" smtClean="0"/>
              <a:t>Weimar</a:t>
            </a:r>
          </a:p>
          <a:p>
            <a:pPr marL="285750" indent="-285750">
              <a:buFont typeface="Arial" panose="020B0604020202020204" pitchFamily="34" charset="0"/>
              <a:buChar char="•"/>
            </a:pPr>
            <a:r>
              <a:rPr lang="de-DE" dirty="0" smtClean="0"/>
              <a:t>in </a:t>
            </a:r>
            <a:r>
              <a:rPr lang="de-DE" dirty="0"/>
              <a:t>Sachsen besteht Unterstützungsbedarf im Gesundheitsamt des LK </a:t>
            </a:r>
            <a:r>
              <a:rPr lang="de-DE" dirty="0" smtClean="0"/>
              <a:t>Vogtlandkreis</a:t>
            </a:r>
          </a:p>
        </p:txBody>
      </p:sp>
    </p:spTree>
    <p:extLst>
      <p:ext uri="{BB962C8B-B14F-4D97-AF65-F5344CB8AC3E}">
        <p14:creationId xmlns:p14="http://schemas.microsoft.com/office/powerpoint/2010/main" val="4269371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64</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dirty="0" smtClean="0"/>
                        <a:t>Nadine Zeitlmann,</a:t>
                      </a:r>
                      <a:r>
                        <a:rPr lang="de-DE" sz="900" baseline="0" dirty="0" smtClean="0"/>
                        <a:t> </a:t>
                      </a:r>
                      <a:r>
                        <a:rPr lang="de-DE" sz="900" dirty="0" smtClean="0"/>
                        <a:t>Andreas Reich,</a:t>
                      </a:r>
                      <a:r>
                        <a:rPr lang="de-DE" sz="900" baseline="0" dirty="0" smtClean="0"/>
                        <a:t> </a:t>
                      </a:r>
                      <a:r>
                        <a:rPr lang="de-DE" sz="900" dirty="0" smtClean="0"/>
                        <a:t>Sonja </a:t>
                      </a:r>
                      <a:r>
                        <a:rPr lang="de-DE" sz="900" dirty="0" err="1" smtClean="0"/>
                        <a:t>Boender</a:t>
                      </a:r>
                      <a:r>
                        <a:rPr lang="de-DE" sz="900" dirty="0" smtClean="0"/>
                        <a:t>,</a:t>
                      </a:r>
                      <a:r>
                        <a:rPr lang="de-DE" sz="900" baseline="0" dirty="0" smtClean="0"/>
                        <a:t> </a:t>
                      </a:r>
                      <a:r>
                        <a:rPr lang="de-DE" sz="900" dirty="0" smtClean="0"/>
                        <a:t>N.</a:t>
                      </a:r>
                      <a:r>
                        <a:rPr lang="de-DE" sz="900" baseline="0" dirty="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dirty="0" smtClean="0"/>
                        <a:t>Juliane Seidel,</a:t>
                      </a:r>
                      <a:r>
                        <a:rPr lang="de-DE" sz="900" baseline="0" dirty="0" smtClean="0"/>
                        <a:t> </a:t>
                      </a:r>
                      <a:r>
                        <a:rPr lang="de-DE" sz="900" dirty="0" smtClean="0"/>
                        <a:t>M. Schranz,</a:t>
                      </a:r>
                      <a:r>
                        <a:rPr lang="de-DE" sz="900" baseline="0" dirty="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für Arbeit, 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im Landkreis, 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dirty="0" smtClean="0"/>
                        <a:t>Michael Brandl, Jennifer Bender, 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dirty="0" smtClean="0"/>
                        <a:t>Sonia </a:t>
                      </a:r>
                      <a:r>
                        <a:rPr lang="de-DE" sz="900" dirty="0" err="1" smtClean="0"/>
                        <a:t>Boender</a:t>
                      </a:r>
                      <a:r>
                        <a:rPr lang="de-DE" sz="900" dirty="0" smtClean="0"/>
                        <a:t>,</a:t>
                      </a:r>
                      <a:r>
                        <a:rPr lang="de-DE" sz="900" baseline="0" dirty="0" smtClean="0"/>
                        <a:t> </a:t>
                      </a:r>
                      <a:r>
                        <a:rPr lang="de-DE" sz="900" dirty="0" smtClean="0"/>
                        <a:t>Kai Michaelis,</a:t>
                      </a:r>
                      <a:r>
                        <a:rPr lang="de-DE" sz="900" baseline="0" dirty="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dirty="0" smtClean="0"/>
                        <a:t>Michael Brandl,</a:t>
                      </a:r>
                      <a:r>
                        <a:rPr lang="de-DE" sz="900" baseline="0" dirty="0" smtClean="0"/>
                        <a:t> 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 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dirty="0" smtClean="0"/>
                        <a:t>Christina Frank,</a:t>
                      </a:r>
                      <a:r>
                        <a:rPr lang="de-DE" sz="900" baseline="0" dirty="0" smtClean="0"/>
                        <a:t> </a:t>
                      </a:r>
                      <a:r>
                        <a:rPr lang="de-DE" sz="900" dirty="0" smtClean="0"/>
                        <a:t>Marina Lewandowsky,</a:t>
                      </a:r>
                      <a:r>
                        <a:rPr lang="de-DE" sz="900" baseline="0" dirty="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a:t>
                      </a:r>
                      <a:r>
                        <a:rPr lang="de-DE" sz="900" baseline="0" dirty="0" smtClean="0"/>
                        <a:t> </a:t>
                      </a:r>
                      <a:r>
                        <a:rPr lang="de-DE" sz="900" dirty="0" err="1" smtClean="0"/>
                        <a:t>Muna</a:t>
                      </a:r>
                      <a:r>
                        <a:rPr lang="de-DE" sz="900" dirty="0" smtClean="0"/>
                        <a:t> Abu Sin,</a:t>
                      </a:r>
                      <a:r>
                        <a:rPr lang="de-DE" sz="900" baseline="0" dirty="0" smtClean="0"/>
                        <a:t> 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dirty="0" smtClean="0"/>
                        <a:t>Sabine </a:t>
                      </a:r>
                      <a:r>
                        <a:rPr lang="de-DE" sz="900" dirty="0" err="1" smtClean="0"/>
                        <a:t>Vygen</a:t>
                      </a:r>
                      <a:r>
                        <a:rPr lang="de-DE" sz="900" dirty="0" smtClean="0"/>
                        <a:t>-Bonnet,</a:t>
                      </a:r>
                      <a:r>
                        <a:rPr lang="de-DE" sz="900" baseline="0" dirty="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nosokomiale Infektionen, 25 MA positiv; Ausbruch in KH Lichtenberg</a:t>
                      </a:r>
                    </a:p>
                  </a:txBody>
                  <a:tcPr/>
                </a:tc>
                <a:tc>
                  <a:txBody>
                    <a:bodyPr/>
                    <a:lstStyle/>
                    <a:p>
                      <a:pPr marL="0" indent="0">
                        <a:buFont typeface="Arial" panose="020B0604020202020204" pitchFamily="34" charset="0"/>
                        <a:buNone/>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a:t>
                      </a:r>
                      <a:r>
                        <a:rPr lang="de-DE" sz="900" baseline="0" dirty="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65</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215955500"/>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Nadine Muller, 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Udo Buchholz, 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HB</a:t>
                      </a:r>
                      <a:endParaRPr lang="de-DE" sz="900" dirty="0"/>
                    </a:p>
                  </a:txBody>
                  <a:tcPr/>
                </a:tc>
                <a:tc>
                  <a:txBody>
                    <a:bodyPr/>
                    <a:lstStyle/>
                    <a:p>
                      <a:r>
                        <a:rPr lang="de-DE" sz="900" dirty="0" smtClean="0"/>
                        <a:t>Bremen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fld id="{48748DA2-6708-42D7-B0A2-B4CE7EF63EA7}"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fld id="{F8A13235-9037-4901-9240-613F4055CCE8}"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06.05.2020   00:00 Uhr (unter </a:t>
            </a:r>
            <a:r>
              <a:rPr lang="de-DE" sz="1600" dirty="0">
                <a:solidFill>
                  <a:schemeClr val="bg1"/>
                </a:solidFill>
              </a:rPr>
              <a:t>Berücksichtigung der Fälle bis </a:t>
            </a:r>
            <a:r>
              <a:rPr lang="de-DE" sz="1600" dirty="0" smtClean="0">
                <a:solidFill>
                  <a:schemeClr val="bg1"/>
                </a:solidFill>
              </a:rPr>
              <a:t>02.05.2020)</a:t>
            </a:r>
            <a:endParaRPr lang="de-DE" sz="1600" dirty="0">
              <a:solidFill>
                <a:schemeClr val="bg1"/>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70" y="1523915"/>
            <a:ext cx="7684419" cy="4391110"/>
          </a:xfrm>
          <a:prstGeom prst="rect">
            <a:avLst/>
          </a:prstGeom>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8</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06.05.2020</a:t>
            </a:r>
            <a:r>
              <a:rPr lang="de-DE" sz="2000" dirty="0" smtClean="0">
                <a:solidFill>
                  <a:srgbClr val="FF0000"/>
                </a:solidFill>
              </a:rPr>
              <a:t> </a:t>
            </a:r>
            <a:r>
              <a:rPr lang="de-DE" sz="2000" dirty="0" smtClean="0">
                <a:solidFill>
                  <a:schemeClr val="bg1"/>
                </a:solidFill>
              </a:rPr>
              <a:t>(unter Berücksichtigung der Fälle bis </a:t>
            </a:r>
            <a:r>
              <a:rPr lang="de-DE" sz="2000" dirty="0" smtClean="0">
                <a:solidFill>
                  <a:schemeClr val="bg1"/>
                </a:solidFill>
              </a:rPr>
              <a:t>02.05.2020</a:t>
            </a:r>
            <a:r>
              <a:rPr lang="de-DE" sz="2000" dirty="0" smtClean="0">
                <a:solidFill>
                  <a:schemeClr val="bg1"/>
                </a:solidFill>
              </a:rPr>
              <a:t>)</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890925781"/>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0.52</a:t>
                      </a:r>
                    </a:p>
                  </a:txBody>
                  <a:tcPr marL="7620" marR="7620" marT="7620" marB="0" anchor="b"/>
                </a:tc>
                <a:tc>
                  <a:txBody>
                    <a:bodyPr/>
                    <a:lstStyle/>
                    <a:p>
                      <a:pPr algn="ctr" fontAlgn="b"/>
                      <a:r>
                        <a:rPr lang="de-DE" sz="1100" b="0" i="0" u="none" strike="noStrike" dirty="0">
                          <a:effectLst/>
                          <a:latin typeface="Calibri"/>
                        </a:rPr>
                        <a:t>( 0,40 - 0,62 )</a:t>
                      </a:r>
                    </a:p>
                  </a:txBody>
                  <a:tcPr marL="7620" marR="7620" marT="7620"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0.67</a:t>
                      </a:r>
                    </a:p>
                  </a:txBody>
                  <a:tcPr marL="7620" marR="7620" marT="7620" marB="0" anchor="b"/>
                </a:tc>
                <a:tc>
                  <a:txBody>
                    <a:bodyPr/>
                    <a:lstStyle/>
                    <a:p>
                      <a:pPr algn="ctr" fontAlgn="b"/>
                      <a:r>
                        <a:rPr lang="de-DE" sz="1100" b="0" i="0" u="none" strike="noStrike" dirty="0">
                          <a:effectLst/>
                          <a:latin typeface="Calibri"/>
                        </a:rPr>
                        <a:t>( 0,54 - 0,83 )</a:t>
                      </a:r>
                    </a:p>
                  </a:txBody>
                  <a:tcPr marL="7620" marR="7620" marT="7620"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0.68</a:t>
                      </a:r>
                    </a:p>
                  </a:txBody>
                  <a:tcPr marL="7620" marR="7620" marT="7620" marB="0" anchor="b"/>
                </a:tc>
                <a:tc>
                  <a:txBody>
                    <a:bodyPr/>
                    <a:lstStyle/>
                    <a:p>
                      <a:pPr algn="ctr" fontAlgn="b"/>
                      <a:r>
                        <a:rPr lang="de-DE" sz="1100" b="0" i="0" u="none" strike="noStrike" dirty="0">
                          <a:effectLst/>
                          <a:latin typeface="Calibri"/>
                        </a:rPr>
                        <a:t>( 0,52 - 0,88 )</a:t>
                      </a:r>
                    </a:p>
                  </a:txBody>
                  <a:tcPr marL="7620" marR="7620" marT="7620"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0.41</a:t>
                      </a:r>
                    </a:p>
                  </a:txBody>
                  <a:tcPr marL="7620" marR="7620" marT="7620" marB="0" anchor="b"/>
                </a:tc>
                <a:tc>
                  <a:txBody>
                    <a:bodyPr/>
                    <a:lstStyle/>
                    <a:p>
                      <a:pPr algn="ctr" fontAlgn="b"/>
                      <a:r>
                        <a:rPr lang="de-DE" sz="1100" b="0" i="0" u="none" strike="noStrike" dirty="0">
                          <a:effectLst/>
                          <a:latin typeface="Calibri"/>
                        </a:rPr>
                        <a:t>( 0,26 - 0,60 )</a:t>
                      </a:r>
                    </a:p>
                  </a:txBody>
                  <a:tcPr marL="7620" marR="7620" marT="7620"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0.98</a:t>
                      </a:r>
                    </a:p>
                  </a:txBody>
                  <a:tcPr marL="7620" marR="7620" marT="7620" marB="0" anchor="b"/>
                </a:tc>
                <a:tc>
                  <a:txBody>
                    <a:bodyPr/>
                    <a:lstStyle/>
                    <a:p>
                      <a:pPr algn="ctr" fontAlgn="b"/>
                      <a:r>
                        <a:rPr lang="de-DE" sz="1100" b="0" i="0" u="none" strike="noStrike" dirty="0">
                          <a:effectLst/>
                          <a:latin typeface="Calibri"/>
                        </a:rPr>
                        <a:t>( 0,61 - 1,48 )</a:t>
                      </a:r>
                    </a:p>
                  </a:txBody>
                  <a:tcPr marL="7620" marR="7620" marT="7620"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0.56</a:t>
                      </a:r>
                    </a:p>
                  </a:txBody>
                  <a:tcPr marL="7620" marR="7620" marT="7620" marB="0" anchor="b"/>
                </a:tc>
                <a:tc>
                  <a:txBody>
                    <a:bodyPr/>
                    <a:lstStyle/>
                    <a:p>
                      <a:pPr algn="ctr" fontAlgn="b"/>
                      <a:r>
                        <a:rPr lang="de-DE" sz="1100" b="0" i="0" u="none" strike="noStrike" dirty="0">
                          <a:effectLst/>
                          <a:latin typeface="Calibri"/>
                        </a:rPr>
                        <a:t>( 0,34 - 0,83 )</a:t>
                      </a:r>
                    </a:p>
                  </a:txBody>
                  <a:tcPr marL="7620" marR="7620" marT="7620"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0.56</a:t>
                      </a:r>
                    </a:p>
                  </a:txBody>
                  <a:tcPr marL="7620" marR="7620" marT="7620" marB="0" anchor="b"/>
                </a:tc>
                <a:tc>
                  <a:txBody>
                    <a:bodyPr/>
                    <a:lstStyle/>
                    <a:p>
                      <a:pPr algn="ctr" fontAlgn="b"/>
                      <a:r>
                        <a:rPr lang="de-DE" sz="1100" b="0" i="0" u="none" strike="noStrike" dirty="0">
                          <a:effectLst/>
                          <a:latin typeface="Calibri"/>
                        </a:rPr>
                        <a:t>( 0,42 - 0,73 )</a:t>
                      </a:r>
                    </a:p>
                  </a:txBody>
                  <a:tcPr marL="7620" marR="7620" marT="7620"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0.78</a:t>
                      </a:r>
                    </a:p>
                  </a:txBody>
                  <a:tcPr marL="7620" marR="7620" marT="7620" marB="0" anchor="b"/>
                </a:tc>
                <a:tc>
                  <a:txBody>
                    <a:bodyPr/>
                    <a:lstStyle/>
                    <a:p>
                      <a:pPr algn="ctr" fontAlgn="b"/>
                      <a:r>
                        <a:rPr lang="de-DE" sz="1100" b="0" i="0" u="none" strike="noStrike" dirty="0">
                          <a:effectLst/>
                          <a:latin typeface="Calibri"/>
                        </a:rPr>
                        <a:t>( 0,33 - 1,38 )</a:t>
                      </a:r>
                    </a:p>
                  </a:txBody>
                  <a:tcPr marL="7620" marR="7620" marT="7620"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0.66</a:t>
                      </a:r>
                    </a:p>
                  </a:txBody>
                  <a:tcPr marL="7620" marR="7620" marT="7620" marB="0" anchor="b"/>
                </a:tc>
                <a:tc>
                  <a:txBody>
                    <a:bodyPr/>
                    <a:lstStyle/>
                    <a:p>
                      <a:pPr algn="ctr" fontAlgn="b"/>
                      <a:r>
                        <a:rPr lang="de-DE" sz="1100" b="0" i="0" u="none" strike="noStrike" dirty="0">
                          <a:effectLst/>
                          <a:latin typeface="Calibri"/>
                        </a:rPr>
                        <a:t>( 0,51 - 0,84 )</a:t>
                      </a:r>
                    </a:p>
                  </a:txBody>
                  <a:tcPr marL="7620" marR="7620" marT="7620"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0.77</a:t>
                      </a:r>
                    </a:p>
                  </a:txBody>
                  <a:tcPr marL="7620" marR="7620" marT="7620" marB="0" anchor="b"/>
                </a:tc>
                <a:tc>
                  <a:txBody>
                    <a:bodyPr/>
                    <a:lstStyle/>
                    <a:p>
                      <a:pPr algn="ctr" fontAlgn="b"/>
                      <a:r>
                        <a:rPr lang="de-DE" sz="1100" b="0" i="0" u="none" strike="noStrike" dirty="0">
                          <a:effectLst/>
                          <a:latin typeface="Calibri"/>
                        </a:rPr>
                        <a:t>( 0,62 - 0,90 )</a:t>
                      </a:r>
                    </a:p>
                  </a:txBody>
                  <a:tcPr marL="7620" marR="7620" marT="7620"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0.43</a:t>
                      </a:r>
                    </a:p>
                  </a:txBody>
                  <a:tcPr marL="7620" marR="7620" marT="7620" marB="0" anchor="b"/>
                </a:tc>
                <a:tc>
                  <a:txBody>
                    <a:bodyPr/>
                    <a:lstStyle/>
                    <a:p>
                      <a:pPr algn="ctr" fontAlgn="b"/>
                      <a:r>
                        <a:rPr lang="de-DE" sz="1100" b="0" i="0" u="none" strike="noStrike" dirty="0">
                          <a:effectLst/>
                          <a:latin typeface="Calibri"/>
                        </a:rPr>
                        <a:t>( 0,29 - 0,64 )</a:t>
                      </a:r>
                    </a:p>
                  </a:txBody>
                  <a:tcPr marL="7620" marR="7620" marT="7620"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0.59</a:t>
                      </a:r>
                    </a:p>
                  </a:txBody>
                  <a:tcPr marL="7620" marR="7620" marT="7620" marB="0" anchor="b"/>
                </a:tc>
                <a:tc>
                  <a:txBody>
                    <a:bodyPr/>
                    <a:lstStyle/>
                    <a:p>
                      <a:pPr algn="ctr" fontAlgn="b"/>
                      <a:r>
                        <a:rPr lang="de-DE" sz="1100" b="0" i="0" u="none" strike="noStrike" dirty="0">
                          <a:effectLst/>
                          <a:latin typeface="Calibri"/>
                        </a:rPr>
                        <a:t>( 0,29 - 1,04 )</a:t>
                      </a:r>
                    </a:p>
                  </a:txBody>
                  <a:tcPr marL="7620" marR="7620" marT="7620"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0.8</a:t>
                      </a:r>
                    </a:p>
                  </a:txBody>
                  <a:tcPr marL="7620" marR="7620" marT="7620" marB="0" anchor="b"/>
                </a:tc>
                <a:tc>
                  <a:txBody>
                    <a:bodyPr/>
                    <a:lstStyle/>
                    <a:p>
                      <a:pPr algn="ctr" fontAlgn="b"/>
                      <a:r>
                        <a:rPr lang="de-DE" sz="1100" b="0" i="0" u="none" strike="noStrike" dirty="0">
                          <a:effectLst/>
                          <a:latin typeface="Calibri"/>
                        </a:rPr>
                        <a:t>( 0,54 - 1,03 )</a:t>
                      </a:r>
                    </a:p>
                  </a:txBody>
                  <a:tcPr marL="7620" marR="7620" marT="7620"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0.53</a:t>
                      </a:r>
                    </a:p>
                  </a:txBody>
                  <a:tcPr marL="7620" marR="7620" marT="7620" marB="0" anchor="b"/>
                </a:tc>
                <a:tc>
                  <a:txBody>
                    <a:bodyPr/>
                    <a:lstStyle/>
                    <a:p>
                      <a:pPr algn="ctr" fontAlgn="b"/>
                      <a:r>
                        <a:rPr lang="de-DE" sz="1100" b="0" i="0" u="none" strike="noStrike" dirty="0">
                          <a:effectLst/>
                          <a:latin typeface="Calibri"/>
                        </a:rPr>
                        <a:t>( 0,29 - 0,87 )</a:t>
                      </a:r>
                    </a:p>
                  </a:txBody>
                  <a:tcPr marL="7620" marR="7620" marT="7620"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1.15</a:t>
                      </a:r>
                    </a:p>
                  </a:txBody>
                  <a:tcPr marL="7620" marR="7620" marT="7620" marB="0" anchor="b"/>
                </a:tc>
                <a:tc>
                  <a:txBody>
                    <a:bodyPr/>
                    <a:lstStyle/>
                    <a:p>
                      <a:pPr algn="ctr" fontAlgn="b"/>
                      <a:r>
                        <a:rPr lang="de-DE" sz="1100" b="0" i="0" u="none" strike="noStrike" dirty="0">
                          <a:effectLst/>
                          <a:latin typeface="Calibri"/>
                        </a:rPr>
                        <a:t>( 0,70 - 1,79 )</a:t>
                      </a:r>
                    </a:p>
                  </a:txBody>
                  <a:tcPr marL="7620" marR="7620" marT="7620"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0.71</a:t>
                      </a:r>
                    </a:p>
                  </a:txBody>
                  <a:tcPr marL="7620" marR="7620" marT="7620" marB="0" anchor="b"/>
                </a:tc>
                <a:tc>
                  <a:txBody>
                    <a:bodyPr/>
                    <a:lstStyle/>
                    <a:p>
                      <a:pPr algn="ctr" fontAlgn="b"/>
                      <a:r>
                        <a:rPr lang="de-DE" sz="1100" b="0" i="0" u="none" strike="noStrike" dirty="0">
                          <a:effectLst/>
                          <a:latin typeface="Calibri"/>
                        </a:rPr>
                        <a:t>( 0,54 - 0,90 )</a:t>
                      </a:r>
                    </a:p>
                  </a:txBody>
                  <a:tcPr marL="7620" marR="7620" marT="7620"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fld id="{27C4F290-DC50-4999-B1FF-75BE9864342B}" type="datetime1">
              <a:rPr lang="de-DE" smtClean="0"/>
              <a:t>06.05.2020</a:t>
            </a:fld>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75041"/>
            <a:ext cx="6800849"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fld id="{83BA0DD8-378A-4231-BDCB-3DECE2BCF0B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9</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912418558"/>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164.807</a:t>
                      </a:r>
                      <a:endParaRPr lang="de-DE" sz="1800" kern="1200" dirty="0" smtClean="0">
                        <a:solidFill>
                          <a:schemeClr val="dk1"/>
                        </a:solidFill>
                        <a:effectLst/>
                        <a:latin typeface="+mn-lt"/>
                        <a:ea typeface="+mn-ea"/>
                        <a:cs typeface="+mn-cs"/>
                      </a:endParaRP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8" y="902650"/>
            <a:ext cx="7927958" cy="5605512"/>
          </a:xfrm>
          <a:prstGeom prst="rect">
            <a:avLst/>
          </a:prstGeo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3425</Words>
  <Application>Microsoft Office PowerPoint</Application>
  <PresentationFormat>Bildschirmpräsentation (4:3)</PresentationFormat>
  <Paragraphs>1257</Paragraphs>
  <Slides>66</Slides>
  <Notes>48</Notes>
  <HiddenSlides>34</HiddenSlides>
  <MMClips>0</MMClips>
  <ScaleCrop>false</ScaleCrop>
  <HeadingPairs>
    <vt:vector size="4" baseType="variant">
      <vt:variant>
        <vt:lpstr>Design</vt:lpstr>
      </vt:variant>
      <vt:variant>
        <vt:i4>2</vt:i4>
      </vt:variant>
      <vt:variant>
        <vt:lpstr>Folientitel</vt:lpstr>
      </vt:variant>
      <vt:variant>
        <vt:i4>66</vt:i4>
      </vt:variant>
    </vt:vector>
  </HeadingPairs>
  <TitlesOfParts>
    <vt:vector size="68" baseType="lpstr">
      <vt:lpstr>Office-Design</vt:lpstr>
      <vt:lpstr>1_Office-Design</vt:lpstr>
      <vt:lpstr>COVID-19:   Lage National, 06.05.2020  Informationen für den Krisenstab</vt:lpstr>
      <vt:lpstr>Fälle und Todesfälle pro Bundesland (Datenstand: 06.05.2020. 00:00)</vt:lpstr>
      <vt:lpstr>Epikurve nach Erkrankungsbeginn, ersatzweise Meldedatum (Datenstand: 06.05.2020. 00:00)</vt:lpstr>
      <vt:lpstr>Epikurve nach Meldedatum  Dashboard; (Datenstand: 06.05.2020. 00:00)</vt:lpstr>
      <vt:lpstr>Epikurve nach Meldedatum und Krankheitsstatus  (Datenstand: 06.05.2020. 00:00)</vt:lpstr>
      <vt:lpstr>PowerPoint-Präsentation</vt:lpstr>
      <vt:lpstr>PowerPoint-Präsentation</vt:lpstr>
      <vt:lpstr>PowerPoint-Präsentation</vt:lpstr>
      <vt:lpstr>Geographische Verteilung in Deutschland</vt:lpstr>
      <vt:lpstr>Geographische Verteilung in Deutschland: 7-Tage-Inzidenz </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Vergleich Fallinformationen über die Meldewochen (Datenstand 05.05.2020 00:00)</vt:lpstr>
      <vt:lpstr>Alters- &amp; Geschlechtsverteilung: Gesamtfälle; (Datenstand: 06.05.2020. 00:00)</vt:lpstr>
      <vt:lpstr>Altersverteilung nach Meldewoche: Gesamtfälle  (Datenstand: 05.05.2020. 00:00)</vt:lpstr>
      <vt:lpstr>Alters- &amp; Geschlechtsverteilung: Todesfälle; (Datenstand: 05.05.2020. 00:00*)</vt:lpstr>
      <vt:lpstr>Todesfälle nach Altersgruppen; (Datenstand: 05.05.2020. 00:00)</vt:lpstr>
      <vt:lpstr>Fälle nach gemeldetem Todesdatum; (Datenstand 05.05.2020 00:00Uhr)  </vt:lpstr>
      <vt:lpstr>PowerPoint-Präsentation</vt:lpstr>
      <vt:lpstr>DIVI Intensivregister; (Datenstand: 05.05.2020, 9:15)</vt:lpstr>
      <vt:lpstr>DIVI Intensivregister; (Datenstand: 05.05.2020, 09:15)</vt:lpstr>
      <vt:lpstr>Prognose benötigter Intensivbetten für SARS-CoV-2 Fälle; (Datenstand: 04.05.2020)</vt:lpstr>
      <vt:lpstr>Übermittelte Fälle nach Tätigkeit oder Betreuung in Einrichtungen; (Datenstand: 05.05.2020. 0:00)</vt:lpstr>
      <vt:lpstr>PowerPoint-Präsentation</vt:lpstr>
      <vt:lpstr>PowerPoint-Präsentation</vt:lpstr>
      <vt:lpstr>Aktuelle Mobilität (Datenstand 03.05.2020)</vt:lpstr>
      <vt:lpstr>Aktuelle Mobilität (Datenstand 03.05.2020)</vt:lpstr>
      <vt:lpstr>PowerPoint-Präsentation</vt:lpstr>
      <vt:lpstr>Übermittelte COVID-19-Fälle nach Expositionsort</vt:lpstr>
      <vt:lpstr>Anzahl Labortestungen (Datenstand 28.04.2020, 18:00 Uhr)</vt:lpstr>
      <vt:lpstr>PowerPoint-Präsentation</vt:lpstr>
      <vt:lpstr>Anteil der positiven Testungen nach Datum der Probenentnahme für Deutschland (Datenstand 28.04.2020)</vt:lpstr>
      <vt:lpstr>Anteil der positiven Testungen nach Datum der Probenentnahme und Bundesland (Datenstand 28.04.2020)</vt:lpstr>
      <vt:lpstr>AGI, Stand 16. KW</vt:lpstr>
      <vt:lpstr>GrippeWeb – KW 17</vt:lpstr>
      <vt:lpstr>AGInfluenza ARE-Konsultationen KW 17</vt:lpstr>
      <vt:lpstr>PowerPoint-Präsentation</vt:lpstr>
      <vt:lpstr>ICOSARI – KW 15</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Kapazitäten für die Durchführung von Infektionsschutzmaßnahmen; 05.05.2020 </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Koch, Judith</cp:lastModifiedBy>
  <cp:revision>1474</cp:revision>
  <cp:lastPrinted>2020-05-06T05:17:57Z</cp:lastPrinted>
  <dcterms:created xsi:type="dcterms:W3CDTF">2015-11-02T12:29:13Z</dcterms:created>
  <dcterms:modified xsi:type="dcterms:W3CDTF">2020-05-06T06:50:18Z</dcterms:modified>
</cp:coreProperties>
</file>