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9"/>
  </p:notesMasterIdLst>
  <p:handoutMasterIdLst>
    <p:handoutMasterId r:id="rId70"/>
  </p:handoutMasterIdLst>
  <p:sldIdLst>
    <p:sldId id="427" r:id="rId3"/>
    <p:sldId id="428" r:id="rId4"/>
    <p:sldId id="431" r:id="rId5"/>
    <p:sldId id="430" r:id="rId6"/>
    <p:sldId id="494" r:id="rId7"/>
    <p:sldId id="500" r:id="rId8"/>
    <p:sldId id="509" r:id="rId9"/>
    <p:sldId id="498" r:id="rId10"/>
    <p:sldId id="437" r:id="rId11"/>
    <p:sldId id="438" r:id="rId12"/>
    <p:sldId id="439" r:id="rId13"/>
    <p:sldId id="440" r:id="rId14"/>
    <p:sldId id="441" r:id="rId15"/>
    <p:sldId id="555" r:id="rId16"/>
    <p:sldId id="534" r:id="rId17"/>
    <p:sldId id="442" r:id="rId18"/>
    <p:sldId id="556" r:id="rId19"/>
    <p:sldId id="433" r:id="rId20"/>
    <p:sldId id="508" r:id="rId21"/>
    <p:sldId id="550" r:id="rId22"/>
    <p:sldId id="435" r:id="rId23"/>
    <p:sldId id="559" r:id="rId24"/>
    <p:sldId id="470" r:id="rId25"/>
    <p:sldId id="515" r:id="rId26"/>
    <p:sldId id="497" r:id="rId27"/>
    <p:sldId id="554" r:id="rId28"/>
    <p:sldId id="553" r:id="rId29"/>
    <p:sldId id="537" r:id="rId30"/>
    <p:sldId id="533" r:id="rId31"/>
    <p:sldId id="557" r:id="rId32"/>
    <p:sldId id="558" r:id="rId33"/>
    <p:sldId id="538" r:id="rId34"/>
    <p:sldId id="432" r:id="rId35"/>
    <p:sldId id="544" r:id="rId36"/>
    <p:sldId id="547" r:id="rId37"/>
    <p:sldId id="545" r:id="rId38"/>
    <p:sldId id="546" r:id="rId39"/>
    <p:sldId id="539" r:id="rId40"/>
    <p:sldId id="540" r:id="rId41"/>
    <p:sldId id="541" r:id="rId42"/>
    <p:sldId id="542" r:id="rId43"/>
    <p:sldId id="543" r:id="rId44"/>
    <p:sldId id="517" r:id="rId45"/>
    <p:sldId id="518" r:id="rId46"/>
    <p:sldId id="519" r:id="rId47"/>
    <p:sldId id="520" r:id="rId48"/>
    <p:sldId id="521" r:id="rId49"/>
    <p:sldId id="522" r:id="rId50"/>
    <p:sldId id="523" r:id="rId51"/>
    <p:sldId id="524" r:id="rId52"/>
    <p:sldId id="481" r:id="rId53"/>
    <p:sldId id="482" r:id="rId54"/>
    <p:sldId id="504" r:id="rId55"/>
    <p:sldId id="513" r:id="rId56"/>
    <p:sldId id="512" r:id="rId57"/>
    <p:sldId id="511" r:id="rId58"/>
    <p:sldId id="514" r:id="rId59"/>
    <p:sldId id="476" r:id="rId60"/>
    <p:sldId id="478" r:id="rId61"/>
    <p:sldId id="551" r:id="rId62"/>
    <p:sldId id="552" r:id="rId63"/>
    <p:sldId id="505" r:id="rId64"/>
    <p:sldId id="560" r:id="rId65"/>
    <p:sldId id="450" r:id="rId66"/>
    <p:sldId id="549" r:id="rId67"/>
    <p:sldId id="483" r:id="rId68"/>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EC7"/>
    <a:srgbClr val="045AA6"/>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5" autoAdjust="0"/>
    <p:restoredTop sz="91236" autoAdjust="0"/>
  </p:normalViewPr>
  <p:slideViewPr>
    <p:cSldViewPr snapToGrid="0" snapToObjects="1">
      <p:cViewPr>
        <p:scale>
          <a:sx n="100" d="100"/>
          <a:sy n="100" d="100"/>
        </p:scale>
        <p:origin x="-2202" y="-55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06.05.2020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06.05.2020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Zahlen_Bundesländer</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Einrichtung_Detail</a:t>
            </a:r>
            <a:r>
              <a:rPr lang="de-DE" dirty="0" smtClean="0"/>
              <a:t> (Spalte Y,Z)</a:t>
            </a:r>
          </a:p>
          <a:p>
            <a:endParaRPr lang="de-DE" dirty="0" smtClean="0"/>
          </a:p>
          <a:p>
            <a:r>
              <a:rPr lang="de-DE" dirty="0" smtClean="0"/>
              <a:t>Details zu Verstorbenen</a:t>
            </a:r>
          </a:p>
          <a:p>
            <a:r>
              <a:rPr lang="de-DE" dirty="0" smtClean="0"/>
              <a:t>Reiter</a:t>
            </a:r>
            <a:r>
              <a:rPr lang="de-DE" baseline="0" dirty="0" smtClean="0"/>
              <a:t> bestätigte Fälle (0 Uhr); Sortieren nach §23 Tätig, </a:t>
            </a:r>
            <a:r>
              <a:rPr lang="de-DE" baseline="0" dirty="0" err="1" smtClean="0"/>
              <a:t>VerstorbenStatus</a:t>
            </a:r>
            <a:endParaRPr lang="de-DE" dirty="0" smtClean="0"/>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smtClean="0">
                <a:solidFill>
                  <a:schemeClr val="tx1"/>
                </a:solidFill>
                <a:effectLst/>
                <a:latin typeface="+mn-lt"/>
                <a:ea typeface="+mn-ea"/>
                <a:cs typeface="+mn-cs"/>
                <a:hlinkClick r:id="rId3"/>
              </a:rPr>
              <a:t>http://rocs.hu-berlin.de/covid-19-mobility/de/current-mobility/</a:t>
            </a:r>
            <a:endParaRPr lang="de-DE" sz="1200" kern="1200" smtClean="0">
              <a:solidFill>
                <a:schemeClr val="tx1"/>
              </a:solidFill>
              <a:effectLst/>
              <a:latin typeface="+mn-lt"/>
              <a:ea typeface="+mn-ea"/>
              <a:cs typeface="+mn-cs"/>
            </a:endParaRPr>
          </a:p>
          <a:p>
            <a:endParaRPr lang="de-DE"/>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dirty="0" smtClean="0">
                <a:solidFill>
                  <a:schemeClr val="tx1"/>
                </a:solidFill>
                <a:effectLst/>
                <a:latin typeface="+mn-lt"/>
                <a:ea typeface="+mn-ea"/>
                <a:cs typeface="+mn-cs"/>
              </a:rPr>
              <a:t>Liebe Sandra,</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von FG31, daher gibt es bisher noch keine Aktualisierung der nosokomialen Ausbruchszahlen. Im Laufe der Woche bekommen wir eine sinnvolle Auswertung hin.</a:t>
            </a:r>
          </a:p>
          <a:p>
            <a:r>
              <a:rPr lang="de-DE" sz="1200" kern="1200" dirty="0" smtClean="0">
                <a:solidFill>
                  <a:schemeClr val="tx1"/>
                </a:solidFill>
                <a:effectLst/>
                <a:latin typeface="+mn-lt"/>
                <a:ea typeface="+mn-ea"/>
                <a:cs typeface="+mn-cs"/>
              </a:rPr>
              <a:t>Grüße,</a:t>
            </a:r>
          </a:p>
          <a:p>
            <a:r>
              <a:rPr lang="de-DE" sz="1200" kern="120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 Covid19_Liste, 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von Ute 28.04.2020 17:31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39</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42</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53</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54</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58</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59</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62</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 Mit Datenstand vom 05.05.2020 17:00 Uhr sind Rückmeldungen aus 11 von 16 Bundesländern eingegangen. In Thüringen besteht aktuell Unterstützungsbedarf in 2 Gesundheitsämtern, nämlich im LK Ilm-Kreis und SK Weimar. In Sachsen besteht Unterstützungsbedarf im Gesundheitsamt des LK Vogtlandkreis. Im Bremer Gesundheitsamt (GAB) gibt es zwar Engpässe. Diese Engpässe werden in den nächsten zwei Wochen aber durch die Anleitung und Anstellung von so genannten 'Containment-Scouts' aus Bremer Bewerbungen kompensiert (bis zu ca. 140 Personen). </a:t>
            </a:r>
          </a:p>
          <a:p>
            <a:r>
              <a:rPr lang="de-DE" sz="1200" b="0" i="0" u="none" strike="noStrike" kern="1200" baseline="0" dirty="0" smtClean="0">
                <a:solidFill>
                  <a:schemeClr val="tx1"/>
                </a:solidFill>
                <a:latin typeface="+mn-lt"/>
                <a:ea typeface="+mn-ea"/>
                <a:cs typeface="+mn-cs"/>
              </a:rPr>
              <a:t>Aus den übrigen 8 Bundesländern sind keine aktuellen Kapazitätsengpässe übermittelt worden (siehe Abbildung 1). </a:t>
            </a:r>
          </a:p>
          <a:p>
            <a:r>
              <a:rPr lang="de-DE" sz="1200" b="0" i="0" u="none" strike="noStrike" kern="1200" baseline="0" dirty="0" smtClean="0">
                <a:solidFill>
                  <a:schemeClr val="tx1"/>
                </a:solidFill>
                <a:latin typeface="+mn-lt"/>
                <a:ea typeface="+mn-ea"/>
                <a:cs typeface="+mn-cs"/>
              </a:rPr>
              <a:t>Zusätzlich haben der LK Harz (Sachsen-Anhalt) ab der 20. KW und der SK Gera (Thüringen) ab dem 25.05.2020 absehbaren Unterstützungsbedarf angemeldet.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63</a:t>
            </a:fld>
            <a:endParaRPr lang="de-DE"/>
          </a:p>
        </p:txBody>
      </p:sp>
    </p:spTree>
    <p:extLst>
      <p:ext uri="{BB962C8B-B14F-4D97-AF65-F5344CB8AC3E}">
        <p14:creationId xmlns:p14="http://schemas.microsoft.com/office/powerpoint/2010/main" val="2273377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810930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4F14288-6770-4D65-B2F8-CE8790A595D5}" type="datetime1">
              <a:rPr lang="de-DE" smtClean="0"/>
              <a:t>06.05.2020</a:t>
            </a:fld>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8E01E206-E3CD-4EAA-8E0D-8ADEBDF7E4DA}" type="datetime1">
              <a:rPr lang="de-DE" smtClean="0"/>
              <a:t>06.05.2020</a:t>
            </a:fld>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6B900B-0027-401A-B2CE-021B07B19835}" type="datetime1">
              <a:rPr lang="de-DE" smtClean="0"/>
              <a:t>06.05.2020</a:t>
            </a:fld>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fld id="{614363C5-E4E5-4DFE-9A92-04A5DA72708B}" type="datetime1">
              <a:rPr lang="de-DE" smtClean="0"/>
              <a:t>06.05.2020</a:t>
            </a:fld>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fld id="{95F2F854-C10D-4F3D-B101-AE38B99595E5}" type="datetime1">
              <a:rPr lang="de-DE" smtClean="0"/>
              <a:t>06.05.2020</a:t>
            </a:fld>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fld id="{64E3E7A1-9DBF-4757-919A-EEFD91276FA5}" type="datetime1">
              <a:rPr lang="de-DE" smtClean="0"/>
              <a:t>06.05.2020</a:t>
            </a:fld>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4B4835CE-A758-442D-A731-3CE555C7A1EA}" type="datetime1">
              <a:rPr lang="de-DE" smtClean="0"/>
              <a:t>06.05.2020</a:t>
            </a:fld>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9809A4E-17FE-43EC-A441-E8B0A50DA24D}" type="datetime1">
              <a:rPr lang="de-DE" smtClean="0"/>
              <a:t>06.05.2020</a:t>
            </a:fld>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AD443AA1-3770-4FFE-9D20-36C01C0A8521}" type="datetime1">
              <a:rPr lang="de-DE" smtClean="0"/>
              <a:t>06.05.2020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a16="http://schemas.microsoft.com/office/drawing/2014/main" xmlns=""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9DDF88C1-A266-40E1-B966-2D8ED8AA20B9}" type="datetime1">
              <a:rPr lang="de-DE" smtClean="0"/>
              <a:t>06.05.2020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rocs.hu-berlin.de/covid-19-mobility/de/mobility-monitor/"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73D9A26-2345-4048-B61C-61356B234E6F}"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06.05.2020</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2576583237"/>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05.05.2020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164.807</a:t>
                      </a:r>
                    </a:p>
                  </a:txBody>
                  <a:tcPr marL="9525" marR="9525" marT="9525" marB="0" anchor="ctr"/>
                </a:tc>
                <a:tc>
                  <a:txBody>
                    <a:bodyPr/>
                    <a:lstStyle/>
                    <a:p>
                      <a:pPr algn="ctr"/>
                      <a:r>
                        <a:rPr lang="de-DE" dirty="0" smtClean="0"/>
                        <a:t>+947</a:t>
                      </a:r>
                    </a:p>
                  </a:txBody>
                  <a:tcPr anchor="ctr"/>
                </a:tc>
                <a:tc>
                  <a:txBody>
                    <a:bodyPr/>
                    <a:lstStyle/>
                    <a:p>
                      <a:pPr algn="ctr"/>
                      <a:r>
                        <a:rPr lang="de-DE" dirty="0" smtClean="0">
                          <a:solidFill>
                            <a:schemeClr val="tx1"/>
                          </a:solidFill>
                        </a:rPr>
                        <a:t>+0,6%</a:t>
                      </a:r>
                      <a:endParaRPr lang="de-DE" dirty="0">
                        <a:solidFill>
                          <a:schemeClr val="tx1"/>
                        </a:solidFill>
                      </a:endParaRPr>
                    </a:p>
                  </a:txBody>
                  <a:tcPr anchor="ctr"/>
                </a:tc>
                <a:tc>
                  <a:txBody>
                    <a:bodyPr/>
                    <a:lstStyle/>
                    <a:p>
                      <a:pPr algn="ctr"/>
                      <a:r>
                        <a:rPr lang="de-DE" dirty="0" smtClean="0">
                          <a:solidFill>
                            <a:schemeClr val="tx1"/>
                          </a:solidFill>
                        </a:rPr>
                        <a:t>198</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6.996</a:t>
                      </a:r>
                      <a:endParaRPr lang="de-DE" dirty="0">
                        <a:solidFill>
                          <a:schemeClr val="tx1"/>
                        </a:solidFill>
                      </a:endParaRPr>
                    </a:p>
                  </a:txBody>
                  <a:tcPr anchor="ctr"/>
                </a:tc>
                <a:tc>
                  <a:txBody>
                    <a:bodyPr/>
                    <a:lstStyle/>
                    <a:p>
                      <a:pPr algn="ctr"/>
                      <a:r>
                        <a:rPr lang="de-DE" dirty="0" smtClean="0">
                          <a:solidFill>
                            <a:schemeClr val="tx1"/>
                          </a:solidFill>
                        </a:rPr>
                        <a:t>+165</a:t>
                      </a:r>
                      <a:endParaRPr lang="de-DE" dirty="0">
                        <a:solidFill>
                          <a:schemeClr val="tx1"/>
                        </a:solidFill>
                      </a:endParaRPr>
                    </a:p>
                  </a:txBody>
                  <a:tcPr anchor="ctr"/>
                </a:tc>
                <a:tc>
                  <a:txBody>
                    <a:bodyPr/>
                    <a:lstStyle/>
                    <a:p>
                      <a:pPr algn="ctr"/>
                      <a:r>
                        <a:rPr lang="de-DE" dirty="0" smtClean="0">
                          <a:solidFill>
                            <a:schemeClr val="tx1"/>
                          </a:solidFill>
                        </a:rPr>
                        <a:t>+2,4%</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4,2%</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137.400</a:t>
                      </a:r>
                      <a:r>
                        <a:rPr lang="de-DE" sz="1800" kern="1200" dirty="0" smtClean="0">
                          <a:solidFill>
                            <a:schemeClr val="dk1"/>
                          </a:solidFill>
                          <a:effectLst/>
                          <a:latin typeface="+mn-lt"/>
                          <a:ea typeface="+mn-ea"/>
                          <a:cs typeface="+mn-cs"/>
                        </a:rPr>
                        <a:t> </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65" y="166413"/>
            <a:ext cx="6784521" cy="338554"/>
          </a:xfrm>
          <a:solidFill>
            <a:srgbClr val="045AA6"/>
          </a:solidFill>
        </p:spPr>
        <p:txBody>
          <a:bodyPr lIns="72000"/>
          <a:lstStyle/>
          <a:p>
            <a:pPr>
              <a:spcBef>
                <a:spcPts val="600"/>
              </a:spcBef>
            </a:pPr>
            <a:r>
              <a:rPr lang="de-DE" sz="2000" dirty="0" smtClean="0">
                <a:solidFill>
                  <a:schemeClr val="bg1"/>
                </a:solidFill>
              </a:rPr>
              <a:t>Geographische Verteilung in Deutschland: 7-Tage-Inzidenz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0B434BE6-81FB-4604-9B0C-FDE3FFC441F2}"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10</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94541338"/>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5.979</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2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6" y="1373077"/>
            <a:ext cx="7202260" cy="5092403"/>
          </a:xfrm>
          <a:prstGeom prst="rect">
            <a:avLst/>
          </a:prstGeom>
        </p:spPr>
      </p:pic>
    </p:spTree>
    <p:extLst>
      <p:ext uri="{BB962C8B-B14F-4D97-AF65-F5344CB8AC3E}">
        <p14:creationId xmlns:p14="http://schemas.microsoft.com/office/powerpoint/2010/main" val="4288388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83DAF6F9-5D55-474A-8849-CC922DD2EAB0}"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80159971"/>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3.118</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91" y="1381703"/>
            <a:ext cx="6791325" cy="4801849"/>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7EC1AAEB-398B-4355-9A92-7A36758EC61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187965235"/>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1.607</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3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5" y="1442663"/>
            <a:ext cx="7021286" cy="4964444"/>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fld id="{34BB0068-27B0-4F40-A7AC-C96C31472FE8}"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13</a:t>
            </a:fld>
            <a:endParaRPr lang="de-DE"/>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85798"/>
            <a:ext cx="7821251" cy="5530064"/>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21,5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20,6</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6,4</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15,5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9,3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12,2</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a:t>
                      </a: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9,0</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14,4</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8,9</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17,3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6,2</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5,1</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6,9</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11,3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15,3</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8,8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14,8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14</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3C87045A-714E-4460-822B-1CBC48647541}"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15</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06.05.2020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4" y="1232709"/>
            <a:ext cx="7458075" cy="522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fld id="{5928F3FA-BFF3-45F1-8871-1E1FD80F399A}"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06.05.2020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22" y="1182098"/>
            <a:ext cx="7727344" cy="541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3"/>
            <p:extLst>
              <p:ext uri="{D42A27DB-BD31-4B8C-83A1-F6EECF244321}">
                <p14:modId xmlns:p14="http://schemas.microsoft.com/office/powerpoint/2010/main" val="2704447483"/>
              </p:ext>
            </p:extLst>
          </p:nvPr>
        </p:nvGraphicFramePr>
        <p:xfrm>
          <a:off x="457200" y="1739896"/>
          <a:ext cx="8334374" cy="1603378"/>
        </p:xfrm>
        <a:graphic>
          <a:graphicData uri="http://schemas.openxmlformats.org/drawingml/2006/table">
            <a:tbl>
              <a:tblPr firstRow="1" firstCol="1" bandRow="1"/>
              <a:tblGrid>
                <a:gridCol w="1213232"/>
                <a:gridCol w="791238"/>
                <a:gridCol w="791238"/>
                <a:gridCol w="791238"/>
                <a:gridCol w="791238"/>
                <a:gridCol w="791238"/>
                <a:gridCol w="791238"/>
                <a:gridCol w="791238"/>
                <a:gridCol w="791238"/>
                <a:gridCol w="791238"/>
              </a:tblGrid>
              <a:tr h="229054">
                <a:tc>
                  <a:txBody>
                    <a:bodyPr/>
                    <a:lstStyle/>
                    <a:p>
                      <a:pPr>
                        <a:spcAft>
                          <a:spcPts val="0"/>
                        </a:spcAft>
                      </a:pPr>
                      <a:r>
                        <a:rPr lang="de-DE" sz="1100" b="1">
                          <a:solidFill>
                            <a:srgbClr val="000000"/>
                          </a:solidFill>
                          <a:effectLst/>
                          <a:latin typeface="Calibri"/>
                          <a:ea typeface="Calibri"/>
                        </a:rPr>
                        <a:t>Meldewoche</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10</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11</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dirty="0">
                          <a:solidFill>
                            <a:srgbClr val="000000"/>
                          </a:solidFill>
                          <a:effectLst/>
                          <a:latin typeface="Calibri"/>
                          <a:ea typeface="Calibri"/>
                        </a:rPr>
                        <a:t>13</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18</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r>
              <a:tr h="229054">
                <a:tc>
                  <a:txBody>
                    <a:bodyPr/>
                    <a:lstStyle/>
                    <a:p>
                      <a:pPr>
                        <a:spcAft>
                          <a:spcPts val="0"/>
                        </a:spcAft>
                      </a:pPr>
                      <a:r>
                        <a:rPr lang="de-DE" sz="1100">
                          <a:solidFill>
                            <a:srgbClr val="000000"/>
                          </a:solidFill>
                          <a:effectLst/>
                          <a:latin typeface="Calibri"/>
                          <a:ea typeface="Calibri"/>
                        </a:rPr>
                        <a:t>Fälle gesamt</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892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6.336</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22.337</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33.878</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35.952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27.144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17.194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12.310</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7.281</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r>
              <a:tr h="229054">
                <a:tc>
                  <a:txBody>
                    <a:bodyPr/>
                    <a:lstStyle/>
                    <a:p>
                      <a:pPr>
                        <a:spcAft>
                          <a:spcPts val="0"/>
                        </a:spcAft>
                      </a:pPr>
                      <a:r>
                        <a:rPr lang="de-DE" sz="1100">
                          <a:solidFill>
                            <a:srgbClr val="000000"/>
                          </a:solidFill>
                          <a:effectLst/>
                          <a:latin typeface="Calibri"/>
                          <a:ea typeface="Calibri"/>
                        </a:rPr>
                        <a:t>Mittelwert Alter</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49</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Männlich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Weiblich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Hospitalisiert</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Verstorben</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2,0%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3,4*%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dirty="0">
                          <a:solidFill>
                            <a:srgbClr val="000000"/>
                          </a:solidFill>
                          <a:effectLst/>
                          <a:latin typeface="Calibri"/>
                          <a:ea typeface="Calibri"/>
                        </a:rPr>
                        <a:t>1,4*%</a:t>
                      </a:r>
                      <a:endParaRPr lang="de-DE" sz="1100" dirty="0">
                        <a:effectLst/>
                        <a:latin typeface="Calibri"/>
                        <a:ea typeface="Calibri"/>
                      </a:endParaRPr>
                    </a:p>
                  </a:txBody>
                  <a:tcPr marL="44450" marR="44450" marT="0" marB="0" anchor="b">
                    <a:lnL>
                      <a:noFill/>
                    </a:lnL>
                    <a:lnR>
                      <a:noFill/>
                    </a:lnR>
                    <a:lnT>
                      <a:noFill/>
                    </a:lnT>
                    <a:lnB>
                      <a:noFill/>
                    </a:lnB>
                  </a:tcPr>
                </a:tc>
              </a:tr>
            </a:tbl>
          </a:graphicData>
        </a:graphic>
      </p:graphicFrame>
      <p:sp>
        <p:nvSpPr>
          <p:cNvPr id="3" name="Titel 2"/>
          <p:cNvSpPr>
            <a:spLocks noGrp="1"/>
          </p:cNvSpPr>
          <p:nvPr>
            <p:ph type="title"/>
          </p:nvPr>
        </p:nvSpPr>
        <p:spPr>
          <a:xfrm>
            <a:off x="457200" y="692696"/>
            <a:ext cx="8092592" cy="338554"/>
          </a:xfrm>
        </p:spPr>
        <p:txBody>
          <a:bodyPr/>
          <a:lstStyle/>
          <a:p>
            <a:r>
              <a:rPr lang="de-DE" dirty="0" smtClean="0"/>
              <a:t>Vergleich Fallinformationen über die Meldewochen </a:t>
            </a:r>
            <a:r>
              <a:rPr lang="de-DE" sz="1200" dirty="0" smtClean="0"/>
              <a:t>(Datenstand 05.05.2020 00:00)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
        <p:nvSpPr>
          <p:cNvPr id="10" name="Rectangle 2"/>
          <p:cNvSpPr>
            <a:spLocks noChangeArrowheads="1"/>
          </p:cNvSpPr>
          <p:nvPr/>
        </p:nvSpPr>
        <p:spPr bwMode="auto">
          <a:xfrm>
            <a:off x="457200" y="3448134"/>
            <a:ext cx="75328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5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 der Tod bei den Fällen erst mit einigen Tagen bzw. Wochen Verzug eintritt sind diese Werte noch nicht aussagekräftig.</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92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A2779D6-2213-4766-9F57-3F7B1D0A023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18</a:t>
            </a:fld>
            <a:endParaRPr lang="de-DE"/>
          </a:p>
        </p:txBody>
      </p:sp>
      <p:sp>
        <p:nvSpPr>
          <p:cNvPr id="2" name="Titel 1"/>
          <p:cNvSpPr>
            <a:spLocks noGrp="1"/>
          </p:cNvSpPr>
          <p:nvPr>
            <p:ph type="title"/>
          </p:nvPr>
        </p:nvSpPr>
        <p:spPr>
          <a:xfrm>
            <a:off x="236765" y="503309"/>
            <a:ext cx="7240359"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Gesamtfälle; </a:t>
            </a:r>
            <a:r>
              <a:rPr lang="de-DE" sz="1200" dirty="0">
                <a:solidFill>
                  <a:schemeClr val="bg1"/>
                </a:solidFill>
              </a:rPr>
              <a:t>(Datenstand: </a:t>
            </a:r>
            <a:r>
              <a:rPr lang="de-DE" sz="1200" dirty="0" smtClean="0">
                <a:solidFill>
                  <a:schemeClr val="bg1"/>
                </a:solidFill>
              </a:rPr>
              <a:t>06.05.2020.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707823776"/>
              </p:ext>
            </p:extLst>
          </p:nvPr>
        </p:nvGraphicFramePr>
        <p:xfrm>
          <a:off x="429057" y="1017625"/>
          <a:ext cx="7048068" cy="1277753"/>
        </p:xfrm>
        <a:graphic>
          <a:graphicData uri="http://schemas.openxmlformats.org/drawingml/2006/table">
            <a:tbl>
              <a:tblPr bandRow="1">
                <a:tableStyleId>{5C22544A-7EE6-4342-B048-85BDC9FD1C3A}</a:tableStyleId>
              </a:tblPr>
              <a:tblGrid>
                <a:gridCol w="4639972"/>
                <a:gridCol w="2408096"/>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164.807 (163.860)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47%/53%</a:t>
                      </a:r>
                      <a:endParaRPr lang="de-DE" sz="1400" dirty="0">
                        <a:solidFill>
                          <a:schemeClr val="tx1"/>
                        </a:solidFill>
                      </a:endParaRPr>
                    </a:p>
                  </a:txBody>
                  <a:tcPr anchor="ctr"/>
                </a:tc>
              </a:tr>
            </a:tbl>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5766"/>
            <a:ext cx="4594225" cy="233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3359390"/>
            <a:ext cx="4732589" cy="192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2C9D8E1F-DBF1-445F-B4EA-B5EF03DA4F1D}"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19</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06.05.2020.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446827331"/>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164.631</a:t>
                      </a:r>
                    </a:p>
                  </a:txBody>
                  <a:tcPr marL="9525" marR="9525" marT="9525" marB="0" anchor="ctr"/>
                </a:tc>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2125"/>
            <a:ext cx="4791319" cy="390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316" y="1857786"/>
            <a:ext cx="4355684" cy="354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87D1FEDC-970B-4A3C-878F-AD15D38054A9}"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06.05.2020. 00:00)</a:t>
            </a:r>
            <a:endParaRPr lang="de-DE" sz="1400" dirty="0">
              <a:solidFill>
                <a:schemeClr val="bg1"/>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3247779235"/>
              </p:ext>
            </p:extLst>
          </p:nvPr>
        </p:nvGraphicFramePr>
        <p:xfrm>
          <a:off x="342899" y="814625"/>
          <a:ext cx="8429625" cy="5095876"/>
        </p:xfrm>
        <a:graphic>
          <a:graphicData uri="http://schemas.openxmlformats.org/drawingml/2006/table">
            <a:tbl>
              <a:tblPr/>
              <a:tblGrid>
                <a:gridCol w="2190827"/>
                <a:gridCol w="1173364"/>
                <a:gridCol w="1411320"/>
                <a:gridCol w="1203450"/>
                <a:gridCol w="1225332"/>
                <a:gridCol w="1225332"/>
              </a:tblGrid>
              <a:tr h="536408">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68204">
                <a:tc>
                  <a:txBody>
                    <a:bodyPr/>
                    <a:lstStyle/>
                    <a:p>
                      <a:pPr algn="l" fontAlgn="ctr"/>
                      <a:r>
                        <a:rPr lang="de-DE" sz="1300" b="0" i="0" u="none" strike="noStrike" dirty="0">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32,576</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1,481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13.4</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43,371</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332</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2,001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15.3</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6,092</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50</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163</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4.2</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2,969</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118</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5.1</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916</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4.5</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dirty="0" smtClean="0">
                          <a:solidFill>
                            <a:srgbClr val="000000"/>
                          </a:solidFill>
                          <a:effectLst/>
                          <a:latin typeface="Calibri"/>
                        </a:rPr>
                        <a:t>Hamburg*</a:t>
                      </a:r>
                      <a:endParaRPr lang="de-DE" sz="1300" b="0" i="0" u="none" strike="noStrike" dirty="0">
                        <a:solidFill>
                          <a:srgbClr val="000000"/>
                        </a:solidFill>
                        <a:effectLst/>
                        <a:latin typeface="Calibri"/>
                      </a:endParaRP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4,664</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253</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190</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10.3</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8,642</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138</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386</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6.2</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711</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8</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10,453</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73</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470</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5.9</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33,977</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249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189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1,358</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7.6</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6,191</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152</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4.6</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2,627</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265</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141</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14.2</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4,784</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177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1,590</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72</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46</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2.1</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2,815</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119</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2,429</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37</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113</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104</a:t>
                      </a:r>
                    </a:p>
                  </a:txBody>
                  <a:tcPr marL="7620" marR="7620" marT="7620"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4.9</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04">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164,807</a:t>
                      </a:r>
                    </a:p>
                  </a:txBody>
                  <a:tcPr marL="7620" marR="7620" marT="7620"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947</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198</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6,996</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8.4</a:t>
                      </a:r>
                    </a:p>
                  </a:txBody>
                  <a:tcPr marL="7620" marR="7620" marT="7620"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
        <p:nvSpPr>
          <p:cNvPr id="6" name="Textfeld 5"/>
          <p:cNvSpPr txBox="1"/>
          <p:nvPr/>
        </p:nvSpPr>
        <p:spPr>
          <a:xfrm>
            <a:off x="342899" y="5948601"/>
            <a:ext cx="8905876" cy="461665"/>
          </a:xfrm>
          <a:prstGeom prst="rect">
            <a:avLst/>
          </a:prstGeom>
          <a:noFill/>
        </p:spPr>
        <p:txBody>
          <a:bodyPr wrap="square" rtlCol="0">
            <a:spAutoFit/>
          </a:bodyPr>
          <a:lstStyle/>
          <a:p>
            <a:r>
              <a:rPr lang="de-DE" sz="1200" dirty="0" smtClean="0"/>
              <a:t>*Aufgrund </a:t>
            </a:r>
            <a:r>
              <a:rPr lang="de-DE" sz="1200" dirty="0"/>
              <a:t>von Problemen bei der Validierung der Daten aus Hamburg am RKI werden zu wenige Fälle ausgewiesen.</a:t>
            </a:r>
          </a:p>
          <a:p>
            <a:endParaRPr lang="de-DE" sz="1200" dirty="0"/>
          </a:p>
        </p:txBody>
      </p:sp>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FFA98500-C6A3-4066-9876-32A4F5CFC211}"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06.05.2020.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606383043"/>
              </p:ext>
            </p:extLst>
          </p:nvPr>
        </p:nvGraphicFramePr>
        <p:xfrm>
          <a:off x="112143" y="1570243"/>
          <a:ext cx="2812212" cy="2773680"/>
        </p:xfrm>
        <a:graphic>
          <a:graphicData uri="http://schemas.openxmlformats.org/drawingml/2006/table">
            <a:tbl>
              <a:tblPr bandRow="1">
                <a:tableStyleId>{5C22544A-7EE6-4342-B048-85BDC9FD1C3A}</a:tableStyleId>
              </a:tblPr>
              <a:tblGrid>
                <a:gridCol w="1912482"/>
                <a:gridCol w="899730"/>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6.996</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6.987</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87%</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sp>
        <p:nvSpPr>
          <p:cNvPr id="5" name="Textfeld 4"/>
          <p:cNvSpPr txBox="1"/>
          <p:nvPr/>
        </p:nvSpPr>
        <p:spPr>
          <a:xfrm>
            <a:off x="0" y="6391235"/>
            <a:ext cx="4438650" cy="230832"/>
          </a:xfrm>
          <a:prstGeom prst="rect">
            <a:avLst/>
          </a:prstGeom>
          <a:noFill/>
        </p:spPr>
        <p:txBody>
          <a:bodyPr wrap="square" rtlCol="0">
            <a:spAutoFit/>
          </a:bodyPr>
          <a:lstStyle/>
          <a:p>
            <a:r>
              <a:rPr lang="de-DE" sz="900" dirty="0"/>
              <a:t>* </a:t>
            </a:r>
            <a:r>
              <a:rPr lang="de-DE" sz="900" dirty="0" smtClean="0"/>
              <a:t>1 Todesfall bei 0-Jährigem Kind ist eine Fehleingabe </a:t>
            </a:r>
            <a:r>
              <a:rPr lang="de-DE" sz="900" dirty="0"/>
              <a:t>durch GA, Geburtsdatum </a:t>
            </a:r>
            <a:r>
              <a:rPr lang="de-DE" sz="900" dirty="0" smtClean="0"/>
              <a:t>1932</a:t>
            </a:r>
            <a:endParaRPr lang="de-DE" sz="105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550" y="857762"/>
            <a:ext cx="5111750" cy="328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650" y="3840317"/>
            <a:ext cx="4393717" cy="282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06.05.2020. 00:00)</a:t>
            </a:r>
            <a:endParaRPr lang="de-DE" dirty="0"/>
          </a:p>
        </p:txBody>
      </p:sp>
      <p:sp>
        <p:nvSpPr>
          <p:cNvPr id="10" name="Datumsplatzhalter 9"/>
          <p:cNvSpPr>
            <a:spLocks noGrp="1"/>
          </p:cNvSpPr>
          <p:nvPr>
            <p:ph type="dt" sz="half" idx="14"/>
          </p:nvPr>
        </p:nvSpPr>
        <p:spPr/>
        <p:txBody>
          <a:bodyPr/>
          <a:lstStyle/>
          <a:p>
            <a:fld id="{FFA98500-C6A3-4066-9876-32A4F5CFC211}" type="datetime1">
              <a:rPr lang="de-DE" smtClean="0"/>
              <a:pPr/>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1160764069"/>
              </p:ext>
            </p:extLst>
          </p:nvPr>
        </p:nvGraphicFramePr>
        <p:xfrm>
          <a:off x="277588" y="1317611"/>
          <a:ext cx="8579331" cy="1301764"/>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254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marL="0" algn="ctr" defTabSz="457200" rtl="0" eaLnBrk="1" fontAlgn="b" latinLnBrk="0" hangingPunct="1">
                        <a:spcAft>
                          <a:spcPts val="0"/>
                        </a:spcAft>
                      </a:pPr>
                      <a:r>
                        <a:rPr lang="de-DE" sz="1600" b="1" kern="1200" dirty="0" smtClean="0">
                          <a:solidFill>
                            <a:schemeClr val="dk1"/>
                          </a:solidFill>
                          <a:effectLst/>
                          <a:latin typeface="+mn-lt"/>
                          <a:ea typeface="+mn-ea"/>
                          <a:cs typeface="+mn-cs"/>
                        </a:rPr>
                        <a:t>Geschlecht</a:t>
                      </a:r>
                      <a:endParaRPr lang="de-DE" sz="1600" b="1" kern="1200" dirty="0">
                        <a:solidFill>
                          <a:schemeClr val="dk1"/>
                        </a:solidFill>
                        <a:effectLst/>
                        <a:latin typeface="+mn-lt"/>
                        <a:ea typeface="+mn-ea"/>
                        <a:cs typeface="+mn-cs"/>
                      </a:endParaRP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0-9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10-19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20-29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30-39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40-49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50-59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60-69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70-79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80-89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90-99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100+</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männlich</a:t>
                      </a:r>
                    </a:p>
                  </a:txBody>
                  <a:tcPr marL="0" marR="0" marT="0" marB="0" anchor="b"/>
                </a:tc>
                <a:tc>
                  <a:txBody>
                    <a:bodyPr/>
                    <a:lstStyle/>
                    <a:p>
                      <a:pPr algn="l" fontAlgn="b"/>
                      <a:endParaRPr lang="de-DE" sz="1600" b="1" kern="1200" dirty="0">
                        <a:solidFill>
                          <a:schemeClr val="dk1"/>
                        </a:solidFill>
                        <a:effectLst/>
                        <a:latin typeface="+mn-lt"/>
                        <a:ea typeface="+mn-ea"/>
                        <a:cs typeface="+mn-cs"/>
                      </a:endParaRPr>
                    </a:p>
                  </a:txBody>
                  <a:tcPr marL="0" marR="0" marT="0" marB="0" anchor="b"/>
                </a:tc>
                <a:tc>
                  <a:txBody>
                    <a:bodyPr/>
                    <a:lstStyle/>
                    <a:p>
                      <a:pPr algn="r" fontAlgn="b"/>
                      <a:r>
                        <a:rPr lang="de-DE" sz="1600" b="1" kern="1200" dirty="0">
                          <a:solidFill>
                            <a:schemeClr val="dk1"/>
                          </a:solidFill>
                          <a:effectLst/>
                          <a:latin typeface="+mn-lt"/>
                          <a:ea typeface="+mn-ea"/>
                          <a:cs typeface="+mn-cs"/>
                        </a:rPr>
                        <a:t>1</a:t>
                      </a:r>
                    </a:p>
                  </a:txBody>
                  <a:tcPr marL="0" marR="0" marT="0" marB="0" anchor="b"/>
                </a:tc>
                <a:tc>
                  <a:txBody>
                    <a:bodyPr/>
                    <a:lstStyle/>
                    <a:p>
                      <a:pPr algn="r" fontAlgn="b"/>
                      <a:r>
                        <a:rPr lang="de-DE" sz="1600" b="1" kern="1200">
                          <a:solidFill>
                            <a:schemeClr val="dk1"/>
                          </a:solidFill>
                          <a:effectLst/>
                          <a:latin typeface="+mn-lt"/>
                          <a:ea typeface="+mn-ea"/>
                          <a:cs typeface="+mn-cs"/>
                        </a:rPr>
                        <a:t>5</a:t>
                      </a:r>
                    </a:p>
                  </a:txBody>
                  <a:tcPr marL="0" marR="0" marT="0" marB="0" anchor="b"/>
                </a:tc>
                <a:tc>
                  <a:txBody>
                    <a:bodyPr/>
                    <a:lstStyle/>
                    <a:p>
                      <a:pPr algn="r" fontAlgn="b"/>
                      <a:r>
                        <a:rPr lang="de-DE" sz="1600" b="1" kern="1200">
                          <a:solidFill>
                            <a:schemeClr val="dk1"/>
                          </a:solidFill>
                          <a:effectLst/>
                          <a:latin typeface="+mn-lt"/>
                          <a:ea typeface="+mn-ea"/>
                          <a:cs typeface="+mn-cs"/>
                        </a:rPr>
                        <a:t>11</a:t>
                      </a:r>
                    </a:p>
                  </a:txBody>
                  <a:tcPr marL="0" marR="0" marT="0" marB="0" anchor="b"/>
                </a:tc>
                <a:tc>
                  <a:txBody>
                    <a:bodyPr/>
                    <a:lstStyle/>
                    <a:p>
                      <a:pPr algn="r" fontAlgn="b"/>
                      <a:r>
                        <a:rPr lang="de-DE" sz="1600" b="1" kern="1200">
                          <a:solidFill>
                            <a:schemeClr val="dk1"/>
                          </a:solidFill>
                          <a:effectLst/>
                          <a:latin typeface="+mn-lt"/>
                          <a:ea typeface="+mn-ea"/>
                          <a:cs typeface="+mn-cs"/>
                        </a:rPr>
                        <a:t>37</a:t>
                      </a:r>
                    </a:p>
                  </a:txBody>
                  <a:tcPr marL="0" marR="0" marT="0" marB="0" anchor="b"/>
                </a:tc>
                <a:tc>
                  <a:txBody>
                    <a:bodyPr/>
                    <a:lstStyle/>
                    <a:p>
                      <a:pPr algn="r" fontAlgn="b"/>
                      <a:r>
                        <a:rPr lang="de-DE" sz="1600" b="1" kern="1200">
                          <a:solidFill>
                            <a:schemeClr val="dk1"/>
                          </a:solidFill>
                          <a:effectLst/>
                          <a:latin typeface="+mn-lt"/>
                          <a:ea typeface="+mn-ea"/>
                          <a:cs typeface="+mn-cs"/>
                        </a:rPr>
                        <a:t>176</a:t>
                      </a:r>
                    </a:p>
                  </a:txBody>
                  <a:tcPr marL="0" marR="0" marT="0" marB="0" anchor="b"/>
                </a:tc>
                <a:tc>
                  <a:txBody>
                    <a:bodyPr/>
                    <a:lstStyle/>
                    <a:p>
                      <a:pPr algn="r" fontAlgn="b"/>
                      <a:r>
                        <a:rPr lang="de-DE" sz="1600" b="1" kern="1200">
                          <a:solidFill>
                            <a:schemeClr val="dk1"/>
                          </a:solidFill>
                          <a:effectLst/>
                          <a:latin typeface="+mn-lt"/>
                          <a:ea typeface="+mn-ea"/>
                          <a:cs typeface="+mn-cs"/>
                        </a:rPr>
                        <a:t>466</a:t>
                      </a:r>
                    </a:p>
                  </a:txBody>
                  <a:tcPr marL="0" marR="0" marT="0" marB="0" anchor="b"/>
                </a:tc>
                <a:tc>
                  <a:txBody>
                    <a:bodyPr/>
                    <a:lstStyle/>
                    <a:p>
                      <a:pPr algn="r" fontAlgn="b"/>
                      <a:r>
                        <a:rPr lang="de-DE" sz="1600" b="1" kern="1200">
                          <a:solidFill>
                            <a:schemeClr val="dk1"/>
                          </a:solidFill>
                          <a:effectLst/>
                          <a:latin typeface="+mn-lt"/>
                          <a:ea typeface="+mn-ea"/>
                          <a:cs typeface="+mn-cs"/>
                        </a:rPr>
                        <a:t>1.073</a:t>
                      </a:r>
                    </a:p>
                  </a:txBody>
                  <a:tcPr marL="0" marR="0" marT="0" marB="0" anchor="b"/>
                </a:tc>
                <a:tc>
                  <a:txBody>
                    <a:bodyPr/>
                    <a:lstStyle/>
                    <a:p>
                      <a:pPr algn="r" fontAlgn="b"/>
                      <a:r>
                        <a:rPr lang="de-DE" sz="1600" b="1" kern="1200">
                          <a:solidFill>
                            <a:schemeClr val="dk1"/>
                          </a:solidFill>
                          <a:effectLst/>
                          <a:latin typeface="+mn-lt"/>
                          <a:ea typeface="+mn-ea"/>
                          <a:cs typeface="+mn-cs"/>
                        </a:rPr>
                        <a:t>1.681</a:t>
                      </a:r>
                    </a:p>
                  </a:txBody>
                  <a:tcPr marL="0" marR="0" marT="0" marB="0" anchor="b"/>
                </a:tc>
                <a:tc>
                  <a:txBody>
                    <a:bodyPr/>
                    <a:lstStyle/>
                    <a:p>
                      <a:pPr algn="r" fontAlgn="b"/>
                      <a:r>
                        <a:rPr lang="de-DE" sz="1600" b="1" kern="1200">
                          <a:solidFill>
                            <a:schemeClr val="dk1"/>
                          </a:solidFill>
                          <a:effectLst/>
                          <a:latin typeface="+mn-lt"/>
                          <a:ea typeface="+mn-ea"/>
                          <a:cs typeface="+mn-cs"/>
                        </a:rPr>
                        <a:t>452</a:t>
                      </a:r>
                    </a:p>
                  </a:txBody>
                  <a:tcPr marL="0" marR="0" marT="0" marB="0" anchor="b"/>
                </a:tc>
                <a:tc>
                  <a:txBody>
                    <a:bodyPr/>
                    <a:lstStyle/>
                    <a:p>
                      <a:pPr algn="r" fontAlgn="b"/>
                      <a:r>
                        <a:rPr lang="de-DE" sz="1600" b="1" kern="1200">
                          <a:solidFill>
                            <a:schemeClr val="dk1"/>
                          </a:solidFill>
                          <a:effectLst/>
                          <a:latin typeface="+mn-lt"/>
                          <a:ea typeface="+mn-ea"/>
                          <a:cs typeface="+mn-cs"/>
                        </a:rPr>
                        <a:t>4</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weiblich</a:t>
                      </a:r>
                    </a:p>
                  </a:txBody>
                  <a:tcPr marL="0" marR="0" marT="0" marB="0" anchor="b"/>
                </a:tc>
                <a:tc>
                  <a:txBody>
                    <a:bodyPr/>
                    <a:lstStyle/>
                    <a:p>
                      <a:pPr algn="r" fontAlgn="b"/>
                      <a:r>
                        <a:rPr lang="de-DE" sz="1600" b="1" kern="1200">
                          <a:solidFill>
                            <a:schemeClr val="dk1"/>
                          </a:solidFill>
                          <a:effectLst/>
                          <a:latin typeface="+mn-lt"/>
                          <a:ea typeface="+mn-ea"/>
                          <a:cs typeface="+mn-cs"/>
                        </a:rPr>
                        <a:t>1</a:t>
                      </a:r>
                    </a:p>
                  </a:txBody>
                  <a:tcPr marL="0" marR="0" marT="0" marB="0" anchor="b"/>
                </a:tc>
                <a:tc>
                  <a:txBody>
                    <a:bodyPr/>
                    <a:lstStyle/>
                    <a:p>
                      <a:pPr algn="l" fontAlgn="b"/>
                      <a:endParaRPr lang="de-DE" sz="1600" b="1" kern="1200" dirty="0">
                        <a:solidFill>
                          <a:schemeClr val="dk1"/>
                        </a:solidFill>
                        <a:effectLst/>
                        <a:latin typeface="+mn-lt"/>
                        <a:ea typeface="+mn-ea"/>
                        <a:cs typeface="+mn-cs"/>
                      </a:endParaRPr>
                    </a:p>
                  </a:txBody>
                  <a:tcPr marL="0" marR="0" marT="0" marB="0" anchor="b"/>
                </a:tc>
                <a:tc>
                  <a:txBody>
                    <a:bodyPr/>
                    <a:lstStyle/>
                    <a:p>
                      <a:pPr algn="r" fontAlgn="b"/>
                      <a:r>
                        <a:rPr lang="de-DE" sz="1600" b="1" kern="1200" dirty="0">
                          <a:solidFill>
                            <a:schemeClr val="dk1"/>
                          </a:solidFill>
                          <a:effectLst/>
                          <a:latin typeface="+mn-lt"/>
                          <a:ea typeface="+mn-ea"/>
                          <a:cs typeface="+mn-cs"/>
                        </a:rPr>
                        <a:t>2</a:t>
                      </a:r>
                    </a:p>
                  </a:txBody>
                  <a:tcPr marL="0" marR="0" marT="0" marB="0" anchor="b"/>
                </a:tc>
                <a:tc>
                  <a:txBody>
                    <a:bodyPr/>
                    <a:lstStyle/>
                    <a:p>
                      <a:pPr algn="r" fontAlgn="b"/>
                      <a:r>
                        <a:rPr lang="de-DE" sz="1600" b="1" kern="1200" dirty="0">
                          <a:solidFill>
                            <a:schemeClr val="dk1"/>
                          </a:solidFill>
                          <a:effectLst/>
                          <a:latin typeface="+mn-lt"/>
                          <a:ea typeface="+mn-ea"/>
                          <a:cs typeface="+mn-cs"/>
                        </a:rPr>
                        <a:t>5</a:t>
                      </a:r>
                    </a:p>
                  </a:txBody>
                  <a:tcPr marL="0" marR="0" marT="0" marB="0" anchor="b"/>
                </a:tc>
                <a:tc>
                  <a:txBody>
                    <a:bodyPr/>
                    <a:lstStyle/>
                    <a:p>
                      <a:pPr algn="r" fontAlgn="b"/>
                      <a:r>
                        <a:rPr lang="de-DE" sz="1600" b="1" kern="1200" dirty="0">
                          <a:solidFill>
                            <a:schemeClr val="dk1"/>
                          </a:solidFill>
                          <a:effectLst/>
                          <a:latin typeface="+mn-lt"/>
                          <a:ea typeface="+mn-ea"/>
                          <a:cs typeface="+mn-cs"/>
                        </a:rPr>
                        <a:t>12</a:t>
                      </a:r>
                    </a:p>
                  </a:txBody>
                  <a:tcPr marL="0" marR="0" marT="0" marB="0" anchor="b"/>
                </a:tc>
                <a:tc>
                  <a:txBody>
                    <a:bodyPr/>
                    <a:lstStyle/>
                    <a:p>
                      <a:pPr algn="r" fontAlgn="b"/>
                      <a:r>
                        <a:rPr lang="de-DE" sz="1600" b="1" kern="1200" dirty="0">
                          <a:solidFill>
                            <a:schemeClr val="dk1"/>
                          </a:solidFill>
                          <a:effectLst/>
                          <a:latin typeface="+mn-lt"/>
                          <a:ea typeface="+mn-ea"/>
                          <a:cs typeface="+mn-cs"/>
                        </a:rPr>
                        <a:t>57</a:t>
                      </a:r>
                    </a:p>
                  </a:txBody>
                  <a:tcPr marL="0" marR="0" marT="0" marB="0" anchor="b"/>
                </a:tc>
                <a:tc>
                  <a:txBody>
                    <a:bodyPr/>
                    <a:lstStyle/>
                    <a:p>
                      <a:pPr algn="r" fontAlgn="b"/>
                      <a:r>
                        <a:rPr lang="de-DE" sz="1600" b="1" kern="1200" dirty="0">
                          <a:solidFill>
                            <a:schemeClr val="dk1"/>
                          </a:solidFill>
                          <a:effectLst/>
                          <a:latin typeface="+mn-lt"/>
                          <a:ea typeface="+mn-ea"/>
                          <a:cs typeface="+mn-cs"/>
                        </a:rPr>
                        <a:t>161</a:t>
                      </a:r>
                    </a:p>
                  </a:txBody>
                  <a:tcPr marL="0" marR="0" marT="0" marB="0" anchor="b"/>
                </a:tc>
                <a:tc>
                  <a:txBody>
                    <a:bodyPr/>
                    <a:lstStyle/>
                    <a:p>
                      <a:pPr algn="r" fontAlgn="b"/>
                      <a:r>
                        <a:rPr lang="de-DE" sz="1600" b="1" kern="1200" dirty="0">
                          <a:solidFill>
                            <a:schemeClr val="dk1"/>
                          </a:solidFill>
                          <a:effectLst/>
                          <a:latin typeface="+mn-lt"/>
                          <a:ea typeface="+mn-ea"/>
                          <a:cs typeface="+mn-cs"/>
                        </a:rPr>
                        <a:t>507</a:t>
                      </a:r>
                    </a:p>
                  </a:txBody>
                  <a:tcPr marL="0" marR="0" marT="0" marB="0" anchor="b"/>
                </a:tc>
                <a:tc>
                  <a:txBody>
                    <a:bodyPr/>
                    <a:lstStyle/>
                    <a:p>
                      <a:pPr algn="r" fontAlgn="b"/>
                      <a:r>
                        <a:rPr lang="de-DE" sz="1600" b="1" kern="1200" dirty="0">
                          <a:solidFill>
                            <a:schemeClr val="dk1"/>
                          </a:solidFill>
                          <a:effectLst/>
                          <a:latin typeface="+mn-lt"/>
                          <a:ea typeface="+mn-ea"/>
                          <a:cs typeface="+mn-cs"/>
                        </a:rPr>
                        <a:t>1.489</a:t>
                      </a:r>
                    </a:p>
                  </a:txBody>
                  <a:tcPr marL="0" marR="0" marT="0" marB="0" anchor="b"/>
                </a:tc>
                <a:tc>
                  <a:txBody>
                    <a:bodyPr/>
                    <a:lstStyle/>
                    <a:p>
                      <a:pPr algn="r" fontAlgn="b"/>
                      <a:r>
                        <a:rPr lang="de-DE" sz="1600" b="1" kern="1200" dirty="0">
                          <a:solidFill>
                            <a:schemeClr val="dk1"/>
                          </a:solidFill>
                          <a:effectLst/>
                          <a:latin typeface="+mn-lt"/>
                          <a:ea typeface="+mn-ea"/>
                          <a:cs typeface="+mn-cs"/>
                        </a:rPr>
                        <a:t>806</a:t>
                      </a:r>
                    </a:p>
                  </a:txBody>
                  <a:tcPr marL="0" marR="0" marT="0" marB="0" anchor="b"/>
                </a:tc>
                <a:tc>
                  <a:txBody>
                    <a:bodyPr/>
                    <a:lstStyle/>
                    <a:p>
                      <a:pPr algn="r" fontAlgn="b"/>
                      <a:r>
                        <a:rPr lang="de-DE" sz="1600" b="1" kern="1200" dirty="0">
                          <a:solidFill>
                            <a:schemeClr val="dk1"/>
                          </a:solidFill>
                          <a:effectLst/>
                          <a:latin typeface="+mn-lt"/>
                          <a:ea typeface="+mn-ea"/>
                          <a:cs typeface="+mn-cs"/>
                        </a:rPr>
                        <a:t>41</a:t>
                      </a:r>
                    </a:p>
                  </a:txBody>
                  <a:tcPr marL="0" marR="0" marT="0" marB="0" anchor="b"/>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gemeldetem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06.05.2020 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22</a:t>
            </a:fld>
            <a:endParaRPr lang="de-D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891" y="1384451"/>
            <a:ext cx="7884584" cy="468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E2A825A8-721D-4D5A-BA5C-C13AF2F0FA48}"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23</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Fall-Verstorbenen-Anteil; </a:t>
            </a:r>
            <a:r>
              <a:rPr lang="de-DE" sz="1400" dirty="0" smtClean="0">
                <a:solidFill>
                  <a:schemeClr val="bg1"/>
                </a:solidFill>
              </a:rPr>
              <a:t>(Datenstand: 06.05.2020. 00:00)</a:t>
            </a:r>
            <a:endParaRPr lang="de-DE" sz="1400" dirty="0">
              <a:solidFill>
                <a:schemeClr val="bg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6" y="1099863"/>
            <a:ext cx="8534400" cy="450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B779C72-1474-4375-808B-1A1C185A1DB5}"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06.05.2020</a:t>
            </a:r>
            <a:r>
              <a:rPr lang="de-DE" sz="1400" dirty="0" smtClean="0">
                <a:solidFill>
                  <a:schemeClr val="bg1"/>
                </a:solidFill>
              </a:rPr>
              <a:t>,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1.218</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318911631"/>
              </p:ext>
            </p:extLst>
          </p:nvPr>
        </p:nvGraphicFramePr>
        <p:xfrm>
          <a:off x="307239" y="1683362"/>
          <a:ext cx="8085887" cy="226905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1.884</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-53</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1.311</a:t>
                      </a:r>
                    </a:p>
                  </a:txBody>
                  <a:tcPr marL="9525" marR="9525" marT="9525" marB="0" anchor="ctr"/>
                </a:tc>
                <a:tc>
                  <a:txBody>
                    <a:bodyPr/>
                    <a:lstStyle/>
                    <a:p>
                      <a:pPr algn="ctr" fontAlgn="b"/>
                      <a:r>
                        <a:rPr lang="de-DE" sz="1600" b="0" i="0" u="none" strike="noStrike" dirty="0" smtClean="0">
                          <a:solidFill>
                            <a:srgbClr val="000000"/>
                          </a:solidFill>
                          <a:effectLst/>
                          <a:latin typeface="Calibri"/>
                        </a:rPr>
                        <a:t>70%</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-35</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10.312</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+138</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2.923</a:t>
                      </a:r>
                    </a:p>
                  </a:txBody>
                  <a:tcPr marL="9525" marR="9525" marT="9525" marB="0" anchor="ctr"/>
                </a:tc>
                <a:tc>
                  <a:txBody>
                    <a:bodyPr/>
                    <a:lstStyle/>
                    <a:p>
                      <a:pPr algn="ct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+24</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1220274160"/>
              </p:ext>
            </p:extLst>
          </p:nvPr>
        </p:nvGraphicFramePr>
        <p:xfrm>
          <a:off x="321667" y="4403851"/>
          <a:ext cx="8071458" cy="1201701"/>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dirty="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 6.035</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13.378</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214</a:t>
                      </a: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19.627</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+447</a:t>
                      </a:r>
                    </a:p>
                  </a:txBody>
                  <a:tcPr marL="9525" marR="9525" marT="9525" marB="0" anchor="ctr"/>
                </a:tc>
              </a:tr>
              <a:tr h="431120">
                <a:tc>
                  <a:txBody>
                    <a:bodyPr/>
                    <a:lstStyle/>
                    <a:p>
                      <a:pPr algn="l" fontAlgn="b"/>
                      <a:r>
                        <a:rPr lang="de-DE" sz="1600" b="1" u="none" strike="noStrike" kern="1200" dirty="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 3.103 </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8.624</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539 	</a:t>
                      </a: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 12.266</a:t>
                      </a: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-550	</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25</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06.05.2020,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441" y="971550"/>
            <a:ext cx="8726260" cy="51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26</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DAFC61DF-203B-42CE-94BC-252891645754}"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27</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06.05.2020</a:t>
            </a:r>
            <a:r>
              <a:rPr lang="de-DE" sz="1400" dirty="0" smtClean="0">
                <a:solidFill>
                  <a:schemeClr val="bg1"/>
                </a:solidFill>
              </a:rPr>
              <a:t>.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Jahren berücksichtigt, 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a:t>
            </a:r>
            <a:r>
              <a:rPr lang="de-DE" altLang="de-DE" sz="1200" b="1" dirty="0">
                <a:solidFill>
                  <a:srgbClr val="FF0000"/>
                </a:solidFill>
                <a:latin typeface="Calibri" pitchFamily="34" charset="0"/>
                <a:ea typeface="MS Mincho" charset="-128"/>
                <a:cs typeface="Calibri" pitchFamily="34" charset="0"/>
              </a:rPr>
              <a:t> </a:t>
            </a:r>
            <a:r>
              <a:rPr lang="de-DE" altLang="de-DE" sz="1200" b="1" dirty="0" smtClean="0">
                <a:latin typeface="Calibri" pitchFamily="34" charset="0"/>
                <a:ea typeface="MS Mincho" charset="-128"/>
                <a:cs typeface="Calibri" pitchFamily="34" charset="0"/>
              </a:rPr>
              <a:t>162.905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59.434 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2090525759"/>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a:effectLst/>
                        </a:rPr>
                        <a:t>§ 23 IfSG (z.B. Krankenhäuser, ärztliche Praxen, Dialyseeinrichtungen und Rettungsdienste)</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2.303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1.506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413</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1.256</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nSpc>
                          <a:spcPct val="115000"/>
                        </a:lnSpc>
                        <a:spcBef>
                          <a:spcPts val="100"/>
                        </a:spcBef>
                        <a:spcAft>
                          <a:spcPts val="100"/>
                        </a:spcAft>
                      </a:pPr>
                      <a:r>
                        <a:rPr lang="de-DE" sz="10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10.269</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rPr>
                        <a:t>450</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rPr>
                        <a:t>17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9.227</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 Kitas, Kinderhorte, Schulen, Heime und Ferienlager)</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1.682*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47</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smtClean="0">
                          <a:solidFill>
                            <a:schemeClr val="tx1"/>
                          </a:solidFill>
                          <a:effectLst/>
                        </a:rPr>
                        <a:t>1.538</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2.050</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105</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smtClean="0">
                          <a:solidFill>
                            <a:schemeClr val="tx1"/>
                          </a:solidFill>
                          <a:effectLst/>
                        </a:rPr>
                        <a:t>1.906</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a:effectLst/>
                        </a:rPr>
                        <a:t>§ 36 IfSG (z.B. Pflegeeinrichtungen, Obdachlosen-unterkünfte, Einrichtungen zur gemeinschaftlichen Unterbringung von Asylsuchenden, sonstige Massenunterkünfte, Justizvollzugsanstalten)</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12.756</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2.875</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2.505</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7.246</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smtClean="0">
                          <a:effectLst/>
                        </a:rPr>
                        <a:t>7.503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306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30</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6.439</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rPr>
                        <a:t>1.416</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99</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57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dirty="0" smtClean="0">
                          <a:solidFill>
                            <a:schemeClr val="tx1"/>
                          </a:solidFill>
                          <a:effectLst/>
                        </a:rPr>
                        <a:t>981</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dirty="0">
                          <a:effectLst/>
                        </a:rPr>
                        <a:t>Ohne Tätigkeit, 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dirty="0" smtClean="0">
                          <a:effectLst/>
                          <a:latin typeface="+mn-lt"/>
                          <a:ea typeface="+mn-ea"/>
                          <a:cs typeface="+mn-cs"/>
                        </a:rPr>
                        <a:t>67.158</a:t>
                      </a:r>
                      <a:endParaRPr lang="de-DE" sz="11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latin typeface="+mn-lt"/>
                          <a:ea typeface="+mn-ea"/>
                        </a:rPr>
                        <a:t>12.125</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4.242</a:t>
                      </a: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14.232</a:t>
                      </a:r>
                      <a:endParaRPr lang="de-DE" sz="14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353683" y="1466849"/>
            <a:ext cx="8196110" cy="4655265"/>
          </a:xfrm>
        </p:spPr>
        <p:txBody>
          <a:bodyPr>
            <a:normAutofit/>
          </a:bodyPr>
          <a:lstStyle/>
          <a:p>
            <a:r>
              <a:rPr lang="de-DE" dirty="0" smtClean="0"/>
              <a:t>In medizinischen Einrichtungen* </a:t>
            </a:r>
            <a:r>
              <a:rPr lang="de-DE" dirty="0"/>
              <a:t>gemäß </a:t>
            </a:r>
            <a:r>
              <a:rPr lang="de-DE" dirty="0" smtClean="0"/>
              <a:t>§ 23 </a:t>
            </a:r>
            <a:r>
              <a:rPr lang="de-DE" dirty="0"/>
              <a:t>Abs. 3 IfSG </a:t>
            </a:r>
            <a:r>
              <a:rPr lang="de-DE" dirty="0" smtClean="0"/>
              <a:t>tätig</a:t>
            </a:r>
          </a:p>
          <a:p>
            <a:pPr lvl="1">
              <a:spcBef>
                <a:spcPts val="200"/>
              </a:spcBef>
            </a:pPr>
            <a:r>
              <a:rPr lang="de-DE" dirty="0" smtClean="0"/>
              <a:t>10.269 übermittelte COVID-19-Fälle</a:t>
            </a:r>
          </a:p>
          <a:p>
            <a:pPr lvl="1">
              <a:spcBef>
                <a:spcPts val="200"/>
              </a:spcBef>
            </a:pPr>
            <a:r>
              <a:rPr lang="de-DE" dirty="0" smtClean="0"/>
              <a:t>Altersmedian:  42 Jahre</a:t>
            </a:r>
          </a:p>
          <a:p>
            <a:pPr lvl="1">
              <a:spcBef>
                <a:spcPts val="200"/>
              </a:spcBef>
            </a:pPr>
            <a:r>
              <a:rPr lang="de-DE" dirty="0"/>
              <a:t>Geschlechterverteilung</a:t>
            </a:r>
            <a:r>
              <a:rPr lang="de-DE" dirty="0" smtClean="0"/>
              <a:t>:  72</a:t>
            </a:r>
            <a:r>
              <a:rPr lang="de-DE" dirty="0"/>
              <a:t>% </a:t>
            </a:r>
            <a:r>
              <a:rPr lang="de-DE" dirty="0" smtClean="0"/>
              <a:t>weiblich;  28% männlich</a:t>
            </a:r>
            <a:endParaRPr lang="de-DE" dirty="0"/>
          </a:p>
          <a:p>
            <a:pPr lvl="1">
              <a:spcBef>
                <a:spcPts val="200"/>
              </a:spcBef>
            </a:pPr>
            <a:r>
              <a:rPr lang="de-DE" dirty="0" smtClean="0"/>
              <a:t>Hospitalisiert: 450 Personen (4,4%; 9.520 Fälle mit Angaben)</a:t>
            </a:r>
          </a:p>
          <a:p>
            <a:pPr lvl="1">
              <a:spcBef>
                <a:spcPts val="200"/>
              </a:spcBef>
            </a:pPr>
            <a:r>
              <a:rPr lang="de-DE" dirty="0" smtClean="0"/>
              <a:t>Genesen: ca. 9.227(90%)</a:t>
            </a:r>
            <a:endParaRPr lang="de-DE" dirty="0"/>
          </a:p>
          <a:p>
            <a:pPr lvl="1">
              <a:spcBef>
                <a:spcPts val="200"/>
              </a:spcBef>
            </a:pPr>
            <a:r>
              <a:rPr lang="de-DE" dirty="0" smtClean="0"/>
              <a:t>Verstorben: 17 Personen (0,2%)</a:t>
            </a:r>
          </a:p>
          <a:p>
            <a:pPr lvl="2">
              <a:spcBef>
                <a:spcPts val="200"/>
              </a:spcBef>
            </a:pPr>
            <a:r>
              <a:rPr lang="de-DE" dirty="0" smtClean="0"/>
              <a:t>15 Männer, 2 Frauen; Altersspanne: 48-82 Jahre</a:t>
            </a:r>
          </a:p>
          <a:p>
            <a:pPr lvl="2">
              <a:spcBef>
                <a:spcPts val="200"/>
              </a:spcBef>
            </a:pPr>
            <a:r>
              <a:rPr lang="de-DE" dirty="0" smtClean="0"/>
              <a:t>15 waren hospitalisiert</a:t>
            </a:r>
          </a:p>
          <a:p>
            <a:pPr marL="914400" lvl="2" indent="0">
              <a:spcBef>
                <a:spcPts val="200"/>
              </a:spcBef>
              <a:buNone/>
            </a:pPr>
            <a:endParaRPr lang="de-DE" dirty="0" smtClean="0"/>
          </a:p>
          <a:p>
            <a:pPr lvl="2"/>
            <a:endParaRPr lang="de-DE" dirty="0" smtClean="0"/>
          </a:p>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4" name="Datumsplatzhalter 3"/>
          <p:cNvSpPr>
            <a:spLocks noGrp="1"/>
          </p:cNvSpPr>
          <p:nvPr>
            <p:ph type="dt" sz="half" idx="14"/>
          </p:nvPr>
        </p:nvSpPr>
        <p:spPr/>
        <p:txBody>
          <a:bodyPr/>
          <a:lstStyle/>
          <a:p>
            <a:fld id="{51C64DD6-BF7B-4E68-91F2-6F2D5A5F87D9}"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28</a:t>
            </a:fld>
            <a:endParaRPr lang="de-DE" dirty="0"/>
          </a:p>
        </p:txBody>
      </p:sp>
      <p:sp>
        <p:nvSpPr>
          <p:cNvPr id="7" name="Titel 1"/>
          <p:cNvSpPr txBox="1">
            <a:spLocks/>
          </p:cNvSpPr>
          <p:nvPr/>
        </p:nvSpPr>
        <p:spPr>
          <a:xfrm>
            <a:off x="236765" y="437071"/>
            <a:ext cx="6926035" cy="600164"/>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Fälle unter Personal in medizinischen Einrichtungen</a:t>
            </a:r>
            <a:endParaRPr lang="de-DE" sz="2000" dirty="0">
              <a:solidFill>
                <a:schemeClr val="bg1"/>
              </a:solidFill>
            </a:endParaRPr>
          </a:p>
          <a:p>
            <a:pPr>
              <a:spcBef>
                <a:spcPts val="600"/>
              </a:spcBef>
            </a:pPr>
            <a:r>
              <a:rPr lang="de-DE" sz="1400" dirty="0" smtClean="0">
                <a:solidFill>
                  <a:schemeClr val="bg1"/>
                </a:solidFill>
              </a:rPr>
              <a:t>(Datenstand</a:t>
            </a:r>
            <a:r>
              <a:rPr lang="de-DE" sz="1400" dirty="0">
                <a:solidFill>
                  <a:schemeClr val="bg1"/>
                </a:solidFill>
              </a:rPr>
              <a:t>: </a:t>
            </a:r>
            <a:r>
              <a:rPr lang="de-DE" sz="1400" dirty="0" smtClean="0">
                <a:solidFill>
                  <a:schemeClr val="bg1"/>
                </a:solidFill>
              </a:rPr>
              <a:t>06.05.2020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sp>
        <p:nvSpPr>
          <p:cNvPr id="3" name="Textfeld 2"/>
          <p:cNvSpPr txBox="1"/>
          <p:nvPr/>
        </p:nvSpPr>
        <p:spPr>
          <a:xfrm>
            <a:off x="0" y="6244908"/>
            <a:ext cx="9144000" cy="492443"/>
          </a:xfrm>
          <a:prstGeom prst="rect">
            <a:avLst/>
          </a:prstGeom>
          <a:noFill/>
        </p:spPr>
        <p:txBody>
          <a:bodyPr wrap="square" rtlCol="0">
            <a:spAutoFit/>
          </a:bodyPr>
          <a:lstStyle/>
          <a:p>
            <a:r>
              <a:rPr lang="de-DE" sz="1300" dirty="0">
                <a:solidFill>
                  <a:schemeClr val="tx1">
                    <a:lumMod val="50000"/>
                    <a:lumOff val="50000"/>
                  </a:schemeClr>
                </a:solidFill>
              </a:rPr>
              <a:t>*Zu den Einrichtungen zählen z.B. </a:t>
            </a:r>
            <a:r>
              <a:rPr lang="de-DE" sz="1300" dirty="0" smtClean="0">
                <a:solidFill>
                  <a:schemeClr val="tx1">
                    <a:lumMod val="50000"/>
                    <a:lumOff val="50000"/>
                  </a:schemeClr>
                </a:solidFill>
              </a:rPr>
              <a:t>Krankenhäuser</a:t>
            </a:r>
            <a:r>
              <a:rPr lang="de-DE" sz="1300" dirty="0">
                <a:solidFill>
                  <a:schemeClr val="tx1">
                    <a:lumMod val="50000"/>
                    <a:lumOff val="50000"/>
                  </a:schemeClr>
                </a:solidFill>
              </a:rPr>
              <a:t>, Arztpraxen, Dialyseeinrichtungen, ambulante Pflegedienste </a:t>
            </a:r>
            <a:r>
              <a:rPr lang="de-DE" sz="1300" dirty="0" smtClean="0">
                <a:solidFill>
                  <a:schemeClr val="tx1">
                    <a:lumMod val="50000"/>
                    <a:lumOff val="50000"/>
                  </a:schemeClr>
                </a:solidFill>
              </a:rPr>
              <a:t>und  Rettungsdienste</a:t>
            </a:r>
            <a:endParaRPr lang="de-DE" sz="1300" dirty="0">
              <a:solidFill>
                <a:schemeClr val="tx1">
                  <a:lumMod val="50000"/>
                  <a:lumOff val="50000"/>
                </a:schemeClr>
              </a:solidFill>
            </a:endParaRPr>
          </a:p>
          <a:p>
            <a:endParaRPr lang="de-DE" sz="1300" dirty="0">
              <a:solidFill>
                <a:schemeClr val="tx1">
                  <a:lumMod val="50000"/>
                  <a:lumOff val="50000"/>
                </a:schemeClr>
              </a:solidFill>
            </a:endParaRPr>
          </a:p>
        </p:txBody>
      </p:sp>
    </p:spTree>
    <p:extLst>
      <p:ext uri="{BB962C8B-B14F-4D97-AF65-F5344CB8AC3E}">
        <p14:creationId xmlns:p14="http://schemas.microsoft.com/office/powerpoint/2010/main" val="397302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7F871934-56D9-422E-B3BD-3D5EE15E7113}"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29</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06.05.2020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44288"/>
            <a:ext cx="7072312" cy="4328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306B240-112F-4089-87DE-56D8CBE7247E}"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06.05.2020. </a:t>
            </a:r>
            <a:r>
              <a:rPr lang="de-DE" sz="1400" dirty="0">
                <a:solidFill>
                  <a:schemeClr val="bg1"/>
                </a:solidFill>
              </a:rPr>
              <a:t>00:00)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07" y="1399223"/>
            <a:ext cx="8639175"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03.05.2020)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30</a:t>
            </a:fld>
            <a:endParaRPr lang="de-DE" dirty="0"/>
          </a:p>
        </p:txBody>
      </p:sp>
      <p:pic>
        <p:nvPicPr>
          <p:cNvPr id="16387" name="Picture 3"/>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63790" t="7944" r="14319" b="51586"/>
          <a:stretch/>
        </p:blipFill>
        <p:spPr bwMode="auto">
          <a:xfrm>
            <a:off x="858631" y="1628775"/>
            <a:ext cx="6743182"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03.05.2020)</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31</a:t>
            </a:fld>
            <a:endParaRPr lang="de-DE" dirty="0"/>
          </a:p>
        </p:txBody>
      </p:sp>
      <p:pic>
        <p:nvPicPr>
          <p:cNvPr id="16387" name="Picture 3"/>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63790" t="49855" r="14319" b="9200"/>
          <a:stretch/>
        </p:blipFill>
        <p:spPr bwMode="auto">
          <a:xfrm>
            <a:off x="971550" y="1495426"/>
            <a:ext cx="7161899" cy="418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4"/>
              </a:rPr>
              <a:t>http://rocs.hu-berlin.de/covid-19-mobility/de/mobility-monitor</a:t>
            </a:r>
            <a:r>
              <a:rPr lang="de-DE" sz="1400" dirty="0" smtClean="0">
                <a:hlinkClick r:id="rId4"/>
              </a:rPr>
              <a:t>/</a:t>
            </a:r>
            <a:endParaRPr lang="de-DE" sz="1400" dirty="0" smtClean="0"/>
          </a:p>
          <a:p>
            <a:endParaRPr lang="de-DE" sz="1400" dirty="0"/>
          </a:p>
        </p:txBody>
      </p:sp>
    </p:spTree>
    <p:extLst>
      <p:ext uri="{BB962C8B-B14F-4D97-AF65-F5344CB8AC3E}">
        <p14:creationId xmlns:p14="http://schemas.microsoft.com/office/powerpoint/2010/main" val="517417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32</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fld id="{D4F5256B-F2D2-419A-A4A6-DD4B2129989B}" type="datetime1">
              <a:rPr lang="de-DE" smtClean="0"/>
              <a:t>06.05.2020</a:t>
            </a:fld>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fld id="{A4811523-39FF-4DE1-9CC9-2EAEEF354B02}"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33</a:t>
            </a:fld>
            <a:endParaRPr lang="de-DE"/>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56" y="1151149"/>
            <a:ext cx="6117413" cy="49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28.04.2020, 18:00 Uhr)</a:t>
            </a:r>
            <a:endParaRPr lang="de-DE" sz="1400" dirty="0"/>
          </a:p>
        </p:txBody>
      </p:sp>
      <p:sp>
        <p:nvSpPr>
          <p:cNvPr id="4" name="Datumsplatzhalter 3"/>
          <p:cNvSpPr>
            <a:spLocks noGrp="1"/>
          </p:cNvSpPr>
          <p:nvPr>
            <p:ph type="dt" sz="half" idx="14"/>
          </p:nvPr>
        </p:nvSpPr>
        <p:spPr/>
        <p:txBody>
          <a:bodyPr/>
          <a:lstStyle/>
          <a:p>
            <a:fld id="{8CBD5367-69FB-4268-9156-718F0B8311F2}"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34</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smtClean="0"/>
              <a:t>In KW 17 gaben 29 Labore einen Rückstau von insg. 2.393 abzuarbeitenden Proben an. 45 Labore nannten Lieferschwierigkeiten für Reagenzien, hauptsächlich Extraktionskits und </a:t>
            </a:r>
            <a:r>
              <a:rPr lang="de-DE" dirty="0" err="1" smtClean="0"/>
              <a:t>Abstrichtupfer</a:t>
            </a:r>
            <a:r>
              <a:rPr lang="de-DE" dirty="0" smtClean="0"/>
              <a:t>.</a:t>
            </a:r>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2521532409"/>
              </p:ext>
            </p:extLst>
          </p:nvPr>
        </p:nvGraphicFramePr>
        <p:xfrm>
          <a:off x="357822" y="1275905"/>
          <a:ext cx="5834380" cy="1937639"/>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Bis einschl.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124.716</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3.892 (3,1%)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90</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127.457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7.582 (5,9%)</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114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348.619</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23.820 (6,8%)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152</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361.515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31.414 (8,7%)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151</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408.348</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36.885 (9,0%)</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379.233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30.728 (8,1%)</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163</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330.027</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21.993 (6,7%)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167</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17</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latin typeface="Calibri"/>
                          <a:ea typeface="MS Mincho"/>
                          <a:cs typeface="Times New Roman"/>
                        </a:rPr>
                        <a:t>347.578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17.367 </a:t>
                      </a:r>
                      <a:r>
                        <a:rPr lang="de-DE" sz="1100" dirty="0">
                          <a:effectLst/>
                        </a:rPr>
                        <a:t>(</a:t>
                      </a:r>
                      <a:r>
                        <a:rPr lang="de-DE" sz="1100" dirty="0" smtClean="0">
                          <a:effectLst/>
                        </a:rPr>
                        <a:t>5,0%)</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174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Summe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2.427.493</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173.681 (7,2%)</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 </a:t>
                      </a:r>
                      <a:endParaRPr lang="de-DE" sz="110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2202581580"/>
              </p:ext>
            </p:extLst>
          </p:nvPr>
        </p:nvGraphicFramePr>
        <p:xfrm>
          <a:off x="1803399" y="3709670"/>
          <a:ext cx="5991227" cy="1432560"/>
        </p:xfrm>
        <a:graphic>
          <a:graphicData uri="http://schemas.openxmlformats.org/drawingml/2006/table">
            <a:tbl>
              <a:tblPr firstRow="1" firstCol="1" bandRow="1">
                <a:tableStyleId>{5C22544A-7EE6-4342-B048-85BDC9FD1C3A}</a:tableStyleId>
              </a:tblPr>
              <a:tblGrid>
                <a:gridCol w="1329760"/>
                <a:gridCol w="582604"/>
                <a:gridCol w="582604"/>
                <a:gridCol w="582604"/>
                <a:gridCol w="582604"/>
                <a:gridCol w="582604"/>
                <a:gridCol w="582604"/>
                <a:gridCol w="582604"/>
                <a:gridCol w="583239"/>
              </a:tblGrid>
              <a:tr h="190500">
                <a:tc>
                  <a:txBody>
                    <a:bodyPr/>
                    <a:lstStyle/>
                    <a:p>
                      <a:pPr algn="ctr">
                        <a:lnSpc>
                          <a:spcPct val="115000"/>
                        </a:lnSpc>
                        <a:spcAft>
                          <a:spcPts val="0"/>
                        </a:spcAft>
                      </a:pPr>
                      <a:r>
                        <a:rPr lang="de-DE" sz="1000" dirty="0">
                          <a:effectLst/>
                        </a:rPr>
                        <a:t> </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KW17</a:t>
                      </a:r>
                      <a:endParaRPr lang="de-DE" sz="110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Anzahl übermittelnde Labore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28</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93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126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133</a:t>
                      </a:r>
                      <a:endParaRPr lang="de-DE" sz="110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7.115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31.010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64.725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103.515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116.655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123.304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136.064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141.815</a:t>
                      </a:r>
                      <a:endParaRPr lang="de-DE" sz="1100">
                        <a:effectLst/>
                        <a:latin typeface="Calibri"/>
                        <a:ea typeface="MS Mincho"/>
                        <a:cs typeface="Times New Roman"/>
                      </a:endParaRPr>
                    </a:p>
                  </a:txBody>
                  <a:tcPr marL="68580" marR="68580" marT="0" marB="0"/>
                </a:tc>
              </a:tr>
              <a:tr h="571500">
                <a:tc>
                  <a:txBody>
                    <a:bodyPr/>
                    <a:lstStyle/>
                    <a:p>
                      <a:pPr algn="ctr">
                        <a:lnSpc>
                          <a:spcPct val="115000"/>
                        </a:lnSpc>
                        <a:spcAft>
                          <a:spcPts val="0"/>
                        </a:spcAft>
                      </a:pPr>
                      <a:r>
                        <a:rPr lang="de-DE" sz="1000">
                          <a:effectLst/>
                        </a:rPr>
                        <a:t>Neu ab KW15: wöchentliche Kapazität anhand von Wochenarbeitstagen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730.156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818.426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dirty="0" smtClean="0">
                          <a:effectLst/>
                        </a:rPr>
                        <a:t>860.494</a:t>
                      </a:r>
                      <a:endParaRPr lang="de-DE" sz="1100" dirty="0">
                        <a:effectLst/>
                        <a:latin typeface="Calibri"/>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fld id="{32845683-A348-4F57-BA11-C623A088EEA0}"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06.05.2020)</a:t>
            </a:r>
            <a:endParaRPr lang="de-DE" dirty="0"/>
          </a:p>
        </p:txBody>
      </p:sp>
      <p:sp>
        <p:nvSpPr>
          <p:cNvPr id="4" name="Datumsplatzhalter 3"/>
          <p:cNvSpPr>
            <a:spLocks noGrp="1"/>
          </p:cNvSpPr>
          <p:nvPr>
            <p:ph type="dt" sz="half" idx="14"/>
          </p:nvPr>
        </p:nvSpPr>
        <p:spPr/>
        <p:txBody>
          <a:bodyPr/>
          <a:lstStyle/>
          <a:p>
            <a:fld id="{F268D287-2990-4CAC-8771-405E77EBAAA7}"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1" y="1474579"/>
            <a:ext cx="5943609" cy="4622807"/>
          </a:xfrm>
          <a:prstGeom prst="rect">
            <a:avLst/>
          </a:prstGeom>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F96A16B-7DF5-4E27-BDF3-071ABBEC8689}"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37</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06.05.2020)</a:t>
            </a:r>
            <a:endParaRPr lang="de-DE"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9" y="1489670"/>
            <a:ext cx="6155970" cy="482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17. KW</a:t>
            </a:r>
            <a:endParaRPr lang="de-DE" dirty="0"/>
          </a:p>
        </p:txBody>
      </p:sp>
      <p:sp>
        <p:nvSpPr>
          <p:cNvPr id="3" name="Datumsplatzhalter 2"/>
          <p:cNvSpPr>
            <a:spLocks noGrp="1"/>
          </p:cNvSpPr>
          <p:nvPr>
            <p:ph type="dt" sz="half" idx="14"/>
          </p:nvPr>
        </p:nvSpPr>
        <p:spPr/>
        <p:txBody>
          <a:bodyPr/>
          <a:lstStyle/>
          <a:p>
            <a:fld id="{06607FB7-C140-4035-85CD-85909126BC4D}"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38</a:t>
            </a:fld>
            <a:endParaRPr lang="de-D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1250"/>
            <a:ext cx="4791622" cy="529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18</a:t>
            </a:r>
            <a:endParaRPr lang="de-DE" dirty="0"/>
          </a:p>
        </p:txBody>
      </p:sp>
      <p:sp>
        <p:nvSpPr>
          <p:cNvPr id="3" name="Datumsplatzhalter 2"/>
          <p:cNvSpPr>
            <a:spLocks noGrp="1"/>
          </p:cNvSpPr>
          <p:nvPr>
            <p:ph type="dt" sz="half" idx="14"/>
          </p:nvPr>
        </p:nvSpPr>
        <p:spPr/>
        <p:txBody>
          <a:bodyPr/>
          <a:lstStyle/>
          <a:p>
            <a:fld id="{D6116776-4AFE-4C17-8F80-CD63098EB2AD}"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39</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sp>
        <p:nvSpPr>
          <p:cNvPr id="9" name="Textfeld 8"/>
          <p:cNvSpPr txBox="1"/>
          <p:nvPr/>
        </p:nvSpPr>
        <p:spPr>
          <a:xfrm>
            <a:off x="158296" y="5696783"/>
            <a:ext cx="8157029" cy="738664"/>
          </a:xfrm>
          <a:prstGeom prst="rect">
            <a:avLst/>
          </a:prstGeom>
          <a:noFill/>
        </p:spPr>
        <p:txBody>
          <a:bodyPr wrap="square" rtlCol="0">
            <a:spAutoFit/>
          </a:bodyPr>
          <a:lstStyle/>
          <a:p>
            <a:pPr marL="1487170" marR="1195070" indent="-349250">
              <a:spcAft>
                <a:spcPts val="200"/>
              </a:spcAft>
            </a:pPr>
            <a:r>
              <a:rPr lang="de-DE" sz="1400" b="1" dirty="0">
                <a:ea typeface="Times New Roman"/>
                <a:cs typeface="Arial"/>
              </a:rPr>
              <a:t>Abb. 1:</a:t>
            </a:r>
            <a:r>
              <a:rPr lang="de-DE" sz="1400" dirty="0">
                <a:ea typeface="Times New Roman"/>
                <a:cs typeface="Arial"/>
              </a:rPr>
              <a:t> 	Vergleich der für die Bevölkerung in </a:t>
            </a:r>
            <a:r>
              <a:rPr lang="de-DE" sz="1400" dirty="0" smtClean="0">
                <a:ea typeface="Times New Roman"/>
                <a:cs typeface="Arial"/>
              </a:rPr>
              <a:t>Deutschland geschätzten </a:t>
            </a:r>
            <a:r>
              <a:rPr lang="de-DE" sz="1400" dirty="0">
                <a:ea typeface="Times New Roman"/>
                <a:cs typeface="Arial"/>
              </a:rPr>
              <a:t>ILI-Raten (gesamt, in Prozent) in den Saisons 2016/17 bis zur </a:t>
            </a:r>
            <a:r>
              <a:rPr lang="de-DE" sz="1400" dirty="0" smtClean="0">
                <a:ea typeface="Times New Roman"/>
                <a:cs typeface="Arial"/>
              </a:rPr>
              <a:t>18. </a:t>
            </a:r>
            <a:r>
              <a:rPr lang="de-DE" sz="1400" dirty="0">
                <a:ea typeface="Times New Roman"/>
                <a:cs typeface="Arial"/>
              </a:rPr>
              <a:t>KW 2019/20. Der schwarze, senkrechte Strich markiert den Jahreswechsel.</a:t>
            </a:r>
            <a:endParaRPr lang="de-DE" sz="1400" dirty="0">
              <a:ea typeface="Times New Roman"/>
            </a:endParaRPr>
          </a:p>
        </p:txBody>
      </p:sp>
      <p:pic>
        <p:nvPicPr>
          <p:cNvPr id="10" name="Grafik 9"/>
          <p:cNvPicPr/>
          <p:nvPr/>
        </p:nvPicPr>
        <p:blipFill rotWithShape="1">
          <a:blip r:embed="rId4" cstate="print">
            <a:extLst>
              <a:ext uri="{28A0092B-C50C-407E-A947-70E740481C1C}">
                <a14:useLocalDpi xmlns:a14="http://schemas.microsoft.com/office/drawing/2010/main" val="0"/>
              </a:ext>
            </a:extLst>
          </a:blip>
          <a:srcRect l="2608" t="2604" r="1025" b="2769"/>
          <a:stretch/>
        </p:blipFill>
        <p:spPr bwMode="auto">
          <a:xfrm>
            <a:off x="564824" y="1356994"/>
            <a:ext cx="5378775" cy="3881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009255B5-E867-497C-98C6-B10C0F80984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06.05.2020.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3" y="1531619"/>
            <a:ext cx="8325375" cy="484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18</a:t>
            </a:r>
            <a:endParaRPr lang="de-DE" dirty="0"/>
          </a:p>
        </p:txBody>
      </p:sp>
      <p:sp>
        <p:nvSpPr>
          <p:cNvPr id="3" name="Datumsplatzhalter 2"/>
          <p:cNvSpPr>
            <a:spLocks noGrp="1"/>
          </p:cNvSpPr>
          <p:nvPr>
            <p:ph type="dt" sz="half" idx="14"/>
          </p:nvPr>
        </p:nvSpPr>
        <p:spPr/>
        <p:txBody>
          <a:bodyPr/>
          <a:lstStyle/>
          <a:p>
            <a:fld id="{360F90C7-FB0F-475A-9F6F-1BB01D404827}"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40</a:t>
            </a:fld>
            <a:endParaRPr lang="de-DE" dirty="0"/>
          </a:p>
        </p:txBody>
      </p:sp>
      <p:sp>
        <p:nvSpPr>
          <p:cNvPr id="6" name="Textfeld 5"/>
          <p:cNvSpPr txBox="1"/>
          <p:nvPr/>
        </p:nvSpPr>
        <p:spPr>
          <a:xfrm>
            <a:off x="1741893" y="5454015"/>
            <a:ext cx="5514975" cy="954107"/>
          </a:xfrm>
          <a:prstGeom prst="rect">
            <a:avLst/>
          </a:prstGeom>
          <a:noFill/>
        </p:spPr>
        <p:txBody>
          <a:bodyPr wrap="square" rtlCol="0">
            <a:spAutoFit/>
          </a:bodyPr>
          <a:lstStyle/>
          <a:p>
            <a:r>
              <a:rPr lang="de-DE" sz="1400" b="1" dirty="0"/>
              <a:t>Abb. 2:</a:t>
            </a:r>
            <a:r>
              <a:rPr lang="de-DE" sz="1400" dirty="0"/>
              <a:t> Werte der Konsultationsinzidenz von der 40. KW 2018 bis zur </a:t>
            </a:r>
            <a:r>
              <a:rPr lang="de-DE" sz="1400" dirty="0" smtClean="0"/>
              <a:t>18. </a:t>
            </a:r>
            <a:r>
              <a:rPr lang="de-DE" sz="1400" dirty="0"/>
              <a:t>KW 2020 in fünf Altersgruppen und ge­samt in Deutschland pro 100.000 Einwohner in der jeweiligen Altersgruppe. Die senkrechte Linie mar­kiert die 1. KW des Jahres.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479550"/>
            <a:ext cx="6472643" cy="368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019411D4-191A-40F9-BA23-681A59F4756D}"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18</a:t>
            </a:r>
            <a:endParaRPr lang="de-DE" dirty="0"/>
          </a:p>
        </p:txBody>
      </p:sp>
      <p:sp>
        <p:nvSpPr>
          <p:cNvPr id="2" name="Textfeld 1"/>
          <p:cNvSpPr txBox="1"/>
          <p:nvPr/>
        </p:nvSpPr>
        <p:spPr>
          <a:xfrm>
            <a:off x="640240" y="4877912"/>
            <a:ext cx="7153274" cy="1169551"/>
          </a:xfrm>
          <a:prstGeom prst="rect">
            <a:avLst/>
          </a:prstGeom>
          <a:noFill/>
        </p:spPr>
        <p:txBody>
          <a:bodyPr wrap="square" rtlCol="0">
            <a:spAutoFit/>
          </a:bodyPr>
          <a:lstStyle/>
          <a:p>
            <a:pPr marL="810260" marR="474980">
              <a:spcAft>
                <a:spcPts val="0"/>
              </a:spcAft>
              <a:tabLst>
                <a:tab pos="5220970" algn="l"/>
                <a:tab pos="5699760" algn="l"/>
              </a:tabLst>
            </a:pPr>
            <a:r>
              <a:rPr lang="de-DE" sz="1400" b="1" dirty="0">
                <a:ea typeface="Times New Roman"/>
                <a:cs typeface="Arial"/>
              </a:rPr>
              <a:t>Abb. 3: </a:t>
            </a:r>
            <a:r>
              <a:rPr lang="de-DE" sz="1400" dirty="0">
                <a:ea typeface="Times New Roman"/>
                <a:cs typeface="Arial"/>
              </a:rPr>
              <a:t>Anteil positiver Influenza-, RS-, </a:t>
            </a:r>
            <a:r>
              <a:rPr lang="de-DE" sz="1400" dirty="0" err="1">
                <a:ea typeface="Times New Roman"/>
                <a:cs typeface="Arial"/>
              </a:rPr>
              <a:t>hMP</a:t>
            </a:r>
            <a:r>
              <a:rPr lang="de-DE" sz="1400" dirty="0">
                <a:ea typeface="Times New Roman"/>
                <a:cs typeface="Arial"/>
              </a:rPr>
              <a:t>-, PI- und </a:t>
            </a:r>
            <a:r>
              <a:rPr lang="de-DE" sz="1400" dirty="0" err="1">
                <a:ea typeface="Times New Roman"/>
                <a:cs typeface="Arial"/>
              </a:rPr>
              <a:t>Rhinoviren</a:t>
            </a:r>
            <a:r>
              <a:rPr lang="de-DE" sz="1400" dirty="0">
                <a:ea typeface="Times New Roman"/>
                <a:cs typeface="Arial"/>
              </a:rPr>
              <a:t> an allen im Rahmen des </a:t>
            </a:r>
            <a:r>
              <a:rPr lang="de-DE" sz="1400" dirty="0" err="1">
                <a:ea typeface="Times New Roman"/>
                <a:cs typeface="Arial"/>
              </a:rPr>
              <a:t>Sentinels</a:t>
            </a:r>
            <a:r>
              <a:rPr lang="de-DE" sz="1400" dirty="0">
                <a:ea typeface="Times New Roman"/>
                <a:cs typeface="Arial"/>
              </a:rPr>
              <a:t> ein­ge­sandten Proben (</a:t>
            </a:r>
            <a:r>
              <a:rPr lang="de-DE" sz="1400" dirty="0" err="1">
                <a:ea typeface="Times New Roman"/>
                <a:cs typeface="Arial"/>
              </a:rPr>
              <a:t>Positivenrate</a:t>
            </a:r>
            <a:r>
              <a:rPr lang="de-DE" sz="1400" dirty="0">
                <a:ea typeface="Times New Roman"/>
                <a:cs typeface="Arial"/>
              </a:rPr>
              <a:t>, rechte y-Achse, Linien) sowie die Anzahl der an das NRZ für </a:t>
            </a:r>
            <a:r>
              <a:rPr lang="de-DE" sz="1400" dirty="0" err="1">
                <a:ea typeface="Times New Roman"/>
                <a:cs typeface="Arial"/>
              </a:rPr>
              <a:t>Influ­en­za­viren</a:t>
            </a:r>
            <a:r>
              <a:rPr lang="de-DE" sz="1400" dirty="0">
                <a:ea typeface="Times New Roman"/>
                <a:cs typeface="Arial"/>
              </a:rPr>
              <a:t> eingesandten </a:t>
            </a:r>
            <a:r>
              <a:rPr lang="de-DE" sz="1400" dirty="0" err="1">
                <a:ea typeface="Times New Roman"/>
                <a:cs typeface="Arial"/>
              </a:rPr>
              <a:t>Sentinelproben</a:t>
            </a:r>
            <a:r>
              <a:rPr lang="de-DE" sz="1400" dirty="0">
                <a:ea typeface="Times New Roman"/>
                <a:cs typeface="Arial"/>
              </a:rPr>
              <a:t> (linke y-Achse, graue Balken) von der 40. KW 2019 bis zur </a:t>
            </a:r>
            <a:r>
              <a:rPr lang="de-DE" sz="1400" dirty="0" smtClean="0">
                <a:ea typeface="Times New Roman"/>
                <a:cs typeface="Arial"/>
              </a:rPr>
              <a:t>18. </a:t>
            </a:r>
            <a:r>
              <a:rPr lang="de-DE" sz="1400" dirty="0">
                <a:ea typeface="Times New Roman"/>
                <a:cs typeface="Arial"/>
              </a:rPr>
              <a:t>KW 2020.</a:t>
            </a:r>
            <a:endParaRPr lang="de-DE" sz="1400" dirty="0">
              <a:effectLst/>
              <a:ea typeface="Times New Roman"/>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55714"/>
            <a:ext cx="6915150" cy="344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17</a:t>
            </a:r>
            <a:endParaRPr lang="de-DE" dirty="0"/>
          </a:p>
        </p:txBody>
      </p:sp>
      <p:sp>
        <p:nvSpPr>
          <p:cNvPr id="3" name="Datumsplatzhalter 2"/>
          <p:cNvSpPr>
            <a:spLocks noGrp="1"/>
          </p:cNvSpPr>
          <p:nvPr>
            <p:ph type="dt" sz="half" idx="14"/>
          </p:nvPr>
        </p:nvSpPr>
        <p:spPr/>
        <p:txBody>
          <a:bodyPr/>
          <a:lstStyle/>
          <a:p>
            <a:fld id="{86017C1A-FA8B-471D-947E-7FDF7C3F507A}"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42</a:t>
            </a:fld>
            <a:endParaRPr lang="de-DE" dirty="0"/>
          </a:p>
        </p:txBody>
      </p:sp>
      <p:sp>
        <p:nvSpPr>
          <p:cNvPr id="6" name="Textfeld 5"/>
          <p:cNvSpPr txBox="1"/>
          <p:nvPr/>
        </p:nvSpPr>
        <p:spPr>
          <a:xfrm>
            <a:off x="374650" y="4517958"/>
            <a:ext cx="7010400" cy="954107"/>
          </a:xfrm>
          <a:prstGeom prst="rect">
            <a:avLst/>
          </a:prstGeom>
          <a:noFill/>
          <a:ln>
            <a:noFill/>
          </a:ln>
        </p:spPr>
        <p:txBody>
          <a:bodyPr wrap="square" rtlCol="0">
            <a:spAutoFit/>
          </a:bodyPr>
          <a:lstStyle/>
          <a:p>
            <a:pPr marL="810260" marR="396875" indent="-392430"/>
            <a:r>
              <a:rPr lang="de-DE" sz="1400" b="1" dirty="0"/>
              <a:t>Abb. 4:</a:t>
            </a:r>
            <a:r>
              <a:rPr lang="de-DE" sz="1400" dirty="0"/>
              <a:t> Wöchentliche Anzahl der SARI-Fälle (ICD-10-Codes J09 – J22) mit einer Verweildauer bis zu einer Woche von der 40. KW 2017 bis zur </a:t>
            </a:r>
            <a:r>
              <a:rPr lang="de-DE" sz="1400" dirty="0" smtClean="0"/>
              <a:t>17. </a:t>
            </a:r>
            <a:r>
              <a:rPr lang="de-DE" sz="1400" dirty="0"/>
              <a:t>KW 2020, Daten aus 71 </a:t>
            </a:r>
            <a:r>
              <a:rPr lang="de-DE" sz="1400" dirty="0" err="1"/>
              <a:t>Sentinelkliniken</a:t>
            </a:r>
            <a:r>
              <a:rPr lang="de-DE" sz="1400" dirty="0"/>
              <a:t>. Die senkrechte Linie markiert jeweils die 1. KW des Jahres, der Zeitraum der Grippewelle ist grau hinterlegt</a:t>
            </a:r>
            <a:r>
              <a:rPr lang="de-DE" sz="1400" dirty="0" smtClean="0"/>
              <a:t>.</a:t>
            </a:r>
            <a:endParaRPr lang="de-DE"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158875"/>
            <a:ext cx="7797800" cy="311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67728E3-C788-4B85-8E8A-9BC69FF9F6E9}"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respiratorischer Diagnose</a:t>
            </a:r>
            <a:r>
              <a:rPr lang="de-DE" dirty="0" smtClean="0"/>
              <a:t>, 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64%, Altersmedian: 72</a:t>
            </a:r>
          </a:p>
          <a:p>
            <a:endParaRPr lang="de-DE" sz="2000" dirty="0" smtClean="0"/>
          </a:p>
          <a:p>
            <a:r>
              <a:rPr lang="de-DE" sz="2000" dirty="0" smtClean="0"/>
              <a:t>Anteil beatmete Patienten:		14% </a:t>
            </a:r>
            <a:r>
              <a:rPr lang="de-DE" sz="2000" i="1" dirty="0"/>
              <a:t>	männlich: </a:t>
            </a:r>
            <a:r>
              <a:rPr lang="de-DE" sz="2000" i="1" dirty="0"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57%, 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1EF6102-47D4-412C-BFE9-F54DBEC29B1A}"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5B82062-CAB3-4EE6-B546-E5FF3E191803}"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D79D243-B386-40BD-A66E-8FCED467FF31}"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B10C095-1173-462B-8CD7-F43199BDF8A9}"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5200223-3A15-4F3D-B351-4B28F16597CC}"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E698A79-B39E-4410-BCAE-5B4724E2BF50}"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CEB6727-6331-432A-BF1A-7217BC46CAD9}"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06.05.2020. </a:t>
            </a:r>
            <a:r>
              <a:rPr lang="de-DE" sz="1400" dirty="0">
                <a:solidFill>
                  <a:schemeClr val="bg1"/>
                </a:solidFill>
              </a:rPr>
              <a:t>00:00)</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 y="1582738"/>
            <a:ext cx="8456613"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C2F4642-E9EC-4836-8470-971D5FBC790F}" type="datetime1">
              <a:rPr lang="de-DE" smtClean="0"/>
              <a:t>06.05.2020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fld id="{A2120045-CE43-4DBA-A070-F1346A5F37F0}"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51</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Deutschland abgenommen, 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fld id="{E22073F3-02F3-4164-AC2A-5E1852225ABE}"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52</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D9E10A53-9C1D-47D1-94E6-241E3CA20700}" type="datetime1">
              <a:rPr lang="de-DE" smtClean="0"/>
              <a:t>06.05.2020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53</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fld id="{A2D0E689-B8EE-4B1A-B42C-52263E8CF904}"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fld id="{AA247CB7-1556-4F18-9F01-132479E9E805}"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fld id="{454BE541-C541-4DBB-A28E-F458BCD93BD8}"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fld id="{9ECAB6EB-7808-48A8-948C-5006C6A1D4C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 Sofort, 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4AF97AF0-0842-40C5-BDFE-75641879A8C3}"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6E68C5FC-28A2-4249-B312-8BC88EB100EC}"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0,65 </a:t>
            </a:r>
            <a:r>
              <a:rPr lang="de-DE" dirty="0"/>
              <a:t>(95</a:t>
            </a:r>
            <a:r>
              <a:rPr lang="de-DE" dirty="0" smtClean="0"/>
              <a:t>%-Präzisionsintervall</a:t>
            </a:r>
            <a:r>
              <a:rPr lang="de-DE" dirty="0"/>
              <a:t>: </a:t>
            </a:r>
            <a:r>
              <a:rPr lang="de-DE" dirty="0" smtClean="0"/>
              <a:t>0,53 – 0,77) </a:t>
            </a:r>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02.05.2020 </a:t>
            </a:r>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fld id="{2EEA644B-A170-4607-B635-C70D3543BFD2}"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06.05.2020 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0312BB30-9093-4245-9017-1D9D92F0A13A}"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21420" y="383342"/>
            <a:ext cx="8092592" cy="677108"/>
          </a:xfrm>
        </p:spPr>
        <p:txBody>
          <a:bodyPr/>
          <a:lstStyle/>
          <a:p>
            <a:r>
              <a:rPr lang="de-DE" dirty="0"/>
              <a:t>Kapazitäten für die Durchführung von </a:t>
            </a:r>
            <a:r>
              <a:rPr lang="de-DE" dirty="0" smtClean="0"/>
              <a:t>Infektionsschutzmaßnahmen; 05.05.2020 </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63</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775"/>
            <a:ext cx="6862234" cy="451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47650" y="5459352"/>
            <a:ext cx="8486775"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Rückmeldungen </a:t>
            </a:r>
            <a:r>
              <a:rPr lang="de-DE" dirty="0"/>
              <a:t>aus 11 </a:t>
            </a:r>
            <a:r>
              <a:rPr lang="de-DE" dirty="0" smtClean="0"/>
              <a:t>Bundesländern </a:t>
            </a:r>
          </a:p>
          <a:p>
            <a:pPr marL="285750" indent="-285750">
              <a:buFont typeface="Arial" panose="020B0604020202020204" pitchFamily="34" charset="0"/>
              <a:buChar char="•"/>
            </a:pPr>
            <a:r>
              <a:rPr lang="de-DE" dirty="0" smtClean="0"/>
              <a:t>in </a:t>
            </a:r>
            <a:r>
              <a:rPr lang="de-DE" dirty="0"/>
              <a:t>Thüringen besteht aktuell Unterstützungsbedarf in 2 </a:t>
            </a:r>
            <a:r>
              <a:rPr lang="de-DE" dirty="0" smtClean="0"/>
              <a:t>Gesundheitsämtern</a:t>
            </a:r>
          </a:p>
          <a:p>
            <a:pPr marL="285750" indent="-285750">
              <a:buFont typeface="Arial" panose="020B0604020202020204" pitchFamily="34" charset="0"/>
              <a:buChar char="•"/>
            </a:pPr>
            <a:r>
              <a:rPr lang="de-DE" dirty="0"/>
              <a:t>	</a:t>
            </a:r>
            <a:r>
              <a:rPr lang="de-DE" dirty="0" smtClean="0"/>
              <a:t>LK </a:t>
            </a:r>
            <a:r>
              <a:rPr lang="de-DE" dirty="0"/>
              <a:t>Ilm-Kreis und SK </a:t>
            </a:r>
            <a:r>
              <a:rPr lang="de-DE" dirty="0" smtClean="0"/>
              <a:t>Weimar</a:t>
            </a:r>
          </a:p>
          <a:p>
            <a:pPr marL="285750" indent="-285750">
              <a:buFont typeface="Arial" panose="020B0604020202020204" pitchFamily="34" charset="0"/>
              <a:buChar char="•"/>
            </a:pPr>
            <a:r>
              <a:rPr lang="de-DE" dirty="0" smtClean="0"/>
              <a:t>in </a:t>
            </a:r>
            <a:r>
              <a:rPr lang="de-DE" dirty="0"/>
              <a:t>Sachsen besteht Unterstützungsbedarf im Gesundheitsamt des LK </a:t>
            </a:r>
            <a:r>
              <a:rPr lang="de-DE" dirty="0" smtClean="0"/>
              <a:t>Vogtlandkreis</a:t>
            </a:r>
          </a:p>
        </p:txBody>
      </p:sp>
    </p:spTree>
    <p:extLst>
      <p:ext uri="{BB962C8B-B14F-4D97-AF65-F5344CB8AC3E}">
        <p14:creationId xmlns:p14="http://schemas.microsoft.com/office/powerpoint/2010/main" val="4269371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64</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dirty="0" smtClean="0"/>
                        <a:t>Nadine Zeitlmann,</a:t>
                      </a:r>
                      <a:r>
                        <a:rPr lang="de-DE" sz="900" baseline="0" dirty="0" smtClean="0"/>
                        <a:t> </a:t>
                      </a:r>
                      <a:r>
                        <a:rPr lang="de-DE" sz="900" dirty="0" smtClean="0"/>
                        <a:t>Andreas Reich,</a:t>
                      </a:r>
                      <a:r>
                        <a:rPr lang="de-DE" sz="900" baseline="0" dirty="0" smtClean="0"/>
                        <a:t> </a:t>
                      </a:r>
                      <a:r>
                        <a:rPr lang="de-DE" sz="900" dirty="0" smtClean="0"/>
                        <a:t>Sonja </a:t>
                      </a:r>
                      <a:r>
                        <a:rPr lang="de-DE" sz="900" dirty="0" err="1" smtClean="0"/>
                        <a:t>Boender</a:t>
                      </a:r>
                      <a:r>
                        <a:rPr lang="de-DE" sz="900" dirty="0" smtClean="0"/>
                        <a:t>,</a:t>
                      </a:r>
                      <a:r>
                        <a:rPr lang="de-DE" sz="900" baseline="0" dirty="0" smtClean="0"/>
                        <a:t> </a:t>
                      </a:r>
                      <a:r>
                        <a:rPr lang="de-DE" sz="900" dirty="0" smtClean="0"/>
                        <a:t>N.</a:t>
                      </a:r>
                      <a:r>
                        <a:rPr lang="de-DE" sz="900" baseline="0" dirty="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dirty="0" smtClean="0"/>
                        <a:t>Juliane Seidel,</a:t>
                      </a:r>
                      <a:r>
                        <a:rPr lang="de-DE" sz="900" baseline="0" dirty="0" smtClean="0"/>
                        <a:t> </a:t>
                      </a:r>
                      <a:r>
                        <a:rPr lang="de-DE" sz="900" dirty="0" smtClean="0"/>
                        <a:t>M. Schranz,</a:t>
                      </a:r>
                      <a:r>
                        <a:rPr lang="de-DE" sz="900" baseline="0" dirty="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für Arbeit, 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im Landkreis, 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dirty="0" smtClean="0"/>
                        <a:t>Michael Brandl, Jennifer Bender, 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dirty="0" smtClean="0"/>
                        <a:t>Sonia </a:t>
                      </a:r>
                      <a:r>
                        <a:rPr lang="de-DE" sz="900" dirty="0" err="1" smtClean="0"/>
                        <a:t>Boender</a:t>
                      </a:r>
                      <a:r>
                        <a:rPr lang="de-DE" sz="900" dirty="0" smtClean="0"/>
                        <a:t>,</a:t>
                      </a:r>
                      <a:r>
                        <a:rPr lang="de-DE" sz="900" baseline="0" dirty="0" smtClean="0"/>
                        <a:t> </a:t>
                      </a:r>
                      <a:r>
                        <a:rPr lang="de-DE" sz="900" dirty="0" smtClean="0"/>
                        <a:t>Kai Michaelis,</a:t>
                      </a:r>
                      <a:r>
                        <a:rPr lang="de-DE" sz="900" baseline="0" dirty="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dirty="0" smtClean="0"/>
                        <a:t>Michael Brandl,</a:t>
                      </a:r>
                      <a:r>
                        <a:rPr lang="de-DE" sz="900" baseline="0" dirty="0" smtClean="0"/>
                        <a:t> 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 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dirty="0" smtClean="0"/>
                        <a:t>Christina Frank,</a:t>
                      </a:r>
                      <a:r>
                        <a:rPr lang="de-DE" sz="900" baseline="0" dirty="0" smtClean="0"/>
                        <a:t> </a:t>
                      </a:r>
                      <a:r>
                        <a:rPr lang="de-DE" sz="900" dirty="0" smtClean="0"/>
                        <a:t>Marina Lewandowsky,</a:t>
                      </a:r>
                      <a:r>
                        <a:rPr lang="de-DE" sz="900" baseline="0" dirty="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a:t>
                      </a:r>
                      <a:r>
                        <a:rPr lang="de-DE" sz="900" baseline="0" dirty="0" smtClean="0"/>
                        <a:t> </a:t>
                      </a:r>
                      <a:r>
                        <a:rPr lang="de-DE" sz="900" dirty="0" err="1" smtClean="0"/>
                        <a:t>Muna</a:t>
                      </a:r>
                      <a:r>
                        <a:rPr lang="de-DE" sz="900" dirty="0" smtClean="0"/>
                        <a:t> Abu Sin,</a:t>
                      </a:r>
                      <a:r>
                        <a:rPr lang="de-DE" sz="900" baseline="0" dirty="0" smtClean="0"/>
                        <a:t> 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dirty="0" smtClean="0"/>
                        <a:t>Sabine </a:t>
                      </a:r>
                      <a:r>
                        <a:rPr lang="de-DE" sz="900" dirty="0" err="1" smtClean="0"/>
                        <a:t>Vygen</a:t>
                      </a:r>
                      <a:r>
                        <a:rPr lang="de-DE" sz="900" dirty="0" smtClean="0"/>
                        <a:t>-Bonnet,</a:t>
                      </a:r>
                      <a:r>
                        <a:rPr lang="de-DE" sz="900" baseline="0" dirty="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nosokomiale Infektionen, 25 MA positiv; Ausbruch in KH Lichtenberg</a:t>
                      </a:r>
                    </a:p>
                  </a:txBody>
                  <a:tcPr/>
                </a:tc>
                <a:tc>
                  <a:txBody>
                    <a:bodyPr/>
                    <a:lstStyle/>
                    <a:p>
                      <a:pPr marL="0" indent="0">
                        <a:buFont typeface="Arial" panose="020B0604020202020204" pitchFamily="34" charset="0"/>
                        <a:buNone/>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a:t>
                      </a:r>
                      <a:r>
                        <a:rPr lang="de-DE" sz="900" baseline="0" dirty="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65</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433340122"/>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Nadine Muller, 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Udo Buchholz, 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HB</a:t>
                      </a:r>
                      <a:endParaRPr lang="de-DE" sz="900" dirty="0"/>
                    </a:p>
                  </a:txBody>
                  <a:tcPr/>
                </a:tc>
                <a:tc>
                  <a:txBody>
                    <a:bodyPr/>
                    <a:lstStyle/>
                    <a:p>
                      <a:r>
                        <a:rPr lang="de-DE" sz="900" dirty="0" smtClean="0"/>
                        <a:t>Bremen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fld id="{48748DA2-6708-42D7-B0A2-B4CE7EF63EA7}"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fld id="{F8A13235-9037-4901-9240-613F4055CCE8}" type="datetime1">
              <a:rPr lang="de-DE" smtClean="0"/>
              <a:t>06.05.2020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06.05.2020   00:00 Uhr (unter </a:t>
            </a:r>
            <a:r>
              <a:rPr lang="de-DE" sz="1600" dirty="0">
                <a:solidFill>
                  <a:schemeClr val="bg1"/>
                </a:solidFill>
              </a:rPr>
              <a:t>Berücksichtigung der Fälle bis </a:t>
            </a:r>
            <a:r>
              <a:rPr lang="de-DE" sz="1600" dirty="0" smtClean="0">
                <a:solidFill>
                  <a:schemeClr val="bg1"/>
                </a:solidFill>
              </a:rPr>
              <a:t>02.05.2020)</a:t>
            </a:r>
            <a:endParaRPr lang="de-DE" sz="1600" dirty="0">
              <a:solidFill>
                <a:schemeClr val="bg1"/>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70" y="1523915"/>
            <a:ext cx="7684419" cy="4391110"/>
          </a:xfrm>
          <a:prstGeom prst="rect">
            <a:avLst/>
          </a:prstGeom>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8</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06.05.2020</a:t>
            </a:r>
            <a:r>
              <a:rPr lang="de-DE" sz="2000" dirty="0" smtClean="0">
                <a:solidFill>
                  <a:srgbClr val="FF0000"/>
                </a:solidFill>
              </a:rPr>
              <a:t> </a:t>
            </a:r>
            <a:r>
              <a:rPr lang="de-DE" sz="2000" dirty="0" smtClean="0">
                <a:solidFill>
                  <a:schemeClr val="bg1"/>
                </a:solidFill>
              </a:rPr>
              <a:t>(unter Berücksichtigung der Fälle bis 02.05.2020)</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890925781"/>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0.52</a:t>
                      </a:r>
                    </a:p>
                  </a:txBody>
                  <a:tcPr marL="7620" marR="7620" marT="7620" marB="0" anchor="b"/>
                </a:tc>
                <a:tc>
                  <a:txBody>
                    <a:bodyPr/>
                    <a:lstStyle/>
                    <a:p>
                      <a:pPr algn="ctr" fontAlgn="b"/>
                      <a:r>
                        <a:rPr lang="de-DE" sz="1100" b="0" i="0" u="none" strike="noStrike" dirty="0">
                          <a:effectLst/>
                          <a:latin typeface="Calibri"/>
                        </a:rPr>
                        <a:t>( 0,40 - 0,62 )</a:t>
                      </a:r>
                    </a:p>
                  </a:txBody>
                  <a:tcPr marL="7620" marR="7620" marT="7620"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0.67</a:t>
                      </a:r>
                    </a:p>
                  </a:txBody>
                  <a:tcPr marL="7620" marR="7620" marT="7620" marB="0" anchor="b"/>
                </a:tc>
                <a:tc>
                  <a:txBody>
                    <a:bodyPr/>
                    <a:lstStyle/>
                    <a:p>
                      <a:pPr algn="ctr" fontAlgn="b"/>
                      <a:r>
                        <a:rPr lang="de-DE" sz="1100" b="0" i="0" u="none" strike="noStrike" dirty="0">
                          <a:effectLst/>
                          <a:latin typeface="Calibri"/>
                        </a:rPr>
                        <a:t>( 0,54 - 0,83 )</a:t>
                      </a:r>
                    </a:p>
                  </a:txBody>
                  <a:tcPr marL="7620" marR="7620" marT="7620"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0.68</a:t>
                      </a:r>
                    </a:p>
                  </a:txBody>
                  <a:tcPr marL="7620" marR="7620" marT="7620" marB="0" anchor="b"/>
                </a:tc>
                <a:tc>
                  <a:txBody>
                    <a:bodyPr/>
                    <a:lstStyle/>
                    <a:p>
                      <a:pPr algn="ctr" fontAlgn="b"/>
                      <a:r>
                        <a:rPr lang="de-DE" sz="1100" b="0" i="0" u="none" strike="noStrike" dirty="0">
                          <a:effectLst/>
                          <a:latin typeface="Calibri"/>
                        </a:rPr>
                        <a:t>( 0,52 - 0,88 )</a:t>
                      </a:r>
                    </a:p>
                  </a:txBody>
                  <a:tcPr marL="7620" marR="7620" marT="7620"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0.41</a:t>
                      </a:r>
                    </a:p>
                  </a:txBody>
                  <a:tcPr marL="7620" marR="7620" marT="7620" marB="0" anchor="b"/>
                </a:tc>
                <a:tc>
                  <a:txBody>
                    <a:bodyPr/>
                    <a:lstStyle/>
                    <a:p>
                      <a:pPr algn="ctr" fontAlgn="b"/>
                      <a:r>
                        <a:rPr lang="de-DE" sz="1100" b="0" i="0" u="none" strike="noStrike" dirty="0">
                          <a:effectLst/>
                          <a:latin typeface="Calibri"/>
                        </a:rPr>
                        <a:t>( 0,26 - 0,60 )</a:t>
                      </a:r>
                    </a:p>
                  </a:txBody>
                  <a:tcPr marL="7620" marR="7620" marT="7620"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0.98</a:t>
                      </a:r>
                    </a:p>
                  </a:txBody>
                  <a:tcPr marL="7620" marR="7620" marT="7620" marB="0" anchor="b"/>
                </a:tc>
                <a:tc>
                  <a:txBody>
                    <a:bodyPr/>
                    <a:lstStyle/>
                    <a:p>
                      <a:pPr algn="ctr" fontAlgn="b"/>
                      <a:r>
                        <a:rPr lang="de-DE" sz="1100" b="0" i="0" u="none" strike="noStrike" dirty="0">
                          <a:effectLst/>
                          <a:latin typeface="Calibri"/>
                        </a:rPr>
                        <a:t>( 0,61 - 1,48 )</a:t>
                      </a:r>
                    </a:p>
                  </a:txBody>
                  <a:tcPr marL="7620" marR="7620" marT="7620"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0.56</a:t>
                      </a:r>
                    </a:p>
                  </a:txBody>
                  <a:tcPr marL="7620" marR="7620" marT="7620" marB="0" anchor="b"/>
                </a:tc>
                <a:tc>
                  <a:txBody>
                    <a:bodyPr/>
                    <a:lstStyle/>
                    <a:p>
                      <a:pPr algn="ctr" fontAlgn="b"/>
                      <a:r>
                        <a:rPr lang="de-DE" sz="1100" b="0" i="0" u="none" strike="noStrike" dirty="0">
                          <a:effectLst/>
                          <a:latin typeface="Calibri"/>
                        </a:rPr>
                        <a:t>( 0,34 - 0,83 )</a:t>
                      </a:r>
                    </a:p>
                  </a:txBody>
                  <a:tcPr marL="7620" marR="7620" marT="7620"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0.56</a:t>
                      </a:r>
                    </a:p>
                  </a:txBody>
                  <a:tcPr marL="7620" marR="7620" marT="7620" marB="0" anchor="b"/>
                </a:tc>
                <a:tc>
                  <a:txBody>
                    <a:bodyPr/>
                    <a:lstStyle/>
                    <a:p>
                      <a:pPr algn="ctr" fontAlgn="b"/>
                      <a:r>
                        <a:rPr lang="de-DE" sz="1100" b="0" i="0" u="none" strike="noStrike" dirty="0">
                          <a:effectLst/>
                          <a:latin typeface="Calibri"/>
                        </a:rPr>
                        <a:t>( 0,42 - 0,73 )</a:t>
                      </a:r>
                    </a:p>
                  </a:txBody>
                  <a:tcPr marL="7620" marR="7620" marT="7620"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0.78</a:t>
                      </a:r>
                    </a:p>
                  </a:txBody>
                  <a:tcPr marL="7620" marR="7620" marT="7620" marB="0" anchor="b"/>
                </a:tc>
                <a:tc>
                  <a:txBody>
                    <a:bodyPr/>
                    <a:lstStyle/>
                    <a:p>
                      <a:pPr algn="ctr" fontAlgn="b"/>
                      <a:r>
                        <a:rPr lang="de-DE" sz="1100" b="0" i="0" u="none" strike="noStrike" dirty="0">
                          <a:effectLst/>
                          <a:latin typeface="Calibri"/>
                        </a:rPr>
                        <a:t>( 0,33 - 1,38 )</a:t>
                      </a:r>
                    </a:p>
                  </a:txBody>
                  <a:tcPr marL="7620" marR="7620" marT="7620"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0.66</a:t>
                      </a:r>
                    </a:p>
                  </a:txBody>
                  <a:tcPr marL="7620" marR="7620" marT="7620" marB="0" anchor="b"/>
                </a:tc>
                <a:tc>
                  <a:txBody>
                    <a:bodyPr/>
                    <a:lstStyle/>
                    <a:p>
                      <a:pPr algn="ctr" fontAlgn="b"/>
                      <a:r>
                        <a:rPr lang="de-DE" sz="1100" b="0" i="0" u="none" strike="noStrike" dirty="0">
                          <a:effectLst/>
                          <a:latin typeface="Calibri"/>
                        </a:rPr>
                        <a:t>( 0,51 - 0,84 )</a:t>
                      </a:r>
                    </a:p>
                  </a:txBody>
                  <a:tcPr marL="7620" marR="7620" marT="7620"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0.77</a:t>
                      </a:r>
                    </a:p>
                  </a:txBody>
                  <a:tcPr marL="7620" marR="7620" marT="7620" marB="0" anchor="b"/>
                </a:tc>
                <a:tc>
                  <a:txBody>
                    <a:bodyPr/>
                    <a:lstStyle/>
                    <a:p>
                      <a:pPr algn="ctr" fontAlgn="b"/>
                      <a:r>
                        <a:rPr lang="de-DE" sz="1100" b="0" i="0" u="none" strike="noStrike" dirty="0">
                          <a:effectLst/>
                          <a:latin typeface="Calibri"/>
                        </a:rPr>
                        <a:t>( 0,62 - 0,90 )</a:t>
                      </a:r>
                    </a:p>
                  </a:txBody>
                  <a:tcPr marL="7620" marR="7620" marT="7620"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0.43</a:t>
                      </a:r>
                    </a:p>
                  </a:txBody>
                  <a:tcPr marL="7620" marR="7620" marT="7620" marB="0" anchor="b"/>
                </a:tc>
                <a:tc>
                  <a:txBody>
                    <a:bodyPr/>
                    <a:lstStyle/>
                    <a:p>
                      <a:pPr algn="ctr" fontAlgn="b"/>
                      <a:r>
                        <a:rPr lang="de-DE" sz="1100" b="0" i="0" u="none" strike="noStrike" dirty="0">
                          <a:effectLst/>
                          <a:latin typeface="Calibri"/>
                        </a:rPr>
                        <a:t>( 0,29 - 0,64 )</a:t>
                      </a:r>
                    </a:p>
                  </a:txBody>
                  <a:tcPr marL="7620" marR="7620" marT="7620"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0.59</a:t>
                      </a:r>
                    </a:p>
                  </a:txBody>
                  <a:tcPr marL="7620" marR="7620" marT="7620" marB="0" anchor="b"/>
                </a:tc>
                <a:tc>
                  <a:txBody>
                    <a:bodyPr/>
                    <a:lstStyle/>
                    <a:p>
                      <a:pPr algn="ctr" fontAlgn="b"/>
                      <a:r>
                        <a:rPr lang="de-DE" sz="1100" b="0" i="0" u="none" strike="noStrike" dirty="0">
                          <a:effectLst/>
                          <a:latin typeface="Calibri"/>
                        </a:rPr>
                        <a:t>( 0,29 - 1,04 )</a:t>
                      </a:r>
                    </a:p>
                  </a:txBody>
                  <a:tcPr marL="7620" marR="7620" marT="7620"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0.8</a:t>
                      </a:r>
                    </a:p>
                  </a:txBody>
                  <a:tcPr marL="7620" marR="7620" marT="7620" marB="0" anchor="b"/>
                </a:tc>
                <a:tc>
                  <a:txBody>
                    <a:bodyPr/>
                    <a:lstStyle/>
                    <a:p>
                      <a:pPr algn="ctr" fontAlgn="b"/>
                      <a:r>
                        <a:rPr lang="de-DE" sz="1100" b="0" i="0" u="none" strike="noStrike" dirty="0">
                          <a:effectLst/>
                          <a:latin typeface="Calibri"/>
                        </a:rPr>
                        <a:t>( 0,54 - 1,03 )</a:t>
                      </a:r>
                    </a:p>
                  </a:txBody>
                  <a:tcPr marL="7620" marR="7620" marT="7620"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0.53</a:t>
                      </a:r>
                    </a:p>
                  </a:txBody>
                  <a:tcPr marL="7620" marR="7620" marT="7620" marB="0" anchor="b"/>
                </a:tc>
                <a:tc>
                  <a:txBody>
                    <a:bodyPr/>
                    <a:lstStyle/>
                    <a:p>
                      <a:pPr algn="ctr" fontAlgn="b"/>
                      <a:r>
                        <a:rPr lang="de-DE" sz="1100" b="0" i="0" u="none" strike="noStrike" dirty="0">
                          <a:effectLst/>
                          <a:latin typeface="Calibri"/>
                        </a:rPr>
                        <a:t>( 0,29 - 0,87 )</a:t>
                      </a:r>
                    </a:p>
                  </a:txBody>
                  <a:tcPr marL="7620" marR="7620" marT="7620"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1.15</a:t>
                      </a:r>
                    </a:p>
                  </a:txBody>
                  <a:tcPr marL="7620" marR="7620" marT="7620" marB="0" anchor="b"/>
                </a:tc>
                <a:tc>
                  <a:txBody>
                    <a:bodyPr/>
                    <a:lstStyle/>
                    <a:p>
                      <a:pPr algn="ctr" fontAlgn="b"/>
                      <a:r>
                        <a:rPr lang="de-DE" sz="1100" b="0" i="0" u="none" strike="noStrike" dirty="0">
                          <a:effectLst/>
                          <a:latin typeface="Calibri"/>
                        </a:rPr>
                        <a:t>( 0,70 - 1,79 )</a:t>
                      </a:r>
                    </a:p>
                  </a:txBody>
                  <a:tcPr marL="7620" marR="7620" marT="7620"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0.71</a:t>
                      </a:r>
                    </a:p>
                  </a:txBody>
                  <a:tcPr marL="7620" marR="7620" marT="7620" marB="0" anchor="b"/>
                </a:tc>
                <a:tc>
                  <a:txBody>
                    <a:bodyPr/>
                    <a:lstStyle/>
                    <a:p>
                      <a:pPr algn="ctr" fontAlgn="b"/>
                      <a:r>
                        <a:rPr lang="de-DE" sz="1100" b="0" i="0" u="none" strike="noStrike" dirty="0">
                          <a:effectLst/>
                          <a:latin typeface="Calibri"/>
                        </a:rPr>
                        <a:t>( 0,54 - 0,90 )</a:t>
                      </a:r>
                    </a:p>
                  </a:txBody>
                  <a:tcPr marL="7620" marR="7620" marT="7620"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fld id="{27C4F290-DC50-4999-B1FF-75BE9864342B}" type="datetime1">
              <a:rPr lang="de-DE" smtClean="0"/>
              <a:t>06.05.2020</a:t>
            </a:fld>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75041"/>
            <a:ext cx="6800849"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fld id="{83BA0DD8-378A-4231-BDCB-3DECE2BCF0B6}" type="datetime1">
              <a:rPr lang="de-DE" smtClean="0"/>
              <a:t>06.05.2020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9</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912418558"/>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164.807</a:t>
                      </a:r>
                    </a:p>
                  </a:txBody>
                  <a:tcPr marL="9525" marR="9525" marT="9525" marB="0" anchor="ctr"/>
                </a:tc>
              </a:tr>
            </a:tbl>
          </a:graphicData>
        </a:graphic>
      </p:graphicFrame>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8" y="902650"/>
            <a:ext cx="7927958" cy="5605512"/>
          </a:xfrm>
          <a:prstGeom prst="rect">
            <a:avLst/>
          </a:prstGeo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3405</Words>
  <Application>Microsoft Office PowerPoint</Application>
  <PresentationFormat>Bildschirmpräsentation (4:3)</PresentationFormat>
  <Paragraphs>1240</Paragraphs>
  <Slides>66</Slides>
  <Notes>48</Notes>
  <HiddenSlides>27</HiddenSlides>
  <MMClips>0</MMClips>
  <ScaleCrop>false</ScaleCrop>
  <HeadingPairs>
    <vt:vector size="4" baseType="variant">
      <vt:variant>
        <vt:lpstr>Design</vt:lpstr>
      </vt:variant>
      <vt:variant>
        <vt:i4>2</vt:i4>
      </vt:variant>
      <vt:variant>
        <vt:lpstr>Folientitel</vt:lpstr>
      </vt:variant>
      <vt:variant>
        <vt:i4>66</vt:i4>
      </vt:variant>
    </vt:vector>
  </HeadingPairs>
  <TitlesOfParts>
    <vt:vector size="68" baseType="lpstr">
      <vt:lpstr>Office-Design</vt:lpstr>
      <vt:lpstr>1_Office-Design</vt:lpstr>
      <vt:lpstr>COVID-19:   Lage National, 06.05.2020  Informationen für den Krisenstab</vt:lpstr>
      <vt:lpstr>Fälle und Todesfälle pro Bundesland (Datenstand: 06.05.2020. 00:00)</vt:lpstr>
      <vt:lpstr>Epikurve nach Erkrankungsbeginn, ersatzweise Meldedatum (Datenstand: 06.05.2020. 00:00)</vt:lpstr>
      <vt:lpstr>Epikurve nach Meldedatum  Dashboard; (Datenstand: 06.05.2020. 00:00)</vt:lpstr>
      <vt:lpstr>Epikurve nach Meldedatum und Krankheitsstatus  (Datenstand: 06.05.2020. 00:00)</vt:lpstr>
      <vt:lpstr>PowerPoint-Präsentation</vt:lpstr>
      <vt:lpstr>PowerPoint-Präsentation</vt:lpstr>
      <vt:lpstr>PowerPoint-Präsentation</vt:lpstr>
      <vt:lpstr>Geographische Verteilung in Deutschland</vt:lpstr>
      <vt:lpstr>Geographische Verteilung in Deutschland: 7-Tage-Inzidenz </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Vergleich Fallinformationen über die Meldewochen (Datenstand 05.05.2020 00:00)</vt:lpstr>
      <vt:lpstr>Alters- &amp; Geschlechtsverteilung: Gesamtfälle; (Datenstand: 06.05.2020. 00:00)</vt:lpstr>
      <vt:lpstr>Altersverteilung nach Meldewoche: Gesamtfälle  (Datenstand: 06.05.2020. 00:00)</vt:lpstr>
      <vt:lpstr>Alters- &amp; Geschlechtsverteilung: Todesfälle; (Datenstand: 06.05.2020. 00:00*)</vt:lpstr>
      <vt:lpstr>Todesfälle nach Altersgruppen; (Datenstand: 06.05.2020. 00:00)</vt:lpstr>
      <vt:lpstr>Fälle nach gemeldetem Todesdatum; (Datenstand 06.05.2020 00:00Uhr)  </vt:lpstr>
      <vt:lpstr>PowerPoint-Präsentation</vt:lpstr>
      <vt:lpstr>DIVI Intensivregister; (Datenstand: 06.05.2020, 9:15)</vt:lpstr>
      <vt:lpstr>DIVI Intensivregister; (Datenstand: 06.05.2020, 09:15)</vt:lpstr>
      <vt:lpstr>Prognose benötigter Intensivbetten für SARS-CoV-2 Fälle; (Datenstand: 04.05.2020)</vt:lpstr>
      <vt:lpstr>Übermittelte Fälle nach Tätigkeit oder Betreuung in Einrichtungen; (Datenstand: 06.05.2020. 0:00)</vt:lpstr>
      <vt:lpstr>PowerPoint-Präsentation</vt:lpstr>
      <vt:lpstr>PowerPoint-Präsentation</vt:lpstr>
      <vt:lpstr>Aktuelle Mobilität (Datenstand 03.05.2020)</vt:lpstr>
      <vt:lpstr>Aktuelle Mobilität (Datenstand 03.05.2020)</vt:lpstr>
      <vt:lpstr>PowerPoint-Präsentation</vt:lpstr>
      <vt:lpstr>Übermittelte COVID-19-Fälle nach Expositionsort</vt:lpstr>
      <vt:lpstr>Anzahl Labortestungen (Datenstand 28.04.2020, 18:00 Uhr)</vt:lpstr>
      <vt:lpstr>PowerPoint-Präsentation</vt:lpstr>
      <vt:lpstr>Anteil der positiven Testungen nach Datum der Probenentnahme für Deutschland (Datenstand 06.05.2020)</vt:lpstr>
      <vt:lpstr>Anteil der positiven Testungen nach Datum der Probenentnahme und Bundesland (Datenstand 06.05.2020)</vt:lpstr>
      <vt:lpstr>AGI, Stand 17. KW</vt:lpstr>
      <vt:lpstr>GrippeWeb – KW 18</vt:lpstr>
      <vt:lpstr>AGInfluenza ARE-Konsultationen KW 18</vt:lpstr>
      <vt:lpstr>PowerPoint-Präsentation</vt:lpstr>
      <vt:lpstr>ICOSARI – KW 17</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Kapazitäten für die Durchführung von Infektionsschutzmaßnahmen; 05.05.2020 </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Koch, Judith</cp:lastModifiedBy>
  <cp:revision>1486</cp:revision>
  <cp:lastPrinted>2020-05-06T05:17:57Z</cp:lastPrinted>
  <dcterms:created xsi:type="dcterms:W3CDTF">2015-11-02T12:29:13Z</dcterms:created>
  <dcterms:modified xsi:type="dcterms:W3CDTF">2020-05-06T08:25:29Z</dcterms:modified>
</cp:coreProperties>
</file>