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Fall-Verstorbenen-Anteil (%):</a:t>
            </a:r>
            <a:r>
              <a:rPr lang="de-DE" sz="1200" b="1" baseline="0" dirty="0" smtClean="0"/>
              <a:t> </a:t>
            </a:r>
            <a:r>
              <a:rPr lang="de-DE" sz="1200" b="1" baseline="0" dirty="0" err="1" smtClean="0"/>
              <a:t>Mean</a:t>
            </a:r>
            <a:r>
              <a:rPr lang="de-DE" sz="1200" b="1" baseline="0" dirty="0" smtClean="0"/>
              <a:t> 6.32%</a:t>
            </a:r>
          </a:p>
          <a:p>
            <a:r>
              <a:rPr lang="it-IT" sz="1200" b="1" dirty="0" err="1" smtClean="0"/>
              <a:t>Mortalität</a:t>
            </a:r>
            <a:r>
              <a:rPr lang="it-IT" sz="1200" b="1" dirty="0" smtClean="0"/>
              <a:t> per 100 000 </a:t>
            </a:r>
            <a:r>
              <a:rPr lang="it-IT" sz="1200" b="1" dirty="0" err="1" smtClean="0"/>
              <a:t>Ew</a:t>
            </a:r>
            <a:r>
              <a:rPr lang="it-IT" sz="1200" b="1" dirty="0" smtClean="0"/>
              <a:t>. : </a:t>
            </a:r>
            <a:r>
              <a:rPr lang="it-IT" sz="1200" b="1" dirty="0" err="1" smtClean="0"/>
              <a:t>Mean</a:t>
            </a:r>
            <a:r>
              <a:rPr lang="it-IT" sz="1200" b="1" dirty="0" smtClean="0"/>
              <a:t> 14.1</a:t>
            </a:r>
            <a:r>
              <a:rPr lang="it-IT" sz="1200" b="1" baseline="0" dirty="0" smtClean="0"/>
              <a:t> per 100.000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254A-2D96-42E4-B303-13E48E5F9B0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6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/>
              <a:t>Belgien (Datenstand 04.05.2020): 50.267 Fälle, 7.924 Todesfälle (Fall-Verstorbenen-Anteil: 15,6 %) </a:t>
            </a:r>
            <a:endParaRPr lang="en-US" sz="1200" b="1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https://www.euronews.com/2020/04/22/analysis-can-we-trust-belgium-s-covid-19-death-statistics</a:t>
            </a:r>
          </a:p>
          <a:p>
            <a:r>
              <a:rPr lang="de-DE" dirty="0" smtClean="0"/>
              <a:t>https://www.euractiv.com/section/coronavirus/news/belgium-says-transparency-explains-high-virus-death-toll/</a:t>
            </a:r>
          </a:p>
          <a:p>
            <a:r>
              <a:rPr lang="de-DE" dirty="0" smtClean="0"/>
              <a:t>https://covid-19.sciensano.be/nl/covid-19-epidemiologische-situatie</a:t>
            </a:r>
          </a:p>
          <a:p>
            <a:r>
              <a:rPr lang="de-DE" dirty="0" smtClean="0"/>
              <a:t>https://datastudio.google.com/embed/reporting/c14a5cfc-cab7-4812-848c-0369173148ab/page/QTSKB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254A-2D96-42E4-B303-13E48E5F9B0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4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" y="980728"/>
            <a:ext cx="7923715" cy="55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93102" y="1268760"/>
            <a:ext cx="742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+23.841 neue gemeldete Fälle </a:t>
            </a:r>
            <a:r>
              <a:rPr lang="de-DE" sz="1400" dirty="0" smtClean="0"/>
              <a:t>(Gesamtzahl &gt; 1.2 Million; 377 pro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.)</a:t>
            </a:r>
          </a:p>
          <a:p>
            <a:r>
              <a:rPr lang="de-DE" sz="1400" b="1" dirty="0" smtClean="0"/>
              <a:t>+2.144 neue Todesfälle </a:t>
            </a:r>
            <a:r>
              <a:rPr lang="de-DE" sz="1400" dirty="0" smtClean="0"/>
              <a:t>(73.549 Todesfälle ; 22,5 pro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4" y="999439"/>
            <a:ext cx="7762712" cy="54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3305"/>
            <a:ext cx="7776864" cy="547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 smtClean="0"/>
              <a:t>Die Gesamtzahl der Todesfälle in EU 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4744"/>
            <a:ext cx="7196683" cy="511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de-DE" sz="2800" b="1" dirty="0" smtClean="0"/>
              <a:t>Tägliche Todesfälle in EU-Ländern mit der höchsten </a:t>
            </a:r>
            <a:r>
              <a:rPr lang="de-DE" sz="2800" b="1" dirty="0" smtClean="0"/>
              <a:t>Todeszahl</a:t>
            </a:r>
            <a:endParaRPr lang="de-D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838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2400" b="1" dirty="0" smtClean="0"/>
              <a:t>Fall-Verstorbenen-Anteil (%) &amp; </a:t>
            </a:r>
            <a:r>
              <a:rPr lang="it-IT" sz="2400" b="1" dirty="0" err="1" smtClean="0"/>
              <a:t>Mortalität</a:t>
            </a:r>
            <a:r>
              <a:rPr lang="it-IT" sz="2400" b="1" dirty="0" smtClean="0"/>
              <a:t> pro 100.000 </a:t>
            </a:r>
            <a:r>
              <a:rPr lang="it-IT" sz="2400" b="1" dirty="0" err="1" smtClean="0"/>
              <a:t>Ew</a:t>
            </a:r>
            <a:r>
              <a:rPr lang="it-IT" sz="2400" b="1" dirty="0" smtClean="0"/>
              <a:t>. </a:t>
            </a:r>
            <a:endParaRPr lang="de-DE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306866" cy="53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827584" y="4005064"/>
            <a:ext cx="288032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flipV="1">
            <a:off x="4572000" y="3284984"/>
            <a:ext cx="288032" cy="152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2400" b="1" dirty="0" smtClean="0"/>
              <a:t>Belgien-“</a:t>
            </a:r>
            <a:r>
              <a:rPr lang="de-DE" sz="2400" b="1" dirty="0" err="1" smtClean="0"/>
              <a:t>too</a:t>
            </a:r>
            <a:r>
              <a:rPr lang="de-DE" sz="2400" b="1" dirty="0" smtClean="0"/>
              <a:t> honest”? </a:t>
            </a:r>
            <a:br>
              <a:rPr lang="de-DE" sz="2400" b="1" dirty="0" smtClean="0"/>
            </a:br>
            <a:r>
              <a:rPr lang="de-DE" sz="2400" b="1" dirty="0" smtClean="0"/>
              <a:t>COVID-19 Todesmeldung bei bestätigten und Verdachtsfällen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268760"/>
            <a:ext cx="5382296" cy="2664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200" b="1" dirty="0"/>
              <a:t>M</a:t>
            </a:r>
            <a:r>
              <a:rPr lang="de-DE" sz="1200" b="1" dirty="0" smtClean="0"/>
              <a:t>eldung der COVID-19 </a:t>
            </a:r>
            <a:r>
              <a:rPr lang="de-DE" sz="1200" b="1" u="sng" dirty="0" smtClean="0"/>
              <a:t>Todesfälle</a:t>
            </a:r>
            <a:r>
              <a:rPr lang="de-DE" sz="1200" b="1" dirty="0" smtClean="0"/>
              <a:t> (@</a:t>
            </a:r>
            <a:r>
              <a:rPr lang="de-DE" sz="1200" b="1" dirty="0" err="1" smtClean="0"/>
              <a:t>Sciensano</a:t>
            </a:r>
            <a:r>
              <a:rPr lang="de-DE" sz="1200" b="1" dirty="0" smtClean="0"/>
              <a:t>):</a:t>
            </a:r>
            <a:endParaRPr lang="en-US" sz="1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200" b="1" dirty="0" smtClean="0"/>
              <a:t>In Krankenhäusern:  Fälle bestätigt durch einen Labortest </a:t>
            </a:r>
            <a:r>
              <a:rPr lang="de-DE" sz="1200" b="1" dirty="0">
                <a:solidFill>
                  <a:srgbClr val="FF0000"/>
                </a:solidFill>
              </a:rPr>
              <a:t>o</a:t>
            </a:r>
            <a:r>
              <a:rPr lang="de-DE" sz="1200" b="1" dirty="0" smtClean="0">
                <a:solidFill>
                  <a:srgbClr val="FF0000"/>
                </a:solidFill>
              </a:rPr>
              <a:t>der</a:t>
            </a:r>
            <a:r>
              <a:rPr lang="de-DE" sz="1200" b="1" dirty="0" smtClean="0"/>
              <a:t> auf Grundlage eines CT-Thorax mit suggestiver klinischer Präsentation von COVID-19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200" b="1" dirty="0" smtClean="0"/>
              <a:t>Außerhalb des Krankenhauses (stationäre Pflegezentren, Heime, andere Orte): durch Labortests bestätigte Fälle </a:t>
            </a:r>
            <a:r>
              <a:rPr lang="de-DE" sz="1200" b="1" dirty="0" smtClean="0">
                <a:solidFill>
                  <a:srgbClr val="FF0000"/>
                </a:solidFill>
              </a:rPr>
              <a:t>oder </a:t>
            </a:r>
            <a:r>
              <a:rPr lang="de-DE" sz="1200" b="1" dirty="0" smtClean="0"/>
              <a:t>Fälle, die durch den Arzt dokumentierte klinischen Kriterien für COVID-19 aufwiesen</a:t>
            </a:r>
            <a:endParaRPr lang="de-DE" sz="1200" b="1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800" b="1" dirty="0"/>
          </a:p>
          <a:p>
            <a:r>
              <a:rPr lang="de-DE" sz="1200" b="1" dirty="0"/>
              <a:t>Mehr als die Hälfte der Todesfälle wurden in Pflegeeinrichtungen gemeldet.</a:t>
            </a:r>
          </a:p>
          <a:p>
            <a:r>
              <a:rPr lang="de-DE" sz="1200" b="1" dirty="0"/>
              <a:t>Gemeldete Todesfälle in Pflegeeinrichtungen: davon 5% bestätigte Fälle und 95% Verdachtsfälle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40554"/>
            <a:ext cx="3005336" cy="206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6152"/>
            <a:ext cx="6712297" cy="284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44208" y="4042818"/>
            <a:ext cx="1733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</a:rPr>
              <a:t>Gesamtzahl der Todesfälle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27887" y="5305055"/>
            <a:ext cx="13837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smtClean="0">
                <a:solidFill>
                  <a:prstClr val="black"/>
                </a:solidFill>
              </a:rPr>
              <a:t>Todesfälle in Krankenhauses</a:t>
            </a:r>
            <a:endParaRPr lang="de-DE" sz="1050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25393" y="4725144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</a:rPr>
              <a:t>Gesamtzahl der Todesfälle</a:t>
            </a:r>
            <a:br>
              <a:rPr lang="de-DE" sz="1000" b="1" dirty="0" smtClean="0">
                <a:solidFill>
                  <a:prstClr val="black"/>
                </a:solidFill>
              </a:rPr>
            </a:br>
            <a:r>
              <a:rPr lang="de-DE" sz="1000" b="1" dirty="0" smtClean="0">
                <a:solidFill>
                  <a:prstClr val="black"/>
                </a:solidFill>
              </a:rPr>
              <a:t> in </a:t>
            </a:r>
            <a:r>
              <a:rPr lang="de-DE" sz="1000" b="1" dirty="0">
                <a:solidFill>
                  <a:prstClr val="black"/>
                </a:solidFill>
              </a:rPr>
              <a:t>Pflegeeinrichtungen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8871" y="5699974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prstClr val="black"/>
                </a:solidFill>
              </a:rPr>
              <a:t>Todesfälle bei </a:t>
            </a:r>
            <a:r>
              <a:rPr lang="de-DE" sz="1000" b="1" dirty="0" smtClean="0">
                <a:solidFill>
                  <a:prstClr val="black"/>
                </a:solidFill>
              </a:rPr>
              <a:t>bestätigte Fälle</a:t>
            </a:r>
            <a:br>
              <a:rPr lang="de-DE" sz="1000" b="1" dirty="0" smtClean="0">
                <a:solidFill>
                  <a:prstClr val="black"/>
                </a:solidFill>
              </a:rPr>
            </a:br>
            <a:r>
              <a:rPr lang="de-DE" sz="1000" b="1" dirty="0" smtClean="0">
                <a:solidFill>
                  <a:prstClr val="black"/>
                </a:solidFill>
              </a:rPr>
              <a:t>in </a:t>
            </a:r>
            <a:r>
              <a:rPr lang="de-DE" sz="1000" b="1" dirty="0">
                <a:solidFill>
                  <a:prstClr val="black"/>
                </a:solidFill>
              </a:rPr>
              <a:t>Pflegeeinrichtungen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74324" y="5181945"/>
            <a:ext cx="3015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prstClr val="black"/>
                </a:solidFill>
              </a:rPr>
              <a:t>Todesfälle </a:t>
            </a:r>
            <a:r>
              <a:rPr lang="de-DE" sz="1000" b="1" dirty="0">
                <a:solidFill>
                  <a:prstClr val="black"/>
                </a:solidFill>
              </a:rPr>
              <a:t>bei </a:t>
            </a:r>
            <a:r>
              <a:rPr lang="de-DE" sz="1000" b="1" dirty="0" smtClean="0">
                <a:solidFill>
                  <a:prstClr val="black"/>
                </a:solidFill>
              </a:rPr>
              <a:t>Verdachtsfällen </a:t>
            </a:r>
            <a:r>
              <a:rPr lang="de-DE" sz="1000" b="1" dirty="0">
                <a:solidFill>
                  <a:prstClr val="black"/>
                </a:solidFill>
              </a:rPr>
              <a:t>in Pflegeeinrichtungen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6804248" y="5305055"/>
            <a:ext cx="821738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41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Die Gesamtzahl der Todesfälle in EU </vt:lpstr>
      <vt:lpstr>Tägliche Todesfälle in EU-Ländern mit der höchsten Todeszahl</vt:lpstr>
      <vt:lpstr>Fall-Verstorbenen-Anteil (%) &amp; Mortalität pro 100.000 Ew. </vt:lpstr>
      <vt:lpstr>Belgien-“too honest”?  COVID-19 Todesmeldung bei bestätigten und Verdachtsfällen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Karo, Basel</cp:lastModifiedBy>
  <cp:revision>66</cp:revision>
  <dcterms:created xsi:type="dcterms:W3CDTF">2020-04-16T05:25:18Z</dcterms:created>
  <dcterms:modified xsi:type="dcterms:W3CDTF">2020-05-07T08:28:42Z</dcterms:modified>
</cp:coreProperties>
</file>