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8"/>
  </p:notesMasterIdLst>
  <p:handoutMasterIdLst>
    <p:handoutMasterId r:id="rId69"/>
  </p:handoutMasterIdLst>
  <p:sldIdLst>
    <p:sldId id="427" r:id="rId3"/>
    <p:sldId id="428" r:id="rId4"/>
    <p:sldId id="431" r:id="rId5"/>
    <p:sldId id="430" r:id="rId6"/>
    <p:sldId id="494" r:id="rId7"/>
    <p:sldId id="559" r:id="rId8"/>
    <p:sldId id="470" r:id="rId9"/>
    <p:sldId id="500" r:id="rId10"/>
    <p:sldId id="509" r:id="rId11"/>
    <p:sldId id="498" r:id="rId12"/>
    <p:sldId id="437" r:id="rId13"/>
    <p:sldId id="438" r:id="rId14"/>
    <p:sldId id="439" r:id="rId15"/>
    <p:sldId id="440" r:id="rId16"/>
    <p:sldId id="441" r:id="rId17"/>
    <p:sldId id="555" r:id="rId18"/>
    <p:sldId id="534" r:id="rId19"/>
    <p:sldId id="442" r:id="rId20"/>
    <p:sldId id="556" r:id="rId21"/>
    <p:sldId id="433" r:id="rId22"/>
    <p:sldId id="508" r:id="rId23"/>
    <p:sldId id="550" r:id="rId24"/>
    <p:sldId id="435" r:id="rId25"/>
    <p:sldId id="553" r:id="rId26"/>
    <p:sldId id="533" r:id="rId27"/>
    <p:sldId id="538" r:id="rId28"/>
    <p:sldId id="432" r:id="rId29"/>
    <p:sldId id="515" r:id="rId30"/>
    <p:sldId id="497" r:id="rId31"/>
    <p:sldId id="554" r:id="rId32"/>
    <p:sldId id="557" r:id="rId33"/>
    <p:sldId id="558" r:id="rId34"/>
    <p:sldId id="544" r:id="rId35"/>
    <p:sldId id="547" r:id="rId36"/>
    <p:sldId id="545" r:id="rId37"/>
    <p:sldId id="546" r:id="rId38"/>
    <p:sldId id="539" r:id="rId39"/>
    <p:sldId id="540" r:id="rId40"/>
    <p:sldId id="541" r:id="rId41"/>
    <p:sldId id="542" r:id="rId42"/>
    <p:sldId id="543" r:id="rId43"/>
    <p:sldId id="517" r:id="rId44"/>
    <p:sldId id="518" r:id="rId45"/>
    <p:sldId id="519" r:id="rId46"/>
    <p:sldId id="520" r:id="rId47"/>
    <p:sldId id="521" r:id="rId48"/>
    <p:sldId id="522" r:id="rId49"/>
    <p:sldId id="523" r:id="rId50"/>
    <p:sldId id="524" r:id="rId51"/>
    <p:sldId id="481" r:id="rId52"/>
    <p:sldId id="482" r:id="rId53"/>
    <p:sldId id="504" r:id="rId54"/>
    <p:sldId id="513" r:id="rId55"/>
    <p:sldId id="512" r:id="rId56"/>
    <p:sldId id="511" r:id="rId57"/>
    <p:sldId id="514" r:id="rId58"/>
    <p:sldId id="476" r:id="rId59"/>
    <p:sldId id="478" r:id="rId60"/>
    <p:sldId id="551" r:id="rId61"/>
    <p:sldId id="552" r:id="rId62"/>
    <p:sldId id="505" r:id="rId63"/>
    <p:sldId id="560" r:id="rId64"/>
    <p:sldId id="450" r:id="rId65"/>
    <p:sldId id="549" r:id="rId66"/>
    <p:sldId id="483" r:id="rId67"/>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006EC7"/>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81235" autoAdjust="0"/>
  </p:normalViewPr>
  <p:slideViewPr>
    <p:cSldViewPr snapToGrid="0" snapToObjects="1">
      <p:cViewPr>
        <p:scale>
          <a:sx n="80" d="100"/>
          <a:sy n="80" d="100"/>
        </p:scale>
        <p:origin x="-2772" y="-3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07.05.2020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07.05.2020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57</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2 Gesundheitsämtern, 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07.05.2020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07.05.2020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07.05.2020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07.05.2020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07.05.2020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07.05.2020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07.05.2020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07.05.2020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07.05.2020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07.05.2020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a:t>
            </a:r>
            <a:r>
              <a:rPr lang="de-DE" sz="2800" dirty="0" smtClean="0">
                <a:solidFill>
                  <a:schemeClr val="bg1"/>
                </a:solidFill>
              </a:rPr>
              <a:t>07.05.2020</a:t>
            </a:r>
            <a:r>
              <a:rPr lang="de-DE" sz="2800" dirty="0" smtClean="0">
                <a:solidFill>
                  <a:schemeClr val="bg1"/>
                </a:solidFill>
              </a:rPr>
              <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2764396296"/>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07.05.2020</a:t>
                      </a:r>
                      <a:endParaRPr lang="de-DE" b="1" dirty="0" smtClean="0">
                        <a:solidFill>
                          <a:schemeClr val="bg1"/>
                        </a:solidFill>
                      </a:endParaRP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166.091</a:t>
                      </a:r>
                    </a:p>
                  </a:txBody>
                  <a:tcPr marL="9525" marR="9525" marT="9525" marB="0" anchor="ctr"/>
                </a:tc>
                <a:tc>
                  <a:txBody>
                    <a:bodyPr/>
                    <a:lstStyle/>
                    <a:p>
                      <a:pPr algn="ctr"/>
                      <a:r>
                        <a:rPr lang="de-DE" dirty="0" smtClean="0"/>
                        <a:t>+1.284</a:t>
                      </a:r>
                    </a:p>
                  </a:txBody>
                  <a:tcPr anchor="ctr"/>
                </a:tc>
                <a:tc>
                  <a:txBody>
                    <a:bodyPr/>
                    <a:lstStyle/>
                    <a:p>
                      <a:pPr algn="ctr"/>
                      <a:r>
                        <a:rPr lang="de-DE" dirty="0" smtClean="0">
                          <a:solidFill>
                            <a:schemeClr val="tx1"/>
                          </a:solidFill>
                        </a:rPr>
                        <a:t>+</a:t>
                      </a:r>
                      <a:r>
                        <a:rPr lang="de-DE" dirty="0" smtClean="0">
                          <a:solidFill>
                            <a:schemeClr val="tx1"/>
                          </a:solidFill>
                        </a:rPr>
                        <a:t>0,8%</a:t>
                      </a:r>
                      <a:endParaRPr lang="de-DE" dirty="0">
                        <a:solidFill>
                          <a:schemeClr val="tx1"/>
                        </a:solidFill>
                      </a:endParaRPr>
                    </a:p>
                  </a:txBody>
                  <a:tcPr anchor="ctr"/>
                </a:tc>
                <a:tc>
                  <a:txBody>
                    <a:bodyPr/>
                    <a:lstStyle/>
                    <a:p>
                      <a:pPr algn="ctr"/>
                      <a:r>
                        <a:rPr lang="de-DE" dirty="0" smtClean="0">
                          <a:solidFill>
                            <a:schemeClr val="tx1"/>
                          </a:solidFill>
                        </a:rPr>
                        <a:t>200</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7.119</a:t>
                      </a:r>
                      <a:endParaRPr lang="de-DE" dirty="0">
                        <a:solidFill>
                          <a:schemeClr val="tx1"/>
                        </a:solidFill>
                      </a:endParaRPr>
                    </a:p>
                  </a:txBody>
                  <a:tcPr anchor="ctr"/>
                </a:tc>
                <a:tc>
                  <a:txBody>
                    <a:bodyPr/>
                    <a:lstStyle/>
                    <a:p>
                      <a:pPr algn="ctr"/>
                      <a:r>
                        <a:rPr lang="de-DE" dirty="0" smtClean="0">
                          <a:solidFill>
                            <a:schemeClr val="tx1"/>
                          </a:solidFill>
                        </a:rPr>
                        <a:t>+123</a:t>
                      </a:r>
                      <a:endParaRPr lang="de-DE" dirty="0">
                        <a:solidFill>
                          <a:schemeClr val="tx1"/>
                        </a:solidFill>
                      </a:endParaRPr>
                    </a:p>
                  </a:txBody>
                  <a:tcPr anchor="ctr"/>
                </a:tc>
                <a:tc>
                  <a:txBody>
                    <a:bodyPr/>
                    <a:lstStyle/>
                    <a:p>
                      <a:pPr algn="ctr"/>
                      <a:r>
                        <a:rPr lang="de-DE" dirty="0" smtClean="0">
                          <a:solidFill>
                            <a:schemeClr val="tx1"/>
                          </a:solidFill>
                        </a:rPr>
                        <a:t>+1,8%</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4,3%</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139.900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06.05.2020</a:t>
            </a:r>
            <a:r>
              <a:rPr lang="de-DE" sz="2000" dirty="0" smtClean="0">
                <a:solidFill>
                  <a:srgbClr val="FF0000"/>
                </a:solidFill>
              </a:rPr>
              <a:t> </a:t>
            </a:r>
            <a:r>
              <a:rPr lang="de-DE" sz="2000" dirty="0" smtClean="0">
                <a:solidFill>
                  <a:schemeClr val="bg1"/>
                </a:solidFill>
              </a:rPr>
              <a:t>(unter Berücksichtigung der Fälle bis 02.05.2020)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890925781"/>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0.52</a:t>
                      </a:r>
                    </a:p>
                  </a:txBody>
                  <a:tcPr marL="7620" marR="7620" marT="7620" marB="0" anchor="b"/>
                </a:tc>
                <a:tc>
                  <a:txBody>
                    <a:bodyPr/>
                    <a:lstStyle/>
                    <a:p>
                      <a:pPr algn="ctr" fontAlgn="b"/>
                      <a:r>
                        <a:rPr lang="de-DE" sz="1100" b="0" i="0" u="none" strike="noStrike" dirty="0">
                          <a:effectLst/>
                          <a:latin typeface="Calibri"/>
                        </a:rPr>
                        <a:t>( 0,40 - 0,62 )</a:t>
                      </a:r>
                    </a:p>
                  </a:txBody>
                  <a:tcPr marL="7620" marR="7620" marT="762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0.67</a:t>
                      </a:r>
                    </a:p>
                  </a:txBody>
                  <a:tcPr marL="7620" marR="7620" marT="7620" marB="0" anchor="b"/>
                </a:tc>
                <a:tc>
                  <a:txBody>
                    <a:bodyPr/>
                    <a:lstStyle/>
                    <a:p>
                      <a:pPr algn="ctr" fontAlgn="b"/>
                      <a:r>
                        <a:rPr lang="de-DE" sz="1100" b="0" i="0" u="none" strike="noStrike" dirty="0">
                          <a:effectLst/>
                          <a:latin typeface="Calibri"/>
                        </a:rPr>
                        <a:t>( 0,54 - 0,83 )</a:t>
                      </a:r>
                    </a:p>
                  </a:txBody>
                  <a:tcPr marL="7620" marR="7620" marT="762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0.68</a:t>
                      </a:r>
                    </a:p>
                  </a:txBody>
                  <a:tcPr marL="7620" marR="7620" marT="7620" marB="0" anchor="b"/>
                </a:tc>
                <a:tc>
                  <a:txBody>
                    <a:bodyPr/>
                    <a:lstStyle/>
                    <a:p>
                      <a:pPr algn="ctr" fontAlgn="b"/>
                      <a:r>
                        <a:rPr lang="de-DE" sz="1100" b="0" i="0" u="none" strike="noStrike" dirty="0">
                          <a:effectLst/>
                          <a:latin typeface="Calibri"/>
                        </a:rPr>
                        <a:t>( 0,52 - 0,88 )</a:t>
                      </a:r>
                    </a:p>
                  </a:txBody>
                  <a:tcPr marL="7620" marR="7620" marT="762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0.41</a:t>
                      </a:r>
                    </a:p>
                  </a:txBody>
                  <a:tcPr marL="7620" marR="7620" marT="7620" marB="0" anchor="b"/>
                </a:tc>
                <a:tc>
                  <a:txBody>
                    <a:bodyPr/>
                    <a:lstStyle/>
                    <a:p>
                      <a:pPr algn="ctr" fontAlgn="b"/>
                      <a:r>
                        <a:rPr lang="de-DE" sz="1100" b="0" i="0" u="none" strike="noStrike" dirty="0">
                          <a:effectLst/>
                          <a:latin typeface="Calibri"/>
                        </a:rPr>
                        <a:t>( 0,26 - 0,60 )</a:t>
                      </a:r>
                    </a:p>
                  </a:txBody>
                  <a:tcPr marL="7620" marR="7620" marT="762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0.98</a:t>
                      </a:r>
                    </a:p>
                  </a:txBody>
                  <a:tcPr marL="7620" marR="7620" marT="7620" marB="0" anchor="b"/>
                </a:tc>
                <a:tc>
                  <a:txBody>
                    <a:bodyPr/>
                    <a:lstStyle/>
                    <a:p>
                      <a:pPr algn="ctr" fontAlgn="b"/>
                      <a:r>
                        <a:rPr lang="de-DE" sz="1100" b="0" i="0" u="none" strike="noStrike" dirty="0">
                          <a:effectLst/>
                          <a:latin typeface="Calibri"/>
                        </a:rPr>
                        <a:t>( 0,61 - 1,48 )</a:t>
                      </a:r>
                    </a:p>
                  </a:txBody>
                  <a:tcPr marL="7620" marR="7620" marT="762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( 0,34 - 0,83 )</a:t>
                      </a:r>
                    </a:p>
                  </a:txBody>
                  <a:tcPr marL="7620" marR="7620" marT="762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( 0,42 - 0,73 )</a:t>
                      </a:r>
                    </a:p>
                  </a:txBody>
                  <a:tcPr marL="7620" marR="7620" marT="762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0.78</a:t>
                      </a:r>
                    </a:p>
                  </a:txBody>
                  <a:tcPr marL="7620" marR="7620" marT="7620" marB="0" anchor="b"/>
                </a:tc>
                <a:tc>
                  <a:txBody>
                    <a:bodyPr/>
                    <a:lstStyle/>
                    <a:p>
                      <a:pPr algn="ctr" fontAlgn="b"/>
                      <a:r>
                        <a:rPr lang="de-DE" sz="1100" b="0" i="0" u="none" strike="noStrike" dirty="0">
                          <a:effectLst/>
                          <a:latin typeface="Calibri"/>
                        </a:rPr>
                        <a:t>( 0,33 - 1,38 )</a:t>
                      </a:r>
                    </a:p>
                  </a:txBody>
                  <a:tcPr marL="7620" marR="7620" marT="762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0.66</a:t>
                      </a:r>
                    </a:p>
                  </a:txBody>
                  <a:tcPr marL="7620" marR="7620" marT="7620" marB="0" anchor="b"/>
                </a:tc>
                <a:tc>
                  <a:txBody>
                    <a:bodyPr/>
                    <a:lstStyle/>
                    <a:p>
                      <a:pPr algn="ctr" fontAlgn="b"/>
                      <a:r>
                        <a:rPr lang="de-DE" sz="1100" b="0" i="0" u="none" strike="noStrike" dirty="0">
                          <a:effectLst/>
                          <a:latin typeface="Calibri"/>
                        </a:rPr>
                        <a:t>( 0,51 - 0,84 )</a:t>
                      </a:r>
                    </a:p>
                  </a:txBody>
                  <a:tcPr marL="7620" marR="7620" marT="762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0.77</a:t>
                      </a:r>
                    </a:p>
                  </a:txBody>
                  <a:tcPr marL="7620" marR="7620" marT="7620" marB="0" anchor="b"/>
                </a:tc>
                <a:tc>
                  <a:txBody>
                    <a:bodyPr/>
                    <a:lstStyle/>
                    <a:p>
                      <a:pPr algn="ctr" fontAlgn="b"/>
                      <a:r>
                        <a:rPr lang="de-DE" sz="1100" b="0" i="0" u="none" strike="noStrike" dirty="0">
                          <a:effectLst/>
                          <a:latin typeface="Calibri"/>
                        </a:rPr>
                        <a:t>( 0,62 - 0,90 )</a:t>
                      </a:r>
                    </a:p>
                  </a:txBody>
                  <a:tcPr marL="7620" marR="7620" marT="762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0.43</a:t>
                      </a:r>
                    </a:p>
                  </a:txBody>
                  <a:tcPr marL="7620" marR="7620" marT="7620" marB="0" anchor="b"/>
                </a:tc>
                <a:tc>
                  <a:txBody>
                    <a:bodyPr/>
                    <a:lstStyle/>
                    <a:p>
                      <a:pPr algn="ctr" fontAlgn="b"/>
                      <a:r>
                        <a:rPr lang="de-DE" sz="1100" b="0" i="0" u="none" strike="noStrike" dirty="0">
                          <a:effectLst/>
                          <a:latin typeface="Calibri"/>
                        </a:rPr>
                        <a:t>( 0,29 - 0,64 )</a:t>
                      </a:r>
                    </a:p>
                  </a:txBody>
                  <a:tcPr marL="7620" marR="7620" marT="762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0.59</a:t>
                      </a:r>
                    </a:p>
                  </a:txBody>
                  <a:tcPr marL="7620" marR="7620" marT="7620" marB="0" anchor="b"/>
                </a:tc>
                <a:tc>
                  <a:txBody>
                    <a:bodyPr/>
                    <a:lstStyle/>
                    <a:p>
                      <a:pPr algn="ctr" fontAlgn="b"/>
                      <a:r>
                        <a:rPr lang="de-DE" sz="1100" b="0" i="0" u="none" strike="noStrike" dirty="0">
                          <a:effectLst/>
                          <a:latin typeface="Calibri"/>
                        </a:rPr>
                        <a:t>( 0,29 - 1,04 )</a:t>
                      </a:r>
                    </a:p>
                  </a:txBody>
                  <a:tcPr marL="7620" marR="7620" marT="762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7620" marR="7620" marT="7620" marB="0" anchor="b"/>
                </a:tc>
                <a:tc>
                  <a:txBody>
                    <a:bodyPr/>
                    <a:lstStyle/>
                    <a:p>
                      <a:pPr algn="ctr" fontAlgn="b"/>
                      <a:r>
                        <a:rPr lang="de-DE" sz="1100" b="0" i="0" u="none" strike="noStrike" dirty="0">
                          <a:effectLst/>
                          <a:latin typeface="Calibri"/>
                        </a:rPr>
                        <a:t>( 0,54 - 1,03 )</a:t>
                      </a:r>
                    </a:p>
                  </a:txBody>
                  <a:tcPr marL="7620" marR="7620" marT="762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0.53</a:t>
                      </a:r>
                    </a:p>
                  </a:txBody>
                  <a:tcPr marL="7620" marR="7620" marT="7620" marB="0" anchor="b"/>
                </a:tc>
                <a:tc>
                  <a:txBody>
                    <a:bodyPr/>
                    <a:lstStyle/>
                    <a:p>
                      <a:pPr algn="ctr" fontAlgn="b"/>
                      <a:r>
                        <a:rPr lang="de-DE" sz="1100" b="0" i="0" u="none" strike="noStrike" dirty="0">
                          <a:effectLst/>
                          <a:latin typeface="Calibri"/>
                        </a:rPr>
                        <a:t>( 0,29 - 0,87 )</a:t>
                      </a:r>
                    </a:p>
                  </a:txBody>
                  <a:tcPr marL="7620" marR="7620" marT="762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1.15</a:t>
                      </a:r>
                    </a:p>
                  </a:txBody>
                  <a:tcPr marL="7620" marR="7620" marT="7620" marB="0" anchor="b"/>
                </a:tc>
                <a:tc>
                  <a:txBody>
                    <a:bodyPr/>
                    <a:lstStyle/>
                    <a:p>
                      <a:pPr algn="ctr" fontAlgn="b"/>
                      <a:r>
                        <a:rPr lang="de-DE" sz="1100" b="0" i="0" u="none" strike="noStrike" dirty="0">
                          <a:effectLst/>
                          <a:latin typeface="Calibri"/>
                        </a:rPr>
                        <a:t>( 0,70 - 1,79 )</a:t>
                      </a:r>
                    </a:p>
                  </a:txBody>
                  <a:tcPr marL="7620" marR="7620" marT="762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0.71</a:t>
                      </a:r>
                    </a:p>
                  </a:txBody>
                  <a:tcPr marL="7620" marR="7620" marT="7620" marB="0" anchor="b"/>
                </a:tc>
                <a:tc>
                  <a:txBody>
                    <a:bodyPr/>
                    <a:lstStyle/>
                    <a:p>
                      <a:pPr algn="ctr" fontAlgn="b"/>
                      <a:r>
                        <a:rPr lang="de-DE" sz="1100" b="0" i="0" u="none" strike="noStrike" dirty="0">
                          <a:effectLst/>
                          <a:latin typeface="Calibri"/>
                        </a:rPr>
                        <a:t>( 0,54 - 0,90 )</a:t>
                      </a:r>
                    </a:p>
                  </a:txBody>
                  <a:tcPr marL="7620" marR="7620" marT="762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07.05.2020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361925434"/>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166.091</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7" y="944484"/>
            <a:ext cx="7798903" cy="5514263"/>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025760576"/>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5.704</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6" y="1402440"/>
            <a:ext cx="7383109" cy="5220273"/>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098175798"/>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3.366</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91" y="1381703"/>
            <a:ext cx="7236064" cy="5116304"/>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24164087"/>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2.302</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8" y="1426980"/>
            <a:ext cx="7084934" cy="5009446"/>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931873"/>
            <a:ext cx="7986156" cy="5646661"/>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16</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07.05.2020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1540" y="1182098"/>
            <a:ext cx="7640926" cy="542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07.05.2020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24" y="1182098"/>
            <a:ext cx="7701545" cy="544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a:t>
            </a:r>
            <a:r>
              <a:rPr lang="de-DE" sz="1400" dirty="0" smtClean="0">
                <a:solidFill>
                  <a:schemeClr val="bg1"/>
                </a:solidFill>
              </a:rPr>
              <a:t>07.05.2020</a:t>
            </a:r>
            <a:r>
              <a:rPr lang="de-DE" sz="1400" dirty="0" smtClean="0">
                <a:solidFill>
                  <a:schemeClr val="bg1"/>
                </a:solidFill>
              </a:rPr>
              <a:t>.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502734511"/>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32.762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1.497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43.658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6.149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2.999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963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4.704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8.736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715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10.564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34.249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2.655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1.602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2.834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2.452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166.091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1.284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200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7.119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07.05.2020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257505107"/>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166.091 (165.532)</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489" y="3426018"/>
            <a:ext cx="4336255" cy="211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47" y="3241964"/>
            <a:ext cx="4109447" cy="230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a:t>
            </a:r>
            <a:r>
              <a:rPr lang="de-DE" sz="2000" dirty="0" smtClean="0">
                <a:solidFill>
                  <a:schemeClr val="bg1"/>
                </a:solidFill>
              </a:rPr>
              <a:t>Gesamtfälle; </a:t>
            </a:r>
            <a:r>
              <a:rPr lang="de-DE" sz="2000" dirty="0" smtClean="0">
                <a:solidFill>
                  <a:schemeClr val="bg1"/>
                </a:solidFill>
              </a:rPr>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07.05.2020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231159460"/>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165.925</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20" y="1857786"/>
            <a:ext cx="4368311" cy="356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9" y="1857786"/>
            <a:ext cx="4296545" cy="34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413570088"/>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7.119</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7.110</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sp>
        <p:nvSpPr>
          <p:cNvPr id="5" name="Textfeld 4"/>
          <p:cNvSpPr txBox="1"/>
          <p:nvPr/>
        </p:nvSpPr>
        <p:spPr>
          <a:xfrm>
            <a:off x="0" y="6391235"/>
            <a:ext cx="4438650" cy="230832"/>
          </a:xfrm>
          <a:prstGeom prst="rect">
            <a:avLst/>
          </a:prstGeom>
          <a:noFill/>
        </p:spPr>
        <p:txBody>
          <a:bodyPr wrap="square" rtlCol="0">
            <a:spAutoFit/>
          </a:bodyPr>
          <a:lstStyle/>
          <a:p>
            <a:r>
              <a:rPr lang="de-DE" sz="900" dirty="0"/>
              <a:t>* </a:t>
            </a:r>
            <a:r>
              <a:rPr lang="de-DE" sz="900" dirty="0" smtClean="0"/>
              <a:t>1 Todesfall bei 0-Jährigem Kind ist eine Fehleingabe </a:t>
            </a:r>
            <a:r>
              <a:rPr lang="de-DE" sz="900" dirty="0"/>
              <a:t>durch GA, Geburtsdatum </a:t>
            </a:r>
            <a:r>
              <a:rPr lang="de-DE" sz="900" dirty="0" smtClean="0"/>
              <a:t>1932</a:t>
            </a:r>
            <a:endParaRPr lang="de-DE" sz="105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861" y="1002895"/>
            <a:ext cx="4723505" cy="303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727" y="4042771"/>
            <a:ext cx="4319639" cy="27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a:t>
            </a:r>
            <a:r>
              <a:rPr lang="de-DE" dirty="0" smtClean="0"/>
              <a:t>07.05.2020</a:t>
            </a:r>
            <a:r>
              <a:rPr lang="de-DE" dirty="0" smtClean="0"/>
              <a:t>.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249369581"/>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marL="0" algn="r" defTabSz="457200" rtl="0" eaLnBrk="1" fontAlgn="b" latinLnBrk="0" hangingPunct="1"/>
                      <a:endParaRPr lang="de-DE" sz="1600" b="1" kern="1200" dirty="0">
                        <a:solidFill>
                          <a:schemeClr val="dk1"/>
                        </a:solidFill>
                        <a:effectLst/>
                        <a:latin typeface="+mn-lt"/>
                        <a:ea typeface="+mn-ea"/>
                        <a:cs typeface="+mn-cs"/>
                      </a:endParaRP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11</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37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180</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477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1.085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1.708</a:t>
                      </a:r>
                    </a:p>
                  </a:txBody>
                  <a:tcPr marL="0" marR="0" marT="0" marB="0" anchor="b"/>
                </a:tc>
                <a:tc>
                  <a:txBody>
                    <a:bodyPr/>
                    <a:lstStyle/>
                    <a:p>
                      <a:pPr marL="0" algn="r" defTabSz="457200" rtl="0" eaLnBrk="1" fontAlgn="b" latinLnBrk="0" hangingPunct="1"/>
                      <a:r>
                        <a:rPr lang="de-DE" sz="1600" b="1" kern="1200">
                          <a:solidFill>
                            <a:schemeClr val="dk1"/>
                          </a:solidFill>
                          <a:effectLst/>
                          <a:latin typeface="+mn-lt"/>
                          <a:ea typeface="+mn-ea"/>
                          <a:cs typeface="+mn-cs"/>
                        </a:rPr>
                        <a:t>458</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a:t>
                      </a:r>
                    </a:p>
                  </a:txBody>
                  <a:tcPr marL="0" marR="0" marT="0" marB="0" anchor="b"/>
                </a:tc>
                <a:tc>
                  <a:txBody>
                    <a:bodyPr/>
                    <a:lstStyle/>
                    <a:p>
                      <a:pPr marL="0" algn="r" defTabSz="457200" rtl="0" eaLnBrk="1" fontAlgn="b" latinLnBrk="0" hangingPunct="1"/>
                      <a:endParaRPr lang="de-DE" sz="1600" b="1" kern="1200">
                        <a:solidFill>
                          <a:schemeClr val="dk1"/>
                        </a:solidFill>
                        <a:effectLst/>
                        <a:latin typeface="+mn-lt"/>
                        <a:ea typeface="+mn-ea"/>
                        <a:cs typeface="+mn-cs"/>
                      </a:endParaRP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2</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12</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58</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165</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517</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1.526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816</a:t>
                      </a:r>
                    </a:p>
                  </a:txBody>
                  <a:tcPr marL="0" marR="0" marT="0" marB="0" anchor="b"/>
                </a:tc>
                <a:tc>
                  <a:txBody>
                    <a:bodyPr/>
                    <a:lstStyle/>
                    <a:p>
                      <a:pPr marL="0" algn="r" defTabSz="457200" rtl="0" eaLnBrk="1" fontAlgn="b" latinLnBrk="0" hangingPunct="1"/>
                      <a:r>
                        <a:rPr lang="de-DE" sz="1600" b="1" kern="1200" dirty="0">
                          <a:solidFill>
                            <a:schemeClr val="dk1"/>
                          </a:solidFill>
                          <a:effectLst/>
                          <a:latin typeface="+mn-lt"/>
                          <a:ea typeface="+mn-ea"/>
                          <a:cs typeface="+mn-cs"/>
                        </a:rPr>
                        <a:t>41</a:t>
                      </a:r>
                    </a:p>
                  </a:txBody>
                  <a:tcPr marL="0" marR="0" marT="0" marB="0" anchor="b"/>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165.182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 davon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56.522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681319398"/>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2.372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1.554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428</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1.300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10.609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465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9.600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 Kitas, Kinderhorte, Schulen, Heime und Ferienlager)</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1.720*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48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rPr>
                        <a:t>1.600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2.097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104</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latin typeface="+mn-lt"/>
                          <a:ea typeface="+mn-ea"/>
                        </a:rPr>
                        <a:t>2.000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13.035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2.947</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2.582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7.663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315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33</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6.600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1.468</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106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57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1000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latin typeface="+mn-lt"/>
                          <a:ea typeface="+mn-ea"/>
                          <a:cs typeface="+mn-cs"/>
                        </a:rPr>
                        <a:t>69.696</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12.548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2.708</a:t>
                      </a:r>
                      <a:endParaRPr lang="de-DE" sz="1100" dirty="0" smtClean="0">
                        <a:solidFill>
                          <a:schemeClr val="tx1"/>
                        </a:solidFill>
                        <a:effectLst/>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62.364</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07.05.2020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2" y="1633538"/>
            <a:ext cx="6726692" cy="411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26</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07.05.2020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28</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1.160</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986236630"/>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1.823</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1.230</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-81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10.550</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+238</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2.951</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805055336"/>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6.038</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13.569</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215</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19.822</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+195</a:t>
                      </a:r>
                      <a:endParaRPr lang="de-DE" sz="18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3.227</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8498</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530</a:t>
                      </a:r>
                      <a:r>
                        <a:rPr lang="de-DE" sz="1800" b="0" i="0" u="none" strike="noStrike" kern="1200" baseline="0" dirty="0" smtClean="0">
                          <a:solidFill>
                            <a:schemeClr val="tx1"/>
                          </a:solidFill>
                          <a:latin typeface="+mn-lt"/>
                          <a:ea typeface="+mn-ea"/>
                          <a:cs typeface="+mn-cs"/>
                        </a:rPr>
                        <a:t>	</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 </a:t>
                      </a:r>
                      <a:r>
                        <a:rPr lang="de-DE" sz="1800" b="1" i="0" u="none" strike="noStrike" kern="1200" baseline="0" dirty="0" smtClean="0">
                          <a:solidFill>
                            <a:schemeClr val="tx1"/>
                          </a:solidFill>
                          <a:latin typeface="+mn-lt"/>
                          <a:ea typeface="+mn-ea"/>
                          <a:cs typeface="+mn-cs"/>
                        </a:rPr>
                        <a:t>12.255</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-11</a:t>
                      </a:r>
                      <a:endParaRPr lang="de-DE" sz="18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9" y="875247"/>
            <a:ext cx="9013371" cy="5062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2" y="1307481"/>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a:t>
            </a:r>
            <a:r>
              <a:rPr lang="de-DE" dirty="0" smtClean="0"/>
              <a:t>05.05.2020</a:t>
            </a:r>
            <a:r>
              <a:rPr lang="de-DE" dirty="0" smtClean="0"/>
              <a:t>)</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a:t>
            </a:r>
            <a:r>
              <a:rPr lang="de-DE" dirty="0" smtClean="0"/>
              <a:t>05.05.2020</a:t>
            </a:r>
            <a:r>
              <a:rPr lang="de-DE" dirty="0" smtClean="0"/>
              <a:t>)</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32</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a:t>
            </a:r>
            <a:r>
              <a:rPr lang="de-DE" sz="1400" dirty="0" smtClean="0"/>
              <a:t>05.05</a:t>
            </a:r>
            <a:r>
              <a:rPr lang="de-DE" sz="1400" dirty="0" smtClean="0"/>
              <a:t>.2020</a:t>
            </a:r>
            <a:r>
              <a:rPr lang="de-DE" sz="1400" dirty="0" smtClean="0"/>
              <a:t>,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18 gaben 30 Labore einen Rückstau von insgesamt 3.790 abzuarbeitenden Proben an. 41 Labore nannten Lieferschwierigkeiten für Reagenzien, hauptsächlich Extraktionskits und </a:t>
            </a:r>
            <a:r>
              <a:rPr lang="de-DE" dirty="0" err="1"/>
              <a:t>Abstrichtupfer</a:t>
            </a:r>
            <a:r>
              <a:rPr lang="de-DE" dirty="0"/>
              <a:t> und neu auch </a:t>
            </a:r>
            <a:r>
              <a:rPr lang="de-DE" dirty="0" err="1"/>
              <a:t>Pipettenspitzen</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888116435"/>
              </p:ext>
            </p:extLst>
          </p:nvPr>
        </p:nvGraphicFramePr>
        <p:xfrm>
          <a:off x="357822" y="1275905"/>
          <a:ext cx="5834380" cy="2128774"/>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124.716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3.892 (3,1%)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90</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127.457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7.582 (5,9%)</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114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348.619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23.820 (6,8%)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152</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361.515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31.414 (8,7%)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151</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408.348</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36.885 (9,0%)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379.233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30.728 (8,1%)</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163</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330.027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21.993 (6,7%)</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167</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a:effectLst/>
                        </a:rPr>
                        <a:t>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357.876*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17.874* (5,0%)</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175</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smtClean="0">
                          <a:effectLst/>
                          <a:latin typeface="Calibri"/>
                          <a:ea typeface="MS Mincho"/>
                          <a:cs typeface="Times New Roman"/>
                        </a:rPr>
                        <a:t>18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317.979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12.143 (3,8%)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169</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2.755.770</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186.331 (6,8%)</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857348606"/>
              </p:ext>
            </p:extLst>
          </p:nvPr>
        </p:nvGraphicFramePr>
        <p:xfrm>
          <a:off x="1413165" y="3709670"/>
          <a:ext cx="6381464" cy="1434846"/>
        </p:xfrm>
        <a:graphic>
          <a:graphicData uri="http://schemas.openxmlformats.org/drawingml/2006/table">
            <a:tbl>
              <a:tblPr firstRow="1" firstCol="1" bandRow="1">
                <a:tableStyleId>{5C22544A-7EE6-4342-B048-85BDC9FD1C3A}</a:tableStyleId>
              </a:tblPr>
              <a:tblGrid>
                <a:gridCol w="1290723"/>
                <a:gridCol w="565501"/>
                <a:gridCol w="565501"/>
                <a:gridCol w="565501"/>
                <a:gridCol w="565501"/>
                <a:gridCol w="565501"/>
                <a:gridCol w="565501"/>
                <a:gridCol w="565501"/>
                <a:gridCol w="566117"/>
                <a:gridCol w="566117"/>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a:effectLst/>
                        </a:rPr>
                        <a:t>KW17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KW18</a:t>
                      </a:r>
                      <a:endParaRPr lang="de-DE" sz="1100" dirty="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28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111</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132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126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137</a:t>
                      </a:r>
                      <a:endParaRPr lang="de-DE" sz="1100" b="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7.115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31.010</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64.725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103.515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116.655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123.304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136.064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141.815</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153.698</a:t>
                      </a:r>
                      <a:endParaRPr lang="de-DE" sz="1100" b="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730.156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818.426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860.494</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964.962</a:t>
                      </a:r>
                      <a:endParaRPr lang="de-DE" sz="1100" b="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a:t>
            </a:r>
            <a:r>
              <a:rPr lang="de-DE" dirty="0" smtClean="0"/>
              <a:t>18. </a:t>
            </a:r>
            <a:r>
              <a:rPr lang="de-DE" dirty="0" smtClean="0"/>
              <a:t>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a:t>
            </a:r>
            <a:r>
              <a:rPr lang="de-DE" sz="1400" dirty="0" smtClean="0">
                <a:ea typeface="Times New Roman"/>
                <a:cs typeface="Arial"/>
              </a:rPr>
              <a:t>18. </a:t>
            </a:r>
            <a:r>
              <a:rPr lang="de-DE" sz="1400" dirty="0">
                <a:ea typeface="Times New Roman"/>
                <a:cs typeface="Arial"/>
              </a:rPr>
              <a:t>KW 2019/20. Der schwarze, senkrechte Strich markiert den Jahreswechsel.</a:t>
            </a:r>
            <a:endParaRPr lang="de-DE" sz="1400" dirty="0">
              <a:ea typeface="Times New Roman"/>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57" y="1447679"/>
            <a:ext cx="5434817" cy="409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88" y="1146375"/>
            <a:ext cx="8377237"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dirty="0"/>
              <a:t>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07.05.2020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07.05.2020</a:t>
            </a:r>
            <a:r>
              <a:rPr lang="de-DE" sz="1400" dirty="0" smtClean="0">
                <a:solidFill>
                  <a:schemeClr val="bg1"/>
                </a:solidFill>
              </a:rPr>
              <a:t>. </a:t>
            </a:r>
            <a:r>
              <a:rPr lang="de-DE" sz="1400" dirty="0">
                <a:solidFill>
                  <a:schemeClr val="bg1"/>
                </a:solidFill>
              </a:rPr>
              <a:t>00:00)</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6" y="1431925"/>
            <a:ext cx="8371016" cy="41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07.05.2020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52</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smtClean="0">
                <a:solidFill>
                  <a:schemeClr val="bg1"/>
                </a:solidFill>
              </a:rPr>
              <a:t>07.05.2020 </a:t>
            </a:r>
            <a:r>
              <a:rPr lang="en-US" sz="1400" dirty="0" smtClean="0">
                <a:solidFill>
                  <a:schemeClr val="bg1"/>
                </a:solidFill>
              </a:rPr>
              <a:t>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7250"/>
            <a:ext cx="739457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07.05.2020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516467252"/>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a:t>
            </a:r>
            <a:r>
              <a:rPr lang="de-DE" sz="1400" dirty="0" smtClean="0">
                <a:solidFill>
                  <a:schemeClr val="bg1"/>
                </a:solidFill>
              </a:rPr>
              <a:t>07.05.2020</a:t>
            </a:r>
            <a:r>
              <a:rPr lang="de-DE" sz="1400" dirty="0" smtClean="0">
                <a:solidFill>
                  <a:schemeClr val="bg1"/>
                </a:solidFill>
              </a:rPr>
              <a:t>. 00:00)</a:t>
            </a:r>
            <a:endParaRPr lang="de-DE" sz="14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46175"/>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0,65 </a:t>
            </a:r>
            <a:r>
              <a:rPr lang="de-DE" dirty="0"/>
              <a:t>(95</a:t>
            </a:r>
            <a:r>
              <a:rPr lang="de-DE" dirty="0" smtClean="0"/>
              <a:t>%-Präzisionsintervall</a:t>
            </a:r>
            <a:r>
              <a:rPr lang="de-DE" dirty="0"/>
              <a:t>: </a:t>
            </a:r>
            <a:r>
              <a:rPr lang="de-DE" dirty="0" smtClean="0"/>
              <a:t>0,53 – 0,77)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02.05.2020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06.05.2020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07.05.2020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06.05.2020   00:00 Uhr (unter </a:t>
            </a:r>
            <a:r>
              <a:rPr lang="de-DE" sz="1600" dirty="0">
                <a:solidFill>
                  <a:schemeClr val="bg1"/>
                </a:solidFill>
              </a:rPr>
              <a:t>Berücksichtigung der Fälle bis </a:t>
            </a:r>
            <a:r>
              <a:rPr lang="de-DE" sz="1600" dirty="0" smtClean="0">
                <a:solidFill>
                  <a:schemeClr val="bg1"/>
                </a:solidFill>
              </a:rPr>
              <a:t>02.05.2020)</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0" y="1523915"/>
            <a:ext cx="7684419" cy="4391110"/>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3272</Words>
  <Application>Microsoft Office PowerPoint</Application>
  <PresentationFormat>Bildschirmpräsentation (4:3)</PresentationFormat>
  <Paragraphs>1217</Paragraphs>
  <Slides>65</Slides>
  <Notes>47</Notes>
  <HiddenSlides>33</HiddenSlides>
  <MMClips>0</MMClips>
  <ScaleCrop>false</ScaleCrop>
  <HeadingPairs>
    <vt:vector size="4" baseType="variant">
      <vt:variant>
        <vt:lpstr>Design</vt:lpstr>
      </vt:variant>
      <vt:variant>
        <vt:i4>2</vt:i4>
      </vt:variant>
      <vt:variant>
        <vt:lpstr>Folientitel</vt:lpstr>
      </vt:variant>
      <vt:variant>
        <vt:i4>65</vt:i4>
      </vt:variant>
    </vt:vector>
  </HeadingPairs>
  <TitlesOfParts>
    <vt:vector size="67" baseType="lpstr">
      <vt:lpstr>Office-Design</vt:lpstr>
      <vt:lpstr>1_Office-Design</vt:lpstr>
      <vt:lpstr>COVID-19:   Lage National, 07.05.2020  Informationen für den Krisenstab</vt:lpstr>
      <vt:lpstr>Fälle und Todesfälle pro Bundesland (Datenstand: 07.05.2020. 00:00)</vt:lpstr>
      <vt:lpstr>Epikurve nach Erkrankungsbeginn, ersatzweise Meldedatum (Datenstand: 07.05.2020. 00:00)</vt:lpstr>
      <vt:lpstr>Epikurve nach Meldedatum  Dashboard; (Datenstand: 07.05.2020. 00:00)</vt:lpstr>
      <vt:lpstr>Epikurve nach Meldedatum und Krankheitsstatus  (Datenstand: 07.05.2020. 00:00)</vt:lpstr>
      <vt:lpstr>Fälle nach übermitteltem Todesdatum; (Datenstand 07.05.2020 00:00Uhr)  </vt:lpstr>
      <vt:lpstr>PowerPoint-Präsentation</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07.05.2020. 00:00)</vt:lpstr>
      <vt:lpstr>Altersverteilung nach Meldewoche: Gesamtfälle;  (Datenstand: 07.05.2020. 00:00)</vt:lpstr>
      <vt:lpstr>Alters- &amp; Geschlechtsverteilung: Todesfälle; (Datenstand: 07.05.2020. 00:00*)</vt:lpstr>
      <vt:lpstr>Todesfälle nach Altersgruppen; (Datenstand: 07.05.2020. 00:00)</vt:lpstr>
      <vt:lpstr>Übermittelte Fälle nach Tätigkeit oder Betreuung in Einrichtungen; (Datenstand: 07.05.2020. 0:00)</vt:lpstr>
      <vt:lpstr>PowerPoint-Präsentation</vt:lpstr>
      <vt:lpstr>PowerPoint-Präsentation</vt:lpstr>
      <vt:lpstr>Übermittelte COVID-19-Fälle nach Expositionsort</vt:lpstr>
      <vt:lpstr>DIVI Intensivregister; (Datenstand: 07.05.2020, 9:15)</vt:lpstr>
      <vt:lpstr>DIVI Intensivregister; (Datenstand: 07.05.2020, 09:15)</vt:lpstr>
      <vt:lpstr>Prognose benötigter Intensivbetten für SARS-CoV-2 Fälle; (Datenstand: 04.05.2020)</vt:lpstr>
      <vt:lpstr>Aktuelle Mobilität (Datenstand 05.05.2020)</vt:lpstr>
      <vt:lpstr>Aktuelle Mobilität (Datenstand 05.05.2020)</vt:lpstr>
      <vt:lpstr>Anzahl Labortestungen (Datenstand 05.05.2020,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18.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Goerlitz, Luise</cp:lastModifiedBy>
  <cp:revision>1524</cp:revision>
  <cp:lastPrinted>2020-05-06T05:17:57Z</cp:lastPrinted>
  <dcterms:created xsi:type="dcterms:W3CDTF">2015-11-02T12:29:13Z</dcterms:created>
  <dcterms:modified xsi:type="dcterms:W3CDTF">2020-05-07T08:33:43Z</dcterms:modified>
</cp:coreProperties>
</file>