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70A78-A692-41BA-8DF6-D99253C1433B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0F412-B0B0-4DF7-A597-AADD7C5EF6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45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EC90-4D83-48E4-B885-06516CA2254D}" type="datetime1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4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9751-0FBB-430C-8F76-8BC530C894A9}" type="datetime1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22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293D-07ED-4079-8E0F-49E49A84B14A}" type="datetime1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54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13C-65DB-444F-885C-795DD5A79551}" type="datetime1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42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8BE9-DA73-4B2B-8D49-934AD030A7E8}" type="datetime1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05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5AA2-4938-44C1-B372-F93980362BB6}" type="datetime1">
              <a:rPr lang="de-DE" smtClean="0"/>
              <a:t>07.05.2020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73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9BDD-FF28-42F9-A76D-955E91609DDE}" type="datetime1">
              <a:rPr lang="de-DE" smtClean="0"/>
              <a:t>07.05.2020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455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745EC-6AFE-4131-87A1-24FB52394E83}" type="datetime1">
              <a:rPr lang="de-DE" smtClean="0"/>
              <a:t>07.05.2020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7E87-40BB-4BF7-B059-2EF7CED1CFAE}" type="datetime1">
              <a:rPr lang="de-DE" smtClean="0"/>
              <a:t>07.05.2020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13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544C-1B8D-4AB6-A339-E53BECBC809E}" type="datetime1">
              <a:rPr lang="de-DE" smtClean="0"/>
              <a:t>07.05.2020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07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DF09-D474-452B-B9CF-694833D4D845}" type="datetime1">
              <a:rPr lang="de-DE" smtClean="0"/>
              <a:t>07.05.2020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08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7DD26-2FAA-458C-894F-9B9F9E3EA5DA}" type="datetime1">
              <a:rPr lang="de-DE" smtClean="0"/>
              <a:t>07.05.2020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F3FE6-7E19-435A-97A8-A960BA143DB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65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07529" y="1196752"/>
            <a:ext cx="8540935" cy="504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 </a:t>
            </a:r>
          </a:p>
          <a:p>
            <a:r>
              <a:rPr lang="en-US" sz="1200" b="1" dirty="0"/>
              <a:t>Yan et al </a:t>
            </a:r>
            <a:r>
              <a:rPr lang="en-US" sz="1200" b="1" dirty="0" smtClean="0"/>
              <a:t>2018 </a:t>
            </a:r>
            <a:r>
              <a:rPr lang="en-US" sz="1200" dirty="0" smtClean="0"/>
              <a:t>PNAS</a:t>
            </a:r>
            <a:r>
              <a:rPr lang="en-US" sz="1200" b="1" dirty="0" smtClean="0"/>
              <a:t> </a:t>
            </a:r>
            <a:r>
              <a:rPr lang="en-US" sz="1200" dirty="0" smtClean="0"/>
              <a:t>“Infectious virus in exhaled breath of symptomatic seasonal influenza cases from a college community”,</a:t>
            </a:r>
          </a:p>
          <a:p>
            <a:r>
              <a:rPr lang="en-US" sz="1200" dirty="0" smtClean="0"/>
              <a:t>Influenza in </a:t>
            </a:r>
            <a:r>
              <a:rPr lang="en-US" sz="1200" dirty="0" err="1" smtClean="0"/>
              <a:t>Atem</a:t>
            </a:r>
            <a:r>
              <a:rPr lang="en-US" sz="1200" dirty="0" smtClean="0"/>
              <a:t> </a:t>
            </a:r>
            <a:r>
              <a:rPr lang="en-US" sz="1200" dirty="0" err="1" smtClean="0"/>
              <a:t>nachgewiesen</a:t>
            </a:r>
            <a:r>
              <a:rPr lang="en-US" sz="1200" dirty="0" smtClean="0"/>
              <a:t>.</a:t>
            </a:r>
            <a:endParaRPr lang="de-DE" sz="1200" dirty="0"/>
          </a:p>
          <a:p>
            <a:r>
              <a:rPr lang="en-US" sz="1200" dirty="0"/>
              <a:t> </a:t>
            </a:r>
            <a:endParaRPr lang="de-DE" sz="1200" dirty="0"/>
          </a:p>
          <a:p>
            <a:r>
              <a:rPr lang="de-DE" sz="1200" b="1" dirty="0"/>
              <a:t>Van </a:t>
            </a:r>
            <a:r>
              <a:rPr lang="de-DE" sz="1200" b="1" dirty="0" err="1" smtClean="0"/>
              <a:t>Doremalen</a:t>
            </a:r>
            <a:r>
              <a:rPr lang="de-DE" sz="1200" b="1" dirty="0" smtClean="0"/>
              <a:t> et al 2020 </a:t>
            </a:r>
            <a:r>
              <a:rPr lang="de-DE" sz="1200" dirty="0" smtClean="0"/>
              <a:t>NEJM „</a:t>
            </a:r>
            <a:r>
              <a:rPr lang="en-US" sz="1200" dirty="0" smtClean="0"/>
              <a:t>Aerosol and Surface Stability of SARS-CoV-2</a:t>
            </a:r>
          </a:p>
          <a:p>
            <a:r>
              <a:rPr lang="en-US" sz="1200" dirty="0" smtClean="0"/>
              <a:t>as Compared with SARS-CoV-1 </a:t>
            </a:r>
            <a:r>
              <a:rPr lang="de-DE" sz="1200" dirty="0" smtClean="0"/>
              <a:t>“ : </a:t>
            </a:r>
          </a:p>
          <a:p>
            <a:r>
              <a:rPr lang="de-DE" sz="1200" dirty="0" err="1" smtClean="0"/>
              <a:t>künstl</a:t>
            </a:r>
            <a:r>
              <a:rPr lang="de-DE" sz="1200" dirty="0" smtClean="0"/>
              <a:t> erzeugte </a:t>
            </a:r>
            <a:r>
              <a:rPr lang="de-DE" sz="1200" dirty="0"/>
              <a:t>Aerosole </a:t>
            </a:r>
            <a:r>
              <a:rPr lang="de-DE" sz="1200" dirty="0" smtClean="0"/>
              <a:t>mit </a:t>
            </a:r>
            <a:r>
              <a:rPr lang="de-DE" sz="1200" dirty="0"/>
              <a:t>SARS-CoV-2 / SARS-</a:t>
            </a:r>
            <a:r>
              <a:rPr lang="de-DE" sz="1200" dirty="0" err="1"/>
              <a:t>CoV</a:t>
            </a:r>
            <a:r>
              <a:rPr lang="de-DE" sz="1200" dirty="0"/>
              <a:t>, in etwa vergleichbar, ca. 3 h </a:t>
            </a:r>
            <a:r>
              <a:rPr lang="de-DE" sz="1200" dirty="0" smtClean="0"/>
              <a:t>stabil, langsames Absinken</a:t>
            </a:r>
            <a:endParaRPr lang="de-DE" sz="1200" dirty="0"/>
          </a:p>
          <a:p>
            <a:r>
              <a:rPr lang="de-DE" sz="1200" dirty="0"/>
              <a:t> </a:t>
            </a:r>
          </a:p>
          <a:p>
            <a:r>
              <a:rPr lang="en-US" sz="1200" b="1" dirty="0" err="1" smtClean="0"/>
              <a:t>Pyankov</a:t>
            </a:r>
            <a:r>
              <a:rPr lang="en-US" sz="1200" b="1" dirty="0" smtClean="0"/>
              <a:t> et al 2018 </a:t>
            </a:r>
            <a:r>
              <a:rPr lang="en-US" sz="1200" dirty="0" smtClean="0"/>
              <a:t>Journal of Aerosol </a:t>
            </a:r>
            <a:r>
              <a:rPr lang="en-US" sz="1200" dirty="0" err="1" smtClean="0"/>
              <a:t>science“Survival</a:t>
            </a:r>
            <a:r>
              <a:rPr lang="en-US" sz="1200" dirty="0" smtClean="0"/>
              <a:t> of aerosolized coronavirus in the ambient air” : </a:t>
            </a:r>
          </a:p>
          <a:p>
            <a:r>
              <a:rPr lang="en-US" sz="1200" dirty="0" smtClean="0"/>
              <a:t>MERS </a:t>
            </a:r>
            <a:r>
              <a:rPr lang="en-US" sz="1200" dirty="0"/>
              <a:t>in </a:t>
            </a:r>
            <a:r>
              <a:rPr lang="en-US" sz="1200" dirty="0" err="1"/>
              <a:t>Aerosolen</a:t>
            </a:r>
            <a:r>
              <a:rPr lang="en-US" sz="1200" dirty="0"/>
              <a:t>, </a:t>
            </a:r>
            <a:r>
              <a:rPr lang="en-US" sz="1200" dirty="0" smtClean="0"/>
              <a:t>Office-</a:t>
            </a:r>
            <a:r>
              <a:rPr lang="en-US" sz="1200" dirty="0" err="1" smtClean="0"/>
              <a:t>Bedingungen</a:t>
            </a:r>
            <a:r>
              <a:rPr lang="en-US" sz="1200" dirty="0" smtClean="0"/>
              <a:t>: </a:t>
            </a:r>
            <a:r>
              <a:rPr lang="en-US" sz="1200" dirty="0"/>
              <a:t>25 °C /79%RH -&gt; 60% </a:t>
            </a:r>
            <a:r>
              <a:rPr lang="en-US" sz="1200" dirty="0" err="1" smtClean="0"/>
              <a:t>verbleibend</a:t>
            </a:r>
            <a:r>
              <a:rPr lang="en-US" sz="1200" dirty="0" smtClean="0"/>
              <a:t> </a:t>
            </a:r>
            <a:r>
              <a:rPr lang="en-US" sz="1200" dirty="0" err="1" smtClean="0"/>
              <a:t>nach</a:t>
            </a:r>
            <a:r>
              <a:rPr lang="en-US" sz="1200" dirty="0" smtClean="0"/>
              <a:t> 60 </a:t>
            </a:r>
            <a:r>
              <a:rPr lang="en-US" sz="1200" dirty="0" err="1" smtClean="0"/>
              <a:t>Minuten</a:t>
            </a:r>
            <a:r>
              <a:rPr lang="en-US" sz="1200" dirty="0" smtClean="0"/>
              <a:t> ‚</a:t>
            </a:r>
            <a:r>
              <a:rPr lang="de-DE" sz="1200" dirty="0" smtClean="0"/>
              <a:t> und „heiße“ Umgebung 38°C, 24 </a:t>
            </a:r>
            <a:r>
              <a:rPr lang="de-DE" sz="1200" smtClean="0"/>
              <a:t>% </a:t>
            </a:r>
            <a:r>
              <a:rPr lang="de-DE" sz="1200" smtClean="0"/>
              <a:t>RH </a:t>
            </a:r>
            <a:r>
              <a:rPr lang="de-DE" sz="1200" dirty="0"/>
              <a:t>-&gt; 4,7% </a:t>
            </a:r>
            <a:r>
              <a:rPr lang="de-DE" sz="1200" dirty="0" smtClean="0"/>
              <a:t>verbleibend nach 60 Minuten.</a:t>
            </a:r>
            <a:endParaRPr lang="de-DE" sz="1200" dirty="0"/>
          </a:p>
          <a:p>
            <a:r>
              <a:rPr lang="de-DE" sz="1200" dirty="0"/>
              <a:t> </a:t>
            </a:r>
            <a:endParaRPr lang="de-DE" sz="1200" b="1" dirty="0"/>
          </a:p>
          <a:p>
            <a:r>
              <a:rPr lang="de-DE" sz="1200" b="1" dirty="0"/>
              <a:t>Liu et al 2017 </a:t>
            </a:r>
            <a:r>
              <a:rPr lang="de-DE" sz="1200" dirty="0" err="1" smtClean="0"/>
              <a:t>Indoor</a:t>
            </a:r>
            <a:r>
              <a:rPr lang="de-DE" sz="1200" dirty="0" smtClean="0"/>
              <a:t> Air „</a:t>
            </a:r>
            <a:r>
              <a:rPr lang="en-US" sz="1200" dirty="0" smtClean="0"/>
              <a:t>Short-range airborne transmission of expiratory droplets between two people </a:t>
            </a:r>
            <a:r>
              <a:rPr lang="de-DE" sz="1200" dirty="0" smtClean="0"/>
              <a:t>“, </a:t>
            </a:r>
          </a:p>
          <a:p>
            <a:r>
              <a:rPr lang="de-DE" sz="1200" dirty="0" smtClean="0"/>
              <a:t>Aerosole und </a:t>
            </a:r>
            <a:r>
              <a:rPr lang="de-DE" sz="1200" dirty="0" err="1" smtClean="0"/>
              <a:t>Tröpfchenproduktion</a:t>
            </a:r>
            <a:r>
              <a:rPr lang="de-DE" sz="1200" dirty="0" smtClean="0"/>
              <a:t> und Verteilung im Raum </a:t>
            </a:r>
            <a:r>
              <a:rPr lang="de-DE" sz="1200" dirty="0"/>
              <a:t>beim </a:t>
            </a:r>
            <a:r>
              <a:rPr lang="de-DE" sz="1200" dirty="0" smtClean="0"/>
              <a:t>Atmen (</a:t>
            </a:r>
            <a:r>
              <a:rPr lang="de-DE" sz="1200" dirty="0" err="1" smtClean="0"/>
              <a:t>Dummies</a:t>
            </a:r>
            <a:r>
              <a:rPr lang="de-DE" sz="1200" dirty="0" smtClean="0"/>
              <a:t>), Abstand von 1,5m.</a:t>
            </a:r>
            <a:endParaRPr lang="de-DE" sz="1200" dirty="0"/>
          </a:p>
          <a:p>
            <a:r>
              <a:rPr lang="en-US" sz="1200" dirty="0"/>
              <a:t> </a:t>
            </a:r>
            <a:endParaRPr lang="de-DE" sz="1200" dirty="0"/>
          </a:p>
          <a:p>
            <a:r>
              <a:rPr lang="en-US" sz="1200" b="1" dirty="0" err="1"/>
              <a:t>Asadi</a:t>
            </a:r>
            <a:r>
              <a:rPr lang="en-US" sz="1200" b="1" dirty="0"/>
              <a:t> et al 2019 </a:t>
            </a:r>
            <a:r>
              <a:rPr lang="en-US" sz="1200" dirty="0" smtClean="0"/>
              <a:t>Nature Scientific </a:t>
            </a:r>
            <a:r>
              <a:rPr lang="en-US" sz="1200" dirty="0" smtClean="0"/>
              <a:t>Reports “</a:t>
            </a:r>
            <a:r>
              <a:rPr lang="en-US" sz="1200" dirty="0" smtClean="0"/>
              <a:t>Aerosol emission and </a:t>
            </a:r>
            <a:r>
              <a:rPr lang="en-US" sz="1200" dirty="0" err="1" smtClean="0"/>
              <a:t>superemission</a:t>
            </a:r>
            <a:r>
              <a:rPr lang="en-US" sz="1200" dirty="0" smtClean="0"/>
              <a:t> during human speech increase with voice loudness”, </a:t>
            </a:r>
          </a:p>
          <a:p>
            <a:r>
              <a:rPr lang="en-US" sz="1200" dirty="0" err="1" smtClean="0"/>
              <a:t>Höhere</a:t>
            </a:r>
            <a:r>
              <a:rPr lang="en-US" sz="1200" dirty="0" smtClean="0"/>
              <a:t> </a:t>
            </a:r>
            <a:r>
              <a:rPr lang="en-US" sz="1200" dirty="0" err="1" smtClean="0"/>
              <a:t>Lautstärke</a:t>
            </a:r>
            <a:r>
              <a:rPr lang="en-US" sz="1200" dirty="0" smtClean="0"/>
              <a:t>: </a:t>
            </a:r>
            <a:r>
              <a:rPr lang="en-US" sz="1200" dirty="0" err="1" smtClean="0"/>
              <a:t>größere</a:t>
            </a:r>
            <a:r>
              <a:rPr lang="en-US" sz="1200" dirty="0" smtClean="0"/>
              <a:t> </a:t>
            </a:r>
            <a:r>
              <a:rPr lang="en-US" sz="1200" dirty="0" err="1" smtClean="0"/>
              <a:t>Aerosolproduktion</a:t>
            </a:r>
            <a:r>
              <a:rPr lang="en-US" sz="1200" dirty="0" smtClean="0"/>
              <a:t>, </a:t>
            </a:r>
            <a:r>
              <a:rPr lang="en-US" sz="1200" dirty="0" err="1" smtClean="0"/>
              <a:t>Individuelle</a:t>
            </a:r>
            <a:r>
              <a:rPr lang="en-US" sz="1200" dirty="0" smtClean="0"/>
              <a:t> </a:t>
            </a:r>
            <a:r>
              <a:rPr lang="en-US" sz="1200" dirty="0" err="1" smtClean="0"/>
              <a:t>Unterschiede</a:t>
            </a:r>
            <a:r>
              <a:rPr lang="en-US" sz="1200" dirty="0" smtClean="0"/>
              <a:t>: “speech </a:t>
            </a:r>
            <a:r>
              <a:rPr lang="en-US" sz="1200" dirty="0" err="1" smtClean="0"/>
              <a:t>superemitters</a:t>
            </a:r>
            <a:r>
              <a:rPr lang="en-US" sz="1200" dirty="0" smtClean="0"/>
              <a:t>”, </a:t>
            </a:r>
            <a:r>
              <a:rPr lang="de-DE" sz="1200" dirty="0"/>
              <a:t> </a:t>
            </a:r>
            <a:r>
              <a:rPr lang="de-DE" sz="1200" dirty="0" smtClean="0"/>
              <a:t>verschiedene Sprachen spielen eine untergeordnete Rolle wenn die Lautstärke gleich ist.</a:t>
            </a:r>
            <a:endParaRPr lang="de-DE" sz="1200" dirty="0"/>
          </a:p>
          <a:p>
            <a:r>
              <a:rPr lang="en-US" sz="1200" dirty="0"/>
              <a:t> </a:t>
            </a:r>
            <a:endParaRPr lang="de-DE" sz="1200" dirty="0"/>
          </a:p>
          <a:p>
            <a:r>
              <a:rPr lang="de-DE" sz="1200" b="1" dirty="0" smtClean="0"/>
              <a:t>Qian et al  2010 </a:t>
            </a:r>
            <a:r>
              <a:rPr lang="de-DE" sz="1200" dirty="0" smtClean="0"/>
              <a:t>Building </a:t>
            </a:r>
            <a:r>
              <a:rPr lang="de-DE" sz="1200" dirty="0" err="1" smtClean="0"/>
              <a:t>and</a:t>
            </a:r>
            <a:r>
              <a:rPr lang="de-DE" sz="1200" dirty="0" smtClean="0"/>
              <a:t> Environment „</a:t>
            </a:r>
            <a:r>
              <a:rPr lang="en-US" sz="1200" dirty="0" smtClean="0"/>
              <a:t>Natural ventilation for reducing airborne infection in hospitals </a:t>
            </a:r>
            <a:r>
              <a:rPr lang="de-DE" sz="1200" dirty="0" smtClean="0"/>
              <a:t>“,  natürliche Belüftung/hohe Luftaustauschrate kann Infektionsrisiko absenken (TB </a:t>
            </a:r>
            <a:r>
              <a:rPr lang="de-DE" sz="1200" dirty="0"/>
              <a:t>Krankenhaus </a:t>
            </a:r>
            <a:r>
              <a:rPr lang="de-DE" sz="1200" dirty="0" err="1" smtClean="0"/>
              <a:t>HongKong</a:t>
            </a:r>
            <a:r>
              <a:rPr lang="de-DE" sz="1200" dirty="0" smtClean="0"/>
              <a:t>)</a:t>
            </a:r>
            <a:endParaRPr lang="de-DE" sz="1200" dirty="0"/>
          </a:p>
          <a:p>
            <a:r>
              <a:rPr lang="de-DE" sz="1200" dirty="0"/>
              <a:t> </a:t>
            </a:r>
          </a:p>
          <a:p>
            <a:r>
              <a:rPr lang="de-DE" sz="1200" b="1" dirty="0" smtClean="0"/>
              <a:t>Liu </a:t>
            </a:r>
            <a:r>
              <a:rPr lang="de-DE" sz="1200" b="1" dirty="0"/>
              <a:t>et al </a:t>
            </a:r>
            <a:r>
              <a:rPr lang="de-DE" sz="1200" b="1" dirty="0" smtClean="0"/>
              <a:t>2020 </a:t>
            </a:r>
            <a:r>
              <a:rPr lang="de-DE" sz="1200" dirty="0" smtClean="0"/>
              <a:t>Nature“</a:t>
            </a:r>
            <a:r>
              <a:rPr lang="en-US" sz="1200" dirty="0"/>
              <a:t>Aerodynamic analysis of SARS-CoV-2 in two Wuhan hospitals</a:t>
            </a:r>
            <a:r>
              <a:rPr lang="de-DE" sz="1200" dirty="0" smtClean="0"/>
              <a:t>“, Umgebungskontamination durch Aerosole v.a. </a:t>
            </a:r>
            <a:r>
              <a:rPr lang="de-DE" sz="1200" dirty="0"/>
              <a:t>in </a:t>
            </a:r>
            <a:r>
              <a:rPr lang="de-DE" sz="1200" dirty="0" smtClean="0"/>
              <a:t>KKH</a:t>
            </a:r>
            <a:endParaRPr lang="de-DE" sz="1200" dirty="0"/>
          </a:p>
          <a:p>
            <a:r>
              <a:rPr lang="de-DE" sz="1200" dirty="0"/>
              <a:t> </a:t>
            </a:r>
          </a:p>
          <a:p>
            <a:endParaRPr lang="de-DE" sz="12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2051720" y="55042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/>
              <a:t>Literaturrecherche: SARS-CoV-2 und Aerosole im </a:t>
            </a:r>
            <a:r>
              <a:rPr lang="de-DE" b="1" dirty="0" smtClean="0"/>
              <a:t>nicht-medizinischen </a:t>
            </a:r>
            <a:r>
              <a:rPr lang="de-DE" b="1" dirty="0"/>
              <a:t>Bereich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09264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560" y="1052736"/>
            <a:ext cx="81003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SARS-CoV-2 kann beim Atmen und Sprechen in Aerosolen emittiert werden. </a:t>
            </a:r>
            <a:endParaRPr lang="de-DE" dirty="0"/>
          </a:p>
          <a:p>
            <a:r>
              <a:rPr lang="de-DE" dirty="0" smtClean="0"/>
              <a:t>Wahrscheinlich individuelle Unterschiede.</a:t>
            </a:r>
          </a:p>
          <a:p>
            <a:endParaRPr lang="de-DE" dirty="0"/>
          </a:p>
          <a:p>
            <a:r>
              <a:rPr lang="de-DE" b="1" dirty="0" smtClean="0"/>
              <a:t>Abstand</a:t>
            </a:r>
            <a:r>
              <a:rPr lang="de-DE" dirty="0" smtClean="0"/>
              <a:t> von 1-2 m bei Atmen und Sprechen mit normaler Lautstärke in gut belüfteten Innenräumen ist geeignet um das Risiko einer Infektion zu verringern.</a:t>
            </a:r>
          </a:p>
          <a:p>
            <a:endParaRPr lang="de-DE" dirty="0" smtClean="0"/>
          </a:p>
          <a:p>
            <a:r>
              <a:rPr lang="de-DE" dirty="0" smtClean="0"/>
              <a:t>Cave: genaue Erfassung aller Parameter (Luftfeuchtigkeit, Luftbewegung, Temperatur…) nicht möglich.</a:t>
            </a:r>
          </a:p>
          <a:p>
            <a:endParaRPr lang="de-DE" dirty="0" smtClean="0"/>
          </a:p>
          <a:p>
            <a:r>
              <a:rPr lang="de-DE" dirty="0" smtClean="0"/>
              <a:t>Bei </a:t>
            </a:r>
            <a:r>
              <a:rPr lang="de-DE" b="1" dirty="0" smtClean="0"/>
              <a:t>lautem Sprechen oder Singen in geschlossenen Räumen</a:t>
            </a:r>
            <a:r>
              <a:rPr lang="de-DE" dirty="0" smtClean="0"/>
              <a:t>:  Abstand u.U. nicht ausreichend.</a:t>
            </a:r>
          </a:p>
          <a:p>
            <a:endParaRPr lang="de-DE" dirty="0" smtClean="0"/>
          </a:p>
          <a:p>
            <a:r>
              <a:rPr lang="en-US" dirty="0" smtClean="0"/>
              <a:t> 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FG14 07.05.2020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60915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Bildschirmpräsentation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Brunke, Melanie</dc:creator>
  <cp:lastModifiedBy>Brunke, Melanie</cp:lastModifiedBy>
  <cp:revision>15</cp:revision>
  <dcterms:created xsi:type="dcterms:W3CDTF">2020-05-06T11:23:25Z</dcterms:created>
  <dcterms:modified xsi:type="dcterms:W3CDTF">2020-05-07T08:39:49Z</dcterms:modified>
</cp:coreProperties>
</file>