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7" r:id="rId3"/>
    <p:sldId id="260" r:id="rId4"/>
    <p:sldId id="261" r:id="rId5"/>
    <p:sldId id="262" r:id="rId6"/>
    <p:sldId id="264" r:id="rId7"/>
    <p:sldId id="256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103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03BD-E0D4-409D-A39D-60C6751DBFB8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E801C-4212-4791-9AAA-26272DCDAC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03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type II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pneumocytes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(identified by unique expression of surfactant proteins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SFTPC, SFTPB, SFTPA1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we found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1.4% of cells expressing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ACE2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(FDR-adjusted p = 1.35E-21), 34.2% expressing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TMPRSS2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(FDR-adjusted p &lt; 1E-300), and 0.8% co-expressing both. In ciliated cells, we found 7% were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(FDR-adjusted p = 5E-64), 24.6% were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TMPRSS2+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(adjusted p = 3.8E-30), and 5.3%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co-expressed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E801C-4212-4791-9AAA-26272DCDAC8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24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06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5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3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15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17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82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74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91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17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35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20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D73B-ADC0-4AA4-AC6F-D3695C083CA6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0456-5847-40FB-B4B3-C228FE081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4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Ziegler et al., Cell: SARS-CoV-2 receptor ACE2 is an interferon-stimulated gene in human airway epithelial cells and is detected in specific cell subsets across tissues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ACE2 und TMPRSS2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err="1" smtClean="0"/>
              <a:t>angiotensin</a:t>
            </a:r>
            <a:r>
              <a:rPr lang="de-DE" dirty="0" smtClean="0"/>
              <a:t> </a:t>
            </a:r>
            <a:r>
              <a:rPr lang="de-DE" dirty="0" err="1" smtClean="0"/>
              <a:t>converting</a:t>
            </a:r>
            <a:r>
              <a:rPr lang="de-DE" dirty="0" smtClean="0"/>
              <a:t> </a:t>
            </a:r>
            <a:r>
              <a:rPr lang="en-US" dirty="0" smtClean="0"/>
              <a:t>enzyme </a:t>
            </a:r>
            <a:r>
              <a:rPr lang="en-US" dirty="0"/>
              <a:t>2 (ACE2) </a:t>
            </a:r>
            <a:r>
              <a:rPr lang="en-US" dirty="0" smtClean="0"/>
              <a:t>is </a:t>
            </a:r>
            <a:r>
              <a:rPr lang="en-US" dirty="0"/>
              <a:t>the receptor for </a:t>
            </a:r>
            <a:r>
              <a:rPr lang="en-US" dirty="0" smtClean="0"/>
              <a:t>SARS-</a:t>
            </a:r>
            <a:r>
              <a:rPr lang="en-US" dirty="0" err="1" smtClean="0"/>
              <a:t>CoV</a:t>
            </a:r>
            <a:endParaRPr lang="en-US" dirty="0" smtClean="0"/>
          </a:p>
          <a:p>
            <a:r>
              <a:rPr lang="de-DE" dirty="0" smtClean="0"/>
              <a:t>SARS-CoV-2 </a:t>
            </a:r>
            <a:r>
              <a:rPr lang="de-DE" dirty="0" err="1" smtClean="0"/>
              <a:t>spike</a:t>
            </a:r>
            <a:r>
              <a:rPr lang="de-DE" dirty="0" smtClean="0"/>
              <a:t> </a:t>
            </a:r>
            <a:r>
              <a:rPr lang="en-US" dirty="0" smtClean="0"/>
              <a:t>(S</a:t>
            </a:r>
            <a:r>
              <a:rPr lang="en-US" dirty="0"/>
              <a:t>) protein </a:t>
            </a:r>
            <a:r>
              <a:rPr lang="en-US" dirty="0" smtClean="0"/>
              <a:t>binds </a:t>
            </a:r>
            <a:r>
              <a:rPr lang="en-US" dirty="0"/>
              <a:t>ACE2 on host cells with significantly </a:t>
            </a:r>
            <a:r>
              <a:rPr lang="en-US" dirty="0" smtClean="0"/>
              <a:t>higher </a:t>
            </a:r>
            <a:r>
              <a:rPr lang="de-DE" dirty="0" err="1" smtClean="0"/>
              <a:t>affinity</a:t>
            </a:r>
            <a:r>
              <a:rPr lang="de-DE" dirty="0" smtClean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smtClean="0"/>
              <a:t>SARS-</a:t>
            </a:r>
            <a:r>
              <a:rPr lang="de-DE" dirty="0" err="1" smtClean="0"/>
              <a:t>CoV</a:t>
            </a:r>
            <a:r>
              <a:rPr lang="de-DE" dirty="0" smtClean="0"/>
              <a:t>-S</a:t>
            </a:r>
          </a:p>
          <a:p>
            <a:r>
              <a:rPr lang="de-DE" dirty="0"/>
              <a:t>host </a:t>
            </a:r>
            <a:r>
              <a:rPr lang="de-DE" dirty="0" err="1" smtClean="0"/>
              <a:t>protease</a:t>
            </a:r>
            <a:r>
              <a:rPr lang="de-DE" dirty="0" smtClean="0"/>
              <a:t> </a:t>
            </a:r>
            <a:r>
              <a:rPr lang="en-US" dirty="0" smtClean="0"/>
              <a:t>Type II </a:t>
            </a:r>
            <a:r>
              <a:rPr lang="de-DE" dirty="0" err="1" smtClean="0"/>
              <a:t>transmembrane</a:t>
            </a:r>
            <a:r>
              <a:rPr lang="de-DE" dirty="0" smtClean="0"/>
              <a:t> </a:t>
            </a:r>
            <a:r>
              <a:rPr lang="de-DE" dirty="0" err="1" smtClean="0"/>
              <a:t>serine</a:t>
            </a:r>
            <a:r>
              <a:rPr lang="de-DE" dirty="0" smtClean="0"/>
              <a:t> </a:t>
            </a:r>
            <a:r>
              <a:rPr lang="de-DE" dirty="0" err="1" smtClean="0"/>
              <a:t>protease</a:t>
            </a:r>
            <a:r>
              <a:rPr lang="de-DE" dirty="0" smtClean="0"/>
              <a:t> TMPRSS2 </a:t>
            </a:r>
            <a:r>
              <a:rPr lang="en-US" dirty="0" smtClean="0"/>
              <a:t>mediates </a:t>
            </a:r>
            <a:r>
              <a:rPr lang="en-US" dirty="0"/>
              <a:t>S protein activation </a:t>
            </a:r>
            <a:r>
              <a:rPr lang="en-US" dirty="0" smtClean="0"/>
              <a:t>and viral entry</a:t>
            </a:r>
          </a:p>
          <a:p>
            <a:r>
              <a:rPr lang="de-DE" dirty="0" smtClean="0"/>
              <a:t>ACE2 </a:t>
            </a:r>
            <a:r>
              <a:rPr lang="en-US" dirty="0" smtClean="0"/>
              <a:t>expression </a:t>
            </a:r>
            <a:r>
              <a:rPr lang="en-US" dirty="0"/>
              <a:t>in </a:t>
            </a:r>
            <a:r>
              <a:rPr lang="en-US" dirty="0" smtClean="0"/>
              <a:t>epithelia </a:t>
            </a:r>
            <a:r>
              <a:rPr lang="en-US" dirty="0"/>
              <a:t>of </a:t>
            </a:r>
            <a:r>
              <a:rPr lang="en-US" dirty="0" smtClean="0"/>
              <a:t>human </a:t>
            </a:r>
            <a:r>
              <a:rPr lang="en-US" dirty="0" smtClean="0"/>
              <a:t>lung </a:t>
            </a:r>
            <a:r>
              <a:rPr lang="en-US" dirty="0"/>
              <a:t>and small </a:t>
            </a:r>
            <a:r>
              <a:rPr lang="en-US" dirty="0" smtClean="0"/>
              <a:t>intestine, which subset? </a:t>
            </a:r>
          </a:p>
          <a:p>
            <a:r>
              <a:rPr lang="en-US" dirty="0" err="1" smtClean="0"/>
              <a:t>Ziel</a:t>
            </a:r>
            <a:r>
              <a:rPr lang="en-US" dirty="0" smtClean="0"/>
              <a:t> 1: Identification of cell </a:t>
            </a:r>
            <a:r>
              <a:rPr lang="en-US" dirty="0"/>
              <a:t>subsets targeted by SARS-CoV-2 (ACE2</a:t>
            </a:r>
            <a:r>
              <a:rPr lang="en-US" dirty="0" smtClean="0"/>
              <a:t>+)  and (</a:t>
            </a:r>
            <a:r>
              <a:rPr lang="en-US" dirty="0"/>
              <a:t>ACE2+/TMPRSS2</a:t>
            </a:r>
            <a:r>
              <a:rPr lang="en-US" dirty="0" smtClean="0"/>
              <a:t>+)</a:t>
            </a:r>
          </a:p>
          <a:p>
            <a:endParaRPr lang="en-US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3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wurde gemacht?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Analyse von </a:t>
            </a:r>
            <a:r>
              <a:rPr lang="de-DE" b="1" dirty="0" smtClean="0"/>
              <a:t>single-</a:t>
            </a:r>
            <a:r>
              <a:rPr lang="de-DE" b="1" dirty="0" err="1" smtClean="0"/>
              <a:t>cell</a:t>
            </a:r>
            <a:r>
              <a:rPr lang="de-DE" b="1" dirty="0" smtClean="0"/>
              <a:t> RNA-sequencing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en-US" dirty="0" smtClean="0"/>
              <a:t>sets from </a:t>
            </a:r>
            <a:r>
              <a:rPr lang="en-US" dirty="0"/>
              <a:t>non-SARS-CoV-2 infected </a:t>
            </a:r>
            <a:r>
              <a:rPr lang="en-US" dirty="0" smtClean="0"/>
              <a:t>samples (</a:t>
            </a:r>
            <a:r>
              <a:rPr lang="en-US" dirty="0"/>
              <a:t>human, </a:t>
            </a:r>
            <a:r>
              <a:rPr lang="en-US" dirty="0" smtClean="0"/>
              <a:t>HIV, Tb </a:t>
            </a:r>
            <a:r>
              <a:rPr lang="en-US" dirty="0" err="1" smtClean="0"/>
              <a:t>Patienten</a:t>
            </a:r>
            <a:r>
              <a:rPr lang="en-US" dirty="0" smtClean="0"/>
              <a:t>)  </a:t>
            </a:r>
            <a:r>
              <a:rPr lang="en-US" dirty="0"/>
              <a:t>tissues </a:t>
            </a:r>
            <a:r>
              <a:rPr lang="en-US" dirty="0" smtClean="0"/>
              <a:t>clinically </a:t>
            </a:r>
            <a:r>
              <a:rPr lang="en-US" dirty="0"/>
              <a:t>identified to harbor </a:t>
            </a:r>
            <a:r>
              <a:rPr lang="en-US" dirty="0" smtClean="0"/>
              <a:t>virus in </a:t>
            </a:r>
            <a:r>
              <a:rPr lang="en-US" dirty="0" smtClean="0"/>
              <a:t>COVID-19</a:t>
            </a:r>
          </a:p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Zellen</a:t>
            </a:r>
            <a:r>
              <a:rPr lang="en-US" dirty="0" smtClean="0"/>
              <a:t> </a:t>
            </a:r>
            <a:r>
              <a:rPr lang="en-US" dirty="0" err="1" smtClean="0"/>
              <a:t>exprimieren</a:t>
            </a:r>
            <a:r>
              <a:rPr lang="en-US" dirty="0" smtClean="0"/>
              <a:t> ACE2 und TMPRSS2? </a:t>
            </a:r>
          </a:p>
          <a:p>
            <a:r>
              <a:rPr lang="en-US" b="1" dirty="0"/>
              <a:t>Lung Epithelial Cell Expression of Host Factors Used by SARS-CoV-2 in </a:t>
            </a:r>
            <a:r>
              <a:rPr lang="en-US" b="1" dirty="0" smtClean="0"/>
              <a:t>Humans</a:t>
            </a:r>
            <a:endParaRPr lang="en-US" b="1" dirty="0"/>
          </a:p>
          <a:p>
            <a:r>
              <a:rPr lang="en-US" b="1" dirty="0" smtClean="0"/>
              <a:t>Upper </a:t>
            </a:r>
            <a:r>
              <a:rPr lang="en-US" b="1" dirty="0"/>
              <a:t>Airway Expression of Host Factors used by SARS-CoV-2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16064" r="21034" b="10836"/>
          <a:stretch/>
        </p:blipFill>
        <p:spPr bwMode="auto">
          <a:xfrm>
            <a:off x="107504" y="332656"/>
            <a:ext cx="9051124" cy="63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839" y="6021288"/>
            <a:ext cx="732245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Airway</a:t>
            </a:r>
            <a:r>
              <a:rPr lang="de-DE" dirty="0" smtClean="0"/>
              <a:t> </a:t>
            </a:r>
            <a:r>
              <a:rPr lang="de-DE" dirty="0" err="1" smtClean="0"/>
              <a:t>epithelium</a:t>
            </a:r>
            <a:r>
              <a:rPr lang="de-DE" dirty="0" smtClean="0"/>
              <a:t>: Typ II </a:t>
            </a:r>
            <a:r>
              <a:rPr lang="de-DE" dirty="0" err="1" smtClean="0"/>
              <a:t>Pneumozyten</a:t>
            </a:r>
            <a:r>
              <a:rPr lang="de-DE" dirty="0" smtClean="0"/>
              <a:t> (0,8%) und  </a:t>
            </a:r>
            <a:r>
              <a:rPr lang="de-DE" dirty="0" err="1" smtClean="0"/>
              <a:t>Zilienzellen</a:t>
            </a:r>
            <a:r>
              <a:rPr lang="de-DE" dirty="0" smtClean="0"/>
              <a:t> (5%) sind ++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prone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SARS-CoV2 </a:t>
            </a:r>
            <a:r>
              <a:rPr lang="de-DE" dirty="0" err="1" smtClean="0"/>
              <a:t>infection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87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12831" r="19088" b="10202"/>
          <a:stretch/>
        </p:blipFill>
        <p:spPr bwMode="auto">
          <a:xfrm>
            <a:off x="251520" y="188640"/>
            <a:ext cx="875983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4774" y="6202960"/>
            <a:ext cx="81733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Nasal </a:t>
            </a:r>
            <a:r>
              <a:rPr lang="de-DE" dirty="0" err="1" smtClean="0"/>
              <a:t>mucosa</a:t>
            </a:r>
            <a:r>
              <a:rPr lang="de-DE" dirty="0" smtClean="0"/>
              <a:t>: 1,6% der sekretorischen Becherzellen exprimieren ACE2 und TMPRSS2</a:t>
            </a:r>
          </a:p>
        </p:txBody>
      </p:sp>
    </p:spTree>
    <p:extLst>
      <p:ext uri="{BB962C8B-B14F-4D97-AF65-F5344CB8AC3E}">
        <p14:creationId xmlns:p14="http://schemas.microsoft.com/office/powerpoint/2010/main" val="33418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i="1" dirty="0" smtClean="0"/>
              <a:t>ACE2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i="1" dirty="0"/>
              <a:t>TMPRSS2 </a:t>
            </a:r>
            <a:r>
              <a:rPr lang="en-US" dirty="0" smtClean="0"/>
              <a:t>co-expressing cells </a:t>
            </a:r>
            <a:r>
              <a:rPr lang="en-US" dirty="0" err="1" smtClean="0"/>
              <a:t>wurden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humanem</a:t>
            </a:r>
            <a:r>
              <a:rPr lang="en-US" dirty="0" smtClean="0"/>
              <a:t> </a:t>
            </a:r>
            <a:r>
              <a:rPr lang="en-US" dirty="0" err="1" smtClean="0"/>
              <a:t>Lungenepithel</a:t>
            </a:r>
            <a:r>
              <a:rPr lang="en-US" dirty="0" smtClean="0"/>
              <a:t>, </a:t>
            </a:r>
            <a:r>
              <a:rPr lang="en-US" dirty="0" err="1" smtClean="0"/>
              <a:t>im</a:t>
            </a:r>
            <a:r>
              <a:rPr lang="en-US" dirty="0" smtClean="0"/>
              <a:t> Ileum und in der </a:t>
            </a:r>
            <a:r>
              <a:rPr lang="en-US" dirty="0" err="1" smtClean="0"/>
              <a:t>Nasenschleimhaut</a:t>
            </a:r>
            <a:r>
              <a:rPr lang="en-US" dirty="0" smtClean="0"/>
              <a:t> </a:t>
            </a:r>
            <a:r>
              <a:rPr lang="en-US" dirty="0" err="1" smtClean="0"/>
              <a:t>gefunden</a:t>
            </a:r>
            <a:endParaRPr lang="en-US" dirty="0" smtClean="0"/>
          </a:p>
          <a:p>
            <a:r>
              <a:rPr lang="en-US" dirty="0" err="1" smtClean="0"/>
              <a:t>könnten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Target </a:t>
            </a:r>
            <a:r>
              <a:rPr lang="en-US" dirty="0" err="1" smtClean="0"/>
              <a:t>für</a:t>
            </a:r>
            <a:r>
              <a:rPr lang="en-US" dirty="0" smtClean="0"/>
              <a:t> SARS-CoV2 </a:t>
            </a:r>
            <a:r>
              <a:rPr lang="en-US" dirty="0" err="1" smtClean="0"/>
              <a:t>darstellen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err="1" smtClean="0"/>
              <a:t>diesen</a:t>
            </a:r>
            <a:r>
              <a:rPr lang="en-US" dirty="0" smtClean="0"/>
              <a:t> </a:t>
            </a:r>
            <a:r>
              <a:rPr lang="en-US" dirty="0" err="1" smtClean="0"/>
              <a:t>Zellen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 significant </a:t>
            </a:r>
            <a:r>
              <a:rPr lang="en-US" dirty="0"/>
              <a:t>upregulation of </a:t>
            </a:r>
            <a:r>
              <a:rPr lang="en-US" dirty="0" smtClean="0"/>
              <a:t>IFN-stimulated genes observed, </a:t>
            </a:r>
            <a:r>
              <a:rPr lang="en-US" dirty="0"/>
              <a:t>potentially indicative of </a:t>
            </a:r>
            <a:r>
              <a:rPr lang="de-DE" dirty="0" err="1" smtClean="0"/>
              <a:t>association</a:t>
            </a:r>
            <a:r>
              <a:rPr lang="de-DE" dirty="0" smtClean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i="1" dirty="0" smtClean="0"/>
              <a:t>ACE2 </a:t>
            </a:r>
            <a:r>
              <a:rPr lang="en-US" dirty="0" smtClean="0"/>
              <a:t>expression </a:t>
            </a:r>
            <a:r>
              <a:rPr lang="en-US" dirty="0"/>
              <a:t>and </a:t>
            </a:r>
            <a:r>
              <a:rPr lang="en-US" dirty="0" smtClean="0"/>
              <a:t>components </a:t>
            </a:r>
            <a:r>
              <a:rPr lang="en-US" dirty="0"/>
              <a:t>of the IFN-signaling </a:t>
            </a:r>
            <a:r>
              <a:rPr lang="en-US" dirty="0" smtClean="0"/>
              <a:t>pathway</a:t>
            </a:r>
          </a:p>
          <a:p>
            <a:r>
              <a:rPr lang="en-US" dirty="0" smtClean="0"/>
              <a:t>human </a:t>
            </a:r>
            <a:r>
              <a:rPr lang="en-US" dirty="0"/>
              <a:t>primary </a:t>
            </a:r>
            <a:r>
              <a:rPr lang="en-US" dirty="0" smtClean="0"/>
              <a:t>basal were </a:t>
            </a:r>
            <a:r>
              <a:rPr lang="en-US" dirty="0" smtClean="0"/>
              <a:t>cultured </a:t>
            </a:r>
            <a:r>
              <a:rPr lang="en-US" dirty="0" smtClean="0"/>
              <a:t> and </a:t>
            </a:r>
            <a:r>
              <a:rPr lang="en-US" dirty="0"/>
              <a:t>treated </a:t>
            </a:r>
            <a:r>
              <a:rPr lang="en-US" dirty="0" smtClean="0"/>
              <a:t>with IFNa2</a:t>
            </a:r>
            <a:r>
              <a:rPr lang="en-US" dirty="0"/>
              <a:t>, </a:t>
            </a:r>
            <a:r>
              <a:rPr lang="en-US" dirty="0" err="1"/>
              <a:t>IFNg</a:t>
            </a:r>
            <a:r>
              <a:rPr lang="en-US" dirty="0"/>
              <a:t>, IL-4, </a:t>
            </a:r>
            <a:r>
              <a:rPr lang="en-US" dirty="0" smtClean="0"/>
              <a:t>IL-13</a:t>
            </a:r>
            <a:r>
              <a:rPr lang="en-US" dirty="0"/>
              <a:t>, IL-17A, or IL-1b </a:t>
            </a:r>
            <a:endParaRPr lang="en-US" dirty="0" smtClean="0"/>
          </a:p>
          <a:p>
            <a:r>
              <a:rPr lang="en-US" dirty="0" smtClean="0"/>
              <a:t>Only IFNa2 and </a:t>
            </a:r>
            <a:r>
              <a:rPr lang="en-US" dirty="0" err="1"/>
              <a:t>IFNg</a:t>
            </a:r>
            <a:r>
              <a:rPr lang="en-US" dirty="0"/>
              <a:t> led to upregulation of </a:t>
            </a:r>
            <a:r>
              <a:rPr lang="en-US" i="1" dirty="0"/>
              <a:t>ACE2</a:t>
            </a:r>
            <a:r>
              <a:rPr lang="en-US" dirty="0" smtClean="0"/>
              <a:t>Type </a:t>
            </a:r>
            <a:r>
              <a:rPr lang="en-US" dirty="0"/>
              <a:t>I Interferon </a:t>
            </a:r>
            <a:endParaRPr lang="en-US" dirty="0" smtClean="0"/>
          </a:p>
          <a:p>
            <a:r>
              <a:rPr lang="en-US" dirty="0" err="1" smtClean="0"/>
              <a:t>IFNa</a:t>
            </a:r>
            <a:r>
              <a:rPr lang="en-US" dirty="0" smtClean="0"/>
              <a:t> </a:t>
            </a:r>
            <a:r>
              <a:rPr lang="en-US" dirty="0"/>
              <a:t>Drives </a:t>
            </a:r>
            <a:r>
              <a:rPr lang="en-US" i="1" dirty="0"/>
              <a:t>ACE2 </a:t>
            </a:r>
            <a:r>
              <a:rPr lang="en-US" dirty="0"/>
              <a:t>Expression in Primary Human Nasal Epithelial Cells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6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Ziegler et al., Cell: SARS-CoV-2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receptor ACE2 is an interferon-stimulated gene in human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airway epithelial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cells and is detected in specific cell subsets across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tissues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12805" r="24748" b="1048"/>
          <a:stretch/>
        </p:blipFill>
        <p:spPr bwMode="auto">
          <a:xfrm>
            <a:off x="1979712" y="1681264"/>
            <a:ext cx="5048738" cy="503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5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Bildschirmpräsentation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Ziegler et al., Cell: SARS-CoV-2 receptor ACE2 is an interferon-stimulated gene in human airway epithelial cells and is detected in specific cell subsets across tissues</vt:lpstr>
      <vt:lpstr>ACE2 und TMPRSS2</vt:lpstr>
      <vt:lpstr>Was wurde gemacht?</vt:lpstr>
      <vt:lpstr>PowerPoint-Präsentation</vt:lpstr>
      <vt:lpstr>PowerPoint-Präsentation</vt:lpstr>
      <vt:lpstr>Ergebnis:</vt:lpstr>
      <vt:lpstr>Ziegler et al., Cell: SARS-CoV-2 receptor ACE2 is an interferon-stimulated gene in human airway epithelial cells and is detected in specific cell subsets across tissues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Ziegler et al., Cell: SARS-CoV-2 receptor ACE2 is an interferon-stimulated gene in human airway epithelial cells and is detected in specific cell subsets across tissues</dc:title>
  <dc:creator>Mankertz, Annette</dc:creator>
  <cp:lastModifiedBy>Mankertz, Annette</cp:lastModifiedBy>
  <cp:revision>10</cp:revision>
  <dcterms:created xsi:type="dcterms:W3CDTF">2020-05-07T06:45:37Z</dcterms:created>
  <dcterms:modified xsi:type="dcterms:W3CDTF">2020-05-07T08:25:58Z</dcterms:modified>
</cp:coreProperties>
</file>