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76"/>
  </p:notesMasterIdLst>
  <p:handoutMasterIdLst>
    <p:handoutMasterId r:id="rId77"/>
  </p:handoutMasterIdLst>
  <p:sldIdLst>
    <p:sldId id="427" r:id="rId3"/>
    <p:sldId id="428" r:id="rId4"/>
    <p:sldId id="431" r:id="rId5"/>
    <p:sldId id="430" r:id="rId6"/>
    <p:sldId id="494" r:id="rId7"/>
    <p:sldId id="559" r:id="rId8"/>
    <p:sldId id="470" r:id="rId9"/>
    <p:sldId id="500" r:id="rId10"/>
    <p:sldId id="509" r:id="rId11"/>
    <p:sldId id="498" r:id="rId12"/>
    <p:sldId id="437" r:id="rId13"/>
    <p:sldId id="438" r:id="rId14"/>
    <p:sldId id="568" r:id="rId15"/>
    <p:sldId id="439" r:id="rId16"/>
    <p:sldId id="440" r:id="rId17"/>
    <p:sldId id="441" r:id="rId18"/>
    <p:sldId id="555" r:id="rId19"/>
    <p:sldId id="534" r:id="rId20"/>
    <p:sldId id="442" r:id="rId21"/>
    <p:sldId id="556" r:id="rId22"/>
    <p:sldId id="433" r:id="rId23"/>
    <p:sldId id="508" r:id="rId24"/>
    <p:sldId id="550" r:id="rId25"/>
    <p:sldId id="435" r:id="rId26"/>
    <p:sldId id="565" r:id="rId27"/>
    <p:sldId id="567" r:id="rId28"/>
    <p:sldId id="566" r:id="rId29"/>
    <p:sldId id="553" r:id="rId30"/>
    <p:sldId id="533" r:id="rId31"/>
    <p:sldId id="538" r:id="rId32"/>
    <p:sldId id="432" r:id="rId33"/>
    <p:sldId id="515" r:id="rId34"/>
    <p:sldId id="497" r:id="rId35"/>
    <p:sldId id="554" r:id="rId36"/>
    <p:sldId id="557" r:id="rId37"/>
    <p:sldId id="558" r:id="rId38"/>
    <p:sldId id="544" r:id="rId39"/>
    <p:sldId id="547" r:id="rId40"/>
    <p:sldId id="545" r:id="rId41"/>
    <p:sldId id="546" r:id="rId42"/>
    <p:sldId id="539" r:id="rId43"/>
    <p:sldId id="540" r:id="rId44"/>
    <p:sldId id="541" r:id="rId45"/>
    <p:sldId id="542" r:id="rId46"/>
    <p:sldId id="543" r:id="rId47"/>
    <p:sldId id="517" r:id="rId48"/>
    <p:sldId id="518" r:id="rId49"/>
    <p:sldId id="519" r:id="rId50"/>
    <p:sldId id="520" r:id="rId51"/>
    <p:sldId id="521" r:id="rId52"/>
    <p:sldId id="522" r:id="rId53"/>
    <p:sldId id="523" r:id="rId54"/>
    <p:sldId id="524" r:id="rId55"/>
    <p:sldId id="481" r:id="rId56"/>
    <p:sldId id="482" r:id="rId57"/>
    <p:sldId id="504" r:id="rId58"/>
    <p:sldId id="513" r:id="rId59"/>
    <p:sldId id="512" r:id="rId60"/>
    <p:sldId id="511" r:id="rId61"/>
    <p:sldId id="514" r:id="rId62"/>
    <p:sldId id="476" r:id="rId63"/>
    <p:sldId id="478" r:id="rId64"/>
    <p:sldId id="551" r:id="rId65"/>
    <p:sldId id="552" r:id="rId66"/>
    <p:sldId id="505" r:id="rId67"/>
    <p:sldId id="560" r:id="rId68"/>
    <p:sldId id="569" r:id="rId69"/>
    <p:sldId id="562" r:id="rId70"/>
    <p:sldId id="564" r:id="rId71"/>
    <p:sldId id="563" r:id="rId72"/>
    <p:sldId id="450" r:id="rId73"/>
    <p:sldId id="549" r:id="rId74"/>
    <p:sldId id="483" r:id="rId75"/>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AA6"/>
    <a:srgbClr val="006EC7"/>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90046" autoAdjust="0"/>
  </p:normalViewPr>
  <p:slideViewPr>
    <p:cSldViewPr snapToGrid="0" snapToObjects="1">
      <p:cViewPr>
        <p:scale>
          <a:sx n="100" d="100"/>
          <a:sy n="100" d="100"/>
        </p:scale>
        <p:origin x="-2118" y="-11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11.05.2020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11.05.2020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smtClean="0">
                <a:solidFill>
                  <a:srgbClr val="000000"/>
                </a:solidFill>
                <a:effectLst/>
                <a:latin typeface="+mn-lt"/>
                <a:ea typeface="Times New Roman"/>
                <a:cs typeface="Calibri"/>
              </a:rPr>
              <a:t>Keine </a:t>
            </a:r>
            <a:r>
              <a:rPr lang="de-DE" sz="1200" smtClean="0">
                <a:solidFill>
                  <a:srgbClr val="000000"/>
                </a:solidFill>
                <a:effectLst/>
                <a:latin typeface="+mn-lt"/>
                <a:ea typeface="Times New Roman"/>
                <a:cs typeface="Calibri"/>
              </a:rPr>
              <a:t>Tätigkeit, Betreuung, </a:t>
            </a:r>
            <a:r>
              <a:rPr lang="de-DE" sz="1200" dirty="0" smtClean="0">
                <a:solidFill>
                  <a:srgbClr val="000000"/>
                </a:solidFill>
                <a:effectLst/>
                <a:latin typeface="+mn-lt"/>
                <a:ea typeface="Times New Roman"/>
                <a:cs typeface="Calibri"/>
              </a:rPr>
              <a:t>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a:t>
            </a:r>
            <a:r>
              <a:rPr lang="de-DE" sz="1200" kern="1200" smtClean="0">
                <a:solidFill>
                  <a:schemeClr val="tx1"/>
                </a:solidFill>
                <a:effectLst/>
                <a:latin typeface="+mn-lt"/>
                <a:ea typeface="+mn-ea"/>
                <a:cs typeface="+mn-cs"/>
              </a:rPr>
              <a:t>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a:t>
            </a:r>
            <a:r>
              <a:rPr lang="de-DE" sz="1200" kern="1200" smtClean="0">
                <a:solidFill>
                  <a:schemeClr val="tx1"/>
                </a:solidFill>
                <a:effectLst/>
                <a:latin typeface="+mn-lt"/>
                <a:ea typeface="+mn-ea"/>
                <a:cs typeface="+mn-cs"/>
              </a:rPr>
              <a:t>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a:t>
            </a:r>
            <a:r>
              <a:rPr lang="de-DE" smtClean="0"/>
              <a:t>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35</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36</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45</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56</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57</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61</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65</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a:t>
            </a:r>
            <a:r>
              <a:rPr lang="de-DE" sz="1200" b="0" i="0" u="none" strike="noStrike" kern="1200" baseline="0" smtClean="0">
                <a:solidFill>
                  <a:schemeClr val="tx1"/>
                </a:solidFill>
                <a:latin typeface="+mn-lt"/>
                <a:ea typeface="+mn-ea"/>
                <a:cs typeface="+mn-cs"/>
              </a:rPr>
              <a:t>2 </a:t>
            </a:r>
            <a:r>
              <a:rPr lang="de-DE" sz="1200" b="0" i="0" u="none" strike="noStrike" kern="1200" baseline="0" smtClean="0">
                <a:solidFill>
                  <a:schemeClr val="tx1"/>
                </a:solidFill>
                <a:latin typeface="+mn-lt"/>
                <a:ea typeface="+mn-ea"/>
                <a:cs typeface="+mn-cs"/>
              </a:rPr>
              <a:t>Gesundheitsämtern, </a:t>
            </a:r>
            <a:r>
              <a:rPr lang="de-DE" sz="1200" b="0" i="0" u="none" strike="noStrike" kern="1200" baseline="0" dirty="0" smtClean="0">
                <a:solidFill>
                  <a:schemeClr val="tx1"/>
                </a:solidFill>
                <a:latin typeface="+mn-lt"/>
                <a:ea typeface="+mn-ea"/>
                <a:cs typeface="+mn-cs"/>
              </a:rPr>
              <a:t>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66</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err="1" smtClean="0">
                <a:solidFill>
                  <a:schemeClr val="tx1"/>
                </a:solidFill>
                <a:effectLst/>
                <a:latin typeface="+mn-lt"/>
                <a:ea typeface="+mn-ea"/>
                <a:cs typeface="+mn-cs"/>
              </a:rPr>
              <a:t>Nowcast_BL</a:t>
            </a:r>
            <a:r>
              <a:rPr lang="de-DE" sz="1200" u="none" kern="1200" smtClean="0">
                <a:solidFill>
                  <a:schemeClr val="tx1"/>
                </a:solidFill>
                <a:effectLst/>
                <a:latin typeface="+mn-lt"/>
                <a:ea typeface="+mn-ea"/>
                <a:cs typeface="+mn-cs"/>
              </a:rPr>
              <a:t> </a:t>
            </a:r>
            <a:r>
              <a:rPr lang="de-DE" sz="1200" u="none" kern="1200" smtClean="0">
                <a:solidFill>
                  <a:schemeClr val="tx1"/>
                </a:solidFill>
                <a:effectLst/>
                <a:latin typeface="+mn-lt"/>
                <a:ea typeface="+mn-ea"/>
                <a:cs typeface="+mn-cs"/>
              </a:rPr>
              <a:t>, </a:t>
            </a:r>
            <a:r>
              <a:rPr lang="de-DE" sz="1200" u="none" kern="1200" dirty="0" smtClean="0">
                <a:solidFill>
                  <a:schemeClr val="tx1"/>
                </a:solidFill>
                <a:effectLst/>
                <a:latin typeface="+mn-lt"/>
                <a:ea typeface="+mn-ea"/>
                <a:cs typeface="+mn-cs"/>
              </a:rPr>
              <a:t>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11.05.2020</a:t>
            </a:r>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11.05.2020</a:t>
            </a:r>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11.05.2020</a:t>
            </a:r>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11.05.2020</a:t>
            </a:r>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11.05.2020</a:t>
            </a:r>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11.05.2020</a:t>
            </a:r>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11.05.2020</a:t>
            </a:r>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11.05.2020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11.05.2020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a:t>
            </a:r>
            <a:r>
              <a:rPr lang="de-DE" sz="2800" smtClean="0">
                <a:solidFill>
                  <a:schemeClr val="bg1"/>
                </a:solidFill>
              </a:rPr>
              <a:t>Lage </a:t>
            </a:r>
            <a:r>
              <a:rPr lang="de-DE" sz="2800" smtClean="0">
                <a:solidFill>
                  <a:schemeClr val="bg1"/>
                </a:solidFill>
              </a:rPr>
              <a:t>National, </a:t>
            </a:r>
            <a:r>
              <a:rPr lang="de-DE" sz="2800" dirty="0" smtClean="0">
                <a:solidFill>
                  <a:schemeClr val="bg1"/>
                </a:solidFill>
              </a:rPr>
              <a:t>11.05.2020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343824402"/>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11.05.2020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169.575</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+357</a:t>
                      </a:r>
                      <a:endParaRPr lang="de-DE" dirty="0" smtClean="0"/>
                    </a:p>
                  </a:txBody>
                  <a:tcPr anchor="ctr"/>
                </a:tc>
                <a:tc>
                  <a:txBody>
                    <a:bodyPr/>
                    <a:lstStyle/>
                    <a:p>
                      <a:pPr algn="ctr"/>
                      <a:r>
                        <a:rPr lang="de-DE" smtClean="0">
                          <a:solidFill>
                            <a:schemeClr val="tx1"/>
                          </a:solidFill>
                        </a:rPr>
                        <a:t>+</a:t>
                      </a:r>
                      <a:r>
                        <a:rPr lang="de-DE" smtClean="0">
                          <a:solidFill>
                            <a:schemeClr val="tx1"/>
                          </a:solidFill>
                        </a:rPr>
                        <a:t>0,2</a:t>
                      </a:r>
                      <a:r>
                        <a:rPr lang="de-DE" dirty="0" smtClean="0">
                          <a:solidFill>
                            <a:schemeClr val="tx1"/>
                          </a:solidFill>
                        </a:rPr>
                        <a:t>%</a:t>
                      </a:r>
                      <a:endParaRPr lang="de-DE" dirty="0">
                        <a:solidFill>
                          <a:schemeClr val="tx1"/>
                        </a:solidFill>
                      </a:endParaRPr>
                    </a:p>
                  </a:txBody>
                  <a:tcPr anchor="ctr"/>
                </a:tc>
                <a:tc>
                  <a:txBody>
                    <a:bodyPr/>
                    <a:lstStyle/>
                    <a:p>
                      <a:pPr algn="ctr"/>
                      <a:r>
                        <a:rPr lang="de-DE" dirty="0" smtClean="0">
                          <a:solidFill>
                            <a:schemeClr val="tx1"/>
                          </a:solidFill>
                        </a:rPr>
                        <a:t>204</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7.417</a:t>
                      </a:r>
                      <a:endParaRPr lang="de-DE" dirty="0">
                        <a:solidFill>
                          <a:schemeClr val="tx1"/>
                        </a:solidFill>
                      </a:endParaRPr>
                    </a:p>
                  </a:txBody>
                  <a:tcPr anchor="ctr"/>
                </a:tc>
                <a:tc>
                  <a:txBody>
                    <a:bodyPr/>
                    <a:lstStyle/>
                    <a:p>
                      <a:pPr algn="ctr"/>
                      <a:r>
                        <a:rPr lang="de-DE" dirty="0" smtClean="0">
                          <a:solidFill>
                            <a:schemeClr val="tx1"/>
                          </a:solidFill>
                        </a:rPr>
                        <a:t>+22</a:t>
                      </a:r>
                      <a:endParaRPr lang="de-DE" dirty="0">
                        <a:solidFill>
                          <a:schemeClr val="tx1"/>
                        </a:solidFill>
                      </a:endParaRPr>
                    </a:p>
                  </a:txBody>
                  <a:tcPr anchor="ctr"/>
                </a:tc>
                <a:tc>
                  <a:txBody>
                    <a:bodyPr/>
                    <a:lstStyle/>
                    <a:p>
                      <a:pPr algn="ctr"/>
                      <a:r>
                        <a:rPr lang="de-DE" smtClean="0">
                          <a:solidFill>
                            <a:schemeClr val="tx1"/>
                          </a:solidFill>
                        </a:rPr>
                        <a:t>+0,3</a:t>
                      </a:r>
                      <a:r>
                        <a:rPr lang="de-DE" dirty="0" smtClean="0">
                          <a:solidFill>
                            <a:schemeClr val="tx1"/>
                          </a:solidFill>
                        </a:rPr>
                        <a:t>%</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mtClean="0">
                          <a:solidFill>
                            <a:schemeClr val="tx1"/>
                          </a:solidFill>
                        </a:rPr>
                        <a:t>4,4</a:t>
                      </a:r>
                      <a:r>
                        <a:rPr lang="de-DE" dirty="0" smtClean="0">
                          <a:solidFill>
                            <a:schemeClr val="tx1"/>
                          </a:solidFill>
                        </a:rPr>
                        <a:t>%</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145.600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a:t>
            </a:r>
            <a:r>
              <a:rPr lang="de-DE" sz="2000" dirty="0" smtClean="0">
                <a:solidFill>
                  <a:schemeClr val="bg1"/>
                </a:solidFill>
              </a:rPr>
              <a:t>Bundesland, </a:t>
            </a:r>
            <a:r>
              <a:rPr lang="de-DE" sz="2000" dirty="0" smtClean="0">
                <a:solidFill>
                  <a:schemeClr val="bg1"/>
                </a:solidFill>
              </a:rPr>
              <a:t>Datenstand </a:t>
            </a:r>
            <a:r>
              <a:rPr lang="de-DE" sz="2000" dirty="0" smtClean="0">
                <a:solidFill>
                  <a:schemeClr val="bg1"/>
                </a:solidFill>
              </a:rPr>
              <a:t>10</a:t>
            </a:r>
            <a:r>
              <a:rPr lang="de-DE" sz="2000" dirty="0" smtClean="0">
                <a:solidFill>
                  <a:schemeClr val="bg1"/>
                </a:solidFill>
              </a:rPr>
              <a:t>.05.2020</a:t>
            </a:r>
            <a:r>
              <a:rPr lang="de-DE" sz="2000" dirty="0" smtClean="0">
                <a:solidFill>
                  <a:srgbClr val="FF0000"/>
                </a:solidFill>
              </a:rPr>
              <a:t> </a:t>
            </a:r>
            <a:r>
              <a:rPr lang="de-DE" sz="2000" dirty="0" smtClean="0">
                <a:solidFill>
                  <a:schemeClr val="bg1"/>
                </a:solidFill>
              </a:rPr>
              <a:t>(unter Berücksichtigung der Fälle bis </a:t>
            </a:r>
            <a:r>
              <a:rPr lang="de-DE" sz="2000" dirty="0" smtClean="0">
                <a:solidFill>
                  <a:schemeClr val="bg1"/>
                </a:solidFill>
              </a:rPr>
              <a:t>06</a:t>
            </a:r>
            <a:r>
              <a:rPr lang="de-DE" sz="2000" dirty="0" smtClean="0">
                <a:solidFill>
                  <a:schemeClr val="bg1"/>
                </a:solidFill>
              </a:rPr>
              <a:t>.05.2020</a:t>
            </a:r>
            <a:r>
              <a:rPr lang="de-DE" sz="2000" dirty="0" smtClean="0">
                <a:solidFill>
                  <a:schemeClr val="bg1"/>
                </a:solidFill>
              </a:rPr>
              <a:t>)</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414783757"/>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1,21</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( 0,97 - 1,52 )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1,02</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( 0,80 - 1,20 )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0,79</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( 0,54 - 1,04 )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1,29</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( 0,83 - 1,84 )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1,36</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( 0,95 - 1,88 )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1,17</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( 0,71 - 1,81 )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1,35</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dirty="0">
                          <a:solidFill>
                            <a:schemeClr val="tx1"/>
                          </a:solidFill>
                          <a:effectLst/>
                          <a:latin typeface="Calibri"/>
                          <a:ea typeface="Cambria"/>
                          <a:cs typeface="Times New Roman"/>
                        </a:rPr>
                        <a:t>( 1,01 - 1,82 )</a:t>
                      </a:r>
                      <a:endParaRPr lang="de-DE" sz="1400" b="1" dirty="0">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0,84</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( 0,42 - 1,52 )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1,11</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( 0,85 - 1,41 )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1,14</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( 0,89 - 1,42 )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1,34</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dirty="0">
                          <a:solidFill>
                            <a:schemeClr val="tx1"/>
                          </a:solidFill>
                          <a:effectLst/>
                          <a:latin typeface="Calibri"/>
                          <a:ea typeface="Cambria"/>
                          <a:cs typeface="Times New Roman"/>
                        </a:rPr>
                        <a:t>( 0,93 - 1,90 )</a:t>
                      </a:r>
                      <a:endParaRPr lang="de-DE" sz="1400" b="1" dirty="0">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0,69</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dirty="0">
                          <a:solidFill>
                            <a:schemeClr val="tx1"/>
                          </a:solidFill>
                          <a:effectLst/>
                          <a:latin typeface="Calibri"/>
                          <a:ea typeface="Cambria"/>
                          <a:cs typeface="Times New Roman"/>
                        </a:rPr>
                        <a:t>( 0,33 - 1,19 )</a:t>
                      </a:r>
                      <a:endParaRPr lang="de-DE" sz="1400" b="1" dirty="0">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1,23</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a:solidFill>
                            <a:schemeClr val="tx1"/>
                          </a:solidFill>
                          <a:effectLst/>
                          <a:latin typeface="Calibri"/>
                          <a:ea typeface="Cambria"/>
                          <a:cs typeface="Times New Roman"/>
                        </a:rPr>
                        <a:t>( 0,93 - 1,62 )</a:t>
                      </a:r>
                      <a:endParaRPr lang="de-DE" sz="1400" b="1">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dirty="0">
                          <a:solidFill>
                            <a:schemeClr val="tx1"/>
                          </a:solidFill>
                          <a:effectLst/>
                          <a:latin typeface="Calibri"/>
                          <a:ea typeface="Cambria"/>
                          <a:cs typeface="Times New Roman"/>
                        </a:rPr>
                        <a:t>2,01</a:t>
                      </a:r>
                      <a:endParaRPr lang="de-DE" sz="1400" b="1" dirty="0">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dirty="0">
                          <a:solidFill>
                            <a:schemeClr val="tx1"/>
                          </a:solidFill>
                          <a:effectLst/>
                          <a:latin typeface="Calibri"/>
                          <a:ea typeface="Cambria"/>
                          <a:cs typeface="Times New Roman"/>
                        </a:rPr>
                        <a:t>( 1,20 - 3,22 )</a:t>
                      </a:r>
                      <a:endParaRPr lang="de-DE" sz="1400" b="1" dirty="0">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1,26</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dirty="0">
                          <a:solidFill>
                            <a:schemeClr val="tx1"/>
                          </a:solidFill>
                          <a:effectLst/>
                          <a:latin typeface="Calibri"/>
                          <a:ea typeface="Cambria"/>
                          <a:cs typeface="Times New Roman"/>
                        </a:rPr>
                        <a:t>( 0,84 - 1,74 )</a:t>
                      </a:r>
                      <a:endParaRPr lang="de-DE" sz="1400" b="1" dirty="0">
                        <a:solidFill>
                          <a:schemeClr val="tx1"/>
                        </a:solidFill>
                        <a:effectLst/>
                        <a:latin typeface="Cambria"/>
                        <a:ea typeface="Cambria"/>
                        <a:cs typeface="Times New Roman"/>
                      </a:endParaRPr>
                    </a:p>
                  </a:txBody>
                  <a:tcPr marL="68580" marR="68580" marT="0" marB="0" anchor="ctr"/>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a:spcAft>
                          <a:spcPts val="0"/>
                        </a:spcAft>
                      </a:pPr>
                      <a:r>
                        <a:rPr lang="en-US" sz="1400" b="1">
                          <a:solidFill>
                            <a:schemeClr val="tx1"/>
                          </a:solidFill>
                          <a:effectLst/>
                          <a:latin typeface="Calibri"/>
                          <a:ea typeface="Cambria"/>
                          <a:cs typeface="Times New Roman"/>
                        </a:rPr>
                        <a:t>1,27</a:t>
                      </a:r>
                      <a:endParaRPr lang="de-DE" sz="1400" b="1">
                        <a:solidFill>
                          <a:schemeClr val="tx1"/>
                        </a:solidFill>
                        <a:effectLst/>
                        <a:latin typeface="Cambria"/>
                        <a:ea typeface="Cambria"/>
                        <a:cs typeface="Times New Roman"/>
                      </a:endParaRPr>
                    </a:p>
                  </a:txBody>
                  <a:tcPr marL="68580" marR="68580" marT="0" marB="0" anchor="ctr"/>
                </a:tc>
                <a:tc>
                  <a:txBody>
                    <a:bodyPr/>
                    <a:lstStyle/>
                    <a:p>
                      <a:pPr algn="ctr">
                        <a:spcAft>
                          <a:spcPts val="0"/>
                        </a:spcAft>
                      </a:pPr>
                      <a:r>
                        <a:rPr lang="en-US" sz="1400" b="1" dirty="0">
                          <a:solidFill>
                            <a:schemeClr val="tx1"/>
                          </a:solidFill>
                          <a:effectLst/>
                          <a:latin typeface="Calibri"/>
                          <a:ea typeface="Cambria"/>
                          <a:cs typeface="Times New Roman"/>
                        </a:rPr>
                        <a:t>( 0,98 - 1,69 )</a:t>
                      </a:r>
                      <a:endParaRPr lang="de-DE" sz="1400" b="1" dirty="0">
                        <a:solidFill>
                          <a:schemeClr val="tx1"/>
                        </a:solidFill>
                        <a:effectLst/>
                        <a:latin typeface="Cambria"/>
                        <a:ea typeface="Cambria"/>
                        <a:cs typeface="Times New Roman"/>
                      </a:endParaRPr>
                    </a:p>
                  </a:txBody>
                  <a:tcPr marL="68580" marR="68580" marT="0" marB="0" anchor="ctr"/>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11.05.2020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4013761325"/>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169.575</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54213" y="1155700"/>
            <a:ext cx="7499049" cy="530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129889416"/>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5.769</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466850"/>
            <a:ext cx="7162891" cy="506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&gt;50 bzw. &gt;35 Fälle pro 100.000 </a:t>
            </a:r>
            <a:r>
              <a:rPr lang="de-DE" sz="2000" dirty="0" smtClean="0">
                <a:solidFill>
                  <a:schemeClr val="bg1"/>
                </a:solidFill>
              </a:rPr>
              <a:t>Einwohner</a:t>
            </a:r>
            <a:endParaRPr lang="de-DE" sz="2000" dirty="0">
              <a:solidFill>
                <a:schemeClr val="bg1"/>
              </a:solidFill>
            </a:endParaRPr>
          </a:p>
        </p:txBody>
      </p:sp>
      <p:pic>
        <p:nvPicPr>
          <p:cNvPr id="18433"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01658" y="813888"/>
            <a:ext cx="4996266" cy="35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654" y="3619051"/>
            <a:ext cx="4971596" cy="319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216699712"/>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3.970</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4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a:t>
                      </a:r>
                      <a:r>
                        <a:rPr lang="de-DE" sz="1200" dirty="0" smtClean="0">
                          <a:solidFill>
                            <a:schemeClr val="tx1"/>
                          </a:solidFill>
                        </a:rPr>
                        <a:t>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1" y="1419803"/>
            <a:ext cx="7162891" cy="506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459011809"/>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1.623</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558145"/>
            <a:ext cx="7162891" cy="506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19152"/>
            <a:ext cx="7715250" cy="545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21,5</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11,6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7,5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20,6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15,5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14,4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5,8</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8,9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4,3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3,0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11,3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15,3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8,8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14,8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11.05.2020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1" y="1182099"/>
            <a:ext cx="7909154" cy="544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11.05.2020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81" y="1126084"/>
            <a:ext cx="7759539" cy="547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11.05.2020.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3496881527"/>
              </p:ext>
            </p:extLst>
          </p:nvPr>
        </p:nvGraphicFramePr>
        <p:xfrm>
          <a:off x="342899" y="814625"/>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dirty="0">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dirty="0" smtClean="0">
                          <a:solidFill>
                            <a:srgbClr val="000000"/>
                          </a:solidFill>
                          <a:effectLst/>
                          <a:latin typeface="Calibri"/>
                        </a:rPr>
                        <a:t>Baden-Württemberg*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33.190</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smtClean="0">
                          <a:solidFill>
                            <a:srgbClr val="000000"/>
                          </a:solidFill>
                          <a:effectLst/>
                          <a:latin typeface="Calibri"/>
                        </a:rPr>
                        <a:t>1,545</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14,0</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44.368</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103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2,155</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16,5</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6.272</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4,4</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3.106</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5,3</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1.055</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5,0</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dirty="0" smtClean="0">
                          <a:solidFill>
                            <a:srgbClr val="000000"/>
                          </a:solidFill>
                          <a:effectLst/>
                          <a:latin typeface="Calibri"/>
                        </a:rPr>
                        <a:t>Hamburg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4.780</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11,1</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9.012</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6,6</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1,2</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10.854</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498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6,2</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35.132</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smtClean="0">
                          <a:solidFill>
                            <a:srgbClr val="000000"/>
                          </a:solidFill>
                          <a:effectLst/>
                          <a:latin typeface="Calibri"/>
                        </a:rPr>
                        <a:t>1,437</a:t>
                      </a:r>
                      <a:endParaRPr lang="de-DE" sz="1600" b="0" i="0" u="none" strike="noStrike" dirty="0">
                        <a:solidFill>
                          <a:srgbClr val="000000"/>
                        </a:solidFill>
                        <a:effectLst/>
                        <a:latin typeface="Calibri"/>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8,0</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6.313</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4,8</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2.665</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14,3</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4.915</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4,6</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1.643</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2,2</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2.957</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smtClean="0">
                          <a:solidFill>
                            <a:srgbClr val="000000"/>
                          </a:solidFill>
                          <a:effectLst/>
                          <a:latin typeface="Calibri"/>
                        </a:rPr>
                        <a:t>4,3</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2.585</a:t>
                      </a:r>
                      <a:endParaRPr lang="de-DE" sz="1600" b="0"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dirty="0" smtClean="0">
                          <a:solidFill>
                            <a:srgbClr val="000000"/>
                          </a:solidFill>
                          <a:effectLst/>
                          <a:latin typeface="Calibri"/>
                        </a:rPr>
                        <a:t>5,5</a:t>
                      </a:r>
                      <a:endParaRPr lang="de-DE" sz="1600" b="0"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smtClean="0">
                          <a:solidFill>
                            <a:srgbClr val="000000"/>
                          </a:solidFill>
                          <a:effectLst/>
                          <a:latin typeface="Calibri"/>
                        </a:rPr>
                        <a:t>169.575</a:t>
                      </a:r>
                      <a:endParaRPr lang="de-DE" sz="1600" b="1" i="0" u="none" strike="noStrike" dirty="0">
                        <a:solidFill>
                          <a:srgbClr val="000000"/>
                        </a:solidFill>
                        <a:effectLst/>
                        <a:latin typeface="Calibri"/>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357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204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smtClean="0">
                          <a:solidFill>
                            <a:srgbClr val="000000"/>
                          </a:solidFill>
                          <a:effectLst/>
                          <a:latin typeface="Calibri"/>
                        </a:rPr>
                        <a:t>7.417</a:t>
                      </a:r>
                      <a:endParaRPr lang="de-DE" sz="1600" b="1" i="0" u="none" strike="noStrike" dirty="0">
                        <a:solidFill>
                          <a:srgbClr val="000000"/>
                        </a:solidFill>
                        <a:effectLst/>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smtClean="0">
                          <a:solidFill>
                            <a:srgbClr val="000000"/>
                          </a:solidFill>
                          <a:effectLst/>
                          <a:latin typeface="Calibri"/>
                        </a:rPr>
                        <a:t>8,9</a:t>
                      </a:r>
                      <a:endParaRPr lang="de-DE" sz="1600" b="1" i="0" u="none" strike="noStrike" dirty="0">
                        <a:solidFill>
                          <a:srgbClr val="000000"/>
                        </a:solidFill>
                        <a:effectLst/>
                        <a:latin typeface="Calibri"/>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
        <p:nvSpPr>
          <p:cNvPr id="6" name="Textfeld 5"/>
          <p:cNvSpPr txBox="1"/>
          <p:nvPr/>
        </p:nvSpPr>
        <p:spPr>
          <a:xfrm>
            <a:off x="342899" y="6143625"/>
            <a:ext cx="7390934" cy="523220"/>
          </a:xfrm>
          <a:prstGeom prst="rect">
            <a:avLst/>
          </a:prstGeom>
          <a:noFill/>
        </p:spPr>
        <p:txBody>
          <a:bodyPr wrap="none" rtlCol="0">
            <a:spAutoFit/>
          </a:bodyPr>
          <a:lstStyle/>
          <a:p>
            <a:r>
              <a:rPr lang="de-DE" sz="1400" dirty="0" smtClean="0"/>
              <a:t>*Ein </a:t>
            </a:r>
            <a:r>
              <a:rPr lang="de-DE" sz="1400" dirty="0"/>
              <a:t>Landkreis in BW hat 148 Fälle weniger als am Vortag übermittelt. Ursache wird derzeit geklärt.</a:t>
            </a:r>
          </a:p>
          <a:p>
            <a:endParaRPr lang="de-DE" sz="1400" dirty="0"/>
          </a:p>
        </p:txBody>
      </p:sp>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dirty="0">
                          <a:solidFill>
                            <a:srgbClr val="000000"/>
                          </a:solidFill>
                          <a:effectLst/>
                          <a:latin typeface="Calibri"/>
                          <a:ea typeface="Calibri"/>
                        </a:rPr>
                        <a:t>Meldewoche</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2,0</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3,9</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5,5</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5,8</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3,4</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1,4</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20</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11.05.2020.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323469719"/>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169.575 </a:t>
                      </a:r>
                      <a:r>
                        <a:rPr lang="de-DE" sz="1400" kern="1200" baseline="0" dirty="0" smtClean="0">
                          <a:solidFill>
                            <a:schemeClr val="tx1"/>
                          </a:solidFill>
                          <a:latin typeface="+mn-lt"/>
                          <a:ea typeface="+mn-ea"/>
                          <a:cs typeface="+mn-cs"/>
                        </a:rPr>
                        <a:t>(</a:t>
                      </a:r>
                      <a:r>
                        <a:rPr lang="de-DE" sz="1400" kern="1200" baseline="0" dirty="0" smtClean="0">
                          <a:solidFill>
                            <a:schemeClr val="tx1"/>
                          </a:solidFill>
                          <a:latin typeface="+mn-lt"/>
                          <a:ea typeface="+mn-ea"/>
                          <a:cs typeface="+mn-cs"/>
                        </a:rPr>
                        <a:t>169.055)</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947863"/>
            <a:ext cx="4529904" cy="198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725" y="4069875"/>
            <a:ext cx="4513565" cy="252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11.05.2020.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4215864691"/>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169.430</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91" y="2069250"/>
            <a:ext cx="4448210" cy="362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2073334"/>
            <a:ext cx="4452295" cy="362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11.05.2020.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49837928"/>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7.417</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7.412</a:t>
                      </a:r>
                      <a:endParaRPr lang="de-DE" sz="1400" dirty="0" smtClean="0">
                        <a:solidFill>
                          <a:schemeClr val="tx1"/>
                        </a:solidFill>
                      </a:endParaRP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594" y="929220"/>
            <a:ext cx="4492624" cy="289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168" y="3735818"/>
            <a:ext cx="4492624" cy="288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11.05.2020. 00:00)</a:t>
            </a:r>
            <a:endParaRPr lang="de-DE" dirty="0"/>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63794006"/>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000" b="1" i="0" u="none" strike="noStrike" dirty="0">
                          <a:effectLst/>
                          <a:latin typeface="Arial"/>
                        </a:rPr>
                        <a:t>0-9</a:t>
                      </a:r>
                    </a:p>
                  </a:txBody>
                  <a:tcPr marL="0" marR="0" marT="0" marB="0" anchor="ctr"/>
                </a:tc>
                <a:tc>
                  <a:txBody>
                    <a:bodyPr/>
                    <a:lstStyle/>
                    <a:p>
                      <a:pPr algn="ctr" fontAlgn="b"/>
                      <a:r>
                        <a:rPr lang="de-DE" sz="1000" b="1" i="0" u="none" strike="noStrike">
                          <a:effectLst/>
                          <a:latin typeface="Arial"/>
                        </a:rPr>
                        <a:t>10-19</a:t>
                      </a:r>
                    </a:p>
                  </a:txBody>
                  <a:tcPr marL="0" marR="0" marT="0" marB="0" anchor="ctr"/>
                </a:tc>
                <a:tc>
                  <a:txBody>
                    <a:bodyPr/>
                    <a:lstStyle/>
                    <a:p>
                      <a:pPr algn="ctr" fontAlgn="b"/>
                      <a:r>
                        <a:rPr lang="de-DE" sz="1000" b="1" i="0" u="none" strike="noStrike">
                          <a:effectLst/>
                          <a:latin typeface="Arial"/>
                        </a:rPr>
                        <a:t>20-29</a:t>
                      </a:r>
                    </a:p>
                  </a:txBody>
                  <a:tcPr marL="0" marR="0" marT="0" marB="0" anchor="ctr"/>
                </a:tc>
                <a:tc>
                  <a:txBody>
                    <a:bodyPr/>
                    <a:lstStyle/>
                    <a:p>
                      <a:pPr algn="ctr" fontAlgn="b"/>
                      <a:r>
                        <a:rPr lang="de-DE" sz="1000" b="1" i="0" u="none" strike="noStrike">
                          <a:effectLst/>
                          <a:latin typeface="Arial"/>
                        </a:rPr>
                        <a:t>30-39</a:t>
                      </a:r>
                    </a:p>
                  </a:txBody>
                  <a:tcPr marL="0" marR="0" marT="0" marB="0" anchor="ctr"/>
                </a:tc>
                <a:tc>
                  <a:txBody>
                    <a:bodyPr/>
                    <a:lstStyle/>
                    <a:p>
                      <a:pPr algn="ctr" fontAlgn="b"/>
                      <a:r>
                        <a:rPr lang="de-DE" sz="1000" b="1" i="0" u="none" strike="noStrike">
                          <a:effectLst/>
                          <a:latin typeface="Arial"/>
                        </a:rPr>
                        <a:t>40-49</a:t>
                      </a:r>
                    </a:p>
                  </a:txBody>
                  <a:tcPr marL="0" marR="0" marT="0" marB="0" anchor="ctr"/>
                </a:tc>
                <a:tc>
                  <a:txBody>
                    <a:bodyPr/>
                    <a:lstStyle/>
                    <a:p>
                      <a:pPr algn="ctr" fontAlgn="b"/>
                      <a:r>
                        <a:rPr lang="de-DE" sz="1000" b="1" i="0" u="none" strike="noStrike">
                          <a:effectLst/>
                          <a:latin typeface="Arial"/>
                        </a:rPr>
                        <a:t>50-59</a:t>
                      </a:r>
                    </a:p>
                  </a:txBody>
                  <a:tcPr marL="0" marR="0" marT="0" marB="0" anchor="ctr"/>
                </a:tc>
                <a:tc>
                  <a:txBody>
                    <a:bodyPr/>
                    <a:lstStyle/>
                    <a:p>
                      <a:pPr algn="ctr" fontAlgn="b"/>
                      <a:r>
                        <a:rPr lang="de-DE" sz="1000" b="1" i="0" u="none" strike="noStrike">
                          <a:effectLst/>
                          <a:latin typeface="Arial"/>
                        </a:rPr>
                        <a:t>60-69</a:t>
                      </a:r>
                    </a:p>
                  </a:txBody>
                  <a:tcPr marL="0" marR="0" marT="0" marB="0" anchor="ctr"/>
                </a:tc>
                <a:tc>
                  <a:txBody>
                    <a:bodyPr/>
                    <a:lstStyle/>
                    <a:p>
                      <a:pPr algn="ctr" fontAlgn="b"/>
                      <a:r>
                        <a:rPr lang="de-DE" sz="1000" b="1" i="0" u="none" strike="noStrike">
                          <a:effectLst/>
                          <a:latin typeface="Arial"/>
                        </a:rPr>
                        <a:t>70-79</a:t>
                      </a:r>
                    </a:p>
                  </a:txBody>
                  <a:tcPr marL="0" marR="0" marT="0" marB="0" anchor="ctr"/>
                </a:tc>
                <a:tc>
                  <a:txBody>
                    <a:bodyPr/>
                    <a:lstStyle/>
                    <a:p>
                      <a:pPr algn="ctr" fontAlgn="b"/>
                      <a:r>
                        <a:rPr lang="de-DE" sz="1000" b="1" i="0" u="none" strike="noStrike">
                          <a:effectLst/>
                          <a:latin typeface="Arial"/>
                        </a:rPr>
                        <a:t>80-89</a:t>
                      </a:r>
                    </a:p>
                  </a:txBody>
                  <a:tcPr marL="0" marR="0" marT="0" marB="0" anchor="ctr"/>
                </a:tc>
                <a:tc>
                  <a:txBody>
                    <a:bodyPr/>
                    <a:lstStyle/>
                    <a:p>
                      <a:pPr algn="ctr" fontAlgn="b"/>
                      <a:r>
                        <a:rPr lang="de-DE" sz="1000" b="1" i="0" u="none" strike="noStrike">
                          <a:effectLst/>
                          <a:latin typeface="Arial"/>
                        </a:rPr>
                        <a:t>90-99</a:t>
                      </a:r>
                    </a:p>
                  </a:txBody>
                  <a:tcPr marL="0" marR="0" marT="0" marB="0" anchor="ctr"/>
                </a:tc>
                <a:tc>
                  <a:txBody>
                    <a:bodyPr/>
                    <a:lstStyle/>
                    <a:p>
                      <a:pPr algn="ctr" fontAlgn="b"/>
                      <a:r>
                        <a:rPr lang="de-DE" sz="10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5</a:t>
                      </a:r>
                    </a:p>
                  </a:txBody>
                  <a:tcPr marL="0" marR="0" marT="0" marB="0" anchor="ctr"/>
                </a:tc>
                <a:tc>
                  <a:txBody>
                    <a:bodyPr/>
                    <a:lstStyle/>
                    <a:p>
                      <a:pPr algn="ctr" fontAlgn="b"/>
                      <a:r>
                        <a:rPr lang="de-DE" sz="1000" b="0" i="0" u="none" strike="noStrike">
                          <a:effectLst/>
                          <a:latin typeface="Arial"/>
                        </a:rPr>
                        <a:t>12</a:t>
                      </a:r>
                    </a:p>
                  </a:txBody>
                  <a:tcPr marL="0" marR="0" marT="0" marB="0" anchor="ctr"/>
                </a:tc>
                <a:tc>
                  <a:txBody>
                    <a:bodyPr/>
                    <a:lstStyle/>
                    <a:p>
                      <a:pPr algn="ctr" fontAlgn="b"/>
                      <a:r>
                        <a:rPr lang="de-DE" sz="1000" b="0" i="0" u="none" strike="noStrike">
                          <a:effectLst/>
                          <a:latin typeface="Arial"/>
                        </a:rPr>
                        <a:t>39</a:t>
                      </a:r>
                    </a:p>
                  </a:txBody>
                  <a:tcPr marL="0" marR="0" marT="0" marB="0" anchor="ctr"/>
                </a:tc>
                <a:tc>
                  <a:txBody>
                    <a:bodyPr/>
                    <a:lstStyle/>
                    <a:p>
                      <a:pPr algn="ctr" fontAlgn="b"/>
                      <a:r>
                        <a:rPr lang="de-DE" sz="1000" b="0" i="0" u="none" strike="noStrike">
                          <a:effectLst/>
                          <a:latin typeface="Arial"/>
                        </a:rPr>
                        <a:t>186</a:t>
                      </a:r>
                    </a:p>
                  </a:txBody>
                  <a:tcPr marL="0" marR="0" marT="0" marB="0" anchor="ctr"/>
                </a:tc>
                <a:tc>
                  <a:txBody>
                    <a:bodyPr/>
                    <a:lstStyle/>
                    <a:p>
                      <a:pPr algn="ctr" fontAlgn="b"/>
                      <a:r>
                        <a:rPr lang="de-DE" sz="1000" b="0" i="0" u="none" strike="noStrike" dirty="0">
                          <a:effectLst/>
                          <a:latin typeface="Arial"/>
                        </a:rPr>
                        <a:t>502</a:t>
                      </a:r>
                    </a:p>
                  </a:txBody>
                  <a:tcPr marL="0" marR="0" marT="0" marB="0" anchor="ctr"/>
                </a:tc>
                <a:tc>
                  <a:txBody>
                    <a:bodyPr/>
                    <a:lstStyle/>
                    <a:p>
                      <a:pPr algn="ctr" fontAlgn="b"/>
                      <a:r>
                        <a:rPr lang="de-DE" sz="1000" b="0" i="0" u="none" strike="noStrike" dirty="0">
                          <a:effectLst/>
                          <a:latin typeface="Arial"/>
                        </a:rPr>
                        <a:t>1,129</a:t>
                      </a:r>
                    </a:p>
                  </a:txBody>
                  <a:tcPr marL="0" marR="0" marT="0" marB="0" anchor="ctr"/>
                </a:tc>
                <a:tc>
                  <a:txBody>
                    <a:bodyPr/>
                    <a:lstStyle/>
                    <a:p>
                      <a:pPr algn="ctr" fontAlgn="b"/>
                      <a:r>
                        <a:rPr lang="de-DE" sz="1000" b="0" i="0" u="none" strike="noStrike" dirty="0">
                          <a:effectLst/>
                          <a:latin typeface="Arial"/>
                        </a:rPr>
                        <a:t>1,773</a:t>
                      </a:r>
                    </a:p>
                  </a:txBody>
                  <a:tcPr marL="0" marR="0" marT="0" marB="0" anchor="ctr"/>
                </a:tc>
                <a:tc>
                  <a:txBody>
                    <a:bodyPr/>
                    <a:lstStyle/>
                    <a:p>
                      <a:pPr algn="ctr" fontAlgn="b"/>
                      <a:r>
                        <a:rPr lang="de-DE" sz="1000" b="0" i="0" u="none" strike="noStrike" dirty="0">
                          <a:effectLst/>
                          <a:latin typeface="Arial"/>
                        </a:rPr>
                        <a:t>479</a:t>
                      </a:r>
                    </a:p>
                  </a:txBody>
                  <a:tcPr marL="0" marR="0" marT="0" marB="0" anchor="ctr"/>
                </a:tc>
                <a:tc>
                  <a:txBody>
                    <a:bodyPr/>
                    <a:lstStyle/>
                    <a:p>
                      <a:pPr algn="ctr" fontAlgn="b"/>
                      <a:r>
                        <a:rPr lang="de-DE" sz="1000" b="0" i="0" u="none" strike="noStrike">
                          <a:effectLst/>
                          <a:latin typeface="Arial"/>
                        </a:rPr>
                        <a:t>5</a:t>
                      </a:r>
                    </a:p>
                  </a:txBody>
                  <a:tcPr marL="0" marR="0" marT="0" marB="0" anchor="ctr"/>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ctr" fontAlgn="b"/>
                      <a:r>
                        <a:rPr lang="de-DE" sz="1000" b="0" i="0" u="none" strike="noStrike">
                          <a:effectLst/>
                          <a:latin typeface="Arial"/>
                        </a:rPr>
                        <a:t>1</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13</a:t>
                      </a:r>
                    </a:p>
                  </a:txBody>
                  <a:tcPr marL="0" marR="0" marT="0" marB="0" anchor="ctr"/>
                </a:tc>
                <a:tc>
                  <a:txBody>
                    <a:bodyPr/>
                    <a:lstStyle/>
                    <a:p>
                      <a:pPr algn="ctr" fontAlgn="b"/>
                      <a:r>
                        <a:rPr lang="de-DE" sz="1000" b="0" i="0" u="none" strike="noStrike">
                          <a:effectLst/>
                          <a:latin typeface="Arial"/>
                        </a:rPr>
                        <a:t>61</a:t>
                      </a:r>
                    </a:p>
                  </a:txBody>
                  <a:tcPr marL="0" marR="0" marT="0" marB="0" anchor="ctr"/>
                </a:tc>
                <a:tc>
                  <a:txBody>
                    <a:bodyPr/>
                    <a:lstStyle/>
                    <a:p>
                      <a:pPr algn="ctr" fontAlgn="b"/>
                      <a:r>
                        <a:rPr lang="de-DE" sz="1000" b="0" i="0" u="none" strike="noStrike">
                          <a:effectLst/>
                          <a:latin typeface="Arial"/>
                        </a:rPr>
                        <a:t>176</a:t>
                      </a:r>
                    </a:p>
                  </a:txBody>
                  <a:tcPr marL="0" marR="0" marT="0" marB="0" anchor="ctr"/>
                </a:tc>
                <a:tc>
                  <a:txBody>
                    <a:bodyPr/>
                    <a:lstStyle/>
                    <a:p>
                      <a:pPr algn="ctr" fontAlgn="b"/>
                      <a:r>
                        <a:rPr lang="de-DE" sz="1000" b="0" i="0" u="none" strike="noStrike">
                          <a:effectLst/>
                          <a:latin typeface="Arial"/>
                        </a:rPr>
                        <a:t>538</a:t>
                      </a:r>
                    </a:p>
                  </a:txBody>
                  <a:tcPr marL="0" marR="0" marT="0" marB="0" anchor="ctr"/>
                </a:tc>
                <a:tc>
                  <a:txBody>
                    <a:bodyPr/>
                    <a:lstStyle/>
                    <a:p>
                      <a:pPr algn="ctr" fontAlgn="b"/>
                      <a:r>
                        <a:rPr lang="de-DE" sz="1000" b="0" i="0" u="none" strike="noStrike">
                          <a:effectLst/>
                          <a:latin typeface="Arial"/>
                        </a:rPr>
                        <a:t>1,582</a:t>
                      </a:r>
                    </a:p>
                  </a:txBody>
                  <a:tcPr marL="0" marR="0" marT="0" marB="0" anchor="ctr"/>
                </a:tc>
                <a:tc>
                  <a:txBody>
                    <a:bodyPr/>
                    <a:lstStyle/>
                    <a:p>
                      <a:pPr algn="ctr" fontAlgn="b"/>
                      <a:r>
                        <a:rPr lang="de-DE" sz="1000" b="0" i="0" u="none" strike="noStrike" dirty="0">
                          <a:effectLst/>
                          <a:latin typeface="Arial"/>
                        </a:rPr>
                        <a:t>860</a:t>
                      </a:r>
                    </a:p>
                  </a:txBody>
                  <a:tcPr marL="0" marR="0" marT="0" marB="0" anchor="ctr"/>
                </a:tc>
                <a:tc>
                  <a:txBody>
                    <a:bodyPr/>
                    <a:lstStyle/>
                    <a:p>
                      <a:pPr algn="ctr" fontAlgn="b"/>
                      <a:r>
                        <a:rPr lang="de-DE" sz="1000" b="0" i="0" u="none" strike="noStrike" dirty="0">
                          <a:effectLst/>
                          <a:latin typeface="Arial"/>
                        </a:rPr>
                        <a:t>41</a:t>
                      </a:r>
                    </a:p>
                  </a:txBody>
                  <a:tcPr marL="0" marR="0" marT="0" marB="0" anchor="ctr"/>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Mortalitätssurveillance</a:t>
            </a:r>
            <a:r>
              <a:rPr lang="de-DE" dirty="0" smtClean="0"/>
              <a:t> - Deutschland</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12920" y="1676400"/>
            <a:ext cx="729362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55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Mortalitätsurveillance</a:t>
            </a:r>
            <a:r>
              <a:rPr lang="de-DE" dirty="0" smtClean="0"/>
              <a:t> – nach Bundesländern I</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pic>
        <p:nvPicPr>
          <p:cNvPr id="8" name="17AD69B9-A75E-4774-A7FD-B8A6D8665AE1" descr="image00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20654" y="1323975"/>
            <a:ext cx="8329138" cy="482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89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Mortalitätsurveillance</a:t>
            </a:r>
            <a:r>
              <a:rPr lang="de-DE" dirty="0"/>
              <a:t> </a:t>
            </a:r>
            <a:r>
              <a:rPr lang="de-DE" dirty="0" smtClean="0"/>
              <a:t>- nach </a:t>
            </a:r>
            <a:r>
              <a:rPr lang="de-DE" dirty="0"/>
              <a:t>Bundesländern </a:t>
            </a:r>
            <a:r>
              <a:rPr lang="de-DE" dirty="0" smtClean="0"/>
              <a:t>II</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4989" y="1428750"/>
            <a:ext cx="7977486" cy="461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69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28</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11.05.2020.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168.661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davon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55.092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3396467424"/>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2.504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1.657</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455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1.500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11.088</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490</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10.200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1.805*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52</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rPr>
                        <a:t>1.700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2.177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108</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latin typeface="+mn-lt"/>
                          <a:ea typeface="+mn-ea"/>
                        </a:rPr>
                        <a:t>2.100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13.780</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3.106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2.735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8.600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8.032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329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37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7.200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rPr>
                        <a:t>1.788</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114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rPr>
                        <a:t>1.100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72.395</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13.070</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2.809</a:t>
                      </a:r>
                      <a:endParaRPr lang="de-DE" sz="1200" dirty="0" smtClean="0">
                        <a:solidFill>
                          <a:schemeClr val="tx1"/>
                        </a:solidFill>
                        <a:effectLst/>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65.500</a:t>
                      </a:r>
                      <a:endParaRPr lang="de-DE" sz="12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29</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11.05.2020. 00:00) </a:t>
            </a:r>
            <a:endParaRPr lang="de-DE" sz="1400" dirty="0">
              <a:solidFill>
                <a:schemeClr val="bg1"/>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78" y="1630363"/>
            <a:ext cx="6813186" cy="417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a:t>
            </a:r>
            <a:r>
              <a:rPr lang="de-DE" sz="2000" smtClean="0">
                <a:solidFill>
                  <a:schemeClr val="bg1"/>
                </a:solidFill>
              </a:rPr>
              <a:t>nach </a:t>
            </a:r>
            <a:r>
              <a:rPr lang="de-DE" sz="2000" smtClean="0">
                <a:solidFill>
                  <a:schemeClr val="bg1"/>
                </a:solidFill>
              </a:rPr>
              <a:t>Erkrankungsbeginn, </a:t>
            </a:r>
            <a:r>
              <a:rPr lang="de-DE" sz="2000" dirty="0" smtClean="0">
                <a:solidFill>
                  <a:schemeClr val="bg1"/>
                </a:solidFill>
              </a:rPr>
              <a:t>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11.05.2020.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362075"/>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30</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r>
              <a:rPr lang="de-DE" smtClean="0"/>
              <a:t>11.05.2020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31</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32</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a:t>
            </a:r>
            <a:r>
              <a:rPr lang="de-DE" sz="1400">
                <a:solidFill>
                  <a:schemeClr val="bg1"/>
                </a:solidFill>
              </a:rPr>
              <a:t>: </a:t>
            </a:r>
            <a:r>
              <a:rPr lang="de-DE" sz="1400" smtClean="0">
                <a:solidFill>
                  <a:schemeClr val="bg1"/>
                </a:solidFill>
              </a:rPr>
              <a:t>11.05.2020, </a:t>
            </a:r>
            <a:r>
              <a:rPr lang="de-DE" sz="1400" dirty="0" smtClean="0">
                <a:solidFill>
                  <a:schemeClr val="bg1"/>
                </a:solidFill>
              </a:rPr>
              <a:t>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1.197</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145203680"/>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1.576</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1.063</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67%</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-10</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10.929</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+46</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a:t>
                      </a:r>
                      <a:r>
                        <a:rPr lang="de-DE" sz="1800" b="0" i="0" u="none" strike="noStrike" kern="1200" baseline="0" dirty="0" smtClean="0">
                          <a:solidFill>
                            <a:schemeClr val="tx1"/>
                          </a:solidFill>
                          <a:latin typeface="+mn-lt"/>
                          <a:ea typeface="+mn-ea"/>
                          <a:cs typeface="+mn-cs"/>
                        </a:rPr>
                        <a:t>3.032</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+44</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914731325"/>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5.650</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12.917</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212</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18.779</a:t>
                      </a:r>
                      <a:endParaRPr lang="de-DE" sz="18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-386</a:t>
                      </a:r>
                      <a:endParaRPr lang="de-DE" sz="1800" b="0" i="0" u="none" strike="noStrike" kern="1200" baseline="0" dirty="0" smtClean="0">
                        <a:solidFill>
                          <a:schemeClr val="tx1"/>
                        </a:solidFill>
                        <a:latin typeface="+mn-lt"/>
                        <a:ea typeface="+mn-ea"/>
                        <a:cs typeface="+mn-cs"/>
                      </a:endParaRP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3.324</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8.498</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 534	</a:t>
                      </a:r>
                      <a:endParaRPr lang="de-DE" sz="18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1" i="0" u="none" strike="noStrike" kern="1200" baseline="0" dirty="0" smtClean="0">
                          <a:solidFill>
                            <a:schemeClr val="tx1"/>
                          </a:solidFill>
                          <a:latin typeface="+mn-lt"/>
                          <a:ea typeface="+mn-ea"/>
                          <a:cs typeface="+mn-cs"/>
                        </a:rPr>
                        <a:t> 12.356</a:t>
                      </a:r>
                      <a:endParaRPr lang="de-DE" sz="18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+91</a:t>
                      </a:r>
                      <a:endParaRPr lang="de-DE" sz="1800" b="0" i="0" u="none" strike="noStrike" kern="1200" baseline="0" dirty="0" smtClean="0">
                        <a:solidFill>
                          <a:schemeClr val="tx1"/>
                        </a:solidFill>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33</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a:t>
            </a:r>
            <a:r>
              <a:rPr lang="de-DE" sz="1400">
                <a:solidFill>
                  <a:schemeClr val="bg1"/>
                </a:solidFill>
              </a:rPr>
              <a:t>: </a:t>
            </a:r>
            <a:r>
              <a:rPr lang="de-DE" sz="1400" smtClean="0">
                <a:solidFill>
                  <a:schemeClr val="bg1"/>
                </a:solidFill>
              </a:rPr>
              <a:t>11.05.2020, </a:t>
            </a:r>
            <a:r>
              <a:rPr lang="de-DE" sz="1400" dirty="0" smtClean="0">
                <a:solidFill>
                  <a:schemeClr val="bg1"/>
                </a:solidFill>
              </a:rPr>
              <a:t>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776602"/>
            <a:ext cx="9191054" cy="575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34</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a:t>
            </a:r>
            <a:r>
              <a:rPr lang="de-DE" sz="1400" smtClean="0"/>
              <a:t>Datenstand </a:t>
            </a:r>
            <a:r>
              <a:rPr lang="de-DE" sz="1400" smtClean="0"/>
              <a:t>05.05.2020, </a:t>
            </a:r>
            <a:r>
              <a:rPr lang="de-DE" sz="1400" dirty="0" smtClean="0"/>
              <a:t>18:00 Uhr)</a:t>
            </a:r>
            <a:endParaRPr lang="de-DE" sz="1400"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18 gaben 30 Labore einen Rückstau von insgesamt 3.790 abzuarbeitenden Proben an. 41 Labore nannten Lieferschwierigkeiten </a:t>
            </a:r>
            <a:r>
              <a:rPr lang="de-DE"/>
              <a:t>für </a:t>
            </a:r>
            <a:r>
              <a:rPr lang="de-DE" smtClean="0"/>
              <a:t>Reagenzien, </a:t>
            </a:r>
            <a:r>
              <a:rPr lang="de-DE" dirty="0"/>
              <a:t>hauptsächlich Extraktionskits und </a:t>
            </a:r>
            <a:r>
              <a:rPr lang="de-DE" dirty="0" err="1"/>
              <a:t>Abstrichtupfer</a:t>
            </a:r>
            <a:r>
              <a:rPr lang="de-DE" dirty="0"/>
              <a:t> und neu auch </a:t>
            </a:r>
            <a:r>
              <a:rPr lang="de-DE" dirty="0" err="1"/>
              <a:t>Pipettenspitzen</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888116435"/>
              </p:ext>
            </p:extLst>
          </p:nvPr>
        </p:nvGraphicFramePr>
        <p:xfrm>
          <a:off x="357822" y="1275905"/>
          <a:ext cx="5834380" cy="2130425"/>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124.716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3.892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3,1</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90</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127.457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7.582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5,9</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114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348.619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23.820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6,8</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152</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361.515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31.414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8,7</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151</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408.348</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36.885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9,0</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379.233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30.728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8,1</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163</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330.027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21.993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6,7</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167</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a:effectLst/>
                        </a:rPr>
                        <a:t>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357.876*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17.874*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5,0</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175</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smtClean="0">
                          <a:effectLst/>
                          <a:latin typeface="Calibri"/>
                          <a:ea typeface="MS Mincho"/>
                          <a:cs typeface="Times New Roman"/>
                        </a:rPr>
                        <a:t>18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317.979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12.143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3,8</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169</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2.755.770</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186.331 </a:t>
                      </a:r>
                      <a:r>
                        <a:rPr lang="de-DE" sz="1100" b="1">
                          <a:solidFill>
                            <a:schemeClr val="tx1"/>
                          </a:solidFill>
                          <a:effectLst/>
                          <a:latin typeface="Calibri"/>
                          <a:ea typeface="Times New Roman"/>
                          <a:cs typeface="Calibri"/>
                        </a:rPr>
                        <a:t>(</a:t>
                      </a:r>
                      <a:r>
                        <a:rPr lang="de-DE" sz="1100" b="1" smtClean="0">
                          <a:solidFill>
                            <a:schemeClr val="tx1"/>
                          </a:solidFill>
                          <a:effectLst/>
                          <a:latin typeface="Calibri"/>
                          <a:ea typeface="Times New Roman"/>
                          <a:cs typeface="Calibri"/>
                        </a:rPr>
                        <a:t>6,8</a:t>
                      </a:r>
                      <a:r>
                        <a:rPr lang="de-DE" sz="1100" b="1" dirty="0">
                          <a:solidFill>
                            <a:schemeClr val="tx1"/>
                          </a:solidFill>
                          <a:effectLst/>
                          <a:latin typeface="Calibri"/>
                          <a:ea typeface="Times New Roman"/>
                          <a:cs typeface="Calibri"/>
                        </a:rPr>
                        <a:t>%)</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3857348606"/>
              </p:ext>
            </p:extLst>
          </p:nvPr>
        </p:nvGraphicFramePr>
        <p:xfrm>
          <a:off x="1413165" y="3709670"/>
          <a:ext cx="6381464" cy="1434846"/>
        </p:xfrm>
        <a:graphic>
          <a:graphicData uri="http://schemas.openxmlformats.org/drawingml/2006/table">
            <a:tbl>
              <a:tblPr firstRow="1" firstCol="1" bandRow="1">
                <a:tableStyleId>{5C22544A-7EE6-4342-B048-85BDC9FD1C3A}</a:tableStyleId>
              </a:tblPr>
              <a:tblGrid>
                <a:gridCol w="1290723"/>
                <a:gridCol w="565501"/>
                <a:gridCol w="565501"/>
                <a:gridCol w="565501"/>
                <a:gridCol w="565501"/>
                <a:gridCol w="565501"/>
                <a:gridCol w="565501"/>
                <a:gridCol w="565501"/>
                <a:gridCol w="566117"/>
                <a:gridCol w="566117"/>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a:effectLst/>
                        </a:rPr>
                        <a:t>KW17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KW18</a:t>
                      </a:r>
                      <a:endParaRPr lang="de-DE" sz="1100" dirty="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28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111</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132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126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137</a:t>
                      </a:r>
                      <a:endParaRPr lang="de-DE" sz="1100" b="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7.115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31.010</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64.725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103.515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116.655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123.304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136.064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141.815</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153.698</a:t>
                      </a:r>
                      <a:endParaRPr lang="de-DE" sz="1100" b="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730.156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818.426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860.494</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964.962</a:t>
                      </a:r>
                      <a:endParaRPr lang="de-DE" sz="1100" b="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06.05.2020)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39</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1" y="1474579"/>
            <a:ext cx="5943609" cy="4622807"/>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11.05.2020. </a:t>
            </a:r>
            <a:r>
              <a:rPr lang="de-DE" sz="1400" dirty="0">
                <a:solidFill>
                  <a:schemeClr val="bg1"/>
                </a:solidFill>
              </a:rPr>
              <a:t>00:00)</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09700"/>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40</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06.05.2020)</a:t>
            </a:r>
            <a:endParaRPr lang="de-DE"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489670"/>
            <a:ext cx="6155970" cy="48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AGI, </a:t>
            </a:r>
            <a:r>
              <a:rPr lang="de-DE" dirty="0" smtClean="0"/>
              <a:t>Stand 18. KW</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18</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a:t>
            </a:r>
            <a:r>
              <a:rPr lang="de-DE" sz="1400">
                <a:ea typeface="Times New Roman"/>
                <a:cs typeface="Arial"/>
              </a:rPr>
              <a:t>(</a:t>
            </a:r>
            <a:r>
              <a:rPr lang="de-DE" sz="1400" smtClean="0">
                <a:ea typeface="Times New Roman"/>
                <a:cs typeface="Arial"/>
              </a:rPr>
              <a:t>gesamt, </a:t>
            </a:r>
            <a:r>
              <a:rPr lang="de-DE" sz="1400" dirty="0">
                <a:ea typeface="Times New Roman"/>
                <a:cs typeface="Arial"/>
              </a:rPr>
              <a:t>in Prozent) in den Saisons 2016/17 bis zur </a:t>
            </a:r>
            <a:r>
              <a:rPr lang="de-DE" sz="1400" dirty="0" smtClean="0">
                <a:ea typeface="Times New Roman"/>
                <a:cs typeface="Arial"/>
              </a:rPr>
              <a:t>18. </a:t>
            </a:r>
            <a:r>
              <a:rPr lang="de-DE" sz="1400" dirty="0">
                <a:ea typeface="Times New Roman"/>
                <a:cs typeface="Arial"/>
              </a:rPr>
              <a:t>KW 2019/20. </a:t>
            </a:r>
            <a:r>
              <a:rPr lang="de-DE" sz="1400">
                <a:ea typeface="Times New Roman"/>
                <a:cs typeface="Arial"/>
              </a:rPr>
              <a:t>Der </a:t>
            </a:r>
            <a:r>
              <a:rPr lang="de-DE" sz="1400" smtClean="0">
                <a:ea typeface="Times New Roman"/>
                <a:cs typeface="Arial"/>
              </a:rPr>
              <a:t>schwarze, </a:t>
            </a:r>
            <a:r>
              <a:rPr lang="de-DE" sz="1400" dirty="0">
                <a:ea typeface="Times New Roman"/>
                <a:cs typeface="Arial"/>
              </a:rPr>
              <a:t>senkrechte Strich markiert den Jahreswechsel.</a:t>
            </a:r>
            <a:endParaRPr lang="de-DE" sz="1400" dirty="0">
              <a:ea typeface="Times New Roman"/>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157" y="1447679"/>
            <a:ext cx="5434817" cy="409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18</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43</a:t>
            </a:fld>
            <a:endParaRPr lang="de-DE" dirty="0"/>
          </a:p>
        </p:txBody>
      </p:sp>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a:t>
            </a:r>
            <a:r>
              <a:rPr lang="de-DE" sz="1400" dirty="0" smtClean="0"/>
              <a:t>18. </a:t>
            </a:r>
            <a:r>
              <a:rPr lang="de-DE" sz="1400" dirty="0"/>
              <a:t>KW 2020 in fünf Altersgruppen und ge­samt in Deutschland pro 100.000 Einwohner in der jeweiligen Altersgruppe. Die senkrechte Linie mar­kiert die 1. KW des Jahres.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79550"/>
            <a:ext cx="6472643" cy="368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44</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18</a:t>
            </a:r>
            <a:endParaRPr lang="de-DE" dirty="0"/>
          </a:p>
        </p:txBody>
      </p:sp>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a:t>
            </a:r>
            <a:r>
              <a:rPr lang="de-DE" sz="1400">
                <a:ea typeface="Times New Roman"/>
                <a:cs typeface="Arial"/>
              </a:rPr>
              <a:t>positiver </a:t>
            </a:r>
            <a:r>
              <a:rPr lang="de-DE" sz="1400" smtClean="0">
                <a:ea typeface="Times New Roman"/>
                <a:cs typeface="Arial"/>
              </a:rPr>
              <a:t>Influenza-, RS-, hMP-, </a:t>
            </a:r>
            <a:r>
              <a:rPr lang="de-DE" sz="1400" dirty="0">
                <a:ea typeface="Times New Roman"/>
                <a:cs typeface="Arial"/>
              </a:rPr>
              <a:t>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a:ea typeface="Times New Roman"/>
                <a:cs typeface="Arial"/>
              </a:rPr>
              <a:t>(</a:t>
            </a:r>
            <a:r>
              <a:rPr lang="de-DE" sz="1400" smtClean="0">
                <a:ea typeface="Times New Roman"/>
                <a:cs typeface="Arial"/>
              </a:rPr>
              <a:t>Positivenrate, </a:t>
            </a:r>
            <a:r>
              <a:rPr lang="de-DE" sz="1400">
                <a:ea typeface="Times New Roman"/>
                <a:cs typeface="Arial"/>
              </a:rPr>
              <a:t>rechte </a:t>
            </a:r>
            <a:r>
              <a:rPr lang="de-DE" sz="1400" smtClean="0">
                <a:ea typeface="Times New Roman"/>
                <a:cs typeface="Arial"/>
              </a:rPr>
              <a:t>y-Achse, </a:t>
            </a:r>
            <a:r>
              <a:rPr lang="de-DE" sz="1400" dirty="0">
                <a:ea typeface="Times New Roman"/>
                <a:cs typeface="Arial"/>
              </a:rPr>
              <a:t>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a:t>
            </a:r>
            <a:r>
              <a:rPr lang="de-DE" sz="1400">
                <a:ea typeface="Times New Roman"/>
                <a:cs typeface="Arial"/>
              </a:rPr>
              <a:t>linke </a:t>
            </a:r>
            <a:r>
              <a:rPr lang="de-DE" sz="1400" smtClean="0">
                <a:ea typeface="Times New Roman"/>
                <a:cs typeface="Arial"/>
              </a:rPr>
              <a:t>y-Achse, </a:t>
            </a:r>
            <a:r>
              <a:rPr lang="de-DE" sz="1400" dirty="0">
                <a:ea typeface="Times New Roman"/>
                <a:cs typeface="Arial"/>
              </a:rPr>
              <a:t>graue Balken) von der 40. KW 2019 bis zur </a:t>
            </a:r>
            <a:r>
              <a:rPr lang="de-DE" sz="1400" dirty="0" smtClean="0">
                <a:ea typeface="Times New Roman"/>
                <a:cs typeface="Arial"/>
              </a:rPr>
              <a:t>18. </a:t>
            </a:r>
            <a:r>
              <a:rPr lang="de-DE" sz="1400" dirty="0">
                <a:ea typeface="Times New Roman"/>
                <a:cs typeface="Arial"/>
              </a:rPr>
              <a:t>KW 2020.</a:t>
            </a:r>
            <a:endParaRPr lang="de-DE" sz="1400" dirty="0">
              <a:effectLst/>
              <a:ea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5714"/>
            <a:ext cx="6915150" cy="34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17</a:t>
            </a:r>
            <a:endParaRPr lang="de-DE" dirty="0"/>
          </a:p>
        </p:txBody>
      </p:sp>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45</a:t>
            </a:fld>
            <a:endParaRPr lang="de-DE" dirty="0"/>
          </a:p>
        </p:txBody>
      </p:sp>
      <p:sp>
        <p:nvSpPr>
          <p:cNvPr id="6" name="Textfeld 5"/>
          <p:cNvSpPr txBox="1"/>
          <p:nvPr/>
        </p:nvSpPr>
        <p:spPr>
          <a:xfrm>
            <a:off x="374650" y="4517958"/>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a:t>
            </a:r>
            <a:r>
              <a:rPr lang="de-DE" sz="1400" dirty="0" smtClean="0"/>
              <a:t>17. </a:t>
            </a:r>
            <a:r>
              <a:rPr lang="de-DE" sz="1400"/>
              <a:t>KW </a:t>
            </a:r>
            <a:r>
              <a:rPr lang="de-DE" sz="1400" smtClean="0"/>
              <a:t>2020, </a:t>
            </a:r>
            <a:r>
              <a:rPr lang="de-DE" sz="1400" dirty="0"/>
              <a:t>Daten aus 71 </a:t>
            </a:r>
            <a:r>
              <a:rPr lang="de-DE" sz="1400" dirty="0" err="1"/>
              <a:t>Sentinelkliniken</a:t>
            </a:r>
            <a:r>
              <a:rPr lang="de-DE" sz="1400" dirty="0"/>
              <a:t>. Die senkrechte Linie markiert jeweils die 1. KW </a:t>
            </a:r>
            <a:r>
              <a:rPr lang="de-DE" sz="1400"/>
              <a:t>des </a:t>
            </a:r>
            <a:r>
              <a:rPr lang="de-DE" sz="1400" smtClean="0"/>
              <a:t>Jahres, </a:t>
            </a:r>
            <a:r>
              <a:rPr lang="de-DE" sz="1400" dirty="0"/>
              <a:t>der Zeitraum der Grippewelle ist grau hinterlegt</a:t>
            </a:r>
            <a:r>
              <a:rPr lang="de-DE" sz="1400" dirty="0" smtClean="0"/>
              <a:t>.</a:t>
            </a:r>
            <a:endParaRPr lang="de-DE"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58875"/>
            <a:ext cx="7797800" cy="31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a:t>
            </a:r>
            <a:r>
              <a:rPr lang="de-DE" b="1" smtClean="0"/>
              <a:t>respiratorischer </a:t>
            </a:r>
            <a:r>
              <a:rPr lang="de-DE" b="1" smtClean="0"/>
              <a:t>Diagnose</a:t>
            </a:r>
            <a:r>
              <a:rPr lang="de-DE" smtClean="0"/>
              <a:t>, </a:t>
            </a:r>
            <a:r>
              <a:rPr lang="de-DE" dirty="0" smtClean="0"/>
              <a:t>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a:t>
            </a:r>
            <a:r>
              <a:rPr lang="de-DE" sz="2000" i="1" smtClean="0"/>
              <a:t>64</a:t>
            </a:r>
            <a:r>
              <a:rPr lang="de-DE" sz="2000" i="1" smtClean="0"/>
              <a:t>%, </a:t>
            </a:r>
            <a:r>
              <a:rPr lang="de-DE" sz="2000" i="1" dirty="0" smtClean="0"/>
              <a:t>Altersmedian: 72</a:t>
            </a:r>
          </a:p>
          <a:p>
            <a:endParaRPr lang="de-DE" sz="2000" dirty="0" smtClean="0"/>
          </a:p>
          <a:p>
            <a:r>
              <a:rPr lang="de-DE" sz="2000" dirty="0" smtClean="0"/>
              <a:t>Anteil beatmete Patienten:		14% </a:t>
            </a:r>
            <a:r>
              <a:rPr lang="de-DE" sz="2000" i="1" dirty="0"/>
              <a:t>	männlich: </a:t>
            </a:r>
            <a:r>
              <a:rPr lang="de-DE" sz="2000" i="1" smtClean="0"/>
              <a:t>65</a:t>
            </a:r>
            <a:r>
              <a:rPr lang="de-DE" sz="2000" i="1" smtClean="0"/>
              <a:t>%,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a:t>
            </a:r>
            <a:r>
              <a:rPr lang="de-DE" sz="2000" i="1" smtClean="0"/>
              <a:t>57</a:t>
            </a:r>
            <a:r>
              <a:rPr lang="de-DE" sz="2000" i="1" smtClean="0"/>
              <a:t>%, </a:t>
            </a:r>
            <a:r>
              <a:rPr lang="de-DE" sz="2000" i="1" dirty="0" smtClean="0"/>
              <a:t>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11.05.2020. </a:t>
            </a:r>
            <a:r>
              <a:rPr lang="de-DE" sz="1400" dirty="0">
                <a:solidFill>
                  <a:schemeClr val="bg1"/>
                </a:solidFill>
              </a:rPr>
              <a:t>00:00)</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5" y="1790701"/>
            <a:ext cx="8558212"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11.05.2020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11.05.2020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56</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11.05.2020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1982788"/>
            <a:ext cx="7394575"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a:t>
            </a:r>
            <a:r>
              <a:rPr lang="de-DE" smtClean="0"/>
              <a:t>Sofort, </a:t>
            </a:r>
            <a:r>
              <a:rPr lang="de-DE" dirty="0" smtClean="0"/>
              <a:t>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8420101" cy="5302250"/>
          </a:xfrm>
        </p:spPr>
        <p:txBody>
          <a:bodyPr/>
          <a:lstStyle/>
          <a:p>
            <a:r>
              <a:rPr lang="de-DE" dirty="0" smtClean="0"/>
              <a:t>Betriebe in 3 Bundesländern betroffen (Stand 05.05.2020)</a:t>
            </a:r>
          </a:p>
          <a:p>
            <a:pPr lvl="1"/>
            <a:r>
              <a:rPr lang="de-DE" dirty="0" smtClean="0"/>
              <a:t>BW – </a:t>
            </a:r>
            <a:r>
              <a:rPr lang="de-DE" dirty="0" err="1" smtClean="0"/>
              <a:t>Enzkreis</a:t>
            </a:r>
            <a:r>
              <a:rPr lang="de-DE" dirty="0" smtClean="0"/>
              <a:t> (s. Folgefolie)</a:t>
            </a:r>
          </a:p>
          <a:p>
            <a:pPr lvl="1"/>
            <a:r>
              <a:rPr lang="de-DE" dirty="0" smtClean="0"/>
              <a:t>NW </a:t>
            </a:r>
          </a:p>
          <a:p>
            <a:pPr lvl="2"/>
            <a:r>
              <a:rPr lang="de-DE" dirty="0" smtClean="0"/>
              <a:t>Coesfeld: Westfleisch</a:t>
            </a:r>
          </a:p>
          <a:p>
            <a:pPr lvl="3"/>
            <a:r>
              <a:rPr lang="de-DE" dirty="0" smtClean="0"/>
              <a:t>&gt;10 SARS-CoV-2 positive Arbeiter/1200 Getesteten</a:t>
            </a:r>
          </a:p>
          <a:p>
            <a:pPr lvl="3"/>
            <a:r>
              <a:rPr lang="de-DE" dirty="0"/>
              <a:t>https://www.wochenblatt.com/landwirtschaft/nachrichten/corona-im-schlachthof-coesfeld-12054148.html?utm_content=start</a:t>
            </a:r>
            <a:endParaRPr lang="de-DE" dirty="0">
              <a:solidFill>
                <a:srgbClr val="000000"/>
              </a:solidFill>
            </a:endParaRPr>
          </a:p>
          <a:p>
            <a:pPr lvl="2"/>
            <a:r>
              <a:rPr lang="de-DE" dirty="0" smtClean="0"/>
              <a:t> Bochum: derzeit keine weiteren Infos</a:t>
            </a:r>
          </a:p>
          <a:p>
            <a:pPr lvl="1"/>
            <a:r>
              <a:rPr lang="de-DE" dirty="0" smtClean="0"/>
              <a:t>SH</a:t>
            </a:r>
          </a:p>
          <a:p>
            <a:pPr lvl="2"/>
            <a:r>
              <a:rPr lang="de-DE" dirty="0" smtClean="0"/>
              <a:t>Segeberg/Bad Bramstedt - VION</a:t>
            </a:r>
          </a:p>
          <a:p>
            <a:pPr lvl="3"/>
            <a:r>
              <a:rPr lang="de-DE" dirty="0"/>
              <a:t>49/108 Mitarbeitern wohnhaft im Kreis Steinburg, 51/260 Mitarbeiter </a:t>
            </a:r>
            <a:r>
              <a:rPr lang="de-DE" dirty="0" smtClean="0"/>
              <a:t>insg.</a:t>
            </a:r>
          </a:p>
          <a:p>
            <a:pPr lvl="3"/>
            <a:r>
              <a:rPr lang="de-DE" dirty="0" smtClean="0"/>
              <a:t>Vorrangig Rumänen und Albaner</a:t>
            </a:r>
          </a:p>
          <a:p>
            <a:pPr lvl="2"/>
            <a:endParaRPr lang="de-DE" dirty="0" smtClean="0"/>
          </a:p>
          <a:p>
            <a:pPr lvl="1"/>
            <a:endParaRPr lang="de-DE" dirty="0"/>
          </a:p>
        </p:txBody>
      </p:sp>
      <p:sp>
        <p:nvSpPr>
          <p:cNvPr id="3" name="Titel 2"/>
          <p:cNvSpPr>
            <a:spLocks noGrp="1"/>
          </p:cNvSpPr>
          <p:nvPr>
            <p:ph type="title"/>
          </p:nvPr>
        </p:nvSpPr>
        <p:spPr>
          <a:xfrm>
            <a:off x="333375" y="354142"/>
            <a:ext cx="8092592" cy="584775"/>
          </a:xfrm>
        </p:spPr>
        <p:txBody>
          <a:bodyPr/>
          <a:lstStyle/>
          <a:p>
            <a:r>
              <a:rPr lang="de-DE" dirty="0" smtClean="0"/>
              <a:t>Ausbruchsgeschehen auf Fleischverarbeitenden Betrieben </a:t>
            </a:r>
            <a:br>
              <a:rPr lang="de-DE" dirty="0" smtClean="0"/>
            </a:br>
            <a:r>
              <a:rPr lang="de-DE" sz="1600" b="0" dirty="0" smtClean="0">
                <a:solidFill>
                  <a:schemeClr val="tx1"/>
                </a:solidFill>
              </a:rPr>
              <a:t>(</a:t>
            </a:r>
            <a:r>
              <a:rPr lang="de-DE" sz="1600" b="0" dirty="0">
                <a:solidFill>
                  <a:schemeClr val="tx1"/>
                </a:solidFill>
              </a:rPr>
              <a:t>Stand 05.05.2020)</a:t>
            </a:r>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spTree>
    <p:extLst>
      <p:ext uri="{BB962C8B-B14F-4D97-AF65-F5344CB8AC3E}">
        <p14:creationId xmlns:p14="http://schemas.microsoft.com/office/powerpoint/2010/main" val="42317050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lnSpcReduction="10000"/>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umfasst</a:t>
            </a:r>
          </a:p>
          <a:p>
            <a:r>
              <a:rPr lang="de-DE" sz="1800" dirty="0"/>
              <a:t>Amtshilfe durch RKI erbeten (Sa 9:40)</a:t>
            </a:r>
          </a:p>
          <a:p>
            <a:r>
              <a:rPr lang="de-DE" sz="1800" dirty="0"/>
              <a:t>Ausbruch betrifft überwiegend osteuropäische </a:t>
            </a:r>
            <a:r>
              <a:rPr lang="de-DE" sz="1800" dirty="0" smtClean="0"/>
              <a:t>Mitarbeiter, </a:t>
            </a:r>
            <a:r>
              <a:rPr lang="de-DE" sz="1800" dirty="0"/>
              <a:t>die bei Subunternehmen beschäftigt </a:t>
            </a:r>
            <a:r>
              <a:rPr lang="de-DE" sz="1800" dirty="0" smtClean="0"/>
              <a:t>sind, </a:t>
            </a:r>
            <a:r>
              <a:rPr lang="de-DE" sz="1800" dirty="0"/>
              <a:t>aber auch festangestellte Mitarbeiter</a:t>
            </a:r>
          </a:p>
          <a:p>
            <a:r>
              <a:rPr lang="de-DE" sz="1800" dirty="0"/>
              <a:t>Folgende Schwierigkeiten bei der Beherrschung des Geschehens:</a:t>
            </a:r>
          </a:p>
          <a:p>
            <a:pPr lvl="1"/>
            <a:r>
              <a:rPr lang="de-DE" sz="1400" dirty="0"/>
              <a:t>Keine offiziellen Informationen </a:t>
            </a:r>
            <a:r>
              <a:rPr lang="de-DE" sz="1400" dirty="0" smtClean="0"/>
              <a:t>, </a:t>
            </a:r>
            <a:r>
              <a:rPr lang="de-DE" sz="1400" dirty="0"/>
              <a:t>dass 50 neue Mitarbeiter die Arbeit aufnehmen sollen</a:t>
            </a:r>
          </a:p>
          <a:p>
            <a:pPr lvl="1"/>
            <a:r>
              <a:rPr lang="de-DE" sz="1400" dirty="0"/>
              <a:t>Teilweise werden die Auflagen von den in gesonderten Unterkünften untergebrachten positiv auf SARS-CoV-2 getesteten Personen und Kontaktpersonen der Kategorie 1 nicht eingehalten</a:t>
            </a:r>
            <a:r>
              <a:rPr lang="de-DE" sz="1800" dirty="0"/>
              <a:t> </a:t>
            </a:r>
          </a:p>
          <a:p>
            <a:pPr lvl="1"/>
            <a:r>
              <a:rPr lang="de-DE" sz="1400" dirty="0"/>
              <a:t>Aufgrund der Vielzahl der Unterkünfte der Betroffenen (über 100 verschiedene Adressen überwiegend gemeinschaftlich genutzte Wohnungen und größere Gemeinschaftsunterkünfte) und fehlender deutscher Sprachkompetenz bei gleichzeitig unterschiedlichen Nationalitäten ist die Überwachung der Auflagen (z.B. Begrenzung der Kontakte außerhalb der Arbeit) äußerst komplex und schwierig. </a:t>
            </a:r>
          </a:p>
          <a:p>
            <a:r>
              <a:rPr lang="de-DE" sz="1800" dirty="0"/>
              <a:t>Seitens LGA und Sozialministeriums enge Einbindung der Ortpolizeibehörden zur Überwachung der angeordneten Quarantäne</a:t>
            </a:r>
          </a:p>
          <a:p>
            <a:r>
              <a:rPr lang="de-DE" sz="1800" dirty="0"/>
              <a:t>fachliche Unterstützung durch das LGA zugesagt</a:t>
            </a:r>
          </a:p>
          <a:p>
            <a:r>
              <a:rPr lang="de-DE" sz="1800" dirty="0"/>
              <a:t>Nach §42  wurden seit 8. April 76 Fälle </a:t>
            </a:r>
            <a:r>
              <a:rPr lang="de-DE" sz="1800" dirty="0" smtClean="0"/>
              <a:t>gemeldet, </a:t>
            </a:r>
            <a:r>
              <a:rPr lang="de-DE" sz="1800" dirty="0"/>
              <a:t>bei weiteren 110 Fällen wurde der Status nicht </a:t>
            </a:r>
            <a:r>
              <a:rPr lang="de-DE" sz="1800" dirty="0" smtClean="0"/>
              <a:t>erhoben</a:t>
            </a:r>
            <a:endParaRPr lang="de-DE" sz="1800" dirty="0"/>
          </a:p>
        </p:txBody>
      </p:sp>
      <p:sp>
        <p:nvSpPr>
          <p:cNvPr id="3" name="Titel 2"/>
          <p:cNvSpPr>
            <a:spLocks noGrp="1"/>
          </p:cNvSpPr>
          <p:nvPr>
            <p:ph type="title"/>
          </p:nvPr>
        </p:nvSpPr>
        <p:spPr>
          <a:xfrm>
            <a:off x="342900" y="370563"/>
            <a:ext cx="8092592" cy="338554"/>
          </a:xfrm>
        </p:spPr>
        <p:txBody>
          <a:bodyPr/>
          <a:lstStyle/>
          <a:p>
            <a:r>
              <a:rPr lang="de-DE" dirty="0"/>
              <a:t>Landkreis </a:t>
            </a:r>
            <a:r>
              <a:rPr lang="de-DE" dirty="0" err="1"/>
              <a:t>Enzkreis</a:t>
            </a:r>
            <a:r>
              <a:rPr lang="de-DE" dirty="0"/>
              <a:t> </a:t>
            </a:r>
            <a:r>
              <a:rPr lang="de-DE" dirty="0" smtClean="0"/>
              <a:t>- COVID-Ausbruchsgeschehen</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spTree>
    <p:extLst>
      <p:ext uri="{BB962C8B-B14F-4D97-AF65-F5344CB8AC3E}">
        <p14:creationId xmlns:p14="http://schemas.microsoft.com/office/powerpoint/2010/main" val="547716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dirty="0" smtClean="0"/>
              <a:t>Team </a:t>
            </a:r>
            <a:r>
              <a:rPr lang="de-DE" dirty="0"/>
              <a:t>ist aus Cuxhaven abgezogen worden. </a:t>
            </a:r>
            <a:r>
              <a:rPr lang="de-DE" dirty="0" smtClean="0"/>
              <a:t>Gesundheitsamt </a:t>
            </a:r>
            <a:r>
              <a:rPr lang="de-DE" dirty="0"/>
              <a:t>hätte sich eine weitere Unterstützung </a:t>
            </a:r>
            <a:r>
              <a:rPr lang="de-DE" dirty="0" smtClean="0"/>
              <a:t>gewünscht, </a:t>
            </a:r>
            <a:r>
              <a:rPr lang="de-DE" dirty="0"/>
              <a:t>aber das Ministerium hatte die Amtshilfe für beendet </a:t>
            </a:r>
            <a:r>
              <a:rPr lang="de-DE" dirty="0" smtClean="0"/>
              <a:t>erklärt</a:t>
            </a:r>
          </a:p>
          <a:p>
            <a:r>
              <a:rPr lang="de-DE" dirty="0" smtClean="0"/>
              <a:t>Repatriierung hat begonnen</a:t>
            </a:r>
            <a:endParaRPr lang="de-DE" dirty="0" smtClean="0"/>
          </a:p>
          <a:p>
            <a:r>
              <a:rPr lang="de-DE" dirty="0" smtClean="0"/>
              <a:t>RKI bietet </a:t>
            </a:r>
            <a:r>
              <a:rPr lang="de-DE" dirty="0" smtClean="0"/>
              <a:t>weiterhin Unterstützung bzgl. </a:t>
            </a:r>
            <a:r>
              <a:rPr lang="de-DE" dirty="0"/>
              <a:t>der Int. Kommunikation </a:t>
            </a:r>
            <a:r>
              <a:rPr lang="de-DE" dirty="0" smtClean="0"/>
              <a:t>an</a:t>
            </a:r>
          </a:p>
          <a:p>
            <a:pPr lvl="1"/>
            <a:r>
              <a:rPr lang="de-DE" dirty="0" smtClean="0"/>
              <a:t>Entwurf für Kommunikation in Abstimmung mit Niedersachsen</a:t>
            </a:r>
            <a:endParaRPr lang="de-DE" dirty="0" smtClean="0"/>
          </a:p>
          <a:p>
            <a:pPr lvl="1"/>
            <a:r>
              <a:rPr lang="de-DE" dirty="0" smtClean="0"/>
              <a:t>Bislang noch kein Erhalt personenbezogener Daten aus Niedersachsen</a:t>
            </a:r>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69</a:t>
            </a:fld>
            <a:endParaRPr lang="de-DE" dirty="0"/>
          </a:p>
        </p:txBody>
      </p:sp>
    </p:spTree>
    <p:extLst>
      <p:ext uri="{BB962C8B-B14F-4D97-AF65-F5344CB8AC3E}">
        <p14:creationId xmlns:p14="http://schemas.microsoft.com/office/powerpoint/2010/main" val="3565682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11.05.2020. 00:00)</a:t>
            </a:r>
            <a:endParaRPr lang="de-DE" sz="14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08" y="1295400"/>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Überlastungsanzeigen Überblick – Stand </a:t>
            </a:r>
            <a:r>
              <a:rPr lang="de-DE" dirty="0" smtClean="0"/>
              <a:t>11</a:t>
            </a:r>
            <a:r>
              <a:rPr lang="de-DE" dirty="0" smtClean="0"/>
              <a:t>.05.2020</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70</a:t>
            </a:fld>
            <a:endParaRPr lang="de-DE" dirty="0"/>
          </a:p>
        </p:txBody>
      </p:sp>
      <p:pic>
        <p:nvPicPr>
          <p:cNvPr id="19462" name="Picture 6"/>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200" y="1235556"/>
            <a:ext cx="8093075" cy="514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8923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smtClean="0"/>
                        <a:t>Nadine </a:t>
                      </a:r>
                      <a:r>
                        <a:rPr lang="de-DE" sz="900" smtClean="0"/>
                        <a:t>Zeitlmann,</a:t>
                      </a:r>
                      <a:r>
                        <a:rPr lang="de-DE" sz="900" baseline="0" smtClean="0"/>
                        <a:t> </a:t>
                      </a:r>
                      <a:r>
                        <a:rPr lang="de-DE" sz="900" smtClean="0"/>
                        <a:t>Andreas </a:t>
                      </a:r>
                      <a:r>
                        <a:rPr lang="de-DE" sz="900" smtClean="0"/>
                        <a:t>Reich,</a:t>
                      </a:r>
                      <a:r>
                        <a:rPr lang="de-DE" sz="900" baseline="0" smtClean="0"/>
                        <a:t> </a:t>
                      </a:r>
                      <a:r>
                        <a:rPr lang="de-DE" sz="900" smtClean="0"/>
                        <a:t>Sonja </a:t>
                      </a:r>
                      <a:r>
                        <a:rPr lang="de-DE" sz="900" smtClean="0"/>
                        <a:t>Boender,</a:t>
                      </a:r>
                      <a:r>
                        <a:rPr lang="de-DE" sz="900" baseline="0" smtClean="0"/>
                        <a:t> </a:t>
                      </a:r>
                      <a:r>
                        <a:rPr lang="de-DE" sz="900" dirty="0" smtClean="0"/>
                        <a:t>N</a:t>
                      </a:r>
                      <a:r>
                        <a:rPr lang="de-DE" sz="900" smtClean="0"/>
                        <a:t>.</a:t>
                      </a:r>
                      <a:r>
                        <a:rPr lang="de-DE" sz="900" baseline="0" smtClean="0"/>
                        <a:t> </a:t>
                      </a:r>
                      <a:r>
                        <a:rPr lang="de-DE" sz="900" baseline="0" smtClean="0"/>
                        <a:t>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a:t>
                      </a:r>
                      <a:r>
                        <a:rPr lang="de-DE" sz="900" smtClean="0"/>
                        <a:t>Seidel,</a:t>
                      </a:r>
                      <a:r>
                        <a:rPr lang="de-DE" sz="900" baseline="0" smtClean="0"/>
                        <a:t> </a:t>
                      </a:r>
                      <a:r>
                        <a:rPr lang="de-DE" sz="900" dirty="0" smtClean="0"/>
                        <a:t>M</a:t>
                      </a:r>
                      <a:r>
                        <a:rPr lang="de-DE" sz="900" smtClean="0"/>
                        <a:t>. </a:t>
                      </a:r>
                      <a:r>
                        <a:rPr lang="de-DE" sz="900" smtClean="0"/>
                        <a:t>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t>
                      </a:r>
                      <a:r>
                        <a:rPr lang="de-DE" sz="900" smtClean="0"/>
                        <a:t>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a:t>
                      </a:r>
                      <a:r>
                        <a:rPr lang="de-DE" sz="900" smtClean="0"/>
                        <a:t>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a:t>
                      </a:r>
                      <a:r>
                        <a:rPr lang="de-DE" sz="900" smtClean="0"/>
                        <a:t>Brandl, </a:t>
                      </a:r>
                      <a:r>
                        <a:rPr lang="de-DE" sz="900" smtClean="0"/>
                        <a:t>Jennifer </a:t>
                      </a:r>
                      <a:r>
                        <a:rPr lang="de-DE" sz="900" smtClean="0"/>
                        <a:t>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a:t>
                      </a:r>
                      <a:r>
                        <a:rPr lang="de-DE" sz="900" smtClean="0"/>
                        <a:t>Boender,</a:t>
                      </a:r>
                      <a:r>
                        <a:rPr lang="de-DE" sz="900" baseline="0" smtClean="0"/>
                        <a:t> </a:t>
                      </a:r>
                      <a:r>
                        <a:rPr lang="de-DE" sz="900" smtClean="0"/>
                        <a:t>Kai </a:t>
                      </a:r>
                      <a:r>
                        <a:rPr lang="de-DE" sz="900" smtClean="0"/>
                        <a:t>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a:t>
                      </a:r>
                      <a:r>
                        <a:rPr lang="de-DE" sz="900" smtClean="0"/>
                        <a:t>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a:t>
                      </a:r>
                      <a:r>
                        <a:rPr lang="de-DE" sz="900" smtClean="0"/>
                        <a:t>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a:t>
                      </a:r>
                      <a:r>
                        <a:rPr lang="de-DE" sz="900" smtClean="0"/>
                        <a:t>Frank,</a:t>
                      </a:r>
                      <a:r>
                        <a:rPr lang="de-DE" sz="900" baseline="0" smtClean="0"/>
                        <a:t> </a:t>
                      </a:r>
                      <a:r>
                        <a:rPr lang="de-DE" sz="900" smtClean="0"/>
                        <a:t>Marina </a:t>
                      </a:r>
                      <a:r>
                        <a:rPr lang="de-DE" sz="900" smtClean="0"/>
                        <a:t>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a:t>
                      </a:r>
                      <a:r>
                        <a:rPr lang="de-DE" sz="900" smtClean="0"/>
                        <a:t>Eckmanns,</a:t>
                      </a:r>
                      <a:r>
                        <a:rPr lang="de-DE" sz="900" baseline="0" smtClean="0"/>
                        <a:t> </a:t>
                      </a:r>
                      <a:r>
                        <a:rPr lang="de-DE" sz="900" dirty="0" smtClean="0"/>
                        <a:t>Muna </a:t>
                      </a:r>
                      <a:r>
                        <a:rPr lang="de-DE" sz="900" smtClean="0"/>
                        <a:t>Abu </a:t>
                      </a:r>
                      <a:r>
                        <a:rPr lang="de-DE" sz="900" smtClean="0"/>
                        <a:t>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a:t>
                      </a:r>
                      <a:r>
                        <a:rPr lang="de-DE" sz="900" smtClean="0"/>
                        <a:t>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a:t>
                      </a:r>
                      <a:r>
                        <a:rPr lang="de-DE" sz="900" smtClean="0">
                          <a:solidFill>
                            <a:schemeClr val="tx1"/>
                          </a:solidFill>
                        </a:rPr>
                        <a:t>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a:t>
                      </a:r>
                      <a:r>
                        <a:rPr lang="de-DE" sz="900" smtClean="0">
                          <a:solidFill>
                            <a:schemeClr val="tx1"/>
                          </a:solidFill>
                        </a:rPr>
                        <a:t>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11.05.2020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717164044"/>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a:t>
                      </a:r>
                      <a:r>
                        <a:rPr lang="de-DE" sz="900" smtClean="0">
                          <a:solidFill>
                            <a:schemeClr val="tx1"/>
                          </a:solidFill>
                        </a:rPr>
                        <a:t>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a:t>
                      </a:r>
                      <a:r>
                        <a:rPr lang="de-DE" sz="900" smtClean="0">
                          <a:solidFill>
                            <a:schemeClr val="tx1"/>
                          </a:solidFill>
                        </a:rPr>
                        <a:t>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a:t>
                      </a:r>
                      <a:r>
                        <a:rPr lang="de-DE" sz="900" dirty="0" smtClean="0"/>
                        <a:t>FG32</a:t>
                      </a:r>
                      <a:endParaRPr lang="de-DE" sz="900" dirty="0"/>
                    </a:p>
                  </a:txBody>
                  <a:tcP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07.05.2020</a:t>
                      </a:r>
                      <a:endParaRPr lang="de-DE" sz="900" kern="1200" dirty="0" smtClean="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endParaRPr lang="de-DE" sz="900" kern="1200" dirty="0" smtClean="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73</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1,13 </a:t>
            </a:r>
            <a:r>
              <a:rPr lang="de-DE" dirty="0"/>
              <a:t>(95</a:t>
            </a:r>
            <a:r>
              <a:rPr lang="de-DE" dirty="0" smtClean="0"/>
              <a:t>%-Präzisionsintervall</a:t>
            </a:r>
            <a:r>
              <a:rPr lang="de-DE" dirty="0"/>
              <a:t>: </a:t>
            </a:r>
            <a:r>
              <a:rPr lang="de-DE" dirty="0" smtClean="0"/>
              <a:t>0,94 </a:t>
            </a:r>
            <a:r>
              <a:rPr lang="de-DE" dirty="0" smtClean="0"/>
              <a:t>– </a:t>
            </a:r>
            <a:r>
              <a:rPr lang="de-DE" dirty="0" smtClean="0"/>
              <a:t>1,35</a:t>
            </a:r>
            <a:r>
              <a:rPr lang="de-DE" dirty="0" smtClean="0"/>
              <a:t>)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06.05.2020 </a:t>
            </a:r>
            <a:endParaRPr lang="de-DE" dirty="0" smtClean="0"/>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10.05.2020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11.05.2020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10.05.2020   00:00 Uhr (unter </a:t>
            </a:r>
            <a:r>
              <a:rPr lang="de-DE" sz="1600" dirty="0">
                <a:solidFill>
                  <a:schemeClr val="bg1"/>
                </a:solidFill>
              </a:rPr>
              <a:t>Berücksichtigung der Fälle bis </a:t>
            </a:r>
            <a:r>
              <a:rPr lang="de-DE" sz="1600" dirty="0" smtClean="0">
                <a:solidFill>
                  <a:schemeClr val="bg1"/>
                </a:solidFill>
              </a:rPr>
              <a:t>06.05.2020</a:t>
            </a:r>
            <a:r>
              <a:rPr lang="de-DE" sz="1600" dirty="0" smtClean="0">
                <a:solidFill>
                  <a:schemeClr val="bg1"/>
                </a:solidFill>
              </a:rPr>
              <a:t>)</a:t>
            </a:r>
            <a:endParaRPr lang="de-DE" sz="16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85900"/>
            <a:ext cx="8714500" cy="492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3577</Words>
  <Application>Microsoft Office PowerPoint</Application>
  <PresentationFormat>Bildschirmpräsentation (4:3)</PresentationFormat>
  <Paragraphs>1280</Paragraphs>
  <Slides>73</Slides>
  <Notes>47</Notes>
  <HiddenSlides>37</HiddenSlides>
  <MMClips>0</MMClips>
  <ScaleCrop>false</ScaleCrop>
  <HeadingPairs>
    <vt:vector size="4" baseType="variant">
      <vt:variant>
        <vt:lpstr>Design</vt:lpstr>
      </vt:variant>
      <vt:variant>
        <vt:i4>2</vt:i4>
      </vt:variant>
      <vt:variant>
        <vt:lpstr>Folientitel</vt:lpstr>
      </vt:variant>
      <vt:variant>
        <vt:i4>73</vt:i4>
      </vt:variant>
    </vt:vector>
  </HeadingPairs>
  <TitlesOfParts>
    <vt:vector size="75" baseType="lpstr">
      <vt:lpstr>Office-Design</vt:lpstr>
      <vt:lpstr>1_Office-Design</vt:lpstr>
      <vt:lpstr>COVID-19:   Lage National, 11.05.2020  Informationen für den Krisenstab</vt:lpstr>
      <vt:lpstr>Fälle und Todesfälle pro Bundesland (Datenstand: 11.05.2020. 00:00)</vt:lpstr>
      <vt:lpstr>Epikurve nach Erkrankungsbeginn, ersatzweise Meldedatum (Datenstand: 11.05.2020. 00:00)</vt:lpstr>
      <vt:lpstr>Epikurve nach Meldedatum  Dashboard; (Datenstand: 11.05.2020. 00:00)</vt:lpstr>
      <vt:lpstr>Epikurve nach Meldedatum und Krankheitsstatus  (Datenstand: 11.05.2020. 00:00)</vt:lpstr>
      <vt:lpstr>Fälle nach übermitteltem Todesdatum; (Datenstand 11.05.2020 00:00Uhr)  </vt:lpstr>
      <vt:lpstr>PowerPoint-Präsentation</vt:lpstr>
      <vt:lpstr>PowerPoint-Präsentation</vt:lpstr>
      <vt:lpstr>PowerPoint-Präsentation</vt:lpstr>
      <vt:lpstr>PowerPoint-Präsentation</vt:lpstr>
      <vt:lpstr>Geographische Verteilung in Deutschland</vt:lpstr>
      <vt:lpstr>Geographische Verteilung in Deutschland: 7-Tage-Inzidenz </vt:lpstr>
      <vt:lpstr>PowerPoint-Präsentation</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11.05.2020. 00:00)</vt:lpstr>
      <vt:lpstr>Altersverteilung nach Meldewoche: Gesamtfälle;  (Datenstand: 11.05.2020. 00:00)</vt:lpstr>
      <vt:lpstr>Alters- &amp; Geschlechtsverteilung: Todesfälle; (Datenstand: 11.05.2020. 00:00)</vt:lpstr>
      <vt:lpstr>Todesfälle nach Altersgruppen; (Datenstand: 11.05.2020. 00:00)</vt:lpstr>
      <vt:lpstr>Mortalitätssurveillance - Deutschland</vt:lpstr>
      <vt:lpstr>Mortalitätsurveillance – nach Bundesländern I</vt:lpstr>
      <vt:lpstr>Mortalitätsurveillance - nach Bundesländern II</vt:lpstr>
      <vt:lpstr>Übermittelte Fälle nach Tätigkeit oder Betreuung in Einrichtungen; (Datenstand: 11.05.2020. 0:00)</vt:lpstr>
      <vt:lpstr>PowerPoint-Präsentation</vt:lpstr>
      <vt:lpstr>PowerPoint-Präsentation</vt:lpstr>
      <vt:lpstr>Übermittelte COVID-19-Fälle nach Expositionsort</vt:lpstr>
      <vt:lpstr>DIVI Intensivregister; (Datenstand: 11.05.2020, 9:15)</vt:lpstr>
      <vt:lpstr>DIVI Intensivregister; (Datenstand: 11.05.2020, 09:15)</vt:lpstr>
      <vt:lpstr>Prognose benötigter Intensivbetten für SARS-CoV-2 Fälle; (Datenstand: 04.05.2020)</vt:lpstr>
      <vt:lpstr>Aktuelle Mobilität (Datenstand 05.05.2020)</vt:lpstr>
      <vt:lpstr>Aktuelle Mobilität (Datenstand 05.05.2020)</vt:lpstr>
      <vt:lpstr>Anzahl Labortestungen (Datenstand 05.05.2020, 18:00 Uhr)</vt:lpstr>
      <vt:lpstr>PowerPoint-Präsentation</vt:lpstr>
      <vt:lpstr>Anteil der positiven Testungen nach Datum der Probenentnahme für Deutschland (Datenstand 06.05.2020)</vt:lpstr>
      <vt:lpstr>Anteil der positiven Testungen nach Datum der Probenentnahme und Bundesland (Datenstand 06.05.2020)</vt:lpstr>
      <vt:lpstr>AGI, Stand 18. KW</vt:lpstr>
      <vt:lpstr>GrippeWeb – KW 18</vt:lpstr>
      <vt:lpstr>AGInfluenza ARE-Konsultationen KW 18</vt:lpstr>
      <vt:lpstr>PowerPoint-Präsentation</vt:lpstr>
      <vt:lpstr>ICOSARI – KW 17</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Ausbruchsgeschehen auf Fleischverarbeitenden Betrieben  (Stand 05.05.2020)</vt:lpstr>
      <vt:lpstr>Landkreis Enzkreis - COVID-Ausbruchsgeschehen</vt:lpstr>
      <vt:lpstr>Mein Schiff 3</vt:lpstr>
      <vt:lpstr>Überlastungsanzeigen Überblick – Stand 11.05.2020</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Hellenbrand, Wiebke</cp:lastModifiedBy>
  <cp:revision>1570</cp:revision>
  <cp:lastPrinted>2020-05-06T05:17:57Z</cp:lastPrinted>
  <dcterms:created xsi:type="dcterms:W3CDTF">2015-11-02T12:29:13Z</dcterms:created>
  <dcterms:modified xsi:type="dcterms:W3CDTF">2020-05-11T09:47:28Z</dcterms:modified>
</cp:coreProperties>
</file>