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79"/>
  </p:notesMasterIdLst>
  <p:handoutMasterIdLst>
    <p:handoutMasterId r:id="rId80"/>
  </p:handoutMasterIdLst>
  <p:sldIdLst>
    <p:sldId id="427" r:id="rId3"/>
    <p:sldId id="428" r:id="rId4"/>
    <p:sldId id="431" r:id="rId5"/>
    <p:sldId id="430" r:id="rId6"/>
    <p:sldId id="494" r:id="rId7"/>
    <p:sldId id="559" r:id="rId8"/>
    <p:sldId id="470" r:id="rId9"/>
    <p:sldId id="500" r:id="rId10"/>
    <p:sldId id="509" r:id="rId11"/>
    <p:sldId id="498" r:id="rId12"/>
    <p:sldId id="437" r:id="rId13"/>
    <p:sldId id="570" r:id="rId14"/>
    <p:sldId id="568" r:id="rId15"/>
    <p:sldId id="439" r:id="rId16"/>
    <p:sldId id="440" r:id="rId17"/>
    <p:sldId id="441" r:id="rId18"/>
    <p:sldId id="555" r:id="rId19"/>
    <p:sldId id="534" r:id="rId20"/>
    <p:sldId id="442" r:id="rId21"/>
    <p:sldId id="556" r:id="rId22"/>
    <p:sldId id="433" r:id="rId23"/>
    <p:sldId id="508" r:id="rId24"/>
    <p:sldId id="550" r:id="rId25"/>
    <p:sldId id="435" r:id="rId26"/>
    <p:sldId id="565" r:id="rId27"/>
    <p:sldId id="567" r:id="rId28"/>
    <p:sldId id="566" r:id="rId29"/>
    <p:sldId id="553" r:id="rId30"/>
    <p:sldId id="571" r:id="rId31"/>
    <p:sldId id="533" r:id="rId32"/>
    <p:sldId id="538" r:id="rId33"/>
    <p:sldId id="432" r:id="rId34"/>
    <p:sldId id="515" r:id="rId35"/>
    <p:sldId id="497" r:id="rId36"/>
    <p:sldId id="554" r:id="rId37"/>
    <p:sldId id="557" r:id="rId38"/>
    <p:sldId id="558" r:id="rId39"/>
    <p:sldId id="544" r:id="rId40"/>
    <p:sldId id="547" r:id="rId41"/>
    <p:sldId id="545" r:id="rId42"/>
    <p:sldId id="546" r:id="rId43"/>
    <p:sldId id="539" r:id="rId44"/>
    <p:sldId id="540" r:id="rId45"/>
    <p:sldId id="541" r:id="rId46"/>
    <p:sldId id="542" r:id="rId47"/>
    <p:sldId id="543" r:id="rId48"/>
    <p:sldId id="517" r:id="rId49"/>
    <p:sldId id="518" r:id="rId50"/>
    <p:sldId id="519" r:id="rId51"/>
    <p:sldId id="520" r:id="rId52"/>
    <p:sldId id="521" r:id="rId53"/>
    <p:sldId id="522" r:id="rId54"/>
    <p:sldId id="523" r:id="rId55"/>
    <p:sldId id="524" r:id="rId56"/>
    <p:sldId id="481" r:id="rId57"/>
    <p:sldId id="482" r:id="rId58"/>
    <p:sldId id="504" r:id="rId59"/>
    <p:sldId id="513" r:id="rId60"/>
    <p:sldId id="512" r:id="rId61"/>
    <p:sldId id="511" r:id="rId62"/>
    <p:sldId id="514" r:id="rId63"/>
    <p:sldId id="476" r:id="rId64"/>
    <p:sldId id="478" r:id="rId65"/>
    <p:sldId id="551" r:id="rId66"/>
    <p:sldId id="552" r:id="rId67"/>
    <p:sldId id="505" r:id="rId68"/>
    <p:sldId id="560" r:id="rId69"/>
    <p:sldId id="569" r:id="rId70"/>
    <p:sldId id="562" r:id="rId71"/>
    <p:sldId id="564" r:id="rId72"/>
    <p:sldId id="572" r:id="rId73"/>
    <p:sldId id="573" r:id="rId74"/>
    <p:sldId id="563" r:id="rId75"/>
    <p:sldId id="450" r:id="rId76"/>
    <p:sldId id="549" r:id="rId77"/>
    <p:sldId id="483" r:id="rId78"/>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5AA6"/>
    <a:srgbClr val="006EC7"/>
    <a:srgbClr val="D0D8E8"/>
    <a:srgbClr val="E9EDF4"/>
    <a:srgbClr val="367BB8"/>
    <a:srgbClr val="338BD2"/>
    <a:srgbClr val="4D8AD2"/>
    <a:srgbClr val="66A8DD"/>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5" autoAdjust="0"/>
    <p:restoredTop sz="90046" autoAdjust="0"/>
  </p:normalViewPr>
  <p:slideViewPr>
    <p:cSldViewPr snapToGrid="0" snapToObjects="1">
      <p:cViewPr varScale="1">
        <p:scale>
          <a:sx n="106" d="100"/>
          <a:sy n="106" d="100"/>
        </p:scale>
        <p:origin x="-1044" y="-90"/>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12.05.2020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12.05.2020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17</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Zahlen_Bundesländer</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smtClean="0">
                <a:solidFill>
                  <a:srgbClr val="000000"/>
                </a:solidFill>
                <a:effectLst/>
                <a:latin typeface="+mn-lt"/>
                <a:ea typeface="Times New Roman"/>
                <a:cs typeface="Calibri"/>
              </a:rPr>
              <a:t>Keine Tätigkeit, Betreuung, </a:t>
            </a:r>
            <a:r>
              <a:rPr lang="de-DE" sz="1200" dirty="0" smtClean="0">
                <a:solidFill>
                  <a:srgbClr val="000000"/>
                </a:solidFill>
                <a:effectLst/>
                <a:latin typeface="+mn-lt"/>
                <a:ea typeface="Times New Roman"/>
                <a:cs typeface="Calibri"/>
              </a:rPr>
              <a:t>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Extel</a:t>
            </a:r>
            <a:r>
              <a:rPr lang="de-DE" dirty="0" smtClean="0"/>
              <a:t>-tabelle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Einrichtungen_Grafik</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671559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smtClean="0">
                <a:solidFill>
                  <a:schemeClr val="tx1"/>
                </a:solidFill>
                <a:effectLst/>
                <a:latin typeface="+mn-lt"/>
                <a:ea typeface="+mn-ea"/>
                <a:cs typeface="+mn-cs"/>
              </a:rPr>
              <a:t>Liebe Sandra,</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a:t>
            </a:r>
            <a:r>
              <a:rPr lang="de-DE" sz="1200" kern="1200" smtClean="0">
                <a:solidFill>
                  <a:schemeClr val="tx1"/>
                </a:solidFill>
                <a:effectLst/>
                <a:latin typeface="+mn-lt"/>
                <a:ea typeface="+mn-ea"/>
                <a:cs typeface="+mn-cs"/>
              </a:rPr>
              <a:t>von FG31, </a:t>
            </a:r>
            <a:r>
              <a:rPr lang="de-DE" sz="1200" kern="1200" dirty="0" smtClean="0">
                <a:solidFill>
                  <a:schemeClr val="tx1"/>
                </a:solidFill>
                <a:effectLst/>
                <a:latin typeface="+mn-lt"/>
                <a:ea typeface="+mn-ea"/>
                <a:cs typeface="+mn-cs"/>
              </a:rPr>
              <a:t>daher gibt es bisher noch keine Aktualisierung der nosokomialen Ausbruchszahlen. Im Laufe der Woche bekommen wir eine sinnvolle Auswertung hin.</a:t>
            </a:r>
          </a:p>
          <a:p>
            <a:r>
              <a:rPr lang="de-DE" sz="1200" kern="1200" smtClean="0">
                <a:solidFill>
                  <a:schemeClr val="tx1"/>
                </a:solidFill>
                <a:effectLst/>
                <a:latin typeface="+mn-lt"/>
                <a:ea typeface="+mn-ea"/>
                <a:cs typeface="+mn-cs"/>
              </a:rPr>
              <a:t>Grüße,</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a:t>
            </a:r>
            <a:r>
              <a:rPr lang="de-DE" smtClean="0"/>
              <a:t>: Covid19_Liste, </a:t>
            </a:r>
            <a:r>
              <a:rPr lang="de-DE" dirty="0" smtClean="0"/>
              <a:t>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36</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37</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von Ute 28.04.2020 17:31</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43</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46</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51</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54</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57</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58</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62</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63</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66</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 Mit Datenstand vom 05.05.2020 17:00 Uhr sind Rückmeldungen aus 11 von 16 Bundesländern eingegangen. In Thüringen besteht aktuell Unterstützungsbedarf in </a:t>
            </a:r>
            <a:r>
              <a:rPr lang="de-DE" sz="1200" b="0" i="0" u="none" strike="noStrike" kern="1200" baseline="0" smtClean="0">
                <a:solidFill>
                  <a:schemeClr val="tx1"/>
                </a:solidFill>
                <a:latin typeface="+mn-lt"/>
                <a:ea typeface="+mn-ea"/>
                <a:cs typeface="+mn-cs"/>
              </a:rPr>
              <a:t>2 Gesundheitsämtern, </a:t>
            </a:r>
            <a:r>
              <a:rPr lang="de-DE" sz="1200" b="0" i="0" u="none" strike="noStrike" kern="1200" baseline="0" dirty="0" smtClean="0">
                <a:solidFill>
                  <a:schemeClr val="tx1"/>
                </a:solidFill>
                <a:latin typeface="+mn-lt"/>
                <a:ea typeface="+mn-ea"/>
                <a:cs typeface="+mn-cs"/>
              </a:rPr>
              <a:t>nämlich im LK Ilm-Kreis und SK Weimar. In Sachsen besteht Unterstützungsbedarf im Gesundheitsamt des LK Vogtlandkreis. Im Bremer Gesundheitsamt (GAB) gibt es zwar Engpässe. Diese Engpässe werden in den nächsten zwei Wochen aber durch die Anleitung und Anstellung von so genannten 'Containment-Scouts' aus Bremer Bewerbungen kompensiert (bis zu ca. 140 Personen). </a:t>
            </a:r>
          </a:p>
          <a:p>
            <a:r>
              <a:rPr lang="de-DE" sz="1200" b="0" i="0" u="none" strike="noStrike" kern="1200" baseline="0" dirty="0" smtClean="0">
                <a:solidFill>
                  <a:schemeClr val="tx1"/>
                </a:solidFill>
                <a:latin typeface="+mn-lt"/>
                <a:ea typeface="+mn-ea"/>
                <a:cs typeface="+mn-cs"/>
              </a:rPr>
              <a:t>Aus den übrigen 8 Bundesländern sind keine aktuellen Kapazitätsengpässe übermittelt worden (siehe Abbildung 1). </a:t>
            </a:r>
          </a:p>
          <a:p>
            <a:r>
              <a:rPr lang="de-DE" sz="1200" b="0" i="0" u="none" strike="noStrike" kern="1200" baseline="0" dirty="0" smtClean="0">
                <a:solidFill>
                  <a:schemeClr val="tx1"/>
                </a:solidFill>
                <a:latin typeface="+mn-lt"/>
                <a:ea typeface="+mn-ea"/>
                <a:cs typeface="+mn-cs"/>
              </a:rPr>
              <a:t>Zusätzlich haben der LK Harz (Sachsen-Anhalt) ab der 20. KW und der SK Gera (Thüringen) ab dem 25.05.2020 absehbaren Unterstützungsbedarf angemeldet.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67</a:t>
            </a:fld>
            <a:endParaRPr lang="de-DE"/>
          </a:p>
        </p:txBody>
      </p:sp>
    </p:spTree>
    <p:extLst>
      <p:ext uri="{BB962C8B-B14F-4D97-AF65-F5344CB8AC3E}">
        <p14:creationId xmlns:p14="http://schemas.microsoft.com/office/powerpoint/2010/main" val="22733778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rPr>
              <a:t>S:\Projekte\RKI_nCoV-Lage\2.Themen\2.1.Epidemiologie\Nowcasting\Do-Files\pics\Surveillance\</a:t>
            </a:r>
            <a:endParaRPr lang="de-DE" dirty="0" smtClean="0"/>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endParaRPr lang="de-DE" sz="1200" kern="1200" dirty="0" smtClean="0">
              <a:solidFill>
                <a:schemeClr val="tx1"/>
              </a:solidFill>
              <a:effectLst/>
              <a:latin typeface="+mn-lt"/>
              <a:ea typeface="+mn-ea"/>
              <a:cs typeface="+mn-cs"/>
            </a:endParaRPr>
          </a:p>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43478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err="1" smtClean="0">
                <a:solidFill>
                  <a:schemeClr val="tx1"/>
                </a:solidFill>
                <a:effectLst/>
                <a:latin typeface="+mn-lt"/>
                <a:ea typeface="+mn-ea"/>
                <a:cs typeface="+mn-cs"/>
              </a:rPr>
              <a:t>Nowcast_BL</a:t>
            </a:r>
            <a:r>
              <a:rPr lang="de-DE" sz="1200" u="none" kern="1200" smtClean="0">
                <a:solidFill>
                  <a:schemeClr val="tx1"/>
                </a:solidFill>
                <a:effectLst/>
                <a:latin typeface="+mn-lt"/>
                <a:ea typeface="+mn-ea"/>
                <a:cs typeface="+mn-cs"/>
              </a:rPr>
              <a:t> , </a:t>
            </a:r>
            <a:r>
              <a:rPr lang="de-DE" sz="1200" u="none" kern="1200" dirty="0" smtClean="0">
                <a:solidFill>
                  <a:schemeClr val="tx1"/>
                </a:solidFill>
                <a:effectLst/>
                <a:latin typeface="+mn-lt"/>
                <a:ea typeface="+mn-ea"/>
                <a:cs typeface="+mn-cs"/>
              </a:rPr>
              <a:t>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1566459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12.05.2020</a:t>
            </a:r>
            <a:endParaRPr lang="de-DE"/>
          </a:p>
        </p:txBody>
      </p:sp>
      <p:sp>
        <p:nvSpPr>
          <p:cNvPr id="4" name="Fußzeilenplatzhalter 3"/>
          <p:cNvSpPr>
            <a:spLocks noGrp="1"/>
          </p:cNvSpPr>
          <p:nvPr>
            <p:ph type="ftr" sz="quarter" idx="11"/>
          </p:nvPr>
        </p:nvSpPr>
        <p:spPr/>
        <p:txBody>
          <a:bodyPr/>
          <a:lstStyle/>
          <a:p>
            <a:r>
              <a:rPr lang="de-DE" smtClean="0"/>
              <a:t>COVID-19: Lage National</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r>
              <a:rPr lang="de-DE" smtClean="0"/>
              <a:t>12.05.2020</a:t>
            </a:r>
            <a:endParaRPr lang="de-DE" dirty="0"/>
          </a:p>
        </p:txBody>
      </p:sp>
      <p:sp>
        <p:nvSpPr>
          <p:cNvPr id="4" name="Fußzeilenplatzhalter 3"/>
          <p:cNvSpPr>
            <a:spLocks noGrp="1"/>
          </p:cNvSpPr>
          <p:nvPr>
            <p:ph type="ftr" sz="quarter" idx="11"/>
          </p:nvPr>
        </p:nvSpPr>
        <p:spPr/>
        <p:txBody>
          <a:bodyPr/>
          <a:lstStyle/>
          <a:p>
            <a:r>
              <a:rPr lang="de-DE" smtClean="0"/>
              <a:t>COVID-19: Lage National</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12.05.2020</a:t>
            </a:r>
            <a:endParaRPr lang="de-DE"/>
          </a:p>
        </p:txBody>
      </p:sp>
      <p:sp>
        <p:nvSpPr>
          <p:cNvPr id="3" name="Fußzeilenplatzhalter 2"/>
          <p:cNvSpPr>
            <a:spLocks noGrp="1"/>
          </p:cNvSpPr>
          <p:nvPr>
            <p:ph type="ftr" sz="quarter" idx="11"/>
          </p:nvPr>
        </p:nvSpPr>
        <p:spPr/>
        <p:txBody>
          <a:bodyPr/>
          <a:lstStyle/>
          <a:p>
            <a:r>
              <a:rPr lang="de-DE" smtClean="0"/>
              <a:t>COVID-19: Lage National</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r>
              <a:rPr lang="de-DE" smtClean="0"/>
              <a:t>12.05.2020</a:t>
            </a:r>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r>
              <a:rPr lang="de-DE" smtClean="0"/>
              <a:t>12.05.2020</a:t>
            </a:r>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r>
              <a:rPr lang="de-DE" smtClean="0"/>
              <a:t>12.05.2020</a:t>
            </a:r>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12.05.2020</a:t>
            </a:r>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12.05.2020</a:t>
            </a:r>
            <a:endParaRPr lang="de-DE"/>
          </a:p>
        </p:txBody>
      </p:sp>
      <p:sp>
        <p:nvSpPr>
          <p:cNvPr id="5" name="Fußzeilenplatzhalter 4"/>
          <p:cNvSpPr>
            <a:spLocks noGrp="1"/>
          </p:cNvSpPr>
          <p:nvPr>
            <p:ph type="ftr" sz="quarter" idx="11"/>
          </p:nvPr>
        </p:nvSpPr>
        <p:spPr/>
        <p:txBody>
          <a:bodyPr/>
          <a:lstStyle/>
          <a:p>
            <a:r>
              <a:rPr lang="de-DE" smtClean="0"/>
              <a:t>COVID-19: Lage National</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12.05.2020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a16="http://schemas.microsoft.com/office/drawing/2014/main" xmlns=""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12.05.2020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rocs.hu-berlin.de/covid-19-mobility/de/mobility-monitor/"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Lage National, 12.05.2020</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1856680533"/>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12.05.2020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latin typeface="+mn-lt"/>
                          <a:ea typeface="+mn-ea"/>
                          <a:cs typeface="+mn-cs"/>
                        </a:rPr>
                        <a:t>170.508</a:t>
                      </a:r>
                      <a:endParaRPr lang="de-DE" sz="1800" kern="1200" dirty="0" smtClean="0">
                        <a:solidFill>
                          <a:schemeClr val="tx1"/>
                        </a:solidFill>
                        <a:latin typeface="+mn-lt"/>
                        <a:ea typeface="+mn-ea"/>
                        <a:cs typeface="+mn-cs"/>
                      </a:endParaRPr>
                    </a:p>
                  </a:txBody>
                  <a:tcPr marL="9525" marR="9525" marT="9525" marB="0" anchor="ctr"/>
                </a:tc>
                <a:tc>
                  <a:txBody>
                    <a:bodyPr/>
                    <a:lstStyle/>
                    <a:p>
                      <a:pPr algn="ctr"/>
                      <a:r>
                        <a:rPr lang="de-DE" dirty="0" smtClean="0"/>
                        <a:t>+933</a:t>
                      </a:r>
                      <a:endParaRPr lang="de-DE" dirty="0" smtClean="0"/>
                    </a:p>
                  </a:txBody>
                  <a:tcPr anchor="ctr"/>
                </a:tc>
                <a:tc>
                  <a:txBody>
                    <a:bodyPr/>
                    <a:lstStyle/>
                    <a:p>
                      <a:pPr algn="ctr"/>
                      <a:r>
                        <a:rPr lang="de-DE" dirty="0" smtClean="0">
                          <a:solidFill>
                            <a:schemeClr val="tx1"/>
                          </a:solidFill>
                        </a:rPr>
                        <a:t>+</a:t>
                      </a:r>
                      <a:r>
                        <a:rPr lang="de-DE" dirty="0" smtClean="0">
                          <a:solidFill>
                            <a:schemeClr val="tx1"/>
                          </a:solidFill>
                        </a:rPr>
                        <a:t>0,6%</a:t>
                      </a:r>
                      <a:endParaRPr lang="de-DE" dirty="0">
                        <a:solidFill>
                          <a:schemeClr val="tx1"/>
                        </a:solidFill>
                      </a:endParaRPr>
                    </a:p>
                  </a:txBody>
                  <a:tcPr anchor="ctr"/>
                </a:tc>
                <a:tc>
                  <a:txBody>
                    <a:bodyPr/>
                    <a:lstStyle/>
                    <a:p>
                      <a:pPr algn="ctr"/>
                      <a:r>
                        <a:rPr lang="de-DE" dirty="0" smtClean="0">
                          <a:solidFill>
                            <a:schemeClr val="tx1"/>
                          </a:solidFill>
                        </a:rPr>
                        <a:t>205</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7.533</a:t>
                      </a:r>
                      <a:endParaRPr lang="de-DE" dirty="0">
                        <a:solidFill>
                          <a:schemeClr val="tx1"/>
                        </a:solidFill>
                      </a:endParaRPr>
                    </a:p>
                  </a:txBody>
                  <a:tcPr anchor="ctr"/>
                </a:tc>
                <a:tc>
                  <a:txBody>
                    <a:bodyPr/>
                    <a:lstStyle/>
                    <a:p>
                      <a:pPr algn="ctr"/>
                      <a:r>
                        <a:rPr lang="de-DE" dirty="0" smtClean="0">
                          <a:solidFill>
                            <a:schemeClr val="tx1"/>
                          </a:solidFill>
                        </a:rPr>
                        <a:t>+116</a:t>
                      </a:r>
                      <a:endParaRPr lang="de-DE" dirty="0">
                        <a:solidFill>
                          <a:schemeClr val="tx1"/>
                        </a:solidFill>
                      </a:endParaRPr>
                    </a:p>
                  </a:txBody>
                  <a:tcPr anchor="ctr"/>
                </a:tc>
                <a:tc>
                  <a:txBody>
                    <a:bodyPr/>
                    <a:lstStyle/>
                    <a:p>
                      <a:pPr algn="ctr"/>
                      <a:r>
                        <a:rPr lang="de-DE" dirty="0" smtClean="0">
                          <a:solidFill>
                            <a:schemeClr val="tx1"/>
                          </a:solidFill>
                        </a:rPr>
                        <a:t>+1,6%</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4,4%</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sz="1800" kern="1200" dirty="0" smtClean="0">
                          <a:solidFill>
                            <a:schemeClr val="tx1"/>
                          </a:solidFill>
                          <a:effectLst/>
                          <a:latin typeface="+mn-lt"/>
                          <a:ea typeface="+mn-ea"/>
                          <a:cs typeface="+mn-cs"/>
                        </a:rPr>
                        <a:t>147.200 </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10</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 Datenstand </a:t>
            </a:r>
            <a:r>
              <a:rPr lang="de-DE" sz="2000" dirty="0" smtClean="0">
                <a:solidFill>
                  <a:schemeClr val="bg1"/>
                </a:solidFill>
              </a:rPr>
              <a:t>12.05.2020</a:t>
            </a:r>
            <a:r>
              <a:rPr lang="de-DE" sz="2000" dirty="0" smtClean="0">
                <a:solidFill>
                  <a:srgbClr val="FF0000"/>
                </a:solidFill>
              </a:rPr>
              <a:t> </a:t>
            </a:r>
            <a:r>
              <a:rPr lang="de-DE" sz="2000" dirty="0" smtClean="0">
                <a:solidFill>
                  <a:schemeClr val="bg1"/>
                </a:solidFill>
              </a:rPr>
              <a:t>(unter Berücksichtigung der Fälle bis </a:t>
            </a:r>
            <a:r>
              <a:rPr lang="de-DE" sz="2000" dirty="0" smtClean="0">
                <a:solidFill>
                  <a:schemeClr val="bg1"/>
                </a:solidFill>
              </a:rPr>
              <a:t>08.05.2020</a:t>
            </a:r>
            <a:r>
              <a:rPr lang="de-DE" sz="2000" dirty="0" smtClean="0">
                <a:solidFill>
                  <a:schemeClr val="bg1"/>
                </a:solidFill>
              </a:rPr>
              <a:t>)</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235240010"/>
              </p:ext>
            </p:extLst>
          </p:nvPr>
        </p:nvGraphicFramePr>
        <p:xfrm>
          <a:off x="539552" y="1085503"/>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1,02</a:t>
                      </a:r>
                    </a:p>
                  </a:txBody>
                  <a:tcPr marL="9525" marR="9525" marT="9525" marB="0" anchor="ctr"/>
                </a:tc>
                <a:tc>
                  <a:txBody>
                    <a:bodyPr/>
                    <a:lstStyle/>
                    <a:p>
                      <a:pPr algn="ctr" fontAlgn="b"/>
                      <a:r>
                        <a:rPr lang="de-DE" sz="1200" b="1" i="0" u="none" strike="noStrike">
                          <a:effectLst/>
                          <a:latin typeface="Calibri"/>
                        </a:rPr>
                        <a:t>( 0,82 - 1,28 )</a:t>
                      </a:r>
                    </a:p>
                  </a:txBody>
                  <a:tcPr marL="9525" marR="9525" marT="9525" marB="0" anchor="ctr"/>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0,96</a:t>
                      </a:r>
                    </a:p>
                  </a:txBody>
                  <a:tcPr marL="9525" marR="9525" marT="9525" marB="0" anchor="ctr"/>
                </a:tc>
                <a:tc>
                  <a:txBody>
                    <a:bodyPr/>
                    <a:lstStyle/>
                    <a:p>
                      <a:pPr algn="ctr" fontAlgn="b"/>
                      <a:r>
                        <a:rPr lang="de-DE" sz="1200" b="1" i="0" u="none" strike="noStrike">
                          <a:effectLst/>
                          <a:latin typeface="Calibri"/>
                        </a:rPr>
                        <a:t>( 0,76 - 1,17 )</a:t>
                      </a:r>
                    </a:p>
                  </a:txBody>
                  <a:tcPr marL="9525" marR="9525" marT="9525" marB="0" anchor="ctr"/>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0,54</a:t>
                      </a:r>
                    </a:p>
                  </a:txBody>
                  <a:tcPr marL="9525" marR="9525" marT="9525" marB="0" anchor="ctr"/>
                </a:tc>
                <a:tc>
                  <a:txBody>
                    <a:bodyPr/>
                    <a:lstStyle/>
                    <a:p>
                      <a:pPr algn="ctr" fontAlgn="b"/>
                      <a:r>
                        <a:rPr lang="de-DE" sz="1200" b="1" i="0" u="none" strike="noStrike">
                          <a:effectLst/>
                          <a:latin typeface="Calibri"/>
                        </a:rPr>
                        <a:t>( 0,36 - 0,77 )</a:t>
                      </a:r>
                    </a:p>
                  </a:txBody>
                  <a:tcPr marL="9525" marR="9525" marT="9525" marB="0" anchor="ctr"/>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0,65</a:t>
                      </a:r>
                    </a:p>
                  </a:txBody>
                  <a:tcPr marL="9525" marR="9525" marT="9525" marB="0" anchor="ctr"/>
                </a:tc>
                <a:tc>
                  <a:txBody>
                    <a:bodyPr/>
                    <a:lstStyle/>
                    <a:p>
                      <a:pPr algn="ctr" fontAlgn="b"/>
                      <a:r>
                        <a:rPr lang="de-DE" sz="1200" b="1" i="0" u="none" strike="noStrike">
                          <a:effectLst/>
                          <a:latin typeface="Calibri"/>
                        </a:rPr>
                        <a:t>( 0,40 - 0,98 )</a:t>
                      </a:r>
                    </a:p>
                  </a:txBody>
                  <a:tcPr marL="9525" marR="9525" marT="9525" marB="0" anchor="ctr"/>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0,73</a:t>
                      </a:r>
                    </a:p>
                  </a:txBody>
                  <a:tcPr marL="9525" marR="9525" marT="9525" marB="0" anchor="ctr"/>
                </a:tc>
                <a:tc>
                  <a:txBody>
                    <a:bodyPr/>
                    <a:lstStyle/>
                    <a:p>
                      <a:pPr algn="ctr" fontAlgn="b"/>
                      <a:r>
                        <a:rPr lang="de-DE" sz="1200" b="1" i="0" u="none" strike="noStrike">
                          <a:effectLst/>
                          <a:latin typeface="Calibri"/>
                        </a:rPr>
                        <a:t>( 0,51 - 1,04 )</a:t>
                      </a:r>
                    </a:p>
                  </a:txBody>
                  <a:tcPr marL="9525" marR="9525" marT="9525" marB="0" anchor="ctr"/>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1,58</a:t>
                      </a:r>
                    </a:p>
                  </a:txBody>
                  <a:tcPr marL="9525" marR="9525" marT="9525" marB="0" anchor="ctr"/>
                </a:tc>
                <a:tc>
                  <a:txBody>
                    <a:bodyPr/>
                    <a:lstStyle/>
                    <a:p>
                      <a:pPr algn="ctr" fontAlgn="b"/>
                      <a:r>
                        <a:rPr lang="de-DE" sz="1200" b="1" i="0" u="none" strike="noStrike">
                          <a:effectLst/>
                          <a:latin typeface="Calibri"/>
                        </a:rPr>
                        <a:t>( 1,00 - 2,31 )</a:t>
                      </a:r>
                    </a:p>
                  </a:txBody>
                  <a:tcPr marL="9525" marR="9525" marT="9525" marB="0" anchor="ctr"/>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0,84</a:t>
                      </a:r>
                    </a:p>
                  </a:txBody>
                  <a:tcPr marL="9525" marR="9525" marT="9525" marB="0" anchor="ctr"/>
                </a:tc>
                <a:tc>
                  <a:txBody>
                    <a:bodyPr/>
                    <a:lstStyle/>
                    <a:p>
                      <a:pPr algn="ctr" fontAlgn="b"/>
                      <a:r>
                        <a:rPr lang="de-DE" sz="1200" b="1" i="0" u="none" strike="noStrike">
                          <a:effectLst/>
                          <a:latin typeface="Calibri"/>
                        </a:rPr>
                        <a:t>( 0,63 - 1,08 )</a:t>
                      </a:r>
                    </a:p>
                  </a:txBody>
                  <a:tcPr marL="9525" marR="9525" marT="9525" marB="0" anchor="ctr"/>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1,15</a:t>
                      </a:r>
                    </a:p>
                  </a:txBody>
                  <a:tcPr marL="9525" marR="9525" marT="9525" marB="0" anchor="ctr"/>
                </a:tc>
                <a:tc>
                  <a:txBody>
                    <a:bodyPr/>
                    <a:lstStyle/>
                    <a:p>
                      <a:pPr algn="ctr" fontAlgn="b"/>
                      <a:r>
                        <a:rPr lang="de-DE" sz="1200" b="1" i="0" u="none" strike="noStrike">
                          <a:effectLst/>
                          <a:latin typeface="Calibri"/>
                        </a:rPr>
                        <a:t>( 0,43 - 2,17 )</a:t>
                      </a:r>
                    </a:p>
                  </a:txBody>
                  <a:tcPr marL="9525" marR="9525" marT="9525" marB="0" anchor="ctr"/>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0,68</a:t>
                      </a:r>
                    </a:p>
                  </a:txBody>
                  <a:tcPr marL="9525" marR="9525" marT="9525" marB="0" anchor="ctr"/>
                </a:tc>
                <a:tc>
                  <a:txBody>
                    <a:bodyPr/>
                    <a:lstStyle/>
                    <a:p>
                      <a:pPr algn="ctr" fontAlgn="b"/>
                      <a:r>
                        <a:rPr lang="de-DE" sz="1200" b="1" i="0" u="none" strike="noStrike">
                          <a:effectLst/>
                          <a:latin typeface="Calibri"/>
                        </a:rPr>
                        <a:t>( 0,51 - 0,83 )</a:t>
                      </a:r>
                    </a:p>
                  </a:txBody>
                  <a:tcPr marL="9525" marR="9525" marT="9525" marB="0" anchor="ctr"/>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1,02</a:t>
                      </a:r>
                    </a:p>
                  </a:txBody>
                  <a:tcPr marL="9525" marR="9525" marT="9525" marB="0" anchor="ctr"/>
                </a:tc>
                <a:tc>
                  <a:txBody>
                    <a:bodyPr/>
                    <a:lstStyle/>
                    <a:p>
                      <a:pPr algn="ctr" fontAlgn="b"/>
                      <a:r>
                        <a:rPr lang="de-DE" sz="1200" b="1" i="0" u="none" strike="noStrike">
                          <a:effectLst/>
                          <a:latin typeface="Calibri"/>
                        </a:rPr>
                        <a:t>( 0,80 - 1,26 )</a:t>
                      </a:r>
                    </a:p>
                  </a:txBody>
                  <a:tcPr marL="9525" marR="9525" marT="9525" marB="0" anchor="ctr"/>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1,09</a:t>
                      </a:r>
                    </a:p>
                  </a:txBody>
                  <a:tcPr marL="9525" marR="9525" marT="9525" marB="0" anchor="ctr"/>
                </a:tc>
                <a:tc>
                  <a:txBody>
                    <a:bodyPr/>
                    <a:lstStyle/>
                    <a:p>
                      <a:pPr algn="ctr" fontAlgn="b"/>
                      <a:r>
                        <a:rPr lang="de-DE" sz="1200" b="1" i="0" u="none" strike="noStrike">
                          <a:effectLst/>
                          <a:latin typeface="Calibri"/>
                        </a:rPr>
                        <a:t>( 0,75 - 1,49 )</a:t>
                      </a:r>
                    </a:p>
                  </a:txBody>
                  <a:tcPr marL="9525" marR="9525" marT="9525" marB="0" anchor="ctr"/>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0,68</a:t>
                      </a:r>
                    </a:p>
                  </a:txBody>
                  <a:tcPr marL="9525" marR="9525" marT="9525" marB="0" anchor="ctr"/>
                </a:tc>
                <a:tc>
                  <a:txBody>
                    <a:bodyPr/>
                    <a:lstStyle/>
                    <a:p>
                      <a:pPr algn="ctr" fontAlgn="b"/>
                      <a:r>
                        <a:rPr lang="de-DE" sz="1200" b="1" i="0" u="none" strike="noStrike">
                          <a:effectLst/>
                          <a:latin typeface="Calibri"/>
                        </a:rPr>
                        <a:t>( 0,35 - 1,27 )</a:t>
                      </a:r>
                    </a:p>
                  </a:txBody>
                  <a:tcPr marL="9525" marR="9525" marT="9525" marB="0" anchor="ctr"/>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0,9</a:t>
                      </a:r>
                    </a:p>
                  </a:txBody>
                  <a:tcPr marL="9525" marR="9525" marT="9525" marB="0" anchor="ctr"/>
                </a:tc>
                <a:tc>
                  <a:txBody>
                    <a:bodyPr/>
                    <a:lstStyle/>
                    <a:p>
                      <a:pPr algn="ctr" fontAlgn="b"/>
                      <a:r>
                        <a:rPr lang="de-DE" sz="1200" b="1" i="0" u="none" strike="noStrike">
                          <a:effectLst/>
                          <a:latin typeface="Calibri"/>
                        </a:rPr>
                        <a:t>( 0,60 - 1,20 )</a:t>
                      </a:r>
                    </a:p>
                  </a:txBody>
                  <a:tcPr marL="9525" marR="9525" marT="9525" marB="0" anchor="ctr"/>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1,14</a:t>
                      </a:r>
                    </a:p>
                  </a:txBody>
                  <a:tcPr marL="9525" marR="9525" marT="9525" marB="0" anchor="ctr"/>
                </a:tc>
                <a:tc>
                  <a:txBody>
                    <a:bodyPr/>
                    <a:lstStyle/>
                    <a:p>
                      <a:pPr algn="ctr" fontAlgn="b"/>
                      <a:r>
                        <a:rPr lang="de-DE" sz="1200" b="1" i="0" u="none" strike="noStrike">
                          <a:effectLst/>
                          <a:latin typeface="Calibri"/>
                        </a:rPr>
                        <a:t>( 0,68 - 1,75 )</a:t>
                      </a:r>
                    </a:p>
                  </a:txBody>
                  <a:tcPr marL="9525" marR="9525" marT="9525" marB="0" anchor="ctr"/>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1,01</a:t>
                      </a:r>
                    </a:p>
                  </a:txBody>
                  <a:tcPr marL="9525" marR="9525" marT="9525" marB="0" anchor="ctr"/>
                </a:tc>
                <a:tc>
                  <a:txBody>
                    <a:bodyPr/>
                    <a:lstStyle/>
                    <a:p>
                      <a:pPr algn="ctr" fontAlgn="b"/>
                      <a:r>
                        <a:rPr lang="de-DE" sz="1200" b="1" i="0" u="none" strike="noStrike">
                          <a:effectLst/>
                          <a:latin typeface="Calibri"/>
                        </a:rPr>
                        <a:t>( 0,68 - 1,45 )</a:t>
                      </a:r>
                    </a:p>
                  </a:txBody>
                  <a:tcPr marL="9525" marR="9525" marT="9525" marB="0" anchor="ctr"/>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200" b="1" i="0" u="none" strike="noStrike">
                          <a:effectLst/>
                          <a:latin typeface="Calibri"/>
                        </a:rPr>
                        <a:t>1,22</a:t>
                      </a:r>
                    </a:p>
                  </a:txBody>
                  <a:tcPr marL="9525" marR="9525" marT="9525" marB="0" anchor="ctr"/>
                </a:tc>
                <a:tc>
                  <a:txBody>
                    <a:bodyPr/>
                    <a:lstStyle/>
                    <a:p>
                      <a:pPr algn="ctr" fontAlgn="b"/>
                      <a:r>
                        <a:rPr lang="de-DE" sz="1200" b="1" i="0" u="none" strike="noStrike" dirty="0">
                          <a:effectLst/>
                          <a:latin typeface="Calibri"/>
                        </a:rPr>
                        <a:t>( 0,90 - 1,67 )</a:t>
                      </a:r>
                    </a:p>
                  </a:txBody>
                  <a:tcPr marL="9525" marR="9525" marT="9525" marB="0" anchor="ctr"/>
                </a:tc>
              </a:tr>
            </a:tbl>
          </a:graphicData>
        </a:graphic>
      </p:graphicFrame>
      <p:sp>
        <p:nvSpPr>
          <p:cNvPr id="10" name="Datumsplatzhalter 9"/>
          <p:cNvSpPr>
            <a:spLocks noGrp="1"/>
          </p:cNvSpPr>
          <p:nvPr>
            <p:ph type="dt" sz="half" idx="14"/>
          </p:nvPr>
        </p:nvSpPr>
        <p:spPr>
          <a:xfrm>
            <a:off x="564825" y="6622713"/>
            <a:ext cx="1860421" cy="195750"/>
          </a:xfrm>
        </p:spPr>
        <p:txBody>
          <a:bodyPr/>
          <a:lstStyle/>
          <a:p>
            <a:r>
              <a:rPr lang="de-DE" smtClean="0"/>
              <a:t>12.05.2020</a:t>
            </a:r>
            <a:endParaRPr lang="de-DE" dirty="0"/>
          </a:p>
        </p:txBody>
      </p:sp>
      <p:sp>
        <p:nvSpPr>
          <p:cNvPr id="11" name="Fußzeilenplatzhalter 2"/>
          <p:cNvSpPr>
            <a:spLocks noGrp="1"/>
          </p:cNvSpPr>
          <p:nvPr>
            <p:ph type="ftr" sz="quarter" idx="15"/>
          </p:nvPr>
        </p:nvSpPr>
        <p:spPr>
          <a:xfrm>
            <a:off x="2699791" y="6622713"/>
            <a:ext cx="5182675" cy="195750"/>
          </a:xfrm>
        </p:spPr>
        <p:txBody>
          <a:bodyPr/>
          <a:lstStyle/>
          <a:p>
            <a:r>
              <a:rPr lang="de-DE" smtClean="0"/>
              <a:t>COVID-19: Lage National</a:t>
            </a:r>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98335"/>
            <a:ext cx="7461233"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3121124632"/>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170.508</a:t>
                      </a:r>
                      <a:endParaRPr lang="de-DE" sz="1800" kern="1200" dirty="0" smtClean="0">
                        <a:solidFill>
                          <a:schemeClr val="dk1"/>
                        </a:solidFill>
                        <a:effectLst/>
                        <a:latin typeface="+mn-lt"/>
                        <a:ea typeface="+mn-ea"/>
                        <a:cs typeface="+mn-cs"/>
                      </a:endParaRPr>
                    </a:p>
                  </a:txBody>
                  <a:tcPr marL="9525" marR="9525" marT="9525" marB="0" anchor="ctr"/>
                </a:tc>
              </a:tr>
            </a:tbl>
          </a:graphicData>
        </a:graphic>
      </p:graphicFrame>
      <p:pic>
        <p:nvPicPr>
          <p:cNvPr id="6" name="Inhaltsplatzhalt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54213" y="1155700"/>
            <a:ext cx="7499049" cy="5302250"/>
          </a:xfrm>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14659" y="1524000"/>
            <a:ext cx="6978157" cy="4933950"/>
          </a:xfrm>
        </p:spPr>
      </p:pic>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12</a:t>
            </a:fld>
            <a:endParaRPr lang="de-DE" dirty="0"/>
          </a:p>
        </p:txBody>
      </p:sp>
      <p:sp>
        <p:nvSpPr>
          <p:cNvPr id="7" name="Titel 1"/>
          <p:cNvSpPr txBox="1">
            <a:spLocks/>
          </p:cNvSpPr>
          <p:nvPr/>
        </p:nvSpPr>
        <p:spPr>
          <a:xfrm>
            <a:off x="236765" y="166413"/>
            <a:ext cx="6784521" cy="338554"/>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smtClean="0">
                <a:solidFill>
                  <a:schemeClr val="bg1"/>
                </a:solidFill>
              </a:rPr>
              <a:t>Geographische Verteilung in Deutschland: 7-Tage-Inzidenz </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15353138"/>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5.730</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2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spTree>
    <p:extLst>
      <p:ext uri="{BB962C8B-B14F-4D97-AF65-F5344CB8AC3E}">
        <p14:creationId xmlns:p14="http://schemas.microsoft.com/office/powerpoint/2010/main" val="713391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4017" y="1241424"/>
            <a:ext cx="5532234" cy="3911601"/>
          </a:xfrm>
        </p:spPr>
      </p:pic>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13</a:t>
            </a:fld>
            <a:endParaRPr lang="de-DE" dirty="0"/>
          </a:p>
        </p:txBody>
      </p:sp>
      <p:sp>
        <p:nvSpPr>
          <p:cNvPr id="7" name="Titel 1"/>
          <p:cNvSpPr txBox="1">
            <a:spLocks/>
          </p:cNvSpPr>
          <p:nvPr/>
        </p:nvSpPr>
        <p:spPr>
          <a:xfrm>
            <a:off x="254017" y="198335"/>
            <a:ext cx="7461233" cy="615553"/>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Landkreise mit 7-Tage-Inzidenzen &gt;50 bzw. &gt;35 Fälle pro 100.000 </a:t>
            </a:r>
            <a:r>
              <a:rPr lang="de-DE" sz="2000" dirty="0" smtClean="0">
                <a:solidFill>
                  <a:schemeClr val="bg1"/>
                </a:solidFill>
              </a:rPr>
              <a:t>Einwohner</a:t>
            </a:r>
            <a:endParaRPr lang="de-DE" sz="2000" dirty="0">
              <a:solidFill>
                <a:schemeClr val="bg1"/>
              </a:solidFill>
            </a:endParaRPr>
          </a:p>
        </p:txBody>
      </p:sp>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016" y="4270038"/>
            <a:ext cx="59801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040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14</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314334950"/>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3.457</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2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Einw.</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1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51-100</a:t>
                      </a:r>
                      <a:r>
                        <a:rPr lang="de-DE" sz="1200" dirty="0" smtClean="0">
                          <a:solidFill>
                            <a:schemeClr val="tx1"/>
                          </a:solidFill>
                        </a:rPr>
                        <a:t> Fälle/100.000 Einw.</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 y="1631402"/>
            <a:ext cx="6799314" cy="4807497"/>
          </a:xfrm>
          <a:prstGeom prst="rect">
            <a:avLst/>
          </a:prstGeom>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0810066"/>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1.340</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 y="1572907"/>
            <a:ext cx="6819900" cy="4822053"/>
          </a:xfrm>
          <a:prstGeom prst="rect">
            <a:avLst/>
          </a:prstGeom>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5" y="1057607"/>
            <a:ext cx="7629525" cy="5394503"/>
          </a:xfrm>
          <a:prstGeom prst="rect">
            <a:avLst/>
          </a:prstGeom>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659845398"/>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18</a:t>
                      </a: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a:solidFill>
                            <a:srgbClr val="000000"/>
                          </a:solidFill>
                          <a:effectLst/>
                          <a:latin typeface="Calibri"/>
                        </a:rPr>
                        <a:t>Meldewoche 17</a:t>
                      </a: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im 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2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1.180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smtClean="0">
                          <a:solidFill>
                            <a:srgbClr val="000000"/>
                          </a:solidFill>
                          <a:effectLst/>
                          <a:latin typeface="Calibri"/>
                        </a:rPr>
                        <a:t>10,7</a:t>
                      </a:r>
                      <a:endParaRPr lang="de-DE" sz="12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2.380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smtClean="0">
                          <a:solidFill>
                            <a:srgbClr val="000000"/>
                          </a:solidFill>
                          <a:effectLst/>
                          <a:latin typeface="Calibri"/>
                        </a:rPr>
                        <a:t>21,5</a:t>
                      </a:r>
                      <a:endParaRPr lang="de-DE" sz="12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2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1.689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12,9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3.097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23,7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2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345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434</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11,6</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189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7,5</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335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13,3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20,6</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23,3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6,4</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15,5</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-59%</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762</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12,2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28</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smtClean="0">
                          <a:solidFill>
                            <a:srgbClr val="000000"/>
                          </a:solidFill>
                          <a:effectLst/>
                          <a:latin typeface="Calibri"/>
                        </a:rPr>
                        <a:t>+33</a:t>
                      </a:r>
                      <a:r>
                        <a:rPr lang="de-DE" sz="1200" b="0" i="0" u="none" strike="noStrike" dirty="0">
                          <a:solidFill>
                            <a:srgbClr val="000000"/>
                          </a:solidFill>
                          <a:effectLst/>
                          <a:latin typeface="Calibri"/>
                        </a:rPr>
                        <a:t>%</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425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809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10,1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1.609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9,0</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2.577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14,4</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238</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5,8</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363</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8,9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106</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10,7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17,3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4,3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253</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3,0</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147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201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242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smtClean="0">
                          <a:solidFill>
                            <a:srgbClr val="000000"/>
                          </a:solidFill>
                          <a:effectLst/>
                          <a:latin typeface="Calibri"/>
                        </a:rPr>
                        <a:t>11,3</a:t>
                      </a:r>
                      <a:endParaRPr lang="de-DE" sz="12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327</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smtClean="0">
                          <a:solidFill>
                            <a:srgbClr val="000000"/>
                          </a:solidFill>
                          <a:effectLst/>
                          <a:latin typeface="Calibri"/>
                        </a:rPr>
                        <a:t>15,3</a:t>
                      </a:r>
                      <a:endParaRPr lang="de-DE" sz="12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2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7.281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smtClean="0">
                          <a:solidFill>
                            <a:srgbClr val="000000"/>
                          </a:solidFill>
                          <a:effectLst/>
                          <a:latin typeface="Calibri"/>
                        </a:rPr>
                        <a:t>8,8</a:t>
                      </a:r>
                      <a:endParaRPr lang="de-DE" sz="1200" b="1"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12.310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smtClean="0">
                          <a:solidFill>
                            <a:srgbClr val="000000"/>
                          </a:solidFill>
                          <a:effectLst/>
                          <a:latin typeface="Calibri"/>
                        </a:rPr>
                        <a:t>14,8</a:t>
                      </a:r>
                      <a:endParaRPr lang="de-DE" sz="1200" b="1"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-41%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p:txBody>
          <a:bodyPr/>
          <a:lstStyle/>
          <a:p>
            <a:r>
              <a:rPr lang="de-DE" dirty="0" smtClean="0"/>
              <a:t>Vergleich KW17/KW18 pro Bundesland</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17</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18</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12.05.2020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51" y="1297004"/>
            <a:ext cx="7425657" cy="5230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61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19</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12.05.2020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22" y="1229486"/>
            <a:ext cx="7659687" cy="539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342899" y="451218"/>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12.05.2020. 00:00)</a:t>
            </a:r>
            <a:endParaRPr lang="de-DE" sz="1400" dirty="0">
              <a:solidFill>
                <a:schemeClr val="bg1"/>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3496881527"/>
              </p:ext>
            </p:extLst>
          </p:nvPr>
        </p:nvGraphicFramePr>
        <p:xfrm>
          <a:off x="342899" y="814625"/>
          <a:ext cx="8429625" cy="5095876"/>
        </p:xfrm>
        <a:graphic>
          <a:graphicData uri="http://schemas.openxmlformats.org/drawingml/2006/table">
            <a:tbl>
              <a:tblPr/>
              <a:tblGrid>
                <a:gridCol w="2190827"/>
                <a:gridCol w="1173364"/>
                <a:gridCol w="1411320"/>
                <a:gridCol w="1203450"/>
                <a:gridCol w="1225332"/>
                <a:gridCol w="1225332"/>
              </a:tblGrid>
              <a:tr h="536408">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dirty="0">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68204">
                <a:tc>
                  <a:txBody>
                    <a:bodyPr/>
                    <a:lstStyle/>
                    <a:p>
                      <a:pPr algn="l" fontAlgn="ctr"/>
                      <a:r>
                        <a:rPr lang="de-DE" sz="1300" b="0" i="0" u="none" strike="noStrike" dirty="0" smtClean="0">
                          <a:solidFill>
                            <a:srgbClr val="000000"/>
                          </a:solidFill>
                          <a:effectLst/>
                          <a:latin typeface="Calibri"/>
                        </a:rPr>
                        <a:t>Baden-Württemberg*</a:t>
                      </a:r>
                      <a:endParaRPr lang="de-DE" sz="1300" b="0" i="0" u="none" strike="noStrike" dirty="0">
                        <a:solidFill>
                          <a:srgbClr val="000000"/>
                        </a:solidFill>
                        <a:effectLst/>
                        <a:latin typeface="Calibri"/>
                      </a:endParaRP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33.359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301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1.568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44.593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225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341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2.182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6.274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3.111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136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1.058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dirty="0" smtClean="0">
                          <a:solidFill>
                            <a:srgbClr val="000000"/>
                          </a:solidFill>
                          <a:effectLst/>
                          <a:latin typeface="Calibri"/>
                        </a:rPr>
                        <a:t>Hamburg</a:t>
                      </a:r>
                      <a:endParaRPr lang="de-DE" sz="1300" b="0" i="0" u="none" strike="noStrike" dirty="0">
                        <a:solidFill>
                          <a:srgbClr val="000000"/>
                        </a:solidFill>
                        <a:effectLst/>
                        <a:latin typeface="Calibri"/>
                      </a:endParaRP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4.960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180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269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216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9.031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729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10.895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136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507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35.333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197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1.456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8,1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6.355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206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2.665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4.947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190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1.648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50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2.956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125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2.594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04">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170.508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933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205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7.533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9,1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sz="quarter" idx="13"/>
            <p:extLst>
              <p:ext uri="{D42A27DB-BD31-4B8C-83A1-F6EECF244321}">
                <p14:modId xmlns:p14="http://schemas.microsoft.com/office/powerpoint/2010/main" val="2704447483"/>
              </p:ext>
            </p:extLst>
          </p:nvPr>
        </p:nvGraphicFramePr>
        <p:xfrm>
          <a:off x="457200" y="1739896"/>
          <a:ext cx="8334374" cy="1603378"/>
        </p:xfrm>
        <a:graphic>
          <a:graphicData uri="http://schemas.openxmlformats.org/drawingml/2006/table">
            <a:tbl>
              <a:tblPr firstRow="1" firstCol="1" bandRow="1"/>
              <a:tblGrid>
                <a:gridCol w="1213232"/>
                <a:gridCol w="791238"/>
                <a:gridCol w="791238"/>
                <a:gridCol w="791238"/>
                <a:gridCol w="791238"/>
                <a:gridCol w="791238"/>
                <a:gridCol w="791238"/>
                <a:gridCol w="791238"/>
                <a:gridCol w="791238"/>
                <a:gridCol w="791238"/>
              </a:tblGrid>
              <a:tr h="229054">
                <a:tc>
                  <a:txBody>
                    <a:bodyPr/>
                    <a:lstStyle/>
                    <a:p>
                      <a:pPr>
                        <a:spcAft>
                          <a:spcPts val="0"/>
                        </a:spcAft>
                      </a:pPr>
                      <a:r>
                        <a:rPr lang="de-DE" sz="1100" b="1" dirty="0">
                          <a:solidFill>
                            <a:srgbClr val="000000"/>
                          </a:solidFill>
                          <a:effectLst/>
                          <a:latin typeface="Calibri"/>
                          <a:ea typeface="Calibri"/>
                        </a:rPr>
                        <a:t>Meldewoche</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10</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11</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12</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dirty="0">
                          <a:solidFill>
                            <a:srgbClr val="000000"/>
                          </a:solidFill>
                          <a:effectLst/>
                          <a:latin typeface="Calibri"/>
                          <a:ea typeface="Calibri"/>
                        </a:rPr>
                        <a:t>13</a:t>
                      </a:r>
                      <a:endParaRPr lang="de-DE" sz="1100" dirty="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c>
                  <a:txBody>
                    <a:bodyPr/>
                    <a:lstStyle/>
                    <a:p>
                      <a:pPr algn="r">
                        <a:spcAft>
                          <a:spcPts val="0"/>
                        </a:spcAft>
                      </a:pPr>
                      <a:r>
                        <a:rPr lang="de-DE" sz="1100" b="1">
                          <a:solidFill>
                            <a:srgbClr val="000000"/>
                          </a:solidFill>
                          <a:effectLst/>
                          <a:latin typeface="Calibri"/>
                          <a:ea typeface="Calibri"/>
                        </a:rPr>
                        <a:t>18</a:t>
                      </a:r>
                      <a:endParaRPr lang="de-DE" sz="1100">
                        <a:effectLst/>
                        <a:latin typeface="Calibri"/>
                        <a:ea typeface="Calibri"/>
                      </a:endParaRPr>
                    </a:p>
                  </a:txBody>
                  <a:tcPr marL="44450" marR="44450" marT="0" marB="0" anchor="b">
                    <a:lnL>
                      <a:noFill/>
                    </a:lnL>
                    <a:lnR>
                      <a:noFill/>
                    </a:lnR>
                    <a:lnT>
                      <a:noFill/>
                    </a:lnT>
                    <a:lnB w="12700" cap="flat" cmpd="sng" algn="ctr">
                      <a:solidFill>
                        <a:srgbClr val="95B3D7"/>
                      </a:solidFill>
                      <a:prstDash val="solid"/>
                      <a:round/>
                      <a:headEnd type="none" w="med" len="med"/>
                      <a:tailEnd type="none" w="med" len="med"/>
                    </a:lnB>
                    <a:solidFill>
                      <a:srgbClr val="DCE6F1"/>
                    </a:solidFill>
                  </a:tcPr>
                </a:tc>
              </a:tr>
              <a:tr h="229054">
                <a:tc>
                  <a:txBody>
                    <a:bodyPr/>
                    <a:lstStyle/>
                    <a:p>
                      <a:pPr>
                        <a:spcAft>
                          <a:spcPts val="0"/>
                        </a:spcAft>
                      </a:pPr>
                      <a:r>
                        <a:rPr lang="de-DE" sz="1100">
                          <a:solidFill>
                            <a:srgbClr val="000000"/>
                          </a:solidFill>
                          <a:effectLst/>
                          <a:latin typeface="Calibri"/>
                          <a:ea typeface="Calibri"/>
                        </a:rPr>
                        <a:t>Fälle gesamt</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892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6.336</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22.337</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33.878</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35.952</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27.144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17.194</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12.310</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c>
                  <a:txBody>
                    <a:bodyPr/>
                    <a:lstStyle/>
                    <a:p>
                      <a:pPr algn="r">
                        <a:spcAft>
                          <a:spcPts val="0"/>
                        </a:spcAft>
                      </a:pPr>
                      <a:r>
                        <a:rPr lang="de-DE" sz="1100">
                          <a:solidFill>
                            <a:srgbClr val="000000"/>
                          </a:solidFill>
                          <a:effectLst/>
                          <a:latin typeface="Calibri"/>
                          <a:ea typeface="Calibri"/>
                        </a:rPr>
                        <a:t>7.281</a:t>
                      </a:r>
                      <a:endParaRPr lang="de-DE" sz="1100">
                        <a:effectLst/>
                        <a:latin typeface="Calibri"/>
                        <a:ea typeface="Calibri"/>
                      </a:endParaRPr>
                    </a:p>
                  </a:txBody>
                  <a:tcPr marL="44450" marR="44450" marT="0" marB="0" anchor="b">
                    <a:lnL>
                      <a:noFill/>
                    </a:lnL>
                    <a:lnR>
                      <a:noFill/>
                    </a:lnR>
                    <a:lnT w="12700" cap="flat" cmpd="sng" algn="ctr">
                      <a:solidFill>
                        <a:srgbClr val="95B3D7"/>
                      </a:solidFill>
                      <a:prstDash val="solid"/>
                      <a:round/>
                      <a:headEnd type="none" w="med" len="med"/>
                      <a:tailEnd type="none" w="med" len="med"/>
                    </a:lnT>
                    <a:lnB>
                      <a:noFill/>
                    </a:lnB>
                  </a:tcPr>
                </a:tc>
              </a:tr>
              <a:tr h="229054">
                <a:tc>
                  <a:txBody>
                    <a:bodyPr/>
                    <a:lstStyle/>
                    <a:p>
                      <a:pPr>
                        <a:spcAft>
                          <a:spcPts val="0"/>
                        </a:spcAft>
                      </a:pPr>
                      <a:r>
                        <a:rPr lang="de-DE" sz="1100">
                          <a:solidFill>
                            <a:srgbClr val="000000"/>
                          </a:solidFill>
                          <a:effectLst/>
                          <a:latin typeface="Calibri"/>
                          <a:ea typeface="Calibri"/>
                        </a:rPr>
                        <a:t>Mittelwert Alter</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51</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49</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Männlich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53%</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48%</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Weiblich</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45%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50%</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52%</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Hospitalisiert</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8%</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9%</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16%</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17%</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15%</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a:solidFill>
                            <a:srgbClr val="000000"/>
                          </a:solidFill>
                          <a:effectLst/>
                          <a:latin typeface="Calibri"/>
                          <a:ea typeface="Calibri"/>
                        </a:rPr>
                        <a:t>14%</a:t>
                      </a:r>
                      <a:endParaRPr lang="de-DE" sz="1100">
                        <a:effectLst/>
                        <a:latin typeface="Calibri"/>
                        <a:ea typeface="Calibri"/>
                      </a:endParaRPr>
                    </a:p>
                  </a:txBody>
                  <a:tcPr marL="44450" marR="44450" marT="0" marB="0" anchor="b">
                    <a:lnL>
                      <a:noFill/>
                    </a:lnL>
                    <a:lnR>
                      <a:noFill/>
                    </a:lnR>
                    <a:lnT>
                      <a:noFill/>
                    </a:lnT>
                    <a:lnB>
                      <a:noFill/>
                    </a:lnB>
                  </a:tcPr>
                </a:tc>
              </a:tr>
              <a:tr h="229054">
                <a:tc>
                  <a:txBody>
                    <a:bodyPr/>
                    <a:lstStyle/>
                    <a:p>
                      <a:pPr>
                        <a:spcAft>
                          <a:spcPts val="0"/>
                        </a:spcAft>
                      </a:pPr>
                      <a:r>
                        <a:rPr lang="de-DE" sz="1100">
                          <a:solidFill>
                            <a:srgbClr val="000000"/>
                          </a:solidFill>
                          <a:effectLst/>
                          <a:latin typeface="Calibri"/>
                          <a:ea typeface="Calibri"/>
                        </a:rPr>
                        <a:t>Verstorben</a:t>
                      </a:r>
                      <a:endParaRPr lang="de-DE" sz="110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1,2</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1,2</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2,0</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3,9</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5,5</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5,8</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5,2</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3,4</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c>
                  <a:txBody>
                    <a:bodyPr/>
                    <a:lstStyle/>
                    <a:p>
                      <a:pPr algn="r">
                        <a:spcAft>
                          <a:spcPts val="0"/>
                        </a:spcAft>
                      </a:pPr>
                      <a:r>
                        <a:rPr lang="de-DE" sz="1100" smtClean="0">
                          <a:solidFill>
                            <a:srgbClr val="000000"/>
                          </a:solidFill>
                          <a:effectLst/>
                          <a:latin typeface="Calibri"/>
                          <a:ea typeface="Calibri"/>
                        </a:rPr>
                        <a:t>1,4</a:t>
                      </a:r>
                      <a:r>
                        <a:rPr lang="de-DE" sz="1100" dirty="0">
                          <a:solidFill>
                            <a:srgbClr val="000000"/>
                          </a:solidFill>
                          <a:effectLst/>
                          <a:latin typeface="Calibri"/>
                          <a:ea typeface="Calibri"/>
                        </a:rPr>
                        <a:t>*%</a:t>
                      </a:r>
                      <a:endParaRPr lang="de-DE" sz="1100" dirty="0">
                        <a:effectLst/>
                        <a:latin typeface="Calibri"/>
                        <a:ea typeface="Calibri"/>
                      </a:endParaRPr>
                    </a:p>
                  </a:txBody>
                  <a:tcPr marL="44450" marR="44450" marT="0" marB="0" anchor="b">
                    <a:lnL>
                      <a:noFill/>
                    </a:lnL>
                    <a:lnR>
                      <a:noFill/>
                    </a:lnR>
                    <a:lnT>
                      <a:noFill/>
                    </a:lnT>
                    <a:lnB>
                      <a:noFill/>
                    </a:lnB>
                  </a:tcPr>
                </a:tc>
              </a:tr>
            </a:tbl>
          </a:graphicData>
        </a:graphic>
      </p:graphicFrame>
      <p:sp>
        <p:nvSpPr>
          <p:cNvPr id="3" name="Titel 2"/>
          <p:cNvSpPr>
            <a:spLocks noGrp="1"/>
          </p:cNvSpPr>
          <p:nvPr>
            <p:ph type="title"/>
          </p:nvPr>
        </p:nvSpPr>
        <p:spPr>
          <a:xfrm>
            <a:off x="457200" y="692696"/>
            <a:ext cx="8092592" cy="338554"/>
          </a:xfrm>
        </p:spPr>
        <p:txBody>
          <a:bodyPr/>
          <a:lstStyle/>
          <a:p>
            <a:r>
              <a:rPr lang="de-DE" dirty="0" smtClean="0"/>
              <a:t>Vergleich Fallinformationen über die Meldewochen </a:t>
            </a:r>
            <a:r>
              <a:rPr lang="de-DE" sz="1200" dirty="0" smtClean="0"/>
              <a:t>(Datenstand 05.05.2020 00:00)</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20</a:t>
            </a:fld>
            <a:endParaRPr lang="de-DE" dirty="0"/>
          </a:p>
        </p:txBody>
      </p:sp>
      <p:sp>
        <p:nvSpPr>
          <p:cNvPr id="10" name="Rectangle 2"/>
          <p:cNvSpPr>
            <a:spLocks noChangeArrowheads="1"/>
          </p:cNvSpPr>
          <p:nvPr/>
        </p:nvSpPr>
        <p:spPr bwMode="auto">
          <a:xfrm>
            <a:off x="457200" y="3448134"/>
            <a:ext cx="75328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05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 der Tod bei den Fällen erst mit einigen Tagen bzw. Wochen Verzug eintritt sind diese Werte noch nicht aussagekräftig.</a:t>
            </a:r>
            <a:endParaRPr kumimoji="0" lang="de-DE" altLang="de-DE"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092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5" y="195532"/>
            <a:ext cx="6945085"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Gesamtfälle </a:t>
            </a:r>
            <a:r>
              <a:rPr lang="de-DE" sz="1200" dirty="0">
                <a:solidFill>
                  <a:schemeClr val="bg1"/>
                </a:solidFill>
              </a:rPr>
              <a:t>(Datenstand: </a:t>
            </a:r>
            <a:r>
              <a:rPr lang="de-DE" sz="1200" dirty="0" smtClean="0">
                <a:solidFill>
                  <a:schemeClr val="bg1"/>
                </a:solidFill>
              </a:rPr>
              <a:t>12.05.2020</a:t>
            </a:r>
            <a:r>
              <a:rPr lang="de-DE" sz="1200" dirty="0" smtClean="0">
                <a:solidFill>
                  <a:schemeClr val="bg1"/>
                </a:solidFill>
              </a:rPr>
              <a:t>.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2702822964"/>
              </p:ext>
            </p:extLst>
          </p:nvPr>
        </p:nvGraphicFramePr>
        <p:xfrm>
          <a:off x="236765" y="539859"/>
          <a:ext cx="6916510" cy="1277753"/>
        </p:xfrm>
        <a:graphic>
          <a:graphicData uri="http://schemas.openxmlformats.org/drawingml/2006/table">
            <a:tbl>
              <a:tblPr bandRow="1">
                <a:tableStyleId>{5C22544A-7EE6-4342-B048-85BDC9FD1C3A}</a:tableStyleId>
              </a:tblPr>
              <a:tblGrid>
                <a:gridCol w="4478110"/>
                <a:gridCol w="2438400"/>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170.508 </a:t>
                      </a:r>
                      <a:r>
                        <a:rPr lang="de-DE" sz="1400" kern="1200" baseline="0" dirty="0" smtClean="0">
                          <a:solidFill>
                            <a:schemeClr val="tx1"/>
                          </a:solidFill>
                          <a:latin typeface="+mn-lt"/>
                          <a:ea typeface="+mn-ea"/>
                          <a:cs typeface="+mn-cs"/>
                        </a:rPr>
                        <a:t>(</a:t>
                      </a:r>
                      <a:r>
                        <a:rPr lang="de-DE" sz="1400" kern="1200" baseline="0" dirty="0" smtClean="0">
                          <a:solidFill>
                            <a:schemeClr val="tx1"/>
                          </a:solidFill>
                          <a:latin typeface="+mn-lt"/>
                          <a:ea typeface="+mn-ea"/>
                          <a:cs typeface="+mn-cs"/>
                        </a:rPr>
                        <a:t>170.004)</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50/50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089" y="1919384"/>
            <a:ext cx="5249862" cy="2134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3977770"/>
            <a:ext cx="5194300" cy="247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12.05.2020</a:t>
            </a:r>
            <a:r>
              <a:rPr lang="de-DE" sz="1200" dirty="0" smtClean="0">
                <a:solidFill>
                  <a:schemeClr val="bg1"/>
                </a:solidFill>
              </a:rPr>
              <a:t>.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885240733"/>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170.508</a:t>
                      </a:r>
                      <a:endParaRPr lang="de-DE" sz="1400" kern="1200" baseline="0" dirty="0" smtClean="0">
                        <a:solidFill>
                          <a:schemeClr val="tx1"/>
                        </a:solidFill>
                        <a:latin typeface="+mn-lt"/>
                        <a:ea typeface="+mn-ea"/>
                        <a:cs typeface="+mn-cs"/>
                      </a:endParaRPr>
                    </a:p>
                  </a:txBody>
                  <a:tcPr marL="9525" marR="9525" marT="9525" marB="0" anchor="ctr"/>
                </a:tc>
              </a:tr>
            </a:tbl>
          </a:graphicData>
        </a:graphic>
      </p:graphicFrame>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57" y="2042990"/>
            <a:ext cx="4517778" cy="368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864" y="2132773"/>
            <a:ext cx="4411063" cy="3589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sp>
        <p:nvSpPr>
          <p:cNvPr id="2" name="Titel 1"/>
          <p:cNvSpPr>
            <a:spLocks noGrp="1"/>
          </p:cNvSpPr>
          <p:nvPr>
            <p:ph type="title"/>
          </p:nvPr>
        </p:nvSpPr>
        <p:spPr>
          <a:xfrm>
            <a:off x="236764" y="549985"/>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12.05.2020</a:t>
            </a:r>
            <a:r>
              <a:rPr lang="de-DE" sz="1400" dirty="0" smtClean="0">
                <a:solidFill>
                  <a:schemeClr val="bg1"/>
                </a:solidFill>
              </a:rPr>
              <a:t>.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665486166"/>
              </p:ext>
            </p:extLst>
          </p:nvPr>
        </p:nvGraphicFramePr>
        <p:xfrm>
          <a:off x="112142" y="1570243"/>
          <a:ext cx="2916807" cy="2773680"/>
        </p:xfrm>
        <a:graphic>
          <a:graphicData uri="http://schemas.openxmlformats.org/drawingml/2006/table">
            <a:tbl>
              <a:tblPr bandRow="1">
                <a:tableStyleId>{5C22544A-7EE6-4342-B048-85BDC9FD1C3A}</a:tableStyleId>
              </a:tblPr>
              <a:tblGrid>
                <a:gridCol w="1926208"/>
                <a:gridCol w="990599"/>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7.533</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7.528</a:t>
                      </a:r>
                      <a:endParaRPr lang="de-DE" sz="1400" dirty="0" smtClean="0">
                        <a:solidFill>
                          <a:schemeClr val="tx1"/>
                        </a:solidFill>
                      </a:endParaRP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86%</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30" y="924437"/>
            <a:ext cx="4576778" cy="294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4436" y="3838574"/>
            <a:ext cx="4649514" cy="277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a:t>
            </a:r>
            <a:r>
              <a:rPr lang="de-DE" dirty="0" smtClean="0"/>
              <a:t>12.05.2020</a:t>
            </a:r>
            <a:r>
              <a:rPr lang="de-DE" dirty="0" smtClean="0"/>
              <a:t>. 00:00)</a:t>
            </a:r>
            <a:endParaRPr lang="de-DE" dirty="0"/>
          </a:p>
        </p:txBody>
      </p:sp>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3444379627"/>
              </p:ext>
            </p:extLst>
          </p:nvPr>
        </p:nvGraphicFramePr>
        <p:xfrm>
          <a:off x="277588" y="1660511"/>
          <a:ext cx="8579331" cy="1325587"/>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492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mj-lt"/>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algn="l" fontAlgn="b"/>
                      <a:r>
                        <a:rPr lang="de-DE" sz="1600" b="1" i="0" u="none" strike="noStrike" dirty="0">
                          <a:effectLst/>
                          <a:latin typeface="+mj-lt"/>
                        </a:rPr>
                        <a:t>Geschlecht</a:t>
                      </a:r>
                    </a:p>
                  </a:txBody>
                  <a:tcPr marL="0" marR="0" marT="0" marB="0" anchor="ctr"/>
                </a:tc>
                <a:tc>
                  <a:txBody>
                    <a:bodyPr/>
                    <a:lstStyle/>
                    <a:p>
                      <a:pPr algn="ctr" fontAlgn="b"/>
                      <a:r>
                        <a:rPr lang="de-DE" sz="1000" b="1" i="0" u="none" strike="noStrike" dirty="0">
                          <a:effectLst/>
                          <a:latin typeface="Arial"/>
                        </a:rPr>
                        <a:t>0-9</a:t>
                      </a:r>
                    </a:p>
                  </a:txBody>
                  <a:tcPr marL="0" marR="0" marT="0" marB="0" anchor="ctr"/>
                </a:tc>
                <a:tc>
                  <a:txBody>
                    <a:bodyPr/>
                    <a:lstStyle/>
                    <a:p>
                      <a:pPr algn="ctr" fontAlgn="b"/>
                      <a:r>
                        <a:rPr lang="de-DE" sz="1000" b="1" i="0" u="none" strike="noStrike">
                          <a:effectLst/>
                          <a:latin typeface="Arial"/>
                        </a:rPr>
                        <a:t>10-19</a:t>
                      </a:r>
                    </a:p>
                  </a:txBody>
                  <a:tcPr marL="0" marR="0" marT="0" marB="0" anchor="ctr"/>
                </a:tc>
                <a:tc>
                  <a:txBody>
                    <a:bodyPr/>
                    <a:lstStyle/>
                    <a:p>
                      <a:pPr algn="ctr" fontAlgn="b"/>
                      <a:r>
                        <a:rPr lang="de-DE" sz="1000" b="1" i="0" u="none" strike="noStrike">
                          <a:effectLst/>
                          <a:latin typeface="Arial"/>
                        </a:rPr>
                        <a:t>20-29</a:t>
                      </a:r>
                    </a:p>
                  </a:txBody>
                  <a:tcPr marL="0" marR="0" marT="0" marB="0" anchor="ctr"/>
                </a:tc>
                <a:tc>
                  <a:txBody>
                    <a:bodyPr/>
                    <a:lstStyle/>
                    <a:p>
                      <a:pPr algn="ctr" fontAlgn="b"/>
                      <a:r>
                        <a:rPr lang="de-DE" sz="1000" b="1" i="0" u="none" strike="noStrike">
                          <a:effectLst/>
                          <a:latin typeface="Arial"/>
                        </a:rPr>
                        <a:t>30-39</a:t>
                      </a:r>
                    </a:p>
                  </a:txBody>
                  <a:tcPr marL="0" marR="0" marT="0" marB="0" anchor="ctr"/>
                </a:tc>
                <a:tc>
                  <a:txBody>
                    <a:bodyPr/>
                    <a:lstStyle/>
                    <a:p>
                      <a:pPr algn="ctr" fontAlgn="b"/>
                      <a:r>
                        <a:rPr lang="de-DE" sz="1000" b="1" i="0" u="none" strike="noStrike">
                          <a:effectLst/>
                          <a:latin typeface="Arial"/>
                        </a:rPr>
                        <a:t>40-49</a:t>
                      </a:r>
                    </a:p>
                  </a:txBody>
                  <a:tcPr marL="0" marR="0" marT="0" marB="0" anchor="ctr"/>
                </a:tc>
                <a:tc>
                  <a:txBody>
                    <a:bodyPr/>
                    <a:lstStyle/>
                    <a:p>
                      <a:pPr algn="ctr" fontAlgn="b"/>
                      <a:r>
                        <a:rPr lang="de-DE" sz="1000" b="1" i="0" u="none" strike="noStrike">
                          <a:effectLst/>
                          <a:latin typeface="Arial"/>
                        </a:rPr>
                        <a:t>50-59</a:t>
                      </a:r>
                    </a:p>
                  </a:txBody>
                  <a:tcPr marL="0" marR="0" marT="0" marB="0" anchor="ctr"/>
                </a:tc>
                <a:tc>
                  <a:txBody>
                    <a:bodyPr/>
                    <a:lstStyle/>
                    <a:p>
                      <a:pPr algn="ctr" fontAlgn="b"/>
                      <a:r>
                        <a:rPr lang="de-DE" sz="1000" b="1" i="0" u="none" strike="noStrike">
                          <a:effectLst/>
                          <a:latin typeface="Arial"/>
                        </a:rPr>
                        <a:t>60-69</a:t>
                      </a:r>
                    </a:p>
                  </a:txBody>
                  <a:tcPr marL="0" marR="0" marT="0" marB="0" anchor="ctr"/>
                </a:tc>
                <a:tc>
                  <a:txBody>
                    <a:bodyPr/>
                    <a:lstStyle/>
                    <a:p>
                      <a:pPr algn="ctr" fontAlgn="b"/>
                      <a:r>
                        <a:rPr lang="de-DE" sz="1000" b="1" i="0" u="none" strike="noStrike">
                          <a:effectLst/>
                          <a:latin typeface="Arial"/>
                        </a:rPr>
                        <a:t>70-79</a:t>
                      </a:r>
                    </a:p>
                  </a:txBody>
                  <a:tcPr marL="0" marR="0" marT="0" marB="0" anchor="ctr"/>
                </a:tc>
                <a:tc>
                  <a:txBody>
                    <a:bodyPr/>
                    <a:lstStyle/>
                    <a:p>
                      <a:pPr algn="ctr" fontAlgn="b"/>
                      <a:r>
                        <a:rPr lang="de-DE" sz="1000" b="1" i="0" u="none" strike="noStrike">
                          <a:effectLst/>
                          <a:latin typeface="Arial"/>
                        </a:rPr>
                        <a:t>80-89</a:t>
                      </a:r>
                    </a:p>
                  </a:txBody>
                  <a:tcPr marL="0" marR="0" marT="0" marB="0" anchor="ctr"/>
                </a:tc>
                <a:tc>
                  <a:txBody>
                    <a:bodyPr/>
                    <a:lstStyle/>
                    <a:p>
                      <a:pPr algn="ctr" fontAlgn="b"/>
                      <a:r>
                        <a:rPr lang="de-DE" sz="1000" b="1" i="0" u="none" strike="noStrike">
                          <a:effectLst/>
                          <a:latin typeface="Arial"/>
                        </a:rPr>
                        <a:t>90-99</a:t>
                      </a:r>
                    </a:p>
                  </a:txBody>
                  <a:tcPr marL="0" marR="0" marT="0" marB="0" anchor="ctr"/>
                </a:tc>
                <a:tc>
                  <a:txBody>
                    <a:bodyPr/>
                    <a:lstStyle/>
                    <a:p>
                      <a:pPr algn="ctr" fontAlgn="b"/>
                      <a:r>
                        <a:rPr lang="de-DE" sz="1000" b="1" i="0" u="none" strike="noStrike">
                          <a:effectLst/>
                          <a:latin typeface="Arial"/>
                        </a:rPr>
                        <a:t>100+</a:t>
                      </a:r>
                    </a:p>
                  </a:txBody>
                  <a:tcPr marL="0" marR="0" marT="0" marB="0" anchor="ctr"/>
                </a:tc>
              </a:tr>
              <a:tr h="325441">
                <a:tc>
                  <a:txBody>
                    <a:bodyPr/>
                    <a:lstStyle/>
                    <a:p>
                      <a:pPr algn="l" fontAlgn="b"/>
                      <a:r>
                        <a:rPr lang="de-DE" sz="1600" b="0" i="0" u="none" strike="noStrike" dirty="0">
                          <a:effectLst/>
                          <a:latin typeface="+mj-lt"/>
                        </a:rPr>
                        <a:t>männlich</a:t>
                      </a:r>
                    </a:p>
                  </a:txBody>
                  <a:tcPr marL="0" marR="0" marT="0" marB="0" anchor="ctr"/>
                </a:tc>
                <a:tc>
                  <a:txBody>
                    <a:bodyPr/>
                    <a:lstStyle/>
                    <a:p>
                      <a:pPr algn="ctr" fontAlgn="b"/>
                      <a:endParaRPr lang="de-DE" sz="1000" b="0" i="0" u="none" strike="noStrike">
                        <a:effectLst/>
                        <a:latin typeface="Arial"/>
                      </a:endParaRPr>
                    </a:p>
                  </a:txBody>
                  <a:tcPr marL="0" marR="0" marT="0" marB="0" anchor="ctr"/>
                </a:tc>
                <a:tc>
                  <a:txBody>
                    <a:bodyPr/>
                    <a:lstStyle/>
                    <a:p>
                      <a:pPr algn="ctr" fontAlgn="b"/>
                      <a:r>
                        <a:rPr lang="de-DE" sz="1000" b="0" i="0" u="none" strike="noStrike">
                          <a:effectLst/>
                          <a:latin typeface="Arial"/>
                        </a:rPr>
                        <a:t>2</a:t>
                      </a:r>
                    </a:p>
                  </a:txBody>
                  <a:tcPr marL="0" marR="0" marT="0" marB="0" anchor="ctr"/>
                </a:tc>
                <a:tc>
                  <a:txBody>
                    <a:bodyPr/>
                    <a:lstStyle/>
                    <a:p>
                      <a:pPr algn="ctr" fontAlgn="b"/>
                      <a:r>
                        <a:rPr lang="de-DE" sz="1000" b="0" i="0" u="none" strike="noStrike">
                          <a:effectLst/>
                          <a:latin typeface="Arial"/>
                        </a:rPr>
                        <a:t>5</a:t>
                      </a:r>
                    </a:p>
                  </a:txBody>
                  <a:tcPr marL="0" marR="0" marT="0" marB="0" anchor="ctr"/>
                </a:tc>
                <a:tc>
                  <a:txBody>
                    <a:bodyPr/>
                    <a:lstStyle/>
                    <a:p>
                      <a:pPr algn="ctr" fontAlgn="b"/>
                      <a:r>
                        <a:rPr lang="de-DE" sz="1000" b="0" i="0" u="none" strike="noStrike">
                          <a:effectLst/>
                          <a:latin typeface="Arial"/>
                        </a:rPr>
                        <a:t>13</a:t>
                      </a:r>
                    </a:p>
                  </a:txBody>
                  <a:tcPr marL="0" marR="0" marT="0" marB="0" anchor="ctr"/>
                </a:tc>
                <a:tc>
                  <a:txBody>
                    <a:bodyPr/>
                    <a:lstStyle/>
                    <a:p>
                      <a:pPr algn="ctr" fontAlgn="b"/>
                      <a:r>
                        <a:rPr lang="de-DE" sz="1000" b="0" i="0" u="none" strike="noStrike">
                          <a:effectLst/>
                          <a:latin typeface="Arial"/>
                        </a:rPr>
                        <a:t>40</a:t>
                      </a:r>
                    </a:p>
                  </a:txBody>
                  <a:tcPr marL="0" marR="0" marT="0" marB="0" anchor="ctr"/>
                </a:tc>
                <a:tc>
                  <a:txBody>
                    <a:bodyPr/>
                    <a:lstStyle/>
                    <a:p>
                      <a:pPr algn="ctr" fontAlgn="b"/>
                      <a:r>
                        <a:rPr lang="de-DE" sz="1000" b="0" i="0" u="none" strike="noStrike">
                          <a:effectLst/>
                          <a:latin typeface="Arial"/>
                        </a:rPr>
                        <a:t>194</a:t>
                      </a:r>
                    </a:p>
                  </a:txBody>
                  <a:tcPr marL="0" marR="0" marT="0" marB="0" anchor="ctr"/>
                </a:tc>
                <a:tc>
                  <a:txBody>
                    <a:bodyPr/>
                    <a:lstStyle/>
                    <a:p>
                      <a:pPr algn="ctr" fontAlgn="b"/>
                      <a:r>
                        <a:rPr lang="de-DE" sz="1000" b="0" i="0" u="none" strike="noStrike">
                          <a:effectLst/>
                          <a:latin typeface="Arial"/>
                        </a:rPr>
                        <a:t>504</a:t>
                      </a:r>
                    </a:p>
                  </a:txBody>
                  <a:tcPr marL="0" marR="0" marT="0" marB="0" anchor="ctr"/>
                </a:tc>
                <a:tc>
                  <a:txBody>
                    <a:bodyPr/>
                    <a:lstStyle/>
                    <a:p>
                      <a:pPr algn="ctr" fontAlgn="b"/>
                      <a:r>
                        <a:rPr lang="de-DE" sz="1000" b="0" i="0" u="none" strike="noStrike">
                          <a:effectLst/>
                          <a:latin typeface="Arial"/>
                        </a:rPr>
                        <a:t>1.146</a:t>
                      </a:r>
                    </a:p>
                  </a:txBody>
                  <a:tcPr marL="0" marR="0" marT="0" marB="0" anchor="ctr"/>
                </a:tc>
                <a:tc>
                  <a:txBody>
                    <a:bodyPr/>
                    <a:lstStyle/>
                    <a:p>
                      <a:pPr algn="ctr" fontAlgn="b"/>
                      <a:r>
                        <a:rPr lang="de-DE" sz="1000" b="0" i="0" u="none" strike="noStrike">
                          <a:effectLst/>
                          <a:latin typeface="Arial"/>
                        </a:rPr>
                        <a:t>1.801</a:t>
                      </a:r>
                    </a:p>
                  </a:txBody>
                  <a:tcPr marL="0" marR="0" marT="0" marB="0" anchor="ctr"/>
                </a:tc>
                <a:tc>
                  <a:txBody>
                    <a:bodyPr/>
                    <a:lstStyle/>
                    <a:p>
                      <a:pPr algn="ctr" fontAlgn="b"/>
                      <a:r>
                        <a:rPr lang="de-DE" sz="1000" b="0" i="0" u="none" strike="noStrike">
                          <a:effectLst/>
                          <a:latin typeface="Arial"/>
                        </a:rPr>
                        <a:t>494</a:t>
                      </a:r>
                    </a:p>
                  </a:txBody>
                  <a:tcPr marL="0" marR="0" marT="0" marB="0" anchor="ctr"/>
                </a:tc>
                <a:tc>
                  <a:txBody>
                    <a:bodyPr/>
                    <a:lstStyle/>
                    <a:p>
                      <a:pPr algn="ctr" fontAlgn="b"/>
                      <a:r>
                        <a:rPr lang="de-DE" sz="1000" b="0" i="0" u="none" strike="noStrike">
                          <a:effectLst/>
                          <a:latin typeface="Arial"/>
                        </a:rPr>
                        <a:t>5</a:t>
                      </a:r>
                    </a:p>
                  </a:txBody>
                  <a:tcPr marL="0" marR="0" marT="0" marB="0" anchor="ctr"/>
                </a:tc>
              </a:tr>
              <a:tr h="325441">
                <a:tc>
                  <a:txBody>
                    <a:bodyPr/>
                    <a:lstStyle/>
                    <a:p>
                      <a:pPr algn="l" fontAlgn="b"/>
                      <a:r>
                        <a:rPr lang="de-DE" sz="1600" b="0" i="0" u="none" strike="noStrike" dirty="0">
                          <a:effectLst/>
                          <a:latin typeface="+mj-lt"/>
                        </a:rPr>
                        <a:t>weiblich</a:t>
                      </a:r>
                    </a:p>
                  </a:txBody>
                  <a:tcPr marL="0" marR="0" marT="0" marB="0" anchor="ctr"/>
                </a:tc>
                <a:tc>
                  <a:txBody>
                    <a:bodyPr/>
                    <a:lstStyle/>
                    <a:p>
                      <a:pPr algn="ctr" fontAlgn="b"/>
                      <a:r>
                        <a:rPr lang="de-DE" sz="1000" b="0" i="0" u="none" strike="noStrike">
                          <a:effectLst/>
                          <a:latin typeface="Arial"/>
                        </a:rPr>
                        <a:t>1</a:t>
                      </a:r>
                    </a:p>
                  </a:txBody>
                  <a:tcPr marL="0" marR="0" marT="0" marB="0" anchor="ctr"/>
                </a:tc>
                <a:tc>
                  <a:txBody>
                    <a:bodyPr/>
                    <a:lstStyle/>
                    <a:p>
                      <a:pPr algn="ctr" fontAlgn="b"/>
                      <a:endParaRPr lang="de-DE" sz="1000" b="0" i="0" u="none" strike="noStrike">
                        <a:effectLst/>
                        <a:latin typeface="Arial"/>
                      </a:endParaRPr>
                    </a:p>
                  </a:txBody>
                  <a:tcPr marL="0" marR="0" marT="0" marB="0" anchor="ctr"/>
                </a:tc>
                <a:tc>
                  <a:txBody>
                    <a:bodyPr/>
                    <a:lstStyle/>
                    <a:p>
                      <a:pPr algn="ctr" fontAlgn="b"/>
                      <a:r>
                        <a:rPr lang="de-DE" sz="1000" b="0" i="0" u="none" strike="noStrike">
                          <a:effectLst/>
                          <a:latin typeface="Arial"/>
                        </a:rPr>
                        <a:t>2</a:t>
                      </a:r>
                    </a:p>
                  </a:txBody>
                  <a:tcPr marL="0" marR="0" marT="0" marB="0" anchor="ctr"/>
                </a:tc>
                <a:tc>
                  <a:txBody>
                    <a:bodyPr/>
                    <a:lstStyle/>
                    <a:p>
                      <a:pPr algn="ctr" fontAlgn="b"/>
                      <a:r>
                        <a:rPr lang="de-DE" sz="1000" b="0" i="0" u="none" strike="noStrike">
                          <a:effectLst/>
                          <a:latin typeface="Arial"/>
                        </a:rPr>
                        <a:t>6</a:t>
                      </a:r>
                    </a:p>
                  </a:txBody>
                  <a:tcPr marL="0" marR="0" marT="0" marB="0" anchor="ctr"/>
                </a:tc>
                <a:tc>
                  <a:txBody>
                    <a:bodyPr/>
                    <a:lstStyle/>
                    <a:p>
                      <a:pPr algn="ctr" fontAlgn="b"/>
                      <a:r>
                        <a:rPr lang="de-DE" sz="1000" b="0" i="0" u="none" strike="noStrike">
                          <a:effectLst/>
                          <a:latin typeface="Arial"/>
                        </a:rPr>
                        <a:t>14</a:t>
                      </a:r>
                    </a:p>
                  </a:txBody>
                  <a:tcPr marL="0" marR="0" marT="0" marB="0" anchor="ctr"/>
                </a:tc>
                <a:tc>
                  <a:txBody>
                    <a:bodyPr/>
                    <a:lstStyle/>
                    <a:p>
                      <a:pPr algn="ctr" fontAlgn="b"/>
                      <a:r>
                        <a:rPr lang="de-DE" sz="1000" b="0" i="0" u="none" strike="noStrike">
                          <a:effectLst/>
                          <a:latin typeface="Arial"/>
                        </a:rPr>
                        <a:t>62</a:t>
                      </a:r>
                    </a:p>
                  </a:txBody>
                  <a:tcPr marL="0" marR="0" marT="0" marB="0" anchor="ctr"/>
                </a:tc>
                <a:tc>
                  <a:txBody>
                    <a:bodyPr/>
                    <a:lstStyle/>
                    <a:p>
                      <a:pPr algn="ctr" fontAlgn="b"/>
                      <a:r>
                        <a:rPr lang="de-DE" sz="1000" b="0" i="0" u="none" strike="noStrike">
                          <a:effectLst/>
                          <a:latin typeface="Arial"/>
                        </a:rPr>
                        <a:t>177</a:t>
                      </a:r>
                    </a:p>
                  </a:txBody>
                  <a:tcPr marL="0" marR="0" marT="0" marB="0" anchor="ctr"/>
                </a:tc>
                <a:tc>
                  <a:txBody>
                    <a:bodyPr/>
                    <a:lstStyle/>
                    <a:p>
                      <a:pPr algn="ctr" fontAlgn="b"/>
                      <a:r>
                        <a:rPr lang="de-DE" sz="1000" b="0" i="0" u="none" strike="noStrike">
                          <a:effectLst/>
                          <a:latin typeface="Arial"/>
                        </a:rPr>
                        <a:t>544</a:t>
                      </a:r>
                    </a:p>
                  </a:txBody>
                  <a:tcPr marL="0" marR="0" marT="0" marB="0" anchor="ctr"/>
                </a:tc>
                <a:tc>
                  <a:txBody>
                    <a:bodyPr/>
                    <a:lstStyle/>
                    <a:p>
                      <a:pPr algn="ctr" fontAlgn="b"/>
                      <a:r>
                        <a:rPr lang="de-DE" sz="1000" b="0" i="0" u="none" strike="noStrike">
                          <a:effectLst/>
                          <a:latin typeface="Arial"/>
                        </a:rPr>
                        <a:t>1.603</a:t>
                      </a:r>
                    </a:p>
                  </a:txBody>
                  <a:tcPr marL="0" marR="0" marT="0" marB="0" anchor="ctr"/>
                </a:tc>
                <a:tc>
                  <a:txBody>
                    <a:bodyPr/>
                    <a:lstStyle/>
                    <a:p>
                      <a:pPr algn="ctr" fontAlgn="b"/>
                      <a:r>
                        <a:rPr lang="de-DE" sz="1000" b="0" i="0" u="none" strike="noStrike">
                          <a:effectLst/>
                          <a:latin typeface="Arial"/>
                        </a:rPr>
                        <a:t>874</a:t>
                      </a:r>
                    </a:p>
                  </a:txBody>
                  <a:tcPr marL="0" marR="0" marT="0" marB="0" anchor="ctr"/>
                </a:tc>
                <a:tc>
                  <a:txBody>
                    <a:bodyPr/>
                    <a:lstStyle/>
                    <a:p>
                      <a:pPr algn="ctr" fontAlgn="b"/>
                      <a:r>
                        <a:rPr lang="de-DE" sz="1000" b="0" i="0" u="none" strike="noStrike" dirty="0">
                          <a:effectLst/>
                          <a:latin typeface="Arial"/>
                        </a:rPr>
                        <a:t>41</a:t>
                      </a:r>
                    </a:p>
                  </a:txBody>
                  <a:tcPr marL="0" marR="0" marT="0" marB="0" anchor="ctr"/>
                </a:tc>
              </a:tr>
            </a:tbl>
          </a:graphicData>
        </a:graphic>
      </p:graphicFrame>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Mortalitätssurveillance</a:t>
            </a:r>
            <a:r>
              <a:rPr lang="de-DE" dirty="0" smtClean="0"/>
              <a:t> - Deutschland</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25</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12920" y="1676400"/>
            <a:ext cx="7293628"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355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Mortalitätsurveillance</a:t>
            </a:r>
            <a:r>
              <a:rPr lang="de-DE" dirty="0" smtClean="0"/>
              <a:t> – nach Bundesländern I</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26</a:t>
            </a:fld>
            <a:endParaRPr lang="de-DE" dirty="0"/>
          </a:p>
        </p:txBody>
      </p:sp>
      <p:pic>
        <p:nvPicPr>
          <p:cNvPr id="8" name="17AD69B9-A75E-4774-A7FD-B8A6D8665AE1" descr="image00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20654" y="1323975"/>
            <a:ext cx="8329138" cy="482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589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Mortalitätsurveillance</a:t>
            </a:r>
            <a:r>
              <a:rPr lang="de-DE" dirty="0"/>
              <a:t> </a:t>
            </a:r>
            <a:r>
              <a:rPr lang="de-DE" dirty="0" smtClean="0"/>
              <a:t>- nach </a:t>
            </a:r>
            <a:r>
              <a:rPr lang="de-DE" dirty="0"/>
              <a:t>Bundesländern </a:t>
            </a:r>
            <a:r>
              <a:rPr lang="de-DE" dirty="0" smtClean="0"/>
              <a:t>II</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27</a:t>
            </a:fld>
            <a:endParaRPr lang="de-DE"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94989" y="1428750"/>
            <a:ext cx="7977486" cy="461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692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28</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12.05.2020</a:t>
            </a:r>
            <a:r>
              <a:rPr lang="de-DE" sz="1400" dirty="0" smtClean="0">
                <a:solidFill>
                  <a:schemeClr val="bg1"/>
                </a:solidFill>
              </a:rPr>
              <a:t>.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a:t>
            </a:r>
            <a:r>
              <a:rPr lang="de-DE" altLang="de-DE" sz="1100">
                <a:latin typeface="Calibri" pitchFamily="34" charset="0"/>
                <a:ea typeface="MS Mincho" charset="-128"/>
                <a:cs typeface="Calibri" pitchFamily="34" charset="0"/>
              </a:rPr>
              <a:t>Jahren </a:t>
            </a:r>
            <a:r>
              <a:rPr lang="de-DE" altLang="de-DE" sz="1100" smtClean="0">
                <a:latin typeface="Calibri" pitchFamily="34" charset="0"/>
                <a:ea typeface="MS Mincho" charset="-128"/>
                <a:cs typeface="Calibri" pitchFamily="34" charset="0"/>
              </a:rPr>
              <a:t>berücksichtigt, </a:t>
            </a:r>
            <a:r>
              <a:rPr lang="de-DE" altLang="de-DE" sz="1100" dirty="0">
                <a:latin typeface="Calibri" pitchFamily="34" charset="0"/>
                <a:ea typeface="MS Mincho" charset="-128"/>
                <a:cs typeface="Calibri" pitchFamily="34" charset="0"/>
              </a:rPr>
              <a:t>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169.606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davon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54.833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1149152437"/>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dirty="0">
                          <a:effectLst/>
                        </a:rPr>
                        <a:t>§ 23 IfSG (z.B</a:t>
                      </a:r>
                      <a:r>
                        <a:rPr lang="de-DE" sz="1000">
                          <a:effectLst/>
                        </a:rPr>
                        <a:t>. </a:t>
                      </a:r>
                      <a:r>
                        <a:rPr lang="de-DE" sz="1000" smtClean="0">
                          <a:effectLst/>
                        </a:rPr>
                        <a:t>Krankenhäuser, </a:t>
                      </a:r>
                      <a:r>
                        <a:rPr lang="de-DE" sz="1000">
                          <a:effectLst/>
                        </a:rPr>
                        <a:t>ärztliche </a:t>
                      </a:r>
                      <a:r>
                        <a:rPr lang="de-DE" sz="1000" smtClean="0">
                          <a:effectLst/>
                        </a:rPr>
                        <a:t>Praxen, </a:t>
                      </a:r>
                      <a:r>
                        <a:rPr lang="de-DE" sz="1000" dirty="0">
                          <a:effectLst/>
                        </a:rPr>
                        <a:t>Dialyseeinrichtungen und Rettungsdienste)</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2.522</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1.670</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466</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1.500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11.217</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rPr>
                        <a:t>502</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rPr>
                        <a:t>17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10.400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a:t>
                      </a:r>
                      <a:r>
                        <a:rPr lang="de-DE" sz="1000">
                          <a:effectLst/>
                        </a:rPr>
                        <a:t>. </a:t>
                      </a:r>
                      <a:r>
                        <a:rPr lang="de-DE" sz="1000" smtClean="0">
                          <a:effectLst/>
                        </a:rPr>
                        <a:t>Kitas, Kinderhorte, Schulen, </a:t>
                      </a:r>
                      <a:r>
                        <a:rPr lang="de-DE" sz="1000" dirty="0">
                          <a:effectLst/>
                        </a:rPr>
                        <a:t>Heime und Ferienlager)</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1.833*</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52</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dirty="0" smtClean="0">
                          <a:solidFill>
                            <a:schemeClr val="tx1"/>
                          </a:solidFill>
                          <a:effectLst/>
                        </a:rPr>
                        <a:t>1.700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2.203</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109</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dirty="0" smtClean="0">
                          <a:solidFill>
                            <a:schemeClr val="tx1"/>
                          </a:solidFill>
                          <a:effectLst/>
                          <a:latin typeface="+mn-lt"/>
                          <a:ea typeface="+mn-ea"/>
                        </a:rPr>
                        <a:t>2.100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dirty="0">
                          <a:effectLst/>
                        </a:rPr>
                        <a:t>§ 36 IfSG (z.B</a:t>
                      </a:r>
                      <a:r>
                        <a:rPr lang="de-DE" sz="1000">
                          <a:effectLst/>
                        </a:rPr>
                        <a:t>. </a:t>
                      </a:r>
                      <a:r>
                        <a:rPr lang="de-DE" sz="1000" smtClean="0">
                          <a:effectLst/>
                        </a:rPr>
                        <a:t>Pflegeeinrichtungen, Obdachlosen-unterkünfte, </a:t>
                      </a:r>
                      <a:r>
                        <a:rPr lang="de-DE" sz="1000" dirty="0">
                          <a:effectLst/>
                        </a:rPr>
                        <a:t>Einrichtungen zur gemeinschaftlichen Unterbringung </a:t>
                      </a:r>
                      <a:r>
                        <a:rPr lang="de-DE" sz="1000">
                          <a:effectLst/>
                        </a:rPr>
                        <a:t>von </a:t>
                      </a:r>
                      <a:r>
                        <a:rPr lang="de-DE" sz="1000" smtClean="0">
                          <a:effectLst/>
                        </a:rPr>
                        <a:t>Asylsuchenden, </a:t>
                      </a:r>
                      <a:r>
                        <a:rPr lang="de-DE" sz="1000">
                          <a:effectLst/>
                        </a:rPr>
                        <a:t>sonstige </a:t>
                      </a:r>
                      <a:r>
                        <a:rPr lang="de-DE" sz="1000" smtClean="0">
                          <a:effectLst/>
                        </a:rPr>
                        <a:t>Massenunterkünfte, </a:t>
                      </a:r>
                      <a:r>
                        <a:rPr lang="de-DE" sz="1000" dirty="0">
                          <a:effectLst/>
                        </a:rPr>
                        <a:t>Justizvollzugsanstalten)</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13.937</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3.156</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2.786</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8.900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8.134</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335</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37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7.300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rPr>
                        <a:t>1.828</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118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56</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rPr>
                        <a:t>1.100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a:effectLst/>
                        </a:rPr>
                        <a:t>Ohne </a:t>
                      </a:r>
                      <a:r>
                        <a:rPr lang="de-DE" sz="1000" smtClean="0">
                          <a:effectLst/>
                        </a:rPr>
                        <a:t>Tätigkeit, </a:t>
                      </a:r>
                      <a:r>
                        <a:rPr lang="de-DE" sz="1000" dirty="0">
                          <a:effectLst/>
                        </a:rPr>
                        <a:t>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dirty="0">
                          <a:effectLst/>
                        </a:rPr>
                        <a:t> </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latin typeface="+mn-lt"/>
                          <a:ea typeface="+mn-ea"/>
                          <a:cs typeface="+mn-cs"/>
                        </a:rPr>
                        <a:t>73.099</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13.239</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2.851</a:t>
                      </a:r>
                      <a:endParaRPr lang="de-DE" sz="1200" dirty="0" smtClean="0">
                        <a:solidFill>
                          <a:schemeClr val="tx1"/>
                        </a:solidFill>
                        <a:effectLst/>
                      </a:endParaRP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66.300</a:t>
                      </a:r>
                      <a:endParaRPr lang="de-DE" sz="12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29</a:t>
            </a:fld>
            <a:endParaRPr lang="de-DE" dirty="0"/>
          </a:p>
        </p:txBody>
      </p:sp>
      <p:pic>
        <p:nvPicPr>
          <p:cNvPr id="1229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245873" y="1155700"/>
            <a:ext cx="6515729" cy="530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12.05.2020</a:t>
            </a:r>
            <a:r>
              <a:rPr lang="de-DE" sz="1400" dirty="0" smtClean="0">
                <a:solidFill>
                  <a:schemeClr val="bg1"/>
                </a:solidFill>
              </a:rPr>
              <a:t>. 00:00) </a:t>
            </a:r>
            <a:endParaRPr lang="de-DE" sz="1400" dirty="0">
              <a:solidFill>
                <a:schemeClr val="bg1"/>
              </a:solidFill>
            </a:endParaRPr>
          </a:p>
        </p:txBody>
      </p:sp>
    </p:spTree>
    <p:extLst>
      <p:ext uri="{BB962C8B-B14F-4D97-AF65-F5344CB8AC3E}">
        <p14:creationId xmlns:p14="http://schemas.microsoft.com/office/powerpoint/2010/main" val="1444007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12.05.2020</a:t>
            </a:r>
            <a:r>
              <a:rPr lang="de-DE" sz="1400" dirty="0" smtClean="0">
                <a:solidFill>
                  <a:schemeClr val="bg1"/>
                </a:solidFill>
              </a:rPr>
              <a:t>. </a:t>
            </a:r>
            <a:r>
              <a:rPr lang="de-DE" sz="1400" dirty="0">
                <a:solidFill>
                  <a:schemeClr val="bg1"/>
                </a:solidFill>
              </a:rPr>
              <a:t>00:00)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066800"/>
            <a:ext cx="83947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30</a:t>
            </a:fld>
            <a:endParaRPr lang="de-DE" dirty="0"/>
          </a:p>
        </p:txBody>
      </p:sp>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12.05.2020</a:t>
            </a:r>
            <a:r>
              <a:rPr lang="de-DE" sz="1400" dirty="0" smtClean="0">
                <a:solidFill>
                  <a:schemeClr val="bg1"/>
                </a:solidFill>
              </a:rPr>
              <a:t>. 00:00) </a:t>
            </a:r>
            <a:endParaRPr lang="de-DE" sz="1400" dirty="0">
              <a:solidFill>
                <a:schemeClr val="bg1"/>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38" y="1352551"/>
            <a:ext cx="7251492"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19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31</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r>
              <a:rPr lang="de-DE" smtClean="0"/>
              <a:t>12.05.2020</a:t>
            </a:r>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338554"/>
          </a:xfrm>
          <a:solidFill>
            <a:srgbClr val="045AA6"/>
          </a:solidFill>
        </p:spPr>
        <p:txBody>
          <a:bodyPr lIns="72000"/>
          <a:lstStyle/>
          <a:p>
            <a:pPr>
              <a:spcBef>
                <a:spcPts val="600"/>
              </a:spcBef>
            </a:pPr>
            <a:r>
              <a:rPr lang="de-DE" sz="2000" dirty="0" smtClean="0">
                <a:solidFill>
                  <a:schemeClr val="bg1"/>
                </a:solidFill>
              </a:rPr>
              <a:t>Übermittelte COVID-19-Fälle nach Expositionsort</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32</a:t>
            </a:fld>
            <a:endParaRPr lang="de-DE"/>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747180"/>
            <a:ext cx="4881193" cy="397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8292" y="1747180"/>
            <a:ext cx="4227607" cy="369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33</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12.05.2020</a:t>
            </a:r>
            <a:r>
              <a:rPr lang="de-DE" sz="1400" dirty="0" smtClean="0">
                <a:solidFill>
                  <a:schemeClr val="bg1"/>
                </a:solidFill>
              </a:rPr>
              <a:t>,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1.219</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1741365019"/>
              </p:ext>
            </p:extLst>
          </p:nvPr>
        </p:nvGraphicFramePr>
        <p:xfrm>
          <a:off x="307239" y="1683362"/>
          <a:ext cx="8085887" cy="2083003"/>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1.539</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-37</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600" b="0" i="0" u="none" strike="noStrike" kern="1200" baseline="0" dirty="0" smtClean="0">
                        <a:solidFill>
                          <a:schemeClr val="tx1"/>
                        </a:solidFill>
                        <a:latin typeface="+mn-lt"/>
                        <a:ea typeface="+mn-ea"/>
                        <a:cs typeface="+mn-cs"/>
                      </a:endParaRPr>
                    </a:p>
                    <a:p>
                      <a:pPr algn="ctr"/>
                      <a:r>
                        <a:rPr lang="de-DE" sz="1600" b="0" i="0" u="none" strike="noStrike" kern="1200" baseline="0" dirty="0" smtClean="0">
                          <a:solidFill>
                            <a:schemeClr val="tx1"/>
                          </a:solidFill>
                          <a:latin typeface="+mn-lt"/>
                          <a:ea typeface="+mn-ea"/>
                          <a:cs typeface="+mn-cs"/>
                        </a:rPr>
                        <a:t> </a:t>
                      </a:r>
                      <a:r>
                        <a:rPr lang="de-DE" sz="1600" b="0" i="0" u="none" strike="noStrike" kern="1200" baseline="0" dirty="0" smtClean="0">
                          <a:solidFill>
                            <a:schemeClr val="tx1"/>
                          </a:solidFill>
                          <a:latin typeface="+mn-lt"/>
                          <a:ea typeface="+mn-ea"/>
                          <a:cs typeface="+mn-cs"/>
                        </a:rPr>
                        <a:t>1.020</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66%</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-43</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600" b="0" i="0" u="none" strike="noStrike" kern="1200" baseline="0" dirty="0" smtClean="0">
                        <a:solidFill>
                          <a:schemeClr val="tx1"/>
                        </a:solidFill>
                        <a:latin typeface="+mn-lt"/>
                        <a:ea typeface="+mn-ea"/>
                        <a:cs typeface="+mn-cs"/>
                      </a:endParaRPr>
                    </a:p>
                    <a:p>
                      <a:pPr algn="ctr"/>
                      <a:r>
                        <a:rPr lang="de-DE" sz="1600" b="0" i="0" u="none" strike="noStrike" kern="1200" baseline="0" dirty="0" smtClean="0">
                          <a:solidFill>
                            <a:schemeClr val="tx1"/>
                          </a:solidFill>
                          <a:latin typeface="+mn-lt"/>
                          <a:ea typeface="+mn-ea"/>
                          <a:cs typeface="+mn-cs"/>
                        </a:rPr>
                        <a:t>11.131</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+202</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600" b="0" i="0" u="none" strike="noStrike" kern="1200" baseline="0" dirty="0" smtClean="0">
                        <a:solidFill>
                          <a:schemeClr val="tx1"/>
                        </a:solidFill>
                        <a:latin typeface="+mn-lt"/>
                        <a:ea typeface="+mn-ea"/>
                        <a:cs typeface="+mn-cs"/>
                      </a:endParaRPr>
                    </a:p>
                    <a:p>
                      <a:pPr algn="ctr"/>
                      <a:r>
                        <a:rPr lang="de-DE" sz="1600" b="0" i="0" u="none" strike="noStrike" kern="1200" baseline="0" dirty="0" smtClean="0">
                          <a:solidFill>
                            <a:schemeClr val="tx1"/>
                          </a:solidFill>
                          <a:latin typeface="+mn-lt"/>
                          <a:ea typeface="+mn-ea"/>
                          <a:cs typeface="+mn-cs"/>
                        </a:rPr>
                        <a:t> </a:t>
                      </a:r>
                      <a:r>
                        <a:rPr lang="de-DE" sz="1600" b="0" i="0" u="none" strike="noStrike" kern="1200" baseline="0" dirty="0" smtClean="0">
                          <a:solidFill>
                            <a:schemeClr val="tx1"/>
                          </a:solidFill>
                          <a:latin typeface="+mn-lt"/>
                          <a:ea typeface="+mn-ea"/>
                          <a:cs typeface="+mn-cs"/>
                        </a:rPr>
                        <a:t>3.083</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28%</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+51</a:t>
                      </a:r>
                      <a:endParaRPr lang="de-DE" sz="1600" b="0" i="0" u="none" strike="noStrike" dirty="0">
                        <a:solidFill>
                          <a:srgbClr val="000000"/>
                        </a:solidFill>
                        <a:effectLst/>
                        <a:latin typeface="Calibri"/>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2122941832"/>
              </p:ext>
            </p:extLst>
          </p:nvPr>
        </p:nvGraphicFramePr>
        <p:xfrm>
          <a:off x="321667" y="4403851"/>
          <a:ext cx="8071458" cy="1201701"/>
        </p:xfrm>
        <a:graphic>
          <a:graphicData uri="http://schemas.openxmlformats.org/drawingml/2006/table">
            <a:tbl>
              <a:tblPr>
                <a:tableStyleId>{BC89EF96-8CEA-46FF-86C4-4CE0E7609802}</a:tableStyleId>
              </a:tblPr>
              <a:tblGrid>
                <a:gridCol w="1368038"/>
                <a:gridCol w="1459240"/>
                <a:gridCol w="1504840"/>
                <a:gridCol w="816309"/>
                <a:gridCol w="947770"/>
                <a:gridCol w="1975261"/>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5.925</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13.329</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214</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1" i="0" u="none" strike="noStrike" kern="1200" baseline="0" dirty="0" smtClean="0">
                          <a:solidFill>
                            <a:schemeClr val="tx1"/>
                          </a:solidFill>
                          <a:latin typeface="+mn-lt"/>
                          <a:ea typeface="+mn-ea"/>
                          <a:cs typeface="+mn-cs"/>
                        </a:rPr>
                        <a:t>19.468</a:t>
                      </a:r>
                      <a:endParaRPr lang="de-DE" sz="1600" b="1"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+689</a:t>
                      </a:r>
                      <a:endParaRPr lang="de-DE" sz="1600" b="0" i="0" u="none" strike="noStrike" kern="1200" baseline="0" dirty="0" smtClean="0">
                        <a:solidFill>
                          <a:schemeClr val="tx1"/>
                        </a:solidFill>
                        <a:latin typeface="+mn-lt"/>
                        <a:ea typeface="+mn-ea"/>
                        <a:cs typeface="+mn-cs"/>
                      </a:endParaRPr>
                    </a:p>
                  </a:txBody>
                  <a:tcPr marL="9525" marR="9525" marT="9525" marB="0" anchor="ctr"/>
                </a:tc>
              </a:tr>
              <a:tr h="431120">
                <a:tc>
                  <a:txBody>
                    <a:bodyPr/>
                    <a:lstStyle/>
                    <a:p>
                      <a:pPr algn="l" fontAlgn="b"/>
                      <a:r>
                        <a:rPr lang="de-DE" sz="1600" b="1" u="none" strike="noStrike" kern="120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3.266</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8.359</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 </a:t>
                      </a:r>
                      <a:r>
                        <a:rPr lang="de-DE" sz="1600" b="0" i="0" u="none" strike="noStrike" kern="1200" baseline="0" dirty="0" smtClean="0">
                          <a:solidFill>
                            <a:schemeClr val="tx1"/>
                          </a:solidFill>
                          <a:latin typeface="+mn-lt"/>
                          <a:ea typeface="+mn-ea"/>
                          <a:cs typeface="+mn-cs"/>
                        </a:rPr>
                        <a:t>518</a:t>
                      </a:r>
                      <a:r>
                        <a:rPr lang="de-DE" sz="1600" b="0" i="0" u="none" strike="noStrike" kern="1200" baseline="0" dirty="0" smtClean="0">
                          <a:solidFill>
                            <a:schemeClr val="tx1"/>
                          </a:solidFill>
                          <a:latin typeface="+mn-lt"/>
                          <a:ea typeface="+mn-ea"/>
                          <a:cs typeface="+mn-cs"/>
                        </a:rPr>
                        <a:t>	</a:t>
                      </a:r>
                    </a:p>
                  </a:txBody>
                  <a:tcPr marL="9525" marR="9525" marT="9525" marB="0" anchor="ctr"/>
                </a:tc>
                <a:tc>
                  <a:txBody>
                    <a:bodyPr/>
                    <a:lstStyle/>
                    <a:p>
                      <a:pPr algn="ctr"/>
                      <a:r>
                        <a:rPr lang="de-DE" sz="1600" b="1" i="0" u="none" strike="noStrike" kern="1200" baseline="0" dirty="0" smtClean="0">
                          <a:solidFill>
                            <a:schemeClr val="tx1"/>
                          </a:solidFill>
                          <a:latin typeface="+mn-lt"/>
                          <a:ea typeface="+mn-ea"/>
                          <a:cs typeface="+mn-cs"/>
                        </a:rPr>
                        <a:t> </a:t>
                      </a:r>
                      <a:r>
                        <a:rPr lang="de-DE" sz="1600" b="1" i="0" u="none" strike="noStrike" kern="1200" baseline="0" dirty="0" smtClean="0">
                          <a:solidFill>
                            <a:schemeClr val="tx1"/>
                          </a:solidFill>
                          <a:latin typeface="+mn-lt"/>
                          <a:ea typeface="+mn-ea"/>
                          <a:cs typeface="+mn-cs"/>
                        </a:rPr>
                        <a:t>12.143</a:t>
                      </a:r>
                      <a:endParaRPr lang="de-DE" sz="1600" b="1"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-213</a:t>
                      </a:r>
                      <a:endParaRPr lang="de-DE" sz="1600" b="0" i="0" u="none" strike="noStrike" kern="1200" baseline="0" dirty="0" smtClean="0">
                        <a:solidFill>
                          <a:schemeClr val="tx1"/>
                        </a:solidFill>
                        <a:latin typeface="+mn-lt"/>
                        <a:ea typeface="+mn-ea"/>
                        <a:cs typeface="+mn-cs"/>
                      </a:endParaRP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34</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12.05.2020</a:t>
            </a:r>
            <a:r>
              <a:rPr lang="de-DE" sz="1400" dirty="0" smtClean="0">
                <a:solidFill>
                  <a:schemeClr val="bg1"/>
                </a:solidFill>
              </a:rPr>
              <a:t>,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93" y="796959"/>
            <a:ext cx="8130599" cy="534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35</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123950"/>
            <a:ext cx="80676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5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37</a:t>
            </a:fld>
            <a:endParaRPr lang="de-DE" dirty="0"/>
          </a:p>
        </p:txBody>
      </p:sp>
      <p:sp>
        <p:nvSpPr>
          <p:cNvPr id="7" name="Textfeld 6"/>
          <p:cNvSpPr txBox="1"/>
          <p:nvPr/>
        </p:nvSpPr>
        <p:spPr>
          <a:xfrm>
            <a:off x="888675" y="5863678"/>
            <a:ext cx="6869829" cy="523220"/>
          </a:xfrm>
          <a:prstGeom prst="rect">
            <a:avLst/>
          </a:prstGeom>
          <a:noFill/>
        </p:spPr>
        <p:txBody>
          <a:bodyPr wrap="none" rtlCol="0">
            <a:spAutoFit/>
          </a:bodyPr>
          <a:lstStyle/>
          <a:p>
            <a:r>
              <a:rPr lang="de-DE" sz="1400" dirty="0" smtClean="0"/>
              <a:t>Link zum </a:t>
            </a:r>
            <a:r>
              <a:rPr lang="de-DE" sz="1400" dirty="0"/>
              <a:t>Mobility Monitor </a:t>
            </a:r>
            <a:r>
              <a:rPr lang="de-DE" sz="1400" dirty="0">
                <a:hlinkClick r:id="rId3"/>
              </a:rPr>
              <a:t>http://rocs.hu-berlin.de/covid-19-mobility/de/mobility-monitor</a:t>
            </a:r>
            <a:r>
              <a:rPr lang="de-DE" sz="1400" dirty="0" smtClean="0">
                <a:hlinkClick r:id="rId3"/>
              </a:rPr>
              <a:t>/</a:t>
            </a:r>
            <a:endParaRPr lang="de-DE" sz="1400" dirty="0" smtClean="0"/>
          </a:p>
          <a:p>
            <a:endParaRPr lang="de-DE" sz="1400"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995363"/>
            <a:ext cx="7553325"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17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a:t>
            </a:r>
            <a:r>
              <a:rPr lang="de-DE" sz="1400" smtClean="0"/>
              <a:t>Datenstand 05.05.2020, </a:t>
            </a:r>
            <a:r>
              <a:rPr lang="de-DE" sz="1400" dirty="0" smtClean="0"/>
              <a:t>18:00 Uhr)</a:t>
            </a:r>
            <a:endParaRPr lang="de-DE" sz="1400"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38</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a:t>In KW 18 gaben 30 Labore einen Rückstau von insgesamt 3.790 abzuarbeitenden Proben an. 41 Labore nannten Lieferschwierigkeiten </a:t>
            </a:r>
            <a:r>
              <a:rPr lang="de-DE"/>
              <a:t>für </a:t>
            </a:r>
            <a:r>
              <a:rPr lang="de-DE" smtClean="0"/>
              <a:t>Reagenzien, </a:t>
            </a:r>
            <a:r>
              <a:rPr lang="de-DE" dirty="0"/>
              <a:t>hauptsächlich Extraktionskits und </a:t>
            </a:r>
            <a:r>
              <a:rPr lang="de-DE" dirty="0" err="1"/>
              <a:t>Abstrichtupfer</a:t>
            </a:r>
            <a:r>
              <a:rPr lang="de-DE" dirty="0"/>
              <a:t> und neu auch </a:t>
            </a:r>
            <a:r>
              <a:rPr lang="de-DE" dirty="0" err="1"/>
              <a:t>Pipettenspitzen</a:t>
            </a:r>
            <a:r>
              <a:rPr lang="de-DE" dirty="0"/>
              <a:t>.</a:t>
            </a:r>
          </a:p>
        </p:txBody>
      </p:sp>
      <p:graphicFrame>
        <p:nvGraphicFramePr>
          <p:cNvPr id="9" name="Tabelle 8"/>
          <p:cNvGraphicFramePr>
            <a:graphicFrameLocks noGrp="1"/>
          </p:cNvGraphicFramePr>
          <p:nvPr>
            <p:extLst>
              <p:ext uri="{D42A27DB-BD31-4B8C-83A1-F6EECF244321}">
                <p14:modId xmlns:p14="http://schemas.microsoft.com/office/powerpoint/2010/main" val="888116435"/>
              </p:ext>
            </p:extLst>
          </p:nvPr>
        </p:nvGraphicFramePr>
        <p:xfrm>
          <a:off x="357822" y="1275905"/>
          <a:ext cx="5834380" cy="2130425"/>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Bis einschl.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124.716</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3.892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3,1</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90</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127.457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7.582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5,9</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114</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348.619</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23.820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6,8</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152</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361.515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31.414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8,7</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151</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408.348</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36.885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9,0</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154</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379.233</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30.728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8,1</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163</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330.027</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21.993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6,7</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167</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dirty="0">
                          <a:effectLst/>
                        </a:rPr>
                        <a:t>17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357.876*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17.874*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5,0</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175</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dirty="0" smtClean="0">
                          <a:effectLst/>
                          <a:latin typeface="Calibri"/>
                          <a:ea typeface="MS Mincho"/>
                          <a:cs typeface="Times New Roman"/>
                        </a:rPr>
                        <a:t>18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317.979</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000000"/>
                          </a:solidFill>
                          <a:effectLst/>
                          <a:latin typeface="Calibri"/>
                          <a:ea typeface="Times New Roman"/>
                          <a:cs typeface="Calibri"/>
                        </a:rPr>
                        <a:t>12.143 </a:t>
                      </a:r>
                      <a:r>
                        <a:rPr lang="de-DE" sz="1100" b="0">
                          <a:solidFill>
                            <a:srgbClr val="000000"/>
                          </a:solidFill>
                          <a:effectLst/>
                          <a:latin typeface="Calibri"/>
                          <a:ea typeface="Times New Roman"/>
                          <a:cs typeface="Calibri"/>
                        </a:rPr>
                        <a:t>(</a:t>
                      </a:r>
                      <a:r>
                        <a:rPr lang="de-DE" sz="1100" b="0" smtClean="0">
                          <a:solidFill>
                            <a:srgbClr val="000000"/>
                          </a:solidFill>
                          <a:effectLst/>
                          <a:latin typeface="Calibri"/>
                          <a:ea typeface="Times New Roman"/>
                          <a:cs typeface="Calibri"/>
                        </a:rPr>
                        <a:t>3,8</a:t>
                      </a:r>
                      <a:r>
                        <a:rPr lang="de-DE" sz="1100" b="0" dirty="0">
                          <a:solidFill>
                            <a:srgbClr val="000000"/>
                          </a:solidFill>
                          <a:effectLst/>
                          <a:latin typeface="Calibri"/>
                          <a:ea typeface="Times New Roman"/>
                          <a:cs typeface="Calibri"/>
                        </a:rPr>
                        <a:t>%)</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a:solidFill>
                            <a:srgbClr val="000000"/>
                          </a:solidFill>
                          <a:effectLst/>
                          <a:latin typeface="Calibri"/>
                          <a:ea typeface="Times New Roman"/>
                          <a:cs typeface="Calibri"/>
                        </a:rPr>
                        <a:t>169</a:t>
                      </a:r>
                      <a:endParaRPr lang="de-DE" sz="1100" b="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Summe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1" dirty="0">
                          <a:solidFill>
                            <a:schemeClr val="tx1"/>
                          </a:solidFill>
                          <a:effectLst/>
                          <a:latin typeface="Calibri"/>
                          <a:ea typeface="Times New Roman"/>
                          <a:cs typeface="Calibri"/>
                        </a:rPr>
                        <a:t>2.755.770</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1" dirty="0">
                          <a:solidFill>
                            <a:schemeClr val="tx1"/>
                          </a:solidFill>
                          <a:effectLst/>
                          <a:latin typeface="Calibri"/>
                          <a:ea typeface="Times New Roman"/>
                          <a:cs typeface="Calibri"/>
                        </a:rPr>
                        <a:t>186.331 </a:t>
                      </a:r>
                      <a:r>
                        <a:rPr lang="de-DE" sz="1100" b="1">
                          <a:solidFill>
                            <a:schemeClr val="tx1"/>
                          </a:solidFill>
                          <a:effectLst/>
                          <a:latin typeface="Calibri"/>
                          <a:ea typeface="Times New Roman"/>
                          <a:cs typeface="Calibri"/>
                        </a:rPr>
                        <a:t>(</a:t>
                      </a:r>
                      <a:r>
                        <a:rPr lang="de-DE" sz="1100" b="1" smtClean="0">
                          <a:solidFill>
                            <a:schemeClr val="tx1"/>
                          </a:solidFill>
                          <a:effectLst/>
                          <a:latin typeface="Calibri"/>
                          <a:ea typeface="Times New Roman"/>
                          <a:cs typeface="Calibri"/>
                        </a:rPr>
                        <a:t>6,8</a:t>
                      </a:r>
                      <a:r>
                        <a:rPr lang="de-DE" sz="1100" b="1" dirty="0">
                          <a:solidFill>
                            <a:schemeClr val="tx1"/>
                          </a:solidFill>
                          <a:effectLst/>
                          <a:latin typeface="Calibri"/>
                          <a:ea typeface="Times New Roman"/>
                          <a:cs typeface="Calibri"/>
                        </a:rPr>
                        <a:t>%)</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FFFFFF"/>
                          </a:solidFill>
                          <a:effectLst/>
                          <a:latin typeface="Calibri"/>
                          <a:ea typeface="Times New Roman"/>
                          <a:cs typeface="Calibri"/>
                        </a:rPr>
                        <a:t> </a:t>
                      </a:r>
                      <a:endParaRPr lang="de-DE" sz="1100" b="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3857348606"/>
              </p:ext>
            </p:extLst>
          </p:nvPr>
        </p:nvGraphicFramePr>
        <p:xfrm>
          <a:off x="1413165" y="3709670"/>
          <a:ext cx="6381464" cy="1434846"/>
        </p:xfrm>
        <a:graphic>
          <a:graphicData uri="http://schemas.openxmlformats.org/drawingml/2006/table">
            <a:tbl>
              <a:tblPr firstRow="1" firstCol="1" bandRow="1">
                <a:tableStyleId>{5C22544A-7EE6-4342-B048-85BDC9FD1C3A}</a:tableStyleId>
              </a:tblPr>
              <a:tblGrid>
                <a:gridCol w="1290723"/>
                <a:gridCol w="565501"/>
                <a:gridCol w="565501"/>
                <a:gridCol w="565501"/>
                <a:gridCol w="565501"/>
                <a:gridCol w="565501"/>
                <a:gridCol w="565501"/>
                <a:gridCol w="565501"/>
                <a:gridCol w="566117"/>
                <a:gridCol w="566117"/>
              </a:tblGrid>
              <a:tr h="190500">
                <a:tc>
                  <a:txBody>
                    <a:bodyPr/>
                    <a:lstStyle/>
                    <a:p>
                      <a:pPr algn="ctr">
                        <a:lnSpc>
                          <a:spcPct val="115000"/>
                        </a:lnSpc>
                        <a:spcAft>
                          <a:spcPts val="0"/>
                        </a:spcAft>
                      </a:pPr>
                      <a:r>
                        <a:rPr lang="de-DE" sz="1000" dirty="0">
                          <a:effectLst/>
                        </a:rPr>
                        <a:t> </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dirty="0">
                          <a:effectLst/>
                        </a:rPr>
                        <a:t>KW17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latin typeface="Calibri"/>
                          <a:ea typeface="MS Mincho"/>
                          <a:cs typeface="Times New Roman"/>
                        </a:rPr>
                        <a:t>KW18</a:t>
                      </a:r>
                      <a:endParaRPr lang="de-DE" sz="1100" dirty="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Anzahl übermittelnde Labore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28</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93</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111</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113</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132</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112</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126</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133</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137</a:t>
                      </a:r>
                      <a:endParaRPr lang="de-DE" sz="1100" b="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7.115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31.010</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64.725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103.515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116.655</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123.304</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136.064</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141.815</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153.698</a:t>
                      </a:r>
                      <a:endParaRPr lang="de-DE" sz="1100" b="0">
                        <a:effectLst/>
                        <a:latin typeface="Calibri"/>
                        <a:ea typeface="MS Mincho"/>
                        <a:cs typeface="Times New Roman"/>
                      </a:endParaRPr>
                    </a:p>
                  </a:txBody>
                  <a:tcPr marL="68580" marR="68580" marT="0" marB="0"/>
                </a:tc>
              </a:tr>
              <a:tr h="571500">
                <a:tc>
                  <a:txBody>
                    <a:bodyPr/>
                    <a:lstStyle/>
                    <a:p>
                      <a:pPr algn="ctr">
                        <a:lnSpc>
                          <a:spcPct val="115000"/>
                        </a:lnSpc>
                        <a:spcAft>
                          <a:spcPts val="0"/>
                        </a:spcAft>
                      </a:pPr>
                      <a:r>
                        <a:rPr lang="de-DE" sz="1000">
                          <a:effectLst/>
                        </a:rPr>
                        <a:t>Neu ab KW15: wöchentliche Kapazität anhand von Wochenarbeitstagen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730.156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a:solidFill>
                            <a:srgbClr val="000000"/>
                          </a:solidFill>
                          <a:effectLst/>
                          <a:latin typeface="Calibri"/>
                          <a:ea typeface="Times New Roman"/>
                          <a:cs typeface="Calibri"/>
                        </a:rPr>
                        <a:t>818.426</a:t>
                      </a:r>
                      <a:endParaRPr lang="de-DE" sz="1100" b="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860.494</a:t>
                      </a:r>
                      <a:endParaRPr lang="de-DE" sz="1100" b="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900" b="0" dirty="0">
                          <a:solidFill>
                            <a:srgbClr val="000000"/>
                          </a:solidFill>
                          <a:effectLst/>
                          <a:latin typeface="Calibri"/>
                          <a:ea typeface="Times New Roman"/>
                          <a:cs typeface="Calibri"/>
                        </a:rPr>
                        <a:t>964.962</a:t>
                      </a:r>
                      <a:endParaRPr lang="de-DE" sz="1100" b="0" dirty="0">
                        <a:effectLst/>
                        <a:latin typeface="Calibri"/>
                        <a:ea typeface="MS Mincho"/>
                        <a:cs typeface="Times New Roman"/>
                      </a:endParaRPr>
                    </a:p>
                  </a:txBody>
                  <a:tcPr marL="68580" marR="68580" marT="0" marB="0"/>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39</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12.05.2020</a:t>
            </a:r>
            <a:r>
              <a:rPr lang="de-DE" sz="1400" dirty="0" smtClean="0">
                <a:solidFill>
                  <a:schemeClr val="bg1"/>
                </a:solidFill>
              </a:rPr>
              <a:t>. </a:t>
            </a:r>
            <a:r>
              <a:rPr lang="de-DE" sz="1400" dirty="0">
                <a:solidFill>
                  <a:schemeClr val="bg1"/>
                </a:solidFill>
              </a:rPr>
              <a:t>00:00)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382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06.05.2020)</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40</a:t>
            </a:fld>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1" y="1474579"/>
            <a:ext cx="5943609" cy="4622807"/>
          </a:xfrm>
          <a:prstGeom prst="rect">
            <a:avLst/>
          </a:prstGeom>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41</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06.05.2020)</a:t>
            </a:r>
            <a:endParaRPr lang="de-DE"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9" y="1489670"/>
            <a:ext cx="6155970" cy="482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AGI, </a:t>
            </a:r>
            <a:r>
              <a:rPr lang="de-DE" dirty="0" smtClean="0"/>
              <a:t>Stand 18. KW</a:t>
            </a:r>
            <a:endParaRPr lang="de-DE" dirty="0"/>
          </a:p>
        </p:txBody>
      </p:sp>
      <p:sp>
        <p:nvSpPr>
          <p:cNvPr id="3" name="Datumsplatzhalter 2"/>
          <p:cNvSpPr>
            <a:spLocks noGrp="1"/>
          </p:cNvSpPr>
          <p:nvPr>
            <p:ph type="dt" sz="half" idx="14"/>
          </p:nvPr>
        </p:nvSpPr>
        <p:spPr/>
        <p:txBody>
          <a:bodyPr/>
          <a:lstStyle/>
          <a:p>
            <a:r>
              <a:rPr lang="de-DE" smtClean="0"/>
              <a:t>12.05.2020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42</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254331"/>
            <a:ext cx="42005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18</a:t>
            </a:r>
            <a:endParaRPr lang="de-DE" dirty="0"/>
          </a:p>
        </p:txBody>
      </p:sp>
      <p:sp>
        <p:nvSpPr>
          <p:cNvPr id="3" name="Datumsplatzhalter 2"/>
          <p:cNvSpPr>
            <a:spLocks noGrp="1"/>
          </p:cNvSpPr>
          <p:nvPr>
            <p:ph type="dt" sz="half" idx="14"/>
          </p:nvPr>
        </p:nvSpPr>
        <p:spPr/>
        <p:txBody>
          <a:bodyPr/>
          <a:lstStyle/>
          <a:p>
            <a:r>
              <a:rPr lang="de-DE" smtClean="0"/>
              <a:t>12.05.2020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43</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sp>
        <p:nvSpPr>
          <p:cNvPr id="9" name="Textfeld 8"/>
          <p:cNvSpPr txBox="1"/>
          <p:nvPr/>
        </p:nvSpPr>
        <p:spPr>
          <a:xfrm>
            <a:off x="158296" y="5696783"/>
            <a:ext cx="8157029" cy="738664"/>
          </a:xfrm>
          <a:prstGeom prst="rect">
            <a:avLst/>
          </a:prstGeom>
          <a:noFill/>
        </p:spPr>
        <p:txBody>
          <a:bodyPr wrap="square" rtlCol="0">
            <a:spAutoFit/>
          </a:bodyPr>
          <a:lstStyle/>
          <a:p>
            <a:pPr marL="1487170" marR="1195070" indent="-349250">
              <a:spcAft>
                <a:spcPts val="200"/>
              </a:spcAft>
            </a:pPr>
            <a:r>
              <a:rPr lang="de-DE" sz="1400" b="1" dirty="0">
                <a:ea typeface="Times New Roman"/>
                <a:cs typeface="Arial"/>
              </a:rPr>
              <a:t>Abb. 1:</a:t>
            </a:r>
            <a:r>
              <a:rPr lang="de-DE" sz="1400" dirty="0">
                <a:ea typeface="Times New Roman"/>
                <a:cs typeface="Arial"/>
              </a:rPr>
              <a:t> 	Vergleich der für die Bevölkerung in </a:t>
            </a:r>
            <a:r>
              <a:rPr lang="de-DE" sz="1400" dirty="0" smtClean="0">
                <a:ea typeface="Times New Roman"/>
                <a:cs typeface="Arial"/>
              </a:rPr>
              <a:t>Deutschland geschätzten </a:t>
            </a:r>
            <a:r>
              <a:rPr lang="de-DE" sz="1400" dirty="0">
                <a:ea typeface="Times New Roman"/>
                <a:cs typeface="Arial"/>
              </a:rPr>
              <a:t>ILI-Raten </a:t>
            </a:r>
            <a:r>
              <a:rPr lang="de-DE" sz="1400">
                <a:ea typeface="Times New Roman"/>
                <a:cs typeface="Arial"/>
              </a:rPr>
              <a:t>(</a:t>
            </a:r>
            <a:r>
              <a:rPr lang="de-DE" sz="1400" smtClean="0">
                <a:ea typeface="Times New Roman"/>
                <a:cs typeface="Arial"/>
              </a:rPr>
              <a:t>gesamt, </a:t>
            </a:r>
            <a:r>
              <a:rPr lang="de-DE" sz="1400" dirty="0">
                <a:ea typeface="Times New Roman"/>
                <a:cs typeface="Arial"/>
              </a:rPr>
              <a:t>in Prozent) in den Saisons 2016/17 bis zur </a:t>
            </a:r>
            <a:r>
              <a:rPr lang="de-DE" sz="1400" dirty="0" smtClean="0">
                <a:ea typeface="Times New Roman"/>
                <a:cs typeface="Arial"/>
              </a:rPr>
              <a:t>18. </a:t>
            </a:r>
            <a:r>
              <a:rPr lang="de-DE" sz="1400" dirty="0">
                <a:ea typeface="Times New Roman"/>
                <a:cs typeface="Arial"/>
              </a:rPr>
              <a:t>KW 2019/20. </a:t>
            </a:r>
            <a:r>
              <a:rPr lang="de-DE" sz="1400">
                <a:ea typeface="Times New Roman"/>
                <a:cs typeface="Arial"/>
              </a:rPr>
              <a:t>Der </a:t>
            </a:r>
            <a:r>
              <a:rPr lang="de-DE" sz="1400" smtClean="0">
                <a:ea typeface="Times New Roman"/>
                <a:cs typeface="Arial"/>
              </a:rPr>
              <a:t>schwarze, </a:t>
            </a:r>
            <a:r>
              <a:rPr lang="de-DE" sz="1400" dirty="0">
                <a:ea typeface="Times New Roman"/>
                <a:cs typeface="Arial"/>
              </a:rPr>
              <a:t>senkrechte Strich markiert den Jahreswechsel.</a:t>
            </a:r>
            <a:endParaRPr lang="de-DE" sz="1400" dirty="0">
              <a:ea typeface="Times New Roman"/>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157" y="1447679"/>
            <a:ext cx="5434817" cy="409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18</a:t>
            </a:r>
            <a:endParaRPr lang="de-DE" dirty="0"/>
          </a:p>
        </p:txBody>
      </p:sp>
      <p:sp>
        <p:nvSpPr>
          <p:cNvPr id="3" name="Datumsplatzhalter 2"/>
          <p:cNvSpPr>
            <a:spLocks noGrp="1"/>
          </p:cNvSpPr>
          <p:nvPr>
            <p:ph type="dt" sz="half" idx="14"/>
          </p:nvPr>
        </p:nvSpPr>
        <p:spPr/>
        <p:txBody>
          <a:bodyPr/>
          <a:lstStyle/>
          <a:p>
            <a:r>
              <a:rPr lang="de-DE" smtClean="0"/>
              <a:t>12.05.2020</a:t>
            </a:r>
            <a:endParaRPr lang="de-DE" dirty="0"/>
          </a:p>
        </p:txBody>
      </p:sp>
      <p:sp>
        <p:nvSpPr>
          <p:cNvPr id="4" name="Fußzeilenplatzhalter 3"/>
          <p:cNvSpPr>
            <a:spLocks noGrp="1"/>
          </p:cNvSpPr>
          <p:nvPr>
            <p:ph type="ftr" sz="quarter" idx="15"/>
          </p:nvPr>
        </p:nvSpPr>
        <p:spPr/>
        <p:txBody>
          <a:bodyPr/>
          <a:lstStyle/>
          <a:p>
            <a:r>
              <a:rPr lang="de-DE" dirty="0"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44</a:t>
            </a:fld>
            <a:endParaRPr lang="de-DE" dirty="0"/>
          </a:p>
        </p:txBody>
      </p:sp>
      <p:sp>
        <p:nvSpPr>
          <p:cNvPr id="6" name="Textfeld 5"/>
          <p:cNvSpPr txBox="1"/>
          <p:nvPr/>
        </p:nvSpPr>
        <p:spPr>
          <a:xfrm>
            <a:off x="1741893" y="5454015"/>
            <a:ext cx="5514975" cy="954107"/>
          </a:xfrm>
          <a:prstGeom prst="rect">
            <a:avLst/>
          </a:prstGeom>
          <a:noFill/>
        </p:spPr>
        <p:txBody>
          <a:bodyPr wrap="square" rtlCol="0">
            <a:spAutoFit/>
          </a:bodyPr>
          <a:lstStyle/>
          <a:p>
            <a:r>
              <a:rPr lang="de-DE" sz="1400" b="1" dirty="0"/>
              <a:t>Abb. 2:</a:t>
            </a:r>
            <a:r>
              <a:rPr lang="de-DE" sz="1400" dirty="0"/>
              <a:t> Werte der Konsultationsinzidenz von der 40. KW 2018 bis zur </a:t>
            </a:r>
            <a:r>
              <a:rPr lang="de-DE" sz="1400" dirty="0" smtClean="0"/>
              <a:t>18. </a:t>
            </a:r>
            <a:r>
              <a:rPr lang="de-DE" sz="1400" dirty="0"/>
              <a:t>KW 2020 in fünf Altersgruppen und ge­samt in Deutschland pro 100.000 Einwohner in der jeweiligen Altersgruppe. Die senkrechte Linie mar­kiert die 1. KW des Jahres.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25" y="1479550"/>
            <a:ext cx="6472643" cy="368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93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12.05.2020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45</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18</a:t>
            </a:r>
            <a:endParaRPr lang="de-DE" dirty="0"/>
          </a:p>
        </p:txBody>
      </p:sp>
      <p:sp>
        <p:nvSpPr>
          <p:cNvPr id="2" name="Textfeld 1"/>
          <p:cNvSpPr txBox="1"/>
          <p:nvPr/>
        </p:nvSpPr>
        <p:spPr>
          <a:xfrm>
            <a:off x="640240" y="4877912"/>
            <a:ext cx="7153274" cy="1169551"/>
          </a:xfrm>
          <a:prstGeom prst="rect">
            <a:avLst/>
          </a:prstGeom>
          <a:noFill/>
        </p:spPr>
        <p:txBody>
          <a:bodyPr wrap="square" rtlCol="0">
            <a:spAutoFit/>
          </a:bodyPr>
          <a:lstStyle/>
          <a:p>
            <a:pPr marL="810260" marR="474980">
              <a:spcAft>
                <a:spcPts val="0"/>
              </a:spcAft>
              <a:tabLst>
                <a:tab pos="5220970" algn="l"/>
                <a:tab pos="5699760" algn="l"/>
              </a:tabLst>
            </a:pPr>
            <a:r>
              <a:rPr lang="de-DE" sz="1400" b="1" dirty="0">
                <a:ea typeface="Times New Roman"/>
                <a:cs typeface="Arial"/>
              </a:rPr>
              <a:t>Abb. 3: </a:t>
            </a:r>
            <a:r>
              <a:rPr lang="de-DE" sz="1400" dirty="0">
                <a:ea typeface="Times New Roman"/>
                <a:cs typeface="Arial"/>
              </a:rPr>
              <a:t>Anteil </a:t>
            </a:r>
            <a:r>
              <a:rPr lang="de-DE" sz="1400">
                <a:ea typeface="Times New Roman"/>
                <a:cs typeface="Arial"/>
              </a:rPr>
              <a:t>positiver </a:t>
            </a:r>
            <a:r>
              <a:rPr lang="de-DE" sz="1400" smtClean="0">
                <a:ea typeface="Times New Roman"/>
                <a:cs typeface="Arial"/>
              </a:rPr>
              <a:t>Influenza-, RS-, hMP-, </a:t>
            </a:r>
            <a:r>
              <a:rPr lang="de-DE" sz="1400" dirty="0">
                <a:ea typeface="Times New Roman"/>
                <a:cs typeface="Arial"/>
              </a:rPr>
              <a:t>PI- und </a:t>
            </a:r>
            <a:r>
              <a:rPr lang="de-DE" sz="1400" dirty="0" err="1">
                <a:ea typeface="Times New Roman"/>
                <a:cs typeface="Arial"/>
              </a:rPr>
              <a:t>Rhinoviren</a:t>
            </a:r>
            <a:r>
              <a:rPr lang="de-DE" sz="1400" dirty="0">
                <a:ea typeface="Times New Roman"/>
                <a:cs typeface="Arial"/>
              </a:rPr>
              <a:t> an allen im Rahmen des </a:t>
            </a:r>
            <a:r>
              <a:rPr lang="de-DE" sz="1400" dirty="0" err="1">
                <a:ea typeface="Times New Roman"/>
                <a:cs typeface="Arial"/>
              </a:rPr>
              <a:t>Sentinels</a:t>
            </a:r>
            <a:r>
              <a:rPr lang="de-DE" sz="1400" dirty="0">
                <a:ea typeface="Times New Roman"/>
                <a:cs typeface="Arial"/>
              </a:rPr>
              <a:t> ein­ge­sandten Proben </a:t>
            </a:r>
            <a:r>
              <a:rPr lang="de-DE" sz="1400">
                <a:ea typeface="Times New Roman"/>
                <a:cs typeface="Arial"/>
              </a:rPr>
              <a:t>(</a:t>
            </a:r>
            <a:r>
              <a:rPr lang="de-DE" sz="1400" smtClean="0">
                <a:ea typeface="Times New Roman"/>
                <a:cs typeface="Arial"/>
              </a:rPr>
              <a:t>Positivenrate, </a:t>
            </a:r>
            <a:r>
              <a:rPr lang="de-DE" sz="1400">
                <a:ea typeface="Times New Roman"/>
                <a:cs typeface="Arial"/>
              </a:rPr>
              <a:t>rechte </a:t>
            </a:r>
            <a:r>
              <a:rPr lang="de-DE" sz="1400" smtClean="0">
                <a:ea typeface="Times New Roman"/>
                <a:cs typeface="Arial"/>
              </a:rPr>
              <a:t>y-Achse, </a:t>
            </a:r>
            <a:r>
              <a:rPr lang="de-DE" sz="1400" dirty="0">
                <a:ea typeface="Times New Roman"/>
                <a:cs typeface="Arial"/>
              </a:rPr>
              <a:t>Linien) sowie die Anzahl der an das NRZ für </a:t>
            </a:r>
            <a:r>
              <a:rPr lang="de-DE" sz="1400" dirty="0" err="1">
                <a:ea typeface="Times New Roman"/>
                <a:cs typeface="Arial"/>
              </a:rPr>
              <a:t>Influ­en­za­viren</a:t>
            </a:r>
            <a:r>
              <a:rPr lang="de-DE" sz="1400" dirty="0">
                <a:ea typeface="Times New Roman"/>
                <a:cs typeface="Arial"/>
              </a:rPr>
              <a:t> eingesandten </a:t>
            </a:r>
            <a:r>
              <a:rPr lang="de-DE" sz="1400" dirty="0" err="1">
                <a:ea typeface="Times New Roman"/>
                <a:cs typeface="Arial"/>
              </a:rPr>
              <a:t>Sentinelproben</a:t>
            </a:r>
            <a:r>
              <a:rPr lang="de-DE" sz="1400" dirty="0">
                <a:ea typeface="Times New Roman"/>
                <a:cs typeface="Arial"/>
              </a:rPr>
              <a:t> (</a:t>
            </a:r>
            <a:r>
              <a:rPr lang="de-DE" sz="1400">
                <a:ea typeface="Times New Roman"/>
                <a:cs typeface="Arial"/>
              </a:rPr>
              <a:t>linke </a:t>
            </a:r>
            <a:r>
              <a:rPr lang="de-DE" sz="1400" smtClean="0">
                <a:ea typeface="Times New Roman"/>
                <a:cs typeface="Arial"/>
              </a:rPr>
              <a:t>y-Achse, </a:t>
            </a:r>
            <a:r>
              <a:rPr lang="de-DE" sz="1400" dirty="0">
                <a:ea typeface="Times New Roman"/>
                <a:cs typeface="Arial"/>
              </a:rPr>
              <a:t>graue Balken) von der 40. KW 2019 bis zur </a:t>
            </a:r>
            <a:r>
              <a:rPr lang="de-DE" sz="1400" dirty="0" smtClean="0">
                <a:ea typeface="Times New Roman"/>
                <a:cs typeface="Arial"/>
              </a:rPr>
              <a:t>18. </a:t>
            </a:r>
            <a:r>
              <a:rPr lang="de-DE" sz="1400" dirty="0">
                <a:ea typeface="Times New Roman"/>
                <a:cs typeface="Arial"/>
              </a:rPr>
              <a:t>KW 2020.</a:t>
            </a:r>
            <a:endParaRPr lang="de-DE" sz="1400" dirty="0">
              <a:effectLst/>
              <a:ea typeface="Times New Roman"/>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55714"/>
            <a:ext cx="6915150" cy="344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17</a:t>
            </a:r>
            <a:endParaRPr lang="de-DE" dirty="0"/>
          </a:p>
        </p:txBody>
      </p:sp>
      <p:sp>
        <p:nvSpPr>
          <p:cNvPr id="3" name="Datumsplatzhalter 2"/>
          <p:cNvSpPr>
            <a:spLocks noGrp="1"/>
          </p:cNvSpPr>
          <p:nvPr>
            <p:ph type="dt" sz="half" idx="14"/>
          </p:nvPr>
        </p:nvSpPr>
        <p:spPr/>
        <p:txBody>
          <a:bodyPr/>
          <a:lstStyle/>
          <a:p>
            <a:r>
              <a:rPr lang="de-DE" smtClean="0"/>
              <a:t>12.05.2020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46</a:t>
            </a:fld>
            <a:endParaRPr lang="de-DE" dirty="0"/>
          </a:p>
        </p:txBody>
      </p:sp>
      <p:sp>
        <p:nvSpPr>
          <p:cNvPr id="6" name="Textfeld 5"/>
          <p:cNvSpPr txBox="1"/>
          <p:nvPr/>
        </p:nvSpPr>
        <p:spPr>
          <a:xfrm>
            <a:off x="374650" y="4517958"/>
            <a:ext cx="7010400" cy="954107"/>
          </a:xfrm>
          <a:prstGeom prst="rect">
            <a:avLst/>
          </a:prstGeom>
          <a:noFill/>
          <a:ln>
            <a:noFill/>
          </a:ln>
        </p:spPr>
        <p:txBody>
          <a:bodyPr wrap="square" rtlCol="0">
            <a:spAutoFit/>
          </a:bodyPr>
          <a:lstStyle/>
          <a:p>
            <a:pPr marL="810260" marR="396875" indent="-392430"/>
            <a:r>
              <a:rPr lang="de-DE" sz="1400" b="1" dirty="0"/>
              <a:t>Abb. 4:</a:t>
            </a:r>
            <a:r>
              <a:rPr lang="de-DE" sz="1400" dirty="0"/>
              <a:t> Wöchentliche Anzahl der SARI-Fälle (ICD-10-Codes J09 – J22) mit einer Verweildauer bis zu einer Woche von der 40. KW 2017 bis zur </a:t>
            </a:r>
            <a:r>
              <a:rPr lang="de-DE" sz="1400" dirty="0" smtClean="0"/>
              <a:t>17. </a:t>
            </a:r>
            <a:r>
              <a:rPr lang="de-DE" sz="1400"/>
              <a:t>KW </a:t>
            </a:r>
            <a:r>
              <a:rPr lang="de-DE" sz="1400" smtClean="0"/>
              <a:t>2020, </a:t>
            </a:r>
            <a:r>
              <a:rPr lang="de-DE" sz="1400" dirty="0"/>
              <a:t>Daten aus 71 </a:t>
            </a:r>
            <a:r>
              <a:rPr lang="de-DE" sz="1400" dirty="0" err="1"/>
              <a:t>Sentinelkliniken</a:t>
            </a:r>
            <a:r>
              <a:rPr lang="de-DE" sz="1400" dirty="0"/>
              <a:t>. Die senkrechte Linie markiert jeweils die 1. KW </a:t>
            </a:r>
            <a:r>
              <a:rPr lang="de-DE" sz="1400"/>
              <a:t>des </a:t>
            </a:r>
            <a:r>
              <a:rPr lang="de-DE" sz="1400" smtClean="0"/>
              <a:t>Jahres, </a:t>
            </a:r>
            <a:r>
              <a:rPr lang="de-DE" sz="1400" dirty="0"/>
              <a:t>der Zeitraum der Grippewelle ist grau hinterlegt</a:t>
            </a:r>
            <a:r>
              <a:rPr lang="de-DE" sz="1400" dirty="0" smtClean="0"/>
              <a:t>.</a:t>
            </a:r>
            <a:endParaRPr lang="de-DE" sz="1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158875"/>
            <a:ext cx="7797800" cy="311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1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12.05.2020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47</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a:t>
            </a:r>
            <a:r>
              <a:rPr lang="de-DE" b="1" smtClean="0"/>
              <a:t>respiratorischer Diagnose</a:t>
            </a:r>
            <a:r>
              <a:rPr lang="de-DE" smtClean="0"/>
              <a:t>, </a:t>
            </a:r>
            <a:r>
              <a:rPr lang="de-DE" dirty="0" smtClean="0"/>
              <a:t>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a:t>
            </a:r>
            <a:r>
              <a:rPr lang="de-DE" sz="2000" i="1" smtClean="0"/>
              <a:t>64%, </a:t>
            </a:r>
            <a:r>
              <a:rPr lang="de-DE" sz="2000" i="1" dirty="0" smtClean="0"/>
              <a:t>Altersmedian: 72</a:t>
            </a:r>
          </a:p>
          <a:p>
            <a:endParaRPr lang="de-DE" sz="2000" dirty="0" smtClean="0"/>
          </a:p>
          <a:p>
            <a:r>
              <a:rPr lang="de-DE" sz="2000" dirty="0" smtClean="0"/>
              <a:t>Anteil beatmete Patienten:		14% </a:t>
            </a:r>
            <a:r>
              <a:rPr lang="de-DE" sz="2000" i="1" dirty="0"/>
              <a:t>	männlich: </a:t>
            </a:r>
            <a:r>
              <a:rPr lang="de-DE" sz="2000" i="1"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a:t>
            </a:r>
            <a:r>
              <a:rPr lang="de-DE" sz="2000" i="1" smtClean="0"/>
              <a:t>57%, </a:t>
            </a:r>
            <a:r>
              <a:rPr lang="de-DE" sz="2000" i="1" dirty="0" smtClean="0"/>
              <a:t>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12.05.2020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48</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12.05.2020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12.05.2020</a:t>
            </a:r>
            <a:r>
              <a:rPr lang="de-DE" sz="1400" dirty="0" smtClean="0">
                <a:solidFill>
                  <a:schemeClr val="bg1"/>
                </a:solidFill>
              </a:rPr>
              <a:t>. </a:t>
            </a:r>
            <a:r>
              <a:rPr lang="de-DE" sz="1400" dirty="0">
                <a:solidFill>
                  <a:schemeClr val="bg1"/>
                </a:solidFill>
              </a:rPr>
              <a:t>00:00)</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428750"/>
            <a:ext cx="8113713" cy="399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12.05.2020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50</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12.05.2020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51</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12.05.2020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52</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12.05.2020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12.05.2020</a:t>
            </a:r>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54</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a:t>
            </a:r>
            <a:r>
              <a:rPr lang="de-DE"/>
              <a:t>Deutschland </a:t>
            </a:r>
            <a:r>
              <a:rPr lang="de-DE" smtClean="0"/>
              <a:t>abgenommen, </a:t>
            </a:r>
            <a:r>
              <a:rPr lang="de-DE" dirty="0"/>
              <a:t>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12.05.2020</a:t>
            </a:r>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57</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59</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15553"/>
          </a:xfrm>
          <a:solidFill>
            <a:srgbClr val="045AA6"/>
          </a:solidFill>
        </p:spPr>
        <p:txBody>
          <a:bodyPr vert="horz" lIns="72000" tIns="0" rIns="0" bIns="0" rtlCol="0" anchor="t" anchorCtr="0">
            <a:spAutoFit/>
          </a:bodyPr>
          <a:lstStyle/>
          <a:p>
            <a:pPr>
              <a:spcBef>
                <a:spcPts val="600"/>
              </a:spcBef>
            </a:pPr>
            <a:r>
              <a:rPr lang="de-DE" sz="2000" dirty="0" smtClean="0">
                <a:solidFill>
                  <a:schemeClr val="bg1"/>
                </a:solidFill>
              </a:rPr>
              <a:t>Fälle nach übermitteltem Todesdatum;</a:t>
            </a:r>
            <a:br>
              <a:rPr lang="de-DE" sz="2000" dirty="0" smtClean="0">
                <a:solidFill>
                  <a:schemeClr val="bg1"/>
                </a:solidFill>
              </a:rPr>
            </a:br>
            <a:r>
              <a:rPr lang="de-DE" sz="2000" dirty="0" smtClean="0">
                <a:solidFill>
                  <a:schemeClr val="bg1"/>
                </a:solidFill>
              </a:rPr>
              <a:t>(</a:t>
            </a:r>
            <a:r>
              <a:rPr lang="en-US" sz="1400" dirty="0" err="1" smtClean="0">
                <a:solidFill>
                  <a:schemeClr val="bg1"/>
                </a:solidFill>
              </a:rPr>
              <a:t>Datenstand</a:t>
            </a:r>
            <a:r>
              <a:rPr lang="en-US" sz="1400" dirty="0" smtClean="0">
                <a:solidFill>
                  <a:schemeClr val="bg1"/>
                </a:solidFill>
              </a:rPr>
              <a:t> </a:t>
            </a:r>
            <a:r>
              <a:rPr lang="en-US" sz="1400" dirty="0" smtClean="0">
                <a:solidFill>
                  <a:schemeClr val="bg1"/>
                </a:solidFill>
              </a:rPr>
              <a:t>12.05.2020 </a:t>
            </a:r>
            <a:r>
              <a:rPr lang="en-US" sz="1400" dirty="0" smtClean="0">
                <a:solidFill>
                  <a:schemeClr val="bg1"/>
                </a:solidFill>
              </a:rPr>
              <a:t>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544638"/>
            <a:ext cx="7486650" cy="43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2787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60</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a:t>
            </a:r>
            <a:r>
              <a:rPr lang="de-DE" smtClean="0"/>
              <a:t>= Sofort, </a:t>
            </a:r>
            <a:r>
              <a:rPr lang="de-DE" dirty="0" smtClean="0"/>
              <a:t>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62</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17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7" name="Billede 1"/>
          <p:cNvPicPr/>
          <p:nvPr/>
        </p:nvPicPr>
        <p:blipFill rotWithShape="1">
          <a:blip r:embed="rId3">
            <a:extLst>
              <a:ext uri="{28A0092B-C50C-407E-A947-70E740481C1C}">
                <a14:useLocalDpi xmlns:a14="http://schemas.microsoft.com/office/drawing/2010/main" val="0"/>
              </a:ext>
            </a:extLst>
          </a:blip>
          <a:srcRect t="33778" b="2716"/>
          <a:stretch/>
        </p:blipFill>
        <p:spPr bwMode="auto">
          <a:xfrm>
            <a:off x="874776" y="1256802"/>
            <a:ext cx="6858000" cy="5226294"/>
          </a:xfrm>
          <a:prstGeom prst="rect">
            <a:avLst/>
          </a:prstGeom>
          <a:noFill/>
          <a:ln>
            <a:noFill/>
          </a:ln>
        </p:spPr>
      </p:pic>
    </p:spTree>
    <p:extLst>
      <p:ext uri="{BB962C8B-B14F-4D97-AF65-F5344CB8AC3E}">
        <p14:creationId xmlns:p14="http://schemas.microsoft.com/office/powerpoint/2010/main" val="195879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63</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17: </a:t>
            </a:r>
            <a:r>
              <a:rPr lang="de-DE" dirty="0" err="1"/>
              <a:t>Weekly</a:t>
            </a:r>
            <a:r>
              <a:rPr lang="de-DE" dirty="0"/>
              <a:t> Z-Score </a:t>
            </a:r>
            <a:r>
              <a:rPr lang="de-DE" dirty="0" err="1"/>
              <a:t>by</a:t>
            </a:r>
            <a:r>
              <a:rPr lang="de-DE" dirty="0"/>
              <a:t> </a:t>
            </a:r>
            <a:r>
              <a:rPr lang="de-DE" dirty="0" err="1"/>
              <a:t>country</a:t>
            </a:r>
            <a:endParaRPr lang="de-DE" dirty="0"/>
          </a:p>
        </p:txBody>
      </p:sp>
      <p:pic>
        <p:nvPicPr>
          <p:cNvPr id="11" name="Billede 2"/>
          <p:cNvPicPr/>
          <p:nvPr/>
        </p:nvPicPr>
        <p:blipFill rotWithShape="1">
          <a:blip r:embed="rId3" cstate="print">
            <a:extLst>
              <a:ext uri="{28A0092B-C50C-407E-A947-70E740481C1C}">
                <a14:useLocalDpi xmlns:a14="http://schemas.microsoft.com/office/drawing/2010/main" val="0"/>
              </a:ext>
            </a:extLst>
          </a:blip>
          <a:srcRect t="3220" b="74001"/>
          <a:stretch/>
        </p:blipFill>
        <p:spPr bwMode="auto">
          <a:xfrm>
            <a:off x="564825" y="1495425"/>
            <a:ext cx="7793673" cy="4295775"/>
          </a:xfrm>
          <a:prstGeom prst="rect">
            <a:avLst/>
          </a:prstGeom>
          <a:noFill/>
          <a:ln>
            <a:noFill/>
          </a:ln>
          <a:extLst>
            <a:ext uri="{53640926-AAD7-44D8-BBD7-CCE9431645EC}">
              <a14:shadowObscured xmlns:a14="http://schemas.microsoft.com/office/drawing/2010/main"/>
            </a:ext>
          </a:extLst>
        </p:spPr>
      </p:pic>
      <p:pic>
        <p:nvPicPr>
          <p:cNvPr id="12" name="Billede 2"/>
          <p:cNvPicPr/>
          <p:nvPr/>
        </p:nvPicPr>
        <p:blipFill rotWithShape="1">
          <a:blip r:embed="rId3" cstate="print">
            <a:extLst>
              <a:ext uri="{28A0092B-C50C-407E-A947-70E740481C1C}">
                <a14:useLocalDpi xmlns:a14="http://schemas.microsoft.com/office/drawing/2010/main" val="0"/>
              </a:ext>
            </a:extLst>
          </a:blip>
          <a:srcRect l="-499" t="89388" r="499" b="1824"/>
          <a:stretch/>
        </p:blipFill>
        <p:spPr bwMode="auto">
          <a:xfrm>
            <a:off x="669599" y="5791200"/>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21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64</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855" t="25657" r="855" b="43957"/>
          <a:stretch/>
        </p:blipFill>
        <p:spPr bwMode="auto">
          <a:xfrm>
            <a:off x="564825" y="1155700"/>
            <a:ext cx="7793673" cy="4238625"/>
          </a:xfrm>
          <a:prstGeom prst="rect">
            <a:avLst/>
          </a:prstGeom>
          <a:noFill/>
          <a:ln>
            <a:noFill/>
          </a:ln>
          <a:extLst>
            <a:ext uri="{53640926-AAD7-44D8-BBD7-CCE9431645EC}">
              <a14:shadowObscured xmlns:a14="http://schemas.microsoft.com/office/drawing/2010/main"/>
            </a:ext>
          </a:extLst>
        </p:spPr>
      </p:pic>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67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65</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1381" t="56178" r="-1381" b="5105"/>
          <a:stretch/>
        </p:blipFill>
        <p:spPr bwMode="auto">
          <a:xfrm>
            <a:off x="564825" y="1155700"/>
            <a:ext cx="7793673" cy="54006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8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66</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121420" y="383342"/>
            <a:ext cx="8092592" cy="677108"/>
          </a:xfrm>
        </p:spPr>
        <p:txBody>
          <a:bodyPr/>
          <a:lstStyle/>
          <a:p>
            <a:r>
              <a:rPr lang="de-DE" dirty="0"/>
              <a:t>Kapazitäten für die Durchführung von </a:t>
            </a:r>
            <a:r>
              <a:rPr lang="de-DE" dirty="0" smtClean="0"/>
              <a:t>Infektionsschutzmaßnahmen; 05.05.2020 </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67</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775"/>
            <a:ext cx="6862234" cy="451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247650" y="5459352"/>
            <a:ext cx="8486775" cy="1200329"/>
          </a:xfrm>
          <a:prstGeom prst="rect">
            <a:avLst/>
          </a:prstGeom>
          <a:noFill/>
        </p:spPr>
        <p:txBody>
          <a:bodyPr wrap="square" rtlCol="0">
            <a:spAutoFit/>
          </a:bodyPr>
          <a:lstStyle/>
          <a:p>
            <a:pPr marL="285750" indent="-285750">
              <a:buFont typeface="Arial" panose="020B0604020202020204" pitchFamily="34" charset="0"/>
              <a:buChar char="•"/>
            </a:pPr>
            <a:r>
              <a:rPr lang="de-DE" dirty="0" smtClean="0"/>
              <a:t>Rückmeldungen </a:t>
            </a:r>
            <a:r>
              <a:rPr lang="de-DE" dirty="0"/>
              <a:t>aus 11 </a:t>
            </a:r>
            <a:r>
              <a:rPr lang="de-DE" dirty="0" smtClean="0"/>
              <a:t>Bundesländern </a:t>
            </a:r>
          </a:p>
          <a:p>
            <a:pPr marL="285750" indent="-285750">
              <a:buFont typeface="Arial" panose="020B0604020202020204" pitchFamily="34" charset="0"/>
              <a:buChar char="•"/>
            </a:pPr>
            <a:r>
              <a:rPr lang="de-DE" dirty="0" smtClean="0"/>
              <a:t>in </a:t>
            </a:r>
            <a:r>
              <a:rPr lang="de-DE" dirty="0"/>
              <a:t>Thüringen besteht aktuell Unterstützungsbedarf in 2 </a:t>
            </a:r>
            <a:r>
              <a:rPr lang="de-DE" dirty="0" smtClean="0"/>
              <a:t>Gesundheitsämtern</a:t>
            </a:r>
          </a:p>
          <a:p>
            <a:pPr marL="285750" indent="-285750">
              <a:buFont typeface="Arial" panose="020B0604020202020204" pitchFamily="34" charset="0"/>
              <a:buChar char="•"/>
            </a:pPr>
            <a:r>
              <a:rPr lang="de-DE" dirty="0"/>
              <a:t>	</a:t>
            </a:r>
            <a:r>
              <a:rPr lang="de-DE" dirty="0" smtClean="0"/>
              <a:t>LK </a:t>
            </a:r>
            <a:r>
              <a:rPr lang="de-DE" dirty="0"/>
              <a:t>Ilm-Kreis und SK </a:t>
            </a:r>
            <a:r>
              <a:rPr lang="de-DE" dirty="0" smtClean="0"/>
              <a:t>Weimar</a:t>
            </a:r>
          </a:p>
          <a:p>
            <a:pPr marL="285750" indent="-285750">
              <a:buFont typeface="Arial" panose="020B0604020202020204" pitchFamily="34" charset="0"/>
              <a:buChar char="•"/>
            </a:pPr>
            <a:r>
              <a:rPr lang="de-DE" dirty="0" smtClean="0"/>
              <a:t>in </a:t>
            </a:r>
            <a:r>
              <a:rPr lang="de-DE" dirty="0"/>
              <a:t>Sachsen besteht Unterstützungsbedarf im Gesundheitsamt des LK </a:t>
            </a:r>
            <a:r>
              <a:rPr lang="de-DE" dirty="0" smtClean="0"/>
              <a:t>Vogtlandkreis</a:t>
            </a:r>
          </a:p>
        </p:txBody>
      </p:sp>
    </p:spTree>
    <p:extLst>
      <p:ext uri="{BB962C8B-B14F-4D97-AF65-F5344CB8AC3E}">
        <p14:creationId xmlns:p14="http://schemas.microsoft.com/office/powerpoint/2010/main" val="4269371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155700"/>
            <a:ext cx="8420101" cy="5302250"/>
          </a:xfrm>
        </p:spPr>
        <p:txBody>
          <a:bodyPr/>
          <a:lstStyle/>
          <a:p>
            <a:r>
              <a:rPr lang="de-DE" dirty="0" smtClean="0"/>
              <a:t>Betriebe in 3 Bundesländern betroffen (Stand 05.05.2020)</a:t>
            </a:r>
          </a:p>
          <a:p>
            <a:pPr lvl="1"/>
            <a:r>
              <a:rPr lang="de-DE" dirty="0" smtClean="0"/>
              <a:t>BW – </a:t>
            </a:r>
            <a:r>
              <a:rPr lang="de-DE" dirty="0" err="1" smtClean="0"/>
              <a:t>Enzkreis</a:t>
            </a:r>
            <a:r>
              <a:rPr lang="de-DE" dirty="0" smtClean="0"/>
              <a:t> (s. Folgefolie)</a:t>
            </a:r>
          </a:p>
          <a:p>
            <a:pPr lvl="1"/>
            <a:r>
              <a:rPr lang="de-DE" dirty="0" smtClean="0"/>
              <a:t>NW </a:t>
            </a:r>
          </a:p>
          <a:p>
            <a:pPr lvl="2"/>
            <a:r>
              <a:rPr lang="de-DE" dirty="0" smtClean="0"/>
              <a:t>Coesfeld: Westfleisch</a:t>
            </a:r>
          </a:p>
          <a:p>
            <a:pPr lvl="3"/>
            <a:r>
              <a:rPr lang="de-DE" dirty="0" smtClean="0"/>
              <a:t>&gt;10 SARS-CoV-2 positive Arbeiter/1200 Getesteten</a:t>
            </a:r>
          </a:p>
          <a:p>
            <a:pPr lvl="3"/>
            <a:r>
              <a:rPr lang="de-DE" dirty="0"/>
              <a:t>https://www.wochenblatt.com/landwirtschaft/nachrichten/corona-im-schlachthof-coesfeld-12054148.html?utm_content=start</a:t>
            </a:r>
            <a:endParaRPr lang="de-DE" dirty="0">
              <a:solidFill>
                <a:srgbClr val="000000"/>
              </a:solidFill>
            </a:endParaRPr>
          </a:p>
          <a:p>
            <a:pPr lvl="2"/>
            <a:r>
              <a:rPr lang="de-DE" dirty="0" smtClean="0"/>
              <a:t> Bochum: derzeit keine weiteren Infos</a:t>
            </a:r>
          </a:p>
          <a:p>
            <a:pPr lvl="1"/>
            <a:r>
              <a:rPr lang="de-DE" dirty="0" smtClean="0"/>
              <a:t>SH</a:t>
            </a:r>
          </a:p>
          <a:p>
            <a:pPr lvl="2"/>
            <a:r>
              <a:rPr lang="de-DE" dirty="0" smtClean="0"/>
              <a:t>Segeberg/Bad Bramstedt - VION</a:t>
            </a:r>
          </a:p>
          <a:p>
            <a:pPr lvl="3"/>
            <a:r>
              <a:rPr lang="de-DE" dirty="0"/>
              <a:t>49/108 Mitarbeitern wohnhaft im Kreis Steinburg, 51/260 Mitarbeiter </a:t>
            </a:r>
            <a:r>
              <a:rPr lang="de-DE" dirty="0" smtClean="0"/>
              <a:t>insg.</a:t>
            </a:r>
          </a:p>
          <a:p>
            <a:pPr lvl="3"/>
            <a:r>
              <a:rPr lang="de-DE" dirty="0" smtClean="0"/>
              <a:t>Vorrangig Rumänen und Albaner</a:t>
            </a:r>
          </a:p>
          <a:p>
            <a:pPr lvl="2"/>
            <a:endParaRPr lang="de-DE" dirty="0" smtClean="0"/>
          </a:p>
          <a:p>
            <a:pPr lvl="1"/>
            <a:endParaRPr lang="de-DE" dirty="0"/>
          </a:p>
        </p:txBody>
      </p:sp>
      <p:sp>
        <p:nvSpPr>
          <p:cNvPr id="3" name="Titel 2"/>
          <p:cNvSpPr>
            <a:spLocks noGrp="1"/>
          </p:cNvSpPr>
          <p:nvPr>
            <p:ph type="title"/>
          </p:nvPr>
        </p:nvSpPr>
        <p:spPr>
          <a:xfrm>
            <a:off x="333375" y="354142"/>
            <a:ext cx="8092592" cy="584775"/>
          </a:xfrm>
        </p:spPr>
        <p:txBody>
          <a:bodyPr/>
          <a:lstStyle/>
          <a:p>
            <a:r>
              <a:rPr lang="de-DE" dirty="0" smtClean="0"/>
              <a:t>Ausbruchsgeschehen auf Fleischverarbeitenden Betrieben </a:t>
            </a:r>
            <a:br>
              <a:rPr lang="de-DE" dirty="0" smtClean="0"/>
            </a:br>
            <a:r>
              <a:rPr lang="de-DE" sz="1600" b="0" dirty="0" smtClean="0">
                <a:solidFill>
                  <a:schemeClr val="tx1"/>
                </a:solidFill>
              </a:rPr>
              <a:t>(</a:t>
            </a:r>
            <a:r>
              <a:rPr lang="de-DE" sz="1600" b="0" dirty="0">
                <a:solidFill>
                  <a:schemeClr val="tx1"/>
                </a:solidFill>
              </a:rPr>
              <a:t>Stand 05.05.2020)</a:t>
            </a:r>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68</a:t>
            </a:fld>
            <a:endParaRPr lang="de-DE" dirty="0"/>
          </a:p>
        </p:txBody>
      </p:sp>
    </p:spTree>
    <p:extLst>
      <p:ext uri="{BB962C8B-B14F-4D97-AF65-F5344CB8AC3E}">
        <p14:creationId xmlns:p14="http://schemas.microsoft.com/office/powerpoint/2010/main" val="4231705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lnSpcReduction="10000"/>
          </a:bodyPr>
          <a:lstStyle/>
          <a:p>
            <a:r>
              <a:rPr lang="de-DE" sz="1800" dirty="0"/>
              <a:t>Landkreis </a:t>
            </a:r>
            <a:r>
              <a:rPr lang="de-DE" sz="1800" dirty="0" err="1"/>
              <a:t>Enzkreis</a:t>
            </a:r>
            <a:r>
              <a:rPr lang="de-DE" sz="1800" dirty="0"/>
              <a:t> (GA Pforzheim) läuft seit 8. April ein COVID-Ausbruchsgeschehen unter Mitarbeitern eines </a:t>
            </a:r>
            <a:r>
              <a:rPr lang="de-DE" sz="1800" dirty="0" smtClean="0"/>
              <a:t>Schlachthofs, </a:t>
            </a:r>
            <a:r>
              <a:rPr lang="de-DE" sz="1800" dirty="0"/>
              <a:t>das aktuell ca. 350 Fälle umfasst</a:t>
            </a:r>
          </a:p>
          <a:p>
            <a:r>
              <a:rPr lang="de-DE" sz="1800" dirty="0"/>
              <a:t>Amtshilfe durch RKI erbeten (Sa 9:40)</a:t>
            </a:r>
          </a:p>
          <a:p>
            <a:r>
              <a:rPr lang="de-DE" sz="1800" dirty="0"/>
              <a:t>Ausbruch betrifft überwiegend osteuropäische </a:t>
            </a:r>
            <a:r>
              <a:rPr lang="de-DE" sz="1800" dirty="0" smtClean="0"/>
              <a:t>Mitarbeiter, </a:t>
            </a:r>
            <a:r>
              <a:rPr lang="de-DE" sz="1800" dirty="0"/>
              <a:t>die bei Subunternehmen beschäftigt </a:t>
            </a:r>
            <a:r>
              <a:rPr lang="de-DE" sz="1800" dirty="0" smtClean="0"/>
              <a:t>sind, </a:t>
            </a:r>
            <a:r>
              <a:rPr lang="de-DE" sz="1800" dirty="0"/>
              <a:t>aber auch festangestellte Mitarbeiter</a:t>
            </a:r>
          </a:p>
          <a:p>
            <a:r>
              <a:rPr lang="de-DE" sz="1800" dirty="0"/>
              <a:t>Folgende Schwierigkeiten bei der Beherrschung des Geschehens:</a:t>
            </a:r>
          </a:p>
          <a:p>
            <a:pPr lvl="1"/>
            <a:r>
              <a:rPr lang="de-DE" sz="1400" dirty="0"/>
              <a:t>Keine offiziellen Informationen </a:t>
            </a:r>
            <a:r>
              <a:rPr lang="de-DE" sz="1400" dirty="0" smtClean="0"/>
              <a:t>, </a:t>
            </a:r>
            <a:r>
              <a:rPr lang="de-DE" sz="1400" dirty="0"/>
              <a:t>dass 50 neue Mitarbeiter die Arbeit aufnehmen sollen</a:t>
            </a:r>
          </a:p>
          <a:p>
            <a:pPr lvl="1"/>
            <a:r>
              <a:rPr lang="de-DE" sz="1400" dirty="0"/>
              <a:t>Teilweise werden die Auflagen von den in gesonderten Unterkünften untergebrachten positiv auf SARS-CoV-2 getesteten Personen und Kontaktpersonen der Kategorie 1 nicht eingehalten</a:t>
            </a:r>
            <a:r>
              <a:rPr lang="de-DE" sz="1800" dirty="0"/>
              <a:t> </a:t>
            </a:r>
          </a:p>
          <a:p>
            <a:pPr lvl="1"/>
            <a:r>
              <a:rPr lang="de-DE" sz="1400" dirty="0"/>
              <a:t>Aufgrund der Vielzahl der Unterkünfte der Betroffenen (über 100 verschiedene Adressen überwiegend gemeinschaftlich genutzte Wohnungen und größere Gemeinschaftsunterkünfte) und fehlender deutscher Sprachkompetenz bei gleichzeitig unterschiedlichen Nationalitäten ist die Überwachung der Auflagen (z.B. Begrenzung der Kontakte außerhalb der Arbeit) äußerst komplex und schwierig. </a:t>
            </a:r>
          </a:p>
          <a:p>
            <a:r>
              <a:rPr lang="de-DE" sz="1800" dirty="0"/>
              <a:t>Seitens LGA und Sozialministeriums enge Einbindung der Ortpolizeibehörden zur Überwachung der angeordneten Quarantäne</a:t>
            </a:r>
          </a:p>
          <a:p>
            <a:r>
              <a:rPr lang="de-DE" sz="1800" dirty="0"/>
              <a:t>fachliche Unterstützung durch das LGA zugesagt</a:t>
            </a:r>
          </a:p>
          <a:p>
            <a:r>
              <a:rPr lang="de-DE" sz="1800" dirty="0"/>
              <a:t>Nach §42  wurden seit 8. April 76 Fälle </a:t>
            </a:r>
            <a:r>
              <a:rPr lang="de-DE" sz="1800" dirty="0" smtClean="0"/>
              <a:t>gemeldet, </a:t>
            </a:r>
            <a:r>
              <a:rPr lang="de-DE" sz="1800" dirty="0"/>
              <a:t>bei weiteren 110 Fällen wurde der Status nicht </a:t>
            </a:r>
            <a:r>
              <a:rPr lang="de-DE" sz="1800" dirty="0" smtClean="0"/>
              <a:t>erhoben</a:t>
            </a:r>
            <a:endParaRPr lang="de-DE" sz="1800" dirty="0"/>
          </a:p>
        </p:txBody>
      </p:sp>
      <p:sp>
        <p:nvSpPr>
          <p:cNvPr id="3" name="Titel 2"/>
          <p:cNvSpPr>
            <a:spLocks noGrp="1"/>
          </p:cNvSpPr>
          <p:nvPr>
            <p:ph type="title"/>
          </p:nvPr>
        </p:nvSpPr>
        <p:spPr>
          <a:xfrm>
            <a:off x="342900" y="370563"/>
            <a:ext cx="8092592" cy="338554"/>
          </a:xfrm>
        </p:spPr>
        <p:txBody>
          <a:bodyPr/>
          <a:lstStyle/>
          <a:p>
            <a:r>
              <a:rPr lang="de-DE" dirty="0"/>
              <a:t>Landkreis </a:t>
            </a:r>
            <a:r>
              <a:rPr lang="de-DE" dirty="0" err="1"/>
              <a:t>Enzkreis</a:t>
            </a:r>
            <a:r>
              <a:rPr lang="de-DE" dirty="0"/>
              <a:t> </a:t>
            </a:r>
            <a:r>
              <a:rPr lang="de-DE" dirty="0" smtClean="0"/>
              <a:t>- COVID-Ausbruchsgeschehen</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69</a:t>
            </a:fld>
            <a:endParaRPr lang="de-DE" dirty="0"/>
          </a:p>
        </p:txBody>
      </p:sp>
    </p:spTree>
    <p:extLst>
      <p:ext uri="{BB962C8B-B14F-4D97-AF65-F5344CB8AC3E}">
        <p14:creationId xmlns:p14="http://schemas.microsoft.com/office/powerpoint/2010/main" val="5477165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Anteil der Verstorbenen; </a:t>
            </a:r>
            <a:r>
              <a:rPr lang="de-DE" sz="1400" dirty="0" smtClean="0">
                <a:solidFill>
                  <a:schemeClr val="bg1"/>
                </a:solidFill>
              </a:rPr>
              <a:t>(Datenstand: </a:t>
            </a:r>
            <a:r>
              <a:rPr lang="de-DE" sz="1400" dirty="0" smtClean="0">
                <a:solidFill>
                  <a:schemeClr val="bg1"/>
                </a:solidFill>
              </a:rPr>
              <a:t>12.05.2020</a:t>
            </a:r>
            <a:r>
              <a:rPr lang="de-DE" sz="1400" dirty="0" smtClean="0">
                <a:solidFill>
                  <a:schemeClr val="bg1"/>
                </a:solidFill>
              </a:rPr>
              <a:t>. 00:00)</a:t>
            </a:r>
            <a:endParaRPr lang="de-DE" sz="1400"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143000"/>
            <a:ext cx="86629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200" y="1187450"/>
            <a:ext cx="8092593" cy="5302250"/>
          </a:xfrm>
        </p:spPr>
        <p:txBody>
          <a:bodyPr/>
          <a:lstStyle/>
          <a:p>
            <a:r>
              <a:rPr lang="de-DE" dirty="0" smtClean="0"/>
              <a:t>Team </a:t>
            </a:r>
            <a:r>
              <a:rPr lang="de-DE" dirty="0"/>
              <a:t>ist aus Cuxhaven abgezogen worden. </a:t>
            </a:r>
            <a:r>
              <a:rPr lang="de-DE" dirty="0" smtClean="0"/>
              <a:t>Gesundheitsamt </a:t>
            </a:r>
            <a:r>
              <a:rPr lang="de-DE" dirty="0"/>
              <a:t>hätte sich eine weitere Unterstützung </a:t>
            </a:r>
            <a:r>
              <a:rPr lang="de-DE" dirty="0" smtClean="0"/>
              <a:t>gewünscht, </a:t>
            </a:r>
            <a:r>
              <a:rPr lang="de-DE" dirty="0"/>
              <a:t>aber das Ministerium hatte die Amtshilfe für beendet </a:t>
            </a:r>
            <a:r>
              <a:rPr lang="de-DE" dirty="0" smtClean="0"/>
              <a:t>erklärt</a:t>
            </a:r>
          </a:p>
          <a:p>
            <a:r>
              <a:rPr lang="de-DE" dirty="0" smtClean="0"/>
              <a:t>Repatriierung hat begonnen</a:t>
            </a:r>
          </a:p>
          <a:p>
            <a:r>
              <a:rPr lang="de-DE" dirty="0" smtClean="0"/>
              <a:t>RKI bietet weiterhin Unterstützung bzgl. </a:t>
            </a:r>
            <a:r>
              <a:rPr lang="de-DE" dirty="0"/>
              <a:t>der Int. Kommunikation </a:t>
            </a:r>
            <a:r>
              <a:rPr lang="de-DE" dirty="0" smtClean="0"/>
              <a:t>an</a:t>
            </a:r>
          </a:p>
          <a:p>
            <a:pPr lvl="1"/>
            <a:r>
              <a:rPr lang="de-DE" dirty="0" smtClean="0"/>
              <a:t>Entwurf für Kommunikation in Abstimmung mit Niedersachsen</a:t>
            </a:r>
          </a:p>
          <a:p>
            <a:pPr lvl="1"/>
            <a:r>
              <a:rPr lang="de-DE" dirty="0" smtClean="0"/>
              <a:t>Bislang noch kein Erhalt personenbezogener Daten aus Niedersachsen</a:t>
            </a:r>
          </a:p>
        </p:txBody>
      </p:sp>
      <p:sp>
        <p:nvSpPr>
          <p:cNvPr id="3" name="Titel 2"/>
          <p:cNvSpPr>
            <a:spLocks noGrp="1"/>
          </p:cNvSpPr>
          <p:nvPr>
            <p:ph type="title"/>
          </p:nvPr>
        </p:nvSpPr>
        <p:spPr/>
        <p:txBody>
          <a:bodyPr/>
          <a:lstStyle/>
          <a:p>
            <a:r>
              <a:rPr lang="de-DE" dirty="0" smtClean="0"/>
              <a:t>Mein Schiff 3</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70</a:t>
            </a:fld>
            <a:endParaRPr lang="de-DE" dirty="0"/>
          </a:p>
        </p:txBody>
      </p:sp>
    </p:spTree>
    <p:extLst>
      <p:ext uri="{BB962C8B-B14F-4D97-AF65-F5344CB8AC3E}">
        <p14:creationId xmlns:p14="http://schemas.microsoft.com/office/powerpoint/2010/main" val="3565682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3121177985"/>
              </p:ext>
            </p:extLst>
          </p:nvPr>
        </p:nvGraphicFramePr>
        <p:xfrm>
          <a:off x="116541" y="188641"/>
          <a:ext cx="8703931" cy="6484728"/>
        </p:xfrm>
        <a:graphic>
          <a:graphicData uri="http://schemas.openxmlformats.org/drawingml/2006/table">
            <a:tbl>
              <a:tblPr>
                <a:tableStyleId>{5C22544A-7EE6-4342-B048-85BDC9FD1C3A}</a:tableStyleId>
              </a:tblPr>
              <a:tblGrid>
                <a:gridCol w="636494"/>
                <a:gridCol w="1146280"/>
                <a:gridCol w="812703"/>
                <a:gridCol w="1004399"/>
                <a:gridCol w="1490655"/>
                <a:gridCol w="2447242"/>
                <a:gridCol w="1166158"/>
              </a:tblGrid>
              <a:tr h="1480521">
                <a:tc>
                  <a:txBody>
                    <a:bodyPr/>
                    <a:lstStyle/>
                    <a:p>
                      <a:pPr algn="ctr" fontAlgn="ctr"/>
                      <a:r>
                        <a:rPr lang="de-DE" sz="1050" b="1" u="none" strike="noStrike" dirty="0" smtClean="0">
                          <a:effectLst/>
                        </a:rPr>
                        <a:t>Eingangs-datum</a:t>
                      </a:r>
                      <a:endParaRPr lang="de-DE" sz="1050" b="1" i="0" u="none" strike="noStrike" dirty="0">
                        <a:solidFill>
                          <a:srgbClr val="000000"/>
                        </a:solidFill>
                        <a:effectLst/>
                        <a:latin typeface="Arial"/>
                      </a:endParaRPr>
                    </a:p>
                  </a:txBody>
                  <a:tcPr marL="7347" marR="7347" marT="7347" marB="0" anchor="ctr"/>
                </a:tc>
                <a:tc>
                  <a:txBody>
                    <a:bodyPr/>
                    <a:lstStyle/>
                    <a:p>
                      <a:pPr algn="ctr" fontAlgn="ctr"/>
                      <a:r>
                        <a:rPr lang="de-DE" sz="1050" b="1" u="none" strike="noStrike" dirty="0">
                          <a:effectLst/>
                        </a:rPr>
                        <a:t>Bundesland</a:t>
                      </a:r>
                      <a:endParaRPr lang="de-DE" sz="1050" b="1" i="0" u="none" strike="noStrike" dirty="0">
                        <a:solidFill>
                          <a:srgbClr val="000000"/>
                        </a:solidFill>
                        <a:effectLst/>
                        <a:latin typeface="Arial"/>
                      </a:endParaRPr>
                    </a:p>
                  </a:txBody>
                  <a:tcPr marL="7347" marR="7347" marT="7347" marB="0" anchor="ctr"/>
                </a:tc>
                <a:tc>
                  <a:txBody>
                    <a:bodyPr/>
                    <a:lstStyle/>
                    <a:p>
                      <a:pPr algn="ctr" fontAlgn="ctr"/>
                      <a:r>
                        <a:rPr lang="de-DE" sz="1050" b="1" u="none" strike="noStrike" dirty="0">
                          <a:effectLst/>
                        </a:rPr>
                        <a:t>LK / SK</a:t>
                      </a:r>
                      <a:endParaRPr lang="de-DE" sz="1050" b="1" i="0" u="none" strike="noStrike" dirty="0">
                        <a:solidFill>
                          <a:srgbClr val="000000"/>
                        </a:solidFill>
                        <a:effectLst/>
                        <a:latin typeface="Arial"/>
                      </a:endParaRPr>
                    </a:p>
                  </a:txBody>
                  <a:tcPr marL="7347" marR="7347" marT="7347" marB="0" anchor="ctr"/>
                </a:tc>
                <a:tc>
                  <a:txBody>
                    <a:bodyPr/>
                    <a:lstStyle/>
                    <a:p>
                      <a:pPr algn="ctr" fontAlgn="ctr"/>
                      <a:r>
                        <a:rPr lang="de-DE" sz="1050" b="1" u="none" strike="noStrike" dirty="0">
                          <a:effectLst/>
                        </a:rPr>
                        <a:t>Gesundheitsamt</a:t>
                      </a:r>
                      <a:endParaRPr lang="de-DE" sz="1050" b="1" i="0" u="none" strike="noStrike" dirty="0">
                        <a:solidFill>
                          <a:srgbClr val="000000"/>
                        </a:solidFill>
                        <a:effectLst/>
                        <a:latin typeface="Arial"/>
                      </a:endParaRPr>
                    </a:p>
                  </a:txBody>
                  <a:tcPr marL="7347" marR="7347" marT="7347" marB="0" anchor="ctr"/>
                </a:tc>
                <a:tc>
                  <a:txBody>
                    <a:bodyPr/>
                    <a:lstStyle/>
                    <a:p>
                      <a:pPr algn="ctr" fontAlgn="ctr"/>
                      <a:r>
                        <a:rPr lang="de-DE" sz="1050" b="1" u="none" strike="noStrike" dirty="0">
                          <a:effectLst/>
                        </a:rPr>
                        <a:t>Ansprechpartner (GA)</a:t>
                      </a:r>
                      <a:endParaRPr lang="de-DE" sz="1050" b="1" i="0" u="none" strike="noStrike" dirty="0">
                        <a:solidFill>
                          <a:srgbClr val="000000"/>
                        </a:solidFill>
                        <a:effectLst/>
                        <a:latin typeface="Arial"/>
                      </a:endParaRPr>
                    </a:p>
                  </a:txBody>
                  <a:tcPr marL="7347" marR="7347" marT="7347" marB="0" anchor="ctr"/>
                </a:tc>
                <a:tc>
                  <a:txBody>
                    <a:bodyPr/>
                    <a:lstStyle/>
                    <a:p>
                      <a:pPr algn="ctr" fontAlgn="ctr"/>
                      <a:r>
                        <a:rPr lang="de-DE" sz="1050" b="1" u="none" strike="noStrike" dirty="0">
                          <a:effectLst/>
                        </a:rPr>
                        <a:t>Art des Unterstützungsbedarfs (</a:t>
                      </a:r>
                      <a:r>
                        <a:rPr lang="de-DE" sz="1050" b="1" u="none" strike="noStrike" dirty="0" err="1">
                          <a:effectLst/>
                        </a:rPr>
                        <a:t>KoNa</a:t>
                      </a:r>
                      <a:r>
                        <a:rPr lang="de-DE" sz="1050" b="1" u="none" strike="noStrike" dirty="0">
                          <a:effectLst/>
                        </a:rPr>
                        <a:t>, Ausbruchsuntersuchung, Sonstiges)</a:t>
                      </a:r>
                      <a:endParaRPr lang="de-DE" sz="1050" b="1" i="0" u="none" strike="noStrike" dirty="0">
                        <a:solidFill>
                          <a:srgbClr val="000000"/>
                        </a:solidFill>
                        <a:effectLst/>
                        <a:latin typeface="Arial"/>
                      </a:endParaRPr>
                    </a:p>
                  </a:txBody>
                  <a:tcPr marL="7347" marR="7347" marT="7347" marB="0" anchor="ctr"/>
                </a:tc>
                <a:tc>
                  <a:txBody>
                    <a:bodyPr/>
                    <a:lstStyle/>
                    <a:p>
                      <a:pPr algn="ctr" fontAlgn="ctr"/>
                      <a:r>
                        <a:rPr lang="de-DE" sz="1050" b="1" u="none" strike="noStrike" dirty="0">
                          <a:effectLst/>
                        </a:rPr>
                        <a:t>Status </a:t>
                      </a:r>
                      <a:endParaRPr lang="de-DE" sz="1050" b="1" u="none" strike="noStrike" dirty="0" smtClean="0">
                        <a:effectLst/>
                      </a:endParaRPr>
                    </a:p>
                    <a:p>
                      <a:pPr algn="l" fontAlgn="ctr"/>
                      <a:r>
                        <a:rPr lang="de-DE" sz="1050" b="1" u="none" strike="noStrike" dirty="0" smtClean="0">
                          <a:effectLst/>
                        </a:rPr>
                        <a:t>( 1= kein Engpass,</a:t>
                      </a:r>
                    </a:p>
                    <a:p>
                      <a:pPr algn="l" fontAlgn="ctr"/>
                      <a:r>
                        <a:rPr lang="de-DE" sz="1050" b="1" u="none" strike="noStrike" dirty="0" smtClean="0">
                          <a:effectLst/>
                        </a:rPr>
                        <a:t>  2= absehbarer En.,   3=aktueller Engpass)</a:t>
                      </a:r>
                      <a:endParaRPr lang="de-DE" sz="1050" b="1" i="0" u="none" strike="noStrike" dirty="0">
                        <a:solidFill>
                          <a:srgbClr val="000000"/>
                        </a:solidFill>
                        <a:effectLst/>
                        <a:latin typeface="Arial"/>
                      </a:endParaRPr>
                    </a:p>
                  </a:txBody>
                  <a:tcPr marL="7347" marR="7347" marT="7347" marB="0" anchor="ctr"/>
                </a:tc>
              </a:tr>
              <a:tr h="334823">
                <a:tc>
                  <a:txBody>
                    <a:bodyPr/>
                    <a:lstStyle/>
                    <a:p>
                      <a:pPr algn="ctr" fontAlgn="ctr"/>
                      <a:r>
                        <a:rPr lang="de-DE" sz="1050" u="none" strike="noStrike" dirty="0">
                          <a:effectLst/>
                        </a:rPr>
                        <a:t>30.04.2020</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Thüringen</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a:effectLst/>
                        </a:rPr>
                        <a:t>LK Ilm-Kreis</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Ilm-Kreis</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Dr. med. R. Koch</a:t>
                      </a:r>
                      <a:br>
                        <a:rPr lang="de-DE" sz="1050" u="none" strike="noStrike" dirty="0">
                          <a:effectLst/>
                        </a:rPr>
                      </a:b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a:effectLst/>
                        </a:rPr>
                        <a:t>KoNa</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3</a:t>
                      </a:r>
                      <a:endParaRPr lang="de-DE" sz="1050" b="0" i="0" u="none" strike="noStrike">
                        <a:solidFill>
                          <a:srgbClr val="000000"/>
                        </a:solidFill>
                        <a:effectLst/>
                        <a:latin typeface="Calibri"/>
                      </a:endParaRPr>
                    </a:p>
                  </a:txBody>
                  <a:tcPr marL="7347" marR="7347" marT="7347" marB="0" anchor="ctr"/>
                </a:tc>
              </a:tr>
              <a:tr h="205628">
                <a:tc>
                  <a:txBody>
                    <a:bodyPr/>
                    <a:lstStyle/>
                    <a:p>
                      <a:pPr algn="ctr" fontAlgn="ctr"/>
                      <a:r>
                        <a:rPr lang="de-DE" sz="1050" u="none" strike="noStrike">
                          <a:effectLst/>
                        </a:rPr>
                        <a:t>30.04.2020</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Thüringen</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SK Weimar</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a:effectLst/>
                        </a:rPr>
                        <a:t>Weimar</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Dr. Isabelle Oberbeck</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KoNa</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3</a:t>
                      </a:r>
                      <a:endParaRPr lang="de-DE" sz="1050" b="0" i="0" u="none" strike="noStrike">
                        <a:solidFill>
                          <a:srgbClr val="000000"/>
                        </a:solidFill>
                        <a:effectLst/>
                        <a:latin typeface="Calibri"/>
                      </a:endParaRPr>
                    </a:p>
                  </a:txBody>
                  <a:tcPr marL="7347" marR="7347" marT="7347" marB="0" anchor="ctr"/>
                </a:tc>
              </a:tr>
              <a:tr h="334823">
                <a:tc>
                  <a:txBody>
                    <a:bodyPr/>
                    <a:lstStyle/>
                    <a:p>
                      <a:pPr algn="ctr" fontAlgn="ctr"/>
                      <a:r>
                        <a:rPr lang="de-DE" sz="1050" u="none" strike="noStrike">
                          <a:effectLst/>
                        </a:rPr>
                        <a:t>30.04.2020</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Thüringen</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SK Gera</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Gera</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Monika </a:t>
                      </a:r>
                      <a:r>
                        <a:rPr lang="de-DE" sz="1050" u="none" strike="noStrike" dirty="0" err="1">
                          <a:effectLst/>
                        </a:rPr>
                        <a:t>Jorzik</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a:effectLst/>
                        </a:rPr>
                        <a:t>KoNa, Betreuung Quarantänefälle ab 25.05.2020, Umfang 4-6 Personen</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2</a:t>
                      </a:r>
                      <a:endParaRPr lang="de-DE" sz="1050" b="0" i="0" u="none" strike="noStrike">
                        <a:solidFill>
                          <a:srgbClr val="000000"/>
                        </a:solidFill>
                        <a:effectLst/>
                        <a:latin typeface="Calibri"/>
                      </a:endParaRPr>
                    </a:p>
                  </a:txBody>
                  <a:tcPr marL="7347" marR="7347" marT="7347" marB="0" anchor="ctr"/>
                </a:tc>
              </a:tr>
              <a:tr h="334823">
                <a:tc>
                  <a:txBody>
                    <a:bodyPr/>
                    <a:lstStyle/>
                    <a:p>
                      <a:pPr algn="ctr" fontAlgn="ctr"/>
                      <a:r>
                        <a:rPr lang="de-DE" sz="1050" u="none" strike="noStrike">
                          <a:effectLst/>
                        </a:rPr>
                        <a:t>30.04.2020</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Sachsen-Anhalt</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LK Harz</a:t>
                      </a:r>
                      <a:endParaRPr lang="de-DE" sz="1050" b="0" i="0" u="none" strike="noStrike">
                        <a:solidFill>
                          <a:srgbClr val="000000"/>
                        </a:solidFill>
                        <a:effectLst/>
                        <a:latin typeface="Calibri"/>
                      </a:endParaRPr>
                    </a:p>
                  </a:txBody>
                  <a:tcPr marL="7347" marR="7347" marT="7347" marB="0" anchor="ctr"/>
                </a:tc>
                <a:tc>
                  <a:txBody>
                    <a:bodyPr/>
                    <a:lstStyle/>
                    <a:p>
                      <a:pPr algn="ctr" fontAlgn="ctr"/>
                      <a:endParaRPr lang="de-DE" sz="1050" b="0" i="0" u="none" strike="noStrike" dirty="0">
                        <a:solidFill>
                          <a:srgbClr val="000000"/>
                        </a:solidFill>
                        <a:effectLst/>
                        <a:latin typeface="Calibri"/>
                      </a:endParaRPr>
                    </a:p>
                  </a:txBody>
                  <a:tcPr marL="7347" marR="7347" marT="7347" marB="0" anchor="ctr"/>
                </a:tc>
                <a:tc>
                  <a:txBody>
                    <a:bodyPr/>
                    <a:lstStyle/>
                    <a:p>
                      <a:pPr algn="ctr" fontAlgn="ct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dirty="0" err="1">
                          <a:effectLst/>
                        </a:rPr>
                        <a:t>KoNa</a:t>
                      </a:r>
                      <a:r>
                        <a:rPr lang="de-DE" sz="1050" u="none" strike="noStrike" dirty="0">
                          <a:effectLst/>
                        </a:rPr>
                        <a:t> ab 20. KW, Umfang 2 Personen</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a:effectLst/>
                        </a:rPr>
                        <a:t>3</a:t>
                      </a:r>
                      <a:endParaRPr lang="de-DE" sz="1050" b="0" i="0" u="none" strike="noStrike">
                        <a:solidFill>
                          <a:srgbClr val="000000"/>
                        </a:solidFill>
                        <a:effectLst/>
                        <a:latin typeface="Calibri"/>
                      </a:endParaRPr>
                    </a:p>
                  </a:txBody>
                  <a:tcPr marL="7347" marR="7347" marT="7347" marB="0" anchor="ctr"/>
                </a:tc>
              </a:tr>
              <a:tr h="334823">
                <a:tc>
                  <a:txBody>
                    <a:bodyPr/>
                    <a:lstStyle/>
                    <a:p>
                      <a:pPr algn="ctr" fontAlgn="ctr"/>
                      <a:r>
                        <a:rPr lang="de-DE" sz="1050" u="none" strike="noStrike">
                          <a:effectLst/>
                        </a:rPr>
                        <a:t>07.05.2020</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Niedersachsen</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a:effectLst/>
                        </a:rPr>
                        <a:t>SK Salzgitter</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Salzgitter</a:t>
                      </a:r>
                      <a:endParaRPr lang="de-DE" sz="1050" b="0" i="0" u="none" strike="noStrike">
                        <a:solidFill>
                          <a:srgbClr val="000000"/>
                        </a:solidFill>
                        <a:effectLst/>
                        <a:latin typeface="Calibri"/>
                      </a:endParaRPr>
                    </a:p>
                  </a:txBody>
                  <a:tcPr marL="7347" marR="7347" marT="7347" marB="0" anchor="ctr"/>
                </a:tc>
                <a:tc>
                  <a:txBody>
                    <a:bodyPr/>
                    <a:lstStyle/>
                    <a:p>
                      <a:pPr algn="ctr" fontAlgn="ct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a:effectLst/>
                        </a:rPr>
                        <a:t>KoNa</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3</a:t>
                      </a:r>
                      <a:endParaRPr lang="de-DE" sz="1050" b="0" i="0" u="none" strike="noStrike">
                        <a:solidFill>
                          <a:srgbClr val="000000"/>
                        </a:solidFill>
                        <a:effectLst/>
                        <a:latin typeface="Calibri"/>
                      </a:endParaRPr>
                    </a:p>
                  </a:txBody>
                  <a:tcPr marL="7347" marR="7347" marT="7347" marB="0" anchor="ctr"/>
                </a:tc>
              </a:tr>
              <a:tr h="1316750">
                <a:tc>
                  <a:txBody>
                    <a:bodyPr/>
                    <a:lstStyle/>
                    <a:p>
                      <a:pPr algn="ctr" fontAlgn="ctr"/>
                      <a:r>
                        <a:rPr lang="de-DE" sz="1050" u="none" strike="noStrike">
                          <a:effectLst/>
                        </a:rPr>
                        <a:t>07.05.2020</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Sachsen</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a:effectLst/>
                        </a:rPr>
                        <a:t>LK Vogtlandkreis</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Plauen</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Dr. med. Kerstin Zenker</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Ausbruchsuntersuchung: </a:t>
                      </a:r>
                      <a:br>
                        <a:rPr lang="de-DE" sz="1050" u="none" strike="noStrike" dirty="0">
                          <a:effectLst/>
                        </a:rPr>
                      </a:br>
                      <a:r>
                        <a:rPr lang="de-DE" sz="1050" u="none" strike="noStrike" dirty="0">
                          <a:effectLst/>
                        </a:rPr>
                        <a:t>-Ausbruch an COVID-19 in unserem Klinikum </a:t>
                      </a:r>
                      <a:r>
                        <a:rPr lang="de-DE" sz="1050" u="none" strike="noStrike" dirty="0" err="1">
                          <a:effectLst/>
                        </a:rPr>
                        <a:t>Obergöltzsch</a:t>
                      </a:r>
                      <a:r>
                        <a:rPr lang="de-DE" sz="1050" u="none" strike="noStrike" dirty="0">
                          <a:effectLst/>
                        </a:rPr>
                        <a:t> in Rodewisch, mit Stand vom 3.5.2020 wurden 21 positive Nachweise bei Personal und 8 Nachweise bei Patienten erbracht. </a:t>
                      </a:r>
                      <a:br>
                        <a:rPr lang="de-DE" sz="1050" u="none" strike="noStrike" dirty="0">
                          <a:effectLst/>
                        </a:rPr>
                      </a:br>
                      <a:r>
                        <a:rPr lang="de-DE" sz="1050" u="none" strike="noStrike" dirty="0">
                          <a:effectLst/>
                        </a:rPr>
                        <a:t>-Aufnahmestopp </a:t>
                      </a:r>
                      <a:br>
                        <a:rPr lang="de-DE" sz="1050" u="none" strike="noStrike" dirty="0">
                          <a:effectLst/>
                        </a:rPr>
                      </a:br>
                      <a:r>
                        <a:rPr lang="de-DE" sz="1050" u="none" strike="noStrike" dirty="0">
                          <a:effectLst/>
                        </a:rPr>
                        <a:t>-Bitte um logistische Unterstützung</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3</a:t>
                      </a:r>
                      <a:endParaRPr lang="de-DE" sz="1050" b="0" i="0" u="none" strike="noStrike" dirty="0">
                        <a:solidFill>
                          <a:srgbClr val="000000"/>
                        </a:solidFill>
                        <a:effectLst/>
                        <a:latin typeface="Calibri"/>
                      </a:endParaRPr>
                    </a:p>
                  </a:txBody>
                  <a:tcPr marL="7347" marR="7347" marT="7347" marB="0" anchor="ctr"/>
                </a:tc>
              </a:tr>
              <a:tr h="825787">
                <a:tc>
                  <a:txBody>
                    <a:bodyPr/>
                    <a:lstStyle/>
                    <a:p>
                      <a:pPr algn="ctr" fontAlgn="ctr"/>
                      <a:r>
                        <a:rPr lang="de-DE" sz="1050" u="none" strike="noStrike">
                          <a:effectLst/>
                        </a:rPr>
                        <a:t>08.05.2020</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Thüringen</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LK Sonneberg</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Sonneberg</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Jürgen Kopper (Krisenstab), Stefan Müller (GA)</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dirty="0" err="1">
                          <a:effectLst/>
                        </a:rPr>
                        <a:t>KoNa</a:t>
                      </a:r>
                      <a:r>
                        <a:rPr lang="de-DE" sz="1050" u="none" strike="noStrike" dirty="0">
                          <a:effectLst/>
                        </a:rPr>
                        <a:t> (Ausbrüche in einer Seniorenwohnanlage, in der Dialysestation am KH Sonneberg, im KH Sonneberg, nur ein Honorararzt mit 20 </a:t>
                      </a:r>
                      <a:r>
                        <a:rPr lang="de-DE" sz="1050" u="none" strike="noStrike" dirty="0" err="1">
                          <a:effectLst/>
                        </a:rPr>
                        <a:t>WStd</a:t>
                      </a:r>
                      <a:r>
                        <a:rPr lang="de-DE" sz="1050" u="none" strike="noStrike" dirty="0">
                          <a:effectLst/>
                        </a:rPr>
                        <a:t>.)</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3</a:t>
                      </a:r>
                      <a:endParaRPr lang="de-DE" sz="1050" b="0" i="0" u="none" strike="noStrike" dirty="0">
                        <a:solidFill>
                          <a:srgbClr val="000000"/>
                        </a:solidFill>
                        <a:effectLst/>
                        <a:latin typeface="Calibri"/>
                      </a:endParaRPr>
                    </a:p>
                  </a:txBody>
                  <a:tcPr marL="7347" marR="7347" marT="7347" marB="0" anchor="ctr"/>
                </a:tc>
              </a:tr>
              <a:tr h="1316750">
                <a:tc>
                  <a:txBody>
                    <a:bodyPr/>
                    <a:lstStyle/>
                    <a:p>
                      <a:pPr algn="ctr" fontAlgn="ctr"/>
                      <a:r>
                        <a:rPr lang="de-DE" sz="1050" u="none" strike="noStrike">
                          <a:effectLst/>
                        </a:rPr>
                        <a:t>09.05.2020</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Baden-Württemberg</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Lk Enzkreis</a:t>
                      </a:r>
                      <a:endParaRPr lang="de-DE" sz="1050" b="0" i="0" u="none" strike="noStrike">
                        <a:solidFill>
                          <a:srgbClr val="000000"/>
                        </a:solidFill>
                        <a:effectLst/>
                        <a:latin typeface="Calibri"/>
                      </a:endParaRPr>
                    </a:p>
                  </a:txBody>
                  <a:tcPr marL="7347" marR="7347" marT="7347" marB="0" anchor="ctr"/>
                </a:tc>
                <a:tc>
                  <a:txBody>
                    <a:bodyPr/>
                    <a:lstStyle/>
                    <a:p>
                      <a:pPr algn="ctr" fontAlgn="ctr"/>
                      <a:r>
                        <a:rPr lang="de-DE" sz="1050" u="none" strike="noStrike">
                          <a:effectLst/>
                        </a:rPr>
                        <a:t>Pforzheim</a:t>
                      </a:r>
                      <a:endParaRPr lang="de-DE" sz="1050" b="0" i="0" u="none" strike="noStrike">
                        <a:solidFill>
                          <a:srgbClr val="000000"/>
                        </a:solidFill>
                        <a:effectLst/>
                        <a:latin typeface="Calibri"/>
                      </a:endParaRPr>
                    </a:p>
                  </a:txBody>
                  <a:tcPr marL="7347" marR="7347" marT="7347" marB="0" anchor="ctr"/>
                </a:tc>
                <a:tc>
                  <a:txBody>
                    <a:bodyPr/>
                    <a:lstStyle/>
                    <a:p>
                      <a:pPr algn="ctr" fontAlgn="ct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Ausbruchsuntersuchung: </a:t>
                      </a:r>
                      <a:br>
                        <a:rPr lang="de-DE" sz="1050" u="none" strike="noStrike" dirty="0">
                          <a:effectLst/>
                        </a:rPr>
                      </a:br>
                      <a:r>
                        <a:rPr lang="de-DE" sz="1050" u="none" strike="noStrike" dirty="0">
                          <a:effectLst/>
                        </a:rPr>
                        <a:t>-Baden Württemberg erbittet Amtshilfe durch das RKI beim weiteren Management des Ausbruchsgeschehens im Landkreis </a:t>
                      </a:r>
                      <a:r>
                        <a:rPr lang="de-DE" sz="1050" u="none" strike="noStrike" dirty="0" err="1">
                          <a:effectLst/>
                        </a:rPr>
                        <a:t>Enzkreis</a:t>
                      </a:r>
                      <a:r>
                        <a:rPr lang="de-DE" sz="1050" u="none" strike="noStrike" dirty="0">
                          <a:effectLst/>
                        </a:rPr>
                        <a:t> in BW, wo seit dem 8. April ein COVID-Ausbruchsgeschehen unter Mitarbeitern eines Schlachthofs läuft, das aktuell ca. 350 Fälle umfasst. </a:t>
                      </a:r>
                      <a:endParaRPr lang="de-DE" sz="1050" b="0" i="0" u="none" strike="noStrike" dirty="0">
                        <a:solidFill>
                          <a:srgbClr val="000000"/>
                        </a:solidFill>
                        <a:effectLst/>
                        <a:latin typeface="Calibri"/>
                      </a:endParaRPr>
                    </a:p>
                  </a:txBody>
                  <a:tcPr marL="7347" marR="7347" marT="7347" marB="0" anchor="ctr"/>
                </a:tc>
                <a:tc>
                  <a:txBody>
                    <a:bodyPr/>
                    <a:lstStyle/>
                    <a:p>
                      <a:pPr algn="ctr" fontAlgn="ctr"/>
                      <a:r>
                        <a:rPr lang="de-DE" sz="1050" u="none" strike="noStrike" dirty="0">
                          <a:effectLst/>
                        </a:rPr>
                        <a:t>3</a:t>
                      </a:r>
                      <a:endParaRPr lang="de-DE" sz="1050" b="0" i="0" u="none" strike="noStrike" dirty="0">
                        <a:solidFill>
                          <a:srgbClr val="000000"/>
                        </a:solidFill>
                        <a:effectLst/>
                        <a:latin typeface="Calibri"/>
                      </a:endParaRPr>
                    </a:p>
                  </a:txBody>
                  <a:tcPr marL="7347" marR="7347" marT="7347" marB="0" anchor="ctr"/>
                </a:tc>
              </a:tr>
            </a:tbl>
          </a:graphicData>
        </a:graphic>
      </p:graphicFrame>
      <p:sp>
        <p:nvSpPr>
          <p:cNvPr id="4" name="Titel 2"/>
          <p:cNvSpPr txBox="1">
            <a:spLocks/>
          </p:cNvSpPr>
          <p:nvPr/>
        </p:nvSpPr>
        <p:spPr>
          <a:xfrm>
            <a:off x="242049" y="188641"/>
            <a:ext cx="8092592" cy="338554"/>
          </a:xfrm>
          <a:prstGeom prst="rect">
            <a:avLst/>
          </a:prstGeom>
        </p:spPr>
        <p:txBody>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Überlastungsanzeigen Überblick – Stand 12.05.2020</a:t>
            </a:r>
            <a:endParaRPr lang="de-DE" dirty="0"/>
          </a:p>
        </p:txBody>
      </p:sp>
    </p:spTree>
    <p:extLst>
      <p:ext uri="{BB962C8B-B14F-4D97-AF65-F5344CB8AC3E}">
        <p14:creationId xmlns:p14="http://schemas.microsoft.com/office/powerpoint/2010/main" val="3235878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atus KoNa_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548680"/>
            <a:ext cx="8111104" cy="573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8173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Überlastungsanzeigen Überblick – Stand </a:t>
            </a:r>
            <a:r>
              <a:rPr lang="de-DE" dirty="0" smtClean="0"/>
              <a:t>11.05.2020</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73</a:t>
            </a:fld>
            <a:endParaRPr lang="de-DE" dirty="0"/>
          </a:p>
        </p:txBody>
      </p:sp>
      <p:pic>
        <p:nvPicPr>
          <p:cNvPr id="19462" name="Picture 6"/>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57200" y="1235556"/>
            <a:ext cx="8093075" cy="514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892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74</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smtClean="0"/>
                        <a:t>Nadine Zeitlmann,</a:t>
                      </a:r>
                      <a:r>
                        <a:rPr lang="de-DE" sz="900" baseline="0" smtClean="0"/>
                        <a:t> </a:t>
                      </a:r>
                      <a:r>
                        <a:rPr lang="de-DE" sz="900" smtClean="0"/>
                        <a:t>Andreas Reich,</a:t>
                      </a:r>
                      <a:r>
                        <a:rPr lang="de-DE" sz="900" baseline="0" smtClean="0"/>
                        <a:t> </a:t>
                      </a:r>
                      <a:r>
                        <a:rPr lang="de-DE" sz="900" smtClean="0"/>
                        <a:t>Sonja Boender,</a:t>
                      </a:r>
                      <a:r>
                        <a:rPr lang="de-DE" sz="900" baseline="0" smtClean="0"/>
                        <a:t> </a:t>
                      </a:r>
                      <a:r>
                        <a:rPr lang="de-DE" sz="900" dirty="0" smtClean="0"/>
                        <a:t>N</a:t>
                      </a:r>
                      <a:r>
                        <a:rPr lang="de-DE" sz="900" smtClean="0"/>
                        <a:t>.</a:t>
                      </a:r>
                      <a:r>
                        <a:rPr lang="de-DE" sz="900" baseline="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smtClean="0"/>
                        <a:t>Juliane Seidel,</a:t>
                      </a:r>
                      <a:r>
                        <a:rPr lang="de-DE" sz="900" baseline="0" smtClean="0"/>
                        <a:t> </a:t>
                      </a:r>
                      <a:r>
                        <a:rPr lang="de-DE" sz="900" dirty="0" smtClean="0"/>
                        <a:t>M</a:t>
                      </a:r>
                      <a:r>
                        <a:rPr lang="de-DE" sz="900" smtClean="0"/>
                        <a:t>. Schranz,</a:t>
                      </a:r>
                      <a:r>
                        <a:rPr lang="de-DE" sz="900" baseline="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a:t>
                      </a:r>
                      <a:r>
                        <a:rPr lang="de-DE" sz="900" smtClean="0"/>
                        <a:t>für Arbeit, </a:t>
                      </a:r>
                      <a:r>
                        <a:rPr lang="de-DE" sz="900" dirty="0" smtClean="0"/>
                        <a:t>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a:t>
                      </a:r>
                      <a:r>
                        <a:rPr lang="de-DE" sz="900" smtClean="0"/>
                        <a:t>im Landkreis, </a:t>
                      </a:r>
                      <a:r>
                        <a:rPr lang="de-DE" sz="900" dirty="0" smtClean="0"/>
                        <a:t>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smtClean="0"/>
                        <a:t>Michael Brandl, Jennifer Bender, </a:t>
                      </a:r>
                      <a:r>
                        <a:rPr lang="de-DE" sz="900" dirty="0" smtClean="0"/>
                        <a:t>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smtClean="0"/>
                        <a:t>Sonia Boender,</a:t>
                      </a:r>
                      <a:r>
                        <a:rPr lang="de-DE" sz="900" baseline="0" smtClean="0"/>
                        <a:t> </a:t>
                      </a:r>
                      <a:r>
                        <a:rPr lang="de-DE" sz="900" smtClean="0"/>
                        <a:t>Kai Michaelis,</a:t>
                      </a:r>
                      <a:r>
                        <a:rPr lang="de-DE" sz="900" baseline="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smtClean="0"/>
                        <a:t>Michael Brandl,</a:t>
                      </a:r>
                      <a:r>
                        <a:rPr lang="de-DE" sz="900" baseline="0" smtClean="0"/>
                        <a:t> </a:t>
                      </a:r>
                      <a:r>
                        <a:rPr lang="de-DE" sz="900" baseline="0" dirty="0" smtClean="0"/>
                        <a:t>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smtClean="0"/>
                        <a:t>Tim Eckmanns, </a:t>
                      </a:r>
                      <a:r>
                        <a:rPr lang="de-DE" sz="900" dirty="0" smtClean="0"/>
                        <a:t>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smtClean="0"/>
                        <a:t>Christina Frank,</a:t>
                      </a:r>
                      <a:r>
                        <a:rPr lang="de-DE" sz="900" baseline="0" smtClean="0"/>
                        <a:t> </a:t>
                      </a:r>
                      <a:r>
                        <a:rPr lang="de-DE" sz="900" smtClean="0"/>
                        <a:t>Marina Lewandowsky,</a:t>
                      </a:r>
                      <a:r>
                        <a:rPr lang="de-DE" sz="900" baseline="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smtClean="0"/>
                        <a:t>Tim Eckmanns,</a:t>
                      </a:r>
                      <a:r>
                        <a:rPr lang="de-DE" sz="900" baseline="0" smtClean="0"/>
                        <a:t> </a:t>
                      </a:r>
                      <a:r>
                        <a:rPr lang="de-DE" sz="900" dirty="0" smtClean="0"/>
                        <a:t>Muna </a:t>
                      </a:r>
                      <a:r>
                        <a:rPr lang="de-DE" sz="900" smtClean="0"/>
                        <a:t>Abu Sin,</a:t>
                      </a:r>
                      <a:r>
                        <a:rPr lang="de-DE" sz="900" baseline="0" smtClean="0"/>
                        <a:t> </a:t>
                      </a:r>
                      <a:r>
                        <a:rPr lang="de-DE" sz="900" baseline="0" dirty="0" smtClean="0"/>
                        <a:t>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smtClean="0"/>
                        <a:t>Sabine Vygen-Bonnet,</a:t>
                      </a:r>
                      <a:r>
                        <a:rPr lang="de-DE" sz="900" baseline="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a:t>
                      </a:r>
                      <a:r>
                        <a:rPr lang="de-DE" sz="900" smtClean="0">
                          <a:solidFill>
                            <a:schemeClr val="tx1"/>
                          </a:solidFill>
                        </a:rPr>
                        <a:t>nosokomiale Infektionen, </a:t>
                      </a:r>
                      <a:r>
                        <a:rPr lang="de-DE" sz="900" dirty="0" smtClean="0">
                          <a:solidFill>
                            <a:schemeClr val="tx1"/>
                          </a:solidFill>
                        </a:rPr>
                        <a:t>25 MA positiv; Ausbruch in KH Lichtenberg</a:t>
                      </a:r>
                    </a:p>
                  </a:txBody>
                  <a:tcPr/>
                </a:tc>
                <a:tc>
                  <a:txBody>
                    <a:bodyPr/>
                    <a:lstStyle/>
                    <a:p>
                      <a:pPr marL="0" indent="0">
                        <a:buFont typeface="Arial" panose="020B0604020202020204" pitchFamily="34" charset="0"/>
                        <a:buNone/>
                      </a:pPr>
                      <a:r>
                        <a:rPr lang="de-DE" sz="900" smtClean="0">
                          <a:solidFill>
                            <a:schemeClr val="tx1"/>
                          </a:solidFill>
                        </a:rPr>
                        <a:t>Tim Eckmanns,</a:t>
                      </a:r>
                      <a:r>
                        <a:rPr lang="de-DE" sz="900" baseline="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12.05.2020</a:t>
            </a:r>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75</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717164044"/>
              </p:ext>
            </p:extLst>
          </p:nvPr>
        </p:nvGraphicFramePr>
        <p:xfrm>
          <a:off x="112142" y="823479"/>
          <a:ext cx="8865603" cy="554731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Nadine Muller, </a:t>
                      </a:r>
                      <a:r>
                        <a:rPr lang="de-DE" sz="900" dirty="0" smtClean="0">
                          <a:solidFill>
                            <a:schemeClr val="tx1"/>
                          </a:solidFill>
                        </a:rPr>
                        <a:t>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Udo Buchholz, </a:t>
                      </a:r>
                      <a:r>
                        <a:rPr lang="de-DE" sz="900" dirty="0" smtClean="0">
                          <a:solidFill>
                            <a:schemeClr val="tx1"/>
                          </a:solidFill>
                        </a:rPr>
                        <a:t>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tc>
                <a:tc>
                  <a:txBody>
                    <a:bodyPr/>
                    <a:lstStyle/>
                    <a:p>
                      <a:r>
                        <a:rPr lang="de-DE" sz="900" dirty="0" smtClean="0"/>
                        <a:t>Berlin</a:t>
                      </a:r>
                      <a:endParaRPr lang="de-DE" sz="900" dirty="0"/>
                    </a:p>
                  </a:txBody>
                  <a:tcPr/>
                </a:tc>
                <a:tc>
                  <a:txBody>
                    <a:bodyPr/>
                    <a:lstStyle/>
                    <a:p>
                      <a:endParaRPr lang="de-DE" sz="900" dirty="0"/>
                    </a:p>
                  </a:txBody>
                  <a:tcPr/>
                </a:tc>
                <a:tc>
                  <a:txBody>
                    <a:bodyPr/>
                    <a:lstStyle/>
                    <a:p>
                      <a:r>
                        <a:rPr lang="de-DE" sz="900" dirty="0" smtClean="0"/>
                        <a:t>Lichtenberg-Altenpflegeheim</a:t>
                      </a:r>
                      <a:endParaRPr lang="de-DE" sz="900" dirty="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NI</a:t>
                      </a:r>
                      <a:endParaRPr lang="de-DE" sz="900" dirty="0"/>
                    </a:p>
                  </a:txBody>
                  <a:tcPr/>
                </a:tc>
                <a:tc>
                  <a:txBody>
                    <a:bodyPr/>
                    <a:lstStyle/>
                    <a:p>
                      <a:r>
                        <a:rPr lang="de-DE" sz="900" dirty="0" smtClean="0"/>
                        <a:t>Cuxhaven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FG32</a:t>
                      </a:r>
                      <a:endParaRPr lang="de-DE" sz="900" dirty="0"/>
                    </a:p>
                  </a:txBody>
                  <a:tcPr/>
                </a:tc>
              </a:tr>
              <a:tr h="389440">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BW</a:t>
                      </a:r>
                      <a:endParaRPr lang="de-DE" sz="900" kern="1200" dirty="0">
                        <a:solidFill>
                          <a:schemeClr val="dk1"/>
                        </a:solidFill>
                        <a:latin typeface="+mn-lt"/>
                        <a:ea typeface="+mn-ea"/>
                        <a:cs typeface="+mn-cs"/>
                      </a:endParaRPr>
                    </a:p>
                  </a:txBody>
                  <a:tcPr anchor="ctr"/>
                </a:tc>
                <a:tc>
                  <a:txBody>
                    <a:bodyPr/>
                    <a:lstStyle/>
                    <a:p>
                      <a:pPr marL="0" indent="0" algn="l" defTabSz="457200" rtl="0" eaLnBrk="1" latinLnBrk="0" hangingPunct="1">
                        <a:buFont typeface="Arial" panose="020B0604020202020204" pitchFamily="34" charset="0"/>
                        <a:buNone/>
                      </a:pPr>
                      <a:r>
                        <a:rPr lang="de-DE" sz="900" kern="1200" dirty="0" err="1" smtClean="0">
                          <a:solidFill>
                            <a:schemeClr val="dk1"/>
                          </a:solidFill>
                          <a:latin typeface="+mn-lt"/>
                          <a:ea typeface="+mn-ea"/>
                          <a:cs typeface="+mn-cs"/>
                        </a:rPr>
                        <a:t>Enzkreis</a:t>
                      </a:r>
                      <a:endParaRPr lang="de-DE" sz="900" kern="1200" dirty="0">
                        <a:solidFill>
                          <a:schemeClr val="dk1"/>
                        </a:solidFill>
                        <a:latin typeface="+mn-lt"/>
                        <a:ea typeface="+mn-ea"/>
                        <a:cs typeface="+mn-cs"/>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kern="1200" dirty="0" smtClean="0">
                          <a:solidFill>
                            <a:schemeClr val="dk1"/>
                          </a:solidFill>
                          <a:latin typeface="+mn-lt"/>
                          <a:ea typeface="+mn-ea"/>
                          <a:cs typeface="+mn-cs"/>
                        </a:rPr>
                        <a:t>07.05.2020</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Fleischverarbeitende Fabrik</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FG35</a:t>
                      </a:r>
                      <a:endParaRPr lang="de-DE" sz="900" kern="1200" dirty="0">
                        <a:solidFill>
                          <a:schemeClr val="dk1"/>
                        </a:solidFill>
                        <a:latin typeface="+mn-lt"/>
                        <a:ea typeface="+mn-ea"/>
                        <a:cs typeface="+mn-cs"/>
                      </a:endParaRPr>
                    </a:p>
                  </a:txBody>
                  <a:tcPr anchor="ct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76</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1,07 </a:t>
            </a:r>
            <a:r>
              <a:rPr lang="de-DE" dirty="0"/>
              <a:t>(95</a:t>
            </a:r>
            <a:r>
              <a:rPr lang="de-DE" dirty="0" smtClean="0"/>
              <a:t>%-Präzisionsintervall</a:t>
            </a:r>
            <a:r>
              <a:rPr lang="de-DE" dirty="0"/>
              <a:t>: </a:t>
            </a:r>
            <a:r>
              <a:rPr lang="de-DE" dirty="0" smtClean="0"/>
              <a:t>0,88 </a:t>
            </a:r>
            <a:r>
              <a:rPr lang="de-DE" dirty="0" smtClean="0"/>
              <a:t>– </a:t>
            </a:r>
            <a:r>
              <a:rPr lang="de-DE" dirty="0" smtClean="0"/>
              <a:t>1,29) </a:t>
            </a:r>
            <a:endParaRPr lang="de-DE" dirty="0" smtClean="0"/>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07.05.2020 </a:t>
            </a:r>
            <a:endParaRPr lang="de-DE" dirty="0" smtClean="0"/>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a:t>
            </a:r>
            <a:r>
              <a:rPr lang="de-DE" sz="2000" dirty="0" smtClean="0">
                <a:solidFill>
                  <a:schemeClr val="bg1"/>
                </a:solidFill>
              </a:rPr>
              <a:t>11.05.2020 </a:t>
            </a:r>
            <a:r>
              <a:rPr lang="de-DE" sz="2000" dirty="0" smtClean="0">
                <a:solidFill>
                  <a:schemeClr val="bg1"/>
                </a:solidFill>
              </a:rPr>
              <a:t>0:00)</a:t>
            </a:r>
            <a:endParaRPr lang="de-DE" sz="2000" dirty="0">
              <a:solidFill>
                <a:schemeClr val="bg1"/>
              </a:solidFill>
            </a:endParaRPr>
          </a:p>
        </p:txBody>
      </p:sp>
      <p:sp>
        <p:nvSpPr>
          <p:cNvPr id="3" name="Textfeld 2"/>
          <p:cNvSpPr txBox="1"/>
          <p:nvPr/>
        </p:nvSpPr>
        <p:spPr>
          <a:xfrm>
            <a:off x="236764" y="4921624"/>
            <a:ext cx="8736366" cy="369332"/>
          </a:xfrm>
          <a:prstGeom prst="rect">
            <a:avLst/>
          </a:prstGeom>
          <a:noFill/>
        </p:spPr>
        <p:txBody>
          <a:bodyPr wrap="none" rtlCol="0">
            <a:spAutoFit/>
          </a:bodyPr>
          <a:lstStyle/>
          <a:p>
            <a:r>
              <a:rPr lang="de-DE" dirty="0" smtClean="0"/>
              <a:t>Anmerkung: Für den heutigen Lagebericht (Stand 12.05.) ist der R-Wert mit 0,94 wieder &lt;1 </a:t>
            </a:r>
            <a:endParaRPr lang="de-DE" dirty="0"/>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r>
              <a:rPr lang="de-DE" smtClean="0"/>
              <a:t>12.05.2020</a:t>
            </a:r>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chemeClr val="bg1"/>
                </a:solidFill>
              </a:rPr>
              <a:t>11.05.2020   </a:t>
            </a:r>
            <a:r>
              <a:rPr lang="de-DE" sz="1600" dirty="0" smtClean="0">
                <a:solidFill>
                  <a:schemeClr val="bg1"/>
                </a:solidFill>
              </a:rPr>
              <a:t>00:00 Uhr (unter </a:t>
            </a:r>
            <a:r>
              <a:rPr lang="de-DE" sz="1600" dirty="0">
                <a:solidFill>
                  <a:schemeClr val="bg1"/>
                </a:solidFill>
              </a:rPr>
              <a:t>Berücksichtigung der Fälle bis </a:t>
            </a:r>
            <a:r>
              <a:rPr lang="de-DE" sz="1600" dirty="0" smtClean="0">
                <a:solidFill>
                  <a:schemeClr val="bg1"/>
                </a:solidFill>
              </a:rPr>
              <a:t>07.05.2020</a:t>
            </a:r>
            <a:r>
              <a:rPr lang="de-DE" sz="1600" dirty="0" smtClean="0">
                <a:solidFill>
                  <a:schemeClr val="bg1"/>
                </a:solidFill>
              </a:rPr>
              <a:t>)</a:t>
            </a:r>
            <a:endParaRPr lang="de-DE" sz="1600" dirty="0">
              <a:solidFill>
                <a:schemeClr val="bg1"/>
              </a:solidFill>
            </a:endParaRP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859" y="1465794"/>
            <a:ext cx="7146520" cy="4083359"/>
          </a:xfrm>
          <a:prstGeom prst="rect">
            <a:avLst/>
          </a:prstGeom>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3767</Words>
  <Application>Microsoft Office PowerPoint</Application>
  <PresentationFormat>Bildschirmpräsentation (4:3)</PresentationFormat>
  <Paragraphs>1344</Paragraphs>
  <Slides>76</Slides>
  <Notes>46</Notes>
  <HiddenSlides>43</HiddenSlides>
  <MMClips>0</MMClips>
  <ScaleCrop>false</ScaleCrop>
  <HeadingPairs>
    <vt:vector size="4" baseType="variant">
      <vt:variant>
        <vt:lpstr>Design</vt:lpstr>
      </vt:variant>
      <vt:variant>
        <vt:i4>2</vt:i4>
      </vt:variant>
      <vt:variant>
        <vt:lpstr>Folientitel</vt:lpstr>
      </vt:variant>
      <vt:variant>
        <vt:i4>76</vt:i4>
      </vt:variant>
    </vt:vector>
  </HeadingPairs>
  <TitlesOfParts>
    <vt:vector size="78" baseType="lpstr">
      <vt:lpstr>Office-Design</vt:lpstr>
      <vt:lpstr>1_Office-Design</vt:lpstr>
      <vt:lpstr>COVID-19:   Lage National, 12.05.2020  Informationen für den Krisenstab</vt:lpstr>
      <vt:lpstr>Fälle und Todesfälle pro Bundesland (Datenstand: 12.05.2020. 00:00)</vt:lpstr>
      <vt:lpstr>Epikurve nach Erkrankungsbeginn, ersatzweise Meldedatum (Datenstand: 12.05.2020. 00:00)</vt:lpstr>
      <vt:lpstr>Epikurve nach Meldedatum  Dashboard; (Datenstand: 12.05.2020. 00:00)</vt:lpstr>
      <vt:lpstr>Epikurve nach Meldedatum und Krankheitsstatus  (Datenstand: 12.05.2020. 00:00)</vt:lpstr>
      <vt:lpstr>Fälle nach übermitteltem Todesdatum; (Datenstand 12.05.2020 00:00Uhr)  </vt:lpstr>
      <vt:lpstr>PowerPoint-Präsentation</vt:lpstr>
      <vt:lpstr>PowerPoint-Präsentation</vt:lpstr>
      <vt:lpstr>PowerPoint-Präsentation</vt:lpstr>
      <vt:lpstr>PowerPoint-Präsentation</vt:lpstr>
      <vt:lpstr>Geographische Verteilung in Deutschland</vt:lpstr>
      <vt:lpstr>PowerPoint-Präsentation</vt:lpstr>
      <vt:lpstr>PowerPoint-Präsentation</vt:lpstr>
      <vt:lpstr>Geographische Verteilung in Deutschland: 5-Tage-Inzidenz </vt:lpstr>
      <vt:lpstr>Geographische Verteilung in Deutschland: 3-Tage-Inzidenz </vt:lpstr>
      <vt:lpstr>Geographische Verteilung: 7-Tageskarte - Vergleich mit Vorwoche</vt:lpstr>
      <vt:lpstr>Vergleich KW17/KW18 pro Bundesland</vt:lpstr>
      <vt:lpstr>PowerPoint-Präsentation</vt:lpstr>
      <vt:lpstr>Trendanalyse der Landkreise</vt:lpstr>
      <vt:lpstr>Vergleich Fallinformationen über die Meldewochen (Datenstand 05.05.2020 00:00)</vt:lpstr>
      <vt:lpstr>Alters- &amp; Geschlechtsverteilung: Gesamtfälle (Datenstand: 12.05.2020. 00:00)</vt:lpstr>
      <vt:lpstr>Altersverteilung nach Meldewoche: Gesamtfälle;  (Datenstand: 12.05.2020. 00:00)</vt:lpstr>
      <vt:lpstr>Alters- &amp; Geschlechtsverteilung: Todesfälle; (Datenstand: 12.05.2020. 00:00)</vt:lpstr>
      <vt:lpstr>Todesfälle nach Altersgruppen; (Datenstand: 12.05.2020. 00:00)</vt:lpstr>
      <vt:lpstr>Mortalitätssurveillance - Deutschland</vt:lpstr>
      <vt:lpstr>Mortalitätsurveillance – nach Bundesländern I</vt:lpstr>
      <vt:lpstr>Mortalitätsurveillance - nach Bundesländern II</vt:lpstr>
      <vt:lpstr>Übermittelte Fälle nach Tätigkeit oder Betreuung in Einrichtungen; (Datenstand: 12.05.2020. 0:00)</vt:lpstr>
      <vt:lpstr>PowerPoint-Präsentation</vt:lpstr>
      <vt:lpstr>PowerPoint-Präsentation</vt:lpstr>
      <vt:lpstr>PowerPoint-Präsentation</vt:lpstr>
      <vt:lpstr>Übermittelte COVID-19-Fälle nach Expositionsort</vt:lpstr>
      <vt:lpstr>DIVI Intensivregister; (Datenstand: 12.05.2020, 9:15)</vt:lpstr>
      <vt:lpstr>DIVI Intensivregister; (Datenstand: 12.05.2020, 09:15)</vt:lpstr>
      <vt:lpstr>Prognose benötigter Intensivbetten für SARS-CoV-2 Fälle; (Datenstand: 04.05.2020)</vt:lpstr>
      <vt:lpstr>Aktuelle Mobilität (Datenstand 05.05.2020)</vt:lpstr>
      <vt:lpstr>Aktuelle Mobilität (Datenstand 05.05.2020)</vt:lpstr>
      <vt:lpstr>Anzahl Labortestungen (Datenstand 05.05.2020, 18:00 Uhr)</vt:lpstr>
      <vt:lpstr>PowerPoint-Präsentation</vt:lpstr>
      <vt:lpstr>Anteil der positiven Testungen nach Datum der Probenentnahme für Deutschland (Datenstand 06.05.2020)</vt:lpstr>
      <vt:lpstr>Anteil der positiven Testungen nach Datum der Probenentnahme und Bundesland (Datenstand 06.05.2020)</vt:lpstr>
      <vt:lpstr>AGI, Stand 18. KW</vt:lpstr>
      <vt:lpstr>GrippeWeb – KW 18</vt:lpstr>
      <vt:lpstr>AGInfluenza ARE-Konsultationen KW 18</vt:lpstr>
      <vt:lpstr>PowerPoint-Präsentation</vt:lpstr>
      <vt:lpstr>ICOSARI – KW 17</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17: Weekly Z-Score by country</vt:lpstr>
      <vt:lpstr>EUROMOMO-Woche 17: Weekly Z-Score by country</vt:lpstr>
      <vt:lpstr>EUROMOMO-Woche 17: Weekly Z-Score by country</vt:lpstr>
      <vt:lpstr>Exzessmortalität Deutschland (bis Mitte März 2020)</vt:lpstr>
      <vt:lpstr>Kapazitäten für die Durchführung von Infektionsschutzmaßnahmen; 05.05.2020 </vt:lpstr>
      <vt:lpstr>Ausbruchsgeschehen auf Fleischverarbeitenden Betrieben  (Stand 05.05.2020)</vt:lpstr>
      <vt:lpstr>Landkreis Enzkreis - COVID-Ausbruchsgeschehen</vt:lpstr>
      <vt:lpstr>Mein Schiff 3</vt:lpstr>
      <vt:lpstr>PowerPoint-Präsentation</vt:lpstr>
      <vt:lpstr>PowerPoint-Präsentation</vt:lpstr>
      <vt:lpstr>Überlastungsanzeigen Überblick – Stand 11.05.2020</vt:lpstr>
      <vt:lpstr>Amtshilfeersuchen I</vt:lpstr>
      <vt:lpstr>Amtshilfeersuchen II</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Sievers, Claudia</cp:lastModifiedBy>
  <cp:revision>1583</cp:revision>
  <cp:lastPrinted>2020-05-06T05:17:57Z</cp:lastPrinted>
  <dcterms:created xsi:type="dcterms:W3CDTF">2015-11-02T12:29:13Z</dcterms:created>
  <dcterms:modified xsi:type="dcterms:W3CDTF">2020-05-12T08:20:00Z</dcterms:modified>
</cp:coreProperties>
</file>