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78" r:id="rId3"/>
    <p:sldId id="256" r:id="rId4"/>
    <p:sldId id="259" r:id="rId5"/>
    <p:sldId id="258" r:id="rId6"/>
    <p:sldId id="286" r:id="rId7"/>
    <p:sldId id="287" r:id="rId8"/>
    <p:sldId id="288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55" autoAdjust="0"/>
  </p:normalViewPr>
  <p:slideViewPr>
    <p:cSldViewPr>
      <p:cViewPr varScale="1">
        <p:scale>
          <a:sx n="58" d="100"/>
          <a:sy n="58" d="100"/>
        </p:scale>
        <p:origin x="-149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newcases_movingaverage_above70000lastweek_new_2020-04-26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newcases_movingaverage_above7000below70000lastweek_max10k_2020-04-26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newcases_movingaverage_1400-7000lastweek_ownyaxis_2020-05-04</a:t>
            </a:r>
          </a:p>
          <a:p>
            <a:r>
              <a:rPr lang="de-DE" dirty="0" smtClean="0"/>
              <a:t>newcases_movingaverage_1400-7000lastweek_2020-04-26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739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r_sorted_above1_2020-04-27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01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https://www.middleeasteye.net/news/coronavirus-middle-east-north-africa-iran-outbreak-what-we-know</a:t>
            </a:r>
          </a:p>
          <a:p>
            <a:r>
              <a:rPr lang="de-DE" dirty="0" smtClean="0"/>
              <a:t>https://en.wikipedia.org/wiki/2020_coronavirus_pandemic_in_Saudi_Arabia</a:t>
            </a:r>
          </a:p>
          <a:p>
            <a:r>
              <a:rPr lang="de-DE" dirty="0" smtClean="0"/>
              <a:t>https://www.aa.com.tr/en/latest-on-coronavirus-outbreak/worldwide-covid-19-testing-ratio-per-country-million/1800124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75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70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9677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12.05.2020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2132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12.05.2020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002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12.05.2020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345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390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12.05.2020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64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597100"/>
              </p:ext>
            </p:extLst>
          </p:nvPr>
        </p:nvGraphicFramePr>
        <p:xfrm>
          <a:off x="1051362" y="1916832"/>
          <a:ext cx="7059024" cy="4006614"/>
        </p:xfrm>
        <a:graphic>
          <a:graphicData uri="http://schemas.openxmlformats.org/drawingml/2006/table">
            <a:tbl>
              <a:tblPr/>
              <a:tblGrid>
                <a:gridCol w="1135288"/>
                <a:gridCol w="934943"/>
                <a:gridCol w="1335633"/>
                <a:gridCol w="581208"/>
                <a:gridCol w="1535976"/>
                <a:gridCol w="1535976"/>
              </a:tblGrid>
              <a:tr h="46883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Land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Gesamt-</a:t>
                      </a:r>
                      <a:r>
                        <a:rPr lang="de-DE" sz="1600" b="1" i="0" u="none" strike="noStrike" dirty="0" err="1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fallzahlen</a:t>
                      </a:r>
                      <a:endParaRPr lang="de-DE" sz="16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Neue </a:t>
                      </a:r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Fälle in den </a:t>
                      </a:r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letzten </a:t>
                      </a:r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7d (MW)</a:t>
                      </a:r>
                      <a:endParaRPr lang="de-DE" sz="16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R</a:t>
                      </a:r>
                      <a:r>
                        <a:rPr lang="de-DE" sz="11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eff</a:t>
                      </a:r>
                      <a:endParaRPr lang="de-DE" sz="16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Verdopplungszeit/Abklingzeit</a:t>
                      </a:r>
                      <a:endParaRPr lang="de-DE" sz="16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Trend</a:t>
                      </a:r>
                      <a:endParaRPr lang="de-DE" sz="16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USA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1.347.881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167.506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▼</a:t>
                      </a:r>
                      <a:endParaRPr lang="de-DE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Russischen Föderation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221.344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76.076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169.594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60.974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Vereinigtes Königreich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224.332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32.500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/>
                        <a:t>~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Indien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70.768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24.331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68.822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21.450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~</a:t>
                      </a:r>
                      <a:endParaRPr lang="de-DE" sz="1600" b="0" i="0" u="none" strike="noStrike" dirty="0" smtClean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Saudi Arabien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41.014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12.358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Türkei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139.771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12.112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~</a:t>
                      </a:r>
                      <a:endParaRPr lang="de-DE" sz="1600" b="0" i="0" u="none" strike="noStrike" dirty="0" smtClean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Mexico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36.327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11.422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Pakistan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32.081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11.140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täglichen Fallzahlen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12.05.2020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9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über 70.000 neuen COVID-19 Fällen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12.05.2020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752460" y="1399916"/>
            <a:ext cx="1603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1.347.881 </a:t>
            </a:r>
            <a:r>
              <a:rPr lang="en-US" dirty="0" err="1" smtClean="0"/>
              <a:t>Fälle</a:t>
            </a:r>
            <a:endParaRPr lang="en-US" dirty="0" smtClean="0"/>
          </a:p>
          <a:p>
            <a:r>
              <a:rPr lang="en-US" dirty="0" smtClean="0"/>
              <a:t>80.684 </a:t>
            </a:r>
            <a:r>
              <a:rPr lang="en-US" dirty="0" err="1" smtClean="0"/>
              <a:t>Verst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539552" y="1414517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221.344 </a:t>
            </a:r>
            <a:r>
              <a:rPr lang="en-US" dirty="0" err="1" smtClean="0"/>
              <a:t>Fälle</a:t>
            </a:r>
            <a:endParaRPr lang="en-US" dirty="0"/>
          </a:p>
          <a:p>
            <a:r>
              <a:rPr lang="en-US" dirty="0" smtClean="0"/>
              <a:t>2.009 </a:t>
            </a:r>
            <a:r>
              <a:rPr lang="en-US" dirty="0" err="1" smtClean="0"/>
              <a:t>Verst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132857"/>
            <a:ext cx="4392488" cy="306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785" y="2297697"/>
            <a:ext cx="4384148" cy="292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84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51" y="1066872"/>
            <a:ext cx="8087097" cy="563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7.000 – 70.000 neuen COVID-19 Fällen in den letzten 7 Tagen</a:t>
            </a:r>
            <a:endParaRPr kumimoji="0" lang="de-DE" sz="23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12.05.2020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0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75" y="1052735"/>
            <a:ext cx="8089850" cy="5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4"/>
          <p:cNvSpPr txBox="1">
            <a:spLocks/>
          </p:cNvSpPr>
          <p:nvPr/>
        </p:nvSpPr>
        <p:spPr>
          <a:xfrm>
            <a:off x="147010" y="332656"/>
            <a:ext cx="884998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1.400-7.000 neuen COVID-19 Fällen in den letzten 7 Tagen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12.05.2020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7201"/>
            <a:ext cx="7971086" cy="564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4"/>
          <p:cNvSpPr txBox="1">
            <a:spLocks/>
          </p:cNvSpPr>
          <p:nvPr/>
        </p:nvSpPr>
        <p:spPr>
          <a:xfrm>
            <a:off x="2036966" y="332656"/>
            <a:ext cx="577539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&gt;100 Fällen und einem R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eff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&gt; 1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12.05.2020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-36512" y="6381328"/>
            <a:ext cx="615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- Größe des Punktes: Anzahl der Fälle in den letzte 7 Tagen</a:t>
            </a:r>
          </a:p>
          <a:p>
            <a:r>
              <a:rPr lang="de-DE" sz="1200" dirty="0"/>
              <a:t>-</a:t>
            </a:r>
            <a:r>
              <a:rPr lang="de-DE" sz="1200" dirty="0" smtClean="0"/>
              <a:t> Farbe: Fälle der letzten 7 Tage als % der Gesamtfallzahl (je heller desto höher die Prozentzahl)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711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492443"/>
          </a:xfrm>
        </p:spPr>
        <p:txBody>
          <a:bodyPr/>
          <a:lstStyle/>
          <a:p>
            <a:r>
              <a:rPr lang="de-DE" sz="3200" dirty="0" smtClean="0"/>
              <a:t>COVID-19 / </a:t>
            </a:r>
            <a:r>
              <a:rPr lang="de-DE" sz="3200" dirty="0" smtClean="0"/>
              <a:t>EMRO - Nord-Afrika</a:t>
            </a:r>
            <a:endParaRPr lang="de-DE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82" y="1484784"/>
            <a:ext cx="7766050" cy="450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327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COVID-19</a:t>
            </a:r>
            <a:r>
              <a:rPr lang="de-DE" sz="2400" dirty="0" smtClean="0">
                <a:latin typeface="ScalaSansPro-Bold" pitchFamily="50" charset="0"/>
              </a:rPr>
              <a:t>/ Ägypten </a:t>
            </a:r>
            <a:r>
              <a:rPr lang="de-DE" sz="1400" b="0" dirty="0" smtClean="0">
                <a:latin typeface="ScalaSansPro-Bold" pitchFamily="50" charset="0"/>
              </a:rPr>
              <a:t>(MIC, 36m Pop.)</a:t>
            </a:r>
            <a:endParaRPr lang="en-GB" sz="1200" b="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43230" y="956521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251520" y="1052736"/>
            <a:ext cx="5616624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de-DE" sz="2000" b="1" dirty="0">
                <a:solidFill>
                  <a:prstClr val="black"/>
                </a:solidFill>
              </a:rPr>
              <a:t>9</a:t>
            </a:r>
            <a:r>
              <a:rPr lang="de-DE" sz="2000" b="1" dirty="0" smtClean="0">
                <a:solidFill>
                  <a:prstClr val="black"/>
                </a:solidFill>
              </a:rPr>
              <a:t>.746</a:t>
            </a:r>
            <a:r>
              <a:rPr lang="de-DE" sz="2000" b="1" dirty="0" smtClean="0">
                <a:solidFill>
                  <a:prstClr val="black"/>
                </a:solidFill>
                <a:latin typeface="ScalaSansPro-Bold" pitchFamily="50" charset="0"/>
              </a:rPr>
              <a:t> </a:t>
            </a: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Fälle (+436)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533 Todesfälle  </a:t>
            </a:r>
            <a:r>
              <a:rPr lang="de-DE" b="1" dirty="0">
                <a:solidFill>
                  <a:prstClr val="black"/>
                </a:solidFill>
                <a:latin typeface="ScalaSansPro-Bold" pitchFamily="50" charset="0"/>
              </a:rPr>
              <a:t>(Fall-Verstorbenen-Anteil: </a:t>
            </a: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5,4%)</a:t>
            </a:r>
            <a:endParaRPr lang="de-DE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Inzidenz: 9,1/ </a:t>
            </a:r>
            <a:r>
              <a:rPr lang="de-DE" b="1" dirty="0">
                <a:solidFill>
                  <a:prstClr val="black"/>
                </a:solidFill>
                <a:latin typeface="ScalaSansPro-Bold" pitchFamily="50" charset="0"/>
              </a:rPr>
              <a:t>100.000 </a:t>
            </a:r>
            <a:r>
              <a:rPr lang="de-DE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b="1" dirty="0">
                <a:solidFill>
                  <a:prstClr val="black"/>
                </a:solidFill>
                <a:latin typeface="ScalaSansPro-Bold" pitchFamily="50" charset="0"/>
              </a:rPr>
              <a:t>.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3230" y="2035801"/>
            <a:ext cx="575290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prstClr val="black"/>
                </a:solidFill>
              </a:rPr>
              <a:t>Erste </a:t>
            </a:r>
            <a:r>
              <a:rPr lang="de-DE" dirty="0">
                <a:solidFill>
                  <a:prstClr val="black"/>
                </a:solidFill>
              </a:rPr>
              <a:t>bestätigte Fälle am </a:t>
            </a:r>
            <a:r>
              <a:rPr lang="de-DE" dirty="0" smtClean="0">
                <a:solidFill>
                  <a:prstClr val="black"/>
                </a:solidFill>
              </a:rPr>
              <a:t>26. Feb (ex. China)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>
                <a:solidFill>
                  <a:prstClr val="black"/>
                </a:solidFill>
              </a:rPr>
              <a:t>Maßnahmen</a:t>
            </a:r>
            <a:r>
              <a:rPr lang="de-DE" dirty="0">
                <a:solidFill>
                  <a:prstClr val="black"/>
                </a:solidFill>
              </a:rPr>
              <a:t>: </a:t>
            </a:r>
            <a:r>
              <a:rPr lang="de-DE" dirty="0" smtClean="0">
                <a:solidFill>
                  <a:prstClr val="black"/>
                </a:solidFill>
              </a:rPr>
              <a:t>Reiserestriktionen, Grenzschließung; Ausgangssperre </a:t>
            </a:r>
            <a:r>
              <a:rPr lang="de-DE" dirty="0">
                <a:solidFill>
                  <a:prstClr val="black"/>
                </a:solidFill>
              </a:rPr>
              <a:t>(21.00-6.00h); </a:t>
            </a:r>
            <a:r>
              <a:rPr lang="de-DE" dirty="0" smtClean="0">
                <a:solidFill>
                  <a:prstClr val="black"/>
                </a:solidFill>
              </a:rPr>
              <a:t>„</a:t>
            </a:r>
            <a:r>
              <a:rPr lang="de-DE" dirty="0" err="1">
                <a:solidFill>
                  <a:prstClr val="black"/>
                </a:solidFill>
              </a:rPr>
              <a:t>social</a:t>
            </a:r>
            <a:r>
              <a:rPr lang="de-DE" dirty="0">
                <a:solidFill>
                  <a:prstClr val="black"/>
                </a:solidFill>
              </a:rPr>
              <a:t> distancing“, Geschäfte geschl. ab 17h; </a:t>
            </a:r>
            <a:r>
              <a:rPr lang="de-DE" dirty="0" smtClean="0">
                <a:solidFill>
                  <a:prstClr val="black"/>
                </a:solidFill>
              </a:rPr>
              <a:t>Schulen u. Universitäten geschlossen; Moscheen geschlossen (Ramadan)</a:t>
            </a:r>
            <a:endParaRPr lang="de-DE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prstClr val="black"/>
                </a:solidFill>
              </a:rPr>
              <a:t>34 </a:t>
            </a:r>
            <a:r>
              <a:rPr lang="de-DE" dirty="0">
                <a:solidFill>
                  <a:prstClr val="black"/>
                </a:solidFill>
              </a:rPr>
              <a:t>„</a:t>
            </a:r>
            <a:r>
              <a:rPr lang="de-DE" dirty="0" err="1">
                <a:solidFill>
                  <a:prstClr val="black"/>
                </a:solidFill>
              </a:rPr>
              <a:t>isolation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hospitals</a:t>
            </a:r>
            <a:r>
              <a:rPr lang="de-DE" dirty="0">
                <a:solidFill>
                  <a:prstClr val="black"/>
                </a:solidFill>
              </a:rPr>
              <a:t>“ </a:t>
            </a:r>
            <a:r>
              <a:rPr lang="de-DE" dirty="0" smtClean="0">
                <a:solidFill>
                  <a:prstClr val="black"/>
                </a:solidFill>
              </a:rPr>
              <a:t>landesweit (</a:t>
            </a:r>
            <a:r>
              <a:rPr lang="en-US" dirty="0" smtClean="0">
                <a:solidFill>
                  <a:prstClr val="black"/>
                </a:solidFill>
              </a:rPr>
              <a:t>13</a:t>
            </a:r>
            <a:r>
              <a:rPr lang="en-US" dirty="0">
                <a:solidFill>
                  <a:prstClr val="black"/>
                </a:solidFill>
              </a:rPr>
              <a:t>% </a:t>
            </a:r>
            <a:r>
              <a:rPr lang="en-US" dirty="0" err="1">
                <a:solidFill>
                  <a:prstClr val="black"/>
                </a:solidFill>
              </a:rPr>
              <a:t>aller</a:t>
            </a:r>
            <a:r>
              <a:rPr lang="en-US" dirty="0">
                <a:solidFill>
                  <a:prstClr val="black"/>
                </a:solidFill>
              </a:rPr>
              <a:t> Fälle </a:t>
            </a:r>
            <a:r>
              <a:rPr lang="en-US" dirty="0" smtClean="0">
                <a:solidFill>
                  <a:prstClr val="black"/>
                </a:solidFill>
              </a:rPr>
              <a:t>HCW)</a:t>
            </a:r>
            <a:endParaRPr lang="de-DE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prstClr val="black"/>
                </a:solidFill>
              </a:rPr>
              <a:t>Laborkapazität</a:t>
            </a:r>
            <a:r>
              <a:rPr lang="de-DE" dirty="0" smtClean="0">
                <a:solidFill>
                  <a:prstClr val="black"/>
                </a:solidFill>
              </a:rPr>
              <a:t>: ca. </a:t>
            </a:r>
            <a:r>
              <a:rPr lang="de-DE" dirty="0">
                <a:solidFill>
                  <a:prstClr val="black"/>
                </a:solidFill>
              </a:rPr>
              <a:t>105,000</a:t>
            </a:r>
            <a:r>
              <a:rPr lang="de-DE" dirty="0" smtClean="0">
                <a:solidFill>
                  <a:prstClr val="black"/>
                </a:solidFill>
              </a:rPr>
              <a:t> Testungen in 40 Laboren; Positivanteil 10%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prstClr val="black"/>
                </a:solidFill>
              </a:rPr>
              <a:t>Berichte </a:t>
            </a:r>
            <a:r>
              <a:rPr lang="de-DE" dirty="0">
                <a:solidFill>
                  <a:prstClr val="black"/>
                </a:solidFill>
              </a:rPr>
              <a:t>aus ganz Ägypten zeigen belebte Straßen, </a:t>
            </a:r>
            <a:r>
              <a:rPr lang="de-DE" dirty="0" smtClean="0">
                <a:solidFill>
                  <a:prstClr val="black"/>
                </a:solidFill>
              </a:rPr>
              <a:t>Versammlungen</a:t>
            </a:r>
            <a:r>
              <a:rPr lang="de-DE" dirty="0">
                <a:solidFill>
                  <a:prstClr val="black"/>
                </a:solidFill>
              </a:rPr>
              <a:t>, </a:t>
            </a:r>
            <a:r>
              <a:rPr lang="de-DE" dirty="0" smtClean="0">
                <a:solidFill>
                  <a:prstClr val="black"/>
                </a:solidFill>
              </a:rPr>
              <a:t>offene Geschäfte</a:t>
            </a:r>
            <a:endParaRPr lang="de-DE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prstClr val="black"/>
                </a:solidFill>
              </a:rPr>
              <a:t>Trotz </a:t>
            </a:r>
            <a:r>
              <a:rPr lang="de-DE" dirty="0" smtClean="0">
                <a:solidFill>
                  <a:prstClr val="black"/>
                </a:solidFill>
              </a:rPr>
              <a:t>anhaltender </a:t>
            </a:r>
            <a:r>
              <a:rPr lang="de-DE" dirty="0">
                <a:solidFill>
                  <a:prstClr val="black"/>
                </a:solidFill>
              </a:rPr>
              <a:t>Ausbreitung des Virus </a:t>
            </a:r>
            <a:r>
              <a:rPr lang="de-DE" dirty="0" smtClean="0">
                <a:solidFill>
                  <a:prstClr val="black"/>
                </a:solidFill>
              </a:rPr>
              <a:t>prüft </a:t>
            </a:r>
            <a:r>
              <a:rPr lang="de-DE" dirty="0">
                <a:solidFill>
                  <a:prstClr val="black"/>
                </a:solidFill>
              </a:rPr>
              <a:t>ägyptische Regierung </a:t>
            </a:r>
            <a:r>
              <a:rPr lang="de-DE" dirty="0" smtClean="0">
                <a:solidFill>
                  <a:prstClr val="black"/>
                </a:solidFill>
              </a:rPr>
              <a:t>weitere Lockerungen: </a:t>
            </a:r>
            <a:r>
              <a:rPr lang="de-DE" dirty="0" smtClean="0">
                <a:solidFill>
                  <a:prstClr val="black"/>
                </a:solidFill>
              </a:rPr>
              <a:t>ab 15.5. </a:t>
            </a:r>
            <a:r>
              <a:rPr lang="de-DE" dirty="0" smtClean="0">
                <a:solidFill>
                  <a:prstClr val="black"/>
                </a:solidFill>
              </a:rPr>
              <a:t>– Öffnung der Hotels, ab 1..6.: „Präsidiale Entscheidung, mit dem Virus zu leben.“</a:t>
            </a:r>
            <a:endParaRPr lang="de-DE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Proteste von </a:t>
            </a:r>
            <a:r>
              <a:rPr lang="de-DE" dirty="0" smtClean="0">
                <a:solidFill>
                  <a:prstClr val="black"/>
                </a:solidFill>
              </a:rPr>
              <a:t>Ärzten, </a:t>
            </a:r>
            <a:r>
              <a:rPr lang="de-DE" dirty="0">
                <a:solidFill>
                  <a:prstClr val="black"/>
                </a:solidFill>
              </a:rPr>
              <a:t>die </a:t>
            </a:r>
            <a:r>
              <a:rPr lang="de-DE" dirty="0" smtClean="0">
                <a:solidFill>
                  <a:prstClr val="black"/>
                </a:solidFill>
              </a:rPr>
              <a:t>Lock down </a:t>
            </a:r>
            <a:r>
              <a:rPr lang="de-DE" dirty="0" smtClean="0">
                <a:solidFill>
                  <a:prstClr val="black"/>
                </a:solidFill>
              </a:rPr>
              <a:t>fordern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prstClr val="black"/>
                </a:solidFill>
              </a:rPr>
              <a:t>Proteste der Regierung, die </a:t>
            </a:r>
            <a:r>
              <a:rPr lang="de-DE" dirty="0">
                <a:solidFill>
                  <a:prstClr val="black"/>
                </a:solidFill>
              </a:rPr>
              <a:t>C</a:t>
            </a:r>
            <a:r>
              <a:rPr lang="de-DE" dirty="0" smtClean="0">
                <a:solidFill>
                  <a:prstClr val="black"/>
                </a:solidFill>
              </a:rPr>
              <a:t>ompliance fordert</a:t>
            </a:r>
            <a:endParaRPr lang="de-DE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AutoShape 4" descr="COVID-19 Outbreak Cases in Ecuador.svg"/>
          <p:cNvSpPr>
            <a:spLocks noChangeAspect="1" noChangeArrowheads="1"/>
          </p:cNvSpPr>
          <p:nvPr/>
        </p:nvSpPr>
        <p:spPr bwMode="auto">
          <a:xfrm>
            <a:off x="155575" y="-4572000"/>
            <a:ext cx="805815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04248" y="2166606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prstClr val="white"/>
                </a:solidFill>
              </a:rPr>
              <a:t>1</a:t>
            </a:r>
            <a:endParaRPr lang="de-DE" sz="1100" b="1" dirty="0">
              <a:solidFill>
                <a:prstClr val="white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388673" y="1533068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prstClr val="white"/>
                </a:solidFill>
              </a:rPr>
              <a:t>2</a:t>
            </a:r>
            <a:endParaRPr lang="de-DE" sz="1100" b="1" dirty="0">
              <a:solidFill>
                <a:prstClr val="white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991494" y="2035801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prstClr val="white"/>
                </a:solidFill>
              </a:rPr>
              <a:t>3</a:t>
            </a:r>
            <a:endParaRPr lang="de-DE" sz="1100" b="1" dirty="0">
              <a:solidFill>
                <a:prstClr val="white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740624" y="1663873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prstClr val="white"/>
                </a:solidFill>
              </a:rPr>
              <a:t>4</a:t>
            </a:r>
            <a:endParaRPr lang="de-DE" sz="1100" b="1" dirty="0">
              <a:solidFill>
                <a:prstClr val="white"/>
              </a:solidFill>
            </a:endParaRPr>
          </a:p>
        </p:txBody>
      </p:sp>
      <p:sp>
        <p:nvSpPr>
          <p:cNvPr id="3" name="AutoShape 4" descr="Latest details of COVID-19 outbreak in Egypt.png"/>
          <p:cNvSpPr>
            <a:spLocks noChangeAspect="1" noChangeArrowheads="1"/>
          </p:cNvSpPr>
          <p:nvPr/>
        </p:nvSpPr>
        <p:spPr bwMode="auto">
          <a:xfrm>
            <a:off x="155575" y="-2376488"/>
            <a:ext cx="7429500" cy="4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1" name="AutoShape 7" descr="Latest details of COVID-19 outbreak in Egypt.png"/>
          <p:cNvSpPr>
            <a:spLocks noChangeAspect="1" noChangeArrowheads="1"/>
          </p:cNvSpPr>
          <p:nvPr/>
        </p:nvSpPr>
        <p:spPr bwMode="auto">
          <a:xfrm>
            <a:off x="307975" y="-2224088"/>
            <a:ext cx="7429500" cy="4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09" y="4149080"/>
            <a:ext cx="324036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7" r="13960"/>
          <a:stretch/>
        </p:blipFill>
        <p:spPr bwMode="auto">
          <a:xfrm>
            <a:off x="6215743" y="1099678"/>
            <a:ext cx="2931651" cy="26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10876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Office PowerPoint</Application>
  <PresentationFormat>Bildschirmpräsentation (4:3)</PresentationFormat>
  <Paragraphs>112</Paragraphs>
  <Slides>7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9" baseType="lpstr">
      <vt:lpstr>Larissa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COVID-19 / EMRO - Nord-Afrika</vt:lpstr>
      <vt:lpstr>COVID-19/ Ägypten (MIC, 36m Pop.)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Jansen, Andreas</cp:lastModifiedBy>
  <cp:revision>79</cp:revision>
  <dcterms:created xsi:type="dcterms:W3CDTF">2020-04-16T05:25:18Z</dcterms:created>
  <dcterms:modified xsi:type="dcterms:W3CDTF">2020-05-12T08:13:13Z</dcterms:modified>
</cp:coreProperties>
</file>