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82"/>
  </p:notesMasterIdLst>
  <p:handoutMasterIdLst>
    <p:handoutMasterId r:id="rId83"/>
  </p:handoutMasterIdLst>
  <p:sldIdLst>
    <p:sldId id="427" r:id="rId3"/>
    <p:sldId id="428" r:id="rId4"/>
    <p:sldId id="431" r:id="rId5"/>
    <p:sldId id="430" r:id="rId6"/>
    <p:sldId id="494" r:id="rId7"/>
    <p:sldId id="559" r:id="rId8"/>
    <p:sldId id="470" r:id="rId9"/>
    <p:sldId id="500" r:id="rId10"/>
    <p:sldId id="509" r:id="rId11"/>
    <p:sldId id="498" r:id="rId12"/>
    <p:sldId id="437" r:id="rId13"/>
    <p:sldId id="570" r:id="rId14"/>
    <p:sldId id="568" r:id="rId15"/>
    <p:sldId id="439" r:id="rId16"/>
    <p:sldId id="440" r:id="rId17"/>
    <p:sldId id="441" r:id="rId18"/>
    <p:sldId id="555" r:id="rId19"/>
    <p:sldId id="534" r:id="rId20"/>
    <p:sldId id="442" r:id="rId21"/>
    <p:sldId id="556" r:id="rId22"/>
    <p:sldId id="433" r:id="rId23"/>
    <p:sldId id="508" r:id="rId24"/>
    <p:sldId id="550" r:id="rId25"/>
    <p:sldId id="435" r:id="rId26"/>
    <p:sldId id="574" r:id="rId27"/>
    <p:sldId id="565" r:id="rId28"/>
    <p:sldId id="567" r:id="rId29"/>
    <p:sldId id="566" r:id="rId30"/>
    <p:sldId id="553" r:id="rId31"/>
    <p:sldId id="571" r:id="rId32"/>
    <p:sldId id="533" r:id="rId33"/>
    <p:sldId id="538" r:id="rId34"/>
    <p:sldId id="432" r:id="rId35"/>
    <p:sldId id="515" r:id="rId36"/>
    <p:sldId id="497" r:id="rId37"/>
    <p:sldId id="554" r:id="rId38"/>
    <p:sldId id="557" r:id="rId39"/>
    <p:sldId id="558" r:id="rId40"/>
    <p:sldId id="544" r:id="rId41"/>
    <p:sldId id="547" r:id="rId42"/>
    <p:sldId id="545" r:id="rId43"/>
    <p:sldId id="546" r:id="rId44"/>
    <p:sldId id="539" r:id="rId45"/>
    <p:sldId id="540" r:id="rId46"/>
    <p:sldId id="541" r:id="rId47"/>
    <p:sldId id="542" r:id="rId48"/>
    <p:sldId id="543" r:id="rId49"/>
    <p:sldId id="575" r:id="rId50"/>
    <p:sldId id="576" r:id="rId51"/>
    <p:sldId id="517" r:id="rId52"/>
    <p:sldId id="518" r:id="rId53"/>
    <p:sldId id="519" r:id="rId54"/>
    <p:sldId id="520" r:id="rId55"/>
    <p:sldId id="521" r:id="rId56"/>
    <p:sldId id="522" r:id="rId57"/>
    <p:sldId id="523" r:id="rId58"/>
    <p:sldId id="524" r:id="rId59"/>
    <p:sldId id="481" r:id="rId60"/>
    <p:sldId id="482" r:id="rId61"/>
    <p:sldId id="504" r:id="rId62"/>
    <p:sldId id="513" r:id="rId63"/>
    <p:sldId id="512" r:id="rId64"/>
    <p:sldId id="511" r:id="rId65"/>
    <p:sldId id="514" r:id="rId66"/>
    <p:sldId id="476" r:id="rId67"/>
    <p:sldId id="478" r:id="rId68"/>
    <p:sldId id="551" r:id="rId69"/>
    <p:sldId id="552" r:id="rId70"/>
    <p:sldId id="505" r:id="rId71"/>
    <p:sldId id="560" r:id="rId72"/>
    <p:sldId id="569" r:id="rId73"/>
    <p:sldId id="562" r:id="rId74"/>
    <p:sldId id="564" r:id="rId75"/>
    <p:sldId id="572" r:id="rId76"/>
    <p:sldId id="573" r:id="rId77"/>
    <p:sldId id="563" r:id="rId78"/>
    <p:sldId id="450" r:id="rId79"/>
    <p:sldId id="549" r:id="rId80"/>
    <p:sldId id="483" r:id="rId81"/>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A8DD"/>
    <a:srgbClr val="045AA6"/>
    <a:srgbClr val="006EC7"/>
    <a:srgbClr val="D0D8E8"/>
    <a:srgbClr val="E9EDF4"/>
    <a:srgbClr val="367BB8"/>
    <a:srgbClr val="338BD2"/>
    <a:srgbClr val="4D8AD2"/>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5" autoAdjust="0"/>
    <p:restoredTop sz="90046" autoAdjust="0"/>
  </p:normalViewPr>
  <p:slideViewPr>
    <p:cSldViewPr snapToGrid="0" snapToObjects="1">
      <p:cViewPr varScale="1">
        <p:scale>
          <a:sx n="120" d="100"/>
          <a:sy n="120" d="100"/>
        </p:scale>
        <p:origin x="-1632"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13.05.2020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13.05.2020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file:///\\rki.local\daten\Projekte\RKI_nCoV-Lage\2.Themen\2.1.Epidemiologie\Nowcasting\Do-Files\pics\Surveillance\apr2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rocs.hu-berlin.de/covid-19-mobility/de/current-mobilit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rocs.hu-berlin.de/covid-19-mobility/de/current-mobility/"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hlinkClick r:id="rId3"/>
              </a:rPr>
              <a:t>S:\Projekte\RKI_nCoV-Lage\2.Themen\2.1.Epidemiologie\Nowcasting\Do-Files\pics\Surveillance </a:t>
            </a:r>
            <a:endParaRPr lang="de-DE" dirty="0" smtClean="0"/>
          </a:p>
          <a:p>
            <a:endParaRPr lang="de-DE" sz="1200" u="sng" kern="1200" dirty="0" smtClean="0">
              <a:solidFill>
                <a:schemeClr val="tx1"/>
              </a:solidFill>
              <a:effectLst/>
              <a:latin typeface="+mn-lt"/>
              <a:ea typeface="+mn-ea"/>
              <a:cs typeface="+mn-cs"/>
            </a:endParaRPr>
          </a:p>
          <a:p>
            <a:r>
              <a:rPr lang="de-DE" sz="1200" u="none" kern="1200" dirty="0" smtClean="0">
                <a:solidFill>
                  <a:schemeClr val="tx1"/>
                </a:solidFill>
                <a:effectLst/>
                <a:latin typeface="+mn-lt"/>
                <a:ea typeface="+mn-ea"/>
                <a:cs typeface="+mn-cs"/>
              </a:rPr>
              <a:t>Ordner BL</a:t>
            </a:r>
          </a:p>
          <a:p>
            <a:r>
              <a:rPr lang="de-DE" sz="1200" u="none" kern="1200" dirty="0" smtClean="0">
                <a:solidFill>
                  <a:schemeClr val="tx1"/>
                </a:solidFill>
                <a:effectLst/>
                <a:latin typeface="+mn-lt"/>
                <a:ea typeface="+mn-ea"/>
                <a:cs typeface="+mn-cs"/>
              </a:rPr>
              <a:t>Excel-Tabelle </a:t>
            </a:r>
            <a:r>
              <a:rPr lang="de-DE" sz="1200" u="none" kern="1200" dirty="0" err="1" smtClean="0">
                <a:solidFill>
                  <a:schemeClr val="tx1"/>
                </a:solidFill>
                <a:effectLst/>
                <a:latin typeface="+mn-lt"/>
                <a:ea typeface="+mn-ea"/>
                <a:cs typeface="+mn-cs"/>
              </a:rPr>
              <a:t>Nowcast_BL</a:t>
            </a:r>
            <a:r>
              <a:rPr lang="de-DE" sz="1200" u="none" kern="1200" dirty="0" smtClean="0">
                <a:solidFill>
                  <a:schemeClr val="tx1"/>
                </a:solidFill>
                <a:effectLst/>
                <a:latin typeface="+mn-lt"/>
                <a:ea typeface="+mn-ea"/>
                <a:cs typeface="+mn-cs"/>
              </a:rPr>
              <a:t> , Reiter R_BL</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156645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Extra Folie nur Dienstags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17</a:t>
            </a:fld>
            <a:endParaRPr lang="de-DE"/>
          </a:p>
        </p:txBody>
      </p:sp>
    </p:spTree>
    <p:extLst>
      <p:ext uri="{BB962C8B-B14F-4D97-AF65-F5344CB8AC3E}">
        <p14:creationId xmlns:p14="http://schemas.microsoft.com/office/powerpoint/2010/main" val="1389190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r>
              <a:rPr lang="de-DE" dirty="0" smtClean="0"/>
              <a:t>PDF: kreise_2020-xx-xx_optionIF_00</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19</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Alter-Geschlecht</a:t>
            </a:r>
          </a:p>
          <a:p>
            <a:pPr defTabSz="457886">
              <a:defRPr/>
            </a:pPr>
            <a:endParaRPr lang="de-DE" dirty="0" smtClean="0"/>
          </a:p>
          <a:p>
            <a:pPr defTabSz="457886">
              <a:defRPr/>
            </a:pPr>
            <a:r>
              <a:rPr lang="de-DE" dirty="0" smtClean="0"/>
              <a:t>Reiter AG10-Geschlecht für Anteil &gt;= 70 und Abbildung</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AG10-Meldewoche</a:t>
            </a:r>
          </a:p>
          <a:p>
            <a:pPr defTabSz="457886">
              <a:defRPr/>
            </a:pPr>
            <a:endParaRPr lang="de-DE" dirty="0" smtClean="0"/>
          </a:p>
          <a:p>
            <a:pPr defTabSz="457886">
              <a:defRPr/>
            </a:pPr>
            <a:r>
              <a:rPr lang="de-DE" dirty="0" smtClean="0"/>
              <a:t>Anzahl Gesamtfälle mit Angaben</a:t>
            </a:r>
            <a:r>
              <a:rPr lang="de-DE" baseline="0" dirty="0" smtClean="0"/>
              <a:t> = S</a:t>
            </a:r>
            <a:r>
              <a:rPr lang="de-DE" dirty="0" smtClean="0"/>
              <a:t>umme aus den Fallzahlen der dargestellten Meldewochen summieren</a:t>
            </a:r>
            <a:r>
              <a:rPr lang="de-DE" baseline="0" dirty="0" smtClean="0"/>
              <a:t> (ohne unbekannt)</a:t>
            </a:r>
            <a:endParaRPr lang="de-DE"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Ordner des aktuellen Lageberichts S:\Projekte\RKI_nCoV-Lage\3.Kommunikation\3.7.Lageberichte</a:t>
            </a:r>
          </a:p>
          <a:p>
            <a:pPr defTabSz="457886">
              <a:defRPr/>
            </a:pPr>
            <a:r>
              <a:rPr lang="de-DE" dirty="0" smtClean="0"/>
              <a:t>Reiter Todesfälle für Angaben in der linken Tabelle</a:t>
            </a:r>
          </a:p>
          <a:p>
            <a:pPr defTabSz="457886">
              <a:defRPr/>
            </a:pPr>
            <a:r>
              <a:rPr lang="de-DE" dirty="0" smtClean="0"/>
              <a:t>Reiter AG10-Geschlecht Verstorben</a:t>
            </a:r>
            <a:r>
              <a:rPr lang="de-DE" baseline="0" dirty="0" smtClean="0"/>
              <a:t> für Abbildung</a:t>
            </a:r>
          </a:p>
          <a:p>
            <a:pPr defTabSz="457886">
              <a:defRPr/>
            </a:pPr>
            <a:r>
              <a:rPr lang="de-DE" baseline="0" dirty="0" smtClean="0"/>
              <a:t>Untere Tabelle aus Präsentation für </a:t>
            </a:r>
            <a:r>
              <a:rPr lang="de-DE" baseline="0" dirty="0" err="1" smtClean="0"/>
              <a:t>Wieler</a:t>
            </a:r>
            <a:r>
              <a:rPr lang="de-DE" baseline="0" dirty="0" smtClean="0"/>
              <a:t> mit aktuellem Datum: </a:t>
            </a:r>
            <a:r>
              <a:rPr lang="de-DE" sz="1200" kern="1200" dirty="0" smtClean="0">
                <a:solidFill>
                  <a:schemeClr val="tx1"/>
                </a:solidFill>
                <a:effectLst/>
                <a:latin typeface="+mn-lt"/>
                <a:ea typeface="+mn-ea"/>
                <a:cs typeface="+mn-cs"/>
              </a:rPr>
              <a:t>S:\Projekte\RKI_nCoV-Lage\3.Kommunikation\6.3 Vorträge\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smtClean="0"/>
          </a:p>
          <a:p>
            <a:pPr defTabSz="457886">
              <a:defRPr/>
            </a:pPr>
            <a:r>
              <a:rPr lang="de-DE" dirty="0" smtClean="0"/>
              <a:t>Excel-Tabelle </a:t>
            </a:r>
            <a:r>
              <a:rPr lang="de-DE" dirty="0" err="1" smtClean="0"/>
              <a:t>Fallzahlen_aktuellesDatum</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Ordner des aktuellen Lageberichts S:\Projekte\RKI_nCoV-Lage\3.Kommunikation\3.7.Lageberichte</a:t>
            </a:r>
          </a:p>
          <a:p>
            <a:pPr defTabSz="457886">
              <a:defRPr/>
            </a:pPr>
            <a:r>
              <a:rPr lang="de-DE" dirty="0" smtClean="0"/>
              <a:t>Reiter Todesfälle für Angaben in der linken Tabelle</a:t>
            </a:r>
          </a:p>
          <a:p>
            <a:pPr defTabSz="457886">
              <a:defRPr/>
            </a:pPr>
            <a:r>
              <a:rPr lang="de-DE" dirty="0" smtClean="0"/>
              <a:t>Reiter AG10-Geschlecht Verstorben</a:t>
            </a:r>
            <a:r>
              <a:rPr lang="de-DE" baseline="0" dirty="0" smtClean="0"/>
              <a:t> für Abbildung</a:t>
            </a:r>
          </a:p>
          <a:p>
            <a:pPr defTabSz="457886">
              <a:defRPr/>
            </a:pPr>
            <a:r>
              <a:rPr lang="de-DE" baseline="0" dirty="0" smtClean="0"/>
              <a:t>Untere Tabelle aus Präsentation für </a:t>
            </a:r>
            <a:r>
              <a:rPr lang="de-DE" baseline="0" dirty="0" err="1" smtClean="0"/>
              <a:t>Wieler</a:t>
            </a:r>
            <a:r>
              <a:rPr lang="de-DE" baseline="0" dirty="0" smtClean="0"/>
              <a:t> mit aktuellem Datum: </a:t>
            </a:r>
            <a:r>
              <a:rPr lang="de-DE" sz="1200" kern="1200" dirty="0" smtClean="0">
                <a:solidFill>
                  <a:schemeClr val="tx1"/>
                </a:solidFill>
                <a:effectLst/>
                <a:latin typeface="+mn-lt"/>
                <a:ea typeface="+mn-ea"/>
                <a:cs typeface="+mn-cs"/>
              </a:rPr>
              <a:t>S:\Projekte\RKI_nCoV-Lage\3.Kommunikation\6.3 Vorträge\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24</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Excel-File: Covid19_Liste_stand_xxx</a:t>
            </a:r>
          </a:p>
          <a:p>
            <a:pPr defTabSz="457886">
              <a:defRPr/>
            </a:pPr>
            <a:r>
              <a:rPr lang="de-DE" dirty="0" smtClean="0"/>
              <a:t>Reiter: </a:t>
            </a:r>
            <a:r>
              <a:rPr lang="de-DE" dirty="0" err="1" smtClean="0"/>
              <a:t>Einrichtung_Details</a:t>
            </a: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sz="1200" b="0" i="0" u="none" strike="noStrike" kern="1200" dirty="0" smtClean="0">
                <a:solidFill>
                  <a:schemeClr val="tx1"/>
                </a:solidFill>
                <a:effectLst/>
                <a:latin typeface="+mn-lt"/>
                <a:ea typeface="+mn-ea"/>
                <a:cs typeface="+mn-cs"/>
              </a:rPr>
              <a:t>* Spalte H</a:t>
            </a:r>
            <a:endParaRPr lang="de-DE" sz="1200" dirty="0" smtClean="0">
              <a:effectLst/>
              <a:latin typeface="+mn-lt"/>
              <a:ea typeface="MS Mincho"/>
              <a:cs typeface="Times New Roman"/>
            </a:endParaRPr>
          </a:p>
          <a:p>
            <a:pPr defTabSz="457886">
              <a:defRPr/>
            </a:pP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Reite Exposition: </a:t>
            </a: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Keine Tätigkeit, Betreuung, Unterbringung  in genannten Einrichtungen = </a:t>
            </a:r>
            <a:r>
              <a:rPr lang="de-DE" dirty="0" smtClean="0"/>
              <a:t>Ohne</a:t>
            </a:r>
            <a:endParaRPr lang="de-DE" sz="1200" dirty="0" smtClean="0">
              <a:effectLst/>
              <a:latin typeface="+mn-lt"/>
              <a:ea typeface="MS Mincho"/>
              <a:cs typeface="Times New Roman"/>
            </a:endParaRP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Unbekannt = </a:t>
            </a:r>
            <a:r>
              <a:rPr lang="de-DE" sz="1200" b="0" i="0" u="none" strike="noStrike" kern="1200" dirty="0" smtClean="0">
                <a:solidFill>
                  <a:schemeClr val="tx1"/>
                </a:solidFill>
                <a:effectLst/>
                <a:latin typeface="+mn-lt"/>
                <a:ea typeface="+mn-ea"/>
                <a:cs typeface="+mn-cs"/>
              </a:rPr>
              <a:t>nicht </a:t>
            </a:r>
            <a:r>
              <a:rPr lang="de-DE" sz="1200" b="0" i="0" u="none" strike="noStrike" kern="1200" dirty="0" err="1" smtClean="0">
                <a:solidFill>
                  <a:schemeClr val="tx1"/>
                </a:solidFill>
                <a:effectLst/>
                <a:latin typeface="+mn-lt"/>
                <a:ea typeface="+mn-ea"/>
                <a:cs typeface="+mn-cs"/>
              </a:rPr>
              <a:t>erhoben+nicht</a:t>
            </a:r>
            <a:r>
              <a:rPr lang="de-DE" sz="1200" b="0" i="0" u="none" strike="noStrike" kern="1200" dirty="0" smtClean="0">
                <a:solidFill>
                  <a:schemeClr val="tx1"/>
                </a:solidFill>
                <a:effectLst/>
                <a:latin typeface="+mn-lt"/>
                <a:ea typeface="+mn-ea"/>
                <a:cs typeface="+mn-cs"/>
              </a:rPr>
              <a:t> ermittelbar</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29</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Extel</a:t>
            </a:r>
            <a:r>
              <a:rPr lang="de-DE" dirty="0" smtClean="0"/>
              <a:t>-tabelle</a:t>
            </a:r>
            <a:r>
              <a:rPr lang="de-DE" baseline="0" dirty="0" smtClean="0"/>
              <a:t> </a:t>
            </a:r>
            <a:r>
              <a:rPr lang="de-DE" dirty="0" err="1" smtClean="0"/>
              <a:t>Linelist</a:t>
            </a:r>
            <a:endParaRPr lang="de-DE" dirty="0" smtClean="0"/>
          </a:p>
          <a:p>
            <a:endParaRPr lang="de-DE" dirty="0" smtClean="0"/>
          </a:p>
          <a:p>
            <a:r>
              <a:rPr lang="de-DE" dirty="0" smtClean="0"/>
              <a:t>Reiter  </a:t>
            </a:r>
            <a:r>
              <a:rPr lang="de-DE" dirty="0" err="1" smtClean="0"/>
              <a:t>Einrichtungen_Grafik</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31</a:t>
            </a:fld>
            <a:endParaRPr lang="de-DE"/>
          </a:p>
        </p:txBody>
      </p:sp>
    </p:spTree>
    <p:extLst>
      <p:ext uri="{BB962C8B-B14F-4D97-AF65-F5344CB8AC3E}">
        <p14:creationId xmlns:p14="http://schemas.microsoft.com/office/powerpoint/2010/main" val="671559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57792">
              <a:buFontTx/>
              <a:buNone/>
              <a:defRPr/>
            </a:pPr>
            <a:r>
              <a:rPr lang="de-DE" dirty="0" smtClean="0"/>
              <a:t>Email 27.4.2020</a:t>
            </a:r>
          </a:p>
          <a:p>
            <a:pPr marL="0" indent="0" defTabSz="457792">
              <a:buFontTx/>
              <a:buNone/>
              <a:defRPr/>
            </a:pPr>
            <a:endParaRPr lang="de-DE" dirty="0" smtClean="0"/>
          </a:p>
          <a:p>
            <a:r>
              <a:rPr lang="de-DE" sz="1200" kern="1200" smtClean="0">
                <a:solidFill>
                  <a:schemeClr val="tx1"/>
                </a:solidFill>
                <a:effectLst/>
                <a:latin typeface="+mn-lt"/>
                <a:ea typeface="+mn-ea"/>
                <a:cs typeface="+mn-cs"/>
              </a:rPr>
              <a:t>Liebe Sandra,</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wir haben die Berechnung nochmal angepasst und warten noch auf Daten </a:t>
            </a:r>
            <a:r>
              <a:rPr lang="de-DE" sz="1200" kern="1200" smtClean="0">
                <a:solidFill>
                  <a:schemeClr val="tx1"/>
                </a:solidFill>
                <a:effectLst/>
                <a:latin typeface="+mn-lt"/>
                <a:ea typeface="+mn-ea"/>
                <a:cs typeface="+mn-cs"/>
              </a:rPr>
              <a:t>von FG31, </a:t>
            </a:r>
            <a:r>
              <a:rPr lang="de-DE" sz="1200" kern="1200" dirty="0" smtClean="0">
                <a:solidFill>
                  <a:schemeClr val="tx1"/>
                </a:solidFill>
                <a:effectLst/>
                <a:latin typeface="+mn-lt"/>
                <a:ea typeface="+mn-ea"/>
                <a:cs typeface="+mn-cs"/>
              </a:rPr>
              <a:t>daher gibt es bisher noch keine Aktualisierung der nosokomialen Ausbruchszahlen. Im Laufe der Woche bekommen wir eine sinnvolle Auswertung hin.</a:t>
            </a:r>
          </a:p>
          <a:p>
            <a:r>
              <a:rPr lang="de-DE" sz="1200" kern="1200" smtClean="0">
                <a:solidFill>
                  <a:schemeClr val="tx1"/>
                </a:solidFill>
                <a:effectLst/>
                <a:latin typeface="+mn-lt"/>
                <a:ea typeface="+mn-ea"/>
                <a:cs typeface="+mn-cs"/>
              </a:rPr>
              <a:t>Grüße,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Sebastian </a:t>
            </a:r>
          </a:p>
          <a:p>
            <a:pPr marL="0" indent="0" defTabSz="457792">
              <a:buFontTx/>
              <a:buNone/>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NEU: Datenquelle:</a:t>
            </a:r>
            <a:r>
              <a:rPr lang="de-DE" baseline="0" dirty="0" smtClean="0"/>
              <a:t> COVID-19-Cube</a:t>
            </a:r>
            <a:endParaRPr lang="de-DE" dirty="0" smtClean="0"/>
          </a:p>
          <a:p>
            <a:pPr defTabSz="457886">
              <a:defRPr/>
            </a:pPr>
            <a:endParaRPr lang="de-DE" dirty="0" smtClean="0"/>
          </a:p>
          <a:p>
            <a:pPr defTabSz="457886">
              <a:defRPr/>
            </a:pPr>
            <a:r>
              <a:rPr lang="de-DE" dirty="0" smtClean="0"/>
              <a:t>----------</a:t>
            </a:r>
          </a:p>
          <a:p>
            <a:pPr defTabSz="457886">
              <a:defRPr/>
            </a:pPr>
            <a:r>
              <a:rPr lang="de-DE" dirty="0" smtClean="0"/>
              <a:t>Datenquelle</a:t>
            </a:r>
            <a:r>
              <a:rPr lang="de-DE" smtClean="0"/>
              <a:t>: Covid19_Liste, </a:t>
            </a:r>
            <a:r>
              <a:rPr lang="de-DE" dirty="0" smtClean="0"/>
              <a:t>Datenblätter: Expositionsort 		</a:t>
            </a:r>
            <a:r>
              <a:rPr lang="de-DE" baseline="0" dirty="0" smtClean="0"/>
              <a:t>- Wichtig: vor der nächsten Filterung den vorherigen Filter entfernen! </a:t>
            </a:r>
            <a:endParaRPr lang="de-DE" dirty="0" smtClean="0"/>
          </a:p>
          <a:p>
            <a:pPr defTabSz="457886">
              <a:defRPr/>
            </a:pPr>
            <a:r>
              <a:rPr lang="de-DE" baseline="0" dirty="0" smtClean="0"/>
              <a:t>Expositionsland: 1. </a:t>
            </a:r>
            <a:r>
              <a:rPr lang="de-DE" dirty="0" smtClean="0"/>
              <a:t>Ebene (ohne Deutschland)</a:t>
            </a:r>
          </a:p>
          <a:p>
            <a:pPr defTabSz="457886">
              <a:defRPr/>
            </a:pPr>
            <a:r>
              <a:rPr lang="de-DE" baseline="0" dirty="0" smtClean="0"/>
              <a:t>Häufig genannte Regionen: 2. </a:t>
            </a:r>
            <a:r>
              <a:rPr lang="de-DE" dirty="0" smtClean="0"/>
              <a:t>Ebene; nach Land filtern</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Bericht DIVI-Intensivregister; per Email</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34</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Quelle: Bericht DIVI-Intensivregister; per Email</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Quelle: Bericht DIVI-Intensivregister; per Email</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u="sng" kern="1200" dirty="0" smtClean="0">
                <a:solidFill>
                  <a:schemeClr val="tx1"/>
                </a:solidFill>
                <a:effectLst/>
                <a:latin typeface="+mn-lt"/>
                <a:ea typeface="+mn-ea"/>
                <a:cs typeface="+mn-cs"/>
                <a:hlinkClick r:id="rId3"/>
              </a:rPr>
              <a:t>http://rocs.hu-berlin.de/covid-19-mobility/de/current-mobility/</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37</a:t>
            </a:fld>
            <a:endParaRPr lang="de-DE"/>
          </a:p>
        </p:txBody>
      </p:sp>
    </p:spTree>
    <p:extLst>
      <p:ext uri="{BB962C8B-B14F-4D97-AF65-F5344CB8AC3E}">
        <p14:creationId xmlns:p14="http://schemas.microsoft.com/office/powerpoint/2010/main" val="101238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u="sng" kern="1200" dirty="0" smtClean="0">
                <a:solidFill>
                  <a:schemeClr val="tx1"/>
                </a:solidFill>
                <a:effectLst/>
                <a:latin typeface="+mn-lt"/>
                <a:ea typeface="+mn-ea"/>
                <a:cs typeface="+mn-cs"/>
                <a:hlinkClick r:id="rId3"/>
              </a:rPr>
              <a:t>http://rocs.hu-berlin.de/covid-19-mobility/de/current-mobility/</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38</a:t>
            </a:fld>
            <a:endParaRPr lang="de-DE"/>
          </a:p>
        </p:txBody>
      </p:sp>
    </p:spTree>
    <p:extLst>
      <p:ext uri="{BB962C8B-B14F-4D97-AF65-F5344CB8AC3E}">
        <p14:creationId xmlns:p14="http://schemas.microsoft.com/office/powerpoint/2010/main" val="10123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Entwurf Wochenbericht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44</a:t>
            </a:fld>
            <a:endParaRPr lang="de-DE"/>
          </a:p>
        </p:txBody>
      </p:sp>
    </p:spTree>
    <p:extLst>
      <p:ext uri="{BB962C8B-B14F-4D97-AF65-F5344CB8AC3E}">
        <p14:creationId xmlns:p14="http://schemas.microsoft.com/office/powerpoint/2010/main" val="3537655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47</a:t>
            </a:fld>
            <a:endParaRPr lang="de-DE"/>
          </a:p>
        </p:txBody>
      </p:sp>
    </p:spTree>
    <p:extLst>
      <p:ext uri="{BB962C8B-B14F-4D97-AF65-F5344CB8AC3E}">
        <p14:creationId xmlns:p14="http://schemas.microsoft.com/office/powerpoint/2010/main" val="3891946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ICOSARI Email FG36</a:t>
            </a:r>
            <a:r>
              <a:rPr lang="en-US" baseline="0" dirty="0" smtClean="0"/>
              <a:t> </a:t>
            </a:r>
            <a:r>
              <a:rPr lang="en-US" baseline="0" dirty="0" err="1" smtClean="0"/>
              <a:t>Dienstag</a:t>
            </a:r>
            <a:r>
              <a:rPr lang="en-US" baseline="0" dirty="0" smtClean="0"/>
              <a:t> </a:t>
            </a:r>
            <a:r>
              <a:rPr lang="en-US" baseline="0" dirty="0" err="1" smtClean="0"/>
              <a:t>oder</a:t>
            </a:r>
            <a:r>
              <a:rPr lang="en-US" baseline="0" dirty="0" smtClean="0"/>
              <a:t> </a:t>
            </a:r>
            <a:r>
              <a:rPr lang="en-US" baseline="0" dirty="0" err="1" smtClean="0"/>
              <a:t>Mittwoch</a:t>
            </a:r>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50</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51</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52</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53</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54</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55</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56</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57</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Email </a:t>
            </a:r>
            <a:r>
              <a:rPr lang="de-DE" dirty="0" err="1" smtClean="0"/>
              <a:t>Madlen</a:t>
            </a:r>
            <a:r>
              <a:rPr lang="de-DE" dirty="0" smtClean="0"/>
              <a:t> Schranz</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60</a:t>
            </a:fld>
            <a:endParaRPr lang="de-DE"/>
          </a:p>
        </p:txBody>
      </p:sp>
    </p:spTree>
    <p:extLst>
      <p:ext uri="{BB962C8B-B14F-4D97-AF65-F5344CB8AC3E}">
        <p14:creationId xmlns:p14="http://schemas.microsoft.com/office/powerpoint/2010/main" val="4176723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61</a:t>
            </a:fld>
            <a:endParaRPr lang="de-DE"/>
          </a:p>
        </p:txBody>
      </p:sp>
    </p:spTree>
    <p:extLst>
      <p:ext uri="{BB962C8B-B14F-4D97-AF65-F5344CB8AC3E}">
        <p14:creationId xmlns:p14="http://schemas.microsoft.com/office/powerpoint/2010/main" val="2393731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https://www.euromomo.eu/graphs-and-maps/</a:t>
            </a:r>
          </a:p>
          <a:p>
            <a:endParaRPr lang="de-DE" dirty="0" smtClean="0"/>
          </a:p>
          <a:p>
            <a:r>
              <a:rPr lang="de-DE" dirty="0" smtClean="0"/>
              <a:t>Immer Donnerstags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65</a:t>
            </a:fld>
            <a:endParaRPr lang="de-DE"/>
          </a:p>
        </p:txBody>
      </p:sp>
    </p:spTree>
    <p:extLst>
      <p:ext uri="{BB962C8B-B14F-4D97-AF65-F5344CB8AC3E}">
        <p14:creationId xmlns:p14="http://schemas.microsoft.com/office/powerpoint/2010/main" val="1643183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66</a:t>
            </a:fld>
            <a:endParaRPr lang="de-DE"/>
          </a:p>
        </p:txBody>
      </p:sp>
    </p:spTree>
    <p:extLst>
      <p:ext uri="{BB962C8B-B14F-4D97-AF65-F5344CB8AC3E}">
        <p14:creationId xmlns:p14="http://schemas.microsoft.com/office/powerpoint/2010/main" val="2104597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p>
          <a:p>
            <a:r>
              <a:rPr lang="de-DE" dirty="0" smtClean="0"/>
              <a:t>Immer Freitags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69</a:t>
            </a:fld>
            <a:endParaRPr lang="de-DE"/>
          </a:p>
        </p:txBody>
      </p:sp>
    </p:spTree>
    <p:extLst>
      <p:ext uri="{BB962C8B-B14F-4D97-AF65-F5344CB8AC3E}">
        <p14:creationId xmlns:p14="http://schemas.microsoft.com/office/powerpoint/2010/main" val="3181432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 Mit Datenstand vom 05.05.2020 17:00 Uhr sind Rückmeldungen aus 11 von 16 Bundesländern eingegangen. In Thüringen besteht aktuell Unterstützungsbedarf in </a:t>
            </a:r>
            <a:r>
              <a:rPr lang="de-DE" sz="1200" b="0" i="0" u="none" strike="noStrike" kern="1200" baseline="0" smtClean="0">
                <a:solidFill>
                  <a:schemeClr val="tx1"/>
                </a:solidFill>
                <a:latin typeface="+mn-lt"/>
                <a:ea typeface="+mn-ea"/>
                <a:cs typeface="+mn-cs"/>
              </a:rPr>
              <a:t>2 Gesundheitsämtern, </a:t>
            </a:r>
            <a:r>
              <a:rPr lang="de-DE" sz="1200" b="0" i="0" u="none" strike="noStrike" kern="1200" baseline="0" dirty="0" smtClean="0">
                <a:solidFill>
                  <a:schemeClr val="tx1"/>
                </a:solidFill>
                <a:latin typeface="+mn-lt"/>
                <a:ea typeface="+mn-ea"/>
                <a:cs typeface="+mn-cs"/>
              </a:rPr>
              <a:t>nämlich im LK Ilm-Kreis und SK Weimar. In Sachsen besteht Unterstützungsbedarf im Gesundheitsamt des LK Vogtlandkreis. Im Bremer Gesundheitsamt (GAB) gibt es zwar Engpässe. Diese Engpässe werden in den nächsten zwei Wochen aber durch die Anleitung und Anstellung von so genannten 'Containment-Scouts' aus Bremer Bewerbungen kompensiert (bis zu ca. 140 Personen). </a:t>
            </a:r>
          </a:p>
          <a:p>
            <a:r>
              <a:rPr lang="de-DE" sz="1200" b="0" i="0" u="none" strike="noStrike" kern="1200" baseline="0" dirty="0" smtClean="0">
                <a:solidFill>
                  <a:schemeClr val="tx1"/>
                </a:solidFill>
                <a:latin typeface="+mn-lt"/>
                <a:ea typeface="+mn-ea"/>
                <a:cs typeface="+mn-cs"/>
              </a:rPr>
              <a:t>Aus den übrigen 8 Bundesländern sind keine aktuellen Kapazitätsengpässe übermittelt worden (siehe Abbildung 1). </a:t>
            </a:r>
          </a:p>
          <a:p>
            <a:r>
              <a:rPr lang="de-DE" sz="1200" b="0" i="0" u="none" strike="noStrike" kern="1200" baseline="0" dirty="0" smtClean="0">
                <a:solidFill>
                  <a:schemeClr val="tx1"/>
                </a:solidFill>
                <a:latin typeface="+mn-lt"/>
                <a:ea typeface="+mn-ea"/>
                <a:cs typeface="+mn-cs"/>
              </a:rPr>
              <a:t>Zusätzlich haben der LK Harz (Sachsen-Anhalt) ab der 20. KW und der SK Gera (Thüringen) ab dem 25.05.2020 absehbaren Unterstützungsbedarf angemeldet.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70</a:t>
            </a:fld>
            <a:endParaRPr lang="de-DE"/>
          </a:p>
        </p:txBody>
      </p:sp>
    </p:spTree>
    <p:extLst>
      <p:ext uri="{BB962C8B-B14F-4D97-AF65-F5344CB8AC3E}">
        <p14:creationId xmlns:p14="http://schemas.microsoft.com/office/powerpoint/2010/main" val="22733778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74</a:t>
            </a:fld>
            <a:endParaRPr lang="de-DE"/>
          </a:p>
        </p:txBody>
      </p:sp>
    </p:spTree>
    <p:extLst>
      <p:ext uri="{BB962C8B-B14F-4D97-AF65-F5344CB8AC3E}">
        <p14:creationId xmlns:p14="http://schemas.microsoft.com/office/powerpoint/2010/main" val="952592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Vergleiche</a:t>
            </a:r>
            <a:r>
              <a:rPr lang="de-DE" baseline="0" dirty="0" smtClean="0"/>
              <a:t>:</a:t>
            </a:r>
          </a:p>
          <a:p>
            <a:pPr defTabSz="457886">
              <a:defRPr/>
            </a:pPr>
            <a:r>
              <a:rPr lang="de-DE" baseline="0" smtClean="0"/>
              <a:t>Lageprotokoll, </a:t>
            </a:r>
            <a:r>
              <a:rPr lang="de-DE" baseline="0" dirty="0" smtClean="0"/>
              <a:t>unter: S:\Projekte\RKI_nCoV-Lage\1.Lagemanagement\1.2.Lageprotokolle\Lageprotokoll_nCoV.xlsx </a:t>
            </a:r>
          </a:p>
          <a:p>
            <a:pPr defTabSz="457886">
              <a:defRPr/>
            </a:pPr>
            <a:r>
              <a:rPr lang="de-DE" baseline="0" smtClean="0"/>
              <a:t>Einsatzteams, </a:t>
            </a:r>
            <a:r>
              <a:rPr lang="de-DE" baseline="0" dirty="0" smtClean="0"/>
              <a:t>unter: S</a:t>
            </a:r>
            <a:r>
              <a:rPr lang="de-DE" baseline="0" smtClean="0"/>
              <a:t>:\Projekte\RKI_nCoV-Lage\5.Unterstützung_im_Feld\Covid-19_Bereitschaft_für_BL-Einsätze.xlsx, </a:t>
            </a:r>
            <a:r>
              <a:rPr lang="de-DE" baseline="0" dirty="0" smtClean="0"/>
              <a:t>Reiter: Teams im Einsatz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Vergleiche</a:t>
            </a:r>
            <a:r>
              <a:rPr lang="de-DE" baseline="0" dirty="0" smtClean="0"/>
              <a:t>:</a:t>
            </a:r>
          </a:p>
          <a:p>
            <a:pPr defTabSz="457886">
              <a:defRPr/>
            </a:pPr>
            <a:r>
              <a:rPr lang="de-DE" baseline="0" smtClean="0"/>
              <a:t>Lageprotokoll, </a:t>
            </a:r>
            <a:r>
              <a:rPr lang="de-DE" baseline="0" dirty="0" smtClean="0"/>
              <a:t>unter: S:\Projekte\RKI_nCoV-Lage\1.Lagemanagement\1.2.Lageprotokolle\Lageprotokoll_nCoV.xlsx </a:t>
            </a:r>
          </a:p>
          <a:p>
            <a:pPr defTabSz="457886">
              <a:defRPr/>
            </a:pPr>
            <a:r>
              <a:rPr lang="de-DE" baseline="0" smtClean="0"/>
              <a:t>Einsatzteams, </a:t>
            </a:r>
            <a:r>
              <a:rPr lang="de-DE" baseline="0" dirty="0" smtClean="0"/>
              <a:t>unter: S</a:t>
            </a:r>
            <a:r>
              <a:rPr lang="de-DE" baseline="0" smtClean="0"/>
              <a:t>:\Projekte\RKI_nCoV-Lage\5.Unterstützung_im_Feld\Covid-19_Bereitschaft_für_BL-Einsätze.xlsx, </a:t>
            </a:r>
            <a:r>
              <a:rPr lang="de-DE" baseline="0" dirty="0" smtClean="0"/>
              <a:t>Reiter: Teams im Einsatz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p>
          <a:p>
            <a:pPr defTabSz="457886">
              <a:defRPr/>
            </a:pPr>
            <a:r>
              <a:rPr lang="de-DE" dirty="0" smtClean="0"/>
              <a:t>Reiter </a:t>
            </a:r>
            <a:r>
              <a:rPr lang="de-DE" dirty="0" err="1" smtClean="0"/>
              <a:t>GenesenStatus</a:t>
            </a:r>
            <a:r>
              <a:rPr lang="de-DE" dirty="0" smtClean="0"/>
              <a:t>-Meldedatum</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Linelist</a:t>
            </a:r>
            <a:r>
              <a:rPr lang="de-DE" dirty="0" smtClean="0"/>
              <a:t> Tabellenblatt:</a:t>
            </a:r>
            <a:r>
              <a:rPr lang="de-DE" baseline="0" dirty="0" smtClean="0"/>
              <a:t> </a:t>
            </a:r>
            <a:r>
              <a:rPr lang="de-DE" dirty="0" err="1" smtClean="0"/>
              <a:t>Epikurve_Sterbedatum</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238961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Excel File: </a:t>
            </a:r>
            <a:r>
              <a:rPr lang="de-DE" dirty="0" err="1" smtClean="0"/>
              <a:t>Zahlen_kumulativ</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904762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strike="sngStrike" kern="1200" dirty="0" smtClean="0">
                <a:solidFill>
                  <a:schemeClr val="tx1"/>
                </a:solidFill>
                <a:effectLst/>
                <a:latin typeface="+mn-lt"/>
                <a:ea typeface="+mn-ea"/>
                <a:cs typeface="+mn-cs"/>
              </a:rPr>
              <a:t>S:\Projekte\RKI_nCoV-Lage\2.Themen\2.1.Epidemiologie\Nowcasting\Do-Files\pics\Surveillance\</a:t>
            </a:r>
          </a:p>
          <a:p>
            <a:r>
              <a:rPr lang="de-DE" dirty="0" smtClean="0"/>
              <a:t>S:\Projekte\RKI_nCoV-Lage\3.Kommunikation\3.7.Lageberichte\2020-05-13\Nowcast</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„R-Wert_Range7.txt“ für den R-Wert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109521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„NC_AGsges_Range7_ma4.emf“ </a:t>
            </a:r>
          </a:p>
          <a:p>
            <a:r>
              <a:rPr lang="de-DE" sz="1200" u="sng" strike="sngStrike" kern="1200" dirty="0" smtClean="0">
                <a:solidFill>
                  <a:schemeClr val="tx1"/>
                </a:solidFill>
                <a:effectLst/>
                <a:latin typeface="+mn-lt"/>
                <a:ea typeface="+mn-ea"/>
                <a:cs typeface="+mn-cs"/>
              </a:rPr>
              <a:t>S:\Projekte\RKI_nCoV-Lage\2.Themen\2.1.Epidemiologie\Nowcasting\Do-Files\pics\Surveillance\</a:t>
            </a:r>
          </a:p>
          <a:p>
            <a:r>
              <a:rPr lang="de-DE" dirty="0" smtClean="0"/>
              <a:t>S:\Projekte\RKI_nCoV-Lage\3.Kommunikation\3.7.Lageberichte\2020-05-13\Nowcast</a:t>
            </a:r>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2434780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13.05.2020</a:t>
            </a:r>
            <a:endParaRPr lang="de-DE"/>
          </a:p>
        </p:txBody>
      </p:sp>
      <p:sp>
        <p:nvSpPr>
          <p:cNvPr id="4" name="Fußzeilenplatzhalter 3"/>
          <p:cNvSpPr>
            <a:spLocks noGrp="1"/>
          </p:cNvSpPr>
          <p:nvPr>
            <p:ph type="ftr" sz="quarter" idx="11"/>
          </p:nvPr>
        </p:nvSpPr>
        <p:spPr/>
        <p:txBody>
          <a:bodyPr/>
          <a:lstStyle/>
          <a:p>
            <a:r>
              <a:rPr lang="de-DE" smtClean="0"/>
              <a:t>COVID-19: Lage National</a:t>
            </a:r>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212790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r>
              <a:rPr lang="de-DE" smtClean="0"/>
              <a:t>13.05.2020</a:t>
            </a:r>
            <a:endParaRPr lang="de-DE" dirty="0"/>
          </a:p>
        </p:txBody>
      </p:sp>
      <p:sp>
        <p:nvSpPr>
          <p:cNvPr id="4" name="Fußzeilenplatzhalter 3"/>
          <p:cNvSpPr>
            <a:spLocks noGrp="1"/>
          </p:cNvSpPr>
          <p:nvPr>
            <p:ph type="ftr" sz="quarter" idx="11"/>
          </p:nvPr>
        </p:nvSpPr>
        <p:spPr/>
        <p:txBody>
          <a:bodyPr/>
          <a:lstStyle/>
          <a:p>
            <a:r>
              <a:rPr lang="de-DE" smtClean="0"/>
              <a:t>COVID-19: Lage National</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48884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13.05.2020</a:t>
            </a:r>
            <a:endParaRPr lang="de-DE"/>
          </a:p>
        </p:txBody>
      </p:sp>
      <p:sp>
        <p:nvSpPr>
          <p:cNvPr id="3" name="Fußzeilenplatzhalter 2"/>
          <p:cNvSpPr>
            <a:spLocks noGrp="1"/>
          </p:cNvSpPr>
          <p:nvPr>
            <p:ph type="ftr" sz="quarter" idx="11"/>
          </p:nvPr>
        </p:nvSpPr>
        <p:spPr/>
        <p:txBody>
          <a:bodyPr/>
          <a:lstStyle/>
          <a:p>
            <a:r>
              <a:rPr lang="de-DE" smtClean="0"/>
              <a:t>COVID-19: Lage National</a:t>
            </a:r>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324435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smtClean="0"/>
              <a:t>13.05.2020</a:t>
            </a:r>
            <a:endParaRPr lang="de-DE" dirty="0"/>
          </a:p>
        </p:txBody>
      </p:sp>
      <p:sp>
        <p:nvSpPr>
          <p:cNvPr id="10" name="Fußzeilenplatzhalter 9"/>
          <p:cNvSpPr>
            <a:spLocks noGrp="1"/>
          </p:cNvSpPr>
          <p:nvPr>
            <p:ph type="ftr" sz="quarter" idx="15"/>
          </p:nvPr>
        </p:nvSpPr>
        <p:spPr/>
        <p:txBody>
          <a:bodyPr/>
          <a:lstStyle/>
          <a:p>
            <a:r>
              <a:rPr lang="de-DE" smtClean="0"/>
              <a:t>COVID-19: Lage National</a:t>
            </a:r>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smtClean="0"/>
              <a:t>13.05.2020</a:t>
            </a:r>
            <a:endParaRPr lang="de-DE" dirty="0"/>
          </a:p>
        </p:txBody>
      </p:sp>
      <p:sp>
        <p:nvSpPr>
          <p:cNvPr id="12" name="Fußzeilenplatzhalter 11"/>
          <p:cNvSpPr>
            <a:spLocks noGrp="1"/>
          </p:cNvSpPr>
          <p:nvPr>
            <p:ph type="ftr" sz="quarter" idx="16"/>
          </p:nvPr>
        </p:nvSpPr>
        <p:spPr/>
        <p:txBody>
          <a:bodyPr/>
          <a:lstStyle/>
          <a:p>
            <a:r>
              <a:rPr lang="de-DE" smtClean="0"/>
              <a:t>COVID-19: Lage National</a:t>
            </a:r>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smtClean="0"/>
              <a:t>13.05.2020</a:t>
            </a:r>
            <a:endParaRPr lang="de-DE" dirty="0"/>
          </a:p>
        </p:txBody>
      </p:sp>
      <p:sp>
        <p:nvSpPr>
          <p:cNvPr id="10" name="Fußzeilenplatzhalter 9"/>
          <p:cNvSpPr>
            <a:spLocks noGrp="1"/>
          </p:cNvSpPr>
          <p:nvPr>
            <p:ph type="ftr" sz="quarter" idx="11"/>
          </p:nvPr>
        </p:nvSpPr>
        <p:spPr/>
        <p:txBody>
          <a:bodyPr/>
          <a:lstStyle/>
          <a:p>
            <a:r>
              <a:rPr lang="de-DE" smtClean="0"/>
              <a:t>COVID-19: Lage National</a:t>
            </a:r>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13.05.2020</a:t>
            </a:r>
            <a:endParaRPr lang="de-DE" dirty="0"/>
          </a:p>
        </p:txBody>
      </p:sp>
      <p:sp>
        <p:nvSpPr>
          <p:cNvPr id="9" name="Fußzeilenplatzhalter 8"/>
          <p:cNvSpPr>
            <a:spLocks noGrp="1"/>
          </p:cNvSpPr>
          <p:nvPr>
            <p:ph type="ftr" sz="quarter" idx="11"/>
          </p:nvPr>
        </p:nvSpPr>
        <p:spPr/>
        <p:txBody>
          <a:bodyPr/>
          <a:lstStyle/>
          <a:p>
            <a:r>
              <a:rPr lang="de-DE" smtClean="0"/>
              <a:t>COVID-19: Lage National</a:t>
            </a:r>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pic>
        <p:nvPicPr>
          <p:cNvPr id="20" name="Bild 19" descr="RKI_Jubilaeumslogo_PPT_EN-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28515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pic>
        <p:nvPicPr>
          <p:cNvPr id="15" name="Bild 14" descr="RKI_Jubilaeumslogo_PPT_EN-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84642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13.05.2020</a:t>
            </a:r>
            <a:endParaRPr lang="de-DE"/>
          </a:p>
        </p:txBody>
      </p:sp>
      <p:sp>
        <p:nvSpPr>
          <p:cNvPr id="5" name="Fußzeilenplatzhalter 4"/>
          <p:cNvSpPr>
            <a:spLocks noGrp="1"/>
          </p:cNvSpPr>
          <p:nvPr>
            <p:ph type="ftr" sz="quarter" idx="11"/>
          </p:nvPr>
        </p:nvSpPr>
        <p:spPr/>
        <p:txBody>
          <a:bodyPr/>
          <a:lstStyle/>
          <a:p>
            <a:r>
              <a:rPr lang="de-DE" smtClean="0"/>
              <a:t>COVID-19: Lage National</a:t>
            </a:r>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1383494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smtClean="0"/>
              <a:t>13.05.2020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COVID-19: Lage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smtClean="0"/>
              <a:t>13.05.2020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COVID-19: Lage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2" name="Gerade Verbindung 11"/>
          <p:cNvCxnSpPr/>
          <p:nvPr/>
        </p:nvCxnSpPr>
        <p:spPr>
          <a:xfrm>
            <a:off x="8042054" y="6636373"/>
            <a:ext cx="10866"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spTree>
    <p:extLst>
      <p:ext uri="{BB962C8B-B14F-4D97-AF65-F5344CB8AC3E}">
        <p14:creationId xmlns:p14="http://schemas.microsoft.com/office/powerpoint/2010/main" val="2736930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7.emf"/></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rocs.hu-berlin.de/covid-19-mobility/de/mobility-monitor/"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grippeweb.rki.de/"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google.com/covid19/mobility/"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www.destatis.de/DE/Themen/Querschnitt/Corona/Gesellschaft/bevoelkerung-sterbefaell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sp>
        <p:nvSpPr>
          <p:cNvPr id="2" name="Titel 1"/>
          <p:cNvSpPr>
            <a:spLocks noGrp="1"/>
          </p:cNvSpPr>
          <p:nvPr>
            <p:ph type="title"/>
          </p:nvPr>
        </p:nvSpPr>
        <p:spPr>
          <a:xfrm>
            <a:off x="206829" y="597446"/>
            <a:ext cx="8670471" cy="1292662"/>
          </a:xfrm>
          <a:solidFill>
            <a:srgbClr val="045AA6"/>
          </a:solidFill>
        </p:spPr>
        <p:txBody>
          <a:bodyPr/>
          <a:lstStyle/>
          <a:p>
            <a:r>
              <a:rPr lang="de-DE" sz="2800" dirty="0" smtClean="0">
                <a:solidFill>
                  <a:schemeClr val="bg1"/>
                </a:solidFill>
              </a:rPr>
              <a:t>COVID-19: 		Lage National, 13.05.2020</a:t>
            </a:r>
            <a:br>
              <a:rPr lang="de-DE" sz="2800" dirty="0" smtClean="0">
                <a:solidFill>
                  <a:schemeClr val="bg1"/>
                </a:solidFill>
              </a:rPr>
            </a:br>
            <a:r>
              <a:rPr lang="de-DE" sz="2800" dirty="0">
                <a:solidFill>
                  <a:schemeClr val="bg1"/>
                </a:solidFill>
              </a:rPr>
              <a:t/>
            </a:r>
            <a:br>
              <a:rPr lang="de-DE" sz="2800" dirty="0">
                <a:solidFill>
                  <a:schemeClr val="bg1"/>
                </a:solidFill>
              </a:rPr>
            </a:br>
            <a:r>
              <a:rPr lang="de-DE" sz="2800" dirty="0" smtClean="0">
                <a:solidFill>
                  <a:schemeClr val="bg1"/>
                </a:solidFill>
              </a:rPr>
              <a:t>Informationen für den Krisenstab</a:t>
            </a:r>
            <a:endParaRPr lang="de-DE" sz="2800" dirty="0">
              <a:solidFill>
                <a:schemeClr val="bg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936210280"/>
              </p:ext>
            </p:extLst>
          </p:nvPr>
        </p:nvGraphicFramePr>
        <p:xfrm>
          <a:off x="217439" y="2004786"/>
          <a:ext cx="8659861" cy="2646682"/>
        </p:xfrm>
        <a:graphic>
          <a:graphicData uri="http://schemas.openxmlformats.org/drawingml/2006/table">
            <a:tbl>
              <a:tblPr firstRow="1" bandRow="1">
                <a:tableStyleId>{5C22544A-7EE6-4342-B048-85BDC9FD1C3A}</a:tableStyleId>
              </a:tblPr>
              <a:tblGrid>
                <a:gridCol w="2065238"/>
                <a:gridCol w="1308633"/>
                <a:gridCol w="1417559"/>
                <a:gridCol w="1621027"/>
                <a:gridCol w="2247404"/>
              </a:tblGrid>
              <a:tr h="396910">
                <a:tc>
                  <a:txBody>
                    <a:bodyPr/>
                    <a:lstStyle/>
                    <a:p>
                      <a:pPr algn="l"/>
                      <a:r>
                        <a:rPr lang="de-DE" dirty="0" smtClean="0">
                          <a:solidFill>
                            <a:schemeClr val="bg1"/>
                          </a:solidFill>
                        </a:rPr>
                        <a:t>Datenstand</a:t>
                      </a:r>
                    </a:p>
                  </a:txBody>
                  <a:tcPr>
                    <a:solidFill>
                      <a:srgbClr val="045AA6"/>
                    </a:solidFill>
                  </a:tcPr>
                </a:tc>
                <a:tc rowSpan="2">
                  <a:txBody>
                    <a:bodyPr/>
                    <a:lstStyle/>
                    <a:p>
                      <a:pPr algn="ctr"/>
                      <a:r>
                        <a:rPr lang="de-DE" sz="1800" b="1" kern="1200" dirty="0" smtClean="0">
                          <a:solidFill>
                            <a:schemeClr val="bg1"/>
                          </a:solidFill>
                          <a:latin typeface="+mn-lt"/>
                          <a:ea typeface="+mn-ea"/>
                          <a:cs typeface="+mn-cs"/>
                        </a:rPr>
                        <a:t>Anzahl</a:t>
                      </a:r>
                      <a:endParaRPr lang="de-DE" sz="1800" b="1" kern="1200" dirty="0">
                        <a:solidFill>
                          <a:schemeClr val="bg1"/>
                        </a:solidFill>
                        <a:latin typeface="+mn-lt"/>
                        <a:ea typeface="+mn-ea"/>
                        <a:cs typeface="+mn-cs"/>
                      </a:endParaRPr>
                    </a:p>
                  </a:txBody>
                  <a:tcPr anchor="ctr">
                    <a:solidFill>
                      <a:srgbClr val="045AA6"/>
                    </a:solidFill>
                  </a:tcPr>
                </a:tc>
                <a:tc gridSpan="2">
                  <a:txBody>
                    <a:bodyPr/>
                    <a:lstStyle/>
                    <a:p>
                      <a:pPr algn="ctr"/>
                      <a:r>
                        <a:rPr lang="de-DE" dirty="0" smtClean="0">
                          <a:solidFill>
                            <a:schemeClr val="bg1"/>
                          </a:solidFill>
                        </a:rPr>
                        <a:t>Änderung zum Vortag</a:t>
                      </a:r>
                      <a:endParaRPr lang="de-DE" dirty="0">
                        <a:solidFill>
                          <a:schemeClr val="bg1"/>
                        </a:solidFill>
                      </a:endParaRPr>
                    </a:p>
                  </a:txBody>
                  <a:tcPr anchor="ctr">
                    <a:solidFill>
                      <a:srgbClr val="045AA6"/>
                    </a:solidFill>
                  </a:tcPr>
                </a:tc>
                <a:tc hMerge="1">
                  <a:txBody>
                    <a:bodyPr/>
                    <a:lstStyle/>
                    <a:p>
                      <a:pPr algn="ctr"/>
                      <a:endParaRPr lang="de-DE" dirty="0">
                        <a:solidFill>
                          <a:schemeClr val="tx1"/>
                        </a:solidFill>
                      </a:endParaRPr>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Inzidenz </a:t>
                      </a:r>
                      <a:r>
                        <a:rPr lang="de-DE" sz="1800" b="1" dirty="0" smtClean="0">
                          <a:solidFill>
                            <a:schemeClr val="bg1"/>
                          </a:solidFill>
                        </a:rPr>
                        <a:t>(Fälle/100.000 </a:t>
                      </a:r>
                      <a:r>
                        <a:rPr lang="de-DE" sz="1800" b="1" dirty="0" err="1" smtClean="0">
                          <a:solidFill>
                            <a:schemeClr val="bg1"/>
                          </a:solidFill>
                        </a:rPr>
                        <a:t>Einw</a:t>
                      </a:r>
                      <a:r>
                        <a:rPr lang="de-DE" sz="1800" b="1" dirty="0" smtClean="0">
                          <a:solidFill>
                            <a:schemeClr val="bg1"/>
                          </a:solidFill>
                        </a:rPr>
                        <a:t>.)</a:t>
                      </a:r>
                    </a:p>
                  </a:txBody>
                  <a:tcPr anchor="ctr">
                    <a:solidFill>
                      <a:srgbClr val="045AA6"/>
                    </a:solidFill>
                  </a:tcPr>
                </a:tc>
              </a:tr>
              <a:tr h="396910">
                <a:tc>
                  <a:txBody>
                    <a:bodyPr/>
                    <a:lstStyle/>
                    <a:p>
                      <a:pPr algn="l"/>
                      <a:r>
                        <a:rPr lang="de-DE" b="1" dirty="0" smtClean="0">
                          <a:solidFill>
                            <a:schemeClr val="bg1"/>
                          </a:solidFill>
                        </a:rPr>
                        <a:t>13.05.2020</a:t>
                      </a:r>
                    </a:p>
                    <a:p>
                      <a:pPr algn="l"/>
                      <a:r>
                        <a:rPr lang="de-DE" b="1" dirty="0" smtClean="0">
                          <a:solidFill>
                            <a:schemeClr val="bg1"/>
                          </a:solidFill>
                        </a:rPr>
                        <a:t>0:00 Uhr</a:t>
                      </a:r>
                    </a:p>
                  </a:txBody>
                  <a:tcPr>
                    <a:solidFill>
                      <a:srgbClr val="045AA6"/>
                    </a:solidFill>
                  </a:tcPr>
                </a:tc>
                <a:tc vMerge="1">
                  <a:txBody>
                    <a:bodyPr/>
                    <a:lstStyle/>
                    <a:p>
                      <a:pPr algn="ctr"/>
                      <a:endParaRPr lang="de-DE" sz="18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Ganze Zahl</a:t>
                      </a:r>
                      <a:endParaRPr lang="de-DE" sz="14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Prozent</a:t>
                      </a:r>
                      <a:endParaRPr lang="de-DE" sz="1400" b="1" kern="1200" dirty="0">
                        <a:solidFill>
                          <a:schemeClr val="bg1"/>
                        </a:solidFill>
                        <a:latin typeface="+mn-lt"/>
                        <a:ea typeface="+mn-ea"/>
                        <a:cs typeface="+mn-cs"/>
                      </a:endParaRPr>
                    </a:p>
                  </a:txBody>
                  <a:tcPr anchor="ctr">
                    <a:solidFill>
                      <a:srgbClr val="045AA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800" b="1" dirty="0" smtClean="0">
                        <a:solidFill>
                          <a:schemeClr val="bg1"/>
                        </a:solidFill>
                      </a:endParaRPr>
                    </a:p>
                  </a:txBody>
                  <a:tcPr anchor="ctr">
                    <a:solidFill>
                      <a:srgbClr val="045AA6"/>
                    </a:solidFill>
                  </a:tcPr>
                </a:tc>
              </a:tr>
              <a:tr h="402423">
                <a:tc>
                  <a:txBody>
                    <a:bodyPr/>
                    <a:lstStyle/>
                    <a:p>
                      <a:r>
                        <a:rPr lang="de-DE" dirty="0" smtClean="0">
                          <a:solidFill>
                            <a:schemeClr val="tx1"/>
                          </a:solidFill>
                        </a:rPr>
                        <a:t>Bestätigte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latin typeface="+mn-lt"/>
                          <a:ea typeface="+mn-ea"/>
                          <a:cs typeface="+mn-cs"/>
                        </a:rPr>
                        <a:t>171.306</a:t>
                      </a:r>
                    </a:p>
                  </a:txBody>
                  <a:tcPr marL="9525" marR="9525" marT="9525" marB="0" anchor="ctr"/>
                </a:tc>
                <a:tc>
                  <a:txBody>
                    <a:bodyPr/>
                    <a:lstStyle/>
                    <a:p>
                      <a:pPr algn="ctr"/>
                      <a:r>
                        <a:rPr lang="de-DE" dirty="0" smtClean="0"/>
                        <a:t>+798</a:t>
                      </a:r>
                    </a:p>
                  </a:txBody>
                  <a:tcPr anchor="ctr"/>
                </a:tc>
                <a:tc>
                  <a:txBody>
                    <a:bodyPr/>
                    <a:lstStyle/>
                    <a:p>
                      <a:pPr algn="ctr"/>
                      <a:r>
                        <a:rPr lang="de-DE" dirty="0" smtClean="0">
                          <a:solidFill>
                            <a:schemeClr val="tx1"/>
                          </a:solidFill>
                        </a:rPr>
                        <a:t>+0,5%</a:t>
                      </a:r>
                      <a:endParaRPr lang="de-DE" dirty="0">
                        <a:solidFill>
                          <a:schemeClr val="tx1"/>
                        </a:solidFill>
                      </a:endParaRPr>
                    </a:p>
                  </a:txBody>
                  <a:tcPr anchor="ctr"/>
                </a:tc>
                <a:tc>
                  <a:txBody>
                    <a:bodyPr/>
                    <a:lstStyle/>
                    <a:p>
                      <a:pPr algn="ctr"/>
                      <a:r>
                        <a:rPr lang="de-DE" dirty="0" smtClean="0">
                          <a:solidFill>
                            <a:schemeClr val="tx1"/>
                          </a:solidFill>
                        </a:rPr>
                        <a:t>206</a:t>
                      </a:r>
                      <a:endParaRPr lang="de-DE" dirty="0">
                        <a:solidFill>
                          <a:schemeClr val="tx1"/>
                        </a:solidFill>
                      </a:endParaRPr>
                    </a:p>
                  </a:txBody>
                  <a:tcPr anchor="ctr"/>
                </a:tc>
              </a:tr>
              <a:tr h="402423">
                <a:tc>
                  <a:txBody>
                    <a:bodyPr/>
                    <a:lstStyle/>
                    <a:p>
                      <a:r>
                        <a:rPr lang="de-DE" dirty="0" smtClean="0">
                          <a:solidFill>
                            <a:schemeClr val="tx1"/>
                          </a:solidFill>
                        </a:rPr>
                        <a:t>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7.634</a:t>
                      </a:r>
                      <a:endParaRPr lang="de-DE" dirty="0">
                        <a:solidFill>
                          <a:schemeClr val="tx1"/>
                        </a:solidFill>
                      </a:endParaRPr>
                    </a:p>
                  </a:txBody>
                  <a:tcPr anchor="ctr"/>
                </a:tc>
                <a:tc>
                  <a:txBody>
                    <a:bodyPr/>
                    <a:lstStyle/>
                    <a:p>
                      <a:pPr algn="ctr"/>
                      <a:r>
                        <a:rPr lang="de-DE" dirty="0" smtClean="0">
                          <a:solidFill>
                            <a:schemeClr val="tx1"/>
                          </a:solidFill>
                        </a:rPr>
                        <a:t>+101</a:t>
                      </a:r>
                      <a:endParaRPr lang="de-DE" dirty="0">
                        <a:solidFill>
                          <a:schemeClr val="tx1"/>
                        </a:solidFill>
                      </a:endParaRPr>
                    </a:p>
                  </a:txBody>
                  <a:tcPr anchor="ctr"/>
                </a:tc>
                <a:tc>
                  <a:txBody>
                    <a:bodyPr/>
                    <a:lstStyle/>
                    <a:p>
                      <a:pPr algn="ctr"/>
                      <a:r>
                        <a:rPr lang="de-DE" dirty="0" smtClean="0">
                          <a:solidFill>
                            <a:schemeClr val="tx1"/>
                          </a:solidFill>
                        </a:rPr>
                        <a:t>+1,3%</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Anteil 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4,5%</a:t>
                      </a:r>
                      <a:endParaRPr lang="de-DE" dirty="0">
                        <a:solidFill>
                          <a:schemeClr val="tx1"/>
                        </a:solidFill>
                      </a:endParaRPr>
                    </a:p>
                  </a:txBody>
                  <a:tcPr anchor="ctr"/>
                </a:tc>
                <a:tc>
                  <a:txBody>
                    <a:bodyPr/>
                    <a:lstStyle/>
                    <a:p>
                      <a:pPr algn="ctr"/>
                      <a:endParaRPr lang="de-DE" dirty="0">
                        <a:solidFill>
                          <a:srgbClr val="FF0000"/>
                        </a:solidFill>
                      </a:endParaRPr>
                    </a:p>
                  </a:txBody>
                  <a:tcPr anchor="ctr">
                    <a:solidFill>
                      <a:schemeClr val="bg1"/>
                    </a:solidFill>
                  </a:tcPr>
                </a:tc>
                <a:tc>
                  <a:txBody>
                    <a:bodyPr/>
                    <a:lstStyle/>
                    <a:p>
                      <a:pPr algn="ctr"/>
                      <a:endParaRPr lang="de-DE" dirty="0">
                        <a:solidFill>
                          <a:srgbClr val="FF0000"/>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Genesene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ca. </a:t>
                      </a:r>
                      <a:r>
                        <a:rPr lang="de-DE" sz="1800" kern="1200" dirty="0" smtClean="0">
                          <a:solidFill>
                            <a:schemeClr val="tx1"/>
                          </a:solidFill>
                          <a:effectLst/>
                          <a:latin typeface="+mn-lt"/>
                          <a:ea typeface="+mn-ea"/>
                          <a:cs typeface="+mn-cs"/>
                        </a:rPr>
                        <a:t>147.200 </a:t>
                      </a:r>
                      <a:endParaRPr lang="de-DE" dirty="0">
                        <a:solidFill>
                          <a:schemeClr val="tx1"/>
                        </a:solidFill>
                      </a:endParaRPr>
                    </a:p>
                  </a:txBody>
                  <a:tcPr anchor="ctr"/>
                </a:tc>
                <a:tc>
                  <a:txBody>
                    <a:bodyPr/>
                    <a:lstStyle/>
                    <a:p>
                      <a:pPr algn="ctr"/>
                      <a:endParaRPr lang="de-DE" dirty="0">
                        <a:solidFill>
                          <a:srgbClr val="FF0000"/>
                        </a:solidFill>
                      </a:endParaRPr>
                    </a:p>
                  </a:txBody>
                  <a:tcPr anchor="ctr">
                    <a:solidFill>
                      <a:schemeClr val="bg1"/>
                    </a:solidFill>
                  </a:tcPr>
                </a:tc>
                <a:tc>
                  <a:txBody>
                    <a:bodyPr/>
                    <a:lstStyle/>
                    <a:p>
                      <a:pPr algn="ctr"/>
                      <a:endParaRPr lang="de-DE" dirty="0">
                        <a:solidFill>
                          <a:srgbClr val="FF0000"/>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bl>
          </a:graphicData>
        </a:graphic>
      </p:graphicFrame>
    </p:spTree>
    <p:extLst>
      <p:ext uri="{BB962C8B-B14F-4D97-AF65-F5344CB8AC3E}">
        <p14:creationId xmlns:p14="http://schemas.microsoft.com/office/powerpoint/2010/main" val="128349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353682" y="897328"/>
            <a:ext cx="8420987" cy="5302250"/>
          </a:xfrm>
          <a:prstGeom prst="rect">
            <a:avLst/>
          </a:prstGeom>
        </p:spPr>
        <p:txBody>
          <a:bodyPr>
            <a:normAutofit/>
          </a:bodyPr>
          <a:lstStyle/>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sz="1600" dirty="0" smtClean="0"/>
          </a:p>
          <a:p>
            <a:endParaRPr lang="de-DE" dirty="0"/>
          </a:p>
        </p:txBody>
      </p:sp>
      <p:sp>
        <p:nvSpPr>
          <p:cNvPr id="6" name="Foliennummernplatzhalter 5"/>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10</a:t>
            </a:fld>
            <a:endParaRPr lang="de-DE" dirty="0"/>
          </a:p>
        </p:txBody>
      </p:sp>
      <p:sp>
        <p:nvSpPr>
          <p:cNvPr id="7" name="Titel 1"/>
          <p:cNvSpPr txBox="1">
            <a:spLocks/>
          </p:cNvSpPr>
          <p:nvPr/>
        </p:nvSpPr>
        <p:spPr>
          <a:xfrm>
            <a:off x="236765" y="195531"/>
            <a:ext cx="8511699"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Geschätzte Reproduktionszahl nach Bundesland, Datenstand 13.05.2020</a:t>
            </a:r>
            <a:r>
              <a:rPr lang="de-DE" sz="2000" dirty="0" smtClean="0">
                <a:solidFill>
                  <a:srgbClr val="FF0000"/>
                </a:solidFill>
              </a:rPr>
              <a:t> </a:t>
            </a:r>
            <a:r>
              <a:rPr lang="de-DE" sz="2000" dirty="0" smtClean="0">
                <a:solidFill>
                  <a:schemeClr val="bg1"/>
                </a:solidFill>
              </a:rPr>
              <a:t>(unter Berücksichtigung der Fälle bis 09.05.2020)</a:t>
            </a:r>
            <a:endParaRPr lang="de-DE" sz="2000" dirty="0">
              <a:solidFill>
                <a:schemeClr val="bg1"/>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1818430085"/>
              </p:ext>
            </p:extLst>
          </p:nvPr>
        </p:nvGraphicFramePr>
        <p:xfrm>
          <a:off x="539552" y="1085503"/>
          <a:ext cx="5329608" cy="4751356"/>
        </p:xfrm>
        <a:graphic>
          <a:graphicData uri="http://schemas.openxmlformats.org/drawingml/2006/table">
            <a:tbl>
              <a:tblPr firstRow="1" firstCol="1" bandRow="1">
                <a:tableStyleId>{5C22544A-7EE6-4342-B048-85BDC9FD1C3A}</a:tableStyleId>
              </a:tblPr>
              <a:tblGrid>
                <a:gridCol w="1720435"/>
                <a:gridCol w="1870038"/>
                <a:gridCol w="1739135"/>
              </a:tblGrid>
              <a:tr h="849916">
                <a:tc>
                  <a:txBody>
                    <a:bodyPr/>
                    <a:lstStyle/>
                    <a:p>
                      <a:pPr algn="ctr">
                        <a:spcAft>
                          <a:spcPts val="0"/>
                        </a:spcAft>
                      </a:pPr>
                      <a:r>
                        <a:rPr lang="de-DE" sz="1600" dirty="0">
                          <a:effectLst/>
                        </a:rPr>
                        <a:t>Bundesland</a:t>
                      </a:r>
                      <a:endParaRPr lang="de-DE" sz="1600" dirty="0">
                        <a:effectLst/>
                        <a:latin typeface="Cambria"/>
                        <a:ea typeface="Cambria"/>
                        <a:cs typeface="Times New Roman"/>
                      </a:endParaRPr>
                    </a:p>
                  </a:txBody>
                  <a:tcPr marL="44450" marR="44450" marT="0" marB="0" anchor="ctr"/>
                </a:tc>
                <a:tc>
                  <a:txBody>
                    <a:bodyPr/>
                    <a:lstStyle/>
                    <a:p>
                      <a:pPr algn="ctr">
                        <a:spcAft>
                          <a:spcPts val="0"/>
                        </a:spcAft>
                      </a:pPr>
                      <a:r>
                        <a:rPr lang="de-DE" sz="1600">
                          <a:effectLst/>
                        </a:rPr>
                        <a:t>geschätzte Reproduktionszahl (Punktschätzer)</a:t>
                      </a:r>
                      <a:endParaRPr lang="de-DE" sz="1600">
                        <a:effectLst/>
                        <a:latin typeface="Cambria"/>
                        <a:ea typeface="Cambria"/>
                        <a:cs typeface="Times New Roman"/>
                      </a:endParaRPr>
                    </a:p>
                  </a:txBody>
                  <a:tcPr marL="44450" marR="44450" marT="0" marB="0" anchor="ctr"/>
                </a:tc>
                <a:tc>
                  <a:txBody>
                    <a:bodyPr/>
                    <a:lstStyle/>
                    <a:p>
                      <a:pPr algn="ctr">
                        <a:spcAft>
                          <a:spcPts val="0"/>
                        </a:spcAft>
                      </a:pPr>
                      <a:r>
                        <a:rPr lang="de-DE" sz="1600" dirty="0">
                          <a:effectLst/>
                        </a:rPr>
                        <a:t>95%-</a:t>
                      </a:r>
                      <a:r>
                        <a:rPr lang="de-DE" sz="1600" dirty="0" smtClean="0">
                          <a:effectLst/>
                        </a:rPr>
                        <a:t>Prädiktionsintervall</a:t>
                      </a:r>
                      <a:endParaRPr lang="de-DE" sz="1600" dirty="0">
                        <a:effectLst/>
                        <a:latin typeface="Cambria"/>
                        <a:ea typeface="Cambria"/>
                        <a:cs typeface="Times New Roman"/>
                      </a:endParaRPr>
                    </a:p>
                  </a:txBody>
                  <a:tcPr marL="44450" marR="44450" marT="0" marB="0" anchor="ctr"/>
                </a:tc>
              </a:tr>
              <a:tr h="239413">
                <a:tc>
                  <a:txBody>
                    <a:bodyPr/>
                    <a:lstStyle/>
                    <a:p>
                      <a:pPr algn="ctr">
                        <a:spcAft>
                          <a:spcPts val="0"/>
                        </a:spcAft>
                      </a:pPr>
                      <a:r>
                        <a:rPr lang="de-DE" sz="1600" dirty="0">
                          <a:effectLst/>
                        </a:rPr>
                        <a:t>BW</a:t>
                      </a:r>
                      <a:endParaRPr lang="de-DE" sz="1600" dirty="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0,83</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( 0,65 - 1,04 )</a:t>
                      </a:r>
                    </a:p>
                  </a:txBody>
                  <a:tcPr marL="9525" marR="9525" marT="9525" marB="0" anchor="b"/>
                </a:tc>
              </a:tr>
              <a:tr h="239413">
                <a:tc>
                  <a:txBody>
                    <a:bodyPr/>
                    <a:lstStyle/>
                    <a:p>
                      <a:pPr algn="ctr">
                        <a:spcAft>
                          <a:spcPts val="0"/>
                        </a:spcAft>
                      </a:pPr>
                      <a:r>
                        <a:rPr lang="de-DE" sz="1600">
                          <a:effectLst/>
                        </a:rPr>
                        <a:t>BY</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0,96</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( 0,75 - 1,20 )</a:t>
                      </a:r>
                    </a:p>
                  </a:txBody>
                  <a:tcPr marL="9525" marR="9525" marT="9525" marB="0" anchor="b"/>
                </a:tc>
              </a:tr>
              <a:tr h="239413">
                <a:tc>
                  <a:txBody>
                    <a:bodyPr/>
                    <a:lstStyle/>
                    <a:p>
                      <a:pPr algn="ctr">
                        <a:spcAft>
                          <a:spcPts val="0"/>
                        </a:spcAft>
                      </a:pPr>
                      <a:r>
                        <a:rPr lang="de-DE" sz="1600">
                          <a:effectLst/>
                        </a:rPr>
                        <a:t>BE</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0,43</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( 0,29 - 0,60 )</a:t>
                      </a:r>
                    </a:p>
                  </a:txBody>
                  <a:tcPr marL="9525" marR="9525" marT="9525" marB="0" anchor="b"/>
                </a:tc>
              </a:tr>
              <a:tr h="239413">
                <a:tc>
                  <a:txBody>
                    <a:bodyPr/>
                    <a:lstStyle/>
                    <a:p>
                      <a:pPr algn="ctr">
                        <a:spcAft>
                          <a:spcPts val="0"/>
                        </a:spcAft>
                      </a:pPr>
                      <a:r>
                        <a:rPr lang="de-DE" sz="1600">
                          <a:effectLst/>
                        </a:rPr>
                        <a:t>BB</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0,41</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( 0,22 - 0,70 )</a:t>
                      </a:r>
                    </a:p>
                  </a:txBody>
                  <a:tcPr marL="9525" marR="9525" marT="9525" marB="0" anchor="b"/>
                </a:tc>
              </a:tr>
              <a:tr h="239413">
                <a:tc>
                  <a:txBody>
                    <a:bodyPr/>
                    <a:lstStyle/>
                    <a:p>
                      <a:pPr algn="ctr">
                        <a:spcAft>
                          <a:spcPts val="0"/>
                        </a:spcAft>
                      </a:pPr>
                      <a:r>
                        <a:rPr lang="de-DE" sz="1600">
                          <a:effectLst/>
                        </a:rPr>
                        <a:t>HB</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0,68</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( 0,47 - 0,93 )</a:t>
                      </a:r>
                    </a:p>
                  </a:txBody>
                  <a:tcPr marL="9525" marR="9525" marT="9525" marB="0" anchor="b"/>
                </a:tc>
              </a:tr>
              <a:tr h="239413">
                <a:tc>
                  <a:txBody>
                    <a:bodyPr/>
                    <a:lstStyle/>
                    <a:p>
                      <a:pPr algn="ctr">
                        <a:spcAft>
                          <a:spcPts val="0"/>
                        </a:spcAft>
                      </a:pPr>
                      <a:r>
                        <a:rPr lang="de-DE" sz="1600">
                          <a:effectLst/>
                        </a:rPr>
                        <a:t>HH</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1,36</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( 0,92 - 1,96 )</a:t>
                      </a:r>
                    </a:p>
                  </a:txBody>
                  <a:tcPr marL="9525" marR="9525" marT="9525" marB="0" anchor="b"/>
                </a:tc>
              </a:tr>
              <a:tr h="239413">
                <a:tc>
                  <a:txBody>
                    <a:bodyPr/>
                    <a:lstStyle/>
                    <a:p>
                      <a:pPr algn="ctr">
                        <a:spcAft>
                          <a:spcPts val="0"/>
                        </a:spcAft>
                      </a:pPr>
                      <a:r>
                        <a:rPr lang="de-DE" sz="1600">
                          <a:effectLst/>
                        </a:rPr>
                        <a:t>HE</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0,69</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( 0,51 - 0,89 )</a:t>
                      </a:r>
                    </a:p>
                  </a:txBody>
                  <a:tcPr marL="9525" marR="9525" marT="9525" marB="0" anchor="b"/>
                </a:tc>
              </a:tr>
              <a:tr h="239413">
                <a:tc>
                  <a:txBody>
                    <a:bodyPr/>
                    <a:lstStyle/>
                    <a:p>
                      <a:pPr algn="ctr">
                        <a:spcAft>
                          <a:spcPts val="0"/>
                        </a:spcAft>
                      </a:pPr>
                      <a:r>
                        <a:rPr lang="de-DE" sz="1600">
                          <a:effectLst/>
                        </a:rPr>
                        <a:t>MV</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0,96</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( 0,43 - 1,68 )</a:t>
                      </a:r>
                    </a:p>
                  </a:txBody>
                  <a:tcPr marL="9525" marR="9525" marT="9525" marB="0" anchor="b"/>
                </a:tc>
              </a:tr>
              <a:tr h="239413">
                <a:tc>
                  <a:txBody>
                    <a:bodyPr/>
                    <a:lstStyle/>
                    <a:p>
                      <a:pPr algn="ctr">
                        <a:spcAft>
                          <a:spcPts val="0"/>
                        </a:spcAft>
                      </a:pPr>
                      <a:r>
                        <a:rPr lang="de-DE" sz="1600">
                          <a:effectLst/>
                        </a:rPr>
                        <a:t>NI</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0,47</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( 0,34 - 0,62 )</a:t>
                      </a:r>
                    </a:p>
                  </a:txBody>
                  <a:tcPr marL="9525" marR="9525" marT="9525" marB="0" anchor="b"/>
                </a:tc>
              </a:tr>
              <a:tr h="239413">
                <a:tc>
                  <a:txBody>
                    <a:bodyPr/>
                    <a:lstStyle/>
                    <a:p>
                      <a:pPr algn="ctr">
                        <a:spcAft>
                          <a:spcPts val="0"/>
                        </a:spcAft>
                      </a:pPr>
                      <a:r>
                        <a:rPr lang="de-DE" sz="1600">
                          <a:effectLst/>
                        </a:rPr>
                        <a:t>NW</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0,9</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( 0,72 - 1,12 )</a:t>
                      </a:r>
                    </a:p>
                  </a:txBody>
                  <a:tcPr marL="9525" marR="9525" marT="9525" marB="0" anchor="b"/>
                </a:tc>
              </a:tr>
              <a:tr h="239413">
                <a:tc>
                  <a:txBody>
                    <a:bodyPr/>
                    <a:lstStyle/>
                    <a:p>
                      <a:pPr algn="ctr">
                        <a:spcAft>
                          <a:spcPts val="0"/>
                        </a:spcAft>
                      </a:pPr>
                      <a:r>
                        <a:rPr lang="de-DE" sz="1600">
                          <a:effectLst/>
                        </a:rPr>
                        <a:t>RP</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0,68</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( 0,46 - 1,01 )</a:t>
                      </a:r>
                    </a:p>
                  </a:txBody>
                  <a:tcPr marL="9525" marR="9525" marT="9525" marB="0" anchor="b"/>
                </a:tc>
              </a:tr>
              <a:tr h="239413">
                <a:tc>
                  <a:txBody>
                    <a:bodyPr/>
                    <a:lstStyle/>
                    <a:p>
                      <a:pPr algn="ctr">
                        <a:spcAft>
                          <a:spcPts val="0"/>
                        </a:spcAft>
                      </a:pPr>
                      <a:r>
                        <a:rPr lang="de-DE" sz="1600">
                          <a:effectLst/>
                        </a:rPr>
                        <a:t>SL</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0,63</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( 0,27 - 1,11 )</a:t>
                      </a:r>
                    </a:p>
                  </a:txBody>
                  <a:tcPr marL="9525" marR="9525" marT="9525" marB="0" anchor="b"/>
                </a:tc>
              </a:tr>
              <a:tr h="239413">
                <a:tc>
                  <a:txBody>
                    <a:bodyPr/>
                    <a:lstStyle/>
                    <a:p>
                      <a:pPr algn="ctr">
                        <a:spcAft>
                          <a:spcPts val="0"/>
                        </a:spcAft>
                      </a:pPr>
                      <a:r>
                        <a:rPr lang="de-DE" sz="1600">
                          <a:effectLst/>
                        </a:rPr>
                        <a:t>SN</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0,84</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( 0,63 - 1,12 )</a:t>
                      </a:r>
                    </a:p>
                  </a:txBody>
                  <a:tcPr marL="9525" marR="9525" marT="9525" marB="0" anchor="b"/>
                </a:tc>
              </a:tr>
              <a:tr h="239413">
                <a:tc>
                  <a:txBody>
                    <a:bodyPr/>
                    <a:lstStyle/>
                    <a:p>
                      <a:pPr algn="ctr">
                        <a:spcAft>
                          <a:spcPts val="0"/>
                        </a:spcAft>
                      </a:pPr>
                      <a:r>
                        <a:rPr lang="de-DE" sz="1600">
                          <a:effectLst/>
                        </a:rPr>
                        <a:t>ST</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0,56</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( 0,27 - 0,94 )</a:t>
                      </a:r>
                    </a:p>
                  </a:txBody>
                  <a:tcPr marL="9525" marR="9525" marT="9525" marB="0" anchor="b"/>
                </a:tc>
              </a:tr>
              <a:tr h="239413">
                <a:tc>
                  <a:txBody>
                    <a:bodyPr/>
                    <a:lstStyle/>
                    <a:p>
                      <a:pPr algn="ctr">
                        <a:spcAft>
                          <a:spcPts val="0"/>
                        </a:spcAft>
                      </a:pPr>
                      <a:r>
                        <a:rPr lang="de-DE" sz="1600">
                          <a:effectLst/>
                        </a:rPr>
                        <a:t>SH</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0,75</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( 0,49 - 1,04 )</a:t>
                      </a:r>
                    </a:p>
                  </a:txBody>
                  <a:tcPr marL="9525" marR="9525" marT="9525" marB="0" anchor="b"/>
                </a:tc>
              </a:tr>
              <a:tr h="239413">
                <a:tc>
                  <a:txBody>
                    <a:bodyPr/>
                    <a:lstStyle/>
                    <a:p>
                      <a:pPr algn="ctr">
                        <a:spcAft>
                          <a:spcPts val="0"/>
                        </a:spcAft>
                      </a:pPr>
                      <a:r>
                        <a:rPr lang="de-DE" sz="1600">
                          <a:effectLst/>
                        </a:rPr>
                        <a:t>TH</a:t>
                      </a:r>
                      <a:endParaRPr lang="de-DE" sz="1600">
                        <a:effectLst/>
                        <a:latin typeface="Cambria"/>
                        <a:ea typeface="Cambria"/>
                        <a:cs typeface="Times New Roman"/>
                      </a:endParaRPr>
                    </a:p>
                  </a:txBody>
                  <a:tcPr marL="44450" marR="44450" marT="0"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0,96</a:t>
                      </a:r>
                    </a:p>
                  </a:txBody>
                  <a:tcPr marL="9525" marR="9525" marT="9525" marB="0" anchor="b"/>
                </a:tc>
                <a:tc>
                  <a:txBody>
                    <a:bodyPr/>
                    <a:lstStyle/>
                    <a:p>
                      <a:pPr marL="0" algn="ctr" defTabSz="457200" rtl="0" eaLnBrk="1" fontAlgn="b" latinLnBrk="0" hangingPunct="1"/>
                      <a:r>
                        <a:rPr lang="de-DE" sz="1200" b="1" i="0" u="none" strike="noStrike" kern="1200" dirty="0">
                          <a:solidFill>
                            <a:schemeClr val="dk1"/>
                          </a:solidFill>
                          <a:effectLst/>
                          <a:latin typeface="Calibri"/>
                          <a:ea typeface="+mn-ea"/>
                          <a:cs typeface="+mn-cs"/>
                        </a:rPr>
                        <a:t>( 0,72 - 1,26 )</a:t>
                      </a:r>
                    </a:p>
                  </a:txBody>
                  <a:tcPr marL="9525" marR="9525" marT="9525" marB="0" anchor="b"/>
                </a:tc>
              </a:tr>
            </a:tbl>
          </a:graphicData>
        </a:graphic>
      </p:graphicFrame>
      <p:sp>
        <p:nvSpPr>
          <p:cNvPr id="10" name="Datumsplatzhalter 9"/>
          <p:cNvSpPr>
            <a:spLocks noGrp="1"/>
          </p:cNvSpPr>
          <p:nvPr>
            <p:ph type="dt" sz="half" idx="14"/>
          </p:nvPr>
        </p:nvSpPr>
        <p:spPr>
          <a:xfrm>
            <a:off x="564825" y="6622713"/>
            <a:ext cx="1860421" cy="195750"/>
          </a:xfrm>
        </p:spPr>
        <p:txBody>
          <a:bodyPr/>
          <a:lstStyle/>
          <a:p>
            <a:r>
              <a:rPr lang="de-DE" smtClean="0"/>
              <a:t>13.05.2020</a:t>
            </a:r>
            <a:endParaRPr lang="de-DE" dirty="0"/>
          </a:p>
        </p:txBody>
      </p:sp>
      <p:sp>
        <p:nvSpPr>
          <p:cNvPr id="11" name="Fußzeilenplatzhalter 2"/>
          <p:cNvSpPr>
            <a:spLocks noGrp="1"/>
          </p:cNvSpPr>
          <p:nvPr>
            <p:ph type="ftr" sz="quarter" idx="15"/>
          </p:nvPr>
        </p:nvSpPr>
        <p:spPr>
          <a:xfrm>
            <a:off x="2699791" y="6622713"/>
            <a:ext cx="5182675" cy="195750"/>
          </a:xfrm>
        </p:spPr>
        <p:txBody>
          <a:bodyPr/>
          <a:lstStyle/>
          <a:p>
            <a:r>
              <a:rPr lang="de-DE" smtClean="0"/>
              <a:t>COVID-19: Lage National</a:t>
            </a:r>
            <a:endParaRPr lang="de-DE" dirty="0"/>
          </a:p>
        </p:txBody>
      </p:sp>
    </p:spTree>
    <p:extLst>
      <p:ext uri="{BB962C8B-B14F-4D97-AF65-F5344CB8AC3E}">
        <p14:creationId xmlns:p14="http://schemas.microsoft.com/office/powerpoint/2010/main" val="283221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98335"/>
            <a:ext cx="7461233" cy="338554"/>
          </a:xfrm>
          <a:solidFill>
            <a:srgbClr val="045AA6"/>
          </a:solidFill>
        </p:spPr>
        <p:txBody>
          <a:bodyPr lIns="72000"/>
          <a:lstStyle/>
          <a:p>
            <a:pPr>
              <a:spcBef>
                <a:spcPts val="600"/>
              </a:spcBef>
            </a:pPr>
            <a:r>
              <a:rPr lang="de-DE" sz="2000" dirty="0" smtClean="0">
                <a:solidFill>
                  <a:schemeClr val="bg1"/>
                </a:solidFill>
              </a:rPr>
              <a:t>Geographische Verteilung in Deutschland</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11</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3776681812"/>
              </p:ext>
            </p:extLst>
          </p:nvPr>
        </p:nvGraphicFramePr>
        <p:xfrm>
          <a:off x="254017" y="536889"/>
          <a:ext cx="6800849" cy="365760"/>
        </p:xfrm>
        <a:graphic>
          <a:graphicData uri="http://schemas.openxmlformats.org/drawingml/2006/table">
            <a:tbl>
              <a:tblPr bandRow="1">
                <a:tableStyleId>{5C22544A-7EE6-4342-B048-85BDC9FD1C3A}</a:tableStyleId>
              </a:tblPr>
              <a:tblGrid>
                <a:gridCol w="496481"/>
                <a:gridCol w="6304368"/>
              </a:tblGrid>
              <a:tr h="225513">
                <a:tc>
                  <a:txBody>
                    <a:bodyPr/>
                    <a:lstStyle/>
                    <a:p>
                      <a:r>
                        <a:rPr lang="de-DE" sz="1800" dirty="0" smtClean="0">
                          <a:solidFill>
                            <a:schemeClr val="tx1"/>
                          </a:solidFill>
                        </a:rPr>
                        <a:t>n</a:t>
                      </a:r>
                      <a:r>
                        <a:rPr lang="de-DE" sz="1800" baseline="0" dirty="0" smtClean="0">
                          <a:solidFill>
                            <a:schemeClr val="tx1"/>
                          </a:solidFill>
                        </a:rPr>
                        <a:t> = </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171.306</a:t>
                      </a:r>
                    </a:p>
                  </a:txBody>
                  <a:tcPr marL="9525" marR="9525" marT="9525" marB="0" anchor="ctr"/>
                </a:tc>
              </a:tr>
            </a:tbl>
          </a:graphicData>
        </a:graphic>
      </p:graphicFrame>
      <p:pic>
        <p:nvPicPr>
          <p:cNvPr id="1024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47324" y="1028479"/>
            <a:ext cx="7611448" cy="5427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87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12</a:t>
            </a:fld>
            <a:endParaRPr lang="de-DE" dirty="0"/>
          </a:p>
        </p:txBody>
      </p:sp>
      <p:sp>
        <p:nvSpPr>
          <p:cNvPr id="7" name="Titel 1"/>
          <p:cNvSpPr txBox="1">
            <a:spLocks/>
          </p:cNvSpPr>
          <p:nvPr/>
        </p:nvSpPr>
        <p:spPr>
          <a:xfrm>
            <a:off x="236765" y="166413"/>
            <a:ext cx="6784521" cy="338554"/>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smtClean="0">
                <a:solidFill>
                  <a:schemeClr val="bg1"/>
                </a:solidFill>
              </a:rPr>
              <a:t>Geographische Verteilung in Deutschland: 7-Tage-Inzidenz </a:t>
            </a:r>
            <a:endParaRPr lang="de-DE" sz="2000" dirty="0">
              <a:solidFill>
                <a:schemeClr val="bg1"/>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3171983794"/>
              </p:ext>
            </p:extLst>
          </p:nvPr>
        </p:nvGraphicFramePr>
        <p:xfrm>
          <a:off x="236765" y="519637"/>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5.374</a:t>
                      </a:r>
                      <a:endParaRPr lang="de-DE" sz="1400" kern="1200" dirty="0">
                        <a:solidFill>
                          <a:schemeClr val="tx1"/>
                        </a:solidFill>
                        <a:latin typeface="+mn-lt"/>
                        <a:ea typeface="+mn-ea"/>
                        <a:cs typeface="+mn-cs"/>
                      </a:endParaRPr>
                    </a:p>
                  </a:txBody>
                  <a:tcPr marL="9525" marR="9525" marT="9525" marB="0" anchor="ct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txBody>
                  <a:tcPr>
                    <a:solidFill>
                      <a:srgbClr val="E9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1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solidFill>
                      <a:srgbClr val="E9EDF4"/>
                    </a:solidFill>
                  </a:tcP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txBody>
                  <a:tcPr>
                    <a:solidFill>
                      <a:srgbClr val="D0D8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1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solidFill>
                      <a:srgbClr val="D0D8E8"/>
                    </a:solidFill>
                  </a:tcPr>
                </a:tc>
              </a:tr>
            </a:tbl>
          </a:graphicData>
        </a:graphic>
      </p:graphicFrame>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75466" y="1456162"/>
            <a:ext cx="6963589" cy="500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391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13</a:t>
            </a:fld>
            <a:endParaRPr lang="de-DE" dirty="0"/>
          </a:p>
        </p:txBody>
      </p:sp>
      <p:sp>
        <p:nvSpPr>
          <p:cNvPr id="7" name="Titel 1"/>
          <p:cNvSpPr txBox="1">
            <a:spLocks/>
          </p:cNvSpPr>
          <p:nvPr/>
        </p:nvSpPr>
        <p:spPr>
          <a:xfrm>
            <a:off x="254017" y="198335"/>
            <a:ext cx="7461233" cy="615553"/>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Landkreise mit 7-Tage-Inzidenzen &gt;50 bzw. &gt;35 Fälle pro 100.000 </a:t>
            </a:r>
            <a:r>
              <a:rPr lang="de-DE" sz="2000" dirty="0" smtClean="0">
                <a:solidFill>
                  <a:schemeClr val="bg1"/>
                </a:solidFill>
              </a:rPr>
              <a:t>Einwohner</a:t>
            </a:r>
            <a:endParaRPr lang="de-DE" sz="2000" dirty="0">
              <a:solidFill>
                <a:schemeClr val="bg1"/>
              </a:solidFill>
            </a:endParaRPr>
          </a:p>
        </p:txBody>
      </p:sp>
      <p:pic>
        <p:nvPicPr>
          <p:cNvPr id="921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4016" y="901259"/>
            <a:ext cx="5580453" cy="393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016" y="4270038"/>
            <a:ext cx="59801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040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391" y="189709"/>
            <a:ext cx="6775895" cy="338554"/>
          </a:xfrm>
          <a:solidFill>
            <a:srgbClr val="045AA6"/>
          </a:solidFill>
        </p:spPr>
        <p:txBody>
          <a:bodyPr lIns="72000"/>
          <a:lstStyle/>
          <a:p>
            <a:pPr>
              <a:spcBef>
                <a:spcPts val="600"/>
              </a:spcBef>
            </a:pPr>
            <a:r>
              <a:rPr lang="de-DE" sz="2000" dirty="0" smtClean="0">
                <a:solidFill>
                  <a:schemeClr val="bg1"/>
                </a:solidFill>
              </a:rPr>
              <a:t>Geographische Verteilung in Deutschland: 5-Tage-Inzidenz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14</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2523173005"/>
              </p:ext>
            </p:extLst>
          </p:nvPr>
        </p:nvGraphicFramePr>
        <p:xfrm>
          <a:off x="236765" y="528263"/>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2.996</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1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26-50 </a:t>
                      </a:r>
                      <a:r>
                        <a:rPr lang="de-DE" sz="1200" dirty="0" smtClean="0">
                          <a:solidFill>
                            <a:schemeClr val="tx1"/>
                          </a:solidFill>
                        </a:rPr>
                        <a:t>Fälle/100.000 Einw.</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1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51-100</a:t>
                      </a:r>
                      <a:r>
                        <a:rPr lang="de-DE" sz="1200" dirty="0" smtClean="0">
                          <a:solidFill>
                            <a:schemeClr val="tx1"/>
                          </a:solidFill>
                        </a:rPr>
                        <a:t> Fälle/100.000 Einw.</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65" y="1521350"/>
            <a:ext cx="6880363" cy="499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335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89709"/>
            <a:ext cx="6767269" cy="338554"/>
          </a:xfrm>
          <a:solidFill>
            <a:srgbClr val="045AA6"/>
          </a:solidFill>
        </p:spPr>
        <p:txBody>
          <a:bodyPr lIns="72000"/>
          <a:lstStyle/>
          <a:p>
            <a:pPr>
              <a:spcBef>
                <a:spcPts val="600"/>
              </a:spcBef>
            </a:pPr>
            <a:r>
              <a:rPr lang="de-DE" sz="2000" dirty="0" smtClean="0">
                <a:solidFill>
                  <a:schemeClr val="bg1"/>
                </a:solidFill>
              </a:rPr>
              <a:t>Geographische Verteilung in Deutschland: 3-Tage-Inzidenz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15</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4020096930"/>
              </p:ext>
            </p:extLst>
          </p:nvPr>
        </p:nvGraphicFramePr>
        <p:xfrm>
          <a:off x="236765" y="528263"/>
          <a:ext cx="6784521" cy="91440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800" dirty="0" smtClean="0">
                          <a:solidFill>
                            <a:schemeClr val="tx1"/>
                          </a:solidFill>
                        </a:rPr>
                        <a:t>n</a:t>
                      </a:r>
                      <a:r>
                        <a:rPr lang="de-DE" sz="1800" baseline="0" dirty="0" smtClean="0">
                          <a:solidFill>
                            <a:schemeClr val="tx1"/>
                          </a:solidFill>
                        </a:rPr>
                        <a:t> </a:t>
                      </a:r>
                      <a:r>
                        <a:rPr lang="de-DE" sz="1800" dirty="0" smtClean="0">
                          <a:solidFill>
                            <a:schemeClr val="tx1"/>
                          </a:solidFill>
                        </a:rPr>
                        <a:t>=</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1.341</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baseline="0" dirty="0" smtClean="0">
                          <a:solidFill>
                            <a:schemeClr val="tx1"/>
                          </a:solidFill>
                          <a:latin typeface="+mn-lt"/>
                          <a:ea typeface="+mn-ea"/>
                          <a:cs typeface="+mn-cs"/>
                        </a:rPr>
                        <a:t>1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1" dirty="0" smtClean="0">
                          <a:solidFill>
                            <a:schemeClr val="tx1"/>
                          </a:solidFill>
                        </a:rPr>
                        <a:t>26-50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baseline="0" dirty="0" smtClean="0">
                          <a:solidFill>
                            <a:schemeClr val="tx1"/>
                          </a:solidFill>
                          <a:latin typeface="+mn-lt"/>
                          <a:ea typeface="+mn-ea"/>
                          <a:cs typeface="+mn-cs"/>
                        </a:rPr>
                        <a:t>0</a:t>
                      </a:r>
                      <a:r>
                        <a:rPr lang="de-DE" sz="1200" b="0" kern="1200" baseline="0" dirty="0" smtClean="0">
                          <a:solidFill>
                            <a:schemeClr val="tx1"/>
                          </a:solidFill>
                          <a:latin typeface="+mn-lt"/>
                          <a:ea typeface="+mn-ea"/>
                          <a:cs typeface="+mn-cs"/>
                        </a:rPr>
                        <a:t>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aseline="0" dirty="0" smtClean="0">
                          <a:solidFill>
                            <a:schemeClr val="tx1"/>
                          </a:solidFill>
                        </a:rPr>
                        <a:t> </a:t>
                      </a:r>
                      <a:r>
                        <a:rPr lang="de-DE" sz="1200" b="1" kern="1200" dirty="0" smtClean="0">
                          <a:solidFill>
                            <a:schemeClr val="tx1"/>
                          </a:solidFill>
                          <a:latin typeface="+mn-lt"/>
                          <a:ea typeface="+mn-ea"/>
                          <a:cs typeface="+mn-cs"/>
                        </a:rPr>
                        <a:t>51-5</a:t>
                      </a:r>
                      <a:r>
                        <a:rPr lang="de-DE" sz="1200" b="1" dirty="0" smtClean="0">
                          <a:solidFill>
                            <a:schemeClr val="tx1"/>
                          </a:solidFill>
                        </a:rPr>
                        <a:t>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71" y="1522012"/>
            <a:ext cx="6977270" cy="495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26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23419"/>
            <a:ext cx="7425266" cy="338554"/>
          </a:xfrm>
          <a:solidFill>
            <a:srgbClr val="045AA6"/>
          </a:solidFill>
        </p:spPr>
        <p:txBody>
          <a:bodyPr lIns="72000"/>
          <a:lstStyle/>
          <a:p>
            <a:pPr>
              <a:spcBef>
                <a:spcPts val="600"/>
              </a:spcBef>
            </a:pPr>
            <a:r>
              <a:rPr lang="de-DE" sz="2000" dirty="0" smtClean="0">
                <a:solidFill>
                  <a:schemeClr val="bg1"/>
                </a:solidFill>
              </a:rPr>
              <a:t>Geographische Verteilung: 7-Tageskarte - Vergleich mit Vorwoche</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16</a:t>
            </a:fld>
            <a:endParaRPr lang="de-DE"/>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033670"/>
            <a:ext cx="7549995" cy="533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153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sz="quarter" idx="13"/>
            <p:extLst>
              <p:ext uri="{D42A27DB-BD31-4B8C-83A1-F6EECF244321}">
                <p14:modId xmlns:p14="http://schemas.microsoft.com/office/powerpoint/2010/main" val="1659845398"/>
              </p:ext>
            </p:extLst>
          </p:nvPr>
        </p:nvGraphicFramePr>
        <p:xfrm>
          <a:off x="457200" y="1277248"/>
          <a:ext cx="8172775" cy="5109040"/>
        </p:xfrm>
        <a:graphic>
          <a:graphicData uri="http://schemas.openxmlformats.org/drawingml/2006/table">
            <a:tbl>
              <a:tblPr/>
              <a:tblGrid>
                <a:gridCol w="2345484"/>
                <a:gridCol w="1042438"/>
                <a:gridCol w="1042438"/>
                <a:gridCol w="1042438"/>
                <a:gridCol w="1042438"/>
                <a:gridCol w="1657539"/>
              </a:tblGrid>
              <a:tr h="257921">
                <a:tc>
                  <a:txBody>
                    <a:bodyPr/>
                    <a:lstStyle/>
                    <a:p>
                      <a:pPr algn="l" fontAlgn="b"/>
                      <a:r>
                        <a:rPr lang="de-DE" sz="1200" b="1" i="0" u="none" strike="noStrike" dirty="0">
                          <a:solidFill>
                            <a:srgbClr val="000000"/>
                          </a:solidFill>
                          <a:effectLst/>
                          <a:latin typeface="Calibri"/>
                        </a:rPr>
                        <a:t> </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gridSpan="2">
                  <a:txBody>
                    <a:bodyPr/>
                    <a:lstStyle/>
                    <a:p>
                      <a:pPr algn="ctr" fontAlgn="b"/>
                      <a:r>
                        <a:rPr lang="de-DE" sz="1200" b="1" i="0" u="none" strike="noStrike" dirty="0">
                          <a:solidFill>
                            <a:srgbClr val="000000"/>
                          </a:solidFill>
                          <a:effectLst/>
                          <a:latin typeface="Calibri"/>
                        </a:rPr>
                        <a:t>Meldewoche 18</a:t>
                      </a:r>
                    </a:p>
                  </a:txBody>
                  <a:tcPr marL="9525" marR="9525" marT="9525" marB="0" anchor="b">
                    <a:lnL>
                      <a:noFill/>
                    </a:lnL>
                    <a:lnR>
                      <a:noFill/>
                    </a:lnR>
                    <a:lnT>
                      <a:noFill/>
                    </a:lnT>
                    <a:lnB>
                      <a:noFill/>
                    </a:lnB>
                    <a:solidFill>
                      <a:srgbClr val="DCE6F1"/>
                    </a:solidFill>
                  </a:tcPr>
                </a:tc>
                <a:tc hMerge="1">
                  <a:txBody>
                    <a:bodyPr/>
                    <a:lstStyle/>
                    <a:p>
                      <a:endParaRPr lang="de-DE"/>
                    </a:p>
                  </a:txBody>
                  <a:tcPr/>
                </a:tc>
                <a:tc gridSpan="2">
                  <a:txBody>
                    <a:bodyPr/>
                    <a:lstStyle/>
                    <a:p>
                      <a:pPr algn="ctr" fontAlgn="b"/>
                      <a:r>
                        <a:rPr lang="de-DE" sz="1200" b="1" i="0" u="none" strike="noStrike">
                          <a:solidFill>
                            <a:srgbClr val="000000"/>
                          </a:solidFill>
                          <a:effectLst/>
                          <a:latin typeface="Calibri"/>
                        </a:rPr>
                        <a:t>Meldewoche 17</a:t>
                      </a:r>
                    </a:p>
                  </a:txBody>
                  <a:tcPr marL="9525" marR="9525" marT="9525" marB="0" anchor="b">
                    <a:lnL>
                      <a:noFill/>
                    </a:lnL>
                    <a:lnR>
                      <a:noFill/>
                    </a:lnR>
                    <a:lnT>
                      <a:noFill/>
                    </a:lnT>
                    <a:lnB>
                      <a:noFill/>
                    </a:lnB>
                    <a:solidFill>
                      <a:srgbClr val="DCE6F1"/>
                    </a:solidFill>
                  </a:tcPr>
                </a:tc>
                <a:tc hMerge="1">
                  <a:txBody>
                    <a:bodyPr/>
                    <a:lstStyle/>
                    <a:p>
                      <a:endParaRPr lang="de-DE"/>
                    </a:p>
                  </a:txBody>
                  <a:tcPr/>
                </a:tc>
                <a:tc>
                  <a:txBody>
                    <a:bodyPr/>
                    <a:lstStyle/>
                    <a:p>
                      <a:pPr algn="l" fontAlgn="b"/>
                      <a:r>
                        <a:rPr lang="de-DE" sz="1200" b="1"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466462">
                <a:tc>
                  <a:txBody>
                    <a:bodyPr/>
                    <a:lstStyle/>
                    <a:p>
                      <a:pPr algn="l" fontAlgn="b"/>
                      <a:r>
                        <a:rPr lang="de-DE" sz="1200" b="1" i="0" u="none" strike="noStrike">
                          <a:solidFill>
                            <a:srgbClr val="000000"/>
                          </a:solidFill>
                          <a:effectLst/>
                          <a:latin typeface="Calibri"/>
                        </a:rPr>
                        <a:t>Bundesland</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200" b="1" i="0" u="none" strike="noStrike" dirty="0">
                          <a:solidFill>
                            <a:srgbClr val="000000"/>
                          </a:solidFill>
                          <a:effectLst/>
                          <a:latin typeface="Calibri"/>
                        </a:rPr>
                        <a:t>Anzahl</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200" b="1" i="0" u="none" strike="noStrike" dirty="0">
                          <a:solidFill>
                            <a:srgbClr val="000000"/>
                          </a:solidFill>
                          <a:effectLst/>
                          <a:latin typeface="Calibri"/>
                        </a:rPr>
                        <a:t>Inzidenz</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200" b="1" i="0" u="none" strike="noStrike" dirty="0">
                          <a:solidFill>
                            <a:srgbClr val="000000"/>
                          </a:solidFill>
                          <a:effectLst/>
                          <a:latin typeface="Calibri"/>
                        </a:rPr>
                        <a:t>Anzahl</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200" b="1" i="0" u="none" strike="noStrike" dirty="0">
                          <a:solidFill>
                            <a:srgbClr val="000000"/>
                          </a:solidFill>
                          <a:effectLst/>
                          <a:latin typeface="Calibri"/>
                        </a:rPr>
                        <a:t>Inzidenz</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200" b="1" i="0" u="none" strike="noStrike" dirty="0">
                          <a:solidFill>
                            <a:srgbClr val="000000"/>
                          </a:solidFill>
                          <a:effectLst/>
                          <a:latin typeface="Calibri"/>
                        </a:rPr>
                        <a:t>Änderung im Vergleich zur Vorwoche</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7921">
                <a:tc>
                  <a:txBody>
                    <a:bodyPr/>
                    <a:lstStyle/>
                    <a:p>
                      <a:pPr algn="l" fontAlgn="b"/>
                      <a:r>
                        <a:rPr lang="de-DE" sz="1200" b="0" i="0" u="none" strike="noStrike" dirty="0">
                          <a:solidFill>
                            <a:srgbClr val="000000"/>
                          </a:solidFill>
                          <a:effectLst/>
                          <a:latin typeface="Calibri"/>
                        </a:rPr>
                        <a:t>Baden-Württemberg</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de-DE" sz="1200" b="0" i="0" u="none" strike="noStrike" dirty="0">
                          <a:solidFill>
                            <a:srgbClr val="000000"/>
                          </a:solidFill>
                          <a:effectLst/>
                          <a:latin typeface="Calibri"/>
                        </a:rPr>
                        <a:t>1.180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de-DE" sz="1200" b="0" i="0" u="none" strike="noStrike" smtClean="0">
                          <a:solidFill>
                            <a:srgbClr val="000000"/>
                          </a:solidFill>
                          <a:effectLst/>
                          <a:latin typeface="Calibri"/>
                        </a:rPr>
                        <a:t>10,7</a:t>
                      </a:r>
                      <a:endParaRPr lang="de-DE" sz="1200" b="0" i="0" u="none" strike="noStrike" dirty="0">
                        <a:solidFill>
                          <a:srgbClr val="000000"/>
                        </a:solidFill>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de-DE" sz="1200" b="0" i="0" u="none" strike="noStrike">
                          <a:solidFill>
                            <a:srgbClr val="000000"/>
                          </a:solidFill>
                          <a:effectLst/>
                          <a:latin typeface="Calibri"/>
                        </a:rPr>
                        <a:t>2.380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de-DE" sz="1200" b="0" i="0" u="none" strike="noStrike" smtClean="0">
                          <a:solidFill>
                            <a:srgbClr val="000000"/>
                          </a:solidFill>
                          <a:effectLst/>
                          <a:latin typeface="Calibri"/>
                        </a:rPr>
                        <a:t>21,5</a:t>
                      </a:r>
                      <a:endParaRPr lang="de-DE" sz="1200" b="0" i="0" u="none" strike="noStrike" dirty="0">
                        <a:solidFill>
                          <a:srgbClr val="000000"/>
                        </a:solidFill>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de-DE" sz="1200" b="0" i="0" u="none" strike="noStrike" dirty="0">
                          <a:solidFill>
                            <a:srgbClr val="000000"/>
                          </a:solidFill>
                          <a:effectLst/>
                          <a:latin typeface="Calibri"/>
                        </a:rPr>
                        <a:t>-50%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r>
              <a:tr h="257921">
                <a:tc>
                  <a:txBody>
                    <a:bodyPr/>
                    <a:lstStyle/>
                    <a:p>
                      <a:pPr algn="l" fontAlgn="b"/>
                      <a:r>
                        <a:rPr lang="de-DE" sz="1200" b="0" i="0" u="none" strike="noStrike" dirty="0">
                          <a:solidFill>
                            <a:srgbClr val="000000"/>
                          </a:solidFill>
                          <a:effectLst/>
                          <a:latin typeface="Calibri"/>
                        </a:rPr>
                        <a:t>Bayern</a:t>
                      </a: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1.689</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12,9</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3.097</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23,7</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-45%</a:t>
                      </a:r>
                    </a:p>
                  </a:txBody>
                  <a:tcPr marL="9525" marR="9525" marT="9525" marB="0" anchor="b">
                    <a:lnL>
                      <a:noFill/>
                    </a:lnL>
                    <a:lnR>
                      <a:noFill/>
                    </a:lnR>
                    <a:lnT>
                      <a:noFill/>
                    </a:lnT>
                    <a:lnB>
                      <a:noFill/>
                    </a:lnB>
                  </a:tcPr>
                </a:tc>
              </a:tr>
              <a:tr h="257921">
                <a:tc>
                  <a:txBody>
                    <a:bodyPr/>
                    <a:lstStyle/>
                    <a:p>
                      <a:pPr algn="l" fontAlgn="b"/>
                      <a:r>
                        <a:rPr lang="de-DE" sz="1200" b="0" i="0" u="none" strike="noStrike" dirty="0">
                          <a:solidFill>
                            <a:srgbClr val="000000"/>
                          </a:solidFill>
                          <a:effectLst/>
                          <a:latin typeface="Calibri"/>
                        </a:rPr>
                        <a:t>Berlin</a:t>
                      </a: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345</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9,2</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434</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11,6</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-21%</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Brandenburg</a:t>
                      </a: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189</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7,5</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335</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13,3</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-44%</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Bremen</a:t>
                      </a: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141</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20,6</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159</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23,3</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-11%</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Hamburg</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117</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6,4</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286</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15,5</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-59%</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Hessen</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581</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9,3</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762</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12,2</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-24%</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Mecklenburg-Vorpommern</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28</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1,7</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21</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1,3</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smtClean="0">
                          <a:solidFill>
                            <a:srgbClr val="000000"/>
                          </a:solidFill>
                          <a:effectLst/>
                          <a:latin typeface="Calibri"/>
                        </a:rPr>
                        <a:t>+33</a:t>
                      </a:r>
                      <a:r>
                        <a:rPr lang="de-DE" sz="1200" b="0" i="0" u="none" strike="noStrike" dirty="0">
                          <a:solidFill>
                            <a:srgbClr val="000000"/>
                          </a:solidFill>
                          <a:effectLst/>
                          <a:latin typeface="Calibri"/>
                        </a:rPr>
                        <a:t>%</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Niedersachsen</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425</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5,3</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809</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10,1</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-47%</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Nordrhein-Westfalen</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1.609</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9,0</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2.577</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14,4</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-38%</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Rheinland-Pfalz</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238</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5,8</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363</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8,9</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-34%</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Saarland</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106</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10,7</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171</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17,3</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-38%</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Sachsen</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177</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4,3</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253</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6,2</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-30%</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Sachsen-Anhalt</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67</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3,0</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135</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6,1</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-50%</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Schleswig-Holstein</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147</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5,1</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effectLst/>
                          <a:latin typeface="Calibri"/>
                        </a:rPr>
                        <a:t>201</a:t>
                      </a:r>
                    </a:p>
                  </a:txBody>
                  <a:tcPr marL="9525" marR="9525" marT="9525" marB="0" anchor="b">
                    <a:lnL>
                      <a:noFill/>
                    </a:lnL>
                    <a:lnR>
                      <a:noFill/>
                    </a:lnR>
                    <a:lnT>
                      <a:noFill/>
                    </a:lnT>
                    <a:lnB>
                      <a:noFill/>
                    </a:lnB>
                  </a:tcPr>
                </a:tc>
                <a:tc>
                  <a:txBody>
                    <a:bodyPr/>
                    <a:lstStyle/>
                    <a:p>
                      <a:pPr algn="ctr" fontAlgn="b"/>
                      <a:r>
                        <a:rPr lang="de-DE" sz="1200" b="0" i="0" u="none" strike="noStrike" smtClean="0">
                          <a:solidFill>
                            <a:srgbClr val="000000"/>
                          </a:solidFill>
                          <a:effectLst/>
                          <a:latin typeface="Calibri"/>
                        </a:rPr>
                        <a:t>6,9</a:t>
                      </a:r>
                      <a:endParaRPr lang="de-DE"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effectLst/>
                          <a:latin typeface="Calibri"/>
                        </a:rPr>
                        <a:t>-27%</a:t>
                      </a:r>
                    </a:p>
                  </a:txBody>
                  <a:tcPr marL="9525" marR="9525" marT="9525" marB="0" anchor="b">
                    <a:lnL>
                      <a:noFill/>
                    </a:lnL>
                    <a:lnR>
                      <a:noFill/>
                    </a:lnR>
                    <a:lnT>
                      <a:noFill/>
                    </a:lnT>
                    <a:lnB>
                      <a:noFill/>
                    </a:lnB>
                  </a:tcPr>
                </a:tc>
              </a:tr>
              <a:tr h="257921">
                <a:tc>
                  <a:txBody>
                    <a:bodyPr/>
                    <a:lstStyle/>
                    <a:p>
                      <a:pPr algn="l" fontAlgn="b"/>
                      <a:r>
                        <a:rPr lang="de-DE" sz="1200" b="0" i="0" u="none" strike="noStrike">
                          <a:solidFill>
                            <a:srgbClr val="000000"/>
                          </a:solidFill>
                          <a:effectLst/>
                          <a:latin typeface="Calibri"/>
                        </a:rPr>
                        <a:t>Thüringen</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Calibri"/>
                        </a:rPr>
                        <a:t>242</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de-DE" sz="1200" b="0" i="0" u="none" strike="noStrike" smtClean="0">
                          <a:solidFill>
                            <a:srgbClr val="000000"/>
                          </a:solidFill>
                          <a:effectLst/>
                          <a:latin typeface="Calibri"/>
                        </a:rPr>
                        <a:t>11,3</a:t>
                      </a:r>
                      <a:endParaRPr lang="de-DE" sz="12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Calibri"/>
                        </a:rPr>
                        <a:t>327</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de-DE" sz="1200" b="0" i="0" u="none" strike="noStrike" smtClean="0">
                          <a:solidFill>
                            <a:srgbClr val="000000"/>
                          </a:solidFill>
                          <a:effectLst/>
                          <a:latin typeface="Calibri"/>
                        </a:rPr>
                        <a:t>15,3</a:t>
                      </a:r>
                      <a:endParaRPr lang="de-DE" sz="12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Calibri"/>
                        </a:rPr>
                        <a:t>-26%</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r>
              <a:tr h="257921">
                <a:tc>
                  <a:txBody>
                    <a:bodyPr/>
                    <a:lstStyle/>
                    <a:p>
                      <a:pPr algn="l" fontAlgn="b"/>
                      <a:r>
                        <a:rPr lang="de-DE" sz="1200" b="1" i="0" u="none" strike="noStrike">
                          <a:solidFill>
                            <a:srgbClr val="000000"/>
                          </a:solidFill>
                          <a:effectLst/>
                          <a:latin typeface="Calibri"/>
                        </a:rPr>
                        <a:t>Gesamtergebnis</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de-DE" sz="1200" b="1" i="0" u="none" strike="noStrike" dirty="0">
                          <a:solidFill>
                            <a:srgbClr val="000000"/>
                          </a:solidFill>
                          <a:effectLst/>
                          <a:latin typeface="Calibri"/>
                        </a:rPr>
                        <a:t>7.281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de-DE" sz="1200" b="1" i="0" u="none" strike="noStrike" smtClean="0">
                          <a:solidFill>
                            <a:srgbClr val="000000"/>
                          </a:solidFill>
                          <a:effectLst/>
                          <a:latin typeface="Calibri"/>
                        </a:rPr>
                        <a:t>8,8</a:t>
                      </a:r>
                      <a:endParaRPr lang="de-DE" sz="1200" b="1" i="0" u="none" strike="noStrike" dirty="0">
                        <a:solidFill>
                          <a:srgbClr val="000000"/>
                        </a:solidFill>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de-DE" sz="1200" b="1" i="0" u="none" strike="noStrike" dirty="0">
                          <a:solidFill>
                            <a:srgbClr val="000000"/>
                          </a:solidFill>
                          <a:effectLst/>
                          <a:latin typeface="Calibri"/>
                        </a:rPr>
                        <a:t>12.310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de-DE" sz="1200" b="1" i="0" u="none" strike="noStrike" smtClean="0">
                          <a:solidFill>
                            <a:srgbClr val="000000"/>
                          </a:solidFill>
                          <a:effectLst/>
                          <a:latin typeface="Calibri"/>
                        </a:rPr>
                        <a:t>14,8</a:t>
                      </a:r>
                      <a:endParaRPr lang="de-DE" sz="1200" b="1" i="0" u="none" strike="noStrike" dirty="0">
                        <a:solidFill>
                          <a:srgbClr val="000000"/>
                        </a:solidFill>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de-DE" sz="1200" b="1" i="0" u="none" strike="noStrike" dirty="0">
                          <a:solidFill>
                            <a:srgbClr val="000000"/>
                          </a:solidFill>
                          <a:effectLst/>
                          <a:latin typeface="Calibri"/>
                        </a:rPr>
                        <a:t>-41%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sp>
        <p:nvSpPr>
          <p:cNvPr id="3" name="Titel 2"/>
          <p:cNvSpPr>
            <a:spLocks noGrp="1"/>
          </p:cNvSpPr>
          <p:nvPr>
            <p:ph type="title"/>
          </p:nvPr>
        </p:nvSpPr>
        <p:spPr/>
        <p:txBody>
          <a:bodyPr/>
          <a:lstStyle/>
          <a:p>
            <a:r>
              <a:rPr lang="de-DE" dirty="0" smtClean="0"/>
              <a:t>Vergleich KW17/KW18 pro Bundesland</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dirty="0"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17</a:t>
            </a:fld>
            <a:endParaRPr lang="de-DE" dirty="0"/>
          </a:p>
        </p:txBody>
      </p:sp>
    </p:spTree>
    <p:extLst>
      <p:ext uri="{BB962C8B-B14F-4D97-AF65-F5344CB8AC3E}">
        <p14:creationId xmlns:p14="http://schemas.microsoft.com/office/powerpoint/2010/main" val="6127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18</a:t>
            </a:fld>
            <a:endParaRPr lang="de-DE" dirty="0"/>
          </a:p>
        </p:txBody>
      </p:sp>
      <p:sp>
        <p:nvSpPr>
          <p:cNvPr id="8" name="Titel 1"/>
          <p:cNvSpPr txBox="1">
            <a:spLocks/>
          </p:cNvSpPr>
          <p:nvPr/>
        </p:nvSpPr>
        <p:spPr>
          <a:xfrm>
            <a:off x="241540" y="205575"/>
            <a:ext cx="6504317"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Trendanalyse der Bundesländer</a:t>
            </a:r>
            <a:endParaRPr lang="de-DE" sz="2000" dirty="0">
              <a:solidFill>
                <a:schemeClr val="bg1"/>
              </a:solidFill>
            </a:endParaRPr>
          </a:p>
        </p:txBody>
      </p:sp>
      <p:sp>
        <p:nvSpPr>
          <p:cNvPr id="9" name="Textfeld 8"/>
          <p:cNvSpPr txBox="1"/>
          <p:nvPr/>
        </p:nvSpPr>
        <p:spPr>
          <a:xfrm>
            <a:off x="155122" y="544129"/>
            <a:ext cx="4050335" cy="367393"/>
          </a:xfrm>
          <a:prstGeom prst="rect">
            <a:avLst/>
          </a:prstGeom>
          <a:noFill/>
        </p:spPr>
        <p:txBody>
          <a:bodyPr wrap="square" rtlCol="0">
            <a:spAutoFit/>
          </a:bodyPr>
          <a:lstStyle/>
          <a:p>
            <a:r>
              <a:rPr lang="de-DE" dirty="0" smtClean="0"/>
              <a:t>Datenstand 13.05.2020</a:t>
            </a:r>
            <a:endParaRPr lang="de-DE" dirty="0"/>
          </a:p>
        </p:txBody>
      </p:sp>
      <p:sp>
        <p:nvSpPr>
          <p:cNvPr id="10" name="Rechteck 9"/>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40" y="1182098"/>
            <a:ext cx="7561911" cy="532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361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540" y="205575"/>
            <a:ext cx="6504317" cy="307777"/>
          </a:xfrm>
          <a:solidFill>
            <a:srgbClr val="045AA6"/>
          </a:solidFill>
        </p:spPr>
        <p:txBody>
          <a:bodyPr lIns="72000"/>
          <a:lstStyle/>
          <a:p>
            <a:pPr>
              <a:spcBef>
                <a:spcPts val="600"/>
              </a:spcBef>
            </a:pPr>
            <a:r>
              <a:rPr lang="de-DE" sz="2000" dirty="0" smtClean="0">
                <a:solidFill>
                  <a:schemeClr val="bg1"/>
                </a:solidFill>
              </a:rPr>
              <a:t>Trendanalyse der Landkreise</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19</a:t>
            </a:fld>
            <a:endParaRPr lang="de-DE"/>
          </a:p>
        </p:txBody>
      </p:sp>
      <p:sp>
        <p:nvSpPr>
          <p:cNvPr id="6" name="Textfeld 5"/>
          <p:cNvSpPr txBox="1"/>
          <p:nvPr/>
        </p:nvSpPr>
        <p:spPr>
          <a:xfrm>
            <a:off x="155122" y="544129"/>
            <a:ext cx="4050335" cy="367393"/>
          </a:xfrm>
          <a:prstGeom prst="rect">
            <a:avLst/>
          </a:prstGeom>
          <a:noFill/>
        </p:spPr>
        <p:txBody>
          <a:bodyPr wrap="square" rtlCol="0">
            <a:spAutoFit/>
          </a:bodyPr>
          <a:lstStyle/>
          <a:p>
            <a:r>
              <a:rPr lang="de-DE" dirty="0" smtClean="0"/>
              <a:t>Datenstand 13.05.2020</a:t>
            </a:r>
            <a:endParaRPr lang="de-DE" dirty="0"/>
          </a:p>
        </p:txBody>
      </p:sp>
      <p:sp>
        <p:nvSpPr>
          <p:cNvPr id="9" name="Rechteck 8"/>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22" y="1182098"/>
            <a:ext cx="7727344" cy="544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60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a:t>
            </a:fld>
            <a:endParaRPr lang="de-DE"/>
          </a:p>
        </p:txBody>
      </p:sp>
      <p:sp>
        <p:nvSpPr>
          <p:cNvPr id="2" name="Titel 1"/>
          <p:cNvSpPr>
            <a:spLocks noGrp="1"/>
          </p:cNvSpPr>
          <p:nvPr>
            <p:ph type="title"/>
          </p:nvPr>
        </p:nvSpPr>
        <p:spPr>
          <a:xfrm>
            <a:off x="342899" y="451218"/>
            <a:ext cx="6784521" cy="307777"/>
          </a:xfrm>
          <a:solidFill>
            <a:srgbClr val="045AA6"/>
          </a:solidFill>
        </p:spPr>
        <p:txBody>
          <a:bodyPr lIns="72000"/>
          <a:lstStyle/>
          <a:p>
            <a:pPr>
              <a:spcBef>
                <a:spcPts val="600"/>
              </a:spcBef>
            </a:pPr>
            <a:r>
              <a:rPr lang="de-DE" sz="2000" dirty="0" smtClean="0">
                <a:solidFill>
                  <a:schemeClr val="bg1"/>
                </a:solidFill>
              </a:rPr>
              <a:t>Fälle und Todesfälle pro Bundesland </a:t>
            </a:r>
            <a:r>
              <a:rPr lang="de-DE" sz="1400" dirty="0" smtClean="0">
                <a:solidFill>
                  <a:schemeClr val="bg1"/>
                </a:solidFill>
              </a:rPr>
              <a:t>(Datenstand: 13.05.2020. 00:00)</a:t>
            </a:r>
            <a:endParaRPr lang="de-DE" sz="14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3469870393"/>
              </p:ext>
            </p:extLst>
          </p:nvPr>
        </p:nvGraphicFramePr>
        <p:xfrm>
          <a:off x="342900" y="1272206"/>
          <a:ext cx="8207376" cy="4631459"/>
        </p:xfrm>
        <a:graphic>
          <a:graphicData uri="http://schemas.openxmlformats.org/drawingml/2006/table">
            <a:tbl>
              <a:tblPr/>
              <a:tblGrid>
                <a:gridCol w="2133065"/>
                <a:gridCol w="1142428"/>
                <a:gridCol w="1374110"/>
                <a:gridCol w="1171721"/>
                <a:gridCol w="1193026"/>
                <a:gridCol w="1193026"/>
              </a:tblGrid>
              <a:tr h="487522">
                <a:tc>
                  <a:txBody>
                    <a:bodyPr/>
                    <a:lstStyle/>
                    <a:p>
                      <a:pPr algn="l" fontAlgn="ctr"/>
                      <a:r>
                        <a:rPr lang="de-DE" sz="1300" b="1" i="0" u="none" strike="noStrike">
                          <a:solidFill>
                            <a:srgbClr val="FFFFFF"/>
                          </a:solidFill>
                          <a:effectLst/>
                          <a:latin typeface="Calibri"/>
                        </a:rPr>
                        <a:t>Bundesland</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300" b="1" i="0" u="none" strike="noStrike">
                          <a:solidFill>
                            <a:srgbClr val="FFFFFF"/>
                          </a:solidFill>
                          <a:effectLst/>
                          <a:latin typeface="Calibri"/>
                        </a:rPr>
                        <a:t>Anzahl</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300" b="1" i="0" u="none" strike="noStrike">
                          <a:solidFill>
                            <a:srgbClr val="FFFFFF"/>
                          </a:solidFill>
                          <a:effectLst/>
                          <a:latin typeface="Calibri"/>
                        </a:rPr>
                        <a:t>Differenz Vortag</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300" b="1" i="0" u="none" strike="noStrike">
                          <a:solidFill>
                            <a:srgbClr val="FFFFFF"/>
                          </a:solidFill>
                          <a:effectLst/>
                          <a:latin typeface="Calibri"/>
                        </a:rPr>
                        <a:t>Fälle/100.000 Einw.</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300" b="1" i="0" u="none" strike="noStrike">
                          <a:solidFill>
                            <a:srgbClr val="FFFFFF"/>
                          </a:solidFill>
                          <a:effectLst/>
                          <a:latin typeface="Calibri"/>
                        </a:rPr>
                        <a:t>Todesfälle</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300" b="1" i="0" u="none" strike="noStrike">
                          <a:solidFill>
                            <a:srgbClr val="FFFFFF"/>
                          </a:solidFill>
                          <a:effectLst/>
                          <a:latin typeface="Calibri"/>
                        </a:rPr>
                        <a:t>Todesfälle/ 100.000 Einw.</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43761">
                <a:tc>
                  <a:txBody>
                    <a:bodyPr/>
                    <a:lstStyle/>
                    <a:p>
                      <a:pPr algn="l" fontAlgn="ctr"/>
                      <a:r>
                        <a:rPr lang="de-DE" sz="1300" b="0" i="0" u="none" strike="noStrike">
                          <a:solidFill>
                            <a:srgbClr val="000000"/>
                          </a:solidFill>
                          <a:effectLst/>
                          <a:latin typeface="Calibri"/>
                        </a:rPr>
                        <a:t>Baden-Württemberg</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33.518</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159</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303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1.594</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14,4</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3761">
                <a:tc>
                  <a:txBody>
                    <a:bodyPr/>
                    <a:lstStyle/>
                    <a:p>
                      <a:pPr algn="l" fontAlgn="ctr"/>
                      <a:r>
                        <a:rPr lang="de-DE" sz="1300" b="0" i="0" u="none" strike="noStrike">
                          <a:solidFill>
                            <a:srgbClr val="000000"/>
                          </a:solidFill>
                          <a:effectLst/>
                          <a:latin typeface="Calibri"/>
                        </a:rPr>
                        <a:t>Bayern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44.802</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209</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343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2.209</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16,9</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3761">
                <a:tc>
                  <a:txBody>
                    <a:bodyPr/>
                    <a:lstStyle/>
                    <a:p>
                      <a:pPr algn="l" fontAlgn="ctr"/>
                      <a:r>
                        <a:rPr lang="de-DE" sz="1300" b="0" i="0" u="none" strike="noStrike">
                          <a:solidFill>
                            <a:srgbClr val="000000"/>
                          </a:solidFill>
                          <a:effectLst/>
                          <a:latin typeface="Calibri"/>
                        </a:rPr>
                        <a:t>Berlin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6.298</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24</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168</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170</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4,5</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3761">
                <a:tc>
                  <a:txBody>
                    <a:bodyPr/>
                    <a:lstStyle/>
                    <a:p>
                      <a:pPr algn="l" fontAlgn="ctr"/>
                      <a:r>
                        <a:rPr lang="de-DE" sz="1300" b="0" i="0" u="none" strike="noStrike">
                          <a:solidFill>
                            <a:srgbClr val="000000"/>
                          </a:solidFill>
                          <a:effectLst/>
                          <a:latin typeface="Calibri"/>
                        </a:rPr>
                        <a:t>Brandenburg</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3.125</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14</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124</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137</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5,5</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3761">
                <a:tc>
                  <a:txBody>
                    <a:bodyPr/>
                    <a:lstStyle/>
                    <a:p>
                      <a:pPr algn="l" fontAlgn="ctr"/>
                      <a:r>
                        <a:rPr lang="de-DE" sz="1300" b="0" i="0" u="none" strike="noStrike">
                          <a:solidFill>
                            <a:srgbClr val="000000"/>
                          </a:solidFill>
                          <a:effectLst/>
                          <a:latin typeface="Calibri"/>
                        </a:rPr>
                        <a:t>Bremen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1.077</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19</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158</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36</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5,3</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3761">
                <a:tc>
                  <a:txBody>
                    <a:bodyPr/>
                    <a:lstStyle/>
                    <a:p>
                      <a:pPr algn="l" fontAlgn="ctr"/>
                      <a:r>
                        <a:rPr lang="de-DE" sz="1300" b="0" i="0" u="none" strike="noStrike">
                          <a:solidFill>
                            <a:srgbClr val="000000"/>
                          </a:solidFill>
                          <a:effectLst/>
                          <a:latin typeface="Calibri"/>
                        </a:rPr>
                        <a:t>Hamburg</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4.972</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270</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223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12,1</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3761">
                <a:tc>
                  <a:txBody>
                    <a:bodyPr/>
                    <a:lstStyle/>
                    <a:p>
                      <a:pPr algn="l" fontAlgn="ctr"/>
                      <a:r>
                        <a:rPr lang="de-DE" sz="1300" b="0" i="0" u="none" strike="noStrike">
                          <a:solidFill>
                            <a:srgbClr val="000000"/>
                          </a:solidFill>
                          <a:effectLst/>
                          <a:latin typeface="Calibri"/>
                        </a:rPr>
                        <a:t>Hessen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9.087</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56</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145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419</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6,7</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3761">
                <a:tc>
                  <a:txBody>
                    <a:bodyPr/>
                    <a:lstStyle/>
                    <a:p>
                      <a:pPr algn="l" fontAlgn="ctr"/>
                      <a:r>
                        <a:rPr lang="de-DE" sz="1300" b="0" i="0" u="none" strike="noStrike">
                          <a:solidFill>
                            <a:srgbClr val="000000"/>
                          </a:solidFill>
                          <a:effectLst/>
                          <a:latin typeface="Calibri"/>
                        </a:rPr>
                        <a:t>Mecklenburg-Vorpommern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736</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7</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46</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20</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1,2</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3761">
                <a:tc>
                  <a:txBody>
                    <a:bodyPr/>
                    <a:lstStyle/>
                    <a:p>
                      <a:pPr algn="l" fontAlgn="ctr"/>
                      <a:r>
                        <a:rPr lang="de-DE" sz="1300" b="0" i="0" u="none" strike="noStrike">
                          <a:solidFill>
                            <a:srgbClr val="000000"/>
                          </a:solidFill>
                          <a:effectLst/>
                          <a:latin typeface="Calibri"/>
                        </a:rPr>
                        <a:t>Niedersachsen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10.903</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8</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137</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508</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6,4</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3761">
                <a:tc>
                  <a:txBody>
                    <a:bodyPr/>
                    <a:lstStyle/>
                    <a:p>
                      <a:pPr algn="l" fontAlgn="ctr"/>
                      <a:r>
                        <a:rPr lang="de-DE" sz="1300" b="0" i="0" u="none" strike="noStrike">
                          <a:solidFill>
                            <a:srgbClr val="000000"/>
                          </a:solidFill>
                          <a:effectLst/>
                          <a:latin typeface="Calibri"/>
                        </a:rPr>
                        <a:t>Nordrhein-Westfalen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35.555</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222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198</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1.473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8,2</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3761">
                <a:tc>
                  <a:txBody>
                    <a:bodyPr/>
                    <a:lstStyle/>
                    <a:p>
                      <a:pPr algn="l" fontAlgn="ctr"/>
                      <a:r>
                        <a:rPr lang="de-DE" sz="1300" b="0" i="0" u="none" strike="noStrike">
                          <a:solidFill>
                            <a:srgbClr val="000000"/>
                          </a:solidFill>
                          <a:effectLst/>
                          <a:latin typeface="Calibri"/>
                        </a:rPr>
                        <a:t>Rheinland-Pfalz</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6.360</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156</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207</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5,1</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3761">
                <a:tc>
                  <a:txBody>
                    <a:bodyPr/>
                    <a:lstStyle/>
                    <a:p>
                      <a:pPr algn="l" fontAlgn="ctr"/>
                      <a:r>
                        <a:rPr lang="de-DE" sz="1300" b="0" i="0" u="none" strike="noStrike">
                          <a:solidFill>
                            <a:srgbClr val="000000"/>
                          </a:solidFill>
                          <a:effectLst/>
                          <a:latin typeface="Calibri"/>
                        </a:rPr>
                        <a:t>Saarland</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2.667</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269</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144</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14,5</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3761">
                <a:tc>
                  <a:txBody>
                    <a:bodyPr/>
                    <a:lstStyle/>
                    <a:p>
                      <a:pPr algn="l" fontAlgn="ctr"/>
                      <a:r>
                        <a:rPr lang="de-DE" sz="1300" b="0" i="0" u="none" strike="noStrike">
                          <a:solidFill>
                            <a:srgbClr val="000000"/>
                          </a:solidFill>
                          <a:effectLst/>
                          <a:latin typeface="Calibri"/>
                        </a:rPr>
                        <a:t>Sachsen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4.962</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122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191</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4,7</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3761">
                <a:tc>
                  <a:txBody>
                    <a:bodyPr/>
                    <a:lstStyle/>
                    <a:p>
                      <a:pPr algn="l" fontAlgn="ctr"/>
                      <a:r>
                        <a:rPr lang="de-DE" sz="1300" b="0" i="0" u="none" strike="noStrike">
                          <a:solidFill>
                            <a:srgbClr val="000000"/>
                          </a:solidFill>
                          <a:effectLst/>
                          <a:latin typeface="Calibri"/>
                        </a:rPr>
                        <a:t>Sachsen-Anhalt</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1.650</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75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52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2,4</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3761">
                <a:tc>
                  <a:txBody>
                    <a:bodyPr/>
                    <a:lstStyle/>
                    <a:p>
                      <a:pPr algn="l" fontAlgn="ctr"/>
                      <a:r>
                        <a:rPr lang="de-DE" sz="1300" b="0" i="0" u="none" strike="noStrike">
                          <a:solidFill>
                            <a:srgbClr val="000000"/>
                          </a:solidFill>
                          <a:effectLst/>
                          <a:latin typeface="Calibri"/>
                        </a:rPr>
                        <a:t>Schleswig-Holstein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2.972</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16</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103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125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4,3</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3761">
                <a:tc>
                  <a:txBody>
                    <a:bodyPr/>
                    <a:lstStyle/>
                    <a:p>
                      <a:pPr algn="l" fontAlgn="ctr"/>
                      <a:r>
                        <a:rPr lang="de-DE" sz="1300" b="0" i="0" u="none" strike="noStrike">
                          <a:solidFill>
                            <a:srgbClr val="000000"/>
                          </a:solidFill>
                          <a:effectLst/>
                          <a:latin typeface="Calibri"/>
                        </a:rPr>
                        <a:t>Thüringen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2.622</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28</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122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126</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5,9</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761">
                <a:tc>
                  <a:txBody>
                    <a:bodyPr/>
                    <a:lstStyle/>
                    <a:p>
                      <a:pPr algn="l" fontAlgn="ctr"/>
                      <a:r>
                        <a:rPr lang="de-DE" sz="1300" b="1" i="0" u="none" strike="noStrike">
                          <a:solidFill>
                            <a:srgbClr val="000000"/>
                          </a:solidFill>
                          <a:effectLst/>
                          <a:latin typeface="Calibri"/>
                        </a:rPr>
                        <a:t>Gesamt</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1" i="0" u="none" strike="noStrike">
                          <a:solidFill>
                            <a:srgbClr val="000000"/>
                          </a:solidFill>
                          <a:effectLst/>
                          <a:latin typeface="Calibri"/>
                        </a:rPr>
                        <a:t>171.306</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1" i="0" u="none" strike="noStrike">
                          <a:solidFill>
                            <a:srgbClr val="000000"/>
                          </a:solidFill>
                          <a:effectLst/>
                          <a:latin typeface="Calibri"/>
                        </a:rPr>
                        <a:t>798</a:t>
                      </a:r>
                    </a:p>
                  </a:txBody>
                  <a:tcPr marL="7883" marR="7883" marT="7883"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1" i="0" u="none" strike="noStrike">
                          <a:solidFill>
                            <a:srgbClr val="000000"/>
                          </a:solidFill>
                          <a:effectLst/>
                          <a:latin typeface="Calibri"/>
                        </a:rPr>
                        <a:t>206</a:t>
                      </a:r>
                    </a:p>
                  </a:txBody>
                  <a:tcPr marL="7883" marR="7883" marT="7883"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1" i="0" u="none" strike="noStrike">
                          <a:solidFill>
                            <a:srgbClr val="000000"/>
                          </a:solidFill>
                          <a:effectLst/>
                          <a:latin typeface="Calibri"/>
                        </a:rPr>
                        <a:t>7.634</a:t>
                      </a:r>
                    </a:p>
                  </a:txBody>
                  <a:tcPr marL="7883" marR="7883" marT="7883"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1" i="0" u="none" strike="noStrike" dirty="0">
                          <a:solidFill>
                            <a:srgbClr val="000000"/>
                          </a:solidFill>
                          <a:effectLst/>
                          <a:latin typeface="Calibri"/>
                        </a:rPr>
                        <a:t>9,2</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4273541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Inhaltsplatzhalter 8"/>
          <p:cNvGraphicFramePr>
            <a:graphicFrameLocks noGrp="1"/>
          </p:cNvGraphicFramePr>
          <p:nvPr>
            <p:ph sz="quarter" idx="13"/>
            <p:extLst>
              <p:ext uri="{D42A27DB-BD31-4B8C-83A1-F6EECF244321}">
                <p14:modId xmlns:p14="http://schemas.microsoft.com/office/powerpoint/2010/main" val="2704447483"/>
              </p:ext>
            </p:extLst>
          </p:nvPr>
        </p:nvGraphicFramePr>
        <p:xfrm>
          <a:off x="457200" y="1739896"/>
          <a:ext cx="8334374" cy="1603378"/>
        </p:xfrm>
        <a:graphic>
          <a:graphicData uri="http://schemas.openxmlformats.org/drawingml/2006/table">
            <a:tbl>
              <a:tblPr firstRow="1" firstCol="1" bandRow="1"/>
              <a:tblGrid>
                <a:gridCol w="1213232"/>
                <a:gridCol w="791238"/>
                <a:gridCol w="791238"/>
                <a:gridCol w="791238"/>
                <a:gridCol w="791238"/>
                <a:gridCol w="791238"/>
                <a:gridCol w="791238"/>
                <a:gridCol w="791238"/>
                <a:gridCol w="791238"/>
                <a:gridCol w="791238"/>
              </a:tblGrid>
              <a:tr h="229054">
                <a:tc>
                  <a:txBody>
                    <a:bodyPr/>
                    <a:lstStyle/>
                    <a:p>
                      <a:pPr>
                        <a:spcAft>
                          <a:spcPts val="0"/>
                        </a:spcAft>
                      </a:pPr>
                      <a:r>
                        <a:rPr lang="de-DE" sz="1100" b="1" dirty="0">
                          <a:solidFill>
                            <a:srgbClr val="000000"/>
                          </a:solidFill>
                          <a:effectLst/>
                          <a:latin typeface="Calibri"/>
                          <a:ea typeface="Calibri"/>
                        </a:rPr>
                        <a:t>Meldewoche</a:t>
                      </a:r>
                      <a:endParaRPr lang="de-DE" sz="1100" dirty="0">
                        <a:effectLst/>
                        <a:latin typeface="Calibri"/>
                        <a:ea typeface="Calibri"/>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pPr algn="r">
                        <a:spcAft>
                          <a:spcPts val="0"/>
                        </a:spcAft>
                      </a:pPr>
                      <a:r>
                        <a:rPr lang="de-DE" sz="1100" b="1">
                          <a:solidFill>
                            <a:srgbClr val="000000"/>
                          </a:solidFill>
                          <a:effectLst/>
                          <a:latin typeface="Calibri"/>
                          <a:ea typeface="Calibri"/>
                        </a:rPr>
                        <a:t>10</a:t>
                      </a:r>
                      <a:endParaRPr lang="de-DE" sz="1100">
                        <a:effectLst/>
                        <a:latin typeface="Calibri"/>
                        <a:ea typeface="Calibri"/>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pPr algn="r">
                        <a:spcAft>
                          <a:spcPts val="0"/>
                        </a:spcAft>
                      </a:pPr>
                      <a:r>
                        <a:rPr lang="de-DE" sz="1100" b="1">
                          <a:solidFill>
                            <a:srgbClr val="000000"/>
                          </a:solidFill>
                          <a:effectLst/>
                          <a:latin typeface="Calibri"/>
                          <a:ea typeface="Calibri"/>
                        </a:rPr>
                        <a:t>11</a:t>
                      </a:r>
                      <a:endParaRPr lang="de-DE" sz="1100">
                        <a:effectLst/>
                        <a:latin typeface="Calibri"/>
                        <a:ea typeface="Calibri"/>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pPr algn="r">
                        <a:spcAft>
                          <a:spcPts val="0"/>
                        </a:spcAft>
                      </a:pPr>
                      <a:r>
                        <a:rPr lang="de-DE" sz="1100" b="1">
                          <a:solidFill>
                            <a:srgbClr val="000000"/>
                          </a:solidFill>
                          <a:effectLst/>
                          <a:latin typeface="Calibri"/>
                          <a:ea typeface="Calibri"/>
                        </a:rPr>
                        <a:t>12</a:t>
                      </a:r>
                      <a:endParaRPr lang="de-DE" sz="1100">
                        <a:effectLst/>
                        <a:latin typeface="Calibri"/>
                        <a:ea typeface="Calibri"/>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pPr algn="r">
                        <a:spcAft>
                          <a:spcPts val="0"/>
                        </a:spcAft>
                      </a:pPr>
                      <a:r>
                        <a:rPr lang="de-DE" sz="1100" b="1" dirty="0">
                          <a:solidFill>
                            <a:srgbClr val="000000"/>
                          </a:solidFill>
                          <a:effectLst/>
                          <a:latin typeface="Calibri"/>
                          <a:ea typeface="Calibri"/>
                        </a:rPr>
                        <a:t>13</a:t>
                      </a:r>
                      <a:endParaRPr lang="de-DE" sz="1100" dirty="0">
                        <a:effectLst/>
                        <a:latin typeface="Calibri"/>
                        <a:ea typeface="Calibri"/>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pPr algn="r">
                        <a:spcAft>
                          <a:spcPts val="0"/>
                        </a:spcAft>
                      </a:pPr>
                      <a:r>
                        <a:rPr lang="de-DE" sz="1100" b="1">
                          <a:solidFill>
                            <a:srgbClr val="000000"/>
                          </a:solidFill>
                          <a:effectLst/>
                          <a:latin typeface="Calibri"/>
                          <a:ea typeface="Calibri"/>
                        </a:rPr>
                        <a:t>14</a:t>
                      </a:r>
                      <a:endParaRPr lang="de-DE" sz="1100">
                        <a:effectLst/>
                        <a:latin typeface="Calibri"/>
                        <a:ea typeface="Calibri"/>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pPr algn="r">
                        <a:spcAft>
                          <a:spcPts val="0"/>
                        </a:spcAft>
                      </a:pPr>
                      <a:r>
                        <a:rPr lang="de-DE" sz="1100" b="1">
                          <a:solidFill>
                            <a:srgbClr val="000000"/>
                          </a:solidFill>
                          <a:effectLst/>
                          <a:latin typeface="Calibri"/>
                          <a:ea typeface="Calibri"/>
                        </a:rPr>
                        <a:t>15</a:t>
                      </a:r>
                      <a:endParaRPr lang="de-DE" sz="1100">
                        <a:effectLst/>
                        <a:latin typeface="Calibri"/>
                        <a:ea typeface="Calibri"/>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pPr algn="r">
                        <a:spcAft>
                          <a:spcPts val="0"/>
                        </a:spcAft>
                      </a:pPr>
                      <a:r>
                        <a:rPr lang="de-DE" sz="1100" b="1">
                          <a:solidFill>
                            <a:srgbClr val="000000"/>
                          </a:solidFill>
                          <a:effectLst/>
                          <a:latin typeface="Calibri"/>
                          <a:ea typeface="Calibri"/>
                        </a:rPr>
                        <a:t>16</a:t>
                      </a:r>
                      <a:endParaRPr lang="de-DE" sz="1100">
                        <a:effectLst/>
                        <a:latin typeface="Calibri"/>
                        <a:ea typeface="Calibri"/>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pPr algn="r">
                        <a:spcAft>
                          <a:spcPts val="0"/>
                        </a:spcAft>
                      </a:pPr>
                      <a:r>
                        <a:rPr lang="de-DE" sz="1100" b="1">
                          <a:solidFill>
                            <a:srgbClr val="000000"/>
                          </a:solidFill>
                          <a:effectLst/>
                          <a:latin typeface="Calibri"/>
                          <a:ea typeface="Calibri"/>
                        </a:rPr>
                        <a:t>17</a:t>
                      </a:r>
                      <a:endParaRPr lang="de-DE" sz="1100">
                        <a:effectLst/>
                        <a:latin typeface="Calibri"/>
                        <a:ea typeface="Calibri"/>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pPr algn="r">
                        <a:spcAft>
                          <a:spcPts val="0"/>
                        </a:spcAft>
                      </a:pPr>
                      <a:r>
                        <a:rPr lang="de-DE" sz="1100" b="1">
                          <a:solidFill>
                            <a:srgbClr val="000000"/>
                          </a:solidFill>
                          <a:effectLst/>
                          <a:latin typeface="Calibri"/>
                          <a:ea typeface="Calibri"/>
                        </a:rPr>
                        <a:t>18</a:t>
                      </a:r>
                      <a:endParaRPr lang="de-DE" sz="1100">
                        <a:effectLst/>
                        <a:latin typeface="Calibri"/>
                        <a:ea typeface="Calibri"/>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rgbClr val="DCE6F1"/>
                    </a:solidFill>
                  </a:tcPr>
                </a:tc>
              </a:tr>
              <a:tr h="229054">
                <a:tc>
                  <a:txBody>
                    <a:bodyPr/>
                    <a:lstStyle/>
                    <a:p>
                      <a:pPr>
                        <a:spcAft>
                          <a:spcPts val="0"/>
                        </a:spcAft>
                      </a:pPr>
                      <a:r>
                        <a:rPr lang="de-DE" sz="1100">
                          <a:solidFill>
                            <a:srgbClr val="000000"/>
                          </a:solidFill>
                          <a:effectLst/>
                          <a:latin typeface="Calibri"/>
                          <a:ea typeface="Calibri"/>
                        </a:rPr>
                        <a:t>Fälle gesamt</a:t>
                      </a:r>
                      <a:endParaRPr lang="de-DE" sz="1100">
                        <a:effectLst/>
                        <a:latin typeface="Calibri"/>
                        <a:ea typeface="Calibri"/>
                      </a:endParaRPr>
                    </a:p>
                  </a:txBody>
                  <a:tcPr marL="44450" marR="4445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gn="r">
                        <a:spcAft>
                          <a:spcPts val="0"/>
                        </a:spcAft>
                      </a:pPr>
                      <a:r>
                        <a:rPr lang="de-DE" sz="1100">
                          <a:solidFill>
                            <a:srgbClr val="000000"/>
                          </a:solidFill>
                          <a:effectLst/>
                          <a:latin typeface="Calibri"/>
                          <a:ea typeface="Calibri"/>
                        </a:rPr>
                        <a:t>892</a:t>
                      </a:r>
                      <a:endParaRPr lang="de-DE" sz="1100">
                        <a:effectLst/>
                        <a:latin typeface="Calibri"/>
                        <a:ea typeface="Calibri"/>
                      </a:endParaRPr>
                    </a:p>
                  </a:txBody>
                  <a:tcPr marL="44450" marR="4445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gn="r">
                        <a:spcAft>
                          <a:spcPts val="0"/>
                        </a:spcAft>
                      </a:pPr>
                      <a:r>
                        <a:rPr lang="de-DE" sz="1100">
                          <a:solidFill>
                            <a:srgbClr val="000000"/>
                          </a:solidFill>
                          <a:effectLst/>
                          <a:latin typeface="Calibri"/>
                          <a:ea typeface="Calibri"/>
                        </a:rPr>
                        <a:t>6.336</a:t>
                      </a:r>
                      <a:endParaRPr lang="de-DE" sz="1100">
                        <a:effectLst/>
                        <a:latin typeface="Calibri"/>
                        <a:ea typeface="Calibri"/>
                      </a:endParaRPr>
                    </a:p>
                  </a:txBody>
                  <a:tcPr marL="44450" marR="4445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gn="r">
                        <a:spcAft>
                          <a:spcPts val="0"/>
                        </a:spcAft>
                      </a:pPr>
                      <a:r>
                        <a:rPr lang="de-DE" sz="1100">
                          <a:solidFill>
                            <a:srgbClr val="000000"/>
                          </a:solidFill>
                          <a:effectLst/>
                          <a:latin typeface="Calibri"/>
                          <a:ea typeface="Calibri"/>
                        </a:rPr>
                        <a:t>22.337</a:t>
                      </a:r>
                      <a:endParaRPr lang="de-DE" sz="1100">
                        <a:effectLst/>
                        <a:latin typeface="Calibri"/>
                        <a:ea typeface="Calibri"/>
                      </a:endParaRPr>
                    </a:p>
                  </a:txBody>
                  <a:tcPr marL="44450" marR="4445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gn="r">
                        <a:spcAft>
                          <a:spcPts val="0"/>
                        </a:spcAft>
                      </a:pPr>
                      <a:r>
                        <a:rPr lang="de-DE" sz="1100">
                          <a:solidFill>
                            <a:srgbClr val="000000"/>
                          </a:solidFill>
                          <a:effectLst/>
                          <a:latin typeface="Calibri"/>
                          <a:ea typeface="Calibri"/>
                        </a:rPr>
                        <a:t>33.878</a:t>
                      </a:r>
                      <a:endParaRPr lang="de-DE" sz="1100">
                        <a:effectLst/>
                        <a:latin typeface="Calibri"/>
                        <a:ea typeface="Calibri"/>
                      </a:endParaRPr>
                    </a:p>
                  </a:txBody>
                  <a:tcPr marL="44450" marR="4445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gn="r">
                        <a:spcAft>
                          <a:spcPts val="0"/>
                        </a:spcAft>
                      </a:pPr>
                      <a:r>
                        <a:rPr lang="de-DE" sz="1100">
                          <a:solidFill>
                            <a:srgbClr val="000000"/>
                          </a:solidFill>
                          <a:effectLst/>
                          <a:latin typeface="Calibri"/>
                          <a:ea typeface="Calibri"/>
                        </a:rPr>
                        <a:t>35.952</a:t>
                      </a:r>
                      <a:endParaRPr lang="de-DE" sz="1100">
                        <a:effectLst/>
                        <a:latin typeface="Calibri"/>
                        <a:ea typeface="Calibri"/>
                      </a:endParaRPr>
                    </a:p>
                  </a:txBody>
                  <a:tcPr marL="44450" marR="4445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gn="r">
                        <a:spcAft>
                          <a:spcPts val="0"/>
                        </a:spcAft>
                      </a:pPr>
                      <a:r>
                        <a:rPr lang="de-DE" sz="1100">
                          <a:solidFill>
                            <a:srgbClr val="000000"/>
                          </a:solidFill>
                          <a:effectLst/>
                          <a:latin typeface="Calibri"/>
                          <a:ea typeface="Calibri"/>
                        </a:rPr>
                        <a:t>27.144</a:t>
                      </a:r>
                      <a:endParaRPr lang="de-DE" sz="1100">
                        <a:effectLst/>
                        <a:latin typeface="Calibri"/>
                        <a:ea typeface="Calibri"/>
                      </a:endParaRPr>
                    </a:p>
                  </a:txBody>
                  <a:tcPr marL="44450" marR="4445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gn="r">
                        <a:spcAft>
                          <a:spcPts val="0"/>
                        </a:spcAft>
                      </a:pPr>
                      <a:r>
                        <a:rPr lang="de-DE" sz="1100">
                          <a:solidFill>
                            <a:srgbClr val="000000"/>
                          </a:solidFill>
                          <a:effectLst/>
                          <a:latin typeface="Calibri"/>
                          <a:ea typeface="Calibri"/>
                        </a:rPr>
                        <a:t>17.194</a:t>
                      </a:r>
                      <a:endParaRPr lang="de-DE" sz="1100">
                        <a:effectLst/>
                        <a:latin typeface="Calibri"/>
                        <a:ea typeface="Calibri"/>
                      </a:endParaRPr>
                    </a:p>
                  </a:txBody>
                  <a:tcPr marL="44450" marR="4445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gn="r">
                        <a:spcAft>
                          <a:spcPts val="0"/>
                        </a:spcAft>
                      </a:pPr>
                      <a:r>
                        <a:rPr lang="de-DE" sz="1100">
                          <a:solidFill>
                            <a:srgbClr val="000000"/>
                          </a:solidFill>
                          <a:effectLst/>
                          <a:latin typeface="Calibri"/>
                          <a:ea typeface="Calibri"/>
                        </a:rPr>
                        <a:t>12.310</a:t>
                      </a:r>
                      <a:endParaRPr lang="de-DE" sz="1100">
                        <a:effectLst/>
                        <a:latin typeface="Calibri"/>
                        <a:ea typeface="Calibri"/>
                      </a:endParaRPr>
                    </a:p>
                  </a:txBody>
                  <a:tcPr marL="44450" marR="4445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gn="r">
                        <a:spcAft>
                          <a:spcPts val="0"/>
                        </a:spcAft>
                      </a:pPr>
                      <a:r>
                        <a:rPr lang="de-DE" sz="1100">
                          <a:solidFill>
                            <a:srgbClr val="000000"/>
                          </a:solidFill>
                          <a:effectLst/>
                          <a:latin typeface="Calibri"/>
                          <a:ea typeface="Calibri"/>
                        </a:rPr>
                        <a:t>7.281</a:t>
                      </a:r>
                      <a:endParaRPr lang="de-DE" sz="1100">
                        <a:effectLst/>
                        <a:latin typeface="Calibri"/>
                        <a:ea typeface="Calibri"/>
                      </a:endParaRPr>
                    </a:p>
                  </a:txBody>
                  <a:tcPr marL="44450" marR="44450" marT="0" marB="0" anchor="b">
                    <a:lnL>
                      <a:noFill/>
                    </a:lnL>
                    <a:lnR>
                      <a:noFill/>
                    </a:lnR>
                    <a:lnT w="12700" cap="flat" cmpd="sng" algn="ctr">
                      <a:solidFill>
                        <a:srgbClr val="95B3D7"/>
                      </a:solidFill>
                      <a:prstDash val="solid"/>
                      <a:round/>
                      <a:headEnd type="none" w="med" len="med"/>
                      <a:tailEnd type="none" w="med" len="med"/>
                    </a:lnT>
                    <a:lnB>
                      <a:noFill/>
                    </a:lnB>
                  </a:tcPr>
                </a:tc>
              </a:tr>
              <a:tr h="229054">
                <a:tc>
                  <a:txBody>
                    <a:bodyPr/>
                    <a:lstStyle/>
                    <a:p>
                      <a:pPr>
                        <a:spcAft>
                          <a:spcPts val="0"/>
                        </a:spcAft>
                      </a:pPr>
                      <a:r>
                        <a:rPr lang="de-DE" sz="1100">
                          <a:solidFill>
                            <a:srgbClr val="000000"/>
                          </a:solidFill>
                          <a:effectLst/>
                          <a:latin typeface="Calibri"/>
                          <a:ea typeface="Calibri"/>
                        </a:rPr>
                        <a:t>Mittelwert Alter</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43</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45</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46</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48</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51</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52</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52</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51</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49</a:t>
                      </a:r>
                      <a:endParaRPr lang="de-DE" sz="1100">
                        <a:effectLst/>
                        <a:latin typeface="Calibri"/>
                        <a:ea typeface="Calibri"/>
                      </a:endParaRPr>
                    </a:p>
                  </a:txBody>
                  <a:tcPr marL="44450" marR="44450" marT="0" marB="0" anchor="b">
                    <a:lnL>
                      <a:noFill/>
                    </a:lnL>
                    <a:lnR>
                      <a:noFill/>
                    </a:lnR>
                    <a:lnT>
                      <a:noFill/>
                    </a:lnT>
                    <a:lnB>
                      <a:noFill/>
                    </a:lnB>
                  </a:tcPr>
                </a:tc>
              </a:tr>
              <a:tr h="229054">
                <a:tc>
                  <a:txBody>
                    <a:bodyPr/>
                    <a:lstStyle/>
                    <a:p>
                      <a:pPr>
                        <a:spcAft>
                          <a:spcPts val="0"/>
                        </a:spcAft>
                      </a:pPr>
                      <a:r>
                        <a:rPr lang="de-DE" sz="1100">
                          <a:solidFill>
                            <a:srgbClr val="000000"/>
                          </a:solidFill>
                          <a:effectLst/>
                          <a:latin typeface="Calibri"/>
                          <a:ea typeface="Calibri"/>
                        </a:rPr>
                        <a:t>Männlich</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53%</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56%</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55%</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50%</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45%</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44%</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45%</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45%</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48%</a:t>
                      </a:r>
                      <a:endParaRPr lang="de-DE" sz="1100">
                        <a:effectLst/>
                        <a:latin typeface="Calibri"/>
                        <a:ea typeface="Calibri"/>
                      </a:endParaRPr>
                    </a:p>
                  </a:txBody>
                  <a:tcPr marL="44450" marR="44450" marT="0" marB="0" anchor="b">
                    <a:lnL>
                      <a:noFill/>
                    </a:lnL>
                    <a:lnR>
                      <a:noFill/>
                    </a:lnR>
                    <a:lnT>
                      <a:noFill/>
                    </a:lnT>
                    <a:lnB>
                      <a:noFill/>
                    </a:lnB>
                  </a:tcPr>
                </a:tc>
              </a:tr>
              <a:tr h="229054">
                <a:tc>
                  <a:txBody>
                    <a:bodyPr/>
                    <a:lstStyle/>
                    <a:p>
                      <a:pPr>
                        <a:spcAft>
                          <a:spcPts val="0"/>
                        </a:spcAft>
                      </a:pPr>
                      <a:r>
                        <a:rPr lang="de-DE" sz="1100">
                          <a:solidFill>
                            <a:srgbClr val="000000"/>
                          </a:solidFill>
                          <a:effectLst/>
                          <a:latin typeface="Calibri"/>
                          <a:ea typeface="Calibri"/>
                        </a:rPr>
                        <a:t>Weiblich</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47%</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44%</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45%</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50%</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55%</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56%</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55%</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55%</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52%</a:t>
                      </a:r>
                      <a:endParaRPr lang="de-DE" sz="1100">
                        <a:effectLst/>
                        <a:latin typeface="Calibri"/>
                        <a:ea typeface="Calibri"/>
                      </a:endParaRPr>
                    </a:p>
                  </a:txBody>
                  <a:tcPr marL="44450" marR="44450" marT="0" marB="0" anchor="b">
                    <a:lnL>
                      <a:noFill/>
                    </a:lnL>
                    <a:lnR>
                      <a:noFill/>
                    </a:lnR>
                    <a:lnT>
                      <a:noFill/>
                    </a:lnT>
                    <a:lnB>
                      <a:noFill/>
                    </a:lnB>
                  </a:tcPr>
                </a:tc>
              </a:tr>
              <a:tr h="229054">
                <a:tc>
                  <a:txBody>
                    <a:bodyPr/>
                    <a:lstStyle/>
                    <a:p>
                      <a:pPr>
                        <a:spcAft>
                          <a:spcPts val="0"/>
                        </a:spcAft>
                      </a:pPr>
                      <a:r>
                        <a:rPr lang="de-DE" sz="1100">
                          <a:solidFill>
                            <a:srgbClr val="000000"/>
                          </a:solidFill>
                          <a:effectLst/>
                          <a:latin typeface="Calibri"/>
                          <a:ea typeface="Calibri"/>
                        </a:rPr>
                        <a:t>Hospitalisiert</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19%</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8%</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9%</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14%</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16%</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16%</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17%</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15%</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a:solidFill>
                            <a:srgbClr val="000000"/>
                          </a:solidFill>
                          <a:effectLst/>
                          <a:latin typeface="Calibri"/>
                          <a:ea typeface="Calibri"/>
                        </a:rPr>
                        <a:t>14%</a:t>
                      </a:r>
                      <a:endParaRPr lang="de-DE" sz="1100">
                        <a:effectLst/>
                        <a:latin typeface="Calibri"/>
                        <a:ea typeface="Calibri"/>
                      </a:endParaRPr>
                    </a:p>
                  </a:txBody>
                  <a:tcPr marL="44450" marR="44450" marT="0" marB="0" anchor="b">
                    <a:lnL>
                      <a:noFill/>
                    </a:lnL>
                    <a:lnR>
                      <a:noFill/>
                    </a:lnR>
                    <a:lnT>
                      <a:noFill/>
                    </a:lnT>
                    <a:lnB>
                      <a:noFill/>
                    </a:lnB>
                  </a:tcPr>
                </a:tc>
              </a:tr>
              <a:tr h="229054">
                <a:tc>
                  <a:txBody>
                    <a:bodyPr/>
                    <a:lstStyle/>
                    <a:p>
                      <a:pPr>
                        <a:spcAft>
                          <a:spcPts val="0"/>
                        </a:spcAft>
                      </a:pPr>
                      <a:r>
                        <a:rPr lang="de-DE" sz="1100">
                          <a:solidFill>
                            <a:srgbClr val="000000"/>
                          </a:solidFill>
                          <a:effectLst/>
                          <a:latin typeface="Calibri"/>
                          <a:ea typeface="Calibri"/>
                        </a:rPr>
                        <a:t>Verstorben</a:t>
                      </a:r>
                      <a:endParaRPr lang="de-DE" sz="110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smtClean="0">
                          <a:solidFill>
                            <a:srgbClr val="000000"/>
                          </a:solidFill>
                          <a:effectLst/>
                          <a:latin typeface="Calibri"/>
                          <a:ea typeface="Calibri"/>
                        </a:rPr>
                        <a:t>1,2</a:t>
                      </a:r>
                      <a:r>
                        <a:rPr lang="de-DE" sz="1100" dirty="0">
                          <a:solidFill>
                            <a:srgbClr val="000000"/>
                          </a:solidFill>
                          <a:effectLst/>
                          <a:latin typeface="Calibri"/>
                          <a:ea typeface="Calibri"/>
                        </a:rPr>
                        <a:t>%</a:t>
                      </a:r>
                      <a:endParaRPr lang="de-DE" sz="1100" dirty="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smtClean="0">
                          <a:solidFill>
                            <a:srgbClr val="000000"/>
                          </a:solidFill>
                          <a:effectLst/>
                          <a:latin typeface="Calibri"/>
                          <a:ea typeface="Calibri"/>
                        </a:rPr>
                        <a:t>1,2</a:t>
                      </a:r>
                      <a:r>
                        <a:rPr lang="de-DE" sz="1100" dirty="0">
                          <a:solidFill>
                            <a:srgbClr val="000000"/>
                          </a:solidFill>
                          <a:effectLst/>
                          <a:latin typeface="Calibri"/>
                          <a:ea typeface="Calibri"/>
                        </a:rPr>
                        <a:t>%</a:t>
                      </a:r>
                      <a:endParaRPr lang="de-DE" sz="1100" dirty="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smtClean="0">
                          <a:solidFill>
                            <a:srgbClr val="000000"/>
                          </a:solidFill>
                          <a:effectLst/>
                          <a:latin typeface="Calibri"/>
                          <a:ea typeface="Calibri"/>
                        </a:rPr>
                        <a:t>2,0</a:t>
                      </a:r>
                      <a:r>
                        <a:rPr lang="de-DE" sz="1100" dirty="0">
                          <a:solidFill>
                            <a:srgbClr val="000000"/>
                          </a:solidFill>
                          <a:effectLst/>
                          <a:latin typeface="Calibri"/>
                          <a:ea typeface="Calibri"/>
                        </a:rPr>
                        <a:t>%</a:t>
                      </a:r>
                      <a:endParaRPr lang="de-DE" sz="1100" dirty="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smtClean="0">
                          <a:solidFill>
                            <a:srgbClr val="000000"/>
                          </a:solidFill>
                          <a:effectLst/>
                          <a:latin typeface="Calibri"/>
                          <a:ea typeface="Calibri"/>
                        </a:rPr>
                        <a:t>3,9</a:t>
                      </a:r>
                      <a:r>
                        <a:rPr lang="de-DE" sz="1100" dirty="0">
                          <a:solidFill>
                            <a:srgbClr val="000000"/>
                          </a:solidFill>
                          <a:effectLst/>
                          <a:latin typeface="Calibri"/>
                          <a:ea typeface="Calibri"/>
                        </a:rPr>
                        <a:t>%</a:t>
                      </a:r>
                      <a:endParaRPr lang="de-DE" sz="1100" dirty="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smtClean="0">
                          <a:solidFill>
                            <a:srgbClr val="000000"/>
                          </a:solidFill>
                          <a:effectLst/>
                          <a:latin typeface="Calibri"/>
                          <a:ea typeface="Calibri"/>
                        </a:rPr>
                        <a:t>5,5</a:t>
                      </a:r>
                      <a:r>
                        <a:rPr lang="de-DE" sz="1100" dirty="0">
                          <a:solidFill>
                            <a:srgbClr val="000000"/>
                          </a:solidFill>
                          <a:effectLst/>
                          <a:latin typeface="Calibri"/>
                          <a:ea typeface="Calibri"/>
                        </a:rPr>
                        <a:t>%</a:t>
                      </a:r>
                      <a:endParaRPr lang="de-DE" sz="1100" dirty="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smtClean="0">
                          <a:solidFill>
                            <a:srgbClr val="000000"/>
                          </a:solidFill>
                          <a:effectLst/>
                          <a:latin typeface="Calibri"/>
                          <a:ea typeface="Calibri"/>
                        </a:rPr>
                        <a:t>5,8</a:t>
                      </a:r>
                      <a:r>
                        <a:rPr lang="de-DE" sz="1100" dirty="0">
                          <a:solidFill>
                            <a:srgbClr val="000000"/>
                          </a:solidFill>
                          <a:effectLst/>
                          <a:latin typeface="Calibri"/>
                          <a:ea typeface="Calibri"/>
                        </a:rPr>
                        <a:t>%</a:t>
                      </a:r>
                      <a:endParaRPr lang="de-DE" sz="1100" dirty="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smtClean="0">
                          <a:solidFill>
                            <a:srgbClr val="000000"/>
                          </a:solidFill>
                          <a:effectLst/>
                          <a:latin typeface="Calibri"/>
                          <a:ea typeface="Calibri"/>
                        </a:rPr>
                        <a:t>5,2</a:t>
                      </a:r>
                      <a:r>
                        <a:rPr lang="de-DE" sz="1100" dirty="0">
                          <a:solidFill>
                            <a:srgbClr val="000000"/>
                          </a:solidFill>
                          <a:effectLst/>
                          <a:latin typeface="Calibri"/>
                          <a:ea typeface="Calibri"/>
                        </a:rPr>
                        <a:t>%</a:t>
                      </a:r>
                      <a:endParaRPr lang="de-DE" sz="1100" dirty="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smtClean="0">
                          <a:solidFill>
                            <a:srgbClr val="000000"/>
                          </a:solidFill>
                          <a:effectLst/>
                          <a:latin typeface="Calibri"/>
                          <a:ea typeface="Calibri"/>
                        </a:rPr>
                        <a:t>3,4</a:t>
                      </a:r>
                      <a:r>
                        <a:rPr lang="de-DE" sz="1100" dirty="0">
                          <a:solidFill>
                            <a:srgbClr val="000000"/>
                          </a:solidFill>
                          <a:effectLst/>
                          <a:latin typeface="Calibri"/>
                          <a:ea typeface="Calibri"/>
                        </a:rPr>
                        <a:t>*%</a:t>
                      </a:r>
                      <a:endParaRPr lang="de-DE" sz="1100" dirty="0">
                        <a:effectLst/>
                        <a:latin typeface="Calibri"/>
                        <a:ea typeface="Calibri"/>
                      </a:endParaRPr>
                    </a:p>
                  </a:txBody>
                  <a:tcPr marL="44450" marR="44450" marT="0" marB="0" anchor="b">
                    <a:lnL>
                      <a:noFill/>
                    </a:lnL>
                    <a:lnR>
                      <a:noFill/>
                    </a:lnR>
                    <a:lnT>
                      <a:noFill/>
                    </a:lnT>
                    <a:lnB>
                      <a:noFill/>
                    </a:lnB>
                  </a:tcPr>
                </a:tc>
                <a:tc>
                  <a:txBody>
                    <a:bodyPr/>
                    <a:lstStyle/>
                    <a:p>
                      <a:pPr algn="r">
                        <a:spcAft>
                          <a:spcPts val="0"/>
                        </a:spcAft>
                      </a:pPr>
                      <a:r>
                        <a:rPr lang="de-DE" sz="1100" smtClean="0">
                          <a:solidFill>
                            <a:srgbClr val="000000"/>
                          </a:solidFill>
                          <a:effectLst/>
                          <a:latin typeface="Calibri"/>
                          <a:ea typeface="Calibri"/>
                        </a:rPr>
                        <a:t>1,4</a:t>
                      </a:r>
                      <a:r>
                        <a:rPr lang="de-DE" sz="1100" dirty="0">
                          <a:solidFill>
                            <a:srgbClr val="000000"/>
                          </a:solidFill>
                          <a:effectLst/>
                          <a:latin typeface="Calibri"/>
                          <a:ea typeface="Calibri"/>
                        </a:rPr>
                        <a:t>*%</a:t>
                      </a:r>
                      <a:endParaRPr lang="de-DE" sz="1100" dirty="0">
                        <a:effectLst/>
                        <a:latin typeface="Calibri"/>
                        <a:ea typeface="Calibri"/>
                      </a:endParaRPr>
                    </a:p>
                  </a:txBody>
                  <a:tcPr marL="44450" marR="44450" marT="0" marB="0" anchor="b">
                    <a:lnL>
                      <a:noFill/>
                    </a:lnL>
                    <a:lnR>
                      <a:noFill/>
                    </a:lnR>
                    <a:lnT>
                      <a:noFill/>
                    </a:lnT>
                    <a:lnB>
                      <a:noFill/>
                    </a:lnB>
                  </a:tcPr>
                </a:tc>
              </a:tr>
            </a:tbl>
          </a:graphicData>
        </a:graphic>
      </p:graphicFrame>
      <p:sp>
        <p:nvSpPr>
          <p:cNvPr id="3" name="Titel 2"/>
          <p:cNvSpPr>
            <a:spLocks noGrp="1"/>
          </p:cNvSpPr>
          <p:nvPr>
            <p:ph type="title"/>
          </p:nvPr>
        </p:nvSpPr>
        <p:spPr>
          <a:xfrm>
            <a:off x="457200" y="692696"/>
            <a:ext cx="8092592" cy="338554"/>
          </a:xfrm>
        </p:spPr>
        <p:txBody>
          <a:bodyPr/>
          <a:lstStyle/>
          <a:p>
            <a:r>
              <a:rPr lang="de-DE" dirty="0" smtClean="0"/>
              <a:t>Vergleich Fallinformationen über die Meldewochen </a:t>
            </a:r>
            <a:r>
              <a:rPr lang="de-DE" sz="1200" dirty="0" smtClean="0"/>
              <a:t>(Datenstand 05.05.2020 00:00)</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20</a:t>
            </a:fld>
            <a:endParaRPr lang="de-DE" dirty="0"/>
          </a:p>
        </p:txBody>
      </p:sp>
      <p:sp>
        <p:nvSpPr>
          <p:cNvPr id="10" name="Rectangle 2"/>
          <p:cNvSpPr>
            <a:spLocks noChangeArrowheads="1"/>
          </p:cNvSpPr>
          <p:nvPr/>
        </p:nvSpPr>
        <p:spPr bwMode="auto">
          <a:xfrm>
            <a:off x="457200" y="3448134"/>
            <a:ext cx="75328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*Da der Tod bei den Fällen erst mit einigen Tagen bzw. Wochen Verzug eintritt sind diese Werte noch nicht aussagekräftig.</a:t>
            </a:r>
            <a:endParaRPr kumimoji="0" lang="de-DE" altLang="de-DE"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92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21</a:t>
            </a:fld>
            <a:endParaRPr lang="de-DE"/>
          </a:p>
        </p:txBody>
      </p:sp>
      <p:sp>
        <p:nvSpPr>
          <p:cNvPr id="2" name="Titel 1"/>
          <p:cNvSpPr>
            <a:spLocks noGrp="1"/>
          </p:cNvSpPr>
          <p:nvPr>
            <p:ph type="title"/>
          </p:nvPr>
        </p:nvSpPr>
        <p:spPr>
          <a:xfrm>
            <a:off x="236765" y="195532"/>
            <a:ext cx="6945085" cy="307777"/>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a:t>
            </a:r>
            <a:r>
              <a:rPr lang="de-DE" sz="2000" dirty="0" smtClean="0">
                <a:solidFill>
                  <a:schemeClr val="bg1"/>
                </a:solidFill>
              </a:rPr>
              <a:t>Gesamtfälle </a:t>
            </a:r>
            <a:r>
              <a:rPr lang="de-DE" sz="1200" dirty="0">
                <a:solidFill>
                  <a:schemeClr val="bg1"/>
                </a:solidFill>
              </a:rPr>
              <a:t>(Datenstand: </a:t>
            </a:r>
            <a:r>
              <a:rPr lang="de-DE" sz="1200" dirty="0" smtClean="0">
                <a:solidFill>
                  <a:schemeClr val="bg1"/>
                </a:solidFill>
              </a:rPr>
              <a:t>13.05.2020.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3362367594"/>
              </p:ext>
            </p:extLst>
          </p:nvPr>
        </p:nvGraphicFramePr>
        <p:xfrm>
          <a:off x="236765" y="539859"/>
          <a:ext cx="6916510" cy="1277753"/>
        </p:xfrm>
        <a:graphic>
          <a:graphicData uri="http://schemas.openxmlformats.org/drawingml/2006/table">
            <a:tbl>
              <a:tblPr bandRow="1">
                <a:tableStyleId>{5C22544A-7EE6-4342-B048-85BDC9FD1C3A}</a:tableStyleId>
              </a:tblPr>
              <a:tblGrid>
                <a:gridCol w="4478110"/>
                <a:gridCol w="2438400"/>
              </a:tblGrid>
              <a:tr h="315875">
                <a:tc>
                  <a:txBody>
                    <a:bodyPr/>
                    <a:lstStyle/>
                    <a:p>
                      <a:r>
                        <a:rPr lang="de-DE" sz="1400" dirty="0" smtClean="0">
                          <a:solidFill>
                            <a:schemeClr val="tx1"/>
                          </a:solidFill>
                        </a:rPr>
                        <a:t>Anzahl Gesamtfälle (m. Angaben zu Alter und Geschlecht)</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171.3068 (170.923)</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Median/Mittelwert Alter in Jahren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50/50</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Anteil 70</a:t>
                      </a:r>
                      <a:r>
                        <a:rPr lang="de-DE" sz="1400" baseline="0" dirty="0" smtClean="0">
                          <a:solidFill>
                            <a:schemeClr val="tx1"/>
                          </a:solidFill>
                        </a:rPr>
                        <a:t> Jahre und älter (an allen Fällen)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19%</a:t>
                      </a:r>
                      <a:endParaRPr lang="de-DE" sz="1400" dirty="0">
                        <a:solidFill>
                          <a:schemeClr val="tx1"/>
                        </a:solidFill>
                      </a:endParaRPr>
                    </a:p>
                  </a:txBody>
                  <a:tcPr anchor="ctr"/>
                </a:tc>
              </a:tr>
              <a:tr h="320626">
                <a:tc>
                  <a:txBody>
                    <a:bodyPr/>
                    <a:lstStyle/>
                    <a:p>
                      <a:r>
                        <a:rPr lang="de-DE" sz="1400" dirty="0" smtClean="0">
                          <a:solidFill>
                            <a:schemeClr val="tx1"/>
                          </a:solidFill>
                        </a:rPr>
                        <a:t>Anteil</a:t>
                      </a:r>
                      <a:r>
                        <a:rPr lang="de-DE" sz="1400" baseline="0" dirty="0" smtClean="0">
                          <a:solidFill>
                            <a:schemeClr val="tx1"/>
                          </a:solidFill>
                        </a:rPr>
                        <a:t> männlich/weiblich</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48%/52%</a:t>
                      </a:r>
                      <a:endParaRPr lang="de-DE" sz="1400" dirty="0">
                        <a:solidFill>
                          <a:schemeClr val="tx1"/>
                        </a:solidFill>
                      </a:endParaRPr>
                    </a:p>
                  </a:txBody>
                  <a:tcPr anchor="ctr"/>
                </a:tc>
              </a:tr>
            </a:tbl>
          </a:graphicData>
        </a:graphic>
      </p:graphicFrame>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700" y="1889175"/>
            <a:ext cx="5245223" cy="213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23" y="3942843"/>
            <a:ext cx="5754111" cy="274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712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22</a:t>
            </a:fld>
            <a:endParaRPr lang="de-DE"/>
          </a:p>
        </p:txBody>
      </p:sp>
      <p:sp>
        <p:nvSpPr>
          <p:cNvPr id="2" name="Titel 1"/>
          <p:cNvSpPr>
            <a:spLocks noGrp="1"/>
          </p:cNvSpPr>
          <p:nvPr>
            <p:ph type="title"/>
          </p:nvPr>
        </p:nvSpPr>
        <p:spPr>
          <a:xfrm>
            <a:off x="236766" y="195532"/>
            <a:ext cx="6966292" cy="492443"/>
          </a:xfrm>
          <a:solidFill>
            <a:srgbClr val="045AA6"/>
          </a:solidFill>
        </p:spPr>
        <p:txBody>
          <a:bodyPr lIns="72000"/>
          <a:lstStyle/>
          <a:p>
            <a:pPr>
              <a:spcBef>
                <a:spcPts val="600"/>
              </a:spcBef>
            </a:pPr>
            <a:r>
              <a:rPr lang="de-DE" sz="2000" dirty="0" smtClean="0">
                <a:solidFill>
                  <a:schemeClr val="bg1"/>
                </a:solidFill>
              </a:rPr>
              <a:t>Altersverteilung nach Meldewoche: Gesamtfälle; </a:t>
            </a:r>
            <a:br>
              <a:rPr lang="de-DE" sz="2000" dirty="0" smtClean="0">
                <a:solidFill>
                  <a:schemeClr val="bg1"/>
                </a:solidFill>
              </a:rPr>
            </a:br>
            <a:r>
              <a:rPr lang="de-DE" sz="1200" dirty="0" smtClean="0">
                <a:solidFill>
                  <a:schemeClr val="bg1"/>
                </a:solidFill>
              </a:rPr>
              <a:t>(</a:t>
            </a:r>
            <a:r>
              <a:rPr lang="de-DE" sz="1200" dirty="0">
                <a:solidFill>
                  <a:schemeClr val="bg1"/>
                </a:solidFill>
              </a:rPr>
              <a:t>Datenstand: </a:t>
            </a:r>
            <a:r>
              <a:rPr lang="de-DE" sz="1200" dirty="0" smtClean="0">
                <a:solidFill>
                  <a:schemeClr val="bg1"/>
                </a:solidFill>
              </a:rPr>
              <a:t>13.05.2020.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1402089262"/>
              </p:ext>
            </p:extLst>
          </p:nvPr>
        </p:nvGraphicFramePr>
        <p:xfrm>
          <a:off x="236766" y="884275"/>
          <a:ext cx="4827217" cy="304800"/>
        </p:xfrm>
        <a:graphic>
          <a:graphicData uri="http://schemas.openxmlformats.org/drawingml/2006/table">
            <a:tbl>
              <a:tblPr bandRow="1">
                <a:tableStyleId>{5C22544A-7EE6-4342-B048-85BDC9FD1C3A}</a:tableStyleId>
              </a:tblPr>
              <a:tblGrid>
                <a:gridCol w="3177914"/>
                <a:gridCol w="1649303"/>
              </a:tblGrid>
              <a:tr h="240353">
                <a:tc>
                  <a:txBody>
                    <a:bodyPr/>
                    <a:lstStyle/>
                    <a:p>
                      <a:r>
                        <a:rPr lang="de-DE" sz="1400" dirty="0" smtClean="0">
                          <a:solidFill>
                            <a:schemeClr val="tx1"/>
                          </a:solidFill>
                        </a:rPr>
                        <a:t>Anzahl Gesamtfälle m. Angaben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171.172</a:t>
                      </a:r>
                    </a:p>
                  </a:txBody>
                  <a:tcPr marL="9525" marR="9525" marT="9525" marB="0" anchor="ctr"/>
                </a:tc>
              </a:tr>
            </a:tbl>
          </a:graphicData>
        </a:graphic>
      </p:graphicFrame>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8" y="2059347"/>
            <a:ext cx="4491728" cy="366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044" y="2040911"/>
            <a:ext cx="4523963" cy="36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357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23</a:t>
            </a:fld>
            <a:endParaRPr lang="de-DE"/>
          </a:p>
        </p:txBody>
      </p:sp>
      <p:sp>
        <p:nvSpPr>
          <p:cNvPr id="2" name="Titel 1"/>
          <p:cNvSpPr>
            <a:spLocks noGrp="1"/>
          </p:cNvSpPr>
          <p:nvPr>
            <p:ph type="title"/>
          </p:nvPr>
        </p:nvSpPr>
        <p:spPr>
          <a:xfrm>
            <a:off x="236764" y="549985"/>
            <a:ext cx="7645701" cy="307777"/>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Todesfälle; </a:t>
            </a:r>
            <a:r>
              <a:rPr lang="de-DE" sz="1400" dirty="0">
                <a:solidFill>
                  <a:schemeClr val="bg1"/>
                </a:solidFill>
              </a:rPr>
              <a:t>(Datenstand: </a:t>
            </a:r>
            <a:r>
              <a:rPr lang="de-DE" sz="1400" dirty="0" smtClean="0">
                <a:solidFill>
                  <a:schemeClr val="bg1"/>
                </a:solidFill>
              </a:rPr>
              <a:t>13.05.2020. 00:00)</a:t>
            </a:r>
            <a:endParaRPr lang="de-DE" sz="1400" dirty="0">
              <a:solidFill>
                <a:schemeClr val="bg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617284995"/>
              </p:ext>
            </p:extLst>
          </p:nvPr>
        </p:nvGraphicFramePr>
        <p:xfrm>
          <a:off x="112142" y="1570243"/>
          <a:ext cx="2916807" cy="2773680"/>
        </p:xfrm>
        <a:graphic>
          <a:graphicData uri="http://schemas.openxmlformats.org/drawingml/2006/table">
            <a:tbl>
              <a:tblPr bandRow="1">
                <a:tableStyleId>{5C22544A-7EE6-4342-B048-85BDC9FD1C3A}</a:tableStyleId>
              </a:tblPr>
              <a:tblGrid>
                <a:gridCol w="1926208"/>
                <a:gridCol w="990599"/>
              </a:tblGrid>
              <a:tr h="269755">
                <a:tc>
                  <a:txBody>
                    <a:bodyPr/>
                    <a:lstStyle/>
                    <a:p>
                      <a:r>
                        <a:rPr lang="de-DE" sz="1400" baseline="0" dirty="0" smtClean="0">
                          <a:solidFill>
                            <a:schemeClr val="tx1"/>
                          </a:solidFill>
                        </a:rPr>
                        <a:t>Todesfälle</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7.634</a:t>
                      </a:r>
                      <a:endParaRPr lang="de-DE" sz="1400" dirty="0">
                        <a:solidFill>
                          <a:schemeClr val="tx1"/>
                        </a:solidFill>
                      </a:endParaRPr>
                    </a:p>
                  </a:txBody>
                  <a:tcPr marL="9525" marR="9525" marT="9525" marB="0" anchor="ctr"/>
                </a:tc>
              </a:tr>
              <a:tr h="269755">
                <a:tc>
                  <a:txBody>
                    <a:bodyPr/>
                    <a:lstStyle/>
                    <a:p>
                      <a:r>
                        <a:rPr lang="de-DE" sz="1400" baseline="0" dirty="0" smtClean="0">
                          <a:solidFill>
                            <a:schemeClr val="tx1"/>
                          </a:solidFill>
                        </a:rPr>
                        <a:t>Todesfälle mit Angaben zu Alter und Geschlecht</a:t>
                      </a:r>
                      <a:endParaRPr lang="de-DE" sz="1400" dirty="0">
                        <a:solidFill>
                          <a:schemeClr val="tx1"/>
                        </a:solidFill>
                      </a:endParaRPr>
                    </a:p>
                  </a:txBody>
                  <a:tcPr>
                    <a:solidFill>
                      <a:srgbClr val="E9EDF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7.629</a:t>
                      </a:r>
                    </a:p>
                  </a:txBody>
                  <a:tcPr marL="9525" marR="9525" marT="9525" marB="0" anchor="ctr"/>
                </a:tc>
              </a:tr>
              <a:tr h="269755">
                <a:tc>
                  <a:txBody>
                    <a:bodyPr/>
                    <a:lstStyle/>
                    <a:p>
                      <a:r>
                        <a:rPr lang="de-DE" sz="1400" dirty="0" smtClean="0">
                          <a:solidFill>
                            <a:schemeClr val="tx1"/>
                          </a:solidFill>
                        </a:rPr>
                        <a:t>Median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82</a:t>
                      </a:r>
                      <a:endParaRPr lang="de-DE" sz="1400" kern="1200" dirty="0">
                        <a:solidFill>
                          <a:schemeClr val="tx1"/>
                        </a:solidFill>
                        <a:latin typeface="+mn-lt"/>
                        <a:ea typeface="+mn-ea"/>
                        <a:cs typeface="+mn-cs"/>
                      </a:endParaRPr>
                    </a:p>
                  </a:txBody>
                  <a:tcPr marL="9525" marR="9525" marT="9525" marB="0" anchor="ctr"/>
                </a:tc>
              </a:tr>
              <a:tr h="269755">
                <a:tc>
                  <a:txBody>
                    <a:bodyPr/>
                    <a:lstStyle/>
                    <a:p>
                      <a:r>
                        <a:rPr lang="de-DE" sz="1400" dirty="0" smtClean="0">
                          <a:solidFill>
                            <a:schemeClr val="tx1"/>
                          </a:solidFill>
                        </a:rPr>
                        <a:t>Mittelwert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81</a:t>
                      </a:r>
                      <a:endParaRPr lang="de-DE" sz="1400" dirty="0">
                        <a:solidFill>
                          <a:schemeClr val="tx1"/>
                        </a:solidFill>
                      </a:endParaRPr>
                    </a:p>
                  </a:txBody>
                  <a:tcPr anchor="ctr"/>
                </a:tc>
              </a:tr>
              <a:tr h="269755">
                <a:tc>
                  <a:txBody>
                    <a:bodyPr/>
                    <a:lstStyle/>
                    <a:p>
                      <a:r>
                        <a:rPr lang="de-DE" sz="1400" dirty="0" smtClean="0">
                          <a:solidFill>
                            <a:schemeClr val="tx1"/>
                          </a:solidFill>
                        </a:rPr>
                        <a:t>Anteil 70</a:t>
                      </a:r>
                      <a:r>
                        <a:rPr lang="de-DE" sz="1400" baseline="0" dirty="0" smtClean="0">
                          <a:solidFill>
                            <a:schemeClr val="tx1"/>
                          </a:solidFill>
                        </a:rPr>
                        <a:t> Jahre und älter </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86%</a:t>
                      </a:r>
                      <a:endParaRPr lang="de-DE" sz="1400" kern="1200" dirty="0">
                        <a:solidFill>
                          <a:schemeClr val="tx1"/>
                        </a:solidFill>
                        <a:latin typeface="+mn-lt"/>
                        <a:ea typeface="+mn-ea"/>
                        <a:cs typeface="+mn-cs"/>
                      </a:endParaRPr>
                    </a:p>
                  </a:txBody>
                  <a:tcPr anchor="ctr"/>
                </a:tc>
              </a:tr>
              <a:tr h="269755">
                <a:tc>
                  <a:txBody>
                    <a:bodyPr/>
                    <a:lstStyle/>
                    <a:p>
                      <a:r>
                        <a:rPr lang="de-DE" sz="1400" baseline="0" dirty="0" smtClean="0">
                          <a:solidFill>
                            <a:schemeClr val="tx1"/>
                          </a:solidFill>
                        </a:rPr>
                        <a:t>Männer</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56%</a:t>
                      </a:r>
                      <a:endParaRPr lang="de-DE" sz="1400" kern="1200" dirty="0">
                        <a:solidFill>
                          <a:schemeClr val="tx1"/>
                        </a:solidFill>
                        <a:latin typeface="+mn-lt"/>
                        <a:ea typeface="+mn-ea"/>
                        <a:cs typeface="+mn-cs"/>
                      </a:endParaRPr>
                    </a:p>
                  </a:txBody>
                  <a:tcPr anchor="ctr"/>
                </a:tc>
              </a:tr>
              <a:tr h="269755">
                <a:tc>
                  <a:txBody>
                    <a:bodyPr/>
                    <a:lstStyle/>
                    <a:p>
                      <a:r>
                        <a:rPr lang="de-DE" sz="1400" dirty="0" smtClean="0">
                          <a:solidFill>
                            <a:schemeClr val="tx1"/>
                          </a:solidFill>
                        </a:rPr>
                        <a:t>Frauen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44%</a:t>
                      </a:r>
                      <a:endParaRPr lang="de-DE" sz="1400" kern="1200" dirty="0">
                        <a:solidFill>
                          <a:schemeClr val="tx1"/>
                        </a:solidFill>
                        <a:latin typeface="+mn-lt"/>
                        <a:ea typeface="+mn-ea"/>
                        <a:cs typeface="+mn-cs"/>
                      </a:endParaRPr>
                    </a:p>
                  </a:txBody>
                  <a:tcPr anchor="ctr"/>
                </a:tc>
              </a:tr>
            </a:tbl>
          </a:graphicData>
        </a:graphic>
      </p:graphicFrame>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289" y="857762"/>
            <a:ext cx="4620654" cy="297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789" y="3752556"/>
            <a:ext cx="4543654" cy="291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810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Todesfälle nach Altersgruppen; (Datenstand: 13.05.2020. 00:00)</a:t>
            </a:r>
            <a:endParaRPr lang="de-DE" dirty="0"/>
          </a:p>
        </p:txBody>
      </p:sp>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24</a:t>
            </a:fld>
            <a:endParaRPr lang="de-DE"/>
          </a:p>
        </p:txBody>
      </p:sp>
      <p:graphicFrame>
        <p:nvGraphicFramePr>
          <p:cNvPr id="8" name="Tabelle 7"/>
          <p:cNvGraphicFramePr>
            <a:graphicFrameLocks noGrp="1"/>
          </p:cNvGraphicFramePr>
          <p:nvPr>
            <p:extLst>
              <p:ext uri="{D42A27DB-BD31-4B8C-83A1-F6EECF244321}">
                <p14:modId xmlns:p14="http://schemas.microsoft.com/office/powerpoint/2010/main" val="407826566"/>
              </p:ext>
            </p:extLst>
          </p:nvPr>
        </p:nvGraphicFramePr>
        <p:xfrm>
          <a:off x="277588" y="1660511"/>
          <a:ext cx="8579331" cy="1325587"/>
        </p:xfrm>
        <a:graphic>
          <a:graphicData uri="http://schemas.openxmlformats.org/drawingml/2006/table">
            <a:tbl>
              <a:tblPr firstCol="1" bandRow="1">
                <a:tableStyleId>{B301B821-A1FF-4177-AEE7-76D212191A09}</a:tableStyleId>
              </a:tblPr>
              <a:tblGrid>
                <a:gridCol w="1077508"/>
                <a:gridCol w="435604"/>
                <a:gridCol w="631324"/>
                <a:gridCol w="714812"/>
                <a:gridCol w="714812"/>
                <a:gridCol w="714812"/>
                <a:gridCol w="714812"/>
                <a:gridCol w="715341"/>
                <a:gridCol w="714812"/>
                <a:gridCol w="715341"/>
                <a:gridCol w="714812"/>
                <a:gridCol w="715341"/>
              </a:tblGrid>
              <a:tr h="34926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mj-lt"/>
                        <a:ea typeface="Cambria"/>
                        <a:cs typeface="Times New Roman"/>
                      </a:endParaRPr>
                    </a:p>
                  </a:txBody>
                  <a:tcPr marL="68580" marR="68580" marT="0" marB="0" anchor="b"/>
                </a:tc>
                <a:tc gridSpan="11">
                  <a:txBody>
                    <a:bodyPr/>
                    <a:lstStyle/>
                    <a:p>
                      <a:pPr algn="ctr">
                        <a:spcAft>
                          <a:spcPts val="0"/>
                        </a:spcAft>
                      </a:pPr>
                      <a:r>
                        <a:rPr lang="de-DE" sz="1600" b="1" dirty="0">
                          <a:effectLst/>
                        </a:rPr>
                        <a:t>Altersgruppe in Jahren</a:t>
                      </a: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algn="ctr">
                        <a:spcAft>
                          <a:spcPts val="0"/>
                        </a:spcAft>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25441">
                <a:tc>
                  <a:txBody>
                    <a:bodyPr/>
                    <a:lstStyle/>
                    <a:p>
                      <a:pPr algn="l" fontAlgn="b"/>
                      <a:r>
                        <a:rPr lang="de-DE" sz="1600" b="1" i="0" u="none" strike="noStrike" dirty="0">
                          <a:effectLst/>
                          <a:latin typeface="+mj-lt"/>
                        </a:rPr>
                        <a:t>Geschlecht</a:t>
                      </a:r>
                    </a:p>
                  </a:txBody>
                  <a:tcPr marL="0" marR="0" marT="0" marB="0" anchor="ctr"/>
                </a:tc>
                <a:tc>
                  <a:txBody>
                    <a:bodyPr/>
                    <a:lstStyle/>
                    <a:p>
                      <a:pPr algn="ctr" fontAlgn="b"/>
                      <a:r>
                        <a:rPr lang="de-DE" sz="1000" b="1" i="0" u="none" strike="noStrike" dirty="0">
                          <a:effectLst/>
                          <a:latin typeface="Arial"/>
                        </a:rPr>
                        <a:t>0-9</a:t>
                      </a:r>
                    </a:p>
                  </a:txBody>
                  <a:tcPr marL="0" marR="0" marT="0" marB="0" anchor="ctr"/>
                </a:tc>
                <a:tc>
                  <a:txBody>
                    <a:bodyPr/>
                    <a:lstStyle/>
                    <a:p>
                      <a:pPr algn="ctr" fontAlgn="b"/>
                      <a:r>
                        <a:rPr lang="de-DE" sz="1000" b="1" i="0" u="none" strike="noStrike">
                          <a:effectLst/>
                          <a:latin typeface="Arial"/>
                        </a:rPr>
                        <a:t>10-19</a:t>
                      </a:r>
                    </a:p>
                  </a:txBody>
                  <a:tcPr marL="0" marR="0" marT="0" marB="0" anchor="ctr"/>
                </a:tc>
                <a:tc>
                  <a:txBody>
                    <a:bodyPr/>
                    <a:lstStyle/>
                    <a:p>
                      <a:pPr algn="ctr" fontAlgn="b"/>
                      <a:r>
                        <a:rPr lang="de-DE" sz="1000" b="1" i="0" u="none" strike="noStrike">
                          <a:effectLst/>
                          <a:latin typeface="Arial"/>
                        </a:rPr>
                        <a:t>20-29</a:t>
                      </a:r>
                    </a:p>
                  </a:txBody>
                  <a:tcPr marL="0" marR="0" marT="0" marB="0" anchor="ctr"/>
                </a:tc>
                <a:tc>
                  <a:txBody>
                    <a:bodyPr/>
                    <a:lstStyle/>
                    <a:p>
                      <a:pPr algn="ctr" fontAlgn="b"/>
                      <a:r>
                        <a:rPr lang="de-DE" sz="1000" b="1" i="0" u="none" strike="noStrike">
                          <a:effectLst/>
                          <a:latin typeface="Arial"/>
                        </a:rPr>
                        <a:t>30-39</a:t>
                      </a:r>
                    </a:p>
                  </a:txBody>
                  <a:tcPr marL="0" marR="0" marT="0" marB="0" anchor="ctr"/>
                </a:tc>
                <a:tc>
                  <a:txBody>
                    <a:bodyPr/>
                    <a:lstStyle/>
                    <a:p>
                      <a:pPr algn="ctr" fontAlgn="b"/>
                      <a:r>
                        <a:rPr lang="de-DE" sz="1000" b="1" i="0" u="none" strike="noStrike">
                          <a:effectLst/>
                          <a:latin typeface="Arial"/>
                        </a:rPr>
                        <a:t>40-49</a:t>
                      </a:r>
                    </a:p>
                  </a:txBody>
                  <a:tcPr marL="0" marR="0" marT="0" marB="0" anchor="ctr"/>
                </a:tc>
                <a:tc>
                  <a:txBody>
                    <a:bodyPr/>
                    <a:lstStyle/>
                    <a:p>
                      <a:pPr algn="ctr" fontAlgn="b"/>
                      <a:r>
                        <a:rPr lang="de-DE" sz="1000" b="1" i="0" u="none" strike="noStrike">
                          <a:effectLst/>
                          <a:latin typeface="Arial"/>
                        </a:rPr>
                        <a:t>50-59</a:t>
                      </a:r>
                    </a:p>
                  </a:txBody>
                  <a:tcPr marL="0" marR="0" marT="0" marB="0" anchor="ctr"/>
                </a:tc>
                <a:tc>
                  <a:txBody>
                    <a:bodyPr/>
                    <a:lstStyle/>
                    <a:p>
                      <a:pPr algn="ctr" fontAlgn="b"/>
                      <a:r>
                        <a:rPr lang="de-DE" sz="1000" b="1" i="0" u="none" strike="noStrike">
                          <a:effectLst/>
                          <a:latin typeface="Arial"/>
                        </a:rPr>
                        <a:t>60-69</a:t>
                      </a:r>
                    </a:p>
                  </a:txBody>
                  <a:tcPr marL="0" marR="0" marT="0" marB="0" anchor="ctr"/>
                </a:tc>
                <a:tc>
                  <a:txBody>
                    <a:bodyPr/>
                    <a:lstStyle/>
                    <a:p>
                      <a:pPr algn="ctr" fontAlgn="b"/>
                      <a:r>
                        <a:rPr lang="de-DE" sz="1000" b="1" i="0" u="none" strike="noStrike">
                          <a:effectLst/>
                          <a:latin typeface="Arial"/>
                        </a:rPr>
                        <a:t>70-79</a:t>
                      </a:r>
                    </a:p>
                  </a:txBody>
                  <a:tcPr marL="0" marR="0" marT="0" marB="0" anchor="ctr"/>
                </a:tc>
                <a:tc>
                  <a:txBody>
                    <a:bodyPr/>
                    <a:lstStyle/>
                    <a:p>
                      <a:pPr algn="ctr" fontAlgn="b"/>
                      <a:r>
                        <a:rPr lang="de-DE" sz="1000" b="1" i="0" u="none" strike="noStrike">
                          <a:effectLst/>
                          <a:latin typeface="Arial"/>
                        </a:rPr>
                        <a:t>80-89</a:t>
                      </a:r>
                    </a:p>
                  </a:txBody>
                  <a:tcPr marL="0" marR="0" marT="0" marB="0" anchor="ctr"/>
                </a:tc>
                <a:tc>
                  <a:txBody>
                    <a:bodyPr/>
                    <a:lstStyle/>
                    <a:p>
                      <a:pPr algn="ctr" fontAlgn="b"/>
                      <a:r>
                        <a:rPr lang="de-DE" sz="1000" b="1" i="0" u="none" strike="noStrike">
                          <a:effectLst/>
                          <a:latin typeface="Arial"/>
                        </a:rPr>
                        <a:t>90-99</a:t>
                      </a:r>
                    </a:p>
                  </a:txBody>
                  <a:tcPr marL="0" marR="0" marT="0" marB="0" anchor="ctr"/>
                </a:tc>
                <a:tc>
                  <a:txBody>
                    <a:bodyPr/>
                    <a:lstStyle/>
                    <a:p>
                      <a:pPr algn="ctr" fontAlgn="b"/>
                      <a:r>
                        <a:rPr lang="de-DE" sz="1000" b="1" i="0" u="none" strike="noStrike">
                          <a:effectLst/>
                          <a:latin typeface="Arial"/>
                        </a:rPr>
                        <a:t>100+</a:t>
                      </a:r>
                    </a:p>
                  </a:txBody>
                  <a:tcPr marL="0" marR="0" marT="0" marB="0" anchor="ctr"/>
                </a:tc>
              </a:tr>
              <a:tr h="325441">
                <a:tc>
                  <a:txBody>
                    <a:bodyPr/>
                    <a:lstStyle/>
                    <a:p>
                      <a:pPr algn="l" fontAlgn="b"/>
                      <a:r>
                        <a:rPr lang="de-DE" sz="1600" b="0" i="0" u="none" strike="noStrike" dirty="0">
                          <a:effectLst/>
                          <a:latin typeface="+mj-lt"/>
                        </a:rPr>
                        <a:t>männlich</a:t>
                      </a:r>
                    </a:p>
                  </a:txBody>
                  <a:tcPr marL="0" marR="0" marT="0" marB="0" anchor="ctr"/>
                </a:tc>
                <a:tc>
                  <a:txBody>
                    <a:bodyPr/>
                    <a:lstStyle/>
                    <a:p>
                      <a:pPr algn="ctr" fontAlgn="b"/>
                      <a:endParaRPr lang="de-DE" sz="1000" b="0" i="0" u="none" strike="noStrike">
                        <a:effectLst/>
                        <a:latin typeface="Arial"/>
                      </a:endParaRPr>
                    </a:p>
                  </a:txBody>
                  <a:tcPr marL="0" marR="0" marT="0" marB="0" anchor="ctr"/>
                </a:tc>
                <a:tc>
                  <a:txBody>
                    <a:bodyPr/>
                    <a:lstStyle/>
                    <a:p>
                      <a:pPr algn="ctr" fontAlgn="b"/>
                      <a:r>
                        <a:rPr lang="de-DE" sz="1000" b="0" i="0" u="none" strike="noStrike">
                          <a:effectLst/>
                          <a:latin typeface="Arial"/>
                        </a:rPr>
                        <a:t>2</a:t>
                      </a:r>
                    </a:p>
                  </a:txBody>
                  <a:tcPr marL="0" marR="0" marT="0" marB="0" anchor="ctr"/>
                </a:tc>
                <a:tc>
                  <a:txBody>
                    <a:bodyPr/>
                    <a:lstStyle/>
                    <a:p>
                      <a:pPr algn="ctr" fontAlgn="b"/>
                      <a:r>
                        <a:rPr lang="de-DE" sz="1000" b="0" i="0" u="none" strike="noStrike" dirty="0" smtClean="0">
                          <a:effectLst/>
                          <a:latin typeface="Arial"/>
                        </a:rPr>
                        <a:t>6</a:t>
                      </a:r>
                      <a:endParaRPr lang="de-DE" sz="1000" b="0" i="0" u="none" strike="noStrike" dirty="0">
                        <a:effectLst/>
                        <a:latin typeface="Arial"/>
                      </a:endParaRPr>
                    </a:p>
                  </a:txBody>
                  <a:tcPr marL="0" marR="0" marT="0" marB="0" anchor="ctr"/>
                </a:tc>
                <a:tc>
                  <a:txBody>
                    <a:bodyPr/>
                    <a:lstStyle/>
                    <a:p>
                      <a:pPr algn="ctr" fontAlgn="b"/>
                      <a:r>
                        <a:rPr lang="de-DE" sz="1000" b="0" i="0" u="none" strike="noStrike" dirty="0" smtClean="0">
                          <a:effectLst/>
                          <a:latin typeface="Arial"/>
                        </a:rPr>
                        <a:t>14</a:t>
                      </a:r>
                      <a:endParaRPr lang="de-DE" sz="1000" b="0" i="0" u="none" strike="noStrike" dirty="0">
                        <a:effectLst/>
                        <a:latin typeface="Arial"/>
                      </a:endParaRPr>
                    </a:p>
                  </a:txBody>
                  <a:tcPr marL="0" marR="0" marT="0" marB="0" anchor="ctr"/>
                </a:tc>
                <a:tc>
                  <a:txBody>
                    <a:bodyPr/>
                    <a:lstStyle/>
                    <a:p>
                      <a:pPr algn="ctr" fontAlgn="b"/>
                      <a:r>
                        <a:rPr lang="de-DE" sz="1000" b="0" i="0" u="none" strike="noStrike">
                          <a:effectLst/>
                          <a:latin typeface="Arial"/>
                        </a:rPr>
                        <a:t>40</a:t>
                      </a:r>
                    </a:p>
                  </a:txBody>
                  <a:tcPr marL="0" marR="0" marT="0" marB="0" anchor="ctr"/>
                </a:tc>
                <a:tc>
                  <a:txBody>
                    <a:bodyPr/>
                    <a:lstStyle/>
                    <a:p>
                      <a:pPr algn="ctr" fontAlgn="b"/>
                      <a:r>
                        <a:rPr lang="de-DE" sz="1000" b="0" i="0" u="none" strike="noStrike" dirty="0" smtClean="0">
                          <a:effectLst/>
                          <a:latin typeface="Arial"/>
                        </a:rPr>
                        <a:t>195</a:t>
                      </a:r>
                      <a:endParaRPr lang="de-DE" sz="1000" b="0" i="0" u="none" strike="noStrike" dirty="0">
                        <a:effectLst/>
                        <a:latin typeface="Arial"/>
                      </a:endParaRPr>
                    </a:p>
                  </a:txBody>
                  <a:tcPr marL="0" marR="0" marT="0" marB="0" anchor="ctr"/>
                </a:tc>
                <a:tc>
                  <a:txBody>
                    <a:bodyPr/>
                    <a:lstStyle/>
                    <a:p>
                      <a:pPr algn="ctr" fontAlgn="b"/>
                      <a:r>
                        <a:rPr lang="de-DE" sz="1000" b="0" i="0" u="none" strike="noStrike" dirty="0" smtClean="0">
                          <a:effectLst/>
                          <a:latin typeface="Arial"/>
                        </a:rPr>
                        <a:t>515</a:t>
                      </a:r>
                      <a:endParaRPr lang="de-DE" sz="1000" b="0" i="0" u="none" strike="noStrike" dirty="0">
                        <a:effectLst/>
                        <a:latin typeface="Arial"/>
                      </a:endParaRPr>
                    </a:p>
                  </a:txBody>
                  <a:tcPr marL="0" marR="0" marT="0" marB="0" anchor="ctr"/>
                </a:tc>
                <a:tc>
                  <a:txBody>
                    <a:bodyPr/>
                    <a:lstStyle/>
                    <a:p>
                      <a:pPr algn="ctr" fontAlgn="b"/>
                      <a:r>
                        <a:rPr lang="de-DE" sz="1000" b="0" i="0" u="none" strike="noStrike" dirty="0" smtClean="0">
                          <a:effectLst/>
                          <a:latin typeface="Arial"/>
                        </a:rPr>
                        <a:t>1.161</a:t>
                      </a:r>
                      <a:endParaRPr lang="de-DE" sz="1000" b="0" i="0" u="none" strike="noStrike" dirty="0">
                        <a:effectLst/>
                        <a:latin typeface="Arial"/>
                      </a:endParaRPr>
                    </a:p>
                  </a:txBody>
                  <a:tcPr marL="0" marR="0" marT="0" marB="0" anchor="ctr"/>
                </a:tc>
                <a:tc>
                  <a:txBody>
                    <a:bodyPr/>
                    <a:lstStyle/>
                    <a:p>
                      <a:pPr algn="ctr" fontAlgn="b"/>
                      <a:r>
                        <a:rPr lang="de-DE" sz="1000" b="0" i="0" u="none" strike="noStrike" dirty="0" smtClean="0">
                          <a:effectLst/>
                          <a:latin typeface="Arial"/>
                        </a:rPr>
                        <a:t>1.822</a:t>
                      </a:r>
                      <a:endParaRPr lang="de-DE" sz="1000" b="0" i="0" u="none" strike="noStrike" dirty="0">
                        <a:effectLst/>
                        <a:latin typeface="Arial"/>
                      </a:endParaRPr>
                    </a:p>
                  </a:txBody>
                  <a:tcPr marL="0" marR="0" marT="0" marB="0" anchor="ctr"/>
                </a:tc>
                <a:tc>
                  <a:txBody>
                    <a:bodyPr/>
                    <a:lstStyle/>
                    <a:p>
                      <a:pPr algn="ctr" fontAlgn="b"/>
                      <a:r>
                        <a:rPr lang="de-DE" sz="1000" b="0" i="0" u="none" strike="noStrike" dirty="0" smtClean="0">
                          <a:effectLst/>
                          <a:latin typeface="Arial"/>
                        </a:rPr>
                        <a:t>499</a:t>
                      </a:r>
                      <a:endParaRPr lang="de-DE" sz="1000" b="0" i="0" u="none" strike="noStrike" dirty="0">
                        <a:effectLst/>
                        <a:latin typeface="Arial"/>
                      </a:endParaRPr>
                    </a:p>
                  </a:txBody>
                  <a:tcPr marL="0" marR="0" marT="0" marB="0" anchor="ctr"/>
                </a:tc>
                <a:tc>
                  <a:txBody>
                    <a:bodyPr/>
                    <a:lstStyle/>
                    <a:p>
                      <a:pPr algn="ctr" fontAlgn="b"/>
                      <a:r>
                        <a:rPr lang="de-DE" sz="1000" b="0" i="0" u="none" strike="noStrike">
                          <a:effectLst/>
                          <a:latin typeface="Arial"/>
                        </a:rPr>
                        <a:t>5</a:t>
                      </a:r>
                    </a:p>
                  </a:txBody>
                  <a:tcPr marL="0" marR="0" marT="0" marB="0" anchor="ctr"/>
                </a:tc>
              </a:tr>
              <a:tr h="325441">
                <a:tc>
                  <a:txBody>
                    <a:bodyPr/>
                    <a:lstStyle/>
                    <a:p>
                      <a:pPr algn="l" fontAlgn="b"/>
                      <a:r>
                        <a:rPr lang="de-DE" sz="1600" b="0" i="0" u="none" strike="noStrike" dirty="0">
                          <a:effectLst/>
                          <a:latin typeface="+mj-lt"/>
                        </a:rPr>
                        <a:t>weiblich</a:t>
                      </a:r>
                    </a:p>
                  </a:txBody>
                  <a:tcPr marL="0" marR="0" marT="0" marB="0" anchor="ctr"/>
                </a:tc>
                <a:tc>
                  <a:txBody>
                    <a:bodyPr/>
                    <a:lstStyle/>
                    <a:p>
                      <a:pPr algn="ctr" fontAlgn="b"/>
                      <a:r>
                        <a:rPr lang="de-DE" sz="1000" b="0" i="0" u="none" strike="noStrike">
                          <a:effectLst/>
                          <a:latin typeface="Arial"/>
                        </a:rPr>
                        <a:t>1</a:t>
                      </a:r>
                    </a:p>
                  </a:txBody>
                  <a:tcPr marL="0" marR="0" marT="0" marB="0" anchor="ctr"/>
                </a:tc>
                <a:tc>
                  <a:txBody>
                    <a:bodyPr/>
                    <a:lstStyle/>
                    <a:p>
                      <a:pPr algn="ctr" fontAlgn="b"/>
                      <a:endParaRPr lang="de-DE" sz="1000" b="0" i="0" u="none" strike="noStrike">
                        <a:effectLst/>
                        <a:latin typeface="Arial"/>
                      </a:endParaRPr>
                    </a:p>
                  </a:txBody>
                  <a:tcPr marL="0" marR="0" marT="0" marB="0" anchor="ctr"/>
                </a:tc>
                <a:tc>
                  <a:txBody>
                    <a:bodyPr/>
                    <a:lstStyle/>
                    <a:p>
                      <a:pPr algn="ctr" fontAlgn="b"/>
                      <a:r>
                        <a:rPr lang="de-DE" sz="1000" b="0" i="0" u="none" strike="noStrike">
                          <a:effectLst/>
                          <a:latin typeface="Arial"/>
                        </a:rPr>
                        <a:t>2</a:t>
                      </a:r>
                    </a:p>
                  </a:txBody>
                  <a:tcPr marL="0" marR="0" marT="0" marB="0" anchor="ctr"/>
                </a:tc>
                <a:tc>
                  <a:txBody>
                    <a:bodyPr/>
                    <a:lstStyle/>
                    <a:p>
                      <a:pPr algn="ctr" fontAlgn="b"/>
                      <a:r>
                        <a:rPr lang="de-DE" sz="1000" b="0" i="0" u="none" strike="noStrike">
                          <a:effectLst/>
                          <a:latin typeface="Arial"/>
                        </a:rPr>
                        <a:t>6</a:t>
                      </a:r>
                    </a:p>
                  </a:txBody>
                  <a:tcPr marL="0" marR="0" marT="0" marB="0" anchor="ctr"/>
                </a:tc>
                <a:tc>
                  <a:txBody>
                    <a:bodyPr/>
                    <a:lstStyle/>
                    <a:p>
                      <a:pPr algn="ctr" fontAlgn="b"/>
                      <a:r>
                        <a:rPr lang="de-DE" sz="1000" b="0" i="0" u="none" strike="noStrike">
                          <a:effectLst/>
                          <a:latin typeface="Arial"/>
                        </a:rPr>
                        <a:t>14</a:t>
                      </a:r>
                    </a:p>
                  </a:txBody>
                  <a:tcPr marL="0" marR="0" marT="0" marB="0" anchor="ctr"/>
                </a:tc>
                <a:tc>
                  <a:txBody>
                    <a:bodyPr/>
                    <a:lstStyle/>
                    <a:p>
                      <a:pPr algn="ctr" fontAlgn="b"/>
                      <a:r>
                        <a:rPr lang="de-DE" sz="1000" b="0" i="0" u="none" strike="noStrike">
                          <a:effectLst/>
                          <a:latin typeface="Arial"/>
                        </a:rPr>
                        <a:t>62</a:t>
                      </a:r>
                    </a:p>
                  </a:txBody>
                  <a:tcPr marL="0" marR="0" marT="0" marB="0" anchor="ctr"/>
                </a:tc>
                <a:tc>
                  <a:txBody>
                    <a:bodyPr/>
                    <a:lstStyle/>
                    <a:p>
                      <a:pPr algn="ctr" fontAlgn="b"/>
                      <a:r>
                        <a:rPr lang="de-DE" sz="1000" b="0" i="0" u="none" strike="noStrike" dirty="0" smtClean="0">
                          <a:effectLst/>
                          <a:latin typeface="Arial"/>
                        </a:rPr>
                        <a:t>180</a:t>
                      </a:r>
                      <a:endParaRPr lang="de-DE" sz="1000" b="0" i="0" u="none" strike="noStrike" dirty="0">
                        <a:effectLst/>
                        <a:latin typeface="Arial"/>
                      </a:endParaRPr>
                    </a:p>
                  </a:txBody>
                  <a:tcPr marL="0" marR="0" marT="0" marB="0" anchor="ctr"/>
                </a:tc>
                <a:tc>
                  <a:txBody>
                    <a:bodyPr/>
                    <a:lstStyle/>
                    <a:p>
                      <a:pPr algn="ctr" fontAlgn="b"/>
                      <a:r>
                        <a:rPr lang="de-DE" sz="1000" b="0" i="0" u="none" strike="noStrike" dirty="0" smtClean="0">
                          <a:effectLst/>
                          <a:latin typeface="Arial"/>
                        </a:rPr>
                        <a:t>553</a:t>
                      </a:r>
                      <a:endParaRPr lang="de-DE" sz="1000" b="0" i="0" u="none" strike="noStrike" dirty="0">
                        <a:effectLst/>
                        <a:latin typeface="Arial"/>
                      </a:endParaRPr>
                    </a:p>
                  </a:txBody>
                  <a:tcPr marL="0" marR="0" marT="0" marB="0" anchor="ctr"/>
                </a:tc>
                <a:tc>
                  <a:txBody>
                    <a:bodyPr/>
                    <a:lstStyle/>
                    <a:p>
                      <a:pPr algn="ctr" fontAlgn="b"/>
                      <a:r>
                        <a:rPr lang="de-DE" sz="1000" b="0" i="0" u="none" strike="noStrike" dirty="0" smtClean="0">
                          <a:effectLst/>
                          <a:latin typeface="Arial"/>
                        </a:rPr>
                        <a:t>1.628</a:t>
                      </a:r>
                      <a:endParaRPr lang="de-DE" sz="1000" b="0" i="0" u="none" strike="noStrike" dirty="0">
                        <a:effectLst/>
                        <a:latin typeface="Arial"/>
                      </a:endParaRPr>
                    </a:p>
                  </a:txBody>
                  <a:tcPr marL="0" marR="0" marT="0" marB="0" anchor="ctr"/>
                </a:tc>
                <a:tc>
                  <a:txBody>
                    <a:bodyPr/>
                    <a:lstStyle/>
                    <a:p>
                      <a:pPr algn="ctr" fontAlgn="b"/>
                      <a:r>
                        <a:rPr lang="de-DE" sz="1000" b="0" i="0" u="none" strike="noStrike" dirty="0" smtClean="0">
                          <a:effectLst/>
                          <a:latin typeface="Arial"/>
                        </a:rPr>
                        <a:t>883</a:t>
                      </a:r>
                      <a:endParaRPr lang="de-DE" sz="1000" b="0" i="0" u="none" strike="noStrike" dirty="0">
                        <a:effectLst/>
                        <a:latin typeface="Arial"/>
                      </a:endParaRPr>
                    </a:p>
                  </a:txBody>
                  <a:tcPr marL="0" marR="0" marT="0" marB="0" anchor="ctr"/>
                </a:tc>
                <a:tc>
                  <a:txBody>
                    <a:bodyPr/>
                    <a:lstStyle/>
                    <a:p>
                      <a:pPr algn="ctr" fontAlgn="b"/>
                      <a:r>
                        <a:rPr lang="de-DE" sz="1000" b="0" i="0" u="none" strike="noStrike" dirty="0">
                          <a:effectLst/>
                          <a:latin typeface="Arial"/>
                        </a:rPr>
                        <a:t>41</a:t>
                      </a:r>
                    </a:p>
                  </a:txBody>
                  <a:tcPr marL="0" marR="0" marT="0" marB="0" anchor="ctr"/>
                </a:tc>
              </a:tr>
            </a:tbl>
          </a:graphicData>
        </a:graphic>
      </p:graphicFrame>
    </p:spTree>
    <p:extLst>
      <p:ext uri="{BB962C8B-B14F-4D97-AF65-F5344CB8AC3E}">
        <p14:creationId xmlns:p14="http://schemas.microsoft.com/office/powerpoint/2010/main" val="77209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77108"/>
          </a:xfrm>
        </p:spPr>
        <p:txBody>
          <a:bodyPr/>
          <a:lstStyle/>
          <a:p>
            <a:r>
              <a:rPr lang="de-DE" dirty="0" smtClean="0"/>
              <a:t>Alter, Geschlecht, Anteil </a:t>
            </a:r>
            <a:r>
              <a:rPr lang="de-DE" dirty="0"/>
              <a:t>der Hospitalisierten und der Anteil der Verstorbenen nach </a:t>
            </a:r>
            <a:r>
              <a:rPr lang="de-DE" dirty="0" smtClean="0"/>
              <a:t>Meldewoche </a:t>
            </a:r>
            <a:r>
              <a:rPr lang="de-DE" sz="1400" dirty="0" smtClean="0"/>
              <a:t>(Datenstand 12.05.2020, 0:00 Uhr)</a:t>
            </a:r>
            <a:endParaRPr lang="de-DE" sz="1400"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dirty="0"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25</a:t>
            </a:fld>
            <a:endParaRPr lang="de-DE" dirty="0"/>
          </a:p>
        </p:txBody>
      </p:sp>
      <p:pic>
        <p:nvPicPr>
          <p:cNvPr id="19457" name="Picture 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86589" y="1717482"/>
            <a:ext cx="8345471" cy="413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324535" y="5701084"/>
            <a:ext cx="7728385" cy="523220"/>
          </a:xfrm>
          <a:prstGeom prst="rect">
            <a:avLst/>
          </a:prstGeom>
          <a:noFill/>
        </p:spPr>
        <p:txBody>
          <a:bodyPr wrap="square" rtlCol="0">
            <a:spAutoFit/>
          </a:bodyPr>
          <a:lstStyle/>
          <a:p>
            <a:r>
              <a:rPr lang="de-DE" sz="1400" dirty="0" smtClean="0"/>
              <a:t>*Die </a:t>
            </a:r>
            <a:r>
              <a:rPr lang="de-DE" sz="1400" dirty="0"/>
              <a:t>Anteile der Verstorbenen in den Meldewochen 18 und 19 sind noch nicht aussagekräftig, da der Ausgang der in diesen Meldewochen übermittelten Erkrankungen noch unklar ist.</a:t>
            </a:r>
          </a:p>
        </p:txBody>
      </p:sp>
    </p:spTree>
    <p:extLst>
      <p:ext uri="{BB962C8B-B14F-4D97-AF65-F5344CB8AC3E}">
        <p14:creationId xmlns:p14="http://schemas.microsoft.com/office/powerpoint/2010/main" val="4243431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Mortalitätssurveillance</a:t>
            </a:r>
            <a:r>
              <a:rPr lang="de-DE" dirty="0" smtClean="0"/>
              <a:t> - Deutschland</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26</a:t>
            </a:fld>
            <a:endParaRPr lang="de-DE"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12920" y="1676400"/>
            <a:ext cx="7293628"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35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Mortalitätsurveillance</a:t>
            </a:r>
            <a:r>
              <a:rPr lang="de-DE" dirty="0" smtClean="0"/>
              <a:t> – nach Bundesländern I</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27</a:t>
            </a:fld>
            <a:endParaRPr lang="de-DE" dirty="0"/>
          </a:p>
        </p:txBody>
      </p:sp>
      <p:pic>
        <p:nvPicPr>
          <p:cNvPr id="8" name="17AD69B9-A75E-4774-A7FD-B8A6D8665AE1" descr="image00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0654" y="1323975"/>
            <a:ext cx="8329138" cy="482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589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Mortalitätsurveillance</a:t>
            </a:r>
            <a:r>
              <a:rPr lang="de-DE" dirty="0"/>
              <a:t> </a:t>
            </a:r>
            <a:r>
              <a:rPr lang="de-DE" dirty="0" smtClean="0"/>
              <a:t>- nach </a:t>
            </a:r>
            <a:r>
              <a:rPr lang="de-DE" dirty="0"/>
              <a:t>Bundesländern </a:t>
            </a:r>
            <a:r>
              <a:rPr lang="de-DE" dirty="0" smtClean="0"/>
              <a:t>II</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28</a:t>
            </a:fld>
            <a:endParaRPr lang="de-DE"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4989" y="1428750"/>
            <a:ext cx="7977486" cy="461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69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29</a:t>
            </a:fld>
            <a:endParaRPr lang="de-DE"/>
          </a:p>
        </p:txBody>
      </p:sp>
      <p:sp>
        <p:nvSpPr>
          <p:cNvPr id="2" name="Titel 1"/>
          <p:cNvSpPr>
            <a:spLocks noGrp="1"/>
          </p:cNvSpPr>
          <p:nvPr>
            <p:ph type="title"/>
          </p:nvPr>
        </p:nvSpPr>
        <p:spPr>
          <a:xfrm>
            <a:off x="236765" y="195532"/>
            <a:ext cx="6784521" cy="615553"/>
          </a:xfrm>
          <a:solidFill>
            <a:srgbClr val="045AA6"/>
          </a:solidFill>
        </p:spPr>
        <p:txBody>
          <a:bodyPr lIns="72000"/>
          <a:lstStyle/>
          <a:p>
            <a:pPr>
              <a:spcBef>
                <a:spcPts val="600"/>
              </a:spcBef>
            </a:pPr>
            <a:r>
              <a:rPr lang="de-DE" sz="2000" dirty="0" smtClean="0">
                <a:solidFill>
                  <a:schemeClr val="bg1"/>
                </a:solidFill>
              </a:rPr>
              <a:t>Übermittelte Fälle nach Tätigkeit oder Betreuung in Einrichtungen; </a:t>
            </a:r>
            <a:r>
              <a:rPr lang="de-DE" sz="1400" dirty="0">
                <a:solidFill>
                  <a:schemeClr val="bg1"/>
                </a:solidFill>
              </a:rPr>
              <a:t>(Datenstand: </a:t>
            </a:r>
            <a:r>
              <a:rPr lang="de-DE" sz="1400" dirty="0" smtClean="0">
                <a:solidFill>
                  <a:schemeClr val="bg1"/>
                </a:solidFill>
              </a:rPr>
              <a:t>13.05.2020. 0:00)</a:t>
            </a:r>
            <a:endParaRPr lang="de-DE" sz="1400" dirty="0">
              <a:solidFill>
                <a:schemeClr val="bg1"/>
              </a:solidFill>
            </a:endParaRPr>
          </a:p>
        </p:txBody>
      </p:sp>
      <p:sp>
        <p:nvSpPr>
          <p:cNvPr id="5" name="Rechteck 4"/>
          <p:cNvSpPr/>
          <p:nvPr/>
        </p:nvSpPr>
        <p:spPr>
          <a:xfrm>
            <a:off x="425991" y="6012905"/>
            <a:ext cx="8463031" cy="261610"/>
          </a:xfrm>
          <a:prstGeom prst="rect">
            <a:avLst/>
          </a:prstGeom>
        </p:spPr>
        <p:txBody>
          <a:bodyPr wrap="square">
            <a:spAutoFit/>
          </a:bodyPr>
          <a:lstStyle/>
          <a:p>
            <a:pPr lvl="0" defTabSz="914400" eaLnBrk="0" fontAlgn="base" hangingPunct="0">
              <a:spcBef>
                <a:spcPct val="0"/>
              </a:spcBef>
              <a:spcAft>
                <a:spcPct val="0"/>
              </a:spcAft>
            </a:pPr>
            <a:r>
              <a:rPr lang="de-DE" altLang="de-DE" sz="1100" dirty="0" smtClean="0">
                <a:latin typeface="Calibri" pitchFamily="34" charset="0"/>
                <a:ea typeface="MS Mincho" charset="-128"/>
                <a:cs typeface="Calibri" pitchFamily="34" charset="0"/>
              </a:rPr>
              <a:t>* Für Betreuung nach §33 nur </a:t>
            </a:r>
            <a:r>
              <a:rPr lang="de-DE" altLang="de-DE" sz="1100" dirty="0">
                <a:latin typeface="Calibri" pitchFamily="34" charset="0"/>
                <a:ea typeface="MS Mincho" charset="-128"/>
                <a:cs typeface="Calibri" pitchFamily="34" charset="0"/>
              </a:rPr>
              <a:t>Fälle unter 18 </a:t>
            </a:r>
            <a:r>
              <a:rPr lang="de-DE" altLang="de-DE" sz="1100">
                <a:latin typeface="Calibri" pitchFamily="34" charset="0"/>
                <a:ea typeface="MS Mincho" charset="-128"/>
                <a:cs typeface="Calibri" pitchFamily="34" charset="0"/>
              </a:rPr>
              <a:t>Jahren </a:t>
            </a:r>
            <a:r>
              <a:rPr lang="de-DE" altLang="de-DE" sz="1100" smtClean="0">
                <a:latin typeface="Calibri" pitchFamily="34" charset="0"/>
                <a:ea typeface="MS Mincho" charset="-128"/>
                <a:cs typeface="Calibri" pitchFamily="34" charset="0"/>
              </a:rPr>
              <a:t>berücksichtigt, </a:t>
            </a:r>
            <a:r>
              <a:rPr lang="de-DE" altLang="de-DE" sz="1100" dirty="0">
                <a:latin typeface="Calibri" pitchFamily="34" charset="0"/>
                <a:ea typeface="MS Mincho" charset="-128"/>
                <a:cs typeface="Calibri" pitchFamily="34" charset="0"/>
              </a:rPr>
              <a:t>da bei anderer Angabe von Fehleingaben ausgegangen werden kann</a:t>
            </a:r>
            <a:endParaRPr lang="de-DE" altLang="de-DE" sz="1100" dirty="0">
              <a:latin typeface="Arial" pitchFamily="34" charset="0"/>
              <a:cs typeface="Arial" pitchFamily="34" charset="0"/>
            </a:endParaRPr>
          </a:p>
        </p:txBody>
      </p:sp>
      <p:sp>
        <p:nvSpPr>
          <p:cNvPr id="7" name="Rectangle 1"/>
          <p:cNvSpPr>
            <a:spLocks noChangeArrowheads="1"/>
          </p:cNvSpPr>
          <p:nvPr/>
        </p:nvSpPr>
        <p:spPr bwMode="auto">
          <a:xfrm>
            <a:off x="236765" y="910802"/>
            <a:ext cx="8285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de-DE" altLang="de-DE" sz="1200" b="1" i="0" u="none" strike="noStrike" cap="none" normalizeH="0" baseline="0" dirty="0" smtClean="0">
                <a:ln>
                  <a:noFill/>
                </a:ln>
                <a:effectLst/>
                <a:latin typeface="Calibri" pitchFamily="34" charset="0"/>
                <a:ea typeface="MS Mincho" charset="-128"/>
                <a:cs typeface="Calibri" pitchFamily="34" charset="0"/>
              </a:rPr>
              <a:t>Übermittelte COVID-19-Fälle nach Tätigkeit oder Betreuung in Einrichtungen mit besonderer Relevanz für die Transmission von Infektionskrankheiten (Angaben </a:t>
            </a:r>
            <a:r>
              <a:rPr lang="de-DE" altLang="de-DE" sz="1200" b="1" dirty="0">
                <a:latin typeface="Calibri" pitchFamily="34" charset="0"/>
                <a:ea typeface="MS Mincho" charset="-128"/>
                <a:cs typeface="Calibri" pitchFamily="34" charset="0"/>
              </a:rPr>
              <a:t>für </a:t>
            </a:r>
            <a:r>
              <a:rPr lang="de-DE" altLang="de-DE" sz="1200" b="1" dirty="0" smtClean="0">
                <a:latin typeface="Calibri" pitchFamily="34" charset="0"/>
                <a:ea typeface="MS Mincho" charset="-128"/>
                <a:cs typeface="Calibri" pitchFamily="34" charset="0"/>
              </a:rPr>
              <a:t>170.412 </a:t>
            </a:r>
            <a:r>
              <a:rPr kumimoji="0" lang="de-DE" altLang="de-DE" sz="1200" b="1" i="0" u="none" strike="noStrike" cap="none" normalizeH="0" baseline="0" dirty="0" smtClean="0">
                <a:ln>
                  <a:noFill/>
                </a:ln>
                <a:effectLst/>
                <a:latin typeface="Calibri" pitchFamily="34" charset="0"/>
                <a:ea typeface="MS Mincho" charset="-128"/>
                <a:cs typeface="Calibri" pitchFamily="34" charset="0"/>
              </a:rPr>
              <a:t>Fälle*, davon 54.402 nicht erhoben oder nicht ermittelbar)</a:t>
            </a:r>
            <a:endParaRPr kumimoji="0" lang="de-DE" altLang="de-DE" sz="1200" b="0" i="0" u="none" strike="noStrike" cap="none" normalizeH="0" baseline="0" dirty="0" smtClean="0">
              <a:ln>
                <a:noFill/>
              </a:ln>
              <a:effectLst/>
              <a:latin typeface="Arial" pitchFamily="34" charset="0"/>
              <a:cs typeface="Arial" pitchFamily="34" charset="0"/>
            </a:endParaRPr>
          </a:p>
        </p:txBody>
      </p:sp>
      <p:graphicFrame>
        <p:nvGraphicFramePr>
          <p:cNvPr id="8" name="Tabelle 7"/>
          <p:cNvGraphicFramePr>
            <a:graphicFrameLocks noGrp="1"/>
          </p:cNvGraphicFramePr>
          <p:nvPr>
            <p:extLst>
              <p:ext uri="{D42A27DB-BD31-4B8C-83A1-F6EECF244321}">
                <p14:modId xmlns:p14="http://schemas.microsoft.com/office/powerpoint/2010/main" val="1083071578"/>
              </p:ext>
            </p:extLst>
          </p:nvPr>
        </p:nvGraphicFramePr>
        <p:xfrm>
          <a:off x="425992" y="1685556"/>
          <a:ext cx="8292706" cy="4109190"/>
        </p:xfrm>
        <a:graphic>
          <a:graphicData uri="http://schemas.openxmlformats.org/drawingml/2006/table">
            <a:tbl>
              <a:tblPr firstRow="1" firstCol="1" bandRow="1">
                <a:tableStyleId>{5C22544A-7EE6-4342-B048-85BDC9FD1C3A}</a:tableStyleId>
              </a:tblPr>
              <a:tblGrid>
                <a:gridCol w="2854349"/>
                <a:gridCol w="1139418"/>
                <a:gridCol w="1265467"/>
                <a:gridCol w="1265467"/>
                <a:gridCol w="1013369"/>
                <a:gridCol w="754636"/>
              </a:tblGrid>
              <a:tr h="585463">
                <a:tc>
                  <a:txBody>
                    <a:bodyPr/>
                    <a:lstStyle/>
                    <a:p>
                      <a:pPr>
                        <a:lnSpc>
                          <a:spcPct val="115000"/>
                        </a:lnSpc>
                        <a:spcAft>
                          <a:spcPts val="600"/>
                        </a:spcAft>
                      </a:pPr>
                      <a:r>
                        <a:rPr lang="de-DE" sz="1100" dirty="0">
                          <a:effectLst/>
                        </a:rPr>
                        <a:t>Einrichtung gemäß</a:t>
                      </a:r>
                      <a:endParaRPr lang="de-DE" sz="1100" dirty="0">
                        <a:effectLst/>
                        <a:latin typeface="Calibri"/>
                        <a:ea typeface="MS Mincho"/>
                        <a:cs typeface="Times New Roman"/>
                      </a:endParaRPr>
                    </a:p>
                  </a:txBody>
                  <a:tcPr marL="44450" marR="44450" marT="9525" marB="0" anchor="ctr"/>
                </a:tc>
                <a:tc>
                  <a:txBody>
                    <a:bodyPr/>
                    <a:lstStyle/>
                    <a:p>
                      <a:pPr algn="r">
                        <a:lnSpc>
                          <a:spcPct val="115000"/>
                        </a:lnSpc>
                        <a:spcAft>
                          <a:spcPts val="600"/>
                        </a:spcAft>
                      </a:pPr>
                      <a:r>
                        <a:rPr lang="de-DE" sz="1100">
                          <a:effectLst/>
                        </a:rPr>
                        <a:t> </a:t>
                      </a:r>
                      <a:endParaRPr lang="de-DE" sz="1100">
                        <a:effectLst/>
                        <a:latin typeface="Calibri"/>
                        <a:ea typeface="MS Mincho"/>
                        <a:cs typeface="Times New Roman"/>
                      </a:endParaRPr>
                    </a:p>
                  </a:txBody>
                  <a:tcPr marL="0" marR="0" marT="0" marB="0" anchor="ctr"/>
                </a:tc>
                <a:tc>
                  <a:txBody>
                    <a:bodyPr/>
                    <a:lstStyle/>
                    <a:p>
                      <a:pPr algn="ctr">
                        <a:lnSpc>
                          <a:spcPct val="115000"/>
                        </a:lnSpc>
                        <a:spcAft>
                          <a:spcPts val="1200"/>
                        </a:spcAft>
                      </a:pPr>
                      <a:r>
                        <a:rPr lang="de-DE" sz="1100">
                          <a:effectLst/>
                        </a:rPr>
                        <a:t>Gesamt</a:t>
                      </a:r>
                      <a:endParaRPr lang="de-DE" sz="1100">
                        <a:effectLst/>
                        <a:latin typeface="Calibri"/>
                        <a:ea typeface="MS Mincho"/>
                        <a:cs typeface="Times New Roman"/>
                      </a:endParaRPr>
                    </a:p>
                  </a:txBody>
                  <a:tcPr marL="44450" marR="44450" marT="9525" marB="0" anchor="ctr"/>
                </a:tc>
                <a:tc>
                  <a:txBody>
                    <a:bodyPr/>
                    <a:lstStyle/>
                    <a:p>
                      <a:pPr algn="ctr">
                        <a:lnSpc>
                          <a:spcPct val="115000"/>
                        </a:lnSpc>
                        <a:spcAft>
                          <a:spcPts val="1200"/>
                        </a:spcAft>
                      </a:pPr>
                      <a:r>
                        <a:rPr lang="de-DE" sz="1100">
                          <a:effectLst/>
                        </a:rPr>
                        <a:t>Hospitalisiert</a:t>
                      </a:r>
                      <a:endParaRPr lang="de-DE" sz="1100">
                        <a:effectLst/>
                        <a:latin typeface="Calibri"/>
                        <a:ea typeface="MS Mincho"/>
                        <a:cs typeface="Times New Roman"/>
                      </a:endParaRPr>
                    </a:p>
                  </a:txBody>
                  <a:tcPr marL="44450" marR="44450" marT="9525" marB="0" anchor="ctr"/>
                </a:tc>
                <a:tc>
                  <a:txBody>
                    <a:bodyPr/>
                    <a:lstStyle/>
                    <a:p>
                      <a:pPr algn="ctr">
                        <a:lnSpc>
                          <a:spcPct val="115000"/>
                        </a:lnSpc>
                        <a:spcAft>
                          <a:spcPts val="1200"/>
                        </a:spcAft>
                      </a:pPr>
                      <a:r>
                        <a:rPr lang="de-DE" sz="1100">
                          <a:effectLst/>
                        </a:rPr>
                        <a:t>Verstorben</a:t>
                      </a:r>
                      <a:endParaRPr lang="de-DE" sz="1100">
                        <a:effectLst/>
                        <a:latin typeface="Calibri"/>
                        <a:ea typeface="MS Mincho"/>
                        <a:cs typeface="Times New Roman"/>
                      </a:endParaRPr>
                    </a:p>
                  </a:txBody>
                  <a:tcPr marL="0" marR="0" marT="0" marB="0" anchor="ctr"/>
                </a:tc>
                <a:tc>
                  <a:txBody>
                    <a:bodyPr/>
                    <a:lstStyle/>
                    <a:p>
                      <a:pPr algn="ctr">
                        <a:lnSpc>
                          <a:spcPct val="115000"/>
                        </a:lnSpc>
                        <a:spcAft>
                          <a:spcPts val="0"/>
                        </a:spcAft>
                      </a:pPr>
                      <a:r>
                        <a:rPr lang="de-DE" sz="1100">
                          <a:effectLst/>
                        </a:rPr>
                        <a:t>Genesen </a:t>
                      </a:r>
                    </a:p>
                    <a:p>
                      <a:pPr algn="ctr">
                        <a:lnSpc>
                          <a:spcPct val="115000"/>
                        </a:lnSpc>
                        <a:spcAft>
                          <a:spcPts val="0"/>
                        </a:spcAft>
                      </a:pPr>
                      <a:r>
                        <a:rPr lang="de-DE" sz="900">
                          <a:effectLst/>
                        </a:rPr>
                        <a:t>(Schätzung)</a:t>
                      </a:r>
                      <a:endParaRPr lang="de-DE" sz="1100">
                        <a:effectLst/>
                        <a:latin typeface="Calibri"/>
                        <a:ea typeface="MS Mincho"/>
                        <a:cs typeface="Times New Roman"/>
                      </a:endParaRPr>
                    </a:p>
                  </a:txBody>
                  <a:tcPr marL="0" marR="0" marT="0" marB="0" anchor="ctr"/>
                </a:tc>
              </a:tr>
              <a:tr h="405882">
                <a:tc rowSpan="2">
                  <a:txBody>
                    <a:bodyPr/>
                    <a:lstStyle/>
                    <a:p>
                      <a:pPr>
                        <a:lnSpc>
                          <a:spcPct val="115000"/>
                        </a:lnSpc>
                        <a:spcBef>
                          <a:spcPts val="100"/>
                        </a:spcBef>
                        <a:spcAft>
                          <a:spcPts val="100"/>
                        </a:spcAft>
                      </a:pPr>
                      <a:r>
                        <a:rPr lang="de-DE" sz="1000" dirty="0">
                          <a:effectLst/>
                        </a:rPr>
                        <a:t>§ 23 IfSG (z.B</a:t>
                      </a:r>
                      <a:r>
                        <a:rPr lang="de-DE" sz="1000">
                          <a:effectLst/>
                        </a:rPr>
                        <a:t>. </a:t>
                      </a:r>
                      <a:r>
                        <a:rPr lang="de-DE" sz="1000" smtClean="0">
                          <a:effectLst/>
                        </a:rPr>
                        <a:t>Krankenhäuser, </a:t>
                      </a:r>
                      <a:r>
                        <a:rPr lang="de-DE" sz="1000">
                          <a:effectLst/>
                        </a:rPr>
                        <a:t>ärztliche </a:t>
                      </a:r>
                      <a:r>
                        <a:rPr lang="de-DE" sz="1000" smtClean="0">
                          <a:effectLst/>
                        </a:rPr>
                        <a:t>Praxen, </a:t>
                      </a:r>
                      <a:r>
                        <a:rPr lang="de-DE" sz="1000" dirty="0">
                          <a:effectLst/>
                        </a:rPr>
                        <a:t>Dialyseeinrichtungen und Rettungsdienste)</a:t>
                      </a:r>
                      <a:endParaRPr lang="de-DE" sz="1100" dirty="0">
                        <a:effectLst/>
                        <a:latin typeface="Calibri"/>
                        <a:ea typeface="MS Mincho"/>
                        <a:cs typeface="Times New Roman"/>
                      </a:endParaRPr>
                    </a:p>
                  </a:txBody>
                  <a:tcPr marL="44450" marR="44450" marT="9525" marB="0" anchor="ctr"/>
                </a:tc>
                <a:tc>
                  <a:txBody>
                    <a:bodyPr/>
                    <a:lstStyle/>
                    <a:p>
                      <a:pPr algn="ctr">
                        <a:lnSpc>
                          <a:spcPct val="115000"/>
                        </a:lnSpc>
                        <a:spcBef>
                          <a:spcPts val="100"/>
                        </a:spcBef>
                        <a:spcAft>
                          <a:spcPts val="100"/>
                        </a:spcAft>
                      </a:pPr>
                      <a:r>
                        <a:rPr lang="de-DE" sz="1100" dirty="0">
                          <a:effectLst/>
                        </a:rPr>
                        <a:t>Betreut/ untergebracht</a:t>
                      </a:r>
                      <a:endParaRPr lang="de-DE" sz="1100" dirty="0">
                        <a:effectLst/>
                        <a:latin typeface="Calibri"/>
                        <a:ea typeface="MS Mincho"/>
                        <a:cs typeface="Times New Roman"/>
                      </a:endParaRPr>
                    </a:p>
                  </a:txBody>
                  <a:tcPr marL="0" marR="0" marT="0" marB="0" anchor="ctr"/>
                </a:tc>
                <a:tc>
                  <a:txBody>
                    <a:bodyPr/>
                    <a:lstStyle/>
                    <a:p>
                      <a:pPr algn="ctr">
                        <a:spcBef>
                          <a:spcPts val="100"/>
                        </a:spcBef>
                        <a:spcAft>
                          <a:spcPts val="100"/>
                        </a:spcAft>
                      </a:pPr>
                      <a:r>
                        <a:rPr lang="de-DE" sz="1200" kern="1200" dirty="0" smtClean="0">
                          <a:effectLst/>
                        </a:rPr>
                        <a:t>2.528</a:t>
                      </a:r>
                      <a:endParaRPr lang="de-DE" sz="1200" dirty="0">
                        <a:effectLst/>
                        <a:latin typeface="Cambria"/>
                        <a:ea typeface="Times New Roman"/>
                      </a:endParaRPr>
                    </a:p>
                  </a:txBody>
                  <a:tcPr marL="44450" marR="44450" marT="9525" marB="0" anchor="ctr"/>
                </a:tc>
                <a:tc>
                  <a:txBody>
                    <a:bodyPr/>
                    <a:lstStyle/>
                    <a:p>
                      <a:pPr algn="ctr">
                        <a:spcBef>
                          <a:spcPts val="100"/>
                        </a:spcBef>
                        <a:spcAft>
                          <a:spcPts val="100"/>
                        </a:spcAft>
                      </a:pPr>
                      <a:r>
                        <a:rPr lang="de-DE" sz="1200" dirty="0" smtClean="0">
                          <a:solidFill>
                            <a:schemeClr val="tx1"/>
                          </a:solidFill>
                          <a:effectLst/>
                        </a:rPr>
                        <a:t>1.703</a:t>
                      </a:r>
                      <a:endParaRPr lang="de-DE" sz="1200" dirty="0">
                        <a:solidFill>
                          <a:schemeClr val="tx1"/>
                        </a:solidFill>
                        <a:effectLst/>
                        <a:latin typeface="Cambria"/>
                        <a:ea typeface="Times New Roman"/>
                      </a:endParaRPr>
                    </a:p>
                  </a:txBody>
                  <a:tcPr marL="44450" marR="44450" marT="9525" marB="0" anchor="ctr"/>
                </a:tc>
                <a:tc>
                  <a:txBody>
                    <a:bodyPr/>
                    <a:lstStyle/>
                    <a:p>
                      <a:pPr algn="ctr" fontAlgn="ctr">
                        <a:spcBef>
                          <a:spcPts val="100"/>
                        </a:spcBef>
                        <a:spcAft>
                          <a:spcPts val="100"/>
                        </a:spcAft>
                      </a:pPr>
                      <a:r>
                        <a:rPr lang="de-DE" sz="1200" dirty="0" smtClean="0">
                          <a:solidFill>
                            <a:schemeClr val="tx1"/>
                          </a:solidFill>
                          <a:effectLst/>
                        </a:rPr>
                        <a:t>470</a:t>
                      </a:r>
                      <a:endParaRPr lang="de-DE" sz="1200" dirty="0">
                        <a:solidFill>
                          <a:schemeClr val="tx1"/>
                        </a:solidFill>
                        <a:effectLst/>
                        <a:latin typeface="Cambria"/>
                        <a:ea typeface="Times New Roman"/>
                      </a:endParaRPr>
                    </a:p>
                  </a:txBody>
                  <a:tcPr marL="0" marR="0" marT="0" marB="0" anchor="ctr"/>
                </a:tc>
                <a:tc>
                  <a:txBody>
                    <a:bodyPr/>
                    <a:lstStyle/>
                    <a:p>
                      <a:pPr algn="ctr" fontAlgn="ctr">
                        <a:spcBef>
                          <a:spcPts val="100"/>
                        </a:spcBef>
                        <a:spcAft>
                          <a:spcPts val="100"/>
                        </a:spcAft>
                      </a:pPr>
                      <a:r>
                        <a:rPr lang="de-DE" sz="1200" kern="1200" dirty="0" smtClean="0">
                          <a:solidFill>
                            <a:schemeClr val="tx1"/>
                          </a:solidFill>
                          <a:effectLst/>
                        </a:rPr>
                        <a:t>1.600</a:t>
                      </a:r>
                      <a:endParaRPr lang="de-DE" sz="1200" dirty="0">
                        <a:solidFill>
                          <a:schemeClr val="tx1"/>
                        </a:solidFill>
                        <a:effectLst/>
                        <a:latin typeface="Cambria"/>
                        <a:ea typeface="Times New Roman"/>
                      </a:endParaRPr>
                    </a:p>
                  </a:txBody>
                  <a:tcPr marL="0" marR="0" marT="0" marB="0" anchor="ctr"/>
                </a:tc>
              </a:tr>
              <a:tr h="405882">
                <a:tc vMerge="1">
                  <a:txBody>
                    <a:bodyPr/>
                    <a:lstStyle/>
                    <a:p>
                      <a:endParaRPr lang="de-DE"/>
                    </a:p>
                  </a:txBody>
                  <a:tcPr/>
                </a:tc>
                <a:tc>
                  <a:txBody>
                    <a:bodyPr/>
                    <a:lstStyle/>
                    <a:p>
                      <a:pPr algn="ctr">
                        <a:lnSpc>
                          <a:spcPct val="115000"/>
                        </a:lnSpc>
                        <a:spcBef>
                          <a:spcPts val="100"/>
                        </a:spcBef>
                        <a:spcAft>
                          <a:spcPts val="100"/>
                        </a:spcAft>
                      </a:pPr>
                      <a:r>
                        <a:rPr lang="de-DE" sz="1100" dirty="0">
                          <a:effectLst/>
                        </a:rPr>
                        <a:t>Tätigkeit in Einrichtung</a:t>
                      </a:r>
                      <a:endParaRPr lang="de-DE" sz="1100" dirty="0">
                        <a:effectLst/>
                        <a:latin typeface="Calibri"/>
                        <a:ea typeface="MS Mincho"/>
                        <a:cs typeface="Times New Roman"/>
                      </a:endParaRPr>
                    </a:p>
                  </a:txBody>
                  <a:tcPr marL="0" marR="0" marT="0" marB="0" anchor="ctr"/>
                </a:tc>
                <a:tc>
                  <a:txBody>
                    <a:bodyPr/>
                    <a:lstStyle/>
                    <a:p>
                      <a:pPr algn="ctr">
                        <a:spcBef>
                          <a:spcPts val="100"/>
                        </a:spcBef>
                        <a:spcAft>
                          <a:spcPts val="100"/>
                        </a:spcAft>
                      </a:pPr>
                      <a:r>
                        <a:rPr lang="de-DE" sz="1200" kern="1200" dirty="0" smtClean="0">
                          <a:effectLst/>
                        </a:rPr>
                        <a:t>11.369</a:t>
                      </a:r>
                      <a:endParaRPr lang="de-DE" sz="1200" dirty="0">
                        <a:effectLst/>
                        <a:latin typeface="Cambria"/>
                        <a:ea typeface="Times New Roman"/>
                      </a:endParaRPr>
                    </a:p>
                  </a:txBody>
                  <a:tcPr marL="44450" marR="44450" marT="9525" marB="0" anchor="ctr"/>
                </a:tc>
                <a:tc>
                  <a:txBody>
                    <a:bodyPr/>
                    <a:lstStyle/>
                    <a:p>
                      <a:pPr algn="ctr">
                        <a:spcBef>
                          <a:spcPts val="100"/>
                        </a:spcBef>
                        <a:spcAft>
                          <a:spcPts val="100"/>
                        </a:spcAft>
                      </a:pPr>
                      <a:r>
                        <a:rPr lang="de-DE" sz="1200" kern="1200" dirty="0" smtClean="0">
                          <a:solidFill>
                            <a:schemeClr val="tx1"/>
                          </a:solidFill>
                          <a:effectLst/>
                        </a:rPr>
                        <a:t>514</a:t>
                      </a:r>
                      <a:endParaRPr lang="de-DE" sz="1200" dirty="0">
                        <a:solidFill>
                          <a:schemeClr val="tx1"/>
                        </a:solidFill>
                        <a:effectLst/>
                        <a:latin typeface="Cambria"/>
                        <a:ea typeface="Times New Roman"/>
                      </a:endParaRPr>
                    </a:p>
                  </a:txBody>
                  <a:tcPr marL="44450" marR="44450" marT="9525" marB="0" anchor="ctr"/>
                </a:tc>
                <a:tc>
                  <a:txBody>
                    <a:bodyPr/>
                    <a:lstStyle/>
                    <a:p>
                      <a:pPr algn="ctr" fontAlgn="ctr">
                        <a:spcBef>
                          <a:spcPts val="100"/>
                        </a:spcBef>
                        <a:spcAft>
                          <a:spcPts val="100"/>
                        </a:spcAft>
                      </a:pPr>
                      <a:r>
                        <a:rPr lang="de-DE" sz="1200" kern="1200" dirty="0" smtClean="0">
                          <a:solidFill>
                            <a:schemeClr val="tx1"/>
                          </a:solidFill>
                          <a:effectLst/>
                        </a:rPr>
                        <a:t>17</a:t>
                      </a:r>
                      <a:endParaRPr lang="de-DE" sz="1200" dirty="0">
                        <a:solidFill>
                          <a:schemeClr val="tx1"/>
                        </a:solidFill>
                        <a:effectLst/>
                        <a:latin typeface="Cambria"/>
                        <a:ea typeface="Times New Roman"/>
                      </a:endParaRPr>
                    </a:p>
                  </a:txBody>
                  <a:tcPr marL="0" marR="0" marT="0" marB="0" anchor="ctr"/>
                </a:tc>
                <a:tc>
                  <a:txBody>
                    <a:bodyPr/>
                    <a:lstStyle/>
                    <a:p>
                      <a:pPr algn="ctr" fontAlgn="ctr">
                        <a:spcBef>
                          <a:spcPts val="100"/>
                        </a:spcBef>
                        <a:spcAft>
                          <a:spcPts val="100"/>
                        </a:spcAft>
                      </a:pPr>
                      <a:r>
                        <a:rPr lang="de-DE" sz="1200" kern="1200" dirty="0" smtClean="0">
                          <a:solidFill>
                            <a:schemeClr val="tx1"/>
                          </a:solidFill>
                          <a:effectLst/>
                          <a:latin typeface="+mn-lt"/>
                          <a:ea typeface="+mn-ea"/>
                        </a:rPr>
                        <a:t>10.600</a:t>
                      </a:r>
                      <a:endParaRPr lang="de-DE" sz="1200" dirty="0">
                        <a:solidFill>
                          <a:schemeClr val="tx1"/>
                        </a:solidFill>
                        <a:effectLst/>
                        <a:latin typeface="Cambria"/>
                        <a:ea typeface="Times New Roman"/>
                      </a:endParaRPr>
                    </a:p>
                  </a:txBody>
                  <a:tcPr marL="0" marR="0" marT="0" marB="0" anchor="ctr"/>
                </a:tc>
              </a:tr>
              <a:tr h="391136">
                <a:tc rowSpan="2">
                  <a:txBody>
                    <a:bodyPr/>
                    <a:lstStyle/>
                    <a:p>
                      <a:pPr>
                        <a:lnSpc>
                          <a:spcPct val="115000"/>
                        </a:lnSpc>
                        <a:spcBef>
                          <a:spcPts val="100"/>
                        </a:spcBef>
                        <a:spcAft>
                          <a:spcPts val="100"/>
                        </a:spcAft>
                      </a:pPr>
                      <a:r>
                        <a:rPr lang="de-DE" sz="1000" dirty="0">
                          <a:effectLst/>
                        </a:rPr>
                        <a:t>§ 33 IfSG (z.B</a:t>
                      </a:r>
                      <a:r>
                        <a:rPr lang="de-DE" sz="1000">
                          <a:effectLst/>
                        </a:rPr>
                        <a:t>. </a:t>
                      </a:r>
                      <a:r>
                        <a:rPr lang="de-DE" sz="1000" smtClean="0">
                          <a:effectLst/>
                        </a:rPr>
                        <a:t>Kitas, Kinderhorte, Schulen, </a:t>
                      </a:r>
                      <a:r>
                        <a:rPr lang="de-DE" sz="1000" dirty="0">
                          <a:effectLst/>
                        </a:rPr>
                        <a:t>Heime und Ferienlager)</a:t>
                      </a:r>
                      <a:endParaRPr lang="de-DE" sz="1100" dirty="0">
                        <a:effectLst/>
                        <a:latin typeface="Calibri"/>
                        <a:ea typeface="MS Mincho"/>
                        <a:cs typeface="Times New Roman"/>
                      </a:endParaRPr>
                    </a:p>
                  </a:txBody>
                  <a:tcPr marL="44450" marR="44450" marT="9525" marB="0" anchor="ctr"/>
                </a:tc>
                <a:tc>
                  <a:txBody>
                    <a:bodyPr/>
                    <a:lstStyle/>
                    <a:p>
                      <a:pPr algn="ctr">
                        <a:lnSpc>
                          <a:spcPct val="115000"/>
                        </a:lnSpc>
                        <a:spcBef>
                          <a:spcPts val="100"/>
                        </a:spcBef>
                        <a:spcAft>
                          <a:spcPts val="100"/>
                        </a:spcAft>
                      </a:pPr>
                      <a:r>
                        <a:rPr lang="de-DE" sz="1100">
                          <a:effectLst/>
                        </a:rPr>
                        <a:t>Betreut/ untergebracht</a:t>
                      </a:r>
                      <a:endParaRPr lang="de-DE" sz="1100">
                        <a:effectLst/>
                        <a:latin typeface="Calibri"/>
                        <a:ea typeface="MS Mincho"/>
                        <a:cs typeface="Times New Roman"/>
                      </a:endParaRPr>
                    </a:p>
                  </a:txBody>
                  <a:tcPr marL="0" marR="0" marT="0" marB="0" anchor="ctr"/>
                </a:tc>
                <a:tc>
                  <a:txBody>
                    <a:bodyPr/>
                    <a:lstStyle/>
                    <a:p>
                      <a:pPr algn="ctr">
                        <a:spcBef>
                          <a:spcPts val="100"/>
                        </a:spcBef>
                        <a:spcAft>
                          <a:spcPts val="100"/>
                        </a:spcAft>
                      </a:pPr>
                      <a:r>
                        <a:rPr lang="de-DE" sz="1200" kern="1200" dirty="0" smtClean="0">
                          <a:effectLst/>
                        </a:rPr>
                        <a:t>1.849*</a:t>
                      </a:r>
                      <a:endParaRPr lang="de-DE" sz="1200" dirty="0">
                        <a:effectLst/>
                        <a:latin typeface="Cambria"/>
                        <a:ea typeface="Times New Roman"/>
                      </a:endParaRPr>
                    </a:p>
                  </a:txBody>
                  <a:tcPr marL="44450" marR="44450" marT="9525" marB="0" anchor="ctr"/>
                </a:tc>
                <a:tc>
                  <a:txBody>
                    <a:bodyPr/>
                    <a:lstStyle/>
                    <a:p>
                      <a:pPr algn="ctr">
                        <a:spcBef>
                          <a:spcPts val="100"/>
                        </a:spcBef>
                        <a:spcAft>
                          <a:spcPts val="100"/>
                        </a:spcAft>
                      </a:pPr>
                      <a:r>
                        <a:rPr lang="de-DE" sz="1200" dirty="0" smtClean="0">
                          <a:solidFill>
                            <a:schemeClr val="tx1"/>
                          </a:solidFill>
                          <a:effectLst/>
                        </a:rPr>
                        <a:t>52</a:t>
                      </a:r>
                      <a:endParaRPr lang="de-DE" sz="1200" dirty="0">
                        <a:solidFill>
                          <a:schemeClr val="tx1"/>
                        </a:solidFill>
                        <a:effectLst/>
                        <a:latin typeface="Cambria"/>
                        <a:ea typeface="Times New Roman"/>
                      </a:endParaRPr>
                    </a:p>
                  </a:txBody>
                  <a:tcPr marL="44450" marR="44450" marT="9525" marB="0" anchor="ctr"/>
                </a:tc>
                <a:tc>
                  <a:txBody>
                    <a:bodyPr/>
                    <a:lstStyle/>
                    <a:p>
                      <a:pPr algn="ctr">
                        <a:spcBef>
                          <a:spcPts val="100"/>
                        </a:spcBef>
                        <a:spcAft>
                          <a:spcPts val="100"/>
                        </a:spcAft>
                      </a:pPr>
                      <a:r>
                        <a:rPr lang="de-DE" sz="1200" dirty="0">
                          <a:solidFill>
                            <a:schemeClr val="tx1"/>
                          </a:solidFill>
                          <a:effectLst/>
                        </a:rPr>
                        <a:t>1</a:t>
                      </a:r>
                      <a:endParaRPr lang="de-DE" sz="1200" dirty="0">
                        <a:solidFill>
                          <a:schemeClr val="tx1"/>
                        </a:solidFill>
                        <a:effectLst/>
                        <a:latin typeface="Cambria"/>
                        <a:ea typeface="Times New Roman"/>
                      </a:endParaRPr>
                    </a:p>
                  </a:txBody>
                  <a:tcPr marL="0" marR="0" marT="0" marB="0" anchor="ctr"/>
                </a:tc>
                <a:tc>
                  <a:txBody>
                    <a:bodyPr/>
                    <a:lstStyle/>
                    <a:p>
                      <a:pPr algn="ctr">
                        <a:spcBef>
                          <a:spcPts val="100"/>
                        </a:spcBef>
                        <a:spcAft>
                          <a:spcPts val="100"/>
                        </a:spcAft>
                      </a:pPr>
                      <a:r>
                        <a:rPr lang="de-DE" sz="1200" kern="1200" dirty="0" smtClean="0">
                          <a:solidFill>
                            <a:schemeClr val="tx1"/>
                          </a:solidFill>
                          <a:effectLst/>
                        </a:rPr>
                        <a:t>1.700</a:t>
                      </a:r>
                      <a:endParaRPr lang="de-DE" sz="1200" dirty="0">
                        <a:solidFill>
                          <a:schemeClr val="tx1"/>
                        </a:solidFill>
                        <a:effectLst/>
                        <a:latin typeface="Cambria"/>
                        <a:ea typeface="Times New Roman"/>
                      </a:endParaRPr>
                    </a:p>
                  </a:txBody>
                  <a:tcPr marL="0" marR="0" marT="0" marB="0" anchor="ctr"/>
                </a:tc>
              </a:tr>
              <a:tr h="391136">
                <a:tc vMerge="1">
                  <a:txBody>
                    <a:bodyPr/>
                    <a:lstStyle/>
                    <a:p>
                      <a:endParaRPr lang="de-DE"/>
                    </a:p>
                  </a:txBody>
                  <a:tcPr/>
                </a:tc>
                <a:tc>
                  <a:txBody>
                    <a:bodyPr/>
                    <a:lstStyle/>
                    <a:p>
                      <a:pPr algn="ctr">
                        <a:lnSpc>
                          <a:spcPct val="115000"/>
                        </a:lnSpc>
                        <a:spcBef>
                          <a:spcPts val="100"/>
                        </a:spcBef>
                        <a:spcAft>
                          <a:spcPts val="100"/>
                        </a:spcAft>
                      </a:pPr>
                      <a:r>
                        <a:rPr lang="de-DE" sz="1100" dirty="0">
                          <a:effectLst/>
                        </a:rPr>
                        <a:t>Tätigkeit in Einrichtung</a:t>
                      </a:r>
                      <a:endParaRPr lang="de-DE" sz="1100" dirty="0">
                        <a:effectLst/>
                        <a:latin typeface="Calibri"/>
                        <a:ea typeface="MS Mincho"/>
                        <a:cs typeface="Times New Roman"/>
                      </a:endParaRPr>
                    </a:p>
                  </a:txBody>
                  <a:tcPr marL="0" marR="0" marT="0" marB="0" anchor="ctr"/>
                </a:tc>
                <a:tc>
                  <a:txBody>
                    <a:bodyPr/>
                    <a:lstStyle/>
                    <a:p>
                      <a:pPr algn="ctr">
                        <a:spcBef>
                          <a:spcPts val="100"/>
                        </a:spcBef>
                        <a:spcAft>
                          <a:spcPts val="100"/>
                        </a:spcAft>
                      </a:pPr>
                      <a:r>
                        <a:rPr lang="de-DE" sz="1200" kern="1200" dirty="0" smtClean="0">
                          <a:effectLst/>
                        </a:rPr>
                        <a:t>2.215</a:t>
                      </a:r>
                      <a:endParaRPr lang="de-DE" sz="1200" dirty="0">
                        <a:effectLst/>
                        <a:latin typeface="Cambria"/>
                        <a:ea typeface="Times New Roman"/>
                      </a:endParaRPr>
                    </a:p>
                  </a:txBody>
                  <a:tcPr marL="44450" marR="44450" marT="9525" marB="0" anchor="ctr"/>
                </a:tc>
                <a:tc>
                  <a:txBody>
                    <a:bodyPr/>
                    <a:lstStyle/>
                    <a:p>
                      <a:pPr algn="ctr">
                        <a:spcBef>
                          <a:spcPts val="100"/>
                        </a:spcBef>
                        <a:spcAft>
                          <a:spcPts val="100"/>
                        </a:spcAft>
                      </a:pPr>
                      <a:r>
                        <a:rPr lang="de-DE" sz="1200" kern="1200" dirty="0" smtClean="0">
                          <a:solidFill>
                            <a:schemeClr val="tx1"/>
                          </a:solidFill>
                          <a:effectLst/>
                          <a:latin typeface="+mn-lt"/>
                          <a:ea typeface="+mn-ea"/>
                        </a:rPr>
                        <a:t>108</a:t>
                      </a:r>
                      <a:endParaRPr lang="de-DE" sz="1200" dirty="0">
                        <a:solidFill>
                          <a:schemeClr val="tx1"/>
                        </a:solidFill>
                        <a:effectLst/>
                        <a:latin typeface="Cambria"/>
                        <a:ea typeface="Times New Roman"/>
                      </a:endParaRPr>
                    </a:p>
                  </a:txBody>
                  <a:tcPr marL="44450" marR="44450" marT="9525" marB="0" anchor="ctr"/>
                </a:tc>
                <a:tc>
                  <a:txBody>
                    <a:bodyPr/>
                    <a:lstStyle/>
                    <a:p>
                      <a:pPr algn="ctr">
                        <a:spcBef>
                          <a:spcPts val="100"/>
                        </a:spcBef>
                        <a:spcAft>
                          <a:spcPts val="100"/>
                        </a:spcAft>
                      </a:pPr>
                      <a:r>
                        <a:rPr lang="de-DE" sz="1200" kern="1200" dirty="0">
                          <a:solidFill>
                            <a:schemeClr val="tx1"/>
                          </a:solidFill>
                          <a:effectLst/>
                        </a:rPr>
                        <a:t>7</a:t>
                      </a:r>
                      <a:endParaRPr lang="de-DE" sz="1200" dirty="0">
                        <a:solidFill>
                          <a:schemeClr val="tx1"/>
                        </a:solidFill>
                        <a:effectLst/>
                        <a:latin typeface="Cambria"/>
                        <a:ea typeface="Times New Roman"/>
                      </a:endParaRPr>
                    </a:p>
                  </a:txBody>
                  <a:tcPr marL="0" marR="0" marT="0" marB="0" anchor="ctr"/>
                </a:tc>
                <a:tc>
                  <a:txBody>
                    <a:bodyPr/>
                    <a:lstStyle/>
                    <a:p>
                      <a:pPr algn="ctr">
                        <a:spcBef>
                          <a:spcPts val="100"/>
                        </a:spcBef>
                        <a:spcAft>
                          <a:spcPts val="100"/>
                        </a:spcAft>
                      </a:pPr>
                      <a:r>
                        <a:rPr lang="de-DE" sz="1200" kern="1200" dirty="0" smtClean="0">
                          <a:solidFill>
                            <a:schemeClr val="tx1"/>
                          </a:solidFill>
                          <a:effectLst/>
                          <a:latin typeface="+mn-lt"/>
                          <a:ea typeface="+mn-ea"/>
                        </a:rPr>
                        <a:t>2.100</a:t>
                      </a:r>
                      <a:endParaRPr lang="de-DE" sz="1200" dirty="0">
                        <a:solidFill>
                          <a:schemeClr val="tx1"/>
                        </a:solidFill>
                        <a:effectLst/>
                        <a:latin typeface="Cambria"/>
                        <a:ea typeface="Times New Roman"/>
                      </a:endParaRPr>
                    </a:p>
                  </a:txBody>
                  <a:tcPr marL="0" marR="0" marT="0" marB="0" anchor="ctr"/>
                </a:tc>
              </a:tr>
              <a:tr h="532902">
                <a:tc rowSpan="2">
                  <a:txBody>
                    <a:bodyPr/>
                    <a:lstStyle/>
                    <a:p>
                      <a:pPr>
                        <a:lnSpc>
                          <a:spcPct val="115000"/>
                        </a:lnSpc>
                        <a:spcBef>
                          <a:spcPts val="100"/>
                        </a:spcBef>
                        <a:spcAft>
                          <a:spcPts val="100"/>
                        </a:spcAft>
                      </a:pPr>
                      <a:r>
                        <a:rPr lang="de-DE" sz="1000" dirty="0">
                          <a:effectLst/>
                        </a:rPr>
                        <a:t>§ 36 IfSG (z.B</a:t>
                      </a:r>
                      <a:r>
                        <a:rPr lang="de-DE" sz="1000">
                          <a:effectLst/>
                        </a:rPr>
                        <a:t>. </a:t>
                      </a:r>
                      <a:r>
                        <a:rPr lang="de-DE" sz="1000" smtClean="0">
                          <a:effectLst/>
                        </a:rPr>
                        <a:t>Pflegeeinrichtungen, Obdachlosen-unterkünfte, </a:t>
                      </a:r>
                      <a:r>
                        <a:rPr lang="de-DE" sz="1000" dirty="0">
                          <a:effectLst/>
                        </a:rPr>
                        <a:t>Einrichtungen zur gemeinschaftlichen Unterbringung </a:t>
                      </a:r>
                      <a:r>
                        <a:rPr lang="de-DE" sz="1000">
                          <a:effectLst/>
                        </a:rPr>
                        <a:t>von </a:t>
                      </a:r>
                      <a:r>
                        <a:rPr lang="de-DE" sz="1000" smtClean="0">
                          <a:effectLst/>
                        </a:rPr>
                        <a:t>Asylsuchenden, </a:t>
                      </a:r>
                      <a:r>
                        <a:rPr lang="de-DE" sz="1000">
                          <a:effectLst/>
                        </a:rPr>
                        <a:t>sonstige </a:t>
                      </a:r>
                      <a:r>
                        <a:rPr lang="de-DE" sz="1000" smtClean="0">
                          <a:effectLst/>
                        </a:rPr>
                        <a:t>Massenunterkünfte, </a:t>
                      </a:r>
                      <a:r>
                        <a:rPr lang="de-DE" sz="1000" dirty="0">
                          <a:effectLst/>
                        </a:rPr>
                        <a:t>Justizvollzugsanstalten)</a:t>
                      </a:r>
                      <a:endParaRPr lang="de-DE" sz="1100" dirty="0">
                        <a:effectLst/>
                        <a:latin typeface="Calibri"/>
                        <a:ea typeface="MS Mincho"/>
                        <a:cs typeface="Times New Roman"/>
                      </a:endParaRPr>
                    </a:p>
                  </a:txBody>
                  <a:tcPr marL="44450" marR="44450" marT="9525" marB="0" anchor="ctr"/>
                </a:tc>
                <a:tc>
                  <a:txBody>
                    <a:bodyPr/>
                    <a:lstStyle/>
                    <a:p>
                      <a:pPr algn="ctr">
                        <a:lnSpc>
                          <a:spcPct val="115000"/>
                        </a:lnSpc>
                        <a:spcBef>
                          <a:spcPts val="100"/>
                        </a:spcBef>
                        <a:spcAft>
                          <a:spcPts val="100"/>
                        </a:spcAft>
                      </a:pPr>
                      <a:r>
                        <a:rPr lang="de-DE" sz="1100" dirty="0">
                          <a:effectLst/>
                        </a:rPr>
                        <a:t>Betreut/ untergebracht</a:t>
                      </a:r>
                      <a:endParaRPr lang="de-DE" sz="1100" dirty="0">
                        <a:effectLst/>
                        <a:latin typeface="Calibri"/>
                        <a:ea typeface="MS Mincho"/>
                        <a:cs typeface="Times New Roman"/>
                      </a:endParaRPr>
                    </a:p>
                  </a:txBody>
                  <a:tcPr marL="0" marR="0" marT="0" marB="0" anchor="ctr"/>
                </a:tc>
                <a:tc>
                  <a:txBody>
                    <a:bodyPr/>
                    <a:lstStyle/>
                    <a:p>
                      <a:pPr algn="ctr">
                        <a:spcBef>
                          <a:spcPts val="100"/>
                        </a:spcBef>
                        <a:spcAft>
                          <a:spcPts val="100"/>
                        </a:spcAft>
                      </a:pPr>
                      <a:r>
                        <a:rPr lang="de-DE" sz="1200" kern="1200" dirty="0" smtClean="0">
                          <a:effectLst/>
                        </a:rPr>
                        <a:t>14.128</a:t>
                      </a:r>
                      <a:endParaRPr lang="de-DE" sz="1200" dirty="0">
                        <a:effectLst/>
                        <a:latin typeface="Cambria"/>
                        <a:ea typeface="Times New Roman"/>
                      </a:endParaRPr>
                    </a:p>
                  </a:txBody>
                  <a:tcPr marL="44450" marR="44450" marT="9525" marB="0" anchor="ctr"/>
                </a:tc>
                <a:tc>
                  <a:txBody>
                    <a:bodyPr/>
                    <a:lstStyle/>
                    <a:p>
                      <a:pPr algn="ctr">
                        <a:spcBef>
                          <a:spcPts val="100"/>
                        </a:spcBef>
                        <a:spcAft>
                          <a:spcPts val="100"/>
                        </a:spcAft>
                      </a:pPr>
                      <a:r>
                        <a:rPr lang="de-DE" sz="1200" dirty="0" smtClean="0">
                          <a:solidFill>
                            <a:schemeClr val="tx1"/>
                          </a:solidFill>
                          <a:effectLst/>
                        </a:rPr>
                        <a:t>3.194</a:t>
                      </a:r>
                      <a:endParaRPr lang="de-DE" sz="1200" dirty="0">
                        <a:solidFill>
                          <a:schemeClr val="tx1"/>
                        </a:solidFill>
                        <a:effectLst/>
                        <a:latin typeface="Cambria"/>
                        <a:ea typeface="Times New Roman"/>
                      </a:endParaRPr>
                    </a:p>
                  </a:txBody>
                  <a:tcPr marL="44450" marR="44450" marT="9525" marB="0" anchor="ctr"/>
                </a:tc>
                <a:tc>
                  <a:txBody>
                    <a:bodyPr/>
                    <a:lstStyle/>
                    <a:p>
                      <a:pPr algn="ctr" fontAlgn="ctr">
                        <a:spcBef>
                          <a:spcPts val="100"/>
                        </a:spcBef>
                        <a:spcAft>
                          <a:spcPts val="100"/>
                        </a:spcAft>
                      </a:pPr>
                      <a:r>
                        <a:rPr lang="de-DE" sz="1200" dirty="0" smtClean="0">
                          <a:solidFill>
                            <a:schemeClr val="tx1"/>
                          </a:solidFill>
                          <a:effectLst/>
                          <a:latin typeface="+mn-lt"/>
                          <a:ea typeface="+mn-ea"/>
                        </a:rPr>
                        <a:t>2.835</a:t>
                      </a:r>
                      <a:endParaRPr lang="de-DE" sz="1200" dirty="0">
                        <a:solidFill>
                          <a:schemeClr val="tx1"/>
                        </a:solidFill>
                        <a:effectLst/>
                        <a:latin typeface="Cambria"/>
                        <a:ea typeface="Times New Roman"/>
                      </a:endParaRPr>
                    </a:p>
                  </a:txBody>
                  <a:tcPr marL="0" marR="0" marT="0" marB="0" anchor="ctr"/>
                </a:tc>
                <a:tc>
                  <a:txBody>
                    <a:bodyPr/>
                    <a:lstStyle/>
                    <a:p>
                      <a:pPr algn="ctr" fontAlgn="ctr">
                        <a:spcBef>
                          <a:spcPts val="100"/>
                        </a:spcBef>
                        <a:spcAft>
                          <a:spcPts val="100"/>
                        </a:spcAft>
                      </a:pPr>
                      <a:r>
                        <a:rPr lang="de-DE" sz="1200" kern="1200" dirty="0" smtClean="0">
                          <a:solidFill>
                            <a:schemeClr val="tx1"/>
                          </a:solidFill>
                          <a:effectLst/>
                        </a:rPr>
                        <a:t>9.200</a:t>
                      </a:r>
                      <a:endParaRPr lang="de-DE" sz="1200" dirty="0">
                        <a:solidFill>
                          <a:schemeClr val="tx1"/>
                        </a:solidFill>
                        <a:effectLst/>
                        <a:latin typeface="Cambria"/>
                        <a:ea typeface="Times New Roman"/>
                      </a:endParaRPr>
                    </a:p>
                  </a:txBody>
                  <a:tcPr marL="0" marR="0" marT="0" marB="0" anchor="ctr"/>
                </a:tc>
              </a:tr>
              <a:tr h="391136">
                <a:tc vMerge="1">
                  <a:txBody>
                    <a:bodyPr/>
                    <a:lstStyle/>
                    <a:p>
                      <a:endParaRPr lang="de-DE"/>
                    </a:p>
                  </a:txBody>
                  <a:tcPr/>
                </a:tc>
                <a:tc>
                  <a:txBody>
                    <a:bodyPr/>
                    <a:lstStyle/>
                    <a:p>
                      <a:pPr algn="ctr">
                        <a:lnSpc>
                          <a:spcPct val="115000"/>
                        </a:lnSpc>
                        <a:spcBef>
                          <a:spcPts val="100"/>
                        </a:spcBef>
                        <a:spcAft>
                          <a:spcPts val="100"/>
                        </a:spcAft>
                      </a:pPr>
                      <a:r>
                        <a:rPr lang="de-DE" sz="1100" dirty="0">
                          <a:effectLst/>
                        </a:rPr>
                        <a:t>Tätigkeit in Einrichtung</a:t>
                      </a:r>
                      <a:endParaRPr lang="de-DE" sz="1100" dirty="0">
                        <a:effectLst/>
                        <a:latin typeface="Calibri"/>
                        <a:ea typeface="MS Mincho"/>
                        <a:cs typeface="Times New Roman"/>
                      </a:endParaRPr>
                    </a:p>
                  </a:txBody>
                  <a:tcPr marL="0" marR="0" marT="0" marB="0" anchor="ctr"/>
                </a:tc>
                <a:tc>
                  <a:txBody>
                    <a:bodyPr/>
                    <a:lstStyle/>
                    <a:p>
                      <a:pPr algn="ctr">
                        <a:spcBef>
                          <a:spcPts val="100"/>
                        </a:spcBef>
                        <a:spcAft>
                          <a:spcPts val="100"/>
                        </a:spcAft>
                      </a:pPr>
                      <a:r>
                        <a:rPr lang="de-DE" sz="1200" kern="1200" dirty="0" smtClean="0">
                          <a:effectLst/>
                        </a:rPr>
                        <a:t>8.224</a:t>
                      </a:r>
                      <a:endParaRPr lang="de-DE" sz="1200" dirty="0">
                        <a:effectLst/>
                        <a:latin typeface="Cambria"/>
                        <a:ea typeface="Times New Roman"/>
                      </a:endParaRPr>
                    </a:p>
                  </a:txBody>
                  <a:tcPr marL="44450" marR="44450" marT="9525" marB="0" anchor="ctr"/>
                </a:tc>
                <a:tc>
                  <a:txBody>
                    <a:bodyPr/>
                    <a:lstStyle/>
                    <a:p>
                      <a:pPr algn="ctr">
                        <a:spcBef>
                          <a:spcPts val="100"/>
                        </a:spcBef>
                        <a:spcAft>
                          <a:spcPts val="100"/>
                        </a:spcAft>
                      </a:pPr>
                      <a:r>
                        <a:rPr lang="de-DE" sz="1200" kern="1200" dirty="0" smtClean="0">
                          <a:solidFill>
                            <a:schemeClr val="tx1"/>
                          </a:solidFill>
                          <a:effectLst/>
                          <a:latin typeface="+mn-lt"/>
                          <a:ea typeface="+mn-ea"/>
                        </a:rPr>
                        <a:t>337</a:t>
                      </a:r>
                      <a:endParaRPr lang="de-DE" sz="1200" dirty="0">
                        <a:solidFill>
                          <a:schemeClr val="tx1"/>
                        </a:solidFill>
                        <a:effectLst/>
                        <a:latin typeface="Cambria"/>
                        <a:ea typeface="Times New Roman"/>
                      </a:endParaRPr>
                    </a:p>
                  </a:txBody>
                  <a:tcPr marL="44450" marR="44450" marT="9525" marB="0" anchor="ctr"/>
                </a:tc>
                <a:tc>
                  <a:txBody>
                    <a:bodyPr/>
                    <a:lstStyle/>
                    <a:p>
                      <a:pPr algn="ctr" fontAlgn="ctr">
                        <a:spcBef>
                          <a:spcPts val="100"/>
                        </a:spcBef>
                        <a:spcAft>
                          <a:spcPts val="100"/>
                        </a:spcAft>
                      </a:pPr>
                      <a:r>
                        <a:rPr lang="de-DE" sz="1200" kern="1200" dirty="0" smtClean="0">
                          <a:solidFill>
                            <a:schemeClr val="tx1"/>
                          </a:solidFill>
                          <a:effectLst/>
                          <a:latin typeface="+mn-lt"/>
                          <a:ea typeface="+mn-ea"/>
                        </a:rPr>
                        <a:t>39</a:t>
                      </a:r>
                      <a:endParaRPr lang="de-DE" sz="1200" dirty="0">
                        <a:solidFill>
                          <a:schemeClr val="tx1"/>
                        </a:solidFill>
                        <a:effectLst/>
                        <a:latin typeface="Cambria"/>
                        <a:ea typeface="Times New Roman"/>
                      </a:endParaRPr>
                    </a:p>
                  </a:txBody>
                  <a:tcPr marL="0" marR="0" marT="0" marB="0" anchor="ctr"/>
                </a:tc>
                <a:tc>
                  <a:txBody>
                    <a:bodyPr/>
                    <a:lstStyle/>
                    <a:p>
                      <a:pPr algn="ctr" fontAlgn="ctr">
                        <a:spcBef>
                          <a:spcPts val="100"/>
                        </a:spcBef>
                        <a:spcAft>
                          <a:spcPts val="100"/>
                        </a:spcAft>
                      </a:pPr>
                      <a:r>
                        <a:rPr lang="de-DE" sz="1200" kern="1200" dirty="0" smtClean="0">
                          <a:solidFill>
                            <a:schemeClr val="tx1"/>
                          </a:solidFill>
                          <a:effectLst/>
                        </a:rPr>
                        <a:t>7.500</a:t>
                      </a:r>
                      <a:endParaRPr lang="de-DE" sz="1200" dirty="0">
                        <a:solidFill>
                          <a:schemeClr val="tx1"/>
                        </a:solidFill>
                        <a:effectLst/>
                        <a:latin typeface="Cambria"/>
                        <a:ea typeface="Times New Roman"/>
                      </a:endParaRPr>
                    </a:p>
                  </a:txBody>
                  <a:tcPr marL="0" marR="0" marT="0" marB="0" anchor="ctr"/>
                </a:tc>
              </a:tr>
              <a:tr h="603567">
                <a:tc>
                  <a:txBody>
                    <a:bodyPr/>
                    <a:lstStyle/>
                    <a:p>
                      <a:pPr>
                        <a:lnSpc>
                          <a:spcPct val="115000"/>
                        </a:lnSpc>
                        <a:spcBef>
                          <a:spcPts val="100"/>
                        </a:spcBef>
                        <a:spcAft>
                          <a:spcPts val="100"/>
                        </a:spcAft>
                      </a:pPr>
                      <a:r>
                        <a:rPr lang="de-DE" sz="1000">
                          <a:effectLst/>
                        </a:rPr>
                        <a:t>§ 42 IfSG (z.B. Küchen von Gaststätten und sonstigen Einrichtungen mit oder zur Gemeinschaftsverpflegung)</a:t>
                      </a:r>
                      <a:endParaRPr lang="de-DE" sz="1100">
                        <a:effectLst/>
                        <a:latin typeface="Calibri"/>
                        <a:ea typeface="MS Mincho"/>
                        <a:cs typeface="Times New Roman"/>
                      </a:endParaRPr>
                    </a:p>
                  </a:txBody>
                  <a:tcPr marL="44450" marR="44450" marT="9525" marB="0" anchor="ctr"/>
                </a:tc>
                <a:tc>
                  <a:txBody>
                    <a:bodyPr/>
                    <a:lstStyle/>
                    <a:p>
                      <a:pPr algn="ctr">
                        <a:lnSpc>
                          <a:spcPct val="115000"/>
                        </a:lnSpc>
                        <a:spcBef>
                          <a:spcPts val="100"/>
                        </a:spcBef>
                        <a:spcAft>
                          <a:spcPts val="100"/>
                        </a:spcAft>
                      </a:pPr>
                      <a:r>
                        <a:rPr lang="de-DE" sz="1100" dirty="0">
                          <a:effectLst/>
                        </a:rPr>
                        <a:t>Tätigkeit in Einrichtung</a:t>
                      </a:r>
                      <a:endParaRPr lang="de-DE" sz="1100" dirty="0">
                        <a:effectLst/>
                        <a:latin typeface="Calibri"/>
                        <a:ea typeface="MS Mincho"/>
                        <a:cs typeface="Times New Roman"/>
                      </a:endParaRPr>
                    </a:p>
                  </a:txBody>
                  <a:tcPr marL="0" marR="0" marT="0" marB="0" anchor="ctr"/>
                </a:tc>
                <a:tc>
                  <a:txBody>
                    <a:bodyPr/>
                    <a:lstStyle/>
                    <a:p>
                      <a:pPr algn="ctr">
                        <a:lnSpc>
                          <a:spcPct val="115000"/>
                        </a:lnSpc>
                        <a:spcBef>
                          <a:spcPts val="100"/>
                        </a:spcBef>
                        <a:spcAft>
                          <a:spcPts val="100"/>
                        </a:spcAft>
                      </a:pPr>
                      <a:r>
                        <a:rPr lang="de-DE" sz="1200" kern="1200" dirty="0" smtClean="0">
                          <a:effectLst/>
                        </a:rPr>
                        <a:t>1.903</a:t>
                      </a:r>
                      <a:endParaRPr lang="de-DE" sz="1200" dirty="0">
                        <a:effectLst/>
                        <a:latin typeface="Calibri"/>
                        <a:ea typeface="MS Mincho"/>
                        <a:cs typeface="Times New Roman"/>
                      </a:endParaRPr>
                    </a:p>
                  </a:txBody>
                  <a:tcPr marL="44450" marR="44450" marT="9525" marB="0" anchor="ctr"/>
                </a:tc>
                <a:tc>
                  <a:txBody>
                    <a:bodyPr/>
                    <a:lstStyle/>
                    <a:p>
                      <a:pPr algn="ctr" fontAlgn="ctr">
                        <a:spcBef>
                          <a:spcPts val="100"/>
                        </a:spcBef>
                        <a:spcAft>
                          <a:spcPts val="100"/>
                        </a:spcAft>
                      </a:pPr>
                      <a:r>
                        <a:rPr lang="de-DE" sz="1200" dirty="0" smtClean="0">
                          <a:solidFill>
                            <a:schemeClr val="tx1"/>
                          </a:solidFill>
                          <a:effectLst/>
                          <a:latin typeface="+mn-lt"/>
                          <a:ea typeface="+mn-ea"/>
                        </a:rPr>
                        <a:t>120</a:t>
                      </a:r>
                      <a:endParaRPr lang="de-DE" sz="1200" dirty="0">
                        <a:solidFill>
                          <a:schemeClr val="tx1"/>
                        </a:solidFill>
                        <a:effectLst/>
                        <a:latin typeface="Cambria"/>
                        <a:ea typeface="Times New Roman"/>
                      </a:endParaRPr>
                    </a:p>
                  </a:txBody>
                  <a:tcPr marL="44450" marR="44450" marT="9525" marB="0" anchor="ctr"/>
                </a:tc>
                <a:tc>
                  <a:txBody>
                    <a:bodyPr/>
                    <a:lstStyle/>
                    <a:p>
                      <a:pPr algn="ctr" fontAlgn="ctr">
                        <a:spcBef>
                          <a:spcPts val="100"/>
                        </a:spcBef>
                        <a:spcAft>
                          <a:spcPts val="100"/>
                        </a:spcAft>
                      </a:pPr>
                      <a:r>
                        <a:rPr lang="de-DE" sz="1200" dirty="0" smtClean="0">
                          <a:solidFill>
                            <a:schemeClr val="tx1"/>
                          </a:solidFill>
                          <a:effectLst/>
                        </a:rPr>
                        <a:t>57</a:t>
                      </a:r>
                      <a:endParaRPr lang="de-DE" sz="1200" dirty="0">
                        <a:solidFill>
                          <a:schemeClr val="tx1"/>
                        </a:solidFill>
                        <a:effectLst/>
                        <a:latin typeface="Cambria"/>
                        <a:ea typeface="Times New Roman"/>
                      </a:endParaRPr>
                    </a:p>
                  </a:txBody>
                  <a:tcPr marL="0" marR="0" marT="0" marB="0" anchor="ctr"/>
                </a:tc>
                <a:tc>
                  <a:txBody>
                    <a:bodyPr/>
                    <a:lstStyle/>
                    <a:p>
                      <a:pPr algn="ctr" fontAlgn="ctr">
                        <a:spcBef>
                          <a:spcPts val="100"/>
                        </a:spcBef>
                        <a:spcAft>
                          <a:spcPts val="100"/>
                        </a:spcAft>
                      </a:pPr>
                      <a:r>
                        <a:rPr lang="de-DE" sz="1200" dirty="0" smtClean="0">
                          <a:solidFill>
                            <a:schemeClr val="tx1"/>
                          </a:solidFill>
                          <a:effectLst/>
                        </a:rPr>
                        <a:t>1.200</a:t>
                      </a:r>
                      <a:endParaRPr lang="de-DE" sz="1200" dirty="0">
                        <a:solidFill>
                          <a:schemeClr val="tx1"/>
                        </a:solidFill>
                        <a:effectLst/>
                        <a:latin typeface="Cambria"/>
                        <a:ea typeface="Times New Roman"/>
                      </a:endParaRPr>
                    </a:p>
                  </a:txBody>
                  <a:tcPr marL="0" marR="0" marT="0" marB="0" anchor="ctr"/>
                </a:tc>
              </a:tr>
              <a:tr h="402086">
                <a:tc>
                  <a:txBody>
                    <a:bodyPr/>
                    <a:lstStyle/>
                    <a:p>
                      <a:pPr>
                        <a:lnSpc>
                          <a:spcPct val="115000"/>
                        </a:lnSpc>
                        <a:spcBef>
                          <a:spcPts val="100"/>
                        </a:spcBef>
                        <a:spcAft>
                          <a:spcPts val="100"/>
                        </a:spcAft>
                      </a:pPr>
                      <a:r>
                        <a:rPr lang="de-DE" sz="1000">
                          <a:effectLst/>
                        </a:rPr>
                        <a:t>Ohne </a:t>
                      </a:r>
                      <a:r>
                        <a:rPr lang="de-DE" sz="1000" smtClean="0">
                          <a:effectLst/>
                        </a:rPr>
                        <a:t>Tätigkeit, </a:t>
                      </a:r>
                      <a:r>
                        <a:rPr lang="de-DE" sz="1000" dirty="0">
                          <a:effectLst/>
                        </a:rPr>
                        <a:t>Betreuung oder Unterbringung in genannten Einrichtungen</a:t>
                      </a:r>
                      <a:endParaRPr lang="de-DE" sz="1100" dirty="0">
                        <a:effectLst/>
                        <a:latin typeface="Calibri"/>
                        <a:ea typeface="MS Mincho"/>
                        <a:cs typeface="Times New Roman"/>
                      </a:endParaRPr>
                    </a:p>
                  </a:txBody>
                  <a:tcPr marL="44450" marR="44450" marT="9525" marB="0" anchor="ctr"/>
                </a:tc>
                <a:tc>
                  <a:txBody>
                    <a:bodyPr/>
                    <a:lstStyle/>
                    <a:p>
                      <a:pPr>
                        <a:lnSpc>
                          <a:spcPct val="115000"/>
                        </a:lnSpc>
                        <a:spcBef>
                          <a:spcPts val="100"/>
                        </a:spcBef>
                        <a:spcAft>
                          <a:spcPts val="100"/>
                        </a:spcAft>
                      </a:pPr>
                      <a:r>
                        <a:rPr lang="de-DE" sz="1000" dirty="0">
                          <a:effectLst/>
                        </a:rPr>
                        <a:t> </a:t>
                      </a:r>
                      <a:endParaRPr lang="de-DE" sz="1100" dirty="0">
                        <a:effectLst/>
                        <a:latin typeface="Calibri"/>
                        <a:ea typeface="MS Mincho"/>
                        <a:cs typeface="Times New Roman"/>
                      </a:endParaRPr>
                    </a:p>
                  </a:txBody>
                  <a:tcPr marL="0" marR="0" marT="0" marB="0" anchor="ctr"/>
                </a:tc>
                <a:tc>
                  <a:txBody>
                    <a:bodyPr/>
                    <a:lstStyle/>
                    <a:p>
                      <a:pPr algn="ctr">
                        <a:lnSpc>
                          <a:spcPct val="115000"/>
                        </a:lnSpc>
                        <a:spcBef>
                          <a:spcPts val="100"/>
                        </a:spcBef>
                        <a:spcAft>
                          <a:spcPts val="100"/>
                        </a:spcAft>
                      </a:pPr>
                      <a:r>
                        <a:rPr lang="de-DE" sz="1200" kern="1200" dirty="0" smtClean="0">
                          <a:effectLst/>
                          <a:latin typeface="+mn-lt"/>
                          <a:ea typeface="+mn-ea"/>
                          <a:cs typeface="+mn-cs"/>
                        </a:rPr>
                        <a:t>73.794</a:t>
                      </a:r>
                      <a:endParaRPr lang="de-DE" sz="1200" dirty="0">
                        <a:effectLst/>
                        <a:latin typeface="Calibri"/>
                        <a:ea typeface="MS Mincho"/>
                        <a:cs typeface="Times New Roman"/>
                      </a:endParaRPr>
                    </a:p>
                  </a:txBody>
                  <a:tcPr marL="44450" marR="44450" marT="9525" marB="0" anchor="ctr"/>
                </a:tc>
                <a:tc>
                  <a:txBody>
                    <a:bodyPr/>
                    <a:lstStyle/>
                    <a:p>
                      <a:pPr algn="ctr" fontAlgn="ctr">
                        <a:spcBef>
                          <a:spcPts val="100"/>
                        </a:spcBef>
                        <a:spcAft>
                          <a:spcPts val="100"/>
                        </a:spcAft>
                      </a:pPr>
                      <a:r>
                        <a:rPr lang="de-DE" sz="1200" dirty="0" smtClean="0">
                          <a:solidFill>
                            <a:schemeClr val="tx1"/>
                          </a:solidFill>
                          <a:effectLst/>
                          <a:latin typeface="+mn-lt"/>
                          <a:ea typeface="+mn-ea"/>
                        </a:rPr>
                        <a:t>13.389</a:t>
                      </a:r>
                      <a:endParaRPr lang="de-DE" sz="1200" dirty="0">
                        <a:solidFill>
                          <a:schemeClr val="tx1"/>
                        </a:solidFill>
                        <a:effectLst/>
                        <a:latin typeface="Cambria"/>
                        <a:ea typeface="Times New Roman"/>
                      </a:endParaRPr>
                    </a:p>
                  </a:txBody>
                  <a:tcPr marL="44450" marR="44450" marT="9525" marB="0" anchor="ctr"/>
                </a:tc>
                <a:tc>
                  <a:txBody>
                    <a:bodyPr/>
                    <a:lstStyle/>
                    <a:p>
                      <a:pPr algn="ctr" fontAlgn="ctr">
                        <a:spcBef>
                          <a:spcPts val="100"/>
                        </a:spcBef>
                        <a:spcAft>
                          <a:spcPts val="100"/>
                        </a:spcAft>
                      </a:pPr>
                      <a:r>
                        <a:rPr lang="de-DE" sz="1200" dirty="0" smtClean="0">
                          <a:solidFill>
                            <a:schemeClr val="tx1"/>
                          </a:solidFill>
                          <a:effectLst/>
                        </a:rPr>
                        <a:t>2.885</a:t>
                      </a:r>
                    </a:p>
                  </a:txBody>
                  <a:tcPr marL="0" marR="0" marT="0" marB="0" anchor="ctr"/>
                </a:tc>
                <a:tc>
                  <a:txBody>
                    <a:bodyPr/>
                    <a:lstStyle/>
                    <a:p>
                      <a:pPr marL="0" marR="0" indent="0" algn="ctr" defTabSz="457200" rtl="0" eaLnBrk="1" fontAlgn="ctr" latinLnBrk="0" hangingPunct="1">
                        <a:lnSpc>
                          <a:spcPct val="100000"/>
                        </a:lnSpc>
                        <a:spcBef>
                          <a:spcPts val="100"/>
                        </a:spcBef>
                        <a:spcAft>
                          <a:spcPts val="100"/>
                        </a:spcAft>
                        <a:buClrTx/>
                        <a:buSzTx/>
                        <a:buFontTx/>
                        <a:buNone/>
                        <a:tabLst/>
                        <a:defRPr/>
                      </a:pPr>
                      <a:r>
                        <a:rPr lang="de-DE" sz="1200" dirty="0" smtClean="0">
                          <a:solidFill>
                            <a:schemeClr val="tx1"/>
                          </a:solidFill>
                          <a:effectLst/>
                        </a:rPr>
                        <a:t>67.100</a:t>
                      </a:r>
                      <a:endParaRPr lang="de-DE" sz="1200" dirty="0" smtClean="0">
                        <a:solidFill>
                          <a:schemeClr val="tx1"/>
                        </a:solidFill>
                        <a:effectLst/>
                        <a:latin typeface="Cambria"/>
                        <a:ea typeface="Times New Roman"/>
                      </a:endParaRPr>
                    </a:p>
                  </a:txBody>
                  <a:tcPr marL="0" marR="0" marT="0" marB="0" anchor="ctr"/>
                </a:tc>
              </a:tr>
            </a:tbl>
          </a:graphicData>
        </a:graphic>
      </p:graphicFrame>
    </p:spTree>
    <p:extLst>
      <p:ext uri="{BB962C8B-B14F-4D97-AF65-F5344CB8AC3E}">
        <p14:creationId xmlns:p14="http://schemas.microsoft.com/office/powerpoint/2010/main" val="349927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3</a:t>
            </a:fld>
            <a:endParaRPr lang="de-DE"/>
          </a:p>
        </p:txBody>
      </p:sp>
      <p:sp>
        <p:nvSpPr>
          <p:cNvPr id="2" name="Titel 1"/>
          <p:cNvSpPr>
            <a:spLocks noGrp="1"/>
          </p:cNvSpPr>
          <p:nvPr>
            <p:ph type="title"/>
          </p:nvPr>
        </p:nvSpPr>
        <p:spPr>
          <a:xfrm>
            <a:off x="141072" y="503309"/>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Erkrankungsbeginn, ersatzweise </a:t>
            </a:r>
            <a:r>
              <a:rPr lang="de-DE" sz="2000" dirty="0">
                <a:solidFill>
                  <a:schemeClr val="bg1"/>
                </a:solidFill>
              </a:rPr>
              <a:t>Meldedatum </a:t>
            </a:r>
            <a:r>
              <a:rPr lang="de-DE" sz="1400" dirty="0">
                <a:solidFill>
                  <a:schemeClr val="bg1"/>
                </a:solidFill>
              </a:rPr>
              <a:t>(Datenstand: </a:t>
            </a:r>
            <a:r>
              <a:rPr lang="de-DE" sz="1400" dirty="0" smtClean="0">
                <a:solidFill>
                  <a:schemeClr val="bg1"/>
                </a:solidFill>
              </a:rPr>
              <a:t>13.05.2020. </a:t>
            </a:r>
            <a:r>
              <a:rPr lang="de-DE" sz="1400" dirty="0">
                <a:solidFill>
                  <a:schemeClr val="bg1"/>
                </a:solidFill>
              </a:rPr>
              <a:t>00:00)</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92" y="1068388"/>
            <a:ext cx="8662906" cy="487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586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30</a:t>
            </a:fld>
            <a:endParaRPr lang="de-DE" dirty="0"/>
          </a:p>
        </p:txBody>
      </p:sp>
      <p:sp>
        <p:nvSpPr>
          <p:cNvPr id="10" name="Titel 1"/>
          <p:cNvSpPr txBox="1">
            <a:spLocks/>
          </p:cNvSpPr>
          <p:nvPr/>
        </p:nvSpPr>
        <p:spPr>
          <a:xfrm>
            <a:off x="68712" y="232370"/>
            <a:ext cx="7075038"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Übermittelte Fälle nach Tätigkeit oder Betreuung in Einrichtungen nach Meldewoche; </a:t>
            </a:r>
            <a:r>
              <a:rPr lang="de-DE" sz="1400" dirty="0">
                <a:solidFill>
                  <a:schemeClr val="bg1"/>
                </a:solidFill>
              </a:rPr>
              <a:t>(Datenstand: </a:t>
            </a:r>
            <a:r>
              <a:rPr lang="de-DE" sz="1400" dirty="0" smtClean="0">
                <a:solidFill>
                  <a:schemeClr val="bg1"/>
                </a:solidFill>
              </a:rPr>
              <a:t>13.05.2020. 00:00) </a:t>
            </a:r>
            <a:endParaRPr lang="de-DE" sz="1400" dirty="0">
              <a:solidFill>
                <a:schemeClr val="bg1"/>
              </a:solidFill>
            </a:endParaRPr>
          </a:p>
        </p:txBody>
      </p:sp>
      <p:pic>
        <p:nvPicPr>
          <p:cNvPr id="2048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00600" y="941015"/>
            <a:ext cx="6515729"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007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31</a:t>
            </a:fld>
            <a:endParaRPr lang="de-DE" dirty="0"/>
          </a:p>
        </p:txBody>
      </p:sp>
      <p:sp>
        <p:nvSpPr>
          <p:cNvPr id="8" name="Titel 1"/>
          <p:cNvSpPr txBox="1">
            <a:spLocks/>
          </p:cNvSpPr>
          <p:nvPr/>
        </p:nvSpPr>
        <p:spPr>
          <a:xfrm>
            <a:off x="68712" y="232370"/>
            <a:ext cx="7075038"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Übermittelte Fälle nach Tätigkeit oder Betreuung in Einrichtungen nach Meldewoche; </a:t>
            </a:r>
            <a:r>
              <a:rPr lang="de-DE" sz="1400" dirty="0">
                <a:solidFill>
                  <a:schemeClr val="bg1"/>
                </a:solidFill>
              </a:rPr>
              <a:t>(Datenstand: </a:t>
            </a:r>
            <a:r>
              <a:rPr lang="de-DE" sz="1400" dirty="0" smtClean="0">
                <a:solidFill>
                  <a:schemeClr val="bg1"/>
                </a:solidFill>
              </a:rPr>
              <a:t>13.05.2020. 00:00) </a:t>
            </a:r>
            <a:endParaRPr lang="de-DE" sz="1400" dirty="0">
              <a:solidFill>
                <a:schemeClr val="bg1"/>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47" y="1464973"/>
            <a:ext cx="7635063" cy="467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192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32</a:t>
            </a:fld>
            <a:endParaRPr lang="de-DE"/>
          </a:p>
        </p:txBody>
      </p:sp>
      <p:sp>
        <p:nvSpPr>
          <p:cNvPr id="8" name="Inhaltsplatzhalter 7"/>
          <p:cNvSpPr>
            <a:spLocks noGrp="1"/>
          </p:cNvSpPr>
          <p:nvPr>
            <p:ph sz="quarter" idx="13"/>
          </p:nvPr>
        </p:nvSpPr>
        <p:spPr>
          <a:xfrm>
            <a:off x="457199" y="1328698"/>
            <a:ext cx="8092593" cy="5302250"/>
          </a:xfrm>
        </p:spPr>
        <p:txBody>
          <a:bodyPr>
            <a:normAutofit/>
          </a:bodyPr>
          <a:lstStyle/>
          <a:p>
            <a:r>
              <a:rPr lang="de-DE" dirty="0"/>
              <a:t>Seit Anfang März (</a:t>
            </a:r>
            <a:r>
              <a:rPr lang="de-DE" dirty="0" smtClean="0"/>
              <a:t>11. </a:t>
            </a:r>
            <a:r>
              <a:rPr lang="de-DE" dirty="0"/>
              <a:t>KW</a:t>
            </a:r>
            <a:r>
              <a:rPr lang="de-DE" dirty="0" smtClean="0"/>
              <a:t>)</a:t>
            </a:r>
          </a:p>
        </p:txBody>
      </p:sp>
      <p:graphicFrame>
        <p:nvGraphicFramePr>
          <p:cNvPr id="5" name="Tabelle 4"/>
          <p:cNvGraphicFramePr>
            <a:graphicFrameLocks noGrp="1"/>
          </p:cNvGraphicFramePr>
          <p:nvPr>
            <p:extLst>
              <p:ext uri="{D42A27DB-BD31-4B8C-83A1-F6EECF244321}">
                <p14:modId xmlns:p14="http://schemas.microsoft.com/office/powerpoint/2010/main" val="4171462527"/>
              </p:ext>
            </p:extLst>
          </p:nvPr>
        </p:nvGraphicFramePr>
        <p:xfrm>
          <a:off x="599081" y="2133600"/>
          <a:ext cx="6656853" cy="3572941"/>
        </p:xfrm>
        <a:graphic>
          <a:graphicData uri="http://schemas.openxmlformats.org/drawingml/2006/table">
            <a:tbl>
              <a:tblPr firstRow="1" bandRow="1">
                <a:tableStyleId>{5C22544A-7EE6-4342-B048-85BDC9FD1C3A}</a:tableStyleId>
              </a:tblPr>
              <a:tblGrid>
                <a:gridCol w="1483719"/>
                <a:gridCol w="1530012"/>
                <a:gridCol w="1761717"/>
                <a:gridCol w="1881405"/>
              </a:tblGrid>
              <a:tr h="1244149">
                <a:tc>
                  <a:txBody>
                    <a:bodyPr/>
                    <a:lstStyle/>
                    <a:p>
                      <a:pPr algn="ctr"/>
                      <a:r>
                        <a:rPr lang="de-DE" dirty="0" smtClean="0"/>
                        <a:t>Meldewoche</a:t>
                      </a:r>
                      <a:endParaRPr lang="de-DE" dirty="0"/>
                    </a:p>
                  </a:txBody>
                  <a:tcPr/>
                </a:tc>
                <a:tc>
                  <a:txBody>
                    <a:bodyPr/>
                    <a:lstStyle/>
                    <a:p>
                      <a:r>
                        <a:rPr lang="de-DE" dirty="0" smtClean="0"/>
                        <a:t>Nosokomiale </a:t>
                      </a:r>
                      <a:r>
                        <a:rPr lang="de-DE" baseline="0" dirty="0" smtClean="0"/>
                        <a:t>Ausbrüche (n=111)</a:t>
                      </a:r>
                      <a:endParaRPr lang="de-DE" dirty="0"/>
                    </a:p>
                  </a:txBody>
                  <a:tcPr/>
                </a:tc>
                <a:tc>
                  <a:txBody>
                    <a:bodyPr/>
                    <a:lstStyle/>
                    <a:p>
                      <a:r>
                        <a:rPr lang="de-DE" dirty="0" smtClean="0"/>
                        <a:t>Anzahl Fälle in Ausbrüchen* (n=1.613)</a:t>
                      </a:r>
                      <a:endParaRPr lang="de-DE" dirty="0"/>
                    </a:p>
                  </a:txBody>
                  <a:tcPr/>
                </a:tc>
                <a:tc>
                  <a:txBody>
                    <a:bodyPr/>
                    <a:lstStyle/>
                    <a:p>
                      <a:r>
                        <a:rPr lang="de-DE" dirty="0" smtClean="0"/>
                        <a:t>Anzahl Todesfälle (n=120)</a:t>
                      </a:r>
                      <a:endParaRPr lang="de-DE" dirty="0"/>
                    </a:p>
                  </a:txBody>
                  <a:tcPr/>
                </a:tc>
              </a:tr>
              <a:tr h="388132">
                <a:tc>
                  <a:txBody>
                    <a:bodyPr/>
                    <a:lstStyle/>
                    <a:p>
                      <a:pPr algn="ctr"/>
                      <a:r>
                        <a:rPr lang="de-DE" dirty="0" smtClean="0"/>
                        <a:t>11</a:t>
                      </a:r>
                      <a:endParaRPr lang="de-DE" dirty="0"/>
                    </a:p>
                  </a:txBody>
                  <a:tcPr/>
                </a:tc>
                <a:tc>
                  <a:txBody>
                    <a:bodyPr/>
                    <a:lstStyle/>
                    <a:p>
                      <a:pPr algn="r"/>
                      <a:r>
                        <a:rPr lang="de-DE" dirty="0" smtClean="0"/>
                        <a:t>5</a:t>
                      </a:r>
                      <a:endParaRPr lang="de-DE" dirty="0"/>
                    </a:p>
                  </a:txBody>
                  <a:tcPr/>
                </a:tc>
                <a:tc>
                  <a:txBody>
                    <a:bodyPr/>
                    <a:lstStyle/>
                    <a:p>
                      <a:pPr algn="r"/>
                      <a:r>
                        <a:rPr lang="de-DE" dirty="0" smtClean="0"/>
                        <a:t>241</a:t>
                      </a:r>
                      <a:endParaRPr lang="de-DE" dirty="0"/>
                    </a:p>
                  </a:txBody>
                  <a:tcPr/>
                </a:tc>
                <a:tc>
                  <a:txBody>
                    <a:bodyPr/>
                    <a:lstStyle/>
                    <a:p>
                      <a:pPr algn="r"/>
                      <a:r>
                        <a:rPr lang="de-DE" dirty="0" smtClean="0"/>
                        <a:t>30</a:t>
                      </a:r>
                      <a:endParaRPr lang="de-DE" dirty="0"/>
                    </a:p>
                  </a:txBody>
                  <a:tcPr/>
                </a:tc>
              </a:tr>
              <a:tr h="388132">
                <a:tc>
                  <a:txBody>
                    <a:bodyPr/>
                    <a:lstStyle/>
                    <a:p>
                      <a:pPr algn="ctr"/>
                      <a:r>
                        <a:rPr lang="de-DE" dirty="0" smtClean="0"/>
                        <a:t>12</a:t>
                      </a:r>
                      <a:endParaRPr lang="de-DE" dirty="0"/>
                    </a:p>
                  </a:txBody>
                  <a:tcPr/>
                </a:tc>
                <a:tc>
                  <a:txBody>
                    <a:bodyPr/>
                    <a:lstStyle/>
                    <a:p>
                      <a:pPr algn="r"/>
                      <a:r>
                        <a:rPr lang="de-DE" dirty="0" smtClean="0"/>
                        <a:t>10</a:t>
                      </a:r>
                      <a:endParaRPr lang="de-DE" dirty="0"/>
                    </a:p>
                  </a:txBody>
                  <a:tcPr/>
                </a:tc>
                <a:tc>
                  <a:txBody>
                    <a:bodyPr/>
                    <a:lstStyle/>
                    <a:p>
                      <a:pPr algn="r"/>
                      <a:r>
                        <a:rPr lang="de-DE" dirty="0" smtClean="0"/>
                        <a:t>168</a:t>
                      </a:r>
                      <a:endParaRPr lang="de-DE" dirty="0"/>
                    </a:p>
                  </a:txBody>
                  <a:tcPr/>
                </a:tc>
                <a:tc>
                  <a:txBody>
                    <a:bodyPr/>
                    <a:lstStyle/>
                    <a:p>
                      <a:pPr algn="r"/>
                      <a:r>
                        <a:rPr lang="de-DE" dirty="0" smtClean="0"/>
                        <a:t>14</a:t>
                      </a:r>
                      <a:endParaRPr lang="de-DE" dirty="0"/>
                    </a:p>
                  </a:txBody>
                  <a:tcPr/>
                </a:tc>
              </a:tr>
              <a:tr h="388132">
                <a:tc>
                  <a:txBody>
                    <a:bodyPr/>
                    <a:lstStyle/>
                    <a:p>
                      <a:pPr algn="ctr"/>
                      <a:r>
                        <a:rPr lang="de-DE" dirty="0" smtClean="0"/>
                        <a:t>13</a:t>
                      </a:r>
                      <a:endParaRPr lang="de-DE" dirty="0"/>
                    </a:p>
                  </a:txBody>
                  <a:tcPr/>
                </a:tc>
                <a:tc>
                  <a:txBody>
                    <a:bodyPr/>
                    <a:lstStyle/>
                    <a:p>
                      <a:pPr algn="r"/>
                      <a:r>
                        <a:rPr lang="de-DE" dirty="0" smtClean="0"/>
                        <a:t>36</a:t>
                      </a:r>
                      <a:endParaRPr lang="de-DE" dirty="0"/>
                    </a:p>
                  </a:txBody>
                  <a:tcPr/>
                </a:tc>
                <a:tc>
                  <a:txBody>
                    <a:bodyPr/>
                    <a:lstStyle/>
                    <a:p>
                      <a:pPr algn="r"/>
                      <a:r>
                        <a:rPr lang="de-DE" dirty="0" smtClean="0"/>
                        <a:t>605</a:t>
                      </a:r>
                      <a:endParaRPr lang="de-DE" dirty="0"/>
                    </a:p>
                  </a:txBody>
                  <a:tcPr/>
                </a:tc>
                <a:tc>
                  <a:txBody>
                    <a:bodyPr/>
                    <a:lstStyle/>
                    <a:p>
                      <a:pPr algn="r"/>
                      <a:r>
                        <a:rPr lang="de-DE" dirty="0" smtClean="0"/>
                        <a:t>48</a:t>
                      </a:r>
                      <a:endParaRPr lang="de-DE" dirty="0"/>
                    </a:p>
                  </a:txBody>
                  <a:tcPr/>
                </a:tc>
              </a:tr>
              <a:tr h="388132">
                <a:tc>
                  <a:txBody>
                    <a:bodyPr/>
                    <a:lstStyle/>
                    <a:p>
                      <a:pPr algn="ctr"/>
                      <a:r>
                        <a:rPr lang="de-DE" dirty="0" smtClean="0"/>
                        <a:t>14</a:t>
                      </a:r>
                      <a:endParaRPr lang="de-DE" dirty="0"/>
                    </a:p>
                  </a:txBody>
                  <a:tcPr/>
                </a:tc>
                <a:tc>
                  <a:txBody>
                    <a:bodyPr/>
                    <a:lstStyle/>
                    <a:p>
                      <a:pPr algn="r"/>
                      <a:r>
                        <a:rPr lang="de-DE" dirty="0" smtClean="0"/>
                        <a:t>33</a:t>
                      </a:r>
                      <a:endParaRPr lang="de-DE" dirty="0"/>
                    </a:p>
                  </a:txBody>
                  <a:tcPr/>
                </a:tc>
                <a:tc>
                  <a:txBody>
                    <a:bodyPr/>
                    <a:lstStyle/>
                    <a:p>
                      <a:pPr algn="r"/>
                      <a:r>
                        <a:rPr lang="de-DE" dirty="0" smtClean="0"/>
                        <a:t>418</a:t>
                      </a:r>
                      <a:endParaRPr lang="de-DE" dirty="0"/>
                    </a:p>
                  </a:txBody>
                  <a:tcPr/>
                </a:tc>
                <a:tc>
                  <a:txBody>
                    <a:bodyPr/>
                    <a:lstStyle/>
                    <a:p>
                      <a:pPr algn="r"/>
                      <a:r>
                        <a:rPr lang="de-DE" dirty="0" smtClean="0"/>
                        <a:t>24</a:t>
                      </a:r>
                      <a:endParaRPr lang="de-DE" dirty="0"/>
                    </a:p>
                  </a:txBody>
                  <a:tcPr/>
                </a:tc>
              </a:tr>
              <a:tr h="388132">
                <a:tc>
                  <a:txBody>
                    <a:bodyPr/>
                    <a:lstStyle/>
                    <a:p>
                      <a:pPr algn="ctr"/>
                      <a:r>
                        <a:rPr lang="de-DE" dirty="0" smtClean="0"/>
                        <a:t>15</a:t>
                      </a:r>
                      <a:endParaRPr lang="de-DE" dirty="0"/>
                    </a:p>
                  </a:txBody>
                  <a:tcPr/>
                </a:tc>
                <a:tc>
                  <a:txBody>
                    <a:bodyPr/>
                    <a:lstStyle/>
                    <a:p>
                      <a:pPr algn="r"/>
                      <a:r>
                        <a:rPr lang="de-DE" dirty="0" smtClean="0"/>
                        <a:t>27</a:t>
                      </a:r>
                      <a:endParaRPr lang="de-DE" dirty="0"/>
                    </a:p>
                  </a:txBody>
                  <a:tcPr/>
                </a:tc>
                <a:tc>
                  <a:txBody>
                    <a:bodyPr/>
                    <a:lstStyle/>
                    <a:p>
                      <a:pPr algn="r"/>
                      <a:r>
                        <a:rPr lang="de-DE" dirty="0" smtClean="0"/>
                        <a:t>181</a:t>
                      </a:r>
                      <a:endParaRPr lang="de-DE" dirty="0"/>
                    </a:p>
                  </a:txBody>
                  <a:tcPr/>
                </a:tc>
                <a:tc>
                  <a:txBody>
                    <a:bodyPr/>
                    <a:lstStyle/>
                    <a:p>
                      <a:pPr algn="r"/>
                      <a:r>
                        <a:rPr lang="de-DE" dirty="0" smtClean="0"/>
                        <a:t>4</a:t>
                      </a:r>
                      <a:endParaRPr lang="de-DE" dirty="0"/>
                    </a:p>
                  </a:txBody>
                  <a:tcPr/>
                </a:tc>
              </a:tr>
              <a:tr h="388132">
                <a:tc>
                  <a:txBody>
                    <a:bodyPr/>
                    <a:lstStyle/>
                    <a:p>
                      <a:pPr algn="ctr"/>
                      <a:r>
                        <a:rPr lang="de-DE" dirty="0" smtClean="0"/>
                        <a:t>16</a:t>
                      </a:r>
                      <a:endParaRPr lang="de-DE" dirty="0"/>
                    </a:p>
                  </a:txBody>
                  <a:tcPr/>
                </a:tc>
                <a:tc>
                  <a:txBody>
                    <a:bodyPr/>
                    <a:lstStyle/>
                    <a:p>
                      <a:pPr algn="r"/>
                      <a:endParaRPr lang="de-DE" dirty="0"/>
                    </a:p>
                  </a:txBody>
                  <a:tcPr/>
                </a:tc>
                <a:tc>
                  <a:txBody>
                    <a:bodyPr/>
                    <a:lstStyle/>
                    <a:p>
                      <a:pPr algn="r"/>
                      <a:endParaRPr lang="de-DE" dirty="0"/>
                    </a:p>
                  </a:txBody>
                  <a:tcPr/>
                </a:tc>
                <a:tc>
                  <a:txBody>
                    <a:bodyPr/>
                    <a:lstStyle/>
                    <a:p>
                      <a:pPr algn="r"/>
                      <a:endParaRPr lang="de-DE" dirty="0"/>
                    </a:p>
                  </a:txBody>
                  <a:tcPr/>
                </a:tc>
              </a:tr>
            </a:tbl>
          </a:graphicData>
        </a:graphic>
      </p:graphicFrame>
      <p:sp>
        <p:nvSpPr>
          <p:cNvPr id="2" name="Textfeld 1"/>
          <p:cNvSpPr txBox="1"/>
          <p:nvPr/>
        </p:nvSpPr>
        <p:spPr>
          <a:xfrm>
            <a:off x="999067" y="6019800"/>
            <a:ext cx="4290598" cy="369332"/>
          </a:xfrm>
          <a:prstGeom prst="rect">
            <a:avLst/>
          </a:prstGeom>
          <a:noFill/>
        </p:spPr>
        <p:txBody>
          <a:bodyPr wrap="none" rtlCol="0">
            <a:spAutoFit/>
          </a:bodyPr>
          <a:lstStyle/>
          <a:p>
            <a:r>
              <a:rPr lang="de-DE" dirty="0" smtClean="0"/>
              <a:t>*Fälle nach Meldedatum KW des Ausbruchs</a:t>
            </a:r>
            <a:endParaRPr lang="de-DE" dirty="0"/>
          </a:p>
        </p:txBody>
      </p:sp>
      <p:sp>
        <p:nvSpPr>
          <p:cNvPr id="9" name="Datumsplatzhalter 9"/>
          <p:cNvSpPr>
            <a:spLocks noGrp="1"/>
          </p:cNvSpPr>
          <p:nvPr>
            <p:ph type="dt" sz="half" idx="14"/>
          </p:nvPr>
        </p:nvSpPr>
        <p:spPr>
          <a:xfrm>
            <a:off x="564825" y="6622713"/>
            <a:ext cx="1860421" cy="195750"/>
          </a:xfrm>
        </p:spPr>
        <p:txBody>
          <a:bodyPr/>
          <a:lstStyle/>
          <a:p>
            <a:r>
              <a:rPr lang="de-DE" smtClean="0"/>
              <a:t>13.05.2020</a:t>
            </a:r>
            <a:endParaRPr lang="de-DE" dirty="0"/>
          </a:p>
        </p:txBody>
      </p:sp>
      <p:sp>
        <p:nvSpPr>
          <p:cNvPr id="10" name="Fußzeilenplatzhalter 2"/>
          <p:cNvSpPr>
            <a:spLocks noGrp="1"/>
          </p:cNvSpPr>
          <p:nvPr>
            <p:ph type="ftr" sz="quarter" idx="15"/>
          </p:nvPr>
        </p:nvSpPr>
        <p:spPr>
          <a:xfrm>
            <a:off x="2699791" y="6620339"/>
            <a:ext cx="5182675" cy="195750"/>
          </a:xfrm>
        </p:spPr>
        <p:txBody>
          <a:bodyPr/>
          <a:lstStyle/>
          <a:p>
            <a:r>
              <a:rPr lang="de-DE" dirty="0" smtClean="0"/>
              <a:t>COVID-19: Lage National</a:t>
            </a:r>
            <a:endParaRPr lang="de-DE" dirty="0"/>
          </a:p>
        </p:txBody>
      </p:sp>
      <p:sp>
        <p:nvSpPr>
          <p:cNvPr id="11" name="Titel 1"/>
          <p:cNvSpPr txBox="1">
            <a:spLocks/>
          </p:cNvSpPr>
          <p:nvPr/>
        </p:nvSpPr>
        <p:spPr>
          <a:xfrm>
            <a:off x="236765" y="669882"/>
            <a:ext cx="7984209" cy="523220"/>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COVID-19: Nosokomiale Ausbrüche in Krankenhäusern und Pflegeheimen</a:t>
            </a:r>
            <a:r>
              <a:rPr lang="de-DE" sz="2000" dirty="0" smtClean="0">
                <a:solidFill>
                  <a:schemeClr val="bg1"/>
                </a:solidFill>
              </a:rPr>
              <a:t>; </a:t>
            </a:r>
            <a:r>
              <a:rPr lang="de-DE" sz="1400" dirty="0">
                <a:solidFill>
                  <a:schemeClr val="bg1"/>
                </a:solidFill>
              </a:rPr>
              <a:t>(Datenstand: 20.04.2020. </a:t>
            </a:r>
            <a:r>
              <a:rPr lang="de-DE" sz="1400" dirty="0" smtClean="0">
                <a:solidFill>
                  <a:schemeClr val="bg1"/>
                </a:solidFill>
              </a:rPr>
              <a:t>00:00) </a:t>
            </a:r>
            <a:endParaRPr lang="de-DE" sz="1400" dirty="0">
              <a:solidFill>
                <a:schemeClr val="bg1"/>
              </a:solidFill>
            </a:endParaRPr>
          </a:p>
        </p:txBody>
      </p:sp>
    </p:spTree>
    <p:extLst>
      <p:ext uri="{BB962C8B-B14F-4D97-AF65-F5344CB8AC3E}">
        <p14:creationId xmlns:p14="http://schemas.microsoft.com/office/powerpoint/2010/main" val="4419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762" y="445046"/>
            <a:ext cx="6667500" cy="523220"/>
          </a:xfrm>
          <a:solidFill>
            <a:srgbClr val="045AA6"/>
          </a:solidFill>
        </p:spPr>
        <p:txBody>
          <a:bodyPr lIns="72000"/>
          <a:lstStyle/>
          <a:p>
            <a:pPr>
              <a:spcBef>
                <a:spcPts val="600"/>
              </a:spcBef>
            </a:pPr>
            <a:r>
              <a:rPr lang="de-DE" sz="2000" dirty="0" smtClean="0">
                <a:solidFill>
                  <a:schemeClr val="bg1"/>
                </a:solidFill>
              </a:rPr>
              <a:t>Übermittelte COVID-19-Fälle nach Expositionsort </a:t>
            </a:r>
            <a:br>
              <a:rPr lang="de-DE" sz="2000" dirty="0" smtClean="0">
                <a:solidFill>
                  <a:schemeClr val="bg1"/>
                </a:solidFill>
              </a:rPr>
            </a:br>
            <a:r>
              <a:rPr lang="de-DE" sz="1400" dirty="0" smtClean="0">
                <a:solidFill>
                  <a:schemeClr val="bg1"/>
                </a:solidFill>
              </a:rPr>
              <a:t>(Datenstand: 13.05.2020, 0:00 Uhr)</a:t>
            </a:r>
            <a:endParaRPr lang="de-DE" sz="1400" dirty="0">
              <a:solidFill>
                <a:schemeClr val="bg1"/>
              </a:solidFill>
            </a:endParaRPr>
          </a:p>
        </p:txBody>
      </p:sp>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33</a:t>
            </a:fld>
            <a:endParaRPr lang="de-DE"/>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50" y="1747180"/>
            <a:ext cx="4370769" cy="355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662" y="1747180"/>
            <a:ext cx="3996676" cy="324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46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34</a:t>
            </a:fld>
            <a:endParaRPr lang="de-DE"/>
          </a:p>
        </p:txBody>
      </p:sp>
      <p:sp>
        <p:nvSpPr>
          <p:cNvPr id="2" name="Titel 1"/>
          <p:cNvSpPr>
            <a:spLocks noGrp="1"/>
          </p:cNvSpPr>
          <p:nvPr>
            <p:ph type="title"/>
          </p:nvPr>
        </p:nvSpPr>
        <p:spPr>
          <a:xfrm>
            <a:off x="236765" y="433657"/>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13.05.2020</a:t>
            </a:r>
            <a:r>
              <a:rPr lang="de-DE" sz="1400" dirty="0" smtClean="0">
                <a:solidFill>
                  <a:schemeClr val="bg1"/>
                </a:solidFill>
              </a:rPr>
              <a:t>, 9:15)</a:t>
            </a:r>
            <a:endParaRPr lang="de-DE" sz="1400" dirty="0">
              <a:solidFill>
                <a:schemeClr val="bg1"/>
              </a:solidFill>
            </a:endParaRPr>
          </a:p>
        </p:txBody>
      </p:sp>
      <p:sp>
        <p:nvSpPr>
          <p:cNvPr id="5" name="Rechteck 4"/>
          <p:cNvSpPr/>
          <p:nvPr/>
        </p:nvSpPr>
        <p:spPr>
          <a:xfrm>
            <a:off x="307239" y="1257801"/>
            <a:ext cx="6784521" cy="369332"/>
          </a:xfrm>
          <a:prstGeom prst="rect">
            <a:avLst/>
          </a:prstGeom>
        </p:spPr>
        <p:txBody>
          <a:bodyPr wrap="square">
            <a:spAutoFit/>
          </a:bodyPr>
          <a:lstStyle/>
          <a:p>
            <a:r>
              <a:rPr lang="de-DE" b="1" dirty="0"/>
              <a:t>Aktuelle Anzahl meldender Kliniken/Abteilungen im Register:  </a:t>
            </a:r>
            <a:r>
              <a:rPr lang="de-DE" b="1" dirty="0" smtClean="0"/>
              <a:t>1.227</a:t>
            </a:r>
            <a:endParaRPr lang="de-DE" b="1" dirty="0">
              <a:solidFill>
                <a:srgbClr val="006EC7"/>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297592517"/>
              </p:ext>
            </p:extLst>
          </p:nvPr>
        </p:nvGraphicFramePr>
        <p:xfrm>
          <a:off x="307239" y="1683362"/>
          <a:ext cx="8085887" cy="2083003"/>
        </p:xfrm>
        <a:graphic>
          <a:graphicData uri="http://schemas.openxmlformats.org/drawingml/2006/table">
            <a:tbl>
              <a:tblPr>
                <a:tableStyleId>{BC89EF96-8CEA-46FF-86C4-4CE0E7609802}</a:tableStyleId>
              </a:tblPr>
              <a:tblGrid>
                <a:gridCol w="3866247"/>
                <a:gridCol w="1499841"/>
                <a:gridCol w="816668"/>
                <a:gridCol w="1903131"/>
              </a:tblGrid>
              <a:tr h="310718">
                <a:tc>
                  <a:txBody>
                    <a:bodyPr/>
                    <a:lstStyle/>
                    <a:p>
                      <a:pPr algn="l" fontAlgn="b"/>
                      <a:endParaRPr lang="de-DE" sz="14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Anzahl_Covid19</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smtClean="0">
                          <a:effectLst/>
                        </a:rPr>
                        <a:t>Prozent</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Differenz zum Vortag</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280670">
                <a:tc>
                  <a:txBody>
                    <a:bodyPr/>
                    <a:lstStyle/>
                    <a:p>
                      <a:pPr algn="l" fontAlgn="b"/>
                      <a:r>
                        <a:rPr lang="de-DE" sz="1600" b="1" u="none" strike="noStrike" dirty="0">
                          <a:effectLst/>
                        </a:rPr>
                        <a:t>Aktuell: in intensivmedizinischer Behandlung</a:t>
                      </a:r>
                      <a:endParaRPr lang="de-DE" sz="1600" b="1" i="0" u="none" strike="noStrike" dirty="0">
                        <a:solidFill>
                          <a:srgbClr val="000000"/>
                        </a:solidFill>
                        <a:effectLst/>
                        <a:latin typeface="Calibri"/>
                      </a:endParaRPr>
                    </a:p>
                  </a:txBody>
                  <a:tcPr marL="9525" marR="9525" marT="9525" marB="0" anchor="ctr"/>
                </a:tc>
                <a:tc>
                  <a:txBody>
                    <a:bodyPr/>
                    <a:lstStyle/>
                    <a:p>
                      <a:pPr algn="ctr"/>
                      <a:r>
                        <a:rPr lang="de-DE" sz="1600" b="0" i="0" u="none" strike="noStrike" kern="1200" baseline="0" dirty="0" smtClean="0">
                          <a:solidFill>
                            <a:schemeClr val="tx1"/>
                          </a:solidFill>
                          <a:latin typeface="+mn-lt"/>
                          <a:ea typeface="+mn-ea"/>
                          <a:cs typeface="+mn-cs"/>
                        </a:rPr>
                        <a:t>1.465</a:t>
                      </a:r>
                      <a:endParaRPr lang="de-DE" sz="1600" b="0" i="0" u="none" strike="noStrike" kern="1200" baseline="0" dirty="0" smtClean="0">
                        <a:solidFill>
                          <a:schemeClr val="tx1"/>
                        </a:solidFill>
                        <a:latin typeface="+mn-lt"/>
                        <a:ea typeface="+mn-ea"/>
                        <a:cs typeface="+mn-cs"/>
                      </a:endParaRPr>
                    </a:p>
                  </a:txBody>
                  <a:tcPr marL="9525" marR="9525" marT="9525" marB="0" anchor="ctr"/>
                </a:tc>
                <a:tc>
                  <a:txBody>
                    <a:bodyPr/>
                    <a:lstStyle/>
                    <a:p>
                      <a:pPr algn="ctr" fontAlgn="b"/>
                      <a:endParaRPr lang="de-DE" sz="1600" b="0" i="0" u="none" strike="noStrike" dirty="0">
                        <a:solidFill>
                          <a:srgbClr val="000000"/>
                        </a:solidFill>
                        <a:effectLst/>
                        <a:latin typeface="Calibri"/>
                      </a:endParaRPr>
                    </a:p>
                  </a:txBody>
                  <a:tcPr marL="9525" marR="9525" marT="9525" marB="0" anchor="ctr"/>
                </a:tc>
                <a:tc>
                  <a:txBody>
                    <a:bodyPr/>
                    <a:lstStyle/>
                    <a:p>
                      <a:pPr algn="ctr" fontAlgn="b"/>
                      <a:r>
                        <a:rPr lang="de-DE" sz="1600" b="0" i="0" u="none" strike="noStrike" dirty="0" smtClean="0">
                          <a:solidFill>
                            <a:srgbClr val="000000"/>
                          </a:solidFill>
                          <a:effectLst/>
                          <a:latin typeface="Calibri"/>
                        </a:rPr>
                        <a:t>-74</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beatmet</a:t>
                      </a:r>
                      <a:endParaRPr lang="de-DE" sz="1600" b="1" i="0" u="none" strike="noStrike" dirty="0">
                        <a:solidFill>
                          <a:srgbClr val="000000"/>
                        </a:solidFill>
                        <a:effectLst/>
                        <a:latin typeface="Calibri"/>
                      </a:endParaRPr>
                    </a:p>
                  </a:txBody>
                  <a:tcPr marL="9525" marR="9525" marT="9525" marB="0" anchor="ctr"/>
                </a:tc>
                <a:tc>
                  <a:txBody>
                    <a:bodyPr/>
                    <a:lstStyle/>
                    <a:p>
                      <a:pPr algn="ctr"/>
                      <a:endParaRPr lang="de-DE" sz="1600" b="0" i="0" u="none" strike="noStrike" kern="1200" baseline="0" dirty="0" smtClean="0">
                        <a:solidFill>
                          <a:schemeClr val="tx1"/>
                        </a:solidFill>
                        <a:latin typeface="+mn-lt"/>
                        <a:ea typeface="+mn-ea"/>
                        <a:cs typeface="+mn-cs"/>
                      </a:endParaRPr>
                    </a:p>
                    <a:p>
                      <a:pPr algn="ctr"/>
                      <a:r>
                        <a:rPr lang="de-DE" sz="1600" b="0" i="0" u="none" strike="noStrike" kern="1200" baseline="0" dirty="0" smtClean="0">
                          <a:solidFill>
                            <a:schemeClr val="tx1"/>
                          </a:solidFill>
                          <a:latin typeface="+mn-lt"/>
                          <a:ea typeface="+mn-ea"/>
                          <a:cs typeface="+mn-cs"/>
                        </a:rPr>
                        <a:t> </a:t>
                      </a:r>
                      <a:r>
                        <a:rPr lang="de-DE" sz="1600" b="0" i="0" u="none" strike="noStrike" kern="1200" baseline="0" dirty="0" smtClean="0">
                          <a:solidFill>
                            <a:schemeClr val="tx1"/>
                          </a:solidFill>
                          <a:latin typeface="+mn-lt"/>
                          <a:ea typeface="+mn-ea"/>
                          <a:cs typeface="+mn-cs"/>
                        </a:rPr>
                        <a:t>974</a:t>
                      </a:r>
                      <a:endParaRPr lang="de-DE" sz="1600" b="0" i="0" u="none" strike="noStrike" kern="1200" baseline="0" dirty="0" smtClean="0">
                        <a:solidFill>
                          <a:schemeClr val="tx1"/>
                        </a:solidFill>
                        <a:latin typeface="+mn-lt"/>
                        <a:ea typeface="+mn-ea"/>
                        <a:cs typeface="+mn-cs"/>
                      </a:endParaRPr>
                    </a:p>
                  </a:txBody>
                  <a:tcPr marL="9525" marR="9525" marT="9525" marB="0" anchor="ctr"/>
                </a:tc>
                <a:tc>
                  <a:txBody>
                    <a:bodyPr/>
                    <a:lstStyle/>
                    <a:p>
                      <a:pPr algn="ctr" fontAlgn="b"/>
                      <a:r>
                        <a:rPr lang="de-DE" sz="1600" b="0" i="0" u="none" strike="noStrike" dirty="0" smtClean="0">
                          <a:solidFill>
                            <a:srgbClr val="000000"/>
                          </a:solidFill>
                          <a:effectLst/>
                          <a:latin typeface="Calibri"/>
                        </a:rPr>
                        <a:t>66%</a:t>
                      </a:r>
                      <a:endParaRPr lang="de-DE" sz="1600" b="0" i="0" u="none" strike="noStrike" dirty="0">
                        <a:solidFill>
                          <a:srgbClr val="000000"/>
                        </a:solidFill>
                        <a:effectLst/>
                        <a:latin typeface="Calibri"/>
                      </a:endParaRPr>
                    </a:p>
                  </a:txBody>
                  <a:tcPr marL="9525" marR="9525" marT="9525" marB="0" anchor="ctr"/>
                </a:tc>
                <a:tc>
                  <a:txBody>
                    <a:bodyPr/>
                    <a:lstStyle/>
                    <a:p>
                      <a:pPr algn="ctr" fontAlgn="b"/>
                      <a:r>
                        <a:rPr lang="de-DE" sz="1600" b="0" i="0" u="none" strike="noStrike" dirty="0" smtClean="0">
                          <a:solidFill>
                            <a:srgbClr val="000000"/>
                          </a:solidFill>
                          <a:effectLst/>
                          <a:latin typeface="Calibri"/>
                        </a:rPr>
                        <a:t>-</a:t>
                      </a:r>
                      <a:r>
                        <a:rPr lang="de-DE" sz="1600" b="0" i="0" u="none" strike="noStrike" dirty="0" smtClean="0">
                          <a:solidFill>
                            <a:srgbClr val="000000"/>
                          </a:solidFill>
                          <a:effectLst/>
                          <a:latin typeface="Calibri"/>
                        </a:rPr>
                        <a:t>46</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a:effectLst/>
                        </a:rPr>
                        <a:t>Gesamt: abgeschlossene Behandlung</a:t>
                      </a:r>
                      <a:endParaRPr lang="de-DE" sz="1600" b="1" i="0" u="none" strike="noStrike" dirty="0">
                        <a:solidFill>
                          <a:srgbClr val="000000"/>
                        </a:solidFill>
                        <a:effectLst/>
                        <a:latin typeface="Calibri"/>
                      </a:endParaRPr>
                    </a:p>
                  </a:txBody>
                  <a:tcPr marL="9525" marR="9525" marT="9525" marB="0" anchor="ctr"/>
                </a:tc>
                <a:tc>
                  <a:txBody>
                    <a:bodyPr/>
                    <a:lstStyle/>
                    <a:p>
                      <a:pPr algn="ctr"/>
                      <a:endParaRPr lang="de-DE" sz="1600" b="0" i="0" u="none" strike="noStrike" kern="1200" baseline="0" dirty="0" smtClean="0">
                        <a:solidFill>
                          <a:schemeClr val="tx1"/>
                        </a:solidFill>
                        <a:latin typeface="+mn-lt"/>
                        <a:ea typeface="+mn-ea"/>
                        <a:cs typeface="+mn-cs"/>
                      </a:endParaRPr>
                    </a:p>
                    <a:p>
                      <a:pPr algn="ctr"/>
                      <a:r>
                        <a:rPr lang="de-DE" sz="1600" b="0" i="0" u="none" strike="noStrike" kern="1200" baseline="0" dirty="0" smtClean="0">
                          <a:solidFill>
                            <a:schemeClr val="tx1"/>
                          </a:solidFill>
                          <a:latin typeface="+mn-lt"/>
                          <a:ea typeface="+mn-ea"/>
                          <a:cs typeface="+mn-cs"/>
                        </a:rPr>
                        <a:t>11.396</a:t>
                      </a:r>
                      <a:endParaRPr lang="de-DE" sz="1600" b="0" i="0" u="none" strike="noStrike" kern="1200" baseline="0" dirty="0" smtClean="0">
                        <a:solidFill>
                          <a:schemeClr val="tx1"/>
                        </a:solidFill>
                        <a:latin typeface="+mn-lt"/>
                        <a:ea typeface="+mn-ea"/>
                        <a:cs typeface="+mn-cs"/>
                      </a:endParaRPr>
                    </a:p>
                  </a:txBody>
                  <a:tcPr marL="9525" marR="9525" marT="9525" marB="0" anchor="ctr"/>
                </a:tc>
                <a:tc>
                  <a:txBody>
                    <a:bodyPr/>
                    <a:lstStyle/>
                    <a:p>
                      <a:pPr algn="ctr" fontAlgn="b"/>
                      <a:endParaRPr lang="de-DE" sz="1600" b="0" i="0" u="none" strike="noStrike" dirty="0">
                        <a:solidFill>
                          <a:srgbClr val="000000"/>
                        </a:solidFill>
                        <a:effectLst/>
                        <a:latin typeface="Calibri"/>
                      </a:endParaRPr>
                    </a:p>
                  </a:txBody>
                  <a:tcPr marL="9525" marR="9525" marT="9525" marB="0" anchor="ctr"/>
                </a:tc>
                <a:tc>
                  <a:txBody>
                    <a:bodyPr/>
                    <a:lstStyle/>
                    <a:p>
                      <a:pPr algn="ctr" fontAlgn="b"/>
                      <a:r>
                        <a:rPr lang="de-DE" sz="1600" b="0" i="0" u="none" strike="noStrike" dirty="0" smtClean="0">
                          <a:solidFill>
                            <a:srgbClr val="000000"/>
                          </a:solidFill>
                          <a:effectLst/>
                          <a:latin typeface="Calibri"/>
                        </a:rPr>
                        <a:t>+265</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verstorben</a:t>
                      </a:r>
                      <a:endParaRPr lang="de-DE" sz="1600" b="1" i="0" u="none" strike="noStrike" dirty="0">
                        <a:solidFill>
                          <a:srgbClr val="000000"/>
                        </a:solidFill>
                        <a:effectLst/>
                        <a:latin typeface="Calibri"/>
                      </a:endParaRPr>
                    </a:p>
                  </a:txBody>
                  <a:tcPr marL="9525" marR="9525" marT="9525" marB="0" anchor="ctr"/>
                </a:tc>
                <a:tc>
                  <a:txBody>
                    <a:bodyPr/>
                    <a:lstStyle/>
                    <a:p>
                      <a:pPr algn="ctr"/>
                      <a:endParaRPr lang="de-DE" sz="1600" b="0" i="0" u="none" strike="noStrike" kern="1200" baseline="0" dirty="0" smtClean="0">
                        <a:solidFill>
                          <a:schemeClr val="tx1"/>
                        </a:solidFill>
                        <a:latin typeface="+mn-lt"/>
                        <a:ea typeface="+mn-ea"/>
                        <a:cs typeface="+mn-cs"/>
                      </a:endParaRPr>
                    </a:p>
                    <a:p>
                      <a:pPr algn="ctr"/>
                      <a:r>
                        <a:rPr lang="de-DE" sz="1600" b="0" i="0" u="none" strike="noStrike" kern="1200" baseline="0" dirty="0" smtClean="0">
                          <a:solidFill>
                            <a:schemeClr val="tx1"/>
                          </a:solidFill>
                          <a:latin typeface="+mn-lt"/>
                          <a:ea typeface="+mn-ea"/>
                          <a:cs typeface="+mn-cs"/>
                        </a:rPr>
                        <a:t> </a:t>
                      </a:r>
                      <a:r>
                        <a:rPr lang="de-DE" sz="1600" b="0" i="0" u="none" strike="noStrike" kern="1200" baseline="0" dirty="0" smtClean="0">
                          <a:solidFill>
                            <a:schemeClr val="tx1"/>
                          </a:solidFill>
                          <a:latin typeface="+mn-lt"/>
                          <a:ea typeface="+mn-ea"/>
                          <a:cs typeface="+mn-cs"/>
                        </a:rPr>
                        <a:t>3.134</a:t>
                      </a:r>
                      <a:endParaRPr lang="de-DE" sz="1600" b="0" i="0" u="none" strike="noStrike" kern="1200" baseline="0" dirty="0" smtClean="0">
                        <a:solidFill>
                          <a:schemeClr val="tx1"/>
                        </a:solidFill>
                        <a:latin typeface="+mn-lt"/>
                        <a:ea typeface="+mn-ea"/>
                        <a:cs typeface="+mn-cs"/>
                      </a:endParaRPr>
                    </a:p>
                  </a:txBody>
                  <a:tcPr marL="9525" marR="9525" marT="9525" marB="0" anchor="ctr"/>
                </a:tc>
                <a:tc>
                  <a:txBody>
                    <a:bodyPr/>
                    <a:lstStyle/>
                    <a:p>
                      <a:pPr algn="ctr" fontAlgn="b"/>
                      <a:r>
                        <a:rPr lang="de-DE" sz="1600" b="0" i="0" u="none" strike="noStrike" dirty="0" smtClean="0">
                          <a:solidFill>
                            <a:srgbClr val="000000"/>
                          </a:solidFill>
                          <a:effectLst/>
                          <a:latin typeface="Calibri"/>
                        </a:rPr>
                        <a:t>28%</a:t>
                      </a:r>
                      <a:endParaRPr lang="de-DE" sz="1600" b="0" i="0" u="none" strike="noStrike" dirty="0">
                        <a:solidFill>
                          <a:srgbClr val="000000"/>
                        </a:solidFill>
                        <a:effectLst/>
                        <a:latin typeface="Calibri"/>
                      </a:endParaRPr>
                    </a:p>
                  </a:txBody>
                  <a:tcPr marL="9525" marR="9525" marT="9525" marB="0" anchor="ctr"/>
                </a:tc>
                <a:tc>
                  <a:txBody>
                    <a:bodyPr/>
                    <a:lstStyle/>
                    <a:p>
                      <a:pPr algn="ctr" fontAlgn="b"/>
                      <a:r>
                        <a:rPr lang="de-DE" sz="1600" b="0" i="0" u="none" strike="noStrike" dirty="0" smtClean="0">
                          <a:solidFill>
                            <a:srgbClr val="000000"/>
                          </a:solidFill>
                          <a:effectLst/>
                          <a:latin typeface="Calibri"/>
                        </a:rPr>
                        <a:t>+51</a:t>
                      </a:r>
                      <a:endParaRPr lang="de-DE" sz="1600" b="0" i="0" u="none" strike="noStrike" dirty="0">
                        <a:solidFill>
                          <a:srgbClr val="000000"/>
                        </a:solidFill>
                        <a:effectLst/>
                        <a:latin typeface="Calibri"/>
                      </a:endParaRPr>
                    </a:p>
                  </a:txBody>
                  <a:tcPr marL="9525" marR="9525" marT="9525" marB="0" anchor="ct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1135648903"/>
              </p:ext>
            </p:extLst>
          </p:nvPr>
        </p:nvGraphicFramePr>
        <p:xfrm>
          <a:off x="321667" y="4403851"/>
          <a:ext cx="8071458" cy="1201701"/>
        </p:xfrm>
        <a:graphic>
          <a:graphicData uri="http://schemas.openxmlformats.org/drawingml/2006/table">
            <a:tbl>
              <a:tblPr>
                <a:tableStyleId>{BC89EF96-8CEA-46FF-86C4-4CE0E7609802}</a:tableStyleId>
              </a:tblPr>
              <a:tblGrid>
                <a:gridCol w="1368038"/>
                <a:gridCol w="1459240"/>
                <a:gridCol w="1504840"/>
                <a:gridCol w="816309"/>
                <a:gridCol w="947770"/>
                <a:gridCol w="1975261"/>
              </a:tblGrid>
              <a:tr h="374650">
                <a:tc>
                  <a:txBody>
                    <a:bodyPr/>
                    <a:lstStyle/>
                    <a:p>
                      <a:pPr marL="0" algn="l" defTabSz="457200" rtl="0" eaLnBrk="1" fontAlgn="b" latinLnBrk="0" hangingPunct="1"/>
                      <a:r>
                        <a:rPr lang="de-DE" sz="1600" b="1" u="none" strike="noStrike" kern="1200" dirty="0" smtClean="0">
                          <a:solidFill>
                            <a:schemeClr val="tx1"/>
                          </a:solidFill>
                          <a:effectLst/>
                          <a:latin typeface="+mn-lt"/>
                          <a:ea typeface="+mn-ea"/>
                          <a:cs typeface="+mn-cs"/>
                        </a:rPr>
                        <a:t>Anzahl</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Low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High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ECMO</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Gesamt</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Differenz zum Vortag</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r>
              <a:tr h="395931">
                <a:tc>
                  <a:txBody>
                    <a:bodyPr/>
                    <a:lstStyle/>
                    <a:p>
                      <a:pPr algn="l" fontAlgn="b"/>
                      <a:r>
                        <a:rPr lang="de-DE" sz="1600" b="1" u="none" strike="noStrike" kern="1200" smtClean="0">
                          <a:solidFill>
                            <a:schemeClr val="tx1"/>
                          </a:solidFill>
                          <a:effectLst/>
                          <a:latin typeface="+mn-lt"/>
                          <a:ea typeface="+mn-ea"/>
                          <a:cs typeface="+mn-cs"/>
                        </a:rPr>
                        <a:t>Belegt</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algn="ctr"/>
                      <a:r>
                        <a:rPr lang="de-DE" sz="1600" b="0" i="0" u="none" strike="noStrike" kern="1200" baseline="0" dirty="0" smtClean="0">
                          <a:solidFill>
                            <a:schemeClr val="tx1"/>
                          </a:solidFill>
                          <a:latin typeface="+mn-lt"/>
                          <a:ea typeface="+mn-ea"/>
                          <a:cs typeface="+mn-cs"/>
                        </a:rPr>
                        <a:t>6.147</a:t>
                      </a:r>
                      <a:endParaRPr lang="de-DE" sz="1600" b="0" i="0" u="none" strike="noStrike" kern="1200" baseline="0" dirty="0" smtClean="0">
                        <a:solidFill>
                          <a:schemeClr val="tx1"/>
                        </a:solidFill>
                        <a:latin typeface="+mn-lt"/>
                        <a:ea typeface="+mn-ea"/>
                        <a:cs typeface="+mn-cs"/>
                      </a:endParaRPr>
                    </a:p>
                  </a:txBody>
                  <a:tcPr marL="9525" marR="9525" marT="9525" marB="0" anchor="ctr"/>
                </a:tc>
                <a:tc>
                  <a:txBody>
                    <a:bodyPr/>
                    <a:lstStyle/>
                    <a:p>
                      <a:pPr algn="ctr"/>
                      <a:r>
                        <a:rPr lang="de-DE" sz="1600" b="0" i="0" u="none" strike="noStrike" kern="1200" baseline="0" dirty="0" smtClean="0">
                          <a:solidFill>
                            <a:schemeClr val="tx1"/>
                          </a:solidFill>
                          <a:latin typeface="+mn-lt"/>
                          <a:ea typeface="+mn-ea"/>
                          <a:cs typeface="+mn-cs"/>
                        </a:rPr>
                        <a:t>13.812</a:t>
                      </a:r>
                      <a:endParaRPr lang="de-DE" sz="1600" b="0" i="0" u="none" strike="noStrike" kern="1200" baseline="0" dirty="0" smtClean="0">
                        <a:solidFill>
                          <a:schemeClr val="tx1"/>
                        </a:solidFill>
                        <a:latin typeface="+mn-lt"/>
                        <a:ea typeface="+mn-ea"/>
                        <a:cs typeface="+mn-cs"/>
                      </a:endParaRPr>
                    </a:p>
                  </a:txBody>
                  <a:tcPr marL="9525" marR="9525" marT="9525" marB="0" anchor="ctr"/>
                </a:tc>
                <a:tc>
                  <a:txBody>
                    <a:bodyPr/>
                    <a:lstStyle/>
                    <a:p>
                      <a:pPr algn="ctr"/>
                      <a:r>
                        <a:rPr lang="de-DE" sz="1600" b="0" i="0" u="none" strike="noStrike" kern="1200" baseline="0" dirty="0" smtClean="0">
                          <a:solidFill>
                            <a:schemeClr val="tx1"/>
                          </a:solidFill>
                          <a:latin typeface="+mn-lt"/>
                          <a:ea typeface="+mn-ea"/>
                          <a:cs typeface="+mn-cs"/>
                        </a:rPr>
                        <a:t>224</a:t>
                      </a:r>
                      <a:endParaRPr lang="de-DE" sz="1600" b="0" i="0" u="none" strike="noStrike" kern="1200" baseline="0" dirty="0" smtClean="0">
                        <a:solidFill>
                          <a:schemeClr val="tx1"/>
                        </a:solidFill>
                        <a:latin typeface="+mn-lt"/>
                        <a:ea typeface="+mn-ea"/>
                        <a:cs typeface="+mn-cs"/>
                      </a:endParaRPr>
                    </a:p>
                  </a:txBody>
                  <a:tcPr marL="9525" marR="9525" marT="9525" marB="0" anchor="ctr"/>
                </a:tc>
                <a:tc>
                  <a:txBody>
                    <a:bodyPr/>
                    <a:lstStyle/>
                    <a:p>
                      <a:pPr algn="ctr"/>
                      <a:r>
                        <a:rPr lang="de-DE" sz="1600" b="1" i="0" u="none" strike="noStrike" kern="1200" baseline="0" dirty="0" smtClean="0">
                          <a:solidFill>
                            <a:schemeClr val="tx1"/>
                          </a:solidFill>
                          <a:latin typeface="+mn-lt"/>
                          <a:ea typeface="+mn-ea"/>
                          <a:cs typeface="+mn-cs"/>
                        </a:rPr>
                        <a:t>20.183</a:t>
                      </a:r>
                      <a:endParaRPr lang="de-DE" sz="1600" b="1" i="0" u="none" strike="noStrike" kern="1200" baseline="0" dirty="0" smtClean="0">
                        <a:solidFill>
                          <a:schemeClr val="tx1"/>
                        </a:solidFill>
                        <a:latin typeface="+mn-lt"/>
                        <a:ea typeface="+mn-ea"/>
                        <a:cs typeface="+mn-cs"/>
                      </a:endParaRPr>
                    </a:p>
                  </a:txBody>
                  <a:tcPr marL="9525" marR="9525" marT="9525" marB="0" anchor="ctr"/>
                </a:tc>
                <a:tc>
                  <a:txBody>
                    <a:bodyPr/>
                    <a:lstStyle/>
                    <a:p>
                      <a:pPr algn="ctr"/>
                      <a:r>
                        <a:rPr lang="de-DE" sz="1600" b="0" i="0" u="none" strike="noStrike" kern="1200" baseline="0" dirty="0" smtClean="0">
                          <a:solidFill>
                            <a:schemeClr val="tx1"/>
                          </a:solidFill>
                          <a:latin typeface="+mn-lt"/>
                          <a:ea typeface="+mn-ea"/>
                          <a:cs typeface="+mn-cs"/>
                        </a:rPr>
                        <a:t>+715</a:t>
                      </a:r>
                      <a:endParaRPr lang="de-DE" sz="1600" b="0" i="0" u="none" strike="noStrike" kern="1200" baseline="0" dirty="0" smtClean="0">
                        <a:solidFill>
                          <a:schemeClr val="tx1"/>
                        </a:solidFill>
                        <a:latin typeface="+mn-lt"/>
                        <a:ea typeface="+mn-ea"/>
                        <a:cs typeface="+mn-cs"/>
                      </a:endParaRPr>
                    </a:p>
                  </a:txBody>
                  <a:tcPr marL="9525" marR="9525" marT="9525" marB="0" anchor="ctr"/>
                </a:tc>
              </a:tr>
              <a:tr h="431120">
                <a:tc>
                  <a:txBody>
                    <a:bodyPr/>
                    <a:lstStyle/>
                    <a:p>
                      <a:pPr algn="l" fontAlgn="b"/>
                      <a:r>
                        <a:rPr lang="de-DE" sz="1600" b="1" u="none" strike="noStrike" kern="1200" smtClean="0">
                          <a:solidFill>
                            <a:schemeClr val="tx1"/>
                          </a:solidFill>
                          <a:effectLst/>
                          <a:latin typeface="+mn-lt"/>
                          <a:ea typeface="+mn-ea"/>
                          <a:cs typeface="+mn-cs"/>
                        </a:rPr>
                        <a:t>Frei</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algn="ctr"/>
                      <a:r>
                        <a:rPr lang="de-DE" sz="1600" b="0" i="0" u="none" strike="noStrike" kern="1200" baseline="0" dirty="0" smtClean="0">
                          <a:solidFill>
                            <a:schemeClr val="tx1"/>
                          </a:solidFill>
                          <a:latin typeface="+mn-lt"/>
                          <a:ea typeface="+mn-ea"/>
                          <a:cs typeface="+mn-cs"/>
                        </a:rPr>
                        <a:t>3.187</a:t>
                      </a:r>
                      <a:endParaRPr lang="de-DE" sz="1600" b="0" i="0" u="none" strike="noStrike" kern="1200" baseline="0" dirty="0" smtClean="0">
                        <a:solidFill>
                          <a:schemeClr val="tx1"/>
                        </a:solidFill>
                        <a:latin typeface="+mn-lt"/>
                        <a:ea typeface="+mn-ea"/>
                        <a:cs typeface="+mn-cs"/>
                      </a:endParaRPr>
                    </a:p>
                  </a:txBody>
                  <a:tcPr marL="9525" marR="9525" marT="9525" marB="0" anchor="ctr"/>
                </a:tc>
                <a:tc>
                  <a:txBody>
                    <a:bodyPr/>
                    <a:lstStyle/>
                    <a:p>
                      <a:pPr algn="ctr"/>
                      <a:r>
                        <a:rPr lang="de-DE" sz="1600" b="0" i="0" u="none" strike="noStrike" kern="1200" baseline="0" dirty="0" smtClean="0">
                          <a:solidFill>
                            <a:schemeClr val="tx1"/>
                          </a:solidFill>
                          <a:latin typeface="+mn-lt"/>
                          <a:ea typeface="+mn-ea"/>
                          <a:cs typeface="+mn-cs"/>
                        </a:rPr>
                        <a:t>8.418</a:t>
                      </a:r>
                      <a:endParaRPr lang="de-DE" sz="1600" b="0" i="0" u="none" strike="noStrike" kern="1200" baseline="0" dirty="0" smtClean="0">
                        <a:solidFill>
                          <a:schemeClr val="tx1"/>
                        </a:solidFill>
                        <a:latin typeface="+mn-lt"/>
                        <a:ea typeface="+mn-ea"/>
                        <a:cs typeface="+mn-cs"/>
                      </a:endParaRPr>
                    </a:p>
                  </a:txBody>
                  <a:tcPr marL="9525" marR="9525" marT="9525" marB="0" anchor="ctr"/>
                </a:tc>
                <a:tc>
                  <a:txBody>
                    <a:bodyPr/>
                    <a:lstStyle/>
                    <a:p>
                      <a:pPr algn="ctr"/>
                      <a:r>
                        <a:rPr lang="de-DE" sz="1600" b="0" i="0" u="none" strike="noStrike" kern="1200" baseline="0" dirty="0" smtClean="0">
                          <a:solidFill>
                            <a:schemeClr val="tx1"/>
                          </a:solidFill>
                          <a:latin typeface="+mn-lt"/>
                          <a:ea typeface="+mn-ea"/>
                          <a:cs typeface="+mn-cs"/>
                        </a:rPr>
                        <a:t> </a:t>
                      </a:r>
                      <a:r>
                        <a:rPr lang="de-DE" sz="1600" b="0" i="0" u="none" strike="noStrike" kern="1200" baseline="0" dirty="0" smtClean="0">
                          <a:solidFill>
                            <a:schemeClr val="tx1"/>
                          </a:solidFill>
                          <a:latin typeface="+mn-lt"/>
                          <a:ea typeface="+mn-ea"/>
                          <a:cs typeface="+mn-cs"/>
                        </a:rPr>
                        <a:t>522</a:t>
                      </a:r>
                      <a:r>
                        <a:rPr lang="de-DE" sz="1600" b="0" i="0" u="none" strike="noStrike" kern="1200" baseline="0" dirty="0" smtClean="0">
                          <a:solidFill>
                            <a:schemeClr val="tx1"/>
                          </a:solidFill>
                          <a:latin typeface="+mn-lt"/>
                          <a:ea typeface="+mn-ea"/>
                          <a:cs typeface="+mn-cs"/>
                        </a:rPr>
                        <a:t>	</a:t>
                      </a:r>
                    </a:p>
                  </a:txBody>
                  <a:tcPr marL="9525" marR="9525" marT="9525" marB="0" anchor="ctr"/>
                </a:tc>
                <a:tc>
                  <a:txBody>
                    <a:bodyPr/>
                    <a:lstStyle/>
                    <a:p>
                      <a:pPr algn="ctr"/>
                      <a:r>
                        <a:rPr lang="de-DE" sz="1600" b="1" i="0" u="none" strike="noStrike" kern="1200" baseline="0" dirty="0" smtClean="0">
                          <a:solidFill>
                            <a:schemeClr val="tx1"/>
                          </a:solidFill>
                          <a:latin typeface="+mn-lt"/>
                          <a:ea typeface="+mn-ea"/>
                          <a:cs typeface="+mn-cs"/>
                        </a:rPr>
                        <a:t> </a:t>
                      </a:r>
                      <a:r>
                        <a:rPr lang="de-DE" sz="1600" b="1" i="0" u="none" strike="noStrike" kern="1200" baseline="0" dirty="0" smtClean="0">
                          <a:solidFill>
                            <a:schemeClr val="tx1"/>
                          </a:solidFill>
                          <a:latin typeface="+mn-lt"/>
                          <a:ea typeface="+mn-ea"/>
                          <a:cs typeface="+mn-cs"/>
                        </a:rPr>
                        <a:t>12.127</a:t>
                      </a:r>
                      <a:endParaRPr lang="de-DE" sz="1600" b="1" i="0" u="none" strike="noStrike" kern="1200" baseline="0" dirty="0" smtClean="0">
                        <a:solidFill>
                          <a:schemeClr val="tx1"/>
                        </a:solidFill>
                        <a:latin typeface="+mn-lt"/>
                        <a:ea typeface="+mn-ea"/>
                        <a:cs typeface="+mn-cs"/>
                      </a:endParaRPr>
                    </a:p>
                  </a:txBody>
                  <a:tcPr marL="9525" marR="9525" marT="9525" marB="0" anchor="ctr"/>
                </a:tc>
                <a:tc>
                  <a:txBody>
                    <a:bodyPr/>
                    <a:lstStyle/>
                    <a:p>
                      <a:pPr algn="ctr"/>
                      <a:r>
                        <a:rPr lang="de-DE" sz="1600" b="0" i="0" u="none" strike="noStrike" kern="1200" baseline="0" dirty="0" smtClean="0">
                          <a:solidFill>
                            <a:schemeClr val="tx1"/>
                          </a:solidFill>
                          <a:latin typeface="+mn-lt"/>
                          <a:ea typeface="+mn-ea"/>
                          <a:cs typeface="+mn-cs"/>
                        </a:rPr>
                        <a:t>-16</a:t>
                      </a:r>
                      <a:endParaRPr lang="de-DE" sz="1600" b="0" i="0" u="none" strike="noStrike" kern="1200" baseline="0" dirty="0" smtClean="0">
                        <a:solidFill>
                          <a:schemeClr val="tx1"/>
                        </a:solidFill>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74804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35</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13.05.2020</a:t>
            </a:r>
            <a:r>
              <a:rPr lang="de-DE" sz="1400" dirty="0" smtClean="0">
                <a:solidFill>
                  <a:schemeClr val="bg1"/>
                </a:solidFill>
              </a:rPr>
              <a:t>, 09:15)</a:t>
            </a:r>
            <a:endParaRPr lang="de-DE" sz="1400" dirty="0">
              <a:solidFill>
                <a:schemeClr val="bg1"/>
              </a:solidFill>
            </a:endParaRPr>
          </a:p>
        </p:txBody>
      </p:sp>
      <p:sp>
        <p:nvSpPr>
          <p:cNvPr id="6" name="Rechteck 5"/>
          <p:cNvSpPr/>
          <p:nvPr/>
        </p:nvSpPr>
        <p:spPr>
          <a:xfrm>
            <a:off x="3476625" y="2190750"/>
            <a:ext cx="419100" cy="3409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5562600" y="971550"/>
            <a:ext cx="3100083" cy="581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1219200" y="1262062"/>
            <a:ext cx="396262" cy="923330"/>
          </a:xfrm>
          <a:prstGeom prst="rect">
            <a:avLst/>
          </a:prstGeom>
          <a:noFill/>
        </p:spPr>
        <p:txBody>
          <a:bodyPr wrap="none" rtlCol="0">
            <a:spAutoFit/>
          </a:bodyPr>
          <a:lstStyle/>
          <a:p>
            <a:endParaRPr lang="de-DE" dirty="0" smtClean="0"/>
          </a:p>
          <a:p>
            <a:endParaRPr lang="de-DE" dirty="0"/>
          </a:p>
          <a:p>
            <a:r>
              <a:rPr lang="de-DE" dirty="0" smtClean="0"/>
              <a:t>    </a:t>
            </a:r>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28" y="869377"/>
            <a:ext cx="8219655" cy="54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36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36</a:t>
            </a:fld>
            <a:endParaRPr lang="de-DE"/>
          </a:p>
        </p:txBody>
      </p:sp>
      <p:sp>
        <p:nvSpPr>
          <p:cNvPr id="2" name="Titel 1"/>
          <p:cNvSpPr>
            <a:spLocks noGrp="1"/>
          </p:cNvSpPr>
          <p:nvPr>
            <p:ph type="title"/>
          </p:nvPr>
        </p:nvSpPr>
        <p:spPr>
          <a:xfrm>
            <a:off x="236765" y="195532"/>
            <a:ext cx="6784521" cy="523220"/>
          </a:xfrm>
          <a:solidFill>
            <a:srgbClr val="045AA6"/>
          </a:solidFill>
        </p:spPr>
        <p:txBody>
          <a:bodyPr lIns="72000"/>
          <a:lstStyle/>
          <a:p>
            <a:pPr>
              <a:spcBef>
                <a:spcPts val="600"/>
              </a:spcBef>
            </a:pPr>
            <a:r>
              <a:rPr lang="de-DE" sz="2000" dirty="0" smtClean="0">
                <a:solidFill>
                  <a:schemeClr val="bg1"/>
                </a:solidFill>
              </a:rPr>
              <a:t>Prognose benötigter Intensivbetten für SARS-CoV-2 Fälle; </a:t>
            </a:r>
            <a:r>
              <a:rPr lang="de-DE" sz="1400" dirty="0">
                <a:solidFill>
                  <a:schemeClr val="bg1"/>
                </a:solidFill>
              </a:rPr>
              <a:t>(Datenstand: </a:t>
            </a:r>
            <a:r>
              <a:rPr lang="de-DE" sz="1400" dirty="0" smtClean="0">
                <a:solidFill>
                  <a:schemeClr val="bg1"/>
                </a:solidFill>
              </a:rPr>
              <a:t>04.05.2020)</a:t>
            </a:r>
            <a:endParaRPr lang="de-DE" sz="1400" dirty="0">
              <a:solidFill>
                <a:schemeClr val="bg1"/>
              </a:solidFill>
            </a:endParaRPr>
          </a:p>
        </p:txBody>
      </p:sp>
      <p:sp>
        <p:nvSpPr>
          <p:cNvPr id="6" name="Rechteck 5"/>
          <p:cNvSpPr/>
          <p:nvPr/>
        </p:nvSpPr>
        <p:spPr>
          <a:xfrm>
            <a:off x="2105025" y="1393309"/>
            <a:ext cx="419100" cy="3409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5562600" y="971550"/>
            <a:ext cx="3100083" cy="581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1219200" y="1262062"/>
            <a:ext cx="396262" cy="923330"/>
          </a:xfrm>
          <a:prstGeom prst="rect">
            <a:avLst/>
          </a:prstGeom>
          <a:noFill/>
        </p:spPr>
        <p:txBody>
          <a:bodyPr wrap="none" rtlCol="0">
            <a:spAutoFit/>
          </a:bodyPr>
          <a:lstStyle/>
          <a:p>
            <a:endParaRPr lang="de-DE" dirty="0" smtClean="0"/>
          </a:p>
          <a:p>
            <a:endParaRPr lang="de-DE" dirty="0"/>
          </a:p>
          <a:p>
            <a:r>
              <a:rPr lang="de-DE" dirty="0" smtClean="0"/>
              <a:t>    </a:t>
            </a:r>
            <a:endParaRPr lang="de-DE" dirty="0"/>
          </a:p>
        </p:txBody>
      </p:sp>
      <p:pic>
        <p:nvPicPr>
          <p:cNvPr id="11" name="Grafik 10"/>
          <p:cNvPicPr/>
          <p:nvPr/>
        </p:nvPicPr>
        <p:blipFill>
          <a:blip r:embed="rId3" cstate="print">
            <a:extLst>
              <a:ext uri="{28A0092B-C50C-407E-A947-70E740481C1C}">
                <a14:useLocalDpi xmlns:a14="http://schemas.microsoft.com/office/drawing/2010/main" val="0"/>
              </a:ext>
            </a:extLst>
          </a:blip>
          <a:stretch>
            <a:fillRect/>
          </a:stretch>
        </p:blipFill>
        <p:spPr>
          <a:xfrm>
            <a:off x="352218" y="1393309"/>
            <a:ext cx="5972810" cy="2388870"/>
          </a:xfrm>
          <a:prstGeom prst="rect">
            <a:avLst/>
          </a:prstGeom>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25" y="4179371"/>
            <a:ext cx="57467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997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Aktuelle Mobilität (Datenstand 05.05.2020)</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37</a:t>
            </a:fld>
            <a:endParaRPr lang="de-DE"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123950"/>
            <a:ext cx="806767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15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Aktuelle Mobilität (Datenstand 05.05.2020)</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38</a:t>
            </a:fld>
            <a:endParaRPr lang="de-DE" dirty="0"/>
          </a:p>
        </p:txBody>
      </p:sp>
      <p:sp>
        <p:nvSpPr>
          <p:cNvPr id="7" name="Textfeld 6"/>
          <p:cNvSpPr txBox="1"/>
          <p:nvPr/>
        </p:nvSpPr>
        <p:spPr>
          <a:xfrm>
            <a:off x="888675" y="5863678"/>
            <a:ext cx="6869829" cy="523220"/>
          </a:xfrm>
          <a:prstGeom prst="rect">
            <a:avLst/>
          </a:prstGeom>
          <a:noFill/>
        </p:spPr>
        <p:txBody>
          <a:bodyPr wrap="none" rtlCol="0">
            <a:spAutoFit/>
          </a:bodyPr>
          <a:lstStyle/>
          <a:p>
            <a:r>
              <a:rPr lang="de-DE" sz="1400" dirty="0" smtClean="0"/>
              <a:t>Link zum </a:t>
            </a:r>
            <a:r>
              <a:rPr lang="de-DE" sz="1400" dirty="0"/>
              <a:t>Mobility Monitor </a:t>
            </a:r>
            <a:r>
              <a:rPr lang="de-DE" sz="1400" dirty="0">
                <a:hlinkClick r:id="rId3"/>
              </a:rPr>
              <a:t>http://rocs.hu-berlin.de/covid-19-mobility/de/mobility-monitor</a:t>
            </a:r>
            <a:r>
              <a:rPr lang="de-DE" sz="1400" dirty="0" smtClean="0">
                <a:hlinkClick r:id="rId3"/>
              </a:rPr>
              <a:t>/</a:t>
            </a:r>
            <a:endParaRPr lang="de-DE" sz="1400" dirty="0" smtClean="0"/>
          </a:p>
          <a:p>
            <a:endParaRPr lang="de-DE" sz="1400"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995363"/>
            <a:ext cx="755332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41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Anzahl Labortestungen </a:t>
            </a:r>
            <a:r>
              <a:rPr lang="de-DE" sz="1400" dirty="0" smtClean="0"/>
              <a:t>(Datenstand </a:t>
            </a:r>
            <a:r>
              <a:rPr lang="de-DE" sz="1400" dirty="0" smtClean="0"/>
              <a:t>12.05.2020)</a:t>
            </a:r>
            <a:endParaRPr lang="de-DE" sz="1400"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39</a:t>
            </a:fld>
            <a:endParaRPr lang="de-DE" dirty="0"/>
          </a:p>
        </p:txBody>
      </p:sp>
      <p:sp>
        <p:nvSpPr>
          <p:cNvPr id="8" name="Textfeld 7"/>
          <p:cNvSpPr txBox="1"/>
          <p:nvPr/>
        </p:nvSpPr>
        <p:spPr>
          <a:xfrm>
            <a:off x="286746" y="5565259"/>
            <a:ext cx="8161929" cy="923330"/>
          </a:xfrm>
          <a:prstGeom prst="rect">
            <a:avLst/>
          </a:prstGeom>
          <a:noFill/>
        </p:spPr>
        <p:txBody>
          <a:bodyPr wrap="square" rtlCol="0">
            <a:spAutoFit/>
          </a:bodyPr>
          <a:lstStyle/>
          <a:p>
            <a:r>
              <a:rPr lang="de-DE" dirty="0"/>
              <a:t>In KW 19 gaben 29 Labore einen Rückstau von insgesamt  3224 abzuarbeitenden Proben an. 35 Labore nannten Lieferschwierigkeiten für Reagenzien (siehe Anhang), hauptsächlich Extraktionskits und </a:t>
            </a:r>
            <a:r>
              <a:rPr lang="de-DE" dirty="0" err="1"/>
              <a:t>Abstrichtupfer</a:t>
            </a:r>
            <a:r>
              <a:rPr lang="de-DE" dirty="0"/>
              <a:t>.</a:t>
            </a:r>
          </a:p>
        </p:txBody>
      </p:sp>
      <p:graphicFrame>
        <p:nvGraphicFramePr>
          <p:cNvPr id="9" name="Tabelle 8"/>
          <p:cNvGraphicFramePr>
            <a:graphicFrameLocks noGrp="1"/>
          </p:cNvGraphicFramePr>
          <p:nvPr>
            <p:extLst>
              <p:ext uri="{D42A27DB-BD31-4B8C-83A1-F6EECF244321}">
                <p14:modId xmlns:p14="http://schemas.microsoft.com/office/powerpoint/2010/main" val="4064219205"/>
              </p:ext>
            </p:extLst>
          </p:nvPr>
        </p:nvGraphicFramePr>
        <p:xfrm>
          <a:off x="286746" y="1066752"/>
          <a:ext cx="5834380" cy="2611247"/>
        </p:xfrm>
        <a:graphic>
          <a:graphicData uri="http://schemas.openxmlformats.org/drawingml/2006/table">
            <a:tbl>
              <a:tblPr firstRow="1" firstCol="1" bandRow="1">
                <a:tableStyleId>{5C22544A-7EE6-4342-B048-85BDC9FD1C3A}</a:tableStyleId>
              </a:tblPr>
              <a:tblGrid>
                <a:gridCol w="1334135"/>
                <a:gridCol w="1170305"/>
                <a:gridCol w="1292860"/>
                <a:gridCol w="2037080"/>
              </a:tblGrid>
              <a:tr h="202565">
                <a:tc>
                  <a:txBody>
                    <a:bodyPr/>
                    <a:lstStyle/>
                    <a:p>
                      <a:pPr algn="ctr">
                        <a:lnSpc>
                          <a:spcPct val="115000"/>
                        </a:lnSpc>
                        <a:spcAft>
                          <a:spcPts val="0"/>
                        </a:spcAft>
                      </a:pPr>
                      <a:r>
                        <a:rPr lang="de-DE" sz="1100" dirty="0">
                          <a:effectLst/>
                        </a:rPr>
                        <a:t>KW</a:t>
                      </a:r>
                      <a:endParaRPr lang="de-DE" sz="1100" dirty="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Testungen</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Positiv getestet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übermittelnde Labore</a:t>
                      </a:r>
                      <a:endParaRPr lang="de-DE" sz="1100">
                        <a:effectLst/>
                        <a:latin typeface="Calibri"/>
                        <a:ea typeface="MS Mincho"/>
                        <a:cs typeface="Times New Roman"/>
                      </a:endParaRP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Bis einschließlich KW10</a:t>
                      </a:r>
                    </a:p>
                  </a:txBody>
                  <a:tcPr marL="9525" marR="9525" marT="9525" marB="0" anchor="ctr"/>
                </a:tc>
                <a:tc>
                  <a:txBody>
                    <a:bodyPr/>
                    <a:lstStyle/>
                    <a:p>
                      <a:pPr algn="ctr" fontAlgn="ctr"/>
                      <a:r>
                        <a:rPr lang="de-DE" sz="1100" b="0" i="0" u="none" strike="noStrike">
                          <a:solidFill>
                            <a:srgbClr val="000000"/>
                          </a:solidFill>
                          <a:effectLst/>
                          <a:latin typeface="Calibri"/>
                        </a:rPr>
                        <a:t>124.716</a:t>
                      </a:r>
                    </a:p>
                  </a:txBody>
                  <a:tcPr marL="9525" marR="9525" marT="9525" marB="0" anchor="ctr"/>
                </a:tc>
                <a:tc>
                  <a:txBody>
                    <a:bodyPr/>
                    <a:lstStyle/>
                    <a:p>
                      <a:pPr algn="ctr" fontAlgn="ctr"/>
                      <a:r>
                        <a:rPr lang="de-DE" sz="1100" b="0" i="0" u="none" strike="noStrike">
                          <a:solidFill>
                            <a:srgbClr val="000000"/>
                          </a:solidFill>
                          <a:effectLst/>
                          <a:latin typeface="Calibri"/>
                        </a:rPr>
                        <a:t>3.892 (3,1%)</a:t>
                      </a:r>
                    </a:p>
                  </a:txBody>
                  <a:tcPr marL="9525" marR="9525" marT="9525" marB="0" anchor="ctr"/>
                </a:tc>
                <a:tc>
                  <a:txBody>
                    <a:bodyPr/>
                    <a:lstStyle/>
                    <a:p>
                      <a:pPr algn="ctr" fontAlgn="ctr"/>
                      <a:r>
                        <a:rPr lang="de-DE" sz="1100" b="0" i="0" u="none" strike="noStrike" dirty="0">
                          <a:solidFill>
                            <a:srgbClr val="000000"/>
                          </a:solidFill>
                          <a:effectLst/>
                          <a:latin typeface="Calibri"/>
                        </a:rPr>
                        <a:t>90</a:t>
                      </a:r>
                    </a:p>
                  </a:txBody>
                  <a:tcPr marL="9525" marR="9525" marT="9525" marB="0" anchor="ctr"/>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11</a:t>
                      </a:r>
                    </a:p>
                  </a:txBody>
                  <a:tcPr marL="9525" marR="9525" marT="9525" marB="0" anchor="ctr"/>
                </a:tc>
                <a:tc>
                  <a:txBody>
                    <a:bodyPr/>
                    <a:lstStyle/>
                    <a:p>
                      <a:pPr algn="ctr" fontAlgn="ctr"/>
                      <a:r>
                        <a:rPr lang="de-DE" sz="1100" b="0" i="0" u="none" strike="noStrike">
                          <a:solidFill>
                            <a:srgbClr val="000000"/>
                          </a:solidFill>
                          <a:effectLst/>
                          <a:latin typeface="Calibri"/>
                        </a:rPr>
                        <a:t>127.457</a:t>
                      </a:r>
                    </a:p>
                  </a:txBody>
                  <a:tcPr marL="9525" marR="9525" marT="9525" marB="0" anchor="ctr"/>
                </a:tc>
                <a:tc>
                  <a:txBody>
                    <a:bodyPr/>
                    <a:lstStyle/>
                    <a:p>
                      <a:pPr algn="ctr" fontAlgn="ctr"/>
                      <a:r>
                        <a:rPr lang="de-DE" sz="1100" b="0" i="0" u="none" strike="noStrike">
                          <a:solidFill>
                            <a:srgbClr val="000000"/>
                          </a:solidFill>
                          <a:effectLst/>
                          <a:latin typeface="Calibri"/>
                        </a:rPr>
                        <a:t>7.582 (5,9%)</a:t>
                      </a:r>
                    </a:p>
                  </a:txBody>
                  <a:tcPr marL="9525" marR="9525" marT="9525" marB="0" anchor="ctr"/>
                </a:tc>
                <a:tc>
                  <a:txBody>
                    <a:bodyPr/>
                    <a:lstStyle/>
                    <a:p>
                      <a:pPr algn="ctr" fontAlgn="ctr"/>
                      <a:r>
                        <a:rPr lang="de-DE" sz="1100" b="0" i="0" u="none" strike="noStrike" dirty="0">
                          <a:solidFill>
                            <a:srgbClr val="000000"/>
                          </a:solidFill>
                          <a:effectLst/>
                          <a:latin typeface="Calibri"/>
                        </a:rPr>
                        <a:t>114</a:t>
                      </a:r>
                    </a:p>
                  </a:txBody>
                  <a:tcPr marL="9525" marR="9525" marT="9525" marB="0" anchor="ctr"/>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12</a:t>
                      </a:r>
                    </a:p>
                  </a:txBody>
                  <a:tcPr marL="9525" marR="9525" marT="9525" marB="0" anchor="ctr"/>
                </a:tc>
                <a:tc>
                  <a:txBody>
                    <a:bodyPr/>
                    <a:lstStyle/>
                    <a:p>
                      <a:pPr algn="ctr" fontAlgn="ctr"/>
                      <a:r>
                        <a:rPr lang="de-DE" sz="1100" b="0" i="0" u="none" strike="noStrike">
                          <a:solidFill>
                            <a:srgbClr val="000000"/>
                          </a:solidFill>
                          <a:effectLst/>
                          <a:latin typeface="Calibri"/>
                        </a:rPr>
                        <a:t>348.619</a:t>
                      </a:r>
                    </a:p>
                  </a:txBody>
                  <a:tcPr marL="9525" marR="9525" marT="9525" marB="0" anchor="ctr"/>
                </a:tc>
                <a:tc>
                  <a:txBody>
                    <a:bodyPr/>
                    <a:lstStyle/>
                    <a:p>
                      <a:pPr algn="ctr" fontAlgn="ctr"/>
                      <a:r>
                        <a:rPr lang="de-DE" sz="1100" b="0" i="0" u="none" strike="noStrike">
                          <a:solidFill>
                            <a:srgbClr val="000000"/>
                          </a:solidFill>
                          <a:effectLst/>
                          <a:latin typeface="Calibri"/>
                        </a:rPr>
                        <a:t>23.820 (6,8%)</a:t>
                      </a:r>
                    </a:p>
                  </a:txBody>
                  <a:tcPr marL="9525" marR="9525" marT="9525" marB="0" anchor="ctr"/>
                </a:tc>
                <a:tc>
                  <a:txBody>
                    <a:bodyPr/>
                    <a:lstStyle/>
                    <a:p>
                      <a:pPr algn="ctr" fontAlgn="ctr"/>
                      <a:r>
                        <a:rPr lang="de-DE" sz="1100" b="0" i="0" u="none" strike="noStrike" dirty="0">
                          <a:solidFill>
                            <a:srgbClr val="000000"/>
                          </a:solidFill>
                          <a:effectLst/>
                          <a:latin typeface="Calibri"/>
                        </a:rPr>
                        <a:t>152</a:t>
                      </a:r>
                    </a:p>
                  </a:txBody>
                  <a:tcPr marL="9525" marR="9525" marT="9525" marB="0" anchor="ctr"/>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13</a:t>
                      </a:r>
                    </a:p>
                  </a:txBody>
                  <a:tcPr marL="9525" marR="9525" marT="9525" marB="0" anchor="ctr"/>
                </a:tc>
                <a:tc>
                  <a:txBody>
                    <a:bodyPr/>
                    <a:lstStyle/>
                    <a:p>
                      <a:pPr algn="ctr" fontAlgn="ctr"/>
                      <a:r>
                        <a:rPr lang="de-DE" sz="1100" b="0" i="0" u="none" strike="noStrike">
                          <a:solidFill>
                            <a:srgbClr val="000000"/>
                          </a:solidFill>
                          <a:effectLst/>
                          <a:latin typeface="Calibri"/>
                        </a:rPr>
                        <a:t>361.515</a:t>
                      </a:r>
                    </a:p>
                  </a:txBody>
                  <a:tcPr marL="9525" marR="9525" marT="9525" marB="0" anchor="ctr"/>
                </a:tc>
                <a:tc>
                  <a:txBody>
                    <a:bodyPr/>
                    <a:lstStyle/>
                    <a:p>
                      <a:pPr algn="ctr" fontAlgn="ctr"/>
                      <a:r>
                        <a:rPr lang="de-DE" sz="1100" b="0" i="0" u="none" strike="noStrike">
                          <a:solidFill>
                            <a:srgbClr val="000000"/>
                          </a:solidFill>
                          <a:effectLst/>
                          <a:latin typeface="Calibri"/>
                        </a:rPr>
                        <a:t>31.414 (8,7%)</a:t>
                      </a:r>
                    </a:p>
                  </a:txBody>
                  <a:tcPr marL="9525" marR="9525" marT="9525" marB="0" anchor="ctr"/>
                </a:tc>
                <a:tc>
                  <a:txBody>
                    <a:bodyPr/>
                    <a:lstStyle/>
                    <a:p>
                      <a:pPr algn="ctr" fontAlgn="ctr"/>
                      <a:r>
                        <a:rPr lang="de-DE" sz="1100" b="0" i="0" u="none" strike="noStrike" dirty="0">
                          <a:solidFill>
                            <a:srgbClr val="000000"/>
                          </a:solidFill>
                          <a:effectLst/>
                          <a:latin typeface="Calibri"/>
                        </a:rPr>
                        <a:t>151</a:t>
                      </a:r>
                    </a:p>
                  </a:txBody>
                  <a:tcPr marL="9525" marR="9525" marT="9525" marB="0" anchor="ctr"/>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14</a:t>
                      </a:r>
                    </a:p>
                  </a:txBody>
                  <a:tcPr marL="9525" marR="9525" marT="9525" marB="0" anchor="ctr"/>
                </a:tc>
                <a:tc>
                  <a:txBody>
                    <a:bodyPr/>
                    <a:lstStyle/>
                    <a:p>
                      <a:pPr algn="ctr" fontAlgn="ctr"/>
                      <a:r>
                        <a:rPr lang="de-DE" sz="1100" b="0" i="0" u="none" strike="noStrike">
                          <a:solidFill>
                            <a:srgbClr val="000000"/>
                          </a:solidFill>
                          <a:effectLst/>
                          <a:latin typeface="Calibri"/>
                        </a:rPr>
                        <a:t>408.348</a:t>
                      </a:r>
                    </a:p>
                  </a:txBody>
                  <a:tcPr marL="9525" marR="9525" marT="9525" marB="0" anchor="ctr"/>
                </a:tc>
                <a:tc>
                  <a:txBody>
                    <a:bodyPr/>
                    <a:lstStyle/>
                    <a:p>
                      <a:pPr algn="ctr" fontAlgn="ctr"/>
                      <a:r>
                        <a:rPr lang="de-DE" sz="1100" b="0" i="0" u="none" strike="noStrike">
                          <a:solidFill>
                            <a:srgbClr val="000000"/>
                          </a:solidFill>
                          <a:effectLst/>
                          <a:latin typeface="Calibri"/>
                        </a:rPr>
                        <a:t>36.885 (9,0%)</a:t>
                      </a:r>
                    </a:p>
                  </a:txBody>
                  <a:tcPr marL="9525" marR="9525" marT="9525" marB="0" anchor="ctr"/>
                </a:tc>
                <a:tc>
                  <a:txBody>
                    <a:bodyPr/>
                    <a:lstStyle/>
                    <a:p>
                      <a:pPr algn="ctr" fontAlgn="ctr"/>
                      <a:r>
                        <a:rPr lang="de-DE" sz="1100" b="0" i="0" u="none" strike="noStrike" dirty="0">
                          <a:solidFill>
                            <a:srgbClr val="000000"/>
                          </a:solidFill>
                          <a:effectLst/>
                          <a:latin typeface="Calibri"/>
                        </a:rPr>
                        <a:t>154</a:t>
                      </a:r>
                    </a:p>
                  </a:txBody>
                  <a:tcPr marL="9525" marR="9525" marT="9525" marB="0" anchor="ctr"/>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15</a:t>
                      </a:r>
                    </a:p>
                  </a:txBody>
                  <a:tcPr marL="9525" marR="9525" marT="9525" marB="0" anchor="ctr"/>
                </a:tc>
                <a:tc>
                  <a:txBody>
                    <a:bodyPr/>
                    <a:lstStyle/>
                    <a:p>
                      <a:pPr algn="ctr" fontAlgn="ctr"/>
                      <a:r>
                        <a:rPr lang="de-DE" sz="1100" b="0" i="0" u="none" strike="noStrike">
                          <a:solidFill>
                            <a:srgbClr val="000000"/>
                          </a:solidFill>
                          <a:effectLst/>
                          <a:latin typeface="Calibri"/>
                        </a:rPr>
                        <a:t>379.233</a:t>
                      </a:r>
                    </a:p>
                  </a:txBody>
                  <a:tcPr marL="9525" marR="9525" marT="9525" marB="0" anchor="ctr"/>
                </a:tc>
                <a:tc>
                  <a:txBody>
                    <a:bodyPr/>
                    <a:lstStyle/>
                    <a:p>
                      <a:pPr algn="ctr" fontAlgn="ctr"/>
                      <a:r>
                        <a:rPr lang="de-DE" sz="1100" b="0" i="0" u="none" strike="noStrike">
                          <a:solidFill>
                            <a:srgbClr val="000000"/>
                          </a:solidFill>
                          <a:effectLst/>
                          <a:latin typeface="Calibri"/>
                        </a:rPr>
                        <a:t>30.728 (8,1%)</a:t>
                      </a:r>
                    </a:p>
                  </a:txBody>
                  <a:tcPr marL="9525" marR="9525" marT="9525" marB="0" anchor="ctr"/>
                </a:tc>
                <a:tc>
                  <a:txBody>
                    <a:bodyPr/>
                    <a:lstStyle/>
                    <a:p>
                      <a:pPr algn="ctr" fontAlgn="ctr"/>
                      <a:r>
                        <a:rPr lang="de-DE" sz="1100" b="0" i="0" u="none" strike="noStrike" dirty="0">
                          <a:solidFill>
                            <a:srgbClr val="000000"/>
                          </a:solidFill>
                          <a:effectLst/>
                          <a:latin typeface="Calibri"/>
                        </a:rPr>
                        <a:t>163</a:t>
                      </a:r>
                    </a:p>
                  </a:txBody>
                  <a:tcPr marL="9525" marR="9525" marT="9525" marB="0" anchor="ctr"/>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16</a:t>
                      </a:r>
                    </a:p>
                  </a:txBody>
                  <a:tcPr marL="9525" marR="9525" marT="9525" marB="0" anchor="ctr"/>
                </a:tc>
                <a:tc>
                  <a:txBody>
                    <a:bodyPr/>
                    <a:lstStyle/>
                    <a:p>
                      <a:pPr algn="ctr" fontAlgn="ctr"/>
                      <a:r>
                        <a:rPr lang="de-DE" sz="1100" b="0" i="0" u="none" strike="noStrike">
                          <a:solidFill>
                            <a:srgbClr val="000000"/>
                          </a:solidFill>
                          <a:effectLst/>
                          <a:latin typeface="Calibri"/>
                        </a:rPr>
                        <a:t>330.027</a:t>
                      </a:r>
                    </a:p>
                  </a:txBody>
                  <a:tcPr marL="9525" marR="9525" marT="9525" marB="0" anchor="ctr"/>
                </a:tc>
                <a:tc>
                  <a:txBody>
                    <a:bodyPr/>
                    <a:lstStyle/>
                    <a:p>
                      <a:pPr algn="ctr" fontAlgn="ctr"/>
                      <a:r>
                        <a:rPr lang="de-DE" sz="1100" b="0" i="0" u="none" strike="noStrike">
                          <a:solidFill>
                            <a:srgbClr val="000000"/>
                          </a:solidFill>
                          <a:effectLst/>
                          <a:latin typeface="Calibri"/>
                        </a:rPr>
                        <a:t>21.993 (6,7%)</a:t>
                      </a:r>
                    </a:p>
                  </a:txBody>
                  <a:tcPr marL="9525" marR="9525" marT="9525" marB="0" anchor="ctr"/>
                </a:tc>
                <a:tc>
                  <a:txBody>
                    <a:bodyPr/>
                    <a:lstStyle/>
                    <a:p>
                      <a:pPr algn="ctr" fontAlgn="ctr"/>
                      <a:r>
                        <a:rPr lang="de-DE" sz="1100" b="0" i="0" u="none" strike="noStrike" dirty="0">
                          <a:solidFill>
                            <a:srgbClr val="000000"/>
                          </a:solidFill>
                          <a:effectLst/>
                          <a:latin typeface="Calibri"/>
                        </a:rPr>
                        <a:t>167</a:t>
                      </a:r>
                    </a:p>
                  </a:txBody>
                  <a:tcPr marL="9525" marR="9525" marT="9525" marB="0" anchor="ctr"/>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17</a:t>
                      </a:r>
                    </a:p>
                  </a:txBody>
                  <a:tcPr marL="9525" marR="9525" marT="9525" marB="0" anchor="ctr"/>
                </a:tc>
                <a:tc>
                  <a:txBody>
                    <a:bodyPr/>
                    <a:lstStyle/>
                    <a:p>
                      <a:pPr algn="ctr" fontAlgn="ctr"/>
                      <a:r>
                        <a:rPr lang="de-DE" sz="1100" b="0" i="0" u="none" strike="noStrike">
                          <a:solidFill>
                            <a:srgbClr val="000000"/>
                          </a:solidFill>
                          <a:effectLst/>
                          <a:latin typeface="Calibri"/>
                        </a:rPr>
                        <a:t>360.443</a:t>
                      </a:r>
                    </a:p>
                  </a:txBody>
                  <a:tcPr marL="9525" marR="9525" marT="9525" marB="0" anchor="ctr"/>
                </a:tc>
                <a:tc>
                  <a:txBody>
                    <a:bodyPr/>
                    <a:lstStyle/>
                    <a:p>
                      <a:pPr algn="ctr" fontAlgn="ctr"/>
                      <a:r>
                        <a:rPr lang="de-DE" sz="1100" b="0" i="0" u="none" strike="noStrike">
                          <a:solidFill>
                            <a:srgbClr val="000000"/>
                          </a:solidFill>
                          <a:effectLst/>
                          <a:latin typeface="Calibri"/>
                        </a:rPr>
                        <a:t>18.015 (5,0%)</a:t>
                      </a:r>
                    </a:p>
                  </a:txBody>
                  <a:tcPr marL="9525" marR="9525" marT="9525" marB="0" anchor="ctr"/>
                </a:tc>
                <a:tc>
                  <a:txBody>
                    <a:bodyPr/>
                    <a:lstStyle/>
                    <a:p>
                      <a:pPr algn="ctr" fontAlgn="ctr"/>
                      <a:r>
                        <a:rPr lang="de-DE" sz="1100" b="0" i="0" u="none" strike="noStrike" dirty="0">
                          <a:solidFill>
                            <a:srgbClr val="000000"/>
                          </a:solidFill>
                          <a:effectLst/>
                          <a:latin typeface="Calibri"/>
                        </a:rPr>
                        <a:t>176</a:t>
                      </a:r>
                    </a:p>
                  </a:txBody>
                  <a:tcPr marL="9525" marR="9525" marT="9525" marB="0" anchor="ctr"/>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18</a:t>
                      </a:r>
                    </a:p>
                  </a:txBody>
                  <a:tcPr marL="9525" marR="9525" marT="9525" marB="0" anchor="ctr"/>
                </a:tc>
                <a:tc>
                  <a:txBody>
                    <a:bodyPr/>
                    <a:lstStyle/>
                    <a:p>
                      <a:pPr algn="ctr" fontAlgn="ctr"/>
                      <a:r>
                        <a:rPr lang="de-DE" sz="1100" b="0" i="0" u="none" strike="noStrike">
                          <a:solidFill>
                            <a:srgbClr val="000000"/>
                          </a:solidFill>
                          <a:effectLst/>
                          <a:latin typeface="Calibri"/>
                        </a:rPr>
                        <a:t>325.259</a:t>
                      </a:r>
                    </a:p>
                  </a:txBody>
                  <a:tcPr marL="9525" marR="9525" marT="9525" marB="0" anchor="ctr"/>
                </a:tc>
                <a:tc>
                  <a:txBody>
                    <a:bodyPr/>
                    <a:lstStyle/>
                    <a:p>
                      <a:pPr algn="ctr" fontAlgn="ctr"/>
                      <a:r>
                        <a:rPr lang="de-DE" sz="1100" b="0" i="0" u="none" strike="noStrike">
                          <a:solidFill>
                            <a:srgbClr val="000000"/>
                          </a:solidFill>
                          <a:effectLst/>
                          <a:latin typeface="Calibri"/>
                        </a:rPr>
                        <a:t>12.585 (3,9%)</a:t>
                      </a:r>
                    </a:p>
                  </a:txBody>
                  <a:tcPr marL="9525" marR="9525" marT="9525" marB="0" anchor="ctr"/>
                </a:tc>
                <a:tc>
                  <a:txBody>
                    <a:bodyPr/>
                    <a:lstStyle/>
                    <a:p>
                      <a:pPr algn="ctr" fontAlgn="ctr"/>
                      <a:r>
                        <a:rPr lang="de-DE" sz="1100" b="0" i="0" u="none" strike="noStrike" dirty="0">
                          <a:solidFill>
                            <a:srgbClr val="000000"/>
                          </a:solidFill>
                          <a:effectLst/>
                          <a:latin typeface="Calibri"/>
                        </a:rPr>
                        <a:t>174</a:t>
                      </a:r>
                    </a:p>
                  </a:txBody>
                  <a:tcPr marL="9525" marR="9525" marT="9525" marB="0" anchor="ctr"/>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19</a:t>
                      </a:r>
                    </a:p>
                  </a:txBody>
                  <a:tcPr marL="9525" marR="9525" marT="9525" marB="0" anchor="ctr"/>
                </a:tc>
                <a:tc>
                  <a:txBody>
                    <a:bodyPr/>
                    <a:lstStyle/>
                    <a:p>
                      <a:pPr algn="ctr" fontAlgn="ctr"/>
                      <a:r>
                        <a:rPr lang="de-DE" sz="1100" b="0" i="0" u="none" strike="noStrike">
                          <a:solidFill>
                            <a:srgbClr val="000000"/>
                          </a:solidFill>
                          <a:effectLst/>
                          <a:latin typeface="Calibri"/>
                        </a:rPr>
                        <a:t>382.154</a:t>
                      </a:r>
                    </a:p>
                  </a:txBody>
                  <a:tcPr marL="9525" marR="9525" marT="9525" marB="0" anchor="ctr"/>
                </a:tc>
                <a:tc>
                  <a:txBody>
                    <a:bodyPr/>
                    <a:lstStyle/>
                    <a:p>
                      <a:pPr algn="ctr" fontAlgn="ctr"/>
                      <a:r>
                        <a:rPr lang="de-DE" sz="1100" b="0" i="0" u="none" strike="noStrike">
                          <a:solidFill>
                            <a:srgbClr val="000000"/>
                          </a:solidFill>
                          <a:effectLst/>
                          <a:latin typeface="Calibri"/>
                        </a:rPr>
                        <a:t>15.775 (4,1%)</a:t>
                      </a:r>
                    </a:p>
                  </a:txBody>
                  <a:tcPr marL="9525" marR="9525" marT="9525" marB="0" anchor="ctr"/>
                </a:tc>
                <a:tc>
                  <a:txBody>
                    <a:bodyPr/>
                    <a:lstStyle/>
                    <a:p>
                      <a:pPr algn="ctr" fontAlgn="ctr"/>
                      <a:r>
                        <a:rPr lang="de-DE" sz="1100" b="0" i="0" u="none" strike="noStrike" dirty="0">
                          <a:solidFill>
                            <a:srgbClr val="000000"/>
                          </a:solidFill>
                          <a:effectLst/>
                          <a:latin typeface="Calibri"/>
                        </a:rPr>
                        <a:t>173</a:t>
                      </a:r>
                    </a:p>
                  </a:txBody>
                  <a:tcPr marL="9525" marR="9525" marT="9525" marB="0" anchor="ctr"/>
                </a:tc>
              </a:tr>
              <a:tr h="191135">
                <a:tc>
                  <a:txBody>
                    <a:bodyPr/>
                    <a:lstStyle/>
                    <a:p>
                      <a:pPr algn="ctr">
                        <a:lnSpc>
                          <a:spcPct val="115000"/>
                        </a:lnSpc>
                        <a:spcAft>
                          <a:spcPts val="0"/>
                        </a:spcAft>
                      </a:pPr>
                      <a:r>
                        <a:rPr lang="de-DE" sz="1100" dirty="0">
                          <a:effectLst/>
                        </a:rPr>
                        <a:t>Summe</a:t>
                      </a:r>
                      <a:endParaRPr lang="de-DE" sz="1100" dirty="0">
                        <a:effectLst/>
                        <a:latin typeface="Calibri"/>
                        <a:ea typeface="MS Mincho"/>
                        <a:cs typeface="Times New Roman"/>
                      </a:endParaRPr>
                    </a:p>
                  </a:txBody>
                  <a:tcPr marL="68580" marR="68580" marT="0" marB="0"/>
                </a:tc>
                <a:tc>
                  <a:txBody>
                    <a:bodyPr/>
                    <a:lstStyle/>
                    <a:p>
                      <a:pPr algn="ctr" fontAlgn="b"/>
                      <a:r>
                        <a:rPr lang="de-DE" sz="1100" b="1" i="0" u="none" strike="noStrike" dirty="0">
                          <a:solidFill>
                            <a:srgbClr val="000000"/>
                          </a:solidFill>
                          <a:effectLst/>
                          <a:latin typeface="Calibri"/>
                        </a:rPr>
                        <a:t>3.147.771</a:t>
                      </a:r>
                    </a:p>
                  </a:txBody>
                  <a:tcPr marL="9525" marR="9525" marT="9525" marB="0" anchor="b"/>
                </a:tc>
                <a:tc>
                  <a:txBody>
                    <a:bodyPr/>
                    <a:lstStyle/>
                    <a:p>
                      <a:pPr algn="ctr">
                        <a:lnSpc>
                          <a:spcPct val="115000"/>
                        </a:lnSpc>
                        <a:spcAft>
                          <a:spcPts val="0"/>
                        </a:spcAft>
                      </a:pPr>
                      <a:r>
                        <a:rPr lang="de-DE" sz="1100" b="1" dirty="0" smtClean="0">
                          <a:solidFill>
                            <a:schemeClr val="tx1"/>
                          </a:solidFill>
                          <a:effectLst/>
                          <a:latin typeface="Calibri"/>
                          <a:ea typeface="Times New Roman"/>
                          <a:cs typeface="Calibri"/>
                        </a:rPr>
                        <a:t>202.689 </a:t>
                      </a:r>
                      <a:r>
                        <a:rPr lang="de-DE" sz="1100" b="1" dirty="0">
                          <a:solidFill>
                            <a:schemeClr val="tx1"/>
                          </a:solidFill>
                          <a:effectLst/>
                          <a:latin typeface="Calibri"/>
                          <a:ea typeface="Times New Roman"/>
                          <a:cs typeface="Calibri"/>
                        </a:rPr>
                        <a:t>(</a:t>
                      </a:r>
                      <a:r>
                        <a:rPr lang="de-DE" sz="1100" b="1" dirty="0" smtClean="0">
                          <a:solidFill>
                            <a:schemeClr val="tx1"/>
                          </a:solidFill>
                          <a:effectLst/>
                          <a:latin typeface="Calibri"/>
                          <a:ea typeface="Times New Roman"/>
                          <a:cs typeface="Calibri"/>
                        </a:rPr>
                        <a:t>6,8</a:t>
                      </a:r>
                      <a:r>
                        <a:rPr lang="de-DE" sz="1100" b="1" dirty="0">
                          <a:solidFill>
                            <a:schemeClr val="tx1"/>
                          </a:solidFill>
                          <a:effectLst/>
                          <a:latin typeface="Calibri"/>
                          <a:ea typeface="Times New Roman"/>
                          <a:cs typeface="Calibri"/>
                        </a:rPr>
                        <a:t>%)</a:t>
                      </a:r>
                      <a:endParaRPr lang="de-DE" sz="1100" b="1" dirty="0">
                        <a:solidFill>
                          <a:schemeClr val="tx1"/>
                        </a:solidFill>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b="0" dirty="0">
                          <a:solidFill>
                            <a:srgbClr val="FFFFFF"/>
                          </a:solidFill>
                          <a:effectLst/>
                          <a:latin typeface="Calibri"/>
                          <a:ea typeface="Times New Roman"/>
                          <a:cs typeface="Calibri"/>
                        </a:rPr>
                        <a:t> </a:t>
                      </a:r>
                      <a:endParaRPr lang="de-DE" sz="1100" b="0" dirty="0">
                        <a:effectLst/>
                        <a:latin typeface="Calibri"/>
                        <a:ea typeface="MS Mincho"/>
                        <a:cs typeface="Times New Roman"/>
                      </a:endParaRPr>
                    </a:p>
                  </a:txBody>
                  <a:tcPr marL="68580" marR="68580" marT="0" marB="0"/>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460237183"/>
              </p:ext>
            </p:extLst>
          </p:nvPr>
        </p:nvGraphicFramePr>
        <p:xfrm>
          <a:off x="564827" y="3956161"/>
          <a:ext cx="7402378" cy="1556385"/>
        </p:xfrm>
        <a:graphic>
          <a:graphicData uri="http://schemas.openxmlformats.org/drawingml/2006/table">
            <a:tbl>
              <a:tblPr firstRow="1" firstCol="1" bandRow="1">
                <a:tableStyleId>{5C22544A-7EE6-4342-B048-85BDC9FD1C3A}</a:tableStyleId>
              </a:tblPr>
              <a:tblGrid>
                <a:gridCol w="1327583"/>
                <a:gridCol w="650153"/>
                <a:gridCol w="602519"/>
                <a:gridCol w="602519"/>
                <a:gridCol w="602519"/>
                <a:gridCol w="602519"/>
                <a:gridCol w="602519"/>
                <a:gridCol w="602519"/>
                <a:gridCol w="603176"/>
                <a:gridCol w="603176"/>
                <a:gridCol w="603176"/>
              </a:tblGrid>
              <a:tr h="190500">
                <a:tc>
                  <a:txBody>
                    <a:bodyPr/>
                    <a:lstStyle/>
                    <a:p>
                      <a:pPr algn="ctr" fontAlgn="b"/>
                      <a:r>
                        <a:rPr lang="de-DE" sz="1000" b="1" kern="1200" dirty="0">
                          <a:solidFill>
                            <a:schemeClr val="lt1"/>
                          </a:solidFill>
                          <a:effectLst/>
                          <a:latin typeface="+mn-lt"/>
                          <a:ea typeface="+mn-ea"/>
                          <a:cs typeface="+mn-cs"/>
                        </a:rPr>
                        <a:t>KW, für die die Angabe prognostisch erfolgt ist:</a:t>
                      </a:r>
                    </a:p>
                  </a:txBody>
                  <a:tcPr marL="9525" marR="9525" marT="9525" marB="0" anchor="b"/>
                </a:tc>
                <a:tc>
                  <a:txBody>
                    <a:bodyPr/>
                    <a:lstStyle/>
                    <a:p>
                      <a:pPr algn="ctr" fontAlgn="b"/>
                      <a:r>
                        <a:rPr lang="de-DE" sz="1100" b="1" i="0" u="none" strike="noStrike">
                          <a:solidFill>
                            <a:schemeClr val="bg1"/>
                          </a:solidFill>
                          <a:effectLst/>
                          <a:latin typeface="Calibri"/>
                        </a:rPr>
                        <a:t>KW11</a:t>
                      </a:r>
                    </a:p>
                  </a:txBody>
                  <a:tcPr marL="9525" marR="9525" marT="9525" marB="0" anchor="b"/>
                </a:tc>
                <a:tc>
                  <a:txBody>
                    <a:bodyPr/>
                    <a:lstStyle/>
                    <a:p>
                      <a:pPr algn="ctr" fontAlgn="b"/>
                      <a:r>
                        <a:rPr lang="de-DE" sz="1100" b="1" i="0" u="none" strike="noStrike">
                          <a:solidFill>
                            <a:schemeClr val="bg1"/>
                          </a:solidFill>
                          <a:effectLst/>
                          <a:latin typeface="Calibri"/>
                        </a:rPr>
                        <a:t>KW12</a:t>
                      </a:r>
                    </a:p>
                  </a:txBody>
                  <a:tcPr marL="9525" marR="9525" marT="9525" marB="0" anchor="b"/>
                </a:tc>
                <a:tc>
                  <a:txBody>
                    <a:bodyPr/>
                    <a:lstStyle/>
                    <a:p>
                      <a:pPr algn="ctr" fontAlgn="b"/>
                      <a:r>
                        <a:rPr lang="de-DE" sz="1100" b="1" i="0" u="none" strike="noStrike">
                          <a:solidFill>
                            <a:schemeClr val="bg1"/>
                          </a:solidFill>
                          <a:effectLst/>
                          <a:latin typeface="Calibri"/>
                        </a:rPr>
                        <a:t>KW13</a:t>
                      </a:r>
                    </a:p>
                  </a:txBody>
                  <a:tcPr marL="9525" marR="9525" marT="9525" marB="0" anchor="b"/>
                </a:tc>
                <a:tc>
                  <a:txBody>
                    <a:bodyPr/>
                    <a:lstStyle/>
                    <a:p>
                      <a:pPr algn="ctr" fontAlgn="b"/>
                      <a:r>
                        <a:rPr lang="de-DE" sz="1100" b="1" i="0" u="none" strike="noStrike">
                          <a:solidFill>
                            <a:schemeClr val="bg1"/>
                          </a:solidFill>
                          <a:effectLst/>
                          <a:latin typeface="Calibri"/>
                        </a:rPr>
                        <a:t>KW14</a:t>
                      </a:r>
                    </a:p>
                  </a:txBody>
                  <a:tcPr marL="9525" marR="9525" marT="9525" marB="0" anchor="b"/>
                </a:tc>
                <a:tc>
                  <a:txBody>
                    <a:bodyPr/>
                    <a:lstStyle/>
                    <a:p>
                      <a:pPr algn="ctr" fontAlgn="b"/>
                      <a:r>
                        <a:rPr lang="de-DE" sz="1100" b="1" i="0" u="none" strike="noStrike">
                          <a:solidFill>
                            <a:schemeClr val="bg1"/>
                          </a:solidFill>
                          <a:effectLst/>
                          <a:latin typeface="Calibri"/>
                        </a:rPr>
                        <a:t>KW15</a:t>
                      </a:r>
                    </a:p>
                  </a:txBody>
                  <a:tcPr marL="9525" marR="9525" marT="9525" marB="0" anchor="b"/>
                </a:tc>
                <a:tc>
                  <a:txBody>
                    <a:bodyPr/>
                    <a:lstStyle/>
                    <a:p>
                      <a:pPr algn="ctr" fontAlgn="b"/>
                      <a:r>
                        <a:rPr lang="de-DE" sz="1100" b="1" i="0" u="none" strike="noStrike">
                          <a:solidFill>
                            <a:schemeClr val="bg1"/>
                          </a:solidFill>
                          <a:effectLst/>
                          <a:latin typeface="Calibri"/>
                        </a:rPr>
                        <a:t>KW16</a:t>
                      </a:r>
                    </a:p>
                  </a:txBody>
                  <a:tcPr marL="9525" marR="9525" marT="9525" marB="0" anchor="b"/>
                </a:tc>
                <a:tc>
                  <a:txBody>
                    <a:bodyPr/>
                    <a:lstStyle/>
                    <a:p>
                      <a:pPr algn="ctr" fontAlgn="b"/>
                      <a:r>
                        <a:rPr lang="de-DE" sz="1100" b="1" i="0" u="none" strike="noStrike">
                          <a:solidFill>
                            <a:schemeClr val="bg1"/>
                          </a:solidFill>
                          <a:effectLst/>
                          <a:latin typeface="Calibri"/>
                        </a:rPr>
                        <a:t>KW17</a:t>
                      </a:r>
                    </a:p>
                  </a:txBody>
                  <a:tcPr marL="9525" marR="9525" marT="9525" marB="0" anchor="b"/>
                </a:tc>
                <a:tc>
                  <a:txBody>
                    <a:bodyPr/>
                    <a:lstStyle/>
                    <a:p>
                      <a:pPr algn="ctr" fontAlgn="b"/>
                      <a:r>
                        <a:rPr lang="de-DE" sz="1100" b="1" i="0" u="none" strike="noStrike">
                          <a:solidFill>
                            <a:schemeClr val="bg1"/>
                          </a:solidFill>
                          <a:effectLst/>
                          <a:latin typeface="Calibri"/>
                        </a:rPr>
                        <a:t>KW18</a:t>
                      </a:r>
                    </a:p>
                  </a:txBody>
                  <a:tcPr marL="9525" marR="9525" marT="9525" marB="0" anchor="b"/>
                </a:tc>
                <a:tc>
                  <a:txBody>
                    <a:bodyPr/>
                    <a:lstStyle/>
                    <a:p>
                      <a:pPr algn="ctr" fontAlgn="b"/>
                      <a:r>
                        <a:rPr lang="de-DE" sz="1100" b="1" i="0" u="none" strike="noStrike">
                          <a:solidFill>
                            <a:schemeClr val="bg1"/>
                          </a:solidFill>
                          <a:effectLst/>
                          <a:latin typeface="Calibri"/>
                        </a:rPr>
                        <a:t>KW19</a:t>
                      </a:r>
                    </a:p>
                  </a:txBody>
                  <a:tcPr marL="9525" marR="9525" marT="9525" marB="0" anchor="b"/>
                </a:tc>
                <a:tc>
                  <a:txBody>
                    <a:bodyPr/>
                    <a:lstStyle/>
                    <a:p>
                      <a:pPr algn="ctr" fontAlgn="b"/>
                      <a:r>
                        <a:rPr lang="de-DE" sz="1100" b="1" i="0" u="none" strike="noStrike" dirty="0">
                          <a:solidFill>
                            <a:schemeClr val="bg1"/>
                          </a:solidFill>
                          <a:effectLst/>
                          <a:latin typeface="Calibri"/>
                        </a:rPr>
                        <a:t>KW20</a:t>
                      </a:r>
                    </a:p>
                  </a:txBody>
                  <a:tcPr marL="9525" marR="9525" marT="9525" marB="0" anchor="b"/>
                </a:tc>
              </a:tr>
              <a:tr h="190500">
                <a:tc>
                  <a:txBody>
                    <a:bodyPr/>
                    <a:lstStyle/>
                    <a:p>
                      <a:pPr algn="ctr">
                        <a:lnSpc>
                          <a:spcPct val="115000"/>
                        </a:lnSpc>
                        <a:spcAft>
                          <a:spcPts val="0"/>
                        </a:spcAft>
                      </a:pPr>
                      <a:r>
                        <a:rPr lang="de-DE" sz="1000" dirty="0">
                          <a:effectLst/>
                        </a:rPr>
                        <a:t>Anzahl übermittelnde Labore</a:t>
                      </a:r>
                      <a:endParaRPr lang="de-DE" sz="1100" dirty="0">
                        <a:effectLst/>
                        <a:latin typeface="Calibri"/>
                        <a:ea typeface="MS Mincho"/>
                        <a:cs typeface="Times New Roman"/>
                      </a:endParaRPr>
                    </a:p>
                  </a:txBody>
                  <a:tcPr marL="68580" marR="68580" marT="0" marB="0"/>
                </a:tc>
                <a:tc>
                  <a:txBody>
                    <a:bodyPr/>
                    <a:lstStyle/>
                    <a:p>
                      <a:pPr algn="ctr" fontAlgn="b"/>
                      <a:r>
                        <a:rPr lang="de-DE" sz="1100" b="0" i="0" u="none" strike="noStrike">
                          <a:solidFill>
                            <a:srgbClr val="000000"/>
                          </a:solidFill>
                          <a:effectLst/>
                          <a:latin typeface="Calibri"/>
                        </a:rPr>
                        <a:t>28</a:t>
                      </a:r>
                    </a:p>
                  </a:txBody>
                  <a:tcPr marL="9525" marR="9525" marT="9525" marB="0" anchor="b"/>
                </a:tc>
                <a:tc>
                  <a:txBody>
                    <a:bodyPr/>
                    <a:lstStyle/>
                    <a:p>
                      <a:pPr algn="ctr" fontAlgn="b"/>
                      <a:r>
                        <a:rPr lang="de-DE" sz="1100" b="0" i="0" u="none" strike="noStrike">
                          <a:solidFill>
                            <a:srgbClr val="000000"/>
                          </a:solidFill>
                          <a:effectLst/>
                          <a:latin typeface="Calibri"/>
                        </a:rPr>
                        <a:t>93</a:t>
                      </a:r>
                    </a:p>
                  </a:txBody>
                  <a:tcPr marL="9525" marR="9525" marT="9525" marB="0" anchor="b"/>
                </a:tc>
                <a:tc>
                  <a:txBody>
                    <a:bodyPr/>
                    <a:lstStyle/>
                    <a:p>
                      <a:pPr algn="ctr" fontAlgn="b"/>
                      <a:r>
                        <a:rPr lang="de-DE" sz="1100" b="0" i="0" u="none" strike="noStrike">
                          <a:solidFill>
                            <a:srgbClr val="000000"/>
                          </a:solidFill>
                          <a:effectLst/>
                          <a:latin typeface="Calibri"/>
                        </a:rPr>
                        <a:t>111</a:t>
                      </a:r>
                    </a:p>
                  </a:txBody>
                  <a:tcPr marL="9525" marR="9525" marT="9525" marB="0" anchor="b"/>
                </a:tc>
                <a:tc>
                  <a:txBody>
                    <a:bodyPr/>
                    <a:lstStyle/>
                    <a:p>
                      <a:pPr algn="ctr" fontAlgn="b"/>
                      <a:r>
                        <a:rPr lang="de-DE" sz="1100" b="0" i="0" u="none" strike="noStrike">
                          <a:solidFill>
                            <a:srgbClr val="000000"/>
                          </a:solidFill>
                          <a:effectLst/>
                          <a:latin typeface="Calibri"/>
                        </a:rPr>
                        <a:t>113</a:t>
                      </a:r>
                    </a:p>
                  </a:txBody>
                  <a:tcPr marL="9525" marR="9525" marT="9525" marB="0" anchor="b"/>
                </a:tc>
                <a:tc>
                  <a:txBody>
                    <a:bodyPr/>
                    <a:lstStyle/>
                    <a:p>
                      <a:pPr algn="ctr" fontAlgn="b"/>
                      <a:r>
                        <a:rPr lang="de-DE" sz="1100" b="0" i="0" u="none" strike="noStrike">
                          <a:solidFill>
                            <a:srgbClr val="000000"/>
                          </a:solidFill>
                          <a:effectLst/>
                          <a:latin typeface="Calibri"/>
                        </a:rPr>
                        <a:t>132</a:t>
                      </a:r>
                    </a:p>
                  </a:txBody>
                  <a:tcPr marL="9525" marR="9525" marT="9525" marB="0" anchor="b"/>
                </a:tc>
                <a:tc>
                  <a:txBody>
                    <a:bodyPr/>
                    <a:lstStyle/>
                    <a:p>
                      <a:pPr algn="ctr" fontAlgn="b"/>
                      <a:r>
                        <a:rPr lang="de-DE" sz="1100" b="0" i="0" u="none" strike="noStrike">
                          <a:solidFill>
                            <a:srgbClr val="000000"/>
                          </a:solidFill>
                          <a:effectLst/>
                          <a:latin typeface="Calibri"/>
                        </a:rPr>
                        <a:t>112</a:t>
                      </a:r>
                    </a:p>
                  </a:txBody>
                  <a:tcPr marL="9525" marR="9525" marT="9525" marB="0" anchor="b"/>
                </a:tc>
                <a:tc>
                  <a:txBody>
                    <a:bodyPr/>
                    <a:lstStyle/>
                    <a:p>
                      <a:pPr algn="ctr" fontAlgn="b"/>
                      <a:r>
                        <a:rPr lang="de-DE" sz="1100" b="0" i="0" u="none" strike="noStrike">
                          <a:solidFill>
                            <a:srgbClr val="000000"/>
                          </a:solidFill>
                          <a:effectLst/>
                          <a:latin typeface="Calibri"/>
                        </a:rPr>
                        <a:t>126</a:t>
                      </a:r>
                    </a:p>
                  </a:txBody>
                  <a:tcPr marL="9525" marR="9525" marT="9525" marB="0" anchor="b"/>
                </a:tc>
                <a:tc>
                  <a:txBody>
                    <a:bodyPr/>
                    <a:lstStyle/>
                    <a:p>
                      <a:pPr algn="ctr" fontAlgn="b"/>
                      <a:r>
                        <a:rPr lang="de-DE" sz="1100" b="0" i="0" u="none" strike="noStrike">
                          <a:solidFill>
                            <a:srgbClr val="000000"/>
                          </a:solidFill>
                          <a:effectLst/>
                          <a:latin typeface="Calibri"/>
                        </a:rPr>
                        <a:t>133</a:t>
                      </a:r>
                    </a:p>
                  </a:txBody>
                  <a:tcPr marL="9525" marR="9525" marT="9525" marB="0" anchor="b"/>
                </a:tc>
                <a:tc>
                  <a:txBody>
                    <a:bodyPr/>
                    <a:lstStyle/>
                    <a:p>
                      <a:pPr algn="ctr" fontAlgn="b"/>
                      <a:r>
                        <a:rPr lang="de-DE" sz="1100" b="0" i="0" u="none" strike="noStrike">
                          <a:solidFill>
                            <a:srgbClr val="000000"/>
                          </a:solidFill>
                          <a:effectLst/>
                          <a:latin typeface="Calibri"/>
                        </a:rPr>
                        <a:t>137</a:t>
                      </a:r>
                    </a:p>
                  </a:txBody>
                  <a:tcPr marL="9525" marR="9525" marT="9525" marB="0" anchor="b"/>
                </a:tc>
                <a:tc>
                  <a:txBody>
                    <a:bodyPr/>
                    <a:lstStyle/>
                    <a:p>
                      <a:pPr algn="ctr" fontAlgn="b"/>
                      <a:r>
                        <a:rPr lang="de-DE" sz="1100" b="0" i="0" u="none" strike="noStrike" dirty="0">
                          <a:solidFill>
                            <a:srgbClr val="000000"/>
                          </a:solidFill>
                          <a:effectLst/>
                          <a:latin typeface="Calibri"/>
                        </a:rPr>
                        <a:t>134</a:t>
                      </a:r>
                    </a:p>
                  </a:txBody>
                  <a:tcPr marL="9525" marR="9525" marT="9525" marB="0" anchor="b"/>
                </a:tc>
              </a:tr>
              <a:tr h="190500">
                <a:tc>
                  <a:txBody>
                    <a:bodyPr/>
                    <a:lstStyle/>
                    <a:p>
                      <a:pPr algn="ctr">
                        <a:lnSpc>
                          <a:spcPct val="115000"/>
                        </a:lnSpc>
                        <a:spcAft>
                          <a:spcPts val="0"/>
                        </a:spcAft>
                      </a:pPr>
                      <a:r>
                        <a:rPr lang="de-DE" sz="1000">
                          <a:effectLst/>
                        </a:rPr>
                        <a:t>Testkapazität pro Tag</a:t>
                      </a:r>
                      <a:endParaRPr lang="de-DE" sz="1100">
                        <a:effectLst/>
                        <a:latin typeface="Calibri"/>
                        <a:ea typeface="MS Mincho"/>
                        <a:cs typeface="Times New Roman"/>
                      </a:endParaRPr>
                    </a:p>
                  </a:txBody>
                  <a:tcPr marL="68580" marR="68580" marT="0" marB="0"/>
                </a:tc>
                <a:tc>
                  <a:txBody>
                    <a:bodyPr/>
                    <a:lstStyle/>
                    <a:p>
                      <a:pPr algn="ctr" fontAlgn="b"/>
                      <a:r>
                        <a:rPr lang="de-DE" sz="1100" b="0" i="0" u="none" strike="noStrike">
                          <a:solidFill>
                            <a:srgbClr val="000000"/>
                          </a:solidFill>
                          <a:effectLst/>
                          <a:latin typeface="Calibri"/>
                        </a:rPr>
                        <a:t>7.115</a:t>
                      </a:r>
                    </a:p>
                  </a:txBody>
                  <a:tcPr marL="9525" marR="9525" marT="9525" marB="0" anchor="b"/>
                </a:tc>
                <a:tc>
                  <a:txBody>
                    <a:bodyPr/>
                    <a:lstStyle/>
                    <a:p>
                      <a:pPr algn="ctr" fontAlgn="b"/>
                      <a:r>
                        <a:rPr lang="de-DE" sz="1100" b="0" i="0" u="none" strike="noStrike">
                          <a:solidFill>
                            <a:srgbClr val="000000"/>
                          </a:solidFill>
                          <a:effectLst/>
                          <a:latin typeface="Calibri"/>
                        </a:rPr>
                        <a:t>31.010</a:t>
                      </a:r>
                    </a:p>
                  </a:txBody>
                  <a:tcPr marL="9525" marR="9525" marT="9525" marB="0" anchor="b"/>
                </a:tc>
                <a:tc>
                  <a:txBody>
                    <a:bodyPr/>
                    <a:lstStyle/>
                    <a:p>
                      <a:pPr algn="ctr" fontAlgn="b"/>
                      <a:r>
                        <a:rPr lang="de-DE" sz="1100" b="0" i="0" u="none" strike="noStrike">
                          <a:solidFill>
                            <a:srgbClr val="000000"/>
                          </a:solidFill>
                          <a:effectLst/>
                          <a:latin typeface="Calibri"/>
                        </a:rPr>
                        <a:t>64.725</a:t>
                      </a:r>
                    </a:p>
                  </a:txBody>
                  <a:tcPr marL="9525" marR="9525" marT="9525" marB="0" anchor="b"/>
                </a:tc>
                <a:tc>
                  <a:txBody>
                    <a:bodyPr/>
                    <a:lstStyle/>
                    <a:p>
                      <a:pPr algn="ctr" fontAlgn="b"/>
                      <a:r>
                        <a:rPr lang="de-DE" sz="1100" b="0" i="0" u="none" strike="noStrike">
                          <a:solidFill>
                            <a:srgbClr val="000000"/>
                          </a:solidFill>
                          <a:effectLst/>
                          <a:latin typeface="Calibri"/>
                        </a:rPr>
                        <a:t>103.515</a:t>
                      </a:r>
                    </a:p>
                  </a:txBody>
                  <a:tcPr marL="9525" marR="9525" marT="9525" marB="0" anchor="b"/>
                </a:tc>
                <a:tc>
                  <a:txBody>
                    <a:bodyPr/>
                    <a:lstStyle/>
                    <a:p>
                      <a:pPr algn="ctr" fontAlgn="b"/>
                      <a:r>
                        <a:rPr lang="de-DE" sz="1100" b="0" i="0" u="none" strike="noStrike">
                          <a:solidFill>
                            <a:srgbClr val="000000"/>
                          </a:solidFill>
                          <a:effectLst/>
                          <a:latin typeface="Calibri"/>
                        </a:rPr>
                        <a:t>116.655</a:t>
                      </a:r>
                    </a:p>
                  </a:txBody>
                  <a:tcPr marL="9525" marR="9525" marT="9525" marB="0" anchor="b"/>
                </a:tc>
                <a:tc>
                  <a:txBody>
                    <a:bodyPr/>
                    <a:lstStyle/>
                    <a:p>
                      <a:pPr algn="ctr" fontAlgn="b"/>
                      <a:r>
                        <a:rPr lang="de-DE" sz="1100" b="0" i="0" u="none" strike="noStrike">
                          <a:solidFill>
                            <a:srgbClr val="000000"/>
                          </a:solidFill>
                          <a:effectLst/>
                          <a:latin typeface="Calibri"/>
                        </a:rPr>
                        <a:t>123.304</a:t>
                      </a:r>
                    </a:p>
                  </a:txBody>
                  <a:tcPr marL="9525" marR="9525" marT="9525" marB="0" anchor="b"/>
                </a:tc>
                <a:tc>
                  <a:txBody>
                    <a:bodyPr/>
                    <a:lstStyle/>
                    <a:p>
                      <a:pPr algn="ctr" fontAlgn="b"/>
                      <a:r>
                        <a:rPr lang="de-DE" sz="1100" b="0" i="0" u="none" strike="noStrike">
                          <a:solidFill>
                            <a:srgbClr val="000000"/>
                          </a:solidFill>
                          <a:effectLst/>
                          <a:latin typeface="Calibri"/>
                        </a:rPr>
                        <a:t>136.064</a:t>
                      </a:r>
                    </a:p>
                  </a:txBody>
                  <a:tcPr marL="9525" marR="9525" marT="9525" marB="0" anchor="b"/>
                </a:tc>
                <a:tc>
                  <a:txBody>
                    <a:bodyPr/>
                    <a:lstStyle/>
                    <a:p>
                      <a:pPr algn="ctr" fontAlgn="b"/>
                      <a:r>
                        <a:rPr lang="de-DE" sz="1100" b="0" i="0" u="none" strike="noStrike">
                          <a:solidFill>
                            <a:srgbClr val="000000"/>
                          </a:solidFill>
                          <a:effectLst/>
                          <a:latin typeface="Calibri"/>
                        </a:rPr>
                        <a:t>141.815</a:t>
                      </a:r>
                    </a:p>
                  </a:txBody>
                  <a:tcPr marL="9525" marR="9525" marT="9525" marB="0" anchor="b"/>
                </a:tc>
                <a:tc>
                  <a:txBody>
                    <a:bodyPr/>
                    <a:lstStyle/>
                    <a:p>
                      <a:pPr algn="ctr" fontAlgn="b"/>
                      <a:r>
                        <a:rPr lang="de-DE" sz="1100" b="0" i="0" u="none" strike="noStrike">
                          <a:solidFill>
                            <a:srgbClr val="000000"/>
                          </a:solidFill>
                          <a:effectLst/>
                          <a:latin typeface="Calibri"/>
                        </a:rPr>
                        <a:t>153.698</a:t>
                      </a:r>
                    </a:p>
                  </a:txBody>
                  <a:tcPr marL="9525" marR="9525" marT="9525" marB="0" anchor="b"/>
                </a:tc>
                <a:tc>
                  <a:txBody>
                    <a:bodyPr/>
                    <a:lstStyle/>
                    <a:p>
                      <a:pPr algn="ctr" fontAlgn="b"/>
                      <a:r>
                        <a:rPr lang="de-DE" sz="1100" b="0" i="0" u="none" strike="noStrike" dirty="0">
                          <a:solidFill>
                            <a:srgbClr val="000000"/>
                          </a:solidFill>
                          <a:effectLst/>
                          <a:latin typeface="Calibri"/>
                        </a:rPr>
                        <a:t>157.150</a:t>
                      </a:r>
                    </a:p>
                  </a:txBody>
                  <a:tcPr marL="9525" marR="9525" marT="9525" marB="0" anchor="b"/>
                </a:tc>
              </a:tr>
              <a:tr h="571500">
                <a:tc>
                  <a:txBody>
                    <a:bodyPr/>
                    <a:lstStyle/>
                    <a:p>
                      <a:pPr algn="ctr">
                        <a:lnSpc>
                          <a:spcPct val="115000"/>
                        </a:lnSpc>
                        <a:spcAft>
                          <a:spcPts val="0"/>
                        </a:spcAft>
                      </a:pPr>
                      <a:r>
                        <a:rPr lang="de-DE" sz="1000" dirty="0">
                          <a:effectLst/>
                        </a:rPr>
                        <a:t>Neu ab KW15: wöchentliche Kapazität anhand von Wochenarbeitstagen</a:t>
                      </a:r>
                      <a:endParaRPr lang="de-DE" sz="1100" dirty="0">
                        <a:effectLst/>
                        <a:latin typeface="Calibri"/>
                        <a:ea typeface="MS Mincho"/>
                        <a:cs typeface="Times New Roman"/>
                      </a:endParaRPr>
                    </a:p>
                  </a:txBody>
                  <a:tcPr marL="68580" marR="68580" marT="0" marB="0"/>
                </a:tc>
                <a:tc>
                  <a:txBody>
                    <a:bodyPr/>
                    <a:lstStyle/>
                    <a:p>
                      <a:pPr algn="ctr" fontAlgn="ctr"/>
                      <a:r>
                        <a:rPr lang="de-DE" sz="1100" b="0" i="0" u="none" strike="noStrike">
                          <a:solidFill>
                            <a:srgbClr val="000000"/>
                          </a:solidFill>
                          <a:effectLst/>
                          <a:latin typeface="Calibri"/>
                        </a:rPr>
                        <a:t>-</a:t>
                      </a:r>
                    </a:p>
                  </a:txBody>
                  <a:tcPr marL="9525" marR="9525" marT="9525" marB="0" anchor="ctr"/>
                </a:tc>
                <a:tc>
                  <a:txBody>
                    <a:bodyPr/>
                    <a:lstStyle/>
                    <a:p>
                      <a:pPr algn="ctr" fontAlgn="ctr"/>
                      <a:r>
                        <a:rPr lang="de-DE" sz="1100" b="0" i="0" u="none" strike="noStrike">
                          <a:solidFill>
                            <a:srgbClr val="000000"/>
                          </a:solidFill>
                          <a:effectLst/>
                          <a:latin typeface="Calibri"/>
                        </a:rPr>
                        <a:t>-</a:t>
                      </a:r>
                    </a:p>
                  </a:txBody>
                  <a:tcPr marL="9525" marR="9525" marT="9525" marB="0" anchor="ctr"/>
                </a:tc>
                <a:tc>
                  <a:txBody>
                    <a:bodyPr/>
                    <a:lstStyle/>
                    <a:p>
                      <a:pPr algn="ctr" fontAlgn="ctr"/>
                      <a:r>
                        <a:rPr lang="de-DE" sz="1100" b="0" i="0" u="none" strike="noStrike">
                          <a:solidFill>
                            <a:srgbClr val="000000"/>
                          </a:solidFill>
                          <a:effectLst/>
                          <a:latin typeface="Calibri"/>
                        </a:rPr>
                        <a:t>-</a:t>
                      </a:r>
                    </a:p>
                  </a:txBody>
                  <a:tcPr marL="9525" marR="9525" marT="9525" marB="0" anchor="ctr"/>
                </a:tc>
                <a:tc>
                  <a:txBody>
                    <a:bodyPr/>
                    <a:lstStyle/>
                    <a:p>
                      <a:pPr algn="ctr" fontAlgn="ctr"/>
                      <a:r>
                        <a:rPr lang="de-DE" sz="1100" b="0" i="0" u="none" strike="noStrike">
                          <a:solidFill>
                            <a:srgbClr val="000000"/>
                          </a:solidFill>
                          <a:effectLst/>
                          <a:latin typeface="Calibri"/>
                        </a:rPr>
                        <a:t>-</a:t>
                      </a:r>
                    </a:p>
                  </a:txBody>
                  <a:tcPr marL="9525" marR="9525" marT="9525" marB="0" anchor="ctr"/>
                </a:tc>
                <a:tc>
                  <a:txBody>
                    <a:bodyPr/>
                    <a:lstStyle/>
                    <a:p>
                      <a:pPr algn="ctr" fontAlgn="ctr"/>
                      <a:r>
                        <a:rPr lang="de-DE" sz="1100" b="0" i="0" u="none" strike="noStrike">
                          <a:solidFill>
                            <a:srgbClr val="000000"/>
                          </a:solidFill>
                          <a:effectLst/>
                          <a:latin typeface="Calibri"/>
                        </a:rPr>
                        <a:t>-</a:t>
                      </a:r>
                    </a:p>
                  </a:txBody>
                  <a:tcPr marL="9525" marR="9525" marT="9525" marB="0" anchor="ctr"/>
                </a:tc>
                <a:tc>
                  <a:txBody>
                    <a:bodyPr/>
                    <a:lstStyle/>
                    <a:p>
                      <a:pPr algn="ctr" fontAlgn="ctr"/>
                      <a:r>
                        <a:rPr lang="de-DE" sz="1100" b="0" i="0" u="none" strike="noStrike">
                          <a:solidFill>
                            <a:srgbClr val="000000"/>
                          </a:solidFill>
                          <a:effectLst/>
                          <a:latin typeface="Calibri"/>
                        </a:rPr>
                        <a:t>730.156</a:t>
                      </a:r>
                    </a:p>
                  </a:txBody>
                  <a:tcPr marL="9525" marR="9525" marT="9525" marB="0" anchor="ctr"/>
                </a:tc>
                <a:tc>
                  <a:txBody>
                    <a:bodyPr/>
                    <a:lstStyle/>
                    <a:p>
                      <a:pPr algn="ctr" fontAlgn="ctr"/>
                      <a:r>
                        <a:rPr lang="de-DE" sz="1100" b="0" i="0" u="none" strike="noStrike">
                          <a:solidFill>
                            <a:srgbClr val="000000"/>
                          </a:solidFill>
                          <a:effectLst/>
                          <a:latin typeface="Calibri"/>
                        </a:rPr>
                        <a:t>818.426</a:t>
                      </a:r>
                    </a:p>
                  </a:txBody>
                  <a:tcPr marL="9525" marR="9525" marT="9525" marB="0" anchor="ctr"/>
                </a:tc>
                <a:tc>
                  <a:txBody>
                    <a:bodyPr/>
                    <a:lstStyle/>
                    <a:p>
                      <a:pPr algn="ctr" fontAlgn="ctr"/>
                      <a:r>
                        <a:rPr lang="de-DE" sz="1100" b="0" i="0" u="none" strike="noStrike">
                          <a:solidFill>
                            <a:srgbClr val="000000"/>
                          </a:solidFill>
                          <a:effectLst/>
                          <a:latin typeface="Calibri"/>
                        </a:rPr>
                        <a:t>860.494</a:t>
                      </a:r>
                    </a:p>
                  </a:txBody>
                  <a:tcPr marL="9525" marR="9525" marT="9525" marB="0" anchor="ctr"/>
                </a:tc>
                <a:tc>
                  <a:txBody>
                    <a:bodyPr/>
                    <a:lstStyle/>
                    <a:p>
                      <a:pPr algn="ctr" fontAlgn="ctr"/>
                      <a:r>
                        <a:rPr lang="de-DE" sz="1100" b="0" i="0" u="none" strike="noStrike">
                          <a:solidFill>
                            <a:srgbClr val="000000"/>
                          </a:solidFill>
                          <a:effectLst/>
                          <a:latin typeface="Calibri"/>
                        </a:rPr>
                        <a:t>964.962</a:t>
                      </a:r>
                    </a:p>
                  </a:txBody>
                  <a:tcPr marL="9525" marR="9525" marT="9525" marB="0" anchor="ctr"/>
                </a:tc>
                <a:tc>
                  <a:txBody>
                    <a:bodyPr/>
                    <a:lstStyle/>
                    <a:p>
                      <a:pPr algn="ctr" fontAlgn="ctr"/>
                      <a:r>
                        <a:rPr lang="de-DE" sz="1100" b="0" i="0" u="none" strike="noStrike" dirty="0">
                          <a:solidFill>
                            <a:srgbClr val="000000"/>
                          </a:solidFill>
                          <a:effectLst/>
                          <a:latin typeface="Calibri"/>
                        </a:rPr>
                        <a:t>1.038.223</a:t>
                      </a:r>
                    </a:p>
                  </a:txBody>
                  <a:tcPr marL="9525" marR="9525" marT="9525" marB="0" anchor="ctr"/>
                </a:tc>
              </a:tr>
            </a:tbl>
          </a:graphicData>
        </a:graphic>
      </p:graphicFrame>
      <p:sp>
        <p:nvSpPr>
          <p:cNvPr id="7" name="Textfeld 6"/>
          <p:cNvSpPr txBox="1"/>
          <p:nvPr/>
        </p:nvSpPr>
        <p:spPr>
          <a:xfrm>
            <a:off x="6384897" y="1184745"/>
            <a:ext cx="2393343" cy="2339102"/>
          </a:xfrm>
          <a:prstGeom prst="rect">
            <a:avLst/>
          </a:prstGeom>
          <a:noFill/>
        </p:spPr>
        <p:txBody>
          <a:bodyPr wrap="square" rtlCol="0">
            <a:spAutoFit/>
          </a:bodyPr>
          <a:lstStyle/>
          <a:p>
            <a:pPr marL="0" lvl="1"/>
            <a:r>
              <a:rPr lang="de-DE" sz="1600" dirty="0"/>
              <a:t>Bei den Zahlen der Labortestungen Stand KW19 warten wir noch auf Rückmeldung zweier Labore, da zu den übermittelten Daten noch Fragen offen sind (Stand 13.05.2020 08:30 Uhr).</a:t>
            </a:r>
          </a:p>
          <a:p>
            <a:endParaRPr lang="de-DE" dirty="0"/>
          </a:p>
        </p:txBody>
      </p:sp>
    </p:spTree>
    <p:extLst>
      <p:ext uri="{BB962C8B-B14F-4D97-AF65-F5344CB8AC3E}">
        <p14:creationId xmlns:p14="http://schemas.microsoft.com/office/powerpoint/2010/main" val="361611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dirty="0"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4</a:t>
            </a:fld>
            <a:endParaRPr lang="de-DE"/>
          </a:p>
        </p:txBody>
      </p:sp>
      <p:sp>
        <p:nvSpPr>
          <p:cNvPr id="2" name="Titel 1"/>
          <p:cNvSpPr>
            <a:spLocks noGrp="1"/>
          </p:cNvSpPr>
          <p:nvPr>
            <p:ph type="title"/>
          </p:nvPr>
        </p:nvSpPr>
        <p:spPr>
          <a:xfrm>
            <a:off x="236765" y="503308"/>
            <a:ext cx="6992171" cy="307777"/>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 </a:t>
            </a:r>
            <a:r>
              <a:rPr lang="de-DE" sz="2000" dirty="0">
                <a:solidFill>
                  <a:schemeClr val="bg1"/>
                </a:solidFill>
              </a:rPr>
              <a:t>Dashboard; </a:t>
            </a:r>
            <a:r>
              <a:rPr lang="de-DE" sz="1400" dirty="0">
                <a:solidFill>
                  <a:schemeClr val="bg1"/>
                </a:solidFill>
              </a:rPr>
              <a:t>(Datenstand: </a:t>
            </a:r>
            <a:r>
              <a:rPr lang="de-DE" sz="1400" dirty="0" smtClean="0">
                <a:solidFill>
                  <a:schemeClr val="bg1"/>
                </a:solidFill>
              </a:rPr>
              <a:t>13.05.2020. </a:t>
            </a:r>
            <a:r>
              <a:rPr lang="de-DE" sz="1400" dirty="0">
                <a:solidFill>
                  <a:schemeClr val="bg1"/>
                </a:solidFill>
              </a:rPr>
              <a:t>00:00)</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90" y="992188"/>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633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40</a:t>
            </a:fld>
            <a:endParaRPr lang="de-DE"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3366" y="1031250"/>
            <a:ext cx="8184825" cy="53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48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77108"/>
          </a:xfrm>
        </p:spPr>
        <p:txBody>
          <a:bodyPr/>
          <a:lstStyle/>
          <a:p>
            <a:r>
              <a:rPr lang="de-DE" dirty="0" smtClean="0"/>
              <a:t>Anteil der positiven Testungen nach Datum der Probenentnahme für Deutschland (Datenstand </a:t>
            </a:r>
            <a:r>
              <a:rPr lang="de-DE" dirty="0" smtClean="0"/>
              <a:t>12.05.2020</a:t>
            </a:r>
            <a:r>
              <a:rPr lang="de-DE" dirty="0" smtClean="0"/>
              <a:t>)</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41</a:t>
            </a:fld>
            <a:endParaRPr 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32" y="1369804"/>
            <a:ext cx="637222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38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42</a:t>
            </a:fld>
            <a:endParaRPr lang="de-DE" dirty="0"/>
          </a:p>
        </p:txBody>
      </p:sp>
      <p:sp>
        <p:nvSpPr>
          <p:cNvPr id="8" name="Titel 2"/>
          <p:cNvSpPr>
            <a:spLocks noGrp="1"/>
          </p:cNvSpPr>
          <p:nvPr>
            <p:ph type="title"/>
          </p:nvPr>
        </p:nvSpPr>
        <p:spPr>
          <a:xfrm>
            <a:off x="457200" y="692696"/>
            <a:ext cx="8092592" cy="677108"/>
          </a:xfrm>
        </p:spPr>
        <p:txBody>
          <a:bodyPr/>
          <a:lstStyle/>
          <a:p>
            <a:r>
              <a:rPr lang="de-DE" dirty="0" smtClean="0"/>
              <a:t>Anteil der positiven Testungen nach Datum der Probenentnahme und Bundesland </a:t>
            </a:r>
            <a:r>
              <a:rPr lang="de-DE" sz="1600" dirty="0" smtClean="0"/>
              <a:t>(Datenstand </a:t>
            </a:r>
            <a:r>
              <a:rPr lang="de-DE" sz="1600" dirty="0" smtClean="0"/>
              <a:t>12.05.2020</a:t>
            </a:r>
            <a:r>
              <a:rPr lang="de-DE" sz="1600" dirty="0" smtClean="0"/>
              <a:t>)</a:t>
            </a:r>
            <a:endParaRPr lang="de-DE"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15" y="1413578"/>
            <a:ext cx="637222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49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AGI, </a:t>
            </a:r>
            <a:r>
              <a:rPr lang="de-DE" dirty="0" smtClean="0"/>
              <a:t>Stand 18. KW</a:t>
            </a:r>
            <a:endParaRPr lang="de-DE" dirty="0"/>
          </a:p>
        </p:txBody>
      </p:sp>
      <p:sp>
        <p:nvSpPr>
          <p:cNvPr id="3" name="Datumsplatzhalter 2"/>
          <p:cNvSpPr>
            <a:spLocks noGrp="1"/>
          </p:cNvSpPr>
          <p:nvPr>
            <p:ph type="dt" sz="half" idx="14"/>
          </p:nvPr>
        </p:nvSpPr>
        <p:spPr/>
        <p:txBody>
          <a:bodyPr/>
          <a:lstStyle/>
          <a:p>
            <a:r>
              <a:rPr lang="de-DE" smtClean="0"/>
              <a:t>13.05.2020</a:t>
            </a:r>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43</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254331"/>
            <a:ext cx="42005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09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GrippeWeb</a:t>
            </a:r>
            <a:r>
              <a:rPr lang="de-DE" dirty="0" smtClean="0"/>
              <a:t> – KW </a:t>
            </a:r>
            <a:r>
              <a:rPr lang="de-DE" dirty="0" smtClean="0"/>
              <a:t>19 (</a:t>
            </a:r>
            <a:r>
              <a:rPr lang="de-DE" dirty="0"/>
              <a:t>E</a:t>
            </a:r>
            <a:r>
              <a:rPr lang="de-DE" dirty="0" smtClean="0"/>
              <a:t>ntwurf)</a:t>
            </a:r>
            <a:endParaRPr lang="de-DE" dirty="0"/>
          </a:p>
        </p:txBody>
      </p:sp>
      <p:sp>
        <p:nvSpPr>
          <p:cNvPr id="3" name="Datumsplatzhalter 2"/>
          <p:cNvSpPr>
            <a:spLocks noGrp="1"/>
          </p:cNvSpPr>
          <p:nvPr>
            <p:ph type="dt" sz="half" idx="14"/>
          </p:nvPr>
        </p:nvSpPr>
        <p:spPr/>
        <p:txBody>
          <a:bodyPr/>
          <a:lstStyle/>
          <a:p>
            <a:r>
              <a:rPr lang="de-DE" smtClean="0"/>
              <a:t>13.05.2020</a:t>
            </a:r>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44</a:t>
            </a:fld>
            <a:endParaRPr lang="de-DE" dirty="0"/>
          </a:p>
        </p:txBody>
      </p:sp>
      <p:sp>
        <p:nvSpPr>
          <p:cNvPr id="6" name="Textfeld 5"/>
          <p:cNvSpPr txBox="1"/>
          <p:nvPr/>
        </p:nvSpPr>
        <p:spPr>
          <a:xfrm>
            <a:off x="5103226" y="6435447"/>
            <a:ext cx="3907766" cy="374531"/>
          </a:xfrm>
          <a:prstGeom prst="rect">
            <a:avLst/>
          </a:prstGeom>
          <a:noFill/>
        </p:spPr>
        <p:txBody>
          <a:bodyPr wrap="square" rtlCol="0">
            <a:spAutoFit/>
          </a:bodyPr>
          <a:lstStyle/>
          <a:p>
            <a:r>
              <a:rPr lang="de-DE" dirty="0">
                <a:hlinkClick r:id="rId3"/>
              </a:rPr>
              <a:t>https://grippeweb.rki.de/</a:t>
            </a:r>
            <a:endParaRPr lang="de-DE"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037" y="1247775"/>
            <a:ext cx="6211501" cy="487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2928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AGInfluenza</a:t>
            </a:r>
            <a:r>
              <a:rPr lang="de-DE" dirty="0" smtClean="0"/>
              <a:t> ARE-Konsultationen KW </a:t>
            </a:r>
            <a:r>
              <a:rPr lang="de-DE" dirty="0" smtClean="0"/>
              <a:t>19 (Entwurf)</a:t>
            </a:r>
            <a:endParaRPr lang="de-DE" dirty="0"/>
          </a:p>
        </p:txBody>
      </p:sp>
      <p:sp>
        <p:nvSpPr>
          <p:cNvPr id="3" name="Datumsplatzhalter 2"/>
          <p:cNvSpPr>
            <a:spLocks noGrp="1"/>
          </p:cNvSpPr>
          <p:nvPr>
            <p:ph type="dt" sz="half" idx="14"/>
          </p:nvPr>
        </p:nvSpPr>
        <p:spPr/>
        <p:txBody>
          <a:bodyPr/>
          <a:lstStyle/>
          <a:p>
            <a:r>
              <a:rPr lang="de-DE" smtClean="0"/>
              <a:t>13.05.2020</a:t>
            </a:r>
            <a:endParaRPr lang="de-DE" dirty="0"/>
          </a:p>
        </p:txBody>
      </p:sp>
      <p:sp>
        <p:nvSpPr>
          <p:cNvPr id="4" name="Fußzeilenplatzhalter 3"/>
          <p:cNvSpPr>
            <a:spLocks noGrp="1"/>
          </p:cNvSpPr>
          <p:nvPr>
            <p:ph type="ftr" sz="quarter" idx="15"/>
          </p:nvPr>
        </p:nvSpPr>
        <p:spPr/>
        <p:txBody>
          <a:bodyPr/>
          <a:lstStyle/>
          <a:p>
            <a:r>
              <a:rPr lang="de-DE" dirty="0"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45</a:t>
            </a:fld>
            <a:endParaRPr lang="de-D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25" y="1145194"/>
            <a:ext cx="6917007" cy="4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936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smtClean="0"/>
              <a:t>13.05.2020</a:t>
            </a:r>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46</a:t>
            </a:fld>
            <a:endParaRPr lang="de-DE" dirty="0"/>
          </a:p>
        </p:txBody>
      </p:sp>
      <p:sp>
        <p:nvSpPr>
          <p:cNvPr id="8" name="Titel 1"/>
          <p:cNvSpPr txBox="1">
            <a:spLocks/>
          </p:cNvSpPr>
          <p:nvPr/>
        </p:nvSpPr>
        <p:spPr>
          <a:xfrm>
            <a:off x="457200" y="692696"/>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AG Influenza: ARE-</a:t>
            </a:r>
            <a:r>
              <a:rPr lang="de-DE" dirty="0" err="1" smtClean="0"/>
              <a:t>Positivenrate</a:t>
            </a:r>
            <a:r>
              <a:rPr lang="de-DE" dirty="0" smtClean="0"/>
              <a:t> KW </a:t>
            </a:r>
            <a:r>
              <a:rPr lang="de-DE" dirty="0" smtClean="0"/>
              <a:t>19</a:t>
            </a:r>
            <a:endParaRPr lang="de-DE"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92" y="1232328"/>
            <a:ext cx="794385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00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ICOSARI – KW </a:t>
            </a:r>
            <a:r>
              <a:rPr lang="de-DE" dirty="0" smtClean="0"/>
              <a:t>19</a:t>
            </a:r>
            <a:endParaRPr lang="de-DE" dirty="0"/>
          </a:p>
        </p:txBody>
      </p:sp>
      <p:sp>
        <p:nvSpPr>
          <p:cNvPr id="3" name="Datumsplatzhalter 2"/>
          <p:cNvSpPr>
            <a:spLocks noGrp="1"/>
          </p:cNvSpPr>
          <p:nvPr>
            <p:ph type="dt" sz="half" idx="14"/>
          </p:nvPr>
        </p:nvSpPr>
        <p:spPr/>
        <p:txBody>
          <a:bodyPr/>
          <a:lstStyle/>
          <a:p>
            <a:r>
              <a:rPr lang="de-DE" smtClean="0"/>
              <a:t>13.05.2020</a:t>
            </a:r>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47</a:t>
            </a:fld>
            <a:endParaRPr lang="de-D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57" y="1163904"/>
            <a:ext cx="8813828" cy="4397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16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ICOSARI – KW </a:t>
            </a:r>
            <a:r>
              <a:rPr lang="de-DE" dirty="0" smtClean="0"/>
              <a:t>19</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48</a:t>
            </a:fld>
            <a:endParaRPr lang="de-DE" dirty="0"/>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29560" y="1478943"/>
            <a:ext cx="6674565" cy="434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526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ICOSARI – KW 19</a:t>
            </a:r>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49</a:t>
            </a:fld>
            <a:endParaRPr lang="de-DE" dirty="0"/>
          </a:p>
        </p:txBody>
      </p:sp>
      <p:pic>
        <p:nvPicPr>
          <p:cNvPr id="921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64825" y="1234842"/>
            <a:ext cx="7067875" cy="461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83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a:t>
            </a:fld>
            <a:endParaRPr lang="de-DE"/>
          </a:p>
        </p:txBody>
      </p:sp>
      <p:sp>
        <p:nvSpPr>
          <p:cNvPr id="2" name="Titel 1"/>
          <p:cNvSpPr>
            <a:spLocks noGrp="1"/>
          </p:cNvSpPr>
          <p:nvPr>
            <p:ph type="title"/>
          </p:nvPr>
        </p:nvSpPr>
        <p:spPr>
          <a:xfrm>
            <a:off x="236765" y="349420"/>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und Krankheitsstatus </a:t>
            </a:r>
            <a:br>
              <a:rPr lang="de-DE" sz="2000" dirty="0" smtClean="0">
                <a:solidFill>
                  <a:schemeClr val="bg1"/>
                </a:solidFill>
                <a:sym typeface="Wingdings" panose="05000000000000000000" pitchFamily="2" charset="2"/>
              </a:rPr>
            </a:br>
            <a:r>
              <a:rPr lang="de-DE" sz="1400" dirty="0" smtClean="0">
                <a:solidFill>
                  <a:schemeClr val="bg1"/>
                </a:solidFill>
              </a:rPr>
              <a:t>(</a:t>
            </a:r>
            <a:r>
              <a:rPr lang="de-DE" sz="1400" dirty="0">
                <a:solidFill>
                  <a:schemeClr val="bg1"/>
                </a:solidFill>
              </a:rPr>
              <a:t>Datenstand: </a:t>
            </a:r>
            <a:r>
              <a:rPr lang="de-DE" sz="1400" dirty="0" smtClean="0">
                <a:solidFill>
                  <a:schemeClr val="bg1"/>
                </a:solidFill>
              </a:rPr>
              <a:t>13.05.2020. </a:t>
            </a:r>
            <a:r>
              <a:rPr lang="de-DE" sz="1400" dirty="0">
                <a:solidFill>
                  <a:schemeClr val="bg1"/>
                </a:solidFill>
              </a:rPr>
              <a:t>00:00)</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24" y="1256307"/>
            <a:ext cx="8470040" cy="417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82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13.05.2020</a:t>
            </a:r>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50</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pPr marL="0" indent="0">
              <a:buNone/>
            </a:pPr>
            <a:r>
              <a:rPr lang="de-DE" b="1" dirty="0" smtClean="0"/>
              <a:t>Hospitalisiert mit </a:t>
            </a:r>
            <a:r>
              <a:rPr lang="de-DE" b="1" smtClean="0"/>
              <a:t>respiratorischer Diagnose</a:t>
            </a:r>
            <a:r>
              <a:rPr lang="de-DE" smtClean="0"/>
              <a:t>, </a:t>
            </a:r>
            <a:r>
              <a:rPr lang="de-DE" dirty="0" smtClean="0"/>
              <a:t>Datenstand 22.04.2020</a:t>
            </a:r>
            <a:endParaRPr lang="de-DE" b="1" dirty="0" smtClean="0"/>
          </a:p>
          <a:p>
            <a:endParaRPr lang="de-DE" b="1" dirty="0"/>
          </a:p>
          <a:p>
            <a:pPr marL="0" indent="0">
              <a:buNone/>
            </a:pPr>
            <a:r>
              <a:rPr lang="de-DE" dirty="0" smtClean="0"/>
              <a:t>N=2.204  (plus 641 Patienten mit Verdacht auf COVID-19)</a:t>
            </a:r>
          </a:p>
          <a:p>
            <a:endParaRPr lang="de-DE" b="1" dirty="0" smtClean="0"/>
          </a:p>
          <a:p>
            <a:r>
              <a:rPr lang="de-DE" sz="2000" i="1" dirty="0" smtClean="0"/>
              <a:t>Anteil männliche Fälle:			53%					    Altersmedian: 73</a:t>
            </a:r>
          </a:p>
          <a:p>
            <a:endParaRPr lang="de-DE" sz="2000" b="1" dirty="0" smtClean="0"/>
          </a:p>
          <a:p>
            <a:r>
              <a:rPr lang="de-DE" sz="2000" dirty="0" smtClean="0"/>
              <a:t>Anteil Intensivpatienten: 		31%  	</a:t>
            </a:r>
            <a:r>
              <a:rPr lang="de-DE" sz="2000" i="1" dirty="0" smtClean="0"/>
              <a:t>männlich: </a:t>
            </a:r>
            <a:r>
              <a:rPr lang="de-DE" sz="2000" i="1" smtClean="0"/>
              <a:t>64%, </a:t>
            </a:r>
            <a:r>
              <a:rPr lang="de-DE" sz="2000" i="1" dirty="0" smtClean="0"/>
              <a:t>Altersmedian: 72</a:t>
            </a:r>
          </a:p>
          <a:p>
            <a:endParaRPr lang="de-DE" sz="2000" dirty="0" smtClean="0"/>
          </a:p>
          <a:p>
            <a:r>
              <a:rPr lang="de-DE" sz="2000" dirty="0" smtClean="0"/>
              <a:t>Anteil beatmete Patienten:		14% </a:t>
            </a:r>
            <a:r>
              <a:rPr lang="de-DE" sz="2000" i="1" dirty="0"/>
              <a:t>	männlich: </a:t>
            </a:r>
            <a:r>
              <a:rPr lang="de-DE" sz="2000" i="1" smtClean="0"/>
              <a:t>65%, </a:t>
            </a:r>
            <a:r>
              <a:rPr lang="de-DE" sz="2000" i="1" dirty="0"/>
              <a:t>Altersmedian: </a:t>
            </a:r>
            <a:r>
              <a:rPr lang="de-DE" sz="2000" i="1" dirty="0" smtClean="0"/>
              <a:t>74</a:t>
            </a:r>
            <a:endParaRPr lang="de-DE" sz="2000" i="1" dirty="0"/>
          </a:p>
          <a:p>
            <a:endParaRPr lang="de-DE" sz="2000" dirty="0" smtClean="0"/>
          </a:p>
          <a:p>
            <a:r>
              <a:rPr lang="de-DE" sz="2000" dirty="0" smtClean="0"/>
              <a:t>Anteil verstorbene Patienten:	11% </a:t>
            </a:r>
            <a:r>
              <a:rPr lang="de-DE" sz="2000" i="1" dirty="0"/>
              <a:t>	</a:t>
            </a:r>
            <a:r>
              <a:rPr lang="de-DE" sz="2000" i="1" dirty="0" smtClean="0"/>
              <a:t>männlich: </a:t>
            </a:r>
            <a:r>
              <a:rPr lang="de-DE" sz="2000" i="1" smtClean="0"/>
              <a:t>57%, </a:t>
            </a:r>
            <a:r>
              <a:rPr lang="de-DE" sz="2000" i="1" dirty="0" smtClean="0"/>
              <a:t>Altersmedian: 81</a:t>
            </a:r>
          </a:p>
          <a:p>
            <a:pPr marL="0" indent="0">
              <a:buNone/>
            </a:pPr>
            <a:endParaRPr lang="de-DE" sz="2000" dirty="0" smtClean="0"/>
          </a:p>
          <a:p>
            <a:r>
              <a:rPr lang="de-DE" sz="2000" i="1" dirty="0" smtClean="0"/>
              <a:t>Anteil noch liegend:			51%</a:t>
            </a:r>
            <a:r>
              <a:rPr lang="de-DE" sz="2000" dirty="0" smtClean="0"/>
              <a:t>	</a:t>
            </a:r>
          </a:p>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spTree>
    <p:extLst>
      <p:ext uri="{BB962C8B-B14F-4D97-AF65-F5344CB8AC3E}">
        <p14:creationId xmlns:p14="http://schemas.microsoft.com/office/powerpoint/2010/main" val="101993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13.05.2020</a:t>
            </a:r>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51</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92" y="1288141"/>
            <a:ext cx="6927273" cy="252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94" y="3809674"/>
            <a:ext cx="6927272" cy="251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00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13.05.2020</a:t>
            </a:r>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52</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525704" y="354142"/>
            <a:ext cx="8092592" cy="338554"/>
          </a:xfrm>
        </p:spPr>
        <p:txBody>
          <a:bodyPr/>
          <a:lstStyle/>
          <a:p>
            <a:r>
              <a:rPr lang="de-DE" dirty="0" smtClean="0"/>
              <a:t>Dauer der Hospitalisierung - Outcome</a:t>
            </a:r>
            <a:endParaRPr lang="de-DE" dirty="0"/>
          </a:p>
        </p:txBody>
      </p:sp>
      <p:pic>
        <p:nvPicPr>
          <p:cNvPr id="1031" name="Picture 7" descr="S:\Projekte\FG36_INV_ICOSARI\Arbeitsordner\Tageslieferung\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84"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rojekte\FG36_INV_ICOSARI\Arbeitsordner\Tageslieferung\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2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13.05.2020</a:t>
            </a:r>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53</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8044"/>
            <a:ext cx="8092592" cy="338554"/>
          </a:xfrm>
        </p:spPr>
        <p:txBody>
          <a:bodyPr/>
          <a:lstStyle/>
          <a:p>
            <a:r>
              <a:rPr lang="de-DE" dirty="0" smtClean="0"/>
              <a:t>Dauer der Hospitalisierung - Altersgruppen</a:t>
            </a:r>
            <a:endParaRPr lang="de-DE" dirty="0"/>
          </a:p>
        </p:txBody>
      </p:sp>
      <p:pic>
        <p:nvPicPr>
          <p:cNvPr id="4099" name="Picture 3" descr="S:\Projekte\FG36_INV_ICOSARI\Arbeitsordner\Tageslieferung\AG_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84"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rojekte\FG36_INV_ICOSARI\Arbeitsordner\Tageslieferung\AG_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2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13.05.2020</a:t>
            </a:r>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54</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400627"/>
            <a:ext cx="8092592" cy="338554"/>
          </a:xfrm>
        </p:spPr>
        <p:txBody>
          <a:bodyPr/>
          <a:lstStyle/>
          <a:p>
            <a:r>
              <a:rPr lang="de-DE" dirty="0" smtClean="0"/>
              <a:t>Dauer der Intensivbehandlung - Outcome</a:t>
            </a:r>
            <a:endParaRPr lang="de-DE" dirty="0"/>
          </a:p>
        </p:txBody>
      </p:sp>
      <p:pic>
        <p:nvPicPr>
          <p:cNvPr id="7" name="Picture 2" descr="S:\Projekte\FG36_INV_ICOSARI\Arbeitsordner\Tageslieferung\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46"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Projekte\FG36_INV_ICOSARI\Arbeitsordner\Tageslieferung\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92"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9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13.05.2020</a:t>
            </a:r>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55</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1230"/>
            <a:ext cx="8092592" cy="338554"/>
          </a:xfrm>
        </p:spPr>
        <p:txBody>
          <a:bodyPr/>
          <a:lstStyle/>
          <a:p>
            <a:r>
              <a:rPr lang="de-DE" dirty="0" smtClean="0"/>
              <a:t>Dauer der Intensivbehandlung - Altersgruppen</a:t>
            </a:r>
            <a:endParaRPr lang="de-DE" dirty="0"/>
          </a:p>
        </p:txBody>
      </p:sp>
      <p:pic>
        <p:nvPicPr>
          <p:cNvPr id="5122" name="Picture 2" descr="S:\Projekte\FG36_INV_ICOSARI\Arbeitsordner\Tageslieferung\AG_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97"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Projekte\FG36_INV_ICOSARI\Arbeitsordner\Tageslieferung\AG_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792"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30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13.05.2020</a:t>
            </a:r>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56</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523419"/>
            <a:ext cx="8092592" cy="338554"/>
          </a:xfrm>
        </p:spPr>
        <p:txBody>
          <a:bodyPr/>
          <a:lstStyle/>
          <a:p>
            <a:r>
              <a:rPr lang="de-DE" dirty="0" smtClean="0"/>
              <a:t>Dauer der Beatmung - Outcome</a:t>
            </a:r>
            <a:endParaRPr lang="de-DE" dirty="0"/>
          </a:p>
        </p:txBody>
      </p:sp>
      <p:pic>
        <p:nvPicPr>
          <p:cNvPr id="3075" name="Picture 3" descr="S:\Projekte\FG36_INV_ICOSARI\Arbeitsordner\Tageslieferung\Beatmungsdauer_T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913"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rojekte\FG36_INV_ICOSARI\Arbeitsordner\Tageslieferung\Beatmungsdauer_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25"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20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13.05.2020</a:t>
            </a:r>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57</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356725"/>
            <a:ext cx="8092592" cy="338554"/>
          </a:xfrm>
        </p:spPr>
        <p:txBody>
          <a:bodyPr/>
          <a:lstStyle/>
          <a:p>
            <a:r>
              <a:rPr lang="de-DE" dirty="0" smtClean="0"/>
              <a:t>Dauer der Beatmung - Altersgruppen</a:t>
            </a:r>
            <a:endParaRPr lang="de-DE" dirty="0"/>
          </a:p>
        </p:txBody>
      </p:sp>
      <p:pic>
        <p:nvPicPr>
          <p:cNvPr id="6146" name="Picture 2" descr="S:\Projekte\FG36_INV_ICOSARI\Arbeitsordner\Tageslieferung\AG_Beatmungsdauer_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Projekte\FG36_INV_ICOSARI\Arbeitsordner\Tageslieferung\AG_Beatmungsdauer_T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1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1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12651" y="354142"/>
            <a:ext cx="7669815" cy="677108"/>
          </a:xfrm>
        </p:spPr>
        <p:txBody>
          <a:bodyPr/>
          <a:lstStyle/>
          <a:p>
            <a:r>
              <a:rPr lang="de-DE" dirty="0"/>
              <a:t>Mobilitätsanalyse (Mobility Change) von Google mit 6 Kategorien und auch nach </a:t>
            </a:r>
            <a:r>
              <a:rPr lang="de-DE" dirty="0" smtClean="0"/>
              <a:t>Bundesland </a:t>
            </a:r>
            <a:r>
              <a:rPr lang="de-DE" sz="1800" b="0" dirty="0" smtClean="0">
                <a:solidFill>
                  <a:schemeClr val="tx1"/>
                </a:solidFill>
              </a:rPr>
              <a:t>(Datenstand: 17.04.2020)</a:t>
            </a:r>
            <a:endParaRPr lang="de-DE" sz="1800" b="0" dirty="0">
              <a:solidFill>
                <a:schemeClr val="tx1"/>
              </a:solidFill>
            </a:endParaRPr>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58</a:t>
            </a:fld>
            <a:endParaRPr lang="de-DE" dirty="0"/>
          </a:p>
        </p:txBody>
      </p:sp>
      <p:sp>
        <p:nvSpPr>
          <p:cNvPr id="8" name="Rechteck 7"/>
          <p:cNvSpPr/>
          <p:nvPr/>
        </p:nvSpPr>
        <p:spPr>
          <a:xfrm>
            <a:off x="212650" y="1212963"/>
            <a:ext cx="8633637" cy="646331"/>
          </a:xfrm>
          <a:prstGeom prst="rect">
            <a:avLst/>
          </a:prstGeom>
        </p:spPr>
        <p:txBody>
          <a:bodyPr wrap="square">
            <a:spAutoFit/>
          </a:bodyPr>
          <a:lstStyle/>
          <a:p>
            <a:r>
              <a:rPr lang="de-DE" dirty="0"/>
              <a:t>Allgemein hat die Mobilität in </a:t>
            </a:r>
            <a:r>
              <a:rPr lang="de-DE"/>
              <a:t>Deutschland </a:t>
            </a:r>
            <a:r>
              <a:rPr lang="de-DE" smtClean="0"/>
              <a:t>abgenommen, </a:t>
            </a:r>
            <a:r>
              <a:rPr lang="de-DE" dirty="0"/>
              <a:t>aber in "</a:t>
            </a:r>
            <a:r>
              <a:rPr lang="de-DE" dirty="0" smtClean="0"/>
              <a:t>Parks" </a:t>
            </a:r>
            <a:r>
              <a:rPr lang="de-DE" dirty="0"/>
              <a:t>und "Residential </a:t>
            </a:r>
            <a:r>
              <a:rPr lang="de-DE" dirty="0" err="1"/>
              <a:t>area</a:t>
            </a:r>
            <a:r>
              <a:rPr lang="de-DE" dirty="0"/>
              <a:t>" wurde ein Anstieg beobachtet. </a:t>
            </a:r>
          </a:p>
        </p:txBody>
      </p:sp>
      <p:sp>
        <p:nvSpPr>
          <p:cNvPr id="9" name="Rechteck 8"/>
          <p:cNvSpPr/>
          <p:nvPr/>
        </p:nvSpPr>
        <p:spPr>
          <a:xfrm>
            <a:off x="5602551" y="6151000"/>
            <a:ext cx="3425297" cy="307777"/>
          </a:xfrm>
          <a:prstGeom prst="rect">
            <a:avLst/>
          </a:prstGeom>
        </p:spPr>
        <p:txBody>
          <a:bodyPr wrap="none">
            <a:spAutoFit/>
          </a:bodyPr>
          <a:lstStyle/>
          <a:p>
            <a:r>
              <a:rPr lang="de-DE" sz="1400" u="sng" dirty="0">
                <a:hlinkClick r:id="rId2"/>
              </a:rPr>
              <a:t>https://www.google.com/covid19/mobility/</a:t>
            </a:r>
            <a:r>
              <a:rPr lang="de-DE" sz="1400" dirty="0"/>
              <a:t> </a:t>
            </a:r>
          </a:p>
        </p:txBody>
      </p:sp>
      <p:pic>
        <p:nvPicPr>
          <p:cNvPr id="14338"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14911" y="1859294"/>
            <a:ext cx="7000287" cy="440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68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Mobilitätsanalyse – Teil 2</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59</a:t>
            </a:fld>
            <a:endParaRPr lang="de-DE" dirty="0"/>
          </a:p>
        </p:txBody>
      </p:sp>
      <p:pic>
        <p:nvPicPr>
          <p:cNvPr id="15362"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66723" y="1152524"/>
            <a:ext cx="7839077" cy="533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31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15553"/>
          </a:xfrm>
          <a:solidFill>
            <a:srgbClr val="045AA6"/>
          </a:solidFill>
        </p:spPr>
        <p:txBody>
          <a:bodyPr vert="horz" lIns="72000" tIns="0" rIns="0" bIns="0" rtlCol="0" anchor="t" anchorCtr="0">
            <a:spAutoFit/>
          </a:bodyPr>
          <a:lstStyle/>
          <a:p>
            <a:pPr>
              <a:spcBef>
                <a:spcPts val="600"/>
              </a:spcBef>
            </a:pPr>
            <a:r>
              <a:rPr lang="de-DE" sz="2000" dirty="0" smtClean="0">
                <a:solidFill>
                  <a:schemeClr val="bg1"/>
                </a:solidFill>
              </a:rPr>
              <a:t>Fälle nach übermitteltem Todesdatum;</a:t>
            </a:r>
            <a:br>
              <a:rPr lang="de-DE" sz="2000" dirty="0" smtClean="0">
                <a:solidFill>
                  <a:schemeClr val="bg1"/>
                </a:solidFill>
              </a:rPr>
            </a:br>
            <a:r>
              <a:rPr lang="de-DE" sz="2000" dirty="0" smtClean="0">
                <a:solidFill>
                  <a:schemeClr val="bg1"/>
                </a:solidFill>
              </a:rPr>
              <a:t>(</a:t>
            </a:r>
            <a:r>
              <a:rPr lang="en-US" sz="1400" dirty="0" err="1" smtClean="0">
                <a:solidFill>
                  <a:schemeClr val="bg1"/>
                </a:solidFill>
              </a:rPr>
              <a:t>Datenstand</a:t>
            </a:r>
            <a:r>
              <a:rPr lang="en-US" sz="1400" dirty="0" smtClean="0">
                <a:solidFill>
                  <a:schemeClr val="bg1"/>
                </a:solidFill>
              </a:rPr>
              <a:t> 13.05.2020 00:00Uhr)</a:t>
            </a:r>
            <a:r>
              <a:rPr lang="de-DE" sz="1400" dirty="0" smtClean="0">
                <a:solidFill>
                  <a:schemeClr val="bg1"/>
                </a:solidFill>
              </a:rPr>
              <a:t> </a:t>
            </a:r>
            <a:r>
              <a:rPr lang="de-DE" sz="2000" dirty="0" smtClean="0">
                <a:solidFill>
                  <a:schemeClr val="bg1"/>
                </a:solidFill>
              </a:rPr>
              <a:t> </a:t>
            </a:r>
            <a:endParaRPr lang="de-DE" sz="2000" dirty="0">
              <a:solidFill>
                <a:schemeClr val="bg1"/>
              </a:solidFill>
            </a:endParaRPr>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84563"/>
            <a:ext cx="8097785" cy="467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2787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smtClean="0"/>
              <a:t>13.05.2020</a:t>
            </a:r>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60</a:t>
            </a:fld>
            <a:endParaRPr lang="de-DE" dirty="0"/>
          </a:p>
        </p:txBody>
      </p:sp>
      <p:sp>
        <p:nvSpPr>
          <p:cNvPr id="8" name="Titel 1"/>
          <p:cNvSpPr txBox="1">
            <a:spLocks/>
          </p:cNvSpPr>
          <p:nvPr/>
        </p:nvSpPr>
        <p:spPr>
          <a:xfrm>
            <a:off x="457200" y="692696"/>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Notaufnahmen: Konsultationen alle Ursachen (Stand 28.04.2020)</a:t>
            </a:r>
            <a:endParaRPr lang="de-DE" dirty="0"/>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 y="1133475"/>
            <a:ext cx="7505700" cy="534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3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61038"/>
            <a:ext cx="8092592" cy="338554"/>
          </a:xfrm>
        </p:spPr>
        <p:txBody>
          <a:bodyPr/>
          <a:lstStyle/>
          <a:p>
            <a:r>
              <a:rPr lang="de-DE" dirty="0" smtClean="0"/>
              <a:t>Besuche pro Notaufnahme</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61</a:t>
            </a:fld>
            <a:endParaRPr lang="de-DE" dirty="0"/>
          </a:p>
        </p:txBody>
      </p:sp>
      <p:pic>
        <p:nvPicPr>
          <p:cNvPr id="1843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61949" y="802649"/>
            <a:ext cx="7124701" cy="567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92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Gesamt &amp; nach </a:t>
            </a:r>
            <a:r>
              <a:rPr lang="de-DE" dirty="0" smtClean="0"/>
              <a:t>Altersgruppen</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62</a:t>
            </a:fld>
            <a:endParaRPr lang="de-DE" dirty="0"/>
          </a:p>
        </p:txBody>
      </p:sp>
      <p:sp>
        <p:nvSpPr>
          <p:cNvPr id="2" name="Inhaltsplatzhalter 1"/>
          <p:cNvSpPr>
            <a:spLocks noGrp="1"/>
          </p:cNvSpPr>
          <p:nvPr>
            <p:ph sz="quarter" idx="13"/>
          </p:nvPr>
        </p:nvSpPr>
        <p:spPr/>
        <p:txBody>
          <a:bodyPr/>
          <a:lstStyle/>
          <a:p>
            <a:endParaRPr lang="de-DE"/>
          </a:p>
        </p:txBody>
      </p:sp>
      <p:pic>
        <p:nvPicPr>
          <p:cNvPr id="9" name="Picture 2" descr="P:\_TEMP\Krisentab\visits_age.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62127" y="1240800"/>
            <a:ext cx="8619747" cy="470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AKTIN- Syndromische Surveillance in Notaufnahmen</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63</a:t>
            </a:fld>
            <a:endParaRPr lang="de-DE" dirty="0"/>
          </a:p>
        </p:txBody>
      </p:sp>
      <p:pic>
        <p:nvPicPr>
          <p:cNvPr id="8" name="Picture 2" descr="P:\_TEMP\Krisentab\visits_cedis.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57200" y="1478216"/>
            <a:ext cx="8180836" cy="442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nach Triage </a:t>
            </a:r>
            <a:r>
              <a:rPr lang="de-DE" dirty="0" smtClean="0"/>
              <a:t>Level</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64</a:t>
            </a:fld>
            <a:endParaRPr lang="de-DE" dirty="0"/>
          </a:p>
        </p:txBody>
      </p:sp>
      <p:sp>
        <p:nvSpPr>
          <p:cNvPr id="2" name="Inhaltsplatzhalter 1"/>
          <p:cNvSpPr>
            <a:spLocks noGrp="1"/>
          </p:cNvSpPr>
          <p:nvPr>
            <p:ph sz="quarter" idx="13"/>
          </p:nvPr>
        </p:nvSpPr>
        <p:spPr/>
        <p:txBody>
          <a:bodyPr/>
          <a:lstStyle/>
          <a:p>
            <a:endParaRPr lang="de-DE" dirty="0"/>
          </a:p>
        </p:txBody>
      </p:sp>
      <p:pic>
        <p:nvPicPr>
          <p:cNvPr id="8" name="Picture 2" descr="P:\_TEMP\Krisentab\visits_triage_abs.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14877" y="1209675"/>
            <a:ext cx="8314247" cy="4476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883269" y="5895975"/>
            <a:ext cx="5240474" cy="369332"/>
          </a:xfrm>
          <a:prstGeom prst="rect">
            <a:avLst/>
          </a:prstGeom>
          <a:noFill/>
        </p:spPr>
        <p:txBody>
          <a:bodyPr wrap="none" rtlCol="0">
            <a:spAutoFit/>
          </a:bodyPr>
          <a:lstStyle/>
          <a:p>
            <a:pPr algn="ctr"/>
            <a:r>
              <a:rPr lang="de-DE" dirty="0" smtClean="0"/>
              <a:t>Triage Level 1 </a:t>
            </a:r>
            <a:r>
              <a:rPr lang="de-DE" smtClean="0"/>
              <a:t>= Sofort, </a:t>
            </a:r>
            <a:r>
              <a:rPr lang="de-DE" dirty="0" smtClean="0"/>
              <a:t>Triage Level 5 = Nicht dringend</a:t>
            </a:r>
            <a:endParaRPr lang="de-DE" dirty="0"/>
          </a:p>
        </p:txBody>
      </p:sp>
    </p:spTree>
    <p:extLst>
      <p:ext uri="{BB962C8B-B14F-4D97-AF65-F5344CB8AC3E}">
        <p14:creationId xmlns:p14="http://schemas.microsoft.com/office/powerpoint/2010/main" val="410171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65</a:t>
            </a:fld>
            <a:endParaRPr lang="de-DE" dirty="0"/>
          </a:p>
        </p:txBody>
      </p:sp>
      <p:sp>
        <p:nvSpPr>
          <p:cNvPr id="8" name="Titel 6"/>
          <p:cNvSpPr txBox="1">
            <a:spLocks/>
          </p:cNvSpPr>
          <p:nvPr/>
        </p:nvSpPr>
        <p:spPr>
          <a:xfrm>
            <a:off x="609600" y="506542"/>
            <a:ext cx="8092592" cy="677108"/>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Europa:</a:t>
            </a:r>
          </a:p>
          <a:p>
            <a:r>
              <a:rPr lang="de-DE" dirty="0" smtClean="0"/>
              <a:t>EUROMOMO-Woche 17 – </a:t>
            </a:r>
            <a:r>
              <a:rPr lang="de-DE" dirty="0" err="1" smtClean="0"/>
              <a:t>Pooled</a:t>
            </a:r>
            <a:r>
              <a:rPr lang="de-DE" dirty="0" smtClean="0"/>
              <a:t> </a:t>
            </a:r>
            <a:r>
              <a:rPr lang="de-DE" dirty="0" err="1" smtClean="0"/>
              <a:t>number</a:t>
            </a:r>
            <a:r>
              <a:rPr lang="de-DE" dirty="0" smtClean="0"/>
              <a:t> </a:t>
            </a:r>
            <a:r>
              <a:rPr lang="de-DE" dirty="0" err="1" smtClean="0"/>
              <a:t>of</a:t>
            </a:r>
            <a:r>
              <a:rPr lang="de-DE" dirty="0" smtClean="0"/>
              <a:t> </a:t>
            </a:r>
            <a:r>
              <a:rPr lang="de-DE" dirty="0" err="1" smtClean="0"/>
              <a:t>deaths</a:t>
            </a:r>
            <a:endParaRPr lang="de-DE" dirty="0"/>
          </a:p>
        </p:txBody>
      </p:sp>
      <p:pic>
        <p:nvPicPr>
          <p:cNvPr id="7" name="Billede 1"/>
          <p:cNvPicPr/>
          <p:nvPr/>
        </p:nvPicPr>
        <p:blipFill rotWithShape="1">
          <a:blip r:embed="rId3">
            <a:extLst>
              <a:ext uri="{28A0092B-C50C-407E-A947-70E740481C1C}">
                <a14:useLocalDpi xmlns:a14="http://schemas.microsoft.com/office/drawing/2010/main" val="0"/>
              </a:ext>
            </a:extLst>
          </a:blip>
          <a:srcRect t="33778" b="2716"/>
          <a:stretch/>
        </p:blipFill>
        <p:spPr bwMode="auto">
          <a:xfrm>
            <a:off x="874776" y="1256802"/>
            <a:ext cx="6858000" cy="5226294"/>
          </a:xfrm>
          <a:prstGeom prst="rect">
            <a:avLst/>
          </a:prstGeom>
          <a:noFill/>
          <a:ln>
            <a:noFill/>
          </a:ln>
        </p:spPr>
      </p:pic>
    </p:spTree>
    <p:extLst>
      <p:ext uri="{BB962C8B-B14F-4D97-AF65-F5344CB8AC3E}">
        <p14:creationId xmlns:p14="http://schemas.microsoft.com/office/powerpoint/2010/main" val="195879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66</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EUROMOMO-Woche 17: </a:t>
            </a:r>
            <a:r>
              <a:rPr lang="de-DE" dirty="0" err="1"/>
              <a:t>Weekly</a:t>
            </a:r>
            <a:r>
              <a:rPr lang="de-DE" dirty="0"/>
              <a:t> Z-Score </a:t>
            </a:r>
            <a:r>
              <a:rPr lang="de-DE" dirty="0" err="1"/>
              <a:t>by</a:t>
            </a:r>
            <a:r>
              <a:rPr lang="de-DE" dirty="0"/>
              <a:t> </a:t>
            </a:r>
            <a:r>
              <a:rPr lang="de-DE" dirty="0" err="1"/>
              <a:t>country</a:t>
            </a:r>
            <a:endParaRPr lang="de-DE" dirty="0"/>
          </a:p>
        </p:txBody>
      </p:sp>
      <p:pic>
        <p:nvPicPr>
          <p:cNvPr id="11" name="Billede 2"/>
          <p:cNvPicPr/>
          <p:nvPr/>
        </p:nvPicPr>
        <p:blipFill rotWithShape="1">
          <a:blip r:embed="rId3" cstate="print">
            <a:extLst>
              <a:ext uri="{28A0092B-C50C-407E-A947-70E740481C1C}">
                <a14:useLocalDpi xmlns:a14="http://schemas.microsoft.com/office/drawing/2010/main" val="0"/>
              </a:ext>
            </a:extLst>
          </a:blip>
          <a:srcRect t="3220" b="74001"/>
          <a:stretch/>
        </p:blipFill>
        <p:spPr bwMode="auto">
          <a:xfrm>
            <a:off x="564825" y="1495425"/>
            <a:ext cx="7793673" cy="4295775"/>
          </a:xfrm>
          <a:prstGeom prst="rect">
            <a:avLst/>
          </a:prstGeom>
          <a:noFill/>
          <a:ln>
            <a:noFill/>
          </a:ln>
          <a:extLst>
            <a:ext uri="{53640926-AAD7-44D8-BBD7-CCE9431645EC}">
              <a14:shadowObscured xmlns:a14="http://schemas.microsoft.com/office/drawing/2010/main"/>
            </a:ext>
          </a:extLst>
        </p:spPr>
      </p:pic>
      <p:pic>
        <p:nvPicPr>
          <p:cNvPr id="12" name="Billede 2"/>
          <p:cNvPicPr/>
          <p:nvPr/>
        </p:nvPicPr>
        <p:blipFill rotWithShape="1">
          <a:blip r:embed="rId3" cstate="print">
            <a:extLst>
              <a:ext uri="{28A0092B-C50C-407E-A947-70E740481C1C}">
                <a14:useLocalDpi xmlns:a14="http://schemas.microsoft.com/office/drawing/2010/main" val="0"/>
              </a:ext>
            </a:extLst>
          </a:blip>
          <a:srcRect l="-499" t="89388" r="499" b="1824"/>
          <a:stretch/>
        </p:blipFill>
        <p:spPr bwMode="auto">
          <a:xfrm>
            <a:off x="669599" y="5791200"/>
            <a:ext cx="7793673" cy="971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321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a:t>EUROMOMO-Woche 17: </a:t>
            </a:r>
            <a:r>
              <a:rPr lang="de-DE" dirty="0" err="1"/>
              <a:t>Weekly</a:t>
            </a:r>
            <a:r>
              <a:rPr lang="de-DE" dirty="0"/>
              <a:t> Z-Score </a:t>
            </a:r>
            <a:r>
              <a:rPr lang="de-DE" dirty="0" err="1"/>
              <a:t>by</a:t>
            </a:r>
            <a:r>
              <a:rPr lang="de-DE" dirty="0"/>
              <a:t> </a:t>
            </a:r>
            <a:r>
              <a:rPr lang="de-DE" dirty="0" err="1"/>
              <a:t>country</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67</a:t>
            </a:fld>
            <a:endParaRPr lang="de-DE" dirty="0"/>
          </a:p>
        </p:txBody>
      </p:sp>
      <p:pic>
        <p:nvPicPr>
          <p:cNvPr id="7" name="Billede 2"/>
          <p:cNvPicPr/>
          <p:nvPr/>
        </p:nvPicPr>
        <p:blipFill rotWithShape="1">
          <a:blip r:embed="rId2" cstate="print">
            <a:extLst>
              <a:ext uri="{28A0092B-C50C-407E-A947-70E740481C1C}">
                <a14:useLocalDpi xmlns:a14="http://schemas.microsoft.com/office/drawing/2010/main" val="0"/>
              </a:ext>
            </a:extLst>
          </a:blip>
          <a:srcRect l="-855" t="25657" r="855" b="43957"/>
          <a:stretch/>
        </p:blipFill>
        <p:spPr bwMode="auto">
          <a:xfrm>
            <a:off x="564825" y="1155700"/>
            <a:ext cx="7793673" cy="4238625"/>
          </a:xfrm>
          <a:prstGeom prst="rect">
            <a:avLst/>
          </a:prstGeom>
          <a:noFill/>
          <a:ln>
            <a:noFill/>
          </a:ln>
          <a:extLst>
            <a:ext uri="{53640926-AAD7-44D8-BBD7-CCE9431645EC}">
              <a14:shadowObscured xmlns:a14="http://schemas.microsoft.com/office/drawing/2010/main"/>
            </a:ext>
          </a:extLst>
        </p:spPr>
      </p:pic>
      <p:pic>
        <p:nvPicPr>
          <p:cNvPr id="8" name="Billede 2"/>
          <p:cNvPicPr/>
          <p:nvPr/>
        </p:nvPicPr>
        <p:blipFill rotWithShape="1">
          <a:blip r:embed="rId2" cstate="print">
            <a:extLst>
              <a:ext uri="{28A0092B-C50C-407E-A947-70E740481C1C}">
                <a14:useLocalDpi xmlns:a14="http://schemas.microsoft.com/office/drawing/2010/main" val="0"/>
              </a:ext>
            </a:extLst>
          </a:blip>
          <a:srcRect l="-499" t="89388" r="499" b="1824"/>
          <a:stretch/>
        </p:blipFill>
        <p:spPr bwMode="auto">
          <a:xfrm>
            <a:off x="669599" y="5438775"/>
            <a:ext cx="7793673" cy="971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967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a:t>EUROMOMO-Woche 17: </a:t>
            </a:r>
            <a:r>
              <a:rPr lang="de-DE" dirty="0" err="1"/>
              <a:t>Weekly</a:t>
            </a:r>
            <a:r>
              <a:rPr lang="de-DE" dirty="0"/>
              <a:t> Z-Score </a:t>
            </a:r>
            <a:r>
              <a:rPr lang="de-DE" dirty="0" err="1"/>
              <a:t>by</a:t>
            </a:r>
            <a:r>
              <a:rPr lang="de-DE" dirty="0"/>
              <a:t> </a:t>
            </a:r>
            <a:r>
              <a:rPr lang="de-DE" dirty="0" err="1"/>
              <a:t>country</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68</a:t>
            </a:fld>
            <a:endParaRPr lang="de-DE" dirty="0"/>
          </a:p>
        </p:txBody>
      </p:sp>
      <p:pic>
        <p:nvPicPr>
          <p:cNvPr id="7" name="Billede 2"/>
          <p:cNvPicPr/>
          <p:nvPr/>
        </p:nvPicPr>
        <p:blipFill rotWithShape="1">
          <a:blip r:embed="rId2" cstate="print">
            <a:extLst>
              <a:ext uri="{28A0092B-C50C-407E-A947-70E740481C1C}">
                <a14:useLocalDpi xmlns:a14="http://schemas.microsoft.com/office/drawing/2010/main" val="0"/>
              </a:ext>
            </a:extLst>
          </a:blip>
          <a:srcRect l="1381" t="56178" r="-1381" b="5105"/>
          <a:stretch/>
        </p:blipFill>
        <p:spPr bwMode="auto">
          <a:xfrm>
            <a:off x="564825" y="1155700"/>
            <a:ext cx="7793673" cy="5400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680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69</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Deutschland (bis Mitte März 2020)</a:t>
            </a:r>
            <a:endParaRPr lang="de-DE"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404938"/>
            <a:ext cx="907097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Inhaltsplatzhalter 2"/>
          <p:cNvSpPr>
            <a:spLocks noGrp="1"/>
          </p:cNvSpPr>
          <p:nvPr>
            <p:ph idx="4294967295"/>
          </p:nvPr>
        </p:nvSpPr>
        <p:spPr>
          <a:xfrm>
            <a:off x="457200" y="6038850"/>
            <a:ext cx="8229600" cy="375345"/>
          </a:xfrm>
          <a:prstGeom prst="rect">
            <a:avLst/>
          </a:prstGeom>
        </p:spPr>
        <p:txBody>
          <a:bodyPr>
            <a:normAutofit/>
          </a:bodyPr>
          <a:lstStyle/>
          <a:p>
            <a:pPr marL="0" indent="0">
              <a:buNone/>
            </a:pPr>
            <a:r>
              <a:rPr lang="de-DE" sz="1500" dirty="0" smtClean="0">
                <a:hlinkClick r:id="rId4"/>
              </a:rPr>
              <a:t>https://www.destatis.de/DE/Themen/Querschnitt/Corona/Gesellschaft/bevoelkerung-sterbefaelle.html</a:t>
            </a:r>
            <a:endParaRPr lang="de-DE" sz="1500" dirty="0" smtClean="0"/>
          </a:p>
          <a:p>
            <a:endParaRPr lang="de-DE" dirty="0"/>
          </a:p>
        </p:txBody>
      </p:sp>
    </p:spTree>
    <p:extLst>
      <p:ext uri="{BB962C8B-B14F-4D97-AF65-F5344CB8AC3E}">
        <p14:creationId xmlns:p14="http://schemas.microsoft.com/office/powerpoint/2010/main" val="408592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sp>
        <p:nvSpPr>
          <p:cNvPr id="8" name="Titel 1"/>
          <p:cNvSpPr txBox="1">
            <a:spLocks/>
          </p:cNvSpPr>
          <p:nvPr/>
        </p:nvSpPr>
        <p:spPr>
          <a:xfrm>
            <a:off x="348908" y="472849"/>
            <a:ext cx="7138820"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Anteil der Verstorbenen; </a:t>
            </a:r>
            <a:r>
              <a:rPr lang="de-DE" sz="1400" dirty="0" smtClean="0">
                <a:solidFill>
                  <a:schemeClr val="bg1"/>
                </a:solidFill>
              </a:rPr>
              <a:t>(Datenstand: 13.05.2020. 00:00)</a:t>
            </a:r>
            <a:endParaRPr lang="de-DE" sz="1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144588"/>
            <a:ext cx="86629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8208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121420" y="383342"/>
            <a:ext cx="8092592" cy="677108"/>
          </a:xfrm>
        </p:spPr>
        <p:txBody>
          <a:bodyPr/>
          <a:lstStyle/>
          <a:p>
            <a:r>
              <a:rPr lang="de-DE" dirty="0"/>
              <a:t>Kapazitäten für die Durchführung von </a:t>
            </a:r>
            <a:r>
              <a:rPr lang="de-DE" dirty="0" smtClean="0"/>
              <a:t>Infektionsschutzmaßnahmen; 05.05.2020 </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70</a:t>
            </a:fld>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3775"/>
            <a:ext cx="6862234" cy="451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247650" y="5459352"/>
            <a:ext cx="8486775" cy="1200329"/>
          </a:xfrm>
          <a:prstGeom prst="rect">
            <a:avLst/>
          </a:prstGeom>
          <a:noFill/>
        </p:spPr>
        <p:txBody>
          <a:bodyPr wrap="square" rtlCol="0">
            <a:spAutoFit/>
          </a:bodyPr>
          <a:lstStyle/>
          <a:p>
            <a:pPr marL="285750" indent="-285750">
              <a:buFont typeface="Arial" panose="020B0604020202020204" pitchFamily="34" charset="0"/>
              <a:buChar char="•"/>
            </a:pPr>
            <a:r>
              <a:rPr lang="de-DE" dirty="0" smtClean="0"/>
              <a:t>Rückmeldungen </a:t>
            </a:r>
            <a:r>
              <a:rPr lang="de-DE" dirty="0"/>
              <a:t>aus 11 </a:t>
            </a:r>
            <a:r>
              <a:rPr lang="de-DE" dirty="0" smtClean="0"/>
              <a:t>Bundesländern </a:t>
            </a:r>
          </a:p>
          <a:p>
            <a:pPr marL="285750" indent="-285750">
              <a:buFont typeface="Arial" panose="020B0604020202020204" pitchFamily="34" charset="0"/>
              <a:buChar char="•"/>
            </a:pPr>
            <a:r>
              <a:rPr lang="de-DE" dirty="0" smtClean="0"/>
              <a:t>in </a:t>
            </a:r>
            <a:r>
              <a:rPr lang="de-DE" dirty="0"/>
              <a:t>Thüringen besteht aktuell Unterstützungsbedarf in 2 </a:t>
            </a:r>
            <a:r>
              <a:rPr lang="de-DE" dirty="0" smtClean="0"/>
              <a:t>Gesundheitsämtern</a:t>
            </a:r>
          </a:p>
          <a:p>
            <a:pPr marL="285750" indent="-285750">
              <a:buFont typeface="Arial" panose="020B0604020202020204" pitchFamily="34" charset="0"/>
              <a:buChar char="•"/>
            </a:pPr>
            <a:r>
              <a:rPr lang="de-DE" dirty="0"/>
              <a:t>	</a:t>
            </a:r>
            <a:r>
              <a:rPr lang="de-DE" dirty="0" smtClean="0"/>
              <a:t>LK </a:t>
            </a:r>
            <a:r>
              <a:rPr lang="de-DE" dirty="0"/>
              <a:t>Ilm-Kreis und SK </a:t>
            </a:r>
            <a:r>
              <a:rPr lang="de-DE" dirty="0" smtClean="0"/>
              <a:t>Weimar</a:t>
            </a:r>
          </a:p>
          <a:p>
            <a:pPr marL="285750" indent="-285750">
              <a:buFont typeface="Arial" panose="020B0604020202020204" pitchFamily="34" charset="0"/>
              <a:buChar char="•"/>
            </a:pPr>
            <a:r>
              <a:rPr lang="de-DE" dirty="0" smtClean="0"/>
              <a:t>in </a:t>
            </a:r>
            <a:r>
              <a:rPr lang="de-DE" dirty="0"/>
              <a:t>Sachsen besteht Unterstützungsbedarf im Gesundheitsamt des LK </a:t>
            </a:r>
            <a:r>
              <a:rPr lang="de-DE" dirty="0" smtClean="0"/>
              <a:t>Vogtlandkreis</a:t>
            </a:r>
          </a:p>
        </p:txBody>
      </p:sp>
    </p:spTree>
    <p:extLst>
      <p:ext uri="{BB962C8B-B14F-4D97-AF65-F5344CB8AC3E}">
        <p14:creationId xmlns:p14="http://schemas.microsoft.com/office/powerpoint/2010/main" val="426937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155700"/>
            <a:ext cx="8420101" cy="5302250"/>
          </a:xfrm>
        </p:spPr>
        <p:txBody>
          <a:bodyPr/>
          <a:lstStyle/>
          <a:p>
            <a:r>
              <a:rPr lang="de-DE" dirty="0" smtClean="0"/>
              <a:t>Betriebe in 3 Bundesländern betroffen (Stand 05.05.2020)</a:t>
            </a:r>
          </a:p>
          <a:p>
            <a:pPr lvl="1"/>
            <a:r>
              <a:rPr lang="de-DE" dirty="0" smtClean="0"/>
              <a:t>BW – </a:t>
            </a:r>
            <a:r>
              <a:rPr lang="de-DE" dirty="0" err="1" smtClean="0"/>
              <a:t>Enzkreis</a:t>
            </a:r>
            <a:r>
              <a:rPr lang="de-DE" dirty="0" smtClean="0"/>
              <a:t> (s. Folgefolie)</a:t>
            </a:r>
          </a:p>
          <a:p>
            <a:pPr lvl="1"/>
            <a:r>
              <a:rPr lang="de-DE" dirty="0" smtClean="0"/>
              <a:t>NW </a:t>
            </a:r>
          </a:p>
          <a:p>
            <a:pPr lvl="2"/>
            <a:r>
              <a:rPr lang="de-DE" dirty="0" smtClean="0"/>
              <a:t>Coesfeld: Westfleisch</a:t>
            </a:r>
          </a:p>
          <a:p>
            <a:pPr lvl="3"/>
            <a:r>
              <a:rPr lang="de-DE" dirty="0" smtClean="0"/>
              <a:t>&gt;10 SARS-CoV-2 positive Arbeiter/1200 Getesteten</a:t>
            </a:r>
          </a:p>
          <a:p>
            <a:pPr lvl="3"/>
            <a:r>
              <a:rPr lang="de-DE" dirty="0"/>
              <a:t>https://www.wochenblatt.com/landwirtschaft/nachrichten/corona-im-schlachthof-coesfeld-12054148.html?utm_content=start</a:t>
            </a:r>
            <a:endParaRPr lang="de-DE" dirty="0">
              <a:solidFill>
                <a:srgbClr val="000000"/>
              </a:solidFill>
            </a:endParaRPr>
          </a:p>
          <a:p>
            <a:pPr lvl="2"/>
            <a:r>
              <a:rPr lang="de-DE" dirty="0" smtClean="0"/>
              <a:t> Bochum: derzeit keine weiteren Infos</a:t>
            </a:r>
          </a:p>
          <a:p>
            <a:pPr lvl="1"/>
            <a:r>
              <a:rPr lang="de-DE" dirty="0" smtClean="0"/>
              <a:t>SH</a:t>
            </a:r>
          </a:p>
          <a:p>
            <a:pPr lvl="2"/>
            <a:r>
              <a:rPr lang="de-DE" dirty="0" smtClean="0"/>
              <a:t>Segeberg/Bad Bramstedt - VION</a:t>
            </a:r>
          </a:p>
          <a:p>
            <a:pPr lvl="3"/>
            <a:r>
              <a:rPr lang="de-DE" dirty="0"/>
              <a:t>49/108 Mitarbeitern wohnhaft im Kreis Steinburg, 51/260 Mitarbeiter </a:t>
            </a:r>
            <a:r>
              <a:rPr lang="de-DE" dirty="0" smtClean="0"/>
              <a:t>insg.</a:t>
            </a:r>
          </a:p>
          <a:p>
            <a:pPr lvl="3"/>
            <a:r>
              <a:rPr lang="de-DE" dirty="0" smtClean="0"/>
              <a:t>Vorrangig Rumänen und Albaner</a:t>
            </a:r>
          </a:p>
          <a:p>
            <a:pPr lvl="2"/>
            <a:endParaRPr lang="de-DE" dirty="0" smtClean="0"/>
          </a:p>
          <a:p>
            <a:pPr lvl="1"/>
            <a:endParaRPr lang="de-DE" dirty="0"/>
          </a:p>
        </p:txBody>
      </p:sp>
      <p:sp>
        <p:nvSpPr>
          <p:cNvPr id="3" name="Titel 2"/>
          <p:cNvSpPr>
            <a:spLocks noGrp="1"/>
          </p:cNvSpPr>
          <p:nvPr>
            <p:ph type="title"/>
          </p:nvPr>
        </p:nvSpPr>
        <p:spPr>
          <a:xfrm>
            <a:off x="333375" y="354142"/>
            <a:ext cx="8092592" cy="584775"/>
          </a:xfrm>
        </p:spPr>
        <p:txBody>
          <a:bodyPr/>
          <a:lstStyle/>
          <a:p>
            <a:r>
              <a:rPr lang="de-DE" dirty="0" smtClean="0"/>
              <a:t>Ausbruchsgeschehen auf Fleischverarbeitenden Betrieben </a:t>
            </a:r>
            <a:br>
              <a:rPr lang="de-DE" dirty="0" smtClean="0"/>
            </a:br>
            <a:r>
              <a:rPr lang="de-DE" sz="1600" b="0" dirty="0" smtClean="0">
                <a:solidFill>
                  <a:schemeClr val="tx1"/>
                </a:solidFill>
              </a:rPr>
              <a:t>(</a:t>
            </a:r>
            <a:r>
              <a:rPr lang="de-DE" sz="1600" b="0" dirty="0">
                <a:solidFill>
                  <a:schemeClr val="tx1"/>
                </a:solidFill>
              </a:rPr>
              <a:t>Stand 05.05.2020)</a:t>
            </a:r>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71</a:t>
            </a:fld>
            <a:endParaRPr lang="de-DE" dirty="0"/>
          </a:p>
        </p:txBody>
      </p:sp>
    </p:spTree>
    <p:extLst>
      <p:ext uri="{BB962C8B-B14F-4D97-AF65-F5344CB8AC3E}">
        <p14:creationId xmlns:p14="http://schemas.microsoft.com/office/powerpoint/2010/main" val="4231705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normAutofit lnSpcReduction="10000"/>
          </a:bodyPr>
          <a:lstStyle/>
          <a:p>
            <a:r>
              <a:rPr lang="de-DE" sz="1800" dirty="0"/>
              <a:t>Landkreis </a:t>
            </a:r>
            <a:r>
              <a:rPr lang="de-DE" sz="1800" dirty="0" err="1"/>
              <a:t>Enzkreis</a:t>
            </a:r>
            <a:r>
              <a:rPr lang="de-DE" sz="1800" dirty="0"/>
              <a:t> (GA Pforzheim) läuft seit 8. April ein COVID-Ausbruchsgeschehen unter Mitarbeitern eines </a:t>
            </a:r>
            <a:r>
              <a:rPr lang="de-DE" sz="1800" dirty="0" smtClean="0"/>
              <a:t>Schlachthofs, </a:t>
            </a:r>
            <a:r>
              <a:rPr lang="de-DE" sz="1800" dirty="0"/>
              <a:t>das aktuell ca. 350 Fälle umfasst</a:t>
            </a:r>
          </a:p>
          <a:p>
            <a:r>
              <a:rPr lang="de-DE" sz="1800" dirty="0"/>
              <a:t>Amtshilfe durch RKI erbeten (Sa 9:40)</a:t>
            </a:r>
          </a:p>
          <a:p>
            <a:r>
              <a:rPr lang="de-DE" sz="1800" dirty="0"/>
              <a:t>Ausbruch betrifft überwiegend osteuropäische </a:t>
            </a:r>
            <a:r>
              <a:rPr lang="de-DE" sz="1800" dirty="0" smtClean="0"/>
              <a:t>Mitarbeiter, </a:t>
            </a:r>
            <a:r>
              <a:rPr lang="de-DE" sz="1800" dirty="0"/>
              <a:t>die bei Subunternehmen beschäftigt </a:t>
            </a:r>
            <a:r>
              <a:rPr lang="de-DE" sz="1800" dirty="0" smtClean="0"/>
              <a:t>sind, </a:t>
            </a:r>
            <a:r>
              <a:rPr lang="de-DE" sz="1800" dirty="0"/>
              <a:t>aber auch festangestellte Mitarbeiter</a:t>
            </a:r>
          </a:p>
          <a:p>
            <a:r>
              <a:rPr lang="de-DE" sz="1800" dirty="0"/>
              <a:t>Folgende Schwierigkeiten bei der Beherrschung des Geschehens:</a:t>
            </a:r>
          </a:p>
          <a:p>
            <a:pPr lvl="1"/>
            <a:r>
              <a:rPr lang="de-DE" sz="1400" dirty="0"/>
              <a:t>Keine offiziellen Informationen </a:t>
            </a:r>
            <a:r>
              <a:rPr lang="de-DE" sz="1400" dirty="0" smtClean="0"/>
              <a:t>, </a:t>
            </a:r>
            <a:r>
              <a:rPr lang="de-DE" sz="1400" dirty="0"/>
              <a:t>dass 50 neue Mitarbeiter die Arbeit aufnehmen sollen</a:t>
            </a:r>
          </a:p>
          <a:p>
            <a:pPr lvl="1"/>
            <a:r>
              <a:rPr lang="de-DE" sz="1400" dirty="0"/>
              <a:t>Teilweise werden die Auflagen von den in gesonderten Unterkünften untergebrachten positiv auf SARS-CoV-2 getesteten Personen und Kontaktpersonen der Kategorie 1 nicht eingehalten</a:t>
            </a:r>
            <a:r>
              <a:rPr lang="de-DE" sz="1800" dirty="0"/>
              <a:t> </a:t>
            </a:r>
          </a:p>
          <a:p>
            <a:pPr lvl="1"/>
            <a:r>
              <a:rPr lang="de-DE" sz="1400" dirty="0"/>
              <a:t>Aufgrund der Vielzahl der Unterkünfte der Betroffenen (über 100 verschiedene Adressen überwiegend gemeinschaftlich genutzte Wohnungen und größere Gemeinschaftsunterkünfte) und fehlender deutscher Sprachkompetenz bei gleichzeitig unterschiedlichen Nationalitäten ist die Überwachung der Auflagen (z.B. Begrenzung der Kontakte außerhalb der Arbeit) äußerst komplex und schwierig. </a:t>
            </a:r>
          </a:p>
          <a:p>
            <a:r>
              <a:rPr lang="de-DE" sz="1800" dirty="0"/>
              <a:t>Seitens LGA und Sozialministeriums enge Einbindung der Ortpolizeibehörden zur Überwachung der angeordneten Quarantäne</a:t>
            </a:r>
          </a:p>
          <a:p>
            <a:r>
              <a:rPr lang="de-DE" sz="1800" dirty="0"/>
              <a:t>fachliche Unterstützung durch das LGA zugesagt</a:t>
            </a:r>
          </a:p>
          <a:p>
            <a:r>
              <a:rPr lang="de-DE" sz="1800" dirty="0"/>
              <a:t>Nach §42  wurden seit 8. April 76 Fälle </a:t>
            </a:r>
            <a:r>
              <a:rPr lang="de-DE" sz="1800" dirty="0" smtClean="0"/>
              <a:t>gemeldet, </a:t>
            </a:r>
            <a:r>
              <a:rPr lang="de-DE" sz="1800" dirty="0"/>
              <a:t>bei weiteren 110 Fällen wurde der Status nicht </a:t>
            </a:r>
            <a:r>
              <a:rPr lang="de-DE" sz="1800" dirty="0" smtClean="0"/>
              <a:t>erhoben</a:t>
            </a:r>
            <a:endParaRPr lang="de-DE" sz="1800" dirty="0"/>
          </a:p>
        </p:txBody>
      </p:sp>
      <p:sp>
        <p:nvSpPr>
          <p:cNvPr id="3" name="Titel 2"/>
          <p:cNvSpPr>
            <a:spLocks noGrp="1"/>
          </p:cNvSpPr>
          <p:nvPr>
            <p:ph type="title"/>
          </p:nvPr>
        </p:nvSpPr>
        <p:spPr>
          <a:xfrm>
            <a:off x="342900" y="370563"/>
            <a:ext cx="8092592" cy="338554"/>
          </a:xfrm>
        </p:spPr>
        <p:txBody>
          <a:bodyPr/>
          <a:lstStyle/>
          <a:p>
            <a:r>
              <a:rPr lang="de-DE" dirty="0"/>
              <a:t>Landkreis </a:t>
            </a:r>
            <a:r>
              <a:rPr lang="de-DE" dirty="0" err="1"/>
              <a:t>Enzkreis</a:t>
            </a:r>
            <a:r>
              <a:rPr lang="de-DE" dirty="0"/>
              <a:t> </a:t>
            </a:r>
            <a:r>
              <a:rPr lang="de-DE" dirty="0" smtClean="0"/>
              <a:t>- COVID-Ausbruchsgeschehen</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72</a:t>
            </a:fld>
            <a:endParaRPr lang="de-DE" dirty="0"/>
          </a:p>
        </p:txBody>
      </p:sp>
    </p:spTree>
    <p:extLst>
      <p:ext uri="{BB962C8B-B14F-4D97-AF65-F5344CB8AC3E}">
        <p14:creationId xmlns:p14="http://schemas.microsoft.com/office/powerpoint/2010/main" val="54771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200" y="1187450"/>
            <a:ext cx="8092593" cy="5302250"/>
          </a:xfrm>
        </p:spPr>
        <p:txBody>
          <a:bodyPr/>
          <a:lstStyle/>
          <a:p>
            <a:r>
              <a:rPr lang="de-DE" dirty="0" smtClean="0"/>
              <a:t>Team </a:t>
            </a:r>
            <a:r>
              <a:rPr lang="de-DE" dirty="0"/>
              <a:t>ist aus Cuxhaven abgezogen worden. </a:t>
            </a:r>
            <a:r>
              <a:rPr lang="de-DE" dirty="0" smtClean="0"/>
              <a:t>Gesundheitsamt </a:t>
            </a:r>
            <a:r>
              <a:rPr lang="de-DE" dirty="0"/>
              <a:t>hätte sich eine weitere Unterstützung </a:t>
            </a:r>
            <a:r>
              <a:rPr lang="de-DE" dirty="0" smtClean="0"/>
              <a:t>gewünscht, </a:t>
            </a:r>
            <a:r>
              <a:rPr lang="de-DE" dirty="0"/>
              <a:t>aber das Ministerium hatte die Amtshilfe für beendet </a:t>
            </a:r>
            <a:r>
              <a:rPr lang="de-DE" dirty="0" smtClean="0"/>
              <a:t>erklärt</a:t>
            </a:r>
          </a:p>
          <a:p>
            <a:r>
              <a:rPr lang="de-DE" dirty="0" smtClean="0"/>
              <a:t>Repatriierung hat begonnen</a:t>
            </a:r>
          </a:p>
          <a:p>
            <a:r>
              <a:rPr lang="de-DE" dirty="0" smtClean="0"/>
              <a:t>RKI bietet weiterhin Unterstützung bzgl. </a:t>
            </a:r>
            <a:r>
              <a:rPr lang="de-DE" dirty="0"/>
              <a:t>der Int. Kommunikation </a:t>
            </a:r>
            <a:r>
              <a:rPr lang="de-DE" dirty="0" smtClean="0"/>
              <a:t>an</a:t>
            </a:r>
          </a:p>
          <a:p>
            <a:pPr lvl="1"/>
            <a:r>
              <a:rPr lang="de-DE" dirty="0" smtClean="0"/>
              <a:t>Entwurf für Kommunikation in Abstimmung mit Niedersachsen</a:t>
            </a:r>
          </a:p>
          <a:p>
            <a:pPr lvl="1"/>
            <a:r>
              <a:rPr lang="de-DE" dirty="0" smtClean="0"/>
              <a:t>Bislang noch kein Erhalt personenbezogener Daten aus Niedersachsen</a:t>
            </a:r>
          </a:p>
        </p:txBody>
      </p:sp>
      <p:sp>
        <p:nvSpPr>
          <p:cNvPr id="3" name="Titel 2"/>
          <p:cNvSpPr>
            <a:spLocks noGrp="1"/>
          </p:cNvSpPr>
          <p:nvPr>
            <p:ph type="title"/>
          </p:nvPr>
        </p:nvSpPr>
        <p:spPr/>
        <p:txBody>
          <a:bodyPr/>
          <a:lstStyle/>
          <a:p>
            <a:r>
              <a:rPr lang="de-DE" dirty="0" smtClean="0"/>
              <a:t>Mein Schiff 3</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73</a:t>
            </a:fld>
            <a:endParaRPr lang="de-DE" dirty="0"/>
          </a:p>
        </p:txBody>
      </p:sp>
    </p:spTree>
    <p:extLst>
      <p:ext uri="{BB962C8B-B14F-4D97-AF65-F5344CB8AC3E}">
        <p14:creationId xmlns:p14="http://schemas.microsoft.com/office/powerpoint/2010/main" val="356568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242049" y="188641"/>
            <a:ext cx="8092592" cy="338554"/>
          </a:xfrm>
          <a:prstGeom prst="rect">
            <a:avLst/>
          </a:prstGeom>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Überlastungsanzeigen Überblick – Stand </a:t>
            </a:r>
            <a:r>
              <a:rPr lang="de-DE" dirty="0" smtClean="0">
                <a:solidFill>
                  <a:srgbClr val="FF0000"/>
                </a:solidFill>
              </a:rPr>
              <a:t>12.05</a:t>
            </a:r>
            <a:r>
              <a:rPr lang="de-DE" dirty="0" smtClean="0"/>
              <a:t>.2020</a:t>
            </a:r>
            <a:endParaRPr lang="de-DE" dirty="0"/>
          </a:p>
        </p:txBody>
      </p:sp>
      <p:sp>
        <p:nvSpPr>
          <p:cNvPr id="2" name="Datumsplatzhalter 1"/>
          <p:cNvSpPr>
            <a:spLocks noGrp="1"/>
          </p:cNvSpPr>
          <p:nvPr>
            <p:ph type="dt" sz="half" idx="10"/>
          </p:nvPr>
        </p:nvSpPr>
        <p:spPr/>
        <p:txBody>
          <a:bodyPr/>
          <a:lstStyle/>
          <a:p>
            <a:r>
              <a:rPr lang="de-DE" smtClean="0"/>
              <a:t>13.05.2020</a:t>
            </a:r>
            <a:endParaRPr lang="de-DE" dirty="0"/>
          </a:p>
        </p:txBody>
      </p:sp>
      <p:sp>
        <p:nvSpPr>
          <p:cNvPr id="5" name="Fußzeilenplatzhalter 4"/>
          <p:cNvSpPr>
            <a:spLocks noGrp="1"/>
          </p:cNvSpPr>
          <p:nvPr>
            <p:ph type="ftr" sz="quarter" idx="11"/>
          </p:nvPr>
        </p:nvSpPr>
        <p:spPr/>
        <p:txBody>
          <a:bodyPr/>
          <a:lstStyle/>
          <a:p>
            <a:r>
              <a:rPr lang="de-DE" smtClean="0"/>
              <a:t>COVID-19: Lage National</a:t>
            </a:r>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pPr/>
              <a:t>74</a:t>
            </a:fld>
            <a:endParaRPr lang="de-DE"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4" y="615623"/>
            <a:ext cx="7765924" cy="609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8784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13.05.2020</a:t>
            </a:r>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75</a:t>
            </a:fld>
            <a:endParaRPr lang="de-D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09" y="496092"/>
            <a:ext cx="7897083" cy="561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127544" y="3657601"/>
            <a:ext cx="4531920" cy="3016210"/>
          </a:xfrm>
          <a:prstGeom prst="rect">
            <a:avLst/>
          </a:prstGeom>
          <a:noFill/>
        </p:spPr>
        <p:txBody>
          <a:bodyPr wrap="square" rtlCol="0">
            <a:spAutoFit/>
          </a:bodyPr>
          <a:lstStyle/>
          <a:p>
            <a:r>
              <a:rPr lang="de-DE" sz="1400" dirty="0" smtClean="0"/>
              <a:t>Rückmeldung aus allen BL; aktueller Unterstützungsbedarf:</a:t>
            </a:r>
          </a:p>
          <a:p>
            <a:pPr marL="285750" indent="-285750">
              <a:buFont typeface="Arial" panose="020B0604020202020204" pitchFamily="34" charset="0"/>
              <a:buChar char="•"/>
            </a:pPr>
            <a:r>
              <a:rPr lang="de-DE" sz="1400" dirty="0" smtClean="0"/>
              <a:t>Thüringen: 4 GÄ (LK Ilm-Kreis, SK Weimar, SK Gera, LK Sonneberg) bei der Kontaktpersonennachverfolgung</a:t>
            </a:r>
          </a:p>
          <a:p>
            <a:pPr marL="285750" indent="-285750">
              <a:buFont typeface="Arial" panose="020B0604020202020204" pitchFamily="34" charset="0"/>
              <a:buChar char="•"/>
            </a:pPr>
            <a:r>
              <a:rPr lang="de-DE" sz="1400" dirty="0" smtClean="0"/>
              <a:t>Sachsen: 1 GA (LK Vogtlandkreis)  bei Bewältigung eines Ausbruchs</a:t>
            </a:r>
          </a:p>
          <a:p>
            <a:pPr marL="285750" indent="-285750">
              <a:buFont typeface="Arial" panose="020B0604020202020204" pitchFamily="34" charset="0"/>
              <a:buChar char="•"/>
            </a:pPr>
            <a:r>
              <a:rPr lang="de-DE" sz="1400" dirty="0" smtClean="0"/>
              <a:t>Sachsen-Anhalt: 1 GA (LK Harz) Kontaktpersonennachverfolgung</a:t>
            </a:r>
          </a:p>
          <a:p>
            <a:pPr marL="285750" indent="-285750">
              <a:buFont typeface="Arial" panose="020B0604020202020204" pitchFamily="34" charset="0"/>
              <a:buChar char="•"/>
            </a:pPr>
            <a:r>
              <a:rPr lang="de-DE" sz="1400" dirty="0" smtClean="0"/>
              <a:t>Niedersachsen. 1 GA (SK Salzgitter): Kontaktpersonennachverfolgung</a:t>
            </a:r>
          </a:p>
          <a:p>
            <a:pPr marL="285750" indent="-285750">
              <a:buFont typeface="Arial" panose="020B0604020202020204" pitchFamily="34" charset="0"/>
              <a:buChar char="•"/>
            </a:pPr>
            <a:r>
              <a:rPr lang="de-DE" sz="1400" dirty="0" smtClean="0"/>
              <a:t>Baden-Württemberg: 1 GA (LK </a:t>
            </a:r>
            <a:r>
              <a:rPr lang="de-DE" sz="1400" dirty="0" err="1" smtClean="0"/>
              <a:t>Enzkreis</a:t>
            </a:r>
            <a:r>
              <a:rPr lang="de-DE" sz="1400" dirty="0" smtClean="0"/>
              <a:t>): Bewältigung eines Ausbruchs</a:t>
            </a:r>
          </a:p>
          <a:p>
            <a:pPr marL="285750" indent="-285750">
              <a:buFont typeface="Arial" panose="020B0604020202020204" pitchFamily="34" charset="0"/>
              <a:buChar char="•"/>
            </a:pPr>
            <a:endParaRPr lang="de-DE" dirty="0" smtClean="0"/>
          </a:p>
          <a:p>
            <a:endParaRPr lang="de-DE" dirty="0"/>
          </a:p>
        </p:txBody>
      </p:sp>
    </p:spTree>
    <p:extLst>
      <p:ext uri="{BB962C8B-B14F-4D97-AF65-F5344CB8AC3E}">
        <p14:creationId xmlns:p14="http://schemas.microsoft.com/office/powerpoint/2010/main" val="17148173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Überlastungsanzeigen Überblick – Stand </a:t>
            </a:r>
            <a:r>
              <a:rPr lang="de-DE" dirty="0" smtClean="0"/>
              <a:t>11.05.2020</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76</a:t>
            </a:fld>
            <a:endParaRPr lang="de-DE" dirty="0"/>
          </a:p>
        </p:txBody>
      </p:sp>
      <p:pic>
        <p:nvPicPr>
          <p:cNvPr id="19462" name="Picture 6"/>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7200" y="1235556"/>
            <a:ext cx="8093075" cy="514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89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77</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Amtshilfeersuchen I</a:t>
            </a:r>
            <a:endParaRPr lang="de-DE" sz="20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1392355935"/>
              </p:ext>
            </p:extLst>
          </p:nvPr>
        </p:nvGraphicFramePr>
        <p:xfrm>
          <a:off x="112142" y="748749"/>
          <a:ext cx="8865603" cy="5609699"/>
        </p:xfrm>
        <a:graphic>
          <a:graphicData uri="http://schemas.openxmlformats.org/drawingml/2006/table">
            <a:tbl>
              <a:tblPr firstRow="1" bandRow="1">
                <a:tableStyleId>{5C22544A-7EE6-4342-B048-85BDC9FD1C3A}</a:tableStyleId>
              </a:tblPr>
              <a:tblGrid>
                <a:gridCol w="772416"/>
                <a:gridCol w="965107"/>
                <a:gridCol w="1017087"/>
                <a:gridCol w="3865659"/>
                <a:gridCol w="2245334"/>
              </a:tblGrid>
              <a:tr h="0">
                <a:tc>
                  <a:txBody>
                    <a:bodyPr/>
                    <a:lstStyle/>
                    <a:p>
                      <a:r>
                        <a:rPr lang="de-DE" sz="1050" dirty="0" smtClean="0"/>
                        <a:t>BL</a:t>
                      </a:r>
                      <a:endParaRPr lang="de-DE" sz="1050" dirty="0"/>
                    </a:p>
                  </a:txBody>
                  <a:tcPr/>
                </a:tc>
                <a:tc>
                  <a:txBody>
                    <a:bodyPr/>
                    <a:lstStyle/>
                    <a:p>
                      <a:r>
                        <a:rPr lang="de-DE" sz="1050" dirty="0" smtClean="0"/>
                        <a:t>Kreis</a:t>
                      </a:r>
                      <a:endParaRPr lang="de-DE" sz="1050" dirty="0"/>
                    </a:p>
                  </a:txBody>
                  <a:tcPr/>
                </a:tc>
                <a:tc>
                  <a:txBody>
                    <a:bodyPr/>
                    <a:lstStyle/>
                    <a:p>
                      <a:r>
                        <a:rPr lang="de-DE" sz="1050" dirty="0" smtClean="0"/>
                        <a:t>Datum Beginn</a:t>
                      </a:r>
                      <a:endParaRPr lang="de-DE" sz="1050" dirty="0"/>
                    </a:p>
                  </a:txBody>
                  <a:tcPr/>
                </a:tc>
                <a:tc>
                  <a:txBody>
                    <a:bodyPr/>
                    <a:lstStyle/>
                    <a:p>
                      <a:r>
                        <a:rPr lang="de-DE" sz="1050" dirty="0" smtClean="0"/>
                        <a:t>Details</a:t>
                      </a:r>
                      <a:endParaRPr lang="de-DE" sz="1050" dirty="0"/>
                    </a:p>
                  </a:txBody>
                  <a:tcPr/>
                </a:tc>
                <a:tc>
                  <a:txBody>
                    <a:bodyPr/>
                    <a:lstStyle/>
                    <a:p>
                      <a:r>
                        <a:rPr lang="de-DE" sz="1050" dirty="0" smtClean="0"/>
                        <a:t>RKI-Mitarbeitende</a:t>
                      </a:r>
                      <a:endParaRPr lang="de-DE" sz="1050" dirty="0"/>
                    </a:p>
                  </a:txBody>
                  <a:tcPr/>
                </a:tc>
              </a:tr>
              <a:tr h="389440">
                <a:tc>
                  <a:txBody>
                    <a:bodyPr/>
                    <a:lstStyle/>
                    <a:p>
                      <a:r>
                        <a:rPr lang="de-DE" sz="900" dirty="0" smtClean="0"/>
                        <a:t>BY</a:t>
                      </a:r>
                      <a:endParaRPr lang="de-DE" sz="900" dirty="0"/>
                    </a:p>
                  </a:txBody>
                  <a:tcPr/>
                </a:tc>
                <a:tc>
                  <a:txBody>
                    <a:bodyPr/>
                    <a:lstStyle/>
                    <a:p>
                      <a:r>
                        <a:rPr lang="de-DE" sz="900" dirty="0" smtClean="0"/>
                        <a:t>Starnberg</a:t>
                      </a:r>
                      <a:endParaRPr lang="de-DE" sz="900" dirty="0"/>
                    </a:p>
                  </a:txBody>
                  <a:tcPr/>
                </a:tc>
                <a:tc>
                  <a:txBody>
                    <a:bodyPr/>
                    <a:lstStyle/>
                    <a:p>
                      <a:r>
                        <a:rPr lang="de-DE" sz="900" dirty="0" smtClean="0"/>
                        <a:t>30.01.2020</a:t>
                      </a:r>
                      <a:endParaRPr lang="de-DE" sz="900" dirty="0"/>
                    </a:p>
                  </a:txBody>
                  <a:tcPr/>
                </a:tc>
                <a:tc>
                  <a:txBody>
                    <a:bodyPr/>
                    <a:lstStyle/>
                    <a:p>
                      <a:r>
                        <a:rPr lang="de-DE" sz="900" dirty="0" smtClean="0"/>
                        <a:t>WEBASO-Cluster</a:t>
                      </a:r>
                    </a:p>
                  </a:txBody>
                  <a:tcPr/>
                </a:tc>
                <a:tc>
                  <a:txBody>
                    <a:bodyPr/>
                    <a:lstStyle/>
                    <a:p>
                      <a:pPr marL="0" indent="0">
                        <a:buFont typeface="Arial" panose="020B0604020202020204" pitchFamily="34" charset="0"/>
                        <a:buNone/>
                      </a:pPr>
                      <a:r>
                        <a:rPr lang="de-DE" sz="900" smtClean="0"/>
                        <a:t>Nadine Zeitlmann,</a:t>
                      </a:r>
                      <a:r>
                        <a:rPr lang="de-DE" sz="900" baseline="0" smtClean="0"/>
                        <a:t> </a:t>
                      </a:r>
                      <a:r>
                        <a:rPr lang="de-DE" sz="900" smtClean="0"/>
                        <a:t>Andreas Reich,</a:t>
                      </a:r>
                      <a:r>
                        <a:rPr lang="de-DE" sz="900" baseline="0" smtClean="0"/>
                        <a:t> </a:t>
                      </a:r>
                      <a:r>
                        <a:rPr lang="de-DE" sz="900" smtClean="0"/>
                        <a:t>Sonja Boender,</a:t>
                      </a:r>
                      <a:r>
                        <a:rPr lang="de-DE" sz="900" baseline="0" smtClean="0"/>
                        <a:t> </a:t>
                      </a:r>
                      <a:r>
                        <a:rPr lang="de-DE" sz="900" dirty="0" smtClean="0"/>
                        <a:t>N</a:t>
                      </a:r>
                      <a:r>
                        <a:rPr lang="de-DE" sz="900" smtClean="0"/>
                        <a:t>.</a:t>
                      </a:r>
                      <a:r>
                        <a:rPr lang="de-DE" sz="900" baseline="0" smtClean="0"/>
                        <a:t> Muller, </a:t>
                      </a:r>
                      <a:r>
                        <a:rPr lang="de-DE" sz="900" dirty="0" smtClean="0"/>
                        <a:t>Kirsten Pörtner</a:t>
                      </a:r>
                      <a:endParaRPr lang="de-DE" sz="900" dirty="0"/>
                    </a:p>
                  </a:txBody>
                  <a:tcPr/>
                </a:tc>
              </a:tr>
              <a:tr h="252898">
                <a:tc>
                  <a:txBody>
                    <a:bodyPr/>
                    <a:lstStyle/>
                    <a:p>
                      <a:r>
                        <a:rPr lang="de-DE" sz="900" dirty="0" smtClean="0"/>
                        <a:t>NW</a:t>
                      </a:r>
                      <a:endParaRPr lang="de-DE" sz="900" dirty="0"/>
                    </a:p>
                  </a:txBody>
                  <a:tcPr/>
                </a:tc>
                <a:tc>
                  <a:txBody>
                    <a:bodyPr/>
                    <a:lstStyle/>
                    <a:p>
                      <a:r>
                        <a:rPr lang="de-DE" sz="900" dirty="0" smtClean="0"/>
                        <a:t>Heinsberg</a:t>
                      </a:r>
                      <a:endParaRPr lang="de-DE" sz="900" dirty="0"/>
                    </a:p>
                  </a:txBody>
                  <a:tcPr/>
                </a:tc>
                <a:tc>
                  <a:txBody>
                    <a:bodyPr/>
                    <a:lstStyle/>
                    <a:p>
                      <a:r>
                        <a:rPr lang="de-DE" sz="900" dirty="0" smtClean="0"/>
                        <a:t>27.02.2020</a:t>
                      </a:r>
                      <a:endParaRPr lang="de-DE" sz="900" dirty="0"/>
                    </a:p>
                  </a:txBody>
                  <a:tcPr/>
                </a:tc>
                <a:tc>
                  <a:txBody>
                    <a:bodyPr/>
                    <a:lstStyle/>
                    <a:p>
                      <a:r>
                        <a:rPr lang="de-DE" sz="900" dirty="0" smtClean="0"/>
                        <a:t>Fälle nach Karnevalsveranstaltung</a:t>
                      </a:r>
                    </a:p>
                  </a:txBody>
                  <a:tcPr/>
                </a:tc>
                <a:tc>
                  <a:txBody>
                    <a:bodyPr/>
                    <a:lstStyle/>
                    <a:p>
                      <a:pPr marL="0" indent="0">
                        <a:buFont typeface="Arial" panose="020B0604020202020204" pitchFamily="34" charset="0"/>
                        <a:buNone/>
                      </a:pPr>
                      <a:r>
                        <a:rPr lang="de-DE" sz="900" smtClean="0"/>
                        <a:t>Juliane Seidel,</a:t>
                      </a:r>
                      <a:r>
                        <a:rPr lang="de-DE" sz="900" baseline="0" smtClean="0"/>
                        <a:t> </a:t>
                      </a:r>
                      <a:r>
                        <a:rPr lang="de-DE" sz="900" dirty="0" smtClean="0"/>
                        <a:t>M</a:t>
                      </a:r>
                      <a:r>
                        <a:rPr lang="de-DE" sz="900" smtClean="0"/>
                        <a:t>. Schranz,</a:t>
                      </a:r>
                      <a:r>
                        <a:rPr lang="de-DE" sz="900" baseline="0" smtClean="0"/>
                        <a:t> </a:t>
                      </a:r>
                      <a:r>
                        <a:rPr lang="de-DE" sz="900" dirty="0" smtClean="0"/>
                        <a:t>Doreen</a:t>
                      </a:r>
                      <a:r>
                        <a:rPr lang="de-DE" sz="900" baseline="0" dirty="0" smtClean="0"/>
                        <a:t> Staat</a:t>
                      </a:r>
                      <a:endParaRPr lang="de-DE" sz="900" dirty="0"/>
                    </a:p>
                  </a:txBody>
                  <a:tcPr/>
                </a:tc>
              </a:tr>
              <a:tr h="389440">
                <a:tc>
                  <a:txBody>
                    <a:bodyPr/>
                    <a:lstStyle/>
                    <a:p>
                      <a:r>
                        <a:rPr lang="de-DE" sz="900" dirty="0" smtClean="0"/>
                        <a:t>NW</a:t>
                      </a:r>
                      <a:endParaRPr lang="de-DE" sz="900" dirty="0"/>
                    </a:p>
                  </a:txBody>
                  <a:tcPr/>
                </a:tc>
                <a:tc>
                  <a:txBody>
                    <a:bodyPr/>
                    <a:lstStyle/>
                    <a:p>
                      <a:r>
                        <a:rPr lang="de-DE" sz="900" dirty="0" smtClean="0"/>
                        <a:t>Telefonische Beratung</a:t>
                      </a:r>
                      <a:endParaRPr lang="de-DE" sz="900" dirty="0"/>
                    </a:p>
                  </a:txBody>
                  <a:tcPr/>
                </a:tc>
                <a:tc>
                  <a:txBody>
                    <a:bodyPr/>
                    <a:lstStyle/>
                    <a:p>
                      <a:r>
                        <a:rPr lang="de-DE" sz="900" dirty="0" smtClean="0"/>
                        <a:t>01.03.2020</a:t>
                      </a:r>
                      <a:endParaRPr lang="de-DE" sz="900" dirty="0"/>
                    </a:p>
                  </a:txBody>
                  <a:tcPr/>
                </a:tc>
                <a:tc>
                  <a:txBody>
                    <a:bodyPr/>
                    <a:lstStyle/>
                    <a:p>
                      <a:r>
                        <a:rPr lang="de-DE" sz="900" dirty="0" smtClean="0"/>
                        <a:t>Fachliche Unterstützung des RKI bei den vielfältigen Anfragen Ministerium </a:t>
                      </a:r>
                      <a:r>
                        <a:rPr lang="de-DE" sz="900" smtClean="0"/>
                        <a:t>für Arbeit, </a:t>
                      </a:r>
                      <a:r>
                        <a:rPr lang="de-DE" sz="900" dirty="0" smtClean="0"/>
                        <a:t>Gesundheit und Soziales in NRW</a:t>
                      </a:r>
                      <a:endParaRPr lang="de-DE" sz="900" dirty="0"/>
                    </a:p>
                  </a:txBody>
                  <a:tcPr/>
                </a:tc>
                <a:tc>
                  <a:txBody>
                    <a:bodyPr/>
                    <a:lstStyle/>
                    <a:p>
                      <a:pPr marL="0" indent="0">
                        <a:buFont typeface="Arial" panose="020B0604020202020204" pitchFamily="34" charset="0"/>
                        <a:buNone/>
                      </a:pPr>
                      <a:r>
                        <a:rPr lang="de-DE" sz="900" dirty="0" err="1" smtClean="0"/>
                        <a:t>Muna</a:t>
                      </a:r>
                      <a:r>
                        <a:rPr lang="de-DE" sz="900" baseline="0" dirty="0" smtClean="0"/>
                        <a:t> </a:t>
                      </a:r>
                      <a:r>
                        <a:rPr lang="de-DE" sz="900" dirty="0" smtClean="0"/>
                        <a:t>Abu Sin</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Freising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05.03.2020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Ausbruchs </a:t>
                      </a:r>
                      <a:r>
                        <a:rPr lang="de-DE" sz="900" smtClean="0"/>
                        <a:t>im Landkreis, </a:t>
                      </a:r>
                      <a:r>
                        <a:rPr lang="de-DE" sz="900" dirty="0" smtClean="0"/>
                        <a:t>Unterstützung bei </a:t>
                      </a:r>
                      <a:r>
                        <a:rPr lang="de-DE" sz="900" dirty="0" err="1" smtClean="0"/>
                        <a:t>KoNa</a:t>
                      </a:r>
                      <a:r>
                        <a:rPr lang="de-DE" sz="900" dirty="0" smtClean="0"/>
                        <a:t> </a:t>
                      </a:r>
                    </a:p>
                  </a:txBody>
                  <a:tcPr/>
                </a:tc>
                <a:tc>
                  <a:txBody>
                    <a:bodyPr/>
                    <a:lstStyle/>
                    <a:p>
                      <a:pPr marL="0" indent="0">
                        <a:buFont typeface="Arial" panose="020B0604020202020204" pitchFamily="34" charset="0"/>
                        <a:buNone/>
                      </a:pPr>
                      <a:r>
                        <a:rPr lang="de-DE" sz="900" smtClean="0"/>
                        <a:t>Michael Brandl, Jennifer Bender, </a:t>
                      </a:r>
                      <a:r>
                        <a:rPr lang="de-DE" sz="900" dirty="0" smtClean="0"/>
                        <a:t>Nadine Zeitlmann</a:t>
                      </a:r>
                      <a:endParaRPr lang="de-DE" sz="900" dirty="0"/>
                    </a:p>
                  </a:txBody>
                  <a:tcPr/>
                </a:tc>
              </a:tr>
              <a:tr h="274600">
                <a:tc>
                  <a:txBody>
                    <a:bodyPr/>
                    <a:lstStyle/>
                    <a:p>
                      <a:r>
                        <a:rPr lang="de-DE" sz="900" dirty="0" smtClean="0"/>
                        <a:t>BE</a:t>
                      </a:r>
                      <a:endParaRPr lang="de-DE" sz="900" dirty="0"/>
                    </a:p>
                  </a:txBody>
                  <a:tcPr/>
                </a:tc>
                <a:tc>
                  <a:txBody>
                    <a:bodyPr/>
                    <a:lstStyle/>
                    <a:p>
                      <a:r>
                        <a:rPr lang="de-DE" sz="900" dirty="0" smtClean="0"/>
                        <a:t>Mitte</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9.03.2020;</a:t>
                      </a:r>
                      <a:r>
                        <a:rPr lang="de-DE" sz="900" baseline="0" dirty="0" smtClean="0"/>
                        <a:t> </a:t>
                      </a:r>
                      <a:r>
                        <a:rPr lang="de-DE" sz="900" dirty="0" smtClean="0"/>
                        <a:t>22.03.20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Cluster</a:t>
                      </a:r>
                      <a:r>
                        <a:rPr lang="de-DE" sz="900" baseline="0" dirty="0" smtClean="0"/>
                        <a:t> im </a:t>
                      </a:r>
                      <a:r>
                        <a:rPr lang="de-DE" sz="900" dirty="0" smtClean="0"/>
                        <a:t>Zusammenhang mit einem Großraumbüro</a:t>
                      </a:r>
                    </a:p>
                  </a:txBody>
                  <a:tcPr/>
                </a:tc>
                <a:tc>
                  <a:txBody>
                    <a:bodyPr/>
                    <a:lstStyle/>
                    <a:p>
                      <a:pPr marL="0" indent="0">
                        <a:buFont typeface="Arial" panose="020B0604020202020204" pitchFamily="34" charset="0"/>
                        <a:buNone/>
                      </a:pPr>
                      <a:r>
                        <a:rPr lang="de-DE" sz="900" dirty="0" smtClean="0"/>
                        <a:t>Nadine</a:t>
                      </a:r>
                      <a:r>
                        <a:rPr lang="de-DE" sz="900" baseline="0" dirty="0" smtClean="0"/>
                        <a:t> Muller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Nürnberg</a:t>
                      </a:r>
                      <a:endParaRPr lang="de-DE" sz="9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t>10.03.2020</a:t>
                      </a:r>
                    </a:p>
                  </a:txBody>
                  <a:tcPr/>
                </a:tc>
                <a:tc>
                  <a:txBody>
                    <a:bodyPr/>
                    <a:lstStyle/>
                    <a:p>
                      <a:r>
                        <a:rPr lang="de-DE" sz="900" dirty="0" smtClean="0"/>
                        <a:t>Unterstützung bei </a:t>
                      </a:r>
                      <a:r>
                        <a:rPr lang="de-DE" sz="900" dirty="0" err="1" smtClean="0"/>
                        <a:t>KoNa</a:t>
                      </a:r>
                      <a:r>
                        <a:rPr lang="de-DE" sz="900" dirty="0" smtClean="0"/>
                        <a:t> in Arztpraxis mit SARS-CoV-2-positivem Arzt</a:t>
                      </a:r>
                    </a:p>
                  </a:txBody>
                  <a:tcPr/>
                </a:tc>
                <a:tc>
                  <a:txBody>
                    <a:bodyPr/>
                    <a:lstStyle/>
                    <a:p>
                      <a:pPr marL="0" indent="0">
                        <a:buFont typeface="Arial" panose="020B0604020202020204" pitchFamily="34" charset="0"/>
                        <a:buNone/>
                      </a:pPr>
                      <a:r>
                        <a:rPr lang="de-DE" sz="900" smtClean="0"/>
                        <a:t>Sonia Boender,</a:t>
                      </a:r>
                      <a:r>
                        <a:rPr lang="de-DE" sz="900" baseline="0" smtClean="0"/>
                        <a:t> </a:t>
                      </a:r>
                      <a:r>
                        <a:rPr lang="de-DE" sz="900" smtClean="0"/>
                        <a:t>Kai Michaelis,</a:t>
                      </a:r>
                      <a:r>
                        <a:rPr lang="de-DE" sz="900" baseline="0" smtClean="0"/>
                        <a:t> </a:t>
                      </a:r>
                      <a:r>
                        <a:rPr lang="de-DE" sz="900" dirty="0" smtClean="0"/>
                        <a:t>Jennifer Bender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Tirschenreuth</a:t>
                      </a:r>
                      <a:endParaRPr lang="de-DE" sz="900" dirty="0"/>
                    </a:p>
                  </a:txBody>
                  <a:tcPr/>
                </a:tc>
                <a:tc>
                  <a:txBody>
                    <a:bodyPr/>
                    <a:lstStyle/>
                    <a:p>
                      <a:r>
                        <a:rPr lang="de-DE" sz="900" dirty="0" smtClean="0"/>
                        <a:t>19.03.2020; 23.04.2020</a:t>
                      </a:r>
                      <a:endParaRPr lang="de-DE" sz="900" dirty="0"/>
                    </a:p>
                  </a:txBody>
                  <a:tcPr/>
                </a:tc>
                <a:tc>
                  <a:txBody>
                    <a:bodyPr/>
                    <a:lstStyle/>
                    <a:p>
                      <a:r>
                        <a:rPr lang="de-DE" sz="900" dirty="0" smtClean="0"/>
                        <a:t>40 Fälle nach Starkbierfest;</a:t>
                      </a:r>
                      <a:r>
                        <a:rPr lang="de-DE" sz="900" baseline="0" dirty="0" smtClean="0"/>
                        <a:t> </a:t>
                      </a:r>
                      <a:r>
                        <a:rPr lang="de-DE" sz="900" dirty="0" smtClean="0"/>
                        <a:t>Europäisches mobiles Labor angefordert (Kapazität bis zu 100 Proben/Tag)</a:t>
                      </a:r>
                    </a:p>
                  </a:txBody>
                  <a:tcPr/>
                </a:tc>
                <a:tc>
                  <a:txBody>
                    <a:bodyPr/>
                    <a:lstStyle/>
                    <a:p>
                      <a:pPr marL="0" indent="0">
                        <a:buFont typeface="Arial" panose="020B0604020202020204" pitchFamily="34" charset="0"/>
                        <a:buNone/>
                      </a:pPr>
                      <a:r>
                        <a:rPr lang="de-DE" sz="900" smtClean="0"/>
                        <a:t>Michael Brandl,</a:t>
                      </a:r>
                      <a:r>
                        <a:rPr lang="de-DE" sz="900" baseline="0" smtClean="0"/>
                        <a:t> </a:t>
                      </a:r>
                      <a:r>
                        <a:rPr lang="de-DE" sz="900" baseline="0" dirty="0" smtClean="0"/>
                        <a:t>S</a:t>
                      </a:r>
                      <a:r>
                        <a:rPr lang="de-DE" sz="900" dirty="0" smtClean="0"/>
                        <a:t>ybille </a:t>
                      </a:r>
                      <a:r>
                        <a:rPr lang="de-DE" sz="900" dirty="0" err="1" smtClean="0"/>
                        <a:t>Rehmet</a:t>
                      </a:r>
                      <a:endParaRPr lang="de-DE" sz="900" dirty="0"/>
                    </a:p>
                  </a:txBody>
                  <a:tcPr/>
                </a:tc>
              </a:tr>
              <a:tr h="389440">
                <a:tc>
                  <a:txBody>
                    <a:bodyPr/>
                    <a:lstStyle/>
                    <a:p>
                      <a:r>
                        <a:rPr lang="de-DE" sz="900" dirty="0" smtClean="0"/>
                        <a:t>SL</a:t>
                      </a:r>
                      <a:endParaRPr lang="de-DE" sz="900" dirty="0"/>
                    </a:p>
                  </a:txBody>
                  <a:tcPr/>
                </a:tc>
                <a:tc>
                  <a:txBody>
                    <a:bodyPr/>
                    <a:lstStyle/>
                    <a:p>
                      <a:r>
                        <a:rPr lang="de-DE" sz="900" dirty="0" smtClean="0"/>
                        <a:t>Sankt Wendel</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20.03.2020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 im Krankenhaus mit SARS-CoV2-positiven Mitarbeitern</a:t>
                      </a:r>
                    </a:p>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r>
                        <a:rPr lang="de-DE" sz="900" smtClean="0"/>
                        <a:t>Tim Eckmanns, </a:t>
                      </a:r>
                      <a:r>
                        <a:rPr lang="de-DE" sz="900" dirty="0" smtClean="0"/>
                        <a:t>Kirsten Pörtner</a:t>
                      </a:r>
                      <a:endParaRPr lang="de-DE" sz="900" dirty="0"/>
                    </a:p>
                  </a:txBody>
                  <a:tcPr/>
                </a:tc>
              </a:tr>
              <a:tr h="389440">
                <a:tc>
                  <a:txBody>
                    <a:bodyPr/>
                    <a:lstStyle/>
                    <a:p>
                      <a:r>
                        <a:rPr lang="de-DE" sz="900" dirty="0" smtClean="0"/>
                        <a:t>ST</a:t>
                      </a:r>
                      <a:endParaRPr lang="de-DE" sz="900" dirty="0"/>
                    </a:p>
                  </a:txBody>
                  <a:tcPr/>
                </a:tc>
                <a:tc>
                  <a:txBody>
                    <a:bodyPr/>
                    <a:lstStyle/>
                    <a:p>
                      <a:r>
                        <a:rPr lang="de-DE" sz="900" dirty="0" smtClean="0"/>
                        <a:t>Wittenberg</a:t>
                      </a:r>
                      <a:endParaRPr lang="de-DE" sz="900" dirty="0"/>
                    </a:p>
                  </a:txBody>
                  <a:tcPr/>
                </a:tc>
                <a:tc>
                  <a:txBody>
                    <a:bodyPr/>
                    <a:lstStyle/>
                    <a:p>
                      <a:r>
                        <a:rPr lang="de-DE" sz="900" dirty="0" smtClean="0"/>
                        <a:t>26.03.2020</a:t>
                      </a:r>
                      <a:endParaRPr lang="de-DE" sz="900" dirty="0"/>
                    </a:p>
                  </a:txBody>
                  <a:tcPr/>
                </a:tc>
                <a:tc>
                  <a:txBody>
                    <a:bodyPr/>
                    <a:lstStyle/>
                    <a:p>
                      <a:r>
                        <a:rPr lang="de-DE" sz="900" dirty="0" smtClean="0">
                          <a:solidFill>
                            <a:schemeClr val="tx1"/>
                          </a:solidFill>
                        </a:rPr>
                        <a:t>Großer Ausbruch LK Wittenberg – Unterstützung bei </a:t>
                      </a:r>
                      <a:r>
                        <a:rPr lang="de-DE" sz="900" dirty="0" err="1" smtClean="0">
                          <a:solidFill>
                            <a:schemeClr val="tx1"/>
                          </a:solidFill>
                        </a:rPr>
                        <a:t>KoNa</a:t>
                      </a:r>
                      <a:r>
                        <a:rPr lang="de-DE" sz="900" dirty="0" smtClean="0">
                          <a:solidFill>
                            <a:schemeClr val="tx1"/>
                          </a:solidFill>
                        </a:rPr>
                        <a:t>  in Altenpflegeheim  </a:t>
                      </a:r>
                      <a:r>
                        <a:rPr lang="de-DE" sz="900" dirty="0" err="1" smtClean="0">
                          <a:solidFill>
                            <a:schemeClr val="tx1"/>
                          </a:solidFill>
                        </a:rPr>
                        <a:t>zusätzl</a:t>
                      </a:r>
                      <a:r>
                        <a:rPr lang="de-DE" sz="900" dirty="0" smtClean="0">
                          <a:solidFill>
                            <a:schemeClr val="tx1"/>
                          </a:solidFill>
                        </a:rPr>
                        <a:t>. Ausbruch in Krankenhaus</a:t>
                      </a:r>
                      <a:endParaRPr lang="de-DE" sz="900" kern="1200" dirty="0" smtClean="0">
                        <a:solidFill>
                          <a:schemeClr val="tx1"/>
                        </a:solidFill>
                        <a:latin typeface="+mn-lt"/>
                        <a:ea typeface="+mn-ea"/>
                        <a:cs typeface="+mn-cs"/>
                      </a:endParaRPr>
                    </a:p>
                  </a:txBody>
                  <a:tcPr/>
                </a:tc>
                <a:tc>
                  <a:txBody>
                    <a:bodyPr/>
                    <a:lstStyle/>
                    <a:p>
                      <a:pPr marL="0" indent="0">
                        <a:buFont typeface="Arial" panose="020B0604020202020204" pitchFamily="34" charset="0"/>
                        <a:buNone/>
                      </a:pPr>
                      <a:r>
                        <a:rPr lang="de-DE" sz="900" smtClean="0"/>
                        <a:t>Christina Frank,</a:t>
                      </a:r>
                      <a:r>
                        <a:rPr lang="de-DE" sz="900" baseline="0" smtClean="0"/>
                        <a:t> </a:t>
                      </a:r>
                      <a:r>
                        <a:rPr lang="de-DE" sz="900" smtClean="0"/>
                        <a:t>Marina Lewandowsky,</a:t>
                      </a:r>
                      <a:r>
                        <a:rPr lang="de-DE" sz="900" baseline="0" smtClean="0"/>
                        <a:t> </a:t>
                      </a:r>
                      <a:r>
                        <a:rPr lang="de-DE" sz="900" dirty="0" smtClean="0"/>
                        <a:t>Neil Saad</a:t>
                      </a:r>
                      <a:endParaRPr lang="de-DE" sz="900" dirty="0"/>
                    </a:p>
                  </a:txBody>
                  <a:tcPr/>
                </a:tc>
              </a:tr>
              <a:tr h="322462">
                <a:tc>
                  <a:txBody>
                    <a:bodyPr/>
                    <a:lstStyle/>
                    <a:p>
                      <a:r>
                        <a:rPr lang="de-DE" sz="900" dirty="0" smtClean="0"/>
                        <a:t>HH</a:t>
                      </a:r>
                      <a:endParaRPr lang="de-DE" sz="900" dirty="0"/>
                    </a:p>
                  </a:txBody>
                  <a:tcPr/>
                </a:tc>
                <a:tc>
                  <a:txBody>
                    <a:bodyPr/>
                    <a:lstStyle/>
                    <a:p>
                      <a:r>
                        <a:rPr lang="de-DE" sz="900" dirty="0" smtClean="0"/>
                        <a:t>Hamburg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30.03.2020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Probleme mit der Datenerfassung und Übermittlung</a:t>
                      </a:r>
                    </a:p>
                  </a:txBody>
                  <a:tcPr/>
                </a:tc>
                <a:tc>
                  <a:txBody>
                    <a:bodyPr/>
                    <a:lstStyle/>
                    <a:p>
                      <a:pPr marL="0" indent="0">
                        <a:buFont typeface="Arial" panose="020B0604020202020204" pitchFamily="34" charset="0"/>
                        <a:buNone/>
                      </a:pPr>
                      <a:r>
                        <a:rPr lang="de-DE" sz="900" dirty="0" smtClean="0"/>
                        <a:t>Herman Claus</a:t>
                      </a:r>
                      <a:endParaRPr lang="de-DE" sz="900" dirty="0"/>
                    </a:p>
                  </a:txBody>
                  <a:tcPr/>
                </a:tc>
              </a:tr>
              <a:tr h="389440">
                <a:tc>
                  <a:txBody>
                    <a:bodyPr/>
                    <a:lstStyle/>
                    <a:p>
                      <a:r>
                        <a:rPr lang="de-DE" sz="900" dirty="0" smtClean="0"/>
                        <a:t>BB</a:t>
                      </a:r>
                      <a:endParaRPr lang="de-DE" sz="900" dirty="0"/>
                    </a:p>
                  </a:txBody>
                  <a:tcPr/>
                </a:tc>
                <a:tc>
                  <a:txBody>
                    <a:bodyPr/>
                    <a:lstStyle/>
                    <a:p>
                      <a:r>
                        <a:rPr lang="de-DE" sz="900" dirty="0" smtClean="0"/>
                        <a:t>Potsdam</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im</a:t>
                      </a:r>
                      <a:r>
                        <a:rPr lang="de-DE" sz="900" baseline="0" dirty="0" smtClean="0"/>
                        <a:t> </a:t>
                      </a:r>
                      <a:r>
                        <a:rPr lang="de-DE" sz="900" dirty="0" smtClean="0"/>
                        <a:t>Ernst-von-Bergmann-Klinikum Potsdam</a:t>
                      </a:r>
                    </a:p>
                  </a:txBody>
                  <a:tcPr/>
                </a:tc>
                <a:tc>
                  <a:txBody>
                    <a:bodyPr/>
                    <a:lstStyle/>
                    <a:p>
                      <a:pPr marL="0" indent="0">
                        <a:buFont typeface="Arial" panose="020B0604020202020204" pitchFamily="34" charset="0"/>
                        <a:buNone/>
                      </a:pPr>
                      <a:r>
                        <a:rPr lang="de-DE" sz="900" smtClean="0"/>
                        <a:t>Tim Eckmanns,</a:t>
                      </a:r>
                      <a:r>
                        <a:rPr lang="de-DE" sz="900" baseline="0" smtClean="0"/>
                        <a:t> </a:t>
                      </a:r>
                      <a:r>
                        <a:rPr lang="de-DE" sz="900" dirty="0" smtClean="0"/>
                        <a:t>Muna </a:t>
                      </a:r>
                      <a:r>
                        <a:rPr lang="de-DE" sz="900" smtClean="0"/>
                        <a:t>Abu Sin,</a:t>
                      </a:r>
                      <a:r>
                        <a:rPr lang="de-DE" sz="900" baseline="0" smtClean="0"/>
                        <a:t> </a:t>
                      </a:r>
                      <a:r>
                        <a:rPr lang="de-DE" sz="900" baseline="0" dirty="0" smtClean="0"/>
                        <a:t>Felix </a:t>
                      </a:r>
                      <a:r>
                        <a:rPr lang="de-DE" sz="900" baseline="0" dirty="0" err="1" smtClean="0"/>
                        <a:t>Moek</a:t>
                      </a:r>
                      <a:endParaRPr lang="de-DE" sz="900" dirty="0"/>
                    </a:p>
                  </a:txBody>
                  <a:tcPr/>
                </a:tc>
              </a:tr>
              <a:tr h="372934">
                <a:tc>
                  <a:txBody>
                    <a:bodyPr/>
                    <a:lstStyle/>
                    <a:p>
                      <a:r>
                        <a:rPr lang="de-DE" sz="900" dirty="0" smtClean="0"/>
                        <a:t>ST</a:t>
                      </a:r>
                      <a:endParaRPr lang="de-DE" sz="900" dirty="0"/>
                    </a:p>
                  </a:txBody>
                  <a:tcPr/>
                </a:tc>
                <a:tc>
                  <a:txBody>
                    <a:bodyPr/>
                    <a:lstStyle/>
                    <a:p>
                      <a:r>
                        <a:rPr lang="de-DE" sz="900" dirty="0" smtClean="0"/>
                        <a:t>Halberstadt</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in einer Flüchtlingsunterkunft</a:t>
                      </a:r>
                    </a:p>
                  </a:txBody>
                  <a:tcPr/>
                </a:tc>
                <a:tc>
                  <a:txBody>
                    <a:bodyPr/>
                    <a:lstStyle/>
                    <a:p>
                      <a:pPr marL="0" indent="0">
                        <a:buFont typeface="Arial" panose="020B0604020202020204" pitchFamily="34" charset="0"/>
                        <a:buNone/>
                      </a:pPr>
                      <a:r>
                        <a:rPr lang="de-DE" sz="900" smtClean="0"/>
                        <a:t>Sabine Vygen-Bonnet,</a:t>
                      </a:r>
                      <a:r>
                        <a:rPr lang="de-DE" sz="900" baseline="0" smtClean="0"/>
                        <a:t> </a:t>
                      </a:r>
                      <a:r>
                        <a:rPr lang="de-DE" sz="900" dirty="0" err="1" smtClean="0"/>
                        <a:t>Navina</a:t>
                      </a:r>
                      <a:r>
                        <a:rPr lang="de-DE" sz="900" dirty="0" smtClean="0"/>
                        <a:t> </a:t>
                      </a:r>
                      <a:r>
                        <a:rPr lang="de-DE" sz="900" dirty="0" err="1" smtClean="0"/>
                        <a:t>Sarma</a:t>
                      </a:r>
                      <a:endParaRPr lang="de-DE" sz="900" dirty="0"/>
                    </a:p>
                  </a:txBody>
                  <a:tcPr/>
                </a:tc>
              </a:tr>
              <a:tr h="539225">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 Hellersdorf &amp; Lichtenberg</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03.04.2020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Ausbruch in Unfallkrankenhaus  Hellersdorf– 3 </a:t>
                      </a:r>
                      <a:r>
                        <a:rPr lang="de-DE" sz="900" smtClean="0">
                          <a:solidFill>
                            <a:schemeClr val="tx1"/>
                          </a:solidFill>
                        </a:rPr>
                        <a:t>nosokomiale Infektionen, </a:t>
                      </a:r>
                      <a:r>
                        <a:rPr lang="de-DE" sz="900" dirty="0" smtClean="0">
                          <a:solidFill>
                            <a:schemeClr val="tx1"/>
                          </a:solidFill>
                        </a:rPr>
                        <a:t>25 MA positiv; Ausbruch in KH Lichtenberg</a:t>
                      </a:r>
                    </a:p>
                  </a:txBody>
                  <a:tcPr/>
                </a:tc>
                <a:tc>
                  <a:txBody>
                    <a:bodyPr/>
                    <a:lstStyle/>
                    <a:p>
                      <a:pPr marL="0" indent="0">
                        <a:buFont typeface="Arial" panose="020B0604020202020204" pitchFamily="34" charset="0"/>
                        <a:buNone/>
                      </a:pPr>
                      <a:r>
                        <a:rPr lang="de-DE" sz="900" smtClean="0">
                          <a:solidFill>
                            <a:schemeClr val="tx1"/>
                          </a:solidFill>
                        </a:rPr>
                        <a:t>Tim Eckmanns,</a:t>
                      </a:r>
                      <a:r>
                        <a:rPr lang="de-DE" sz="900" baseline="0" smtClean="0">
                          <a:solidFill>
                            <a:schemeClr val="tx1"/>
                          </a:solidFill>
                        </a:rPr>
                        <a:t> </a:t>
                      </a:r>
                      <a:r>
                        <a:rPr lang="de-DE" sz="900" dirty="0" smtClean="0">
                          <a:solidFill>
                            <a:schemeClr val="tx1"/>
                          </a:solidFill>
                        </a:rPr>
                        <a:t>Sebastian Haller</a:t>
                      </a:r>
                      <a:endParaRPr lang="de-DE" sz="900" dirty="0">
                        <a:solidFill>
                          <a:schemeClr val="tx1"/>
                        </a:solidFill>
                      </a:endParaRPr>
                    </a:p>
                  </a:txBody>
                  <a:tcPr/>
                </a:tc>
              </a:tr>
              <a:tr h="3894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HB</a:t>
                      </a:r>
                    </a:p>
                    <a:p>
                      <a:endParaRPr lang="de-DE" sz="900" dirty="0">
                        <a:solidFill>
                          <a:schemeClr val="tx1"/>
                        </a:solidFill>
                      </a:endParaRPr>
                    </a:p>
                  </a:txBody>
                  <a:tcPr/>
                </a:tc>
                <a:tc>
                  <a:txBody>
                    <a:bodyPr/>
                    <a:lstStyle/>
                    <a:p>
                      <a:r>
                        <a:rPr lang="de-DE" sz="900" dirty="0" smtClean="0">
                          <a:solidFill>
                            <a:schemeClr val="tx1"/>
                          </a:solidFill>
                        </a:rPr>
                        <a:t>Bremen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08.04.2020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Klinikum Links der Weser – noch keine genauen</a:t>
                      </a:r>
                      <a:r>
                        <a:rPr lang="de-DE" sz="900" kern="1200" baseline="0" dirty="0" smtClean="0">
                          <a:solidFill>
                            <a:schemeClr val="tx1"/>
                          </a:solidFill>
                          <a:latin typeface="+mn-lt"/>
                          <a:ea typeface="+mn-ea"/>
                          <a:cs typeface="+mn-cs"/>
                        </a:rPr>
                        <a:t> Infos</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Tim </a:t>
                      </a:r>
                      <a:r>
                        <a:rPr lang="de-DE" sz="900" dirty="0" err="1" smtClean="0">
                          <a:solidFill>
                            <a:schemeClr val="tx1"/>
                          </a:solidFill>
                        </a:rPr>
                        <a:t>Eckmanns</a:t>
                      </a:r>
                      <a:r>
                        <a:rPr lang="de-DE" sz="900" dirty="0" smtClean="0">
                          <a:solidFill>
                            <a:schemeClr val="tx1"/>
                          </a:solidFill>
                        </a:rPr>
                        <a:t> &amp;</a:t>
                      </a:r>
                      <a:r>
                        <a:rPr lang="de-DE" sz="900" baseline="0" dirty="0" smtClean="0">
                          <a:solidFill>
                            <a:schemeClr val="tx1"/>
                          </a:solidFill>
                        </a:rPr>
                        <a:t> Sebastian Haller</a:t>
                      </a:r>
                      <a:endParaRPr lang="de-DE" sz="900" dirty="0">
                        <a:solidFill>
                          <a:schemeClr val="tx1"/>
                        </a:solidFill>
                      </a:endParaRPr>
                    </a:p>
                  </a:txBody>
                  <a:tcPr/>
                </a:tc>
              </a:tr>
            </a:tbl>
          </a:graphicData>
        </a:graphic>
      </p:graphicFrame>
    </p:spTree>
    <p:extLst>
      <p:ext uri="{BB962C8B-B14F-4D97-AF65-F5344CB8AC3E}">
        <p14:creationId xmlns:p14="http://schemas.microsoft.com/office/powerpoint/2010/main" val="67055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13.05.2020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78</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Amtshilfeersuchen II</a:t>
            </a:r>
            <a:endParaRPr lang="de-DE" sz="20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717164044"/>
              </p:ext>
            </p:extLst>
          </p:nvPr>
        </p:nvGraphicFramePr>
        <p:xfrm>
          <a:off x="112142" y="823479"/>
          <a:ext cx="8865603" cy="5547314"/>
        </p:xfrm>
        <a:graphic>
          <a:graphicData uri="http://schemas.openxmlformats.org/drawingml/2006/table">
            <a:tbl>
              <a:tblPr firstRow="1" bandRow="1">
                <a:tableStyleId>{5C22544A-7EE6-4342-B048-85BDC9FD1C3A}</a:tableStyleId>
              </a:tblPr>
              <a:tblGrid>
                <a:gridCol w="772416"/>
                <a:gridCol w="965107"/>
                <a:gridCol w="1017087"/>
                <a:gridCol w="3865659"/>
                <a:gridCol w="2245334"/>
              </a:tblGrid>
              <a:tr h="280235">
                <a:tc>
                  <a:txBody>
                    <a:bodyPr/>
                    <a:lstStyle/>
                    <a:p>
                      <a:r>
                        <a:rPr lang="de-DE" sz="1050" dirty="0" smtClean="0"/>
                        <a:t>BL</a:t>
                      </a:r>
                      <a:endParaRPr lang="de-DE" sz="1050" dirty="0"/>
                    </a:p>
                  </a:txBody>
                  <a:tcPr/>
                </a:tc>
                <a:tc>
                  <a:txBody>
                    <a:bodyPr/>
                    <a:lstStyle/>
                    <a:p>
                      <a:r>
                        <a:rPr lang="de-DE" sz="1050" dirty="0" smtClean="0"/>
                        <a:t>Kreis</a:t>
                      </a:r>
                      <a:endParaRPr lang="de-DE" sz="1050" dirty="0"/>
                    </a:p>
                  </a:txBody>
                  <a:tcPr/>
                </a:tc>
                <a:tc>
                  <a:txBody>
                    <a:bodyPr/>
                    <a:lstStyle/>
                    <a:p>
                      <a:r>
                        <a:rPr lang="de-DE" sz="1050" dirty="0" smtClean="0"/>
                        <a:t>Datum Beginn</a:t>
                      </a:r>
                      <a:endParaRPr lang="de-DE" sz="1050" dirty="0"/>
                    </a:p>
                  </a:txBody>
                  <a:tcPr/>
                </a:tc>
                <a:tc>
                  <a:txBody>
                    <a:bodyPr/>
                    <a:lstStyle/>
                    <a:p>
                      <a:r>
                        <a:rPr lang="de-DE" sz="1050" dirty="0" smtClean="0"/>
                        <a:t>Details</a:t>
                      </a:r>
                      <a:endParaRPr lang="de-DE" sz="1050" dirty="0"/>
                    </a:p>
                  </a:txBody>
                  <a:tcPr/>
                </a:tc>
                <a:tc>
                  <a:txBody>
                    <a:bodyPr/>
                    <a:lstStyle/>
                    <a:p>
                      <a:r>
                        <a:rPr lang="de-DE" sz="1050" dirty="0" smtClean="0"/>
                        <a:t>RKI-Mitarbeitende</a:t>
                      </a:r>
                      <a:endParaRPr lang="de-DE" sz="1050" dirty="0"/>
                    </a:p>
                  </a:txBody>
                  <a:tcPr/>
                </a:tc>
              </a:tr>
              <a:tr h="389440">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17.04.2020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 Trompete</a:t>
                      </a:r>
                      <a:r>
                        <a:rPr lang="de-DE" sz="900" kern="1200" baseline="0" dirty="0" smtClean="0">
                          <a:solidFill>
                            <a:schemeClr val="tx1"/>
                          </a:solidFill>
                          <a:latin typeface="+mn-lt"/>
                          <a:ea typeface="+mn-ea"/>
                          <a:cs typeface="+mn-cs"/>
                        </a:rPr>
                        <a:t> (GA Mitte)</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smtClean="0">
                          <a:solidFill>
                            <a:schemeClr val="tx1"/>
                          </a:solidFill>
                        </a:rPr>
                        <a:t>Nadine Muller, </a:t>
                      </a:r>
                      <a:r>
                        <a:rPr lang="de-DE" sz="900" dirty="0" smtClean="0">
                          <a:solidFill>
                            <a:schemeClr val="tx1"/>
                          </a:solidFill>
                        </a:rPr>
                        <a:t>Nadine Zeitlmann</a:t>
                      </a:r>
                      <a:endParaRPr lang="de-DE" sz="900" dirty="0">
                        <a:solidFill>
                          <a:schemeClr val="tx1"/>
                        </a:solidFill>
                      </a:endParaRPr>
                    </a:p>
                  </a:txBody>
                  <a:tcPr/>
                </a:tc>
              </a:tr>
              <a:tr h="252898">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20.04.2020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Berliner Domchor</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smtClean="0">
                          <a:solidFill>
                            <a:schemeClr val="tx1"/>
                          </a:solidFill>
                        </a:rPr>
                        <a:t>Udo Buchholz, </a:t>
                      </a:r>
                      <a:r>
                        <a:rPr lang="de-DE" sz="900" dirty="0" smtClean="0">
                          <a:solidFill>
                            <a:schemeClr val="tx1"/>
                          </a:solidFill>
                        </a:rPr>
                        <a:t>Felix</a:t>
                      </a:r>
                      <a:r>
                        <a:rPr lang="de-DE" sz="900" baseline="0" dirty="0" smtClean="0">
                          <a:solidFill>
                            <a:schemeClr val="tx1"/>
                          </a:solidFill>
                        </a:rPr>
                        <a:t> Reichert</a:t>
                      </a:r>
                      <a:endParaRPr lang="de-DE" sz="900" dirty="0">
                        <a:solidFill>
                          <a:schemeClr val="tx1"/>
                        </a:solidFill>
                      </a:endParaRPr>
                    </a:p>
                  </a:txBody>
                  <a:tcPr/>
                </a:tc>
              </a:tr>
              <a:tr h="389440">
                <a:tc>
                  <a:txBody>
                    <a:bodyPr/>
                    <a:lstStyle/>
                    <a:p>
                      <a:r>
                        <a:rPr lang="de-DE" sz="900" dirty="0" smtClean="0"/>
                        <a:t>BE</a:t>
                      </a:r>
                      <a:endParaRPr lang="de-DE" sz="900" dirty="0"/>
                    </a:p>
                  </a:txBody>
                  <a:tcPr/>
                </a:tc>
                <a:tc>
                  <a:txBody>
                    <a:bodyPr/>
                    <a:lstStyle/>
                    <a:p>
                      <a:r>
                        <a:rPr lang="de-DE" sz="900" dirty="0" smtClean="0"/>
                        <a:t>Berlin</a:t>
                      </a:r>
                      <a:endParaRPr lang="de-DE" sz="900" dirty="0"/>
                    </a:p>
                  </a:txBody>
                  <a:tcPr/>
                </a:tc>
                <a:tc>
                  <a:txBody>
                    <a:bodyPr/>
                    <a:lstStyle/>
                    <a:p>
                      <a:endParaRPr lang="de-DE" sz="900" dirty="0"/>
                    </a:p>
                  </a:txBody>
                  <a:tcPr/>
                </a:tc>
                <a:tc>
                  <a:txBody>
                    <a:bodyPr/>
                    <a:lstStyle/>
                    <a:p>
                      <a:r>
                        <a:rPr lang="de-DE" sz="900" dirty="0" smtClean="0"/>
                        <a:t>Lichtenberg-Altenpflegeheim</a:t>
                      </a:r>
                      <a:endParaRPr lang="de-DE" sz="900" dirty="0"/>
                    </a:p>
                  </a:txBody>
                  <a:tcPr/>
                </a:tc>
                <a:tc>
                  <a:txBody>
                    <a:bodyPr/>
                    <a:lstStyle/>
                    <a:p>
                      <a:pPr marL="0" indent="0">
                        <a:buFont typeface="Arial" panose="020B0604020202020204" pitchFamily="34" charset="0"/>
                        <a:buNone/>
                      </a:pPr>
                      <a:r>
                        <a:rPr lang="de-DE" sz="900" dirty="0" smtClean="0"/>
                        <a:t>FG37</a:t>
                      </a:r>
                      <a:endParaRPr lang="de-DE" sz="900" dirty="0"/>
                    </a:p>
                  </a:txBody>
                  <a:tcPr/>
                </a:tc>
              </a:tr>
              <a:tr h="389440">
                <a:tc>
                  <a:txBody>
                    <a:bodyPr/>
                    <a:lstStyle/>
                    <a:p>
                      <a:r>
                        <a:rPr lang="de-DE" sz="900" smtClean="0"/>
                        <a:t>SN</a:t>
                      </a:r>
                      <a:endParaRPr lang="de-DE" sz="900" dirty="0"/>
                    </a:p>
                  </a:txBody>
                  <a:tcPr/>
                </a:tc>
                <a:tc>
                  <a:txBody>
                    <a:bodyPr/>
                    <a:lstStyle/>
                    <a:p>
                      <a:r>
                        <a:rPr lang="de-DE" sz="900" dirty="0" smtClean="0"/>
                        <a:t>Sachsen</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Krankenhaus </a:t>
                      </a:r>
                      <a:r>
                        <a:rPr lang="de-DE" sz="900" dirty="0" err="1" smtClean="0"/>
                        <a:t>geriatrie-Obergötsch-Rodewsch</a:t>
                      </a:r>
                      <a:endParaRPr lang="de-DE" sz="900" dirty="0" smtClean="0"/>
                    </a:p>
                  </a:txBody>
                  <a:tcPr/>
                </a:tc>
                <a:tc>
                  <a:txBody>
                    <a:bodyPr/>
                    <a:lstStyle/>
                    <a:p>
                      <a:pPr marL="0" indent="0">
                        <a:buFont typeface="Arial" panose="020B0604020202020204" pitchFamily="34" charset="0"/>
                        <a:buNone/>
                      </a:pPr>
                      <a:r>
                        <a:rPr lang="de-DE" sz="900" dirty="0" smtClean="0"/>
                        <a:t>FG37</a:t>
                      </a:r>
                      <a:endParaRPr lang="de-DE" sz="900" dirty="0"/>
                    </a:p>
                  </a:txBody>
                  <a:tcPr/>
                </a:tc>
              </a:tr>
              <a:tr h="274600">
                <a:tc>
                  <a:txBody>
                    <a:bodyPr/>
                    <a:lstStyle/>
                    <a:p>
                      <a:r>
                        <a:rPr lang="de-DE" sz="900" dirty="0" smtClean="0"/>
                        <a:t>NI</a:t>
                      </a:r>
                      <a:endParaRPr lang="de-DE" sz="900" dirty="0"/>
                    </a:p>
                  </a:txBody>
                  <a:tcPr/>
                </a:tc>
                <a:tc>
                  <a:txBody>
                    <a:bodyPr/>
                    <a:lstStyle/>
                    <a:p>
                      <a:r>
                        <a:rPr lang="de-DE" sz="900" dirty="0" smtClean="0"/>
                        <a:t>Cuxhaven</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03.05.2020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Crew-Mitglieder „ Mein Schiff“</a:t>
                      </a:r>
                    </a:p>
                  </a:txBody>
                  <a:tcPr/>
                </a:tc>
                <a:tc>
                  <a:txBody>
                    <a:bodyPr/>
                    <a:lstStyle/>
                    <a:p>
                      <a:pPr marL="0" indent="0">
                        <a:buFont typeface="Arial" panose="020B0604020202020204" pitchFamily="34" charset="0"/>
                        <a:buNone/>
                      </a:pPr>
                      <a:r>
                        <a:rPr lang="de-DE" sz="900" dirty="0" smtClean="0"/>
                        <a:t>FG37, FG32</a:t>
                      </a:r>
                      <a:endParaRPr lang="de-DE" sz="900" dirty="0"/>
                    </a:p>
                  </a:txBody>
                  <a:tcPr/>
                </a:tc>
              </a:tr>
              <a:tr h="389440">
                <a:tc>
                  <a:txBody>
                    <a:bodyPr/>
                    <a:lstStyle/>
                    <a:p>
                      <a:pPr marL="0" indent="0" algn="l" defTabSz="457200" rtl="0" eaLnBrk="1" latinLnBrk="0" hangingPunct="1">
                        <a:buFont typeface="Arial" panose="020B0604020202020204" pitchFamily="34" charset="0"/>
                        <a:buNone/>
                      </a:pPr>
                      <a:r>
                        <a:rPr lang="de-DE" sz="900" kern="1200" dirty="0" smtClean="0">
                          <a:solidFill>
                            <a:schemeClr val="dk1"/>
                          </a:solidFill>
                          <a:latin typeface="+mn-lt"/>
                          <a:ea typeface="+mn-ea"/>
                          <a:cs typeface="+mn-cs"/>
                        </a:rPr>
                        <a:t>BW</a:t>
                      </a:r>
                      <a:endParaRPr lang="de-DE" sz="900" kern="1200" dirty="0">
                        <a:solidFill>
                          <a:schemeClr val="dk1"/>
                        </a:solidFill>
                        <a:latin typeface="+mn-lt"/>
                        <a:ea typeface="+mn-ea"/>
                        <a:cs typeface="+mn-cs"/>
                      </a:endParaRPr>
                    </a:p>
                  </a:txBody>
                  <a:tcPr anchor="ctr"/>
                </a:tc>
                <a:tc>
                  <a:txBody>
                    <a:bodyPr/>
                    <a:lstStyle/>
                    <a:p>
                      <a:pPr marL="0" indent="0" algn="l" defTabSz="457200" rtl="0" eaLnBrk="1" latinLnBrk="0" hangingPunct="1">
                        <a:buFont typeface="Arial" panose="020B0604020202020204" pitchFamily="34" charset="0"/>
                        <a:buNone/>
                      </a:pPr>
                      <a:r>
                        <a:rPr lang="de-DE" sz="900" kern="1200" dirty="0" err="1" smtClean="0">
                          <a:solidFill>
                            <a:schemeClr val="dk1"/>
                          </a:solidFill>
                          <a:latin typeface="+mn-lt"/>
                          <a:ea typeface="+mn-ea"/>
                          <a:cs typeface="+mn-cs"/>
                        </a:rPr>
                        <a:t>Enzkreis</a:t>
                      </a:r>
                      <a:endParaRPr lang="de-DE" sz="900" kern="1200" dirty="0">
                        <a:solidFill>
                          <a:schemeClr val="dk1"/>
                        </a:solidFill>
                        <a:latin typeface="+mn-lt"/>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kern="1200" dirty="0" smtClean="0">
                          <a:solidFill>
                            <a:schemeClr val="dk1"/>
                          </a:solidFill>
                          <a:latin typeface="+mn-lt"/>
                          <a:ea typeface="+mn-ea"/>
                          <a:cs typeface="+mn-cs"/>
                        </a:rPr>
                        <a:t>07.05.2020</a:t>
                      </a:r>
                    </a:p>
                  </a:txBody>
                  <a:tcPr anchor="ctr"/>
                </a:tc>
                <a:tc>
                  <a:txBody>
                    <a:bodyPr/>
                    <a:lstStyle/>
                    <a:p>
                      <a:pPr marL="0" indent="0" algn="l" defTabSz="457200" rtl="0" eaLnBrk="1" latinLnBrk="0" hangingPunct="1">
                        <a:buFont typeface="Arial" panose="020B0604020202020204" pitchFamily="34" charset="0"/>
                        <a:buNone/>
                      </a:pPr>
                      <a:r>
                        <a:rPr lang="de-DE" sz="900" kern="1200" dirty="0" smtClean="0">
                          <a:solidFill>
                            <a:schemeClr val="dk1"/>
                          </a:solidFill>
                          <a:latin typeface="+mn-lt"/>
                          <a:ea typeface="+mn-ea"/>
                          <a:cs typeface="+mn-cs"/>
                        </a:rPr>
                        <a:t>Fleischverarbeitende Fabrik</a:t>
                      </a:r>
                    </a:p>
                  </a:txBody>
                  <a:tcPr anchor="ctr"/>
                </a:tc>
                <a:tc>
                  <a:txBody>
                    <a:bodyPr/>
                    <a:lstStyle/>
                    <a:p>
                      <a:pPr marL="0" indent="0" algn="l" defTabSz="457200" rtl="0" eaLnBrk="1" latinLnBrk="0" hangingPunct="1">
                        <a:buFont typeface="Arial" panose="020B0604020202020204" pitchFamily="34" charset="0"/>
                        <a:buNone/>
                      </a:pPr>
                      <a:r>
                        <a:rPr lang="de-DE" sz="900" kern="1200" dirty="0" smtClean="0">
                          <a:solidFill>
                            <a:schemeClr val="dk1"/>
                          </a:solidFill>
                          <a:latin typeface="+mn-lt"/>
                          <a:ea typeface="+mn-ea"/>
                          <a:cs typeface="+mn-cs"/>
                        </a:rPr>
                        <a:t>FG35</a:t>
                      </a:r>
                      <a:endParaRPr lang="de-DE" sz="900" kern="1200" dirty="0">
                        <a:solidFill>
                          <a:schemeClr val="dk1"/>
                        </a:solidFill>
                        <a:latin typeface="+mn-lt"/>
                        <a:ea typeface="+mn-ea"/>
                        <a:cs typeface="+mn-cs"/>
                      </a:endParaRPr>
                    </a:p>
                  </a:txBody>
                  <a:tcPr anchor="ct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kern="1200" dirty="0" smtClean="0">
                        <a:solidFill>
                          <a:schemeClr val="tx1"/>
                        </a:solidFill>
                        <a:latin typeface="+mn-lt"/>
                        <a:ea typeface="+mn-ea"/>
                        <a:cs typeface="+mn-cs"/>
                      </a:endParaRPr>
                    </a:p>
                  </a:txBody>
                  <a:tcPr/>
                </a:tc>
                <a:tc>
                  <a:txBody>
                    <a:bodyPr/>
                    <a:lstStyle/>
                    <a:p>
                      <a:pPr marL="0" indent="0">
                        <a:buFont typeface="Arial" panose="020B0604020202020204" pitchFamily="34" charset="0"/>
                        <a:buNone/>
                      </a:pPr>
                      <a:endParaRPr lang="de-DE" sz="900" dirty="0"/>
                    </a:p>
                  </a:txBody>
                  <a:tcPr/>
                </a:tc>
              </a:tr>
              <a:tr h="322462">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372934">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539225">
                <a:tc>
                  <a:txBody>
                    <a:bodyPr/>
                    <a:lstStyle/>
                    <a:p>
                      <a:endParaRPr lang="de-DE" sz="900" dirty="0">
                        <a:solidFill>
                          <a:schemeClr val="tx1"/>
                        </a:solidFill>
                      </a:endParaRPr>
                    </a:p>
                  </a:txBody>
                  <a:tcPr/>
                </a:tc>
                <a:tc>
                  <a:txBody>
                    <a:bodyPr/>
                    <a:lstStyle/>
                    <a:p>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indent="0">
                        <a:buFont typeface="Arial" panose="020B0604020202020204" pitchFamily="34" charset="0"/>
                        <a:buNone/>
                      </a:pPr>
                      <a:endParaRPr lang="de-DE" sz="900" dirty="0">
                        <a:solidFill>
                          <a:schemeClr val="tx1"/>
                        </a:solidFill>
                      </a:endParaRPr>
                    </a:p>
                  </a:txBody>
                  <a:tcPr/>
                </a:tc>
              </a:tr>
              <a:tr h="389440">
                <a:tc>
                  <a:txBody>
                    <a:bodyPr/>
                    <a:lstStyle/>
                    <a:p>
                      <a:endParaRPr lang="de-DE" sz="900" dirty="0">
                        <a:solidFill>
                          <a:schemeClr val="tx1"/>
                        </a:solidFill>
                      </a:endParaRPr>
                    </a:p>
                  </a:txBody>
                  <a:tcPr/>
                </a:tc>
                <a:tc>
                  <a:txBody>
                    <a:bodyPr/>
                    <a:lstStyle/>
                    <a:p>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900" dirty="0">
                        <a:solidFill>
                          <a:schemeClr val="tx1"/>
                        </a:solidFill>
                      </a:endParaRPr>
                    </a:p>
                  </a:txBody>
                  <a:tcPr/>
                </a:tc>
              </a:tr>
            </a:tbl>
          </a:graphicData>
        </a:graphic>
      </p:graphicFrame>
    </p:spTree>
    <p:extLst>
      <p:ext uri="{BB962C8B-B14F-4D97-AF65-F5344CB8AC3E}">
        <p14:creationId xmlns:p14="http://schemas.microsoft.com/office/powerpoint/2010/main" val="96863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smtClean="0"/>
              <a:t>Backup</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79</a:t>
            </a:fld>
            <a:endParaRPr lang="de-DE" dirty="0"/>
          </a:p>
        </p:txBody>
      </p:sp>
    </p:spTree>
    <p:extLst>
      <p:ext uri="{BB962C8B-B14F-4D97-AF65-F5344CB8AC3E}">
        <p14:creationId xmlns:p14="http://schemas.microsoft.com/office/powerpoint/2010/main" val="17839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285874"/>
            <a:ext cx="8092593" cy="4725489"/>
          </a:xfrm>
        </p:spPr>
        <p:txBody>
          <a:bodyPr>
            <a:normAutofit/>
          </a:bodyPr>
          <a:lstStyle/>
          <a:p>
            <a:r>
              <a:rPr lang="de-DE" dirty="0" smtClean="0"/>
              <a:t>Reproduktionszahl Schätzung:  </a:t>
            </a:r>
          </a:p>
          <a:p>
            <a:pPr lvl="1"/>
            <a:r>
              <a:rPr lang="de-DE" dirty="0" smtClean="0"/>
              <a:t>R </a:t>
            </a:r>
            <a:r>
              <a:rPr lang="de-DE" dirty="0"/>
              <a:t>= </a:t>
            </a:r>
            <a:r>
              <a:rPr lang="de-DE" dirty="0" smtClean="0"/>
              <a:t>0,94 </a:t>
            </a:r>
            <a:r>
              <a:rPr lang="de-DE" dirty="0"/>
              <a:t>(95</a:t>
            </a:r>
            <a:r>
              <a:rPr lang="de-DE" dirty="0" smtClean="0"/>
              <a:t>%-Präzisionsintervall</a:t>
            </a:r>
            <a:r>
              <a:rPr lang="de-DE" dirty="0"/>
              <a:t>: </a:t>
            </a:r>
            <a:r>
              <a:rPr lang="de-DE" dirty="0" smtClean="0"/>
              <a:t>0,79 – 1,10) </a:t>
            </a:r>
          </a:p>
          <a:p>
            <a:r>
              <a:rPr lang="de-DE" dirty="0" smtClean="0"/>
              <a:t>Diese </a:t>
            </a:r>
            <a:r>
              <a:rPr lang="de-DE" dirty="0"/>
              <a:t>Schätzung basiert auf </a:t>
            </a:r>
            <a:endParaRPr lang="de-DE" dirty="0" smtClean="0"/>
          </a:p>
          <a:p>
            <a:pPr lvl="1"/>
            <a:r>
              <a:rPr lang="de-DE" dirty="0" smtClean="0"/>
              <a:t>den übermittelten </a:t>
            </a:r>
            <a:r>
              <a:rPr lang="de-DE" dirty="0"/>
              <a:t>COVID-19 Fällen mit Stand </a:t>
            </a:r>
            <a:r>
              <a:rPr lang="de-DE" dirty="0" smtClean="0"/>
              <a:t>08.05.2020 </a:t>
            </a:r>
          </a:p>
          <a:p>
            <a:pPr lvl="1"/>
            <a:r>
              <a:rPr lang="de-DE" dirty="0" smtClean="0"/>
              <a:t>Annahme </a:t>
            </a:r>
            <a:r>
              <a:rPr lang="de-DE" dirty="0"/>
              <a:t>einer </a:t>
            </a:r>
            <a:r>
              <a:rPr lang="de-DE" dirty="0" smtClean="0"/>
              <a:t>mittleren Generationszeit </a:t>
            </a:r>
            <a:r>
              <a:rPr lang="de-DE" dirty="0"/>
              <a:t>von 4 Tagen. </a:t>
            </a:r>
            <a:endParaRPr lang="de-DE" dirty="0" smtClean="0"/>
          </a:p>
          <a:p>
            <a:pPr lvl="1"/>
            <a:r>
              <a:rPr lang="de-DE" dirty="0" smtClean="0"/>
              <a:t>Fälle </a:t>
            </a:r>
            <a:r>
              <a:rPr lang="de-DE" dirty="0"/>
              <a:t>mit Erkrankungsbeginn in den </a:t>
            </a:r>
            <a:r>
              <a:rPr lang="de-DE" dirty="0" smtClean="0"/>
              <a:t>letzten 3 </a:t>
            </a:r>
            <a:r>
              <a:rPr lang="de-DE" dirty="0"/>
              <a:t>Tagen </a:t>
            </a:r>
            <a:r>
              <a:rPr lang="de-DE" dirty="0" smtClean="0"/>
              <a:t>nicht berücksichtigt</a:t>
            </a:r>
            <a:endParaRPr lang="de-DE" dirty="0"/>
          </a:p>
          <a:p>
            <a:pPr marL="0" indent="0">
              <a:buNone/>
            </a:pPr>
            <a:endParaRPr lang="de-DE" dirty="0" smtClean="0"/>
          </a:p>
          <a:p>
            <a:pPr marL="0" indent="0">
              <a:buNone/>
            </a:pPr>
            <a:endParaRPr lang="de-DE" dirty="0"/>
          </a:p>
          <a:p>
            <a:pPr marL="0" indent="0">
              <a:buNone/>
            </a:pPr>
            <a:endParaRPr lang="de-DE" dirty="0"/>
          </a:p>
          <a:p>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8</a:t>
            </a:fld>
            <a:endParaRPr lang="de-DE" dirty="0"/>
          </a:p>
        </p:txBody>
      </p:sp>
      <p:sp>
        <p:nvSpPr>
          <p:cNvPr id="7" name="Titel 1"/>
          <p:cNvSpPr txBox="1">
            <a:spLocks/>
          </p:cNvSpPr>
          <p:nvPr/>
        </p:nvSpPr>
        <p:spPr>
          <a:xfrm>
            <a:off x="236764" y="554477"/>
            <a:ext cx="6784521"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(Stand </a:t>
            </a:r>
            <a:r>
              <a:rPr lang="de-DE" sz="2000" dirty="0" smtClean="0">
                <a:solidFill>
                  <a:srgbClr val="FF0000"/>
                </a:solidFill>
              </a:rPr>
              <a:t>12.05.2020</a:t>
            </a:r>
            <a:r>
              <a:rPr lang="de-DE" sz="2000" dirty="0" smtClean="0">
                <a:solidFill>
                  <a:schemeClr val="bg1"/>
                </a:solidFill>
              </a:rPr>
              <a:t> 0:00)</a:t>
            </a:r>
            <a:endParaRPr lang="de-DE" sz="2000" dirty="0">
              <a:solidFill>
                <a:schemeClr val="bg1"/>
              </a:solidFill>
            </a:endParaRPr>
          </a:p>
        </p:txBody>
      </p:sp>
      <p:sp>
        <p:nvSpPr>
          <p:cNvPr id="8" name="Textfeld 7"/>
          <p:cNvSpPr txBox="1"/>
          <p:nvPr/>
        </p:nvSpPr>
        <p:spPr>
          <a:xfrm>
            <a:off x="302150" y="4428877"/>
            <a:ext cx="8658970" cy="646331"/>
          </a:xfrm>
          <a:prstGeom prst="rect">
            <a:avLst/>
          </a:prstGeom>
          <a:noFill/>
        </p:spPr>
        <p:txBody>
          <a:bodyPr wrap="square" rtlCol="0">
            <a:spAutoFit/>
          </a:bodyPr>
          <a:lstStyle/>
          <a:p>
            <a:pPr marL="0" lvl="1"/>
            <a:r>
              <a:rPr lang="de-DE" dirty="0" smtClean="0"/>
              <a:t>Anmerkung: Für den heutigen Lagebericht (13.05.2020) ist der R-Wert 0,81 (0,66 </a:t>
            </a:r>
            <a:r>
              <a:rPr lang="de-DE" dirty="0"/>
              <a:t>– 0,97) </a:t>
            </a:r>
          </a:p>
          <a:p>
            <a:endParaRPr lang="de-DE" dirty="0"/>
          </a:p>
        </p:txBody>
      </p:sp>
    </p:spTree>
    <p:extLst>
      <p:ext uri="{BB962C8B-B14F-4D97-AF65-F5344CB8AC3E}">
        <p14:creationId xmlns:p14="http://schemas.microsoft.com/office/powerpoint/2010/main" val="165524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709114"/>
            <a:ext cx="8092593" cy="5302250"/>
          </a:xfrm>
        </p:spPr>
        <p:txBody>
          <a:bodyPr>
            <a:normAutofit/>
          </a:bodyPr>
          <a:lstStyle/>
          <a:p>
            <a:pPr marL="0" indent="0">
              <a:buNone/>
            </a:pPr>
            <a:endParaRPr lang="de-DE" dirty="0" smtClean="0"/>
          </a:p>
          <a:p>
            <a:pPr marL="0" indent="0">
              <a:buNone/>
            </a:pPr>
            <a:endParaRPr lang="de-DE" dirty="0"/>
          </a:p>
          <a:p>
            <a:pPr marL="0" indent="0">
              <a:buNone/>
            </a:pPr>
            <a:endParaRPr lang="de-DE" dirty="0"/>
          </a:p>
          <a:p>
            <a:pPr marL="0" indent="0">
              <a:buNone/>
            </a:pPr>
            <a:r>
              <a:rPr lang="de-DE" dirty="0" smtClean="0"/>
              <a:t> </a:t>
            </a:r>
            <a:endParaRPr lang="de-DE" dirty="0"/>
          </a:p>
        </p:txBody>
      </p:sp>
      <p:sp>
        <p:nvSpPr>
          <p:cNvPr id="4" name="Datumsplatzhalter 3"/>
          <p:cNvSpPr>
            <a:spLocks noGrp="1"/>
          </p:cNvSpPr>
          <p:nvPr>
            <p:ph type="dt" sz="half" idx="14"/>
          </p:nvPr>
        </p:nvSpPr>
        <p:spPr/>
        <p:txBody>
          <a:bodyPr/>
          <a:lstStyle/>
          <a:p>
            <a:r>
              <a:rPr lang="de-DE" smtClean="0"/>
              <a:t>13.05.2020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9</a:t>
            </a:fld>
            <a:endParaRPr lang="de-DE" dirty="0"/>
          </a:p>
        </p:txBody>
      </p:sp>
      <p:sp>
        <p:nvSpPr>
          <p:cNvPr id="7" name="Titel 1"/>
          <p:cNvSpPr txBox="1">
            <a:spLocks/>
          </p:cNvSpPr>
          <p:nvPr/>
        </p:nvSpPr>
        <p:spPr>
          <a:xfrm>
            <a:off x="236763" y="481254"/>
            <a:ext cx="7816157" cy="630942"/>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a:t>
            </a:r>
          </a:p>
          <a:p>
            <a:pPr>
              <a:spcBef>
                <a:spcPts val="600"/>
              </a:spcBef>
            </a:pPr>
            <a:r>
              <a:rPr lang="de-DE" sz="1600" dirty="0" smtClean="0">
                <a:solidFill>
                  <a:schemeClr val="bg1"/>
                </a:solidFill>
              </a:rPr>
              <a:t>(</a:t>
            </a:r>
            <a:r>
              <a:rPr lang="de-DE" sz="1600" dirty="0">
                <a:solidFill>
                  <a:schemeClr val="bg1"/>
                </a:solidFill>
              </a:rPr>
              <a:t>Datenstand </a:t>
            </a:r>
            <a:r>
              <a:rPr lang="de-DE" sz="1600" dirty="0" smtClean="0">
                <a:solidFill>
                  <a:srgbClr val="FF0000"/>
                </a:solidFill>
              </a:rPr>
              <a:t>12.05.2020</a:t>
            </a:r>
            <a:r>
              <a:rPr lang="de-DE" sz="1600" dirty="0" smtClean="0">
                <a:solidFill>
                  <a:schemeClr val="bg1"/>
                </a:solidFill>
              </a:rPr>
              <a:t>   00:00 Uhr (unter </a:t>
            </a:r>
            <a:r>
              <a:rPr lang="de-DE" sz="1600" dirty="0">
                <a:solidFill>
                  <a:schemeClr val="bg1"/>
                </a:solidFill>
              </a:rPr>
              <a:t>Berücksichtigung der Fälle bis </a:t>
            </a:r>
            <a:r>
              <a:rPr lang="de-DE" sz="1600" dirty="0" smtClean="0">
                <a:solidFill>
                  <a:schemeClr val="bg1"/>
                </a:solidFill>
              </a:rPr>
              <a:t>08.05.2020)</a:t>
            </a:r>
            <a:endParaRPr lang="de-DE" sz="1600"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63" y="1256304"/>
            <a:ext cx="8477292" cy="484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9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3653</Words>
  <Application>Microsoft Office PowerPoint</Application>
  <PresentationFormat>Bildschirmpräsentation (4:3)</PresentationFormat>
  <Paragraphs>1318</Paragraphs>
  <Slides>79</Slides>
  <Notes>48</Notes>
  <HiddenSlides>39</HiddenSlides>
  <MMClips>0</MMClips>
  <ScaleCrop>false</ScaleCrop>
  <HeadingPairs>
    <vt:vector size="4" baseType="variant">
      <vt:variant>
        <vt:lpstr>Design</vt:lpstr>
      </vt:variant>
      <vt:variant>
        <vt:i4>2</vt:i4>
      </vt:variant>
      <vt:variant>
        <vt:lpstr>Folientitel</vt:lpstr>
      </vt:variant>
      <vt:variant>
        <vt:i4>79</vt:i4>
      </vt:variant>
    </vt:vector>
  </HeadingPairs>
  <TitlesOfParts>
    <vt:vector size="81" baseType="lpstr">
      <vt:lpstr>Office-Design</vt:lpstr>
      <vt:lpstr>1_Office-Design</vt:lpstr>
      <vt:lpstr>COVID-19:   Lage National, 13.05.2020  Informationen für den Krisenstab</vt:lpstr>
      <vt:lpstr>Fälle und Todesfälle pro Bundesland (Datenstand: 13.05.2020. 00:00)</vt:lpstr>
      <vt:lpstr>Epikurve nach Erkrankungsbeginn, ersatzweise Meldedatum (Datenstand: 13.05.2020. 00:00)</vt:lpstr>
      <vt:lpstr>Epikurve nach Meldedatum  Dashboard; (Datenstand: 13.05.2020. 00:00)</vt:lpstr>
      <vt:lpstr>Epikurve nach Meldedatum und Krankheitsstatus  (Datenstand: 13.05.2020. 00:00)</vt:lpstr>
      <vt:lpstr>Fälle nach übermitteltem Todesdatum; (Datenstand 13.05.2020 00:00Uhr)  </vt:lpstr>
      <vt:lpstr>PowerPoint-Präsentation</vt:lpstr>
      <vt:lpstr>PowerPoint-Präsentation</vt:lpstr>
      <vt:lpstr>PowerPoint-Präsentation</vt:lpstr>
      <vt:lpstr>PowerPoint-Präsentation</vt:lpstr>
      <vt:lpstr>Geographische Verteilung in Deutschland</vt:lpstr>
      <vt:lpstr>PowerPoint-Präsentation</vt:lpstr>
      <vt:lpstr>PowerPoint-Präsentation</vt:lpstr>
      <vt:lpstr>Geographische Verteilung in Deutschland: 5-Tage-Inzidenz </vt:lpstr>
      <vt:lpstr>Geographische Verteilung in Deutschland: 3-Tage-Inzidenz </vt:lpstr>
      <vt:lpstr>Geographische Verteilung: 7-Tageskarte - Vergleich mit Vorwoche</vt:lpstr>
      <vt:lpstr>Vergleich KW17/KW18 pro Bundesland</vt:lpstr>
      <vt:lpstr>PowerPoint-Präsentation</vt:lpstr>
      <vt:lpstr>Trendanalyse der Landkreise</vt:lpstr>
      <vt:lpstr>Vergleich Fallinformationen über die Meldewochen (Datenstand 05.05.2020 00:00)</vt:lpstr>
      <vt:lpstr>Alters- &amp; Geschlechtsverteilung: Gesamtfälle (Datenstand: 13.05.2020. 00:00)</vt:lpstr>
      <vt:lpstr>Altersverteilung nach Meldewoche: Gesamtfälle;  (Datenstand: 13.05.2020. 00:00)</vt:lpstr>
      <vt:lpstr>Alters- &amp; Geschlechtsverteilung: Todesfälle; (Datenstand: 13.05.2020. 00:00)</vt:lpstr>
      <vt:lpstr>Todesfälle nach Altersgruppen; (Datenstand: 13.05.2020. 00:00)</vt:lpstr>
      <vt:lpstr>Alter, Geschlecht, Anteil der Hospitalisierten und der Anteil der Verstorbenen nach Meldewoche (Datenstand 12.05.2020, 0:00 Uhr)</vt:lpstr>
      <vt:lpstr>Mortalitätssurveillance - Deutschland</vt:lpstr>
      <vt:lpstr>Mortalitätsurveillance – nach Bundesländern I</vt:lpstr>
      <vt:lpstr>Mortalitätsurveillance - nach Bundesländern II</vt:lpstr>
      <vt:lpstr>Übermittelte Fälle nach Tätigkeit oder Betreuung in Einrichtungen; (Datenstand: 13.05.2020. 0:00)</vt:lpstr>
      <vt:lpstr>PowerPoint-Präsentation</vt:lpstr>
      <vt:lpstr>PowerPoint-Präsentation</vt:lpstr>
      <vt:lpstr>PowerPoint-Präsentation</vt:lpstr>
      <vt:lpstr>Übermittelte COVID-19-Fälle nach Expositionsort  (Datenstand: 13.05.2020, 0:00 Uhr)</vt:lpstr>
      <vt:lpstr>DIVI Intensivregister; (Datenstand: 13.05.2020, 9:15)</vt:lpstr>
      <vt:lpstr>DIVI Intensivregister; (Datenstand: 13.05.2020, 09:15)</vt:lpstr>
      <vt:lpstr>Prognose benötigter Intensivbetten für SARS-CoV-2 Fälle; (Datenstand: 04.05.2020)</vt:lpstr>
      <vt:lpstr>Aktuelle Mobilität (Datenstand 05.05.2020)</vt:lpstr>
      <vt:lpstr>Aktuelle Mobilität (Datenstand 05.05.2020)</vt:lpstr>
      <vt:lpstr>Anzahl Labortestungen (Datenstand 12.05.2020)</vt:lpstr>
      <vt:lpstr>PowerPoint-Präsentation</vt:lpstr>
      <vt:lpstr>Anteil der positiven Testungen nach Datum der Probenentnahme für Deutschland (Datenstand 12.05.2020)</vt:lpstr>
      <vt:lpstr>Anteil der positiven Testungen nach Datum der Probenentnahme und Bundesland (Datenstand 12.05.2020)</vt:lpstr>
      <vt:lpstr>AGI, Stand 18. KW</vt:lpstr>
      <vt:lpstr>GrippeWeb – KW 19 (Entwurf)</vt:lpstr>
      <vt:lpstr>AGInfluenza ARE-Konsultationen KW 19 (Entwurf)</vt:lpstr>
      <vt:lpstr>PowerPoint-Präsentation</vt:lpstr>
      <vt:lpstr>ICOSARI – KW 19</vt:lpstr>
      <vt:lpstr>ICOSARI – KW 19</vt:lpstr>
      <vt:lpstr>ICOSARI – KW 19</vt:lpstr>
      <vt:lpstr>COVID-19-Fälle</vt:lpstr>
      <vt:lpstr>COVID-19-Fälle</vt:lpstr>
      <vt:lpstr>Dauer der Hospitalisierung - Outcome</vt:lpstr>
      <vt:lpstr>Dauer der Hospitalisierung - Altersgruppen</vt:lpstr>
      <vt:lpstr>Dauer der Intensivbehandlung - Outcome</vt:lpstr>
      <vt:lpstr>Dauer der Intensivbehandlung - Altersgruppen</vt:lpstr>
      <vt:lpstr>Dauer der Beatmung - Outcome</vt:lpstr>
      <vt:lpstr>Dauer der Beatmung - Altersgruppen</vt:lpstr>
      <vt:lpstr>Mobilitätsanalyse (Mobility Change) von Google mit 6 Kategorien und auch nach Bundesland (Datenstand: 17.04.2020)</vt:lpstr>
      <vt:lpstr>Mobilitätsanalyse – Teil 2</vt:lpstr>
      <vt:lpstr>PowerPoint-Präsentation</vt:lpstr>
      <vt:lpstr>Besuche pro Notaufnahme</vt:lpstr>
      <vt:lpstr>Situation Report – Besucheranzahl Gesamt &amp; nach Altersgruppen</vt:lpstr>
      <vt:lpstr>AKTIN- Syndromische Surveillance in Notaufnahmen</vt:lpstr>
      <vt:lpstr>Situation Report – Besucheranzahl nach Triage Level</vt:lpstr>
      <vt:lpstr>PowerPoint-Präsentation</vt:lpstr>
      <vt:lpstr>EUROMOMO-Woche 17: Weekly Z-Score by country</vt:lpstr>
      <vt:lpstr>EUROMOMO-Woche 17: Weekly Z-Score by country</vt:lpstr>
      <vt:lpstr>EUROMOMO-Woche 17: Weekly Z-Score by country</vt:lpstr>
      <vt:lpstr>Exzessmortalität Deutschland (bis Mitte März 2020)</vt:lpstr>
      <vt:lpstr>Kapazitäten für die Durchführung von Infektionsschutzmaßnahmen; 05.05.2020 </vt:lpstr>
      <vt:lpstr>Ausbruchsgeschehen auf Fleischverarbeitenden Betrieben  (Stand 05.05.2020)</vt:lpstr>
      <vt:lpstr>Landkreis Enzkreis - COVID-Ausbruchsgeschehen</vt:lpstr>
      <vt:lpstr>Mein Schiff 3</vt:lpstr>
      <vt:lpstr>PowerPoint-Präsentation</vt:lpstr>
      <vt:lpstr>PowerPoint-Präsentation</vt:lpstr>
      <vt:lpstr>Überlastungsanzeigen Überblick – Stand 11.05.2020</vt:lpstr>
      <vt:lpstr>Amtshilfeersuchen I</vt:lpstr>
      <vt:lpstr>Amtshilfeersuchen II</vt:lpstr>
      <vt:lpstr>Backup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Schönfeld, Viktoria</cp:lastModifiedBy>
  <cp:revision>1623</cp:revision>
  <cp:lastPrinted>2020-05-13T06:04:10Z</cp:lastPrinted>
  <dcterms:created xsi:type="dcterms:W3CDTF">2015-11-02T12:29:13Z</dcterms:created>
  <dcterms:modified xsi:type="dcterms:W3CDTF">2020-05-13T08:25:19Z</dcterms:modified>
</cp:coreProperties>
</file>