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86" r:id="rId6"/>
    <p:sldId id="287" r:id="rId7"/>
    <p:sldId id="288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55" autoAdjust="0"/>
  </p:normalViewPr>
  <p:slideViewPr>
    <p:cSldViewPr>
      <p:cViewPr varScale="1">
        <p:scale>
          <a:sx n="58" d="100"/>
          <a:sy n="58" d="100"/>
        </p:scale>
        <p:origin x="-14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newcases_movingaverage_1400-7000lastweek_ownyaxis_2020-05-04</a:t>
            </a:r>
          </a:p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Population 195.874.740</a:t>
            </a:r>
          </a:p>
          <a:p>
            <a:r>
              <a:rPr lang="de-DE" dirty="0" smtClean="0"/>
              <a:t>https://www.health.gov.ng/index.php?searchword=covid&amp;searchphrase=all&amp;Itemid=408&amp;option=com_search</a:t>
            </a:r>
          </a:p>
          <a:p>
            <a:r>
              <a:rPr lang="de-DE" dirty="0" smtClean="0"/>
              <a:t>https://guardian.ng/news/covid-19-why-we-sent-ministerial-team-to-kogi-state-by-ehanire-says-no-plans-to-probe-kogi-cross-river-covid-19-free-status/</a:t>
            </a:r>
          </a:p>
          <a:p>
            <a:r>
              <a:rPr lang="de-DE" dirty="0" smtClean="0"/>
              <a:t>https://graphics.reuters.com/HEALTH-CORONAVIRUS/AFRICA/yzdpxoqbdvx/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0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6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993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296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50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13.05.2020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95667" y="1535370"/>
            <a:ext cx="161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1.369.376 </a:t>
            </a:r>
            <a:r>
              <a:rPr lang="en-US" b="1" dirty="0" err="1" smtClean="0"/>
              <a:t>Fälle</a:t>
            </a:r>
            <a:endParaRPr lang="en-US" b="1" dirty="0" smtClean="0"/>
          </a:p>
          <a:p>
            <a:r>
              <a:rPr lang="en-US" b="1" dirty="0" smtClean="0"/>
              <a:t>82.387 </a:t>
            </a:r>
            <a:r>
              <a:rPr lang="en-US" b="1" dirty="0" err="1" smtClean="0"/>
              <a:t>Verst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153537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232.243 </a:t>
            </a:r>
            <a:r>
              <a:rPr lang="en-US" b="1" dirty="0" err="1" smtClean="0"/>
              <a:t>Fälle</a:t>
            </a:r>
            <a:endParaRPr lang="en-US" b="1" dirty="0"/>
          </a:p>
          <a:p>
            <a:r>
              <a:rPr lang="en-US" b="1" dirty="0" smtClean="0"/>
              <a:t>2.116 </a:t>
            </a:r>
            <a:r>
              <a:rPr lang="en-US" b="1" dirty="0" err="1" smtClean="0"/>
              <a:t>Verst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" y="2204864"/>
            <a:ext cx="43649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14" y="1401524"/>
            <a:ext cx="393359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90801"/>
            <a:ext cx="3419523" cy="20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8" y="908720"/>
            <a:ext cx="8475044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13.05.2020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1" y="907200"/>
            <a:ext cx="8240638" cy="57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13.05.2020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13.05.2020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0" y="912063"/>
            <a:ext cx="7827640" cy="54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430887"/>
          </a:xfrm>
        </p:spPr>
        <p:txBody>
          <a:bodyPr/>
          <a:lstStyle/>
          <a:p>
            <a:r>
              <a:rPr lang="en-US" sz="2800" dirty="0" smtClean="0"/>
              <a:t>WHO - AFRO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4"/>
          <a:stretch/>
        </p:blipFill>
        <p:spPr bwMode="auto">
          <a:xfrm>
            <a:off x="4836369" y="1171575"/>
            <a:ext cx="4056111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/>
          <a:stretch/>
        </p:blipFill>
        <p:spPr bwMode="auto">
          <a:xfrm>
            <a:off x="4948982" y="1268760"/>
            <a:ext cx="16159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323529" y="980728"/>
            <a:ext cx="4248471" cy="57023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b="1" dirty="0" smtClean="0">
                <a:solidFill>
                  <a:prstClr val="black"/>
                </a:solidFill>
              </a:rPr>
              <a:t>Neue Modellierung WHO-AFRO </a:t>
            </a:r>
            <a:r>
              <a:rPr lang="de-DE" b="1" dirty="0" smtClean="0">
                <a:solidFill>
                  <a:prstClr val="black"/>
                </a:solidFill>
              </a:rPr>
              <a:t> (BMJ)</a:t>
            </a:r>
            <a:endParaRPr lang="de-DE" b="1" dirty="0" smtClean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Neuen Schätzungen </a:t>
            </a:r>
            <a:r>
              <a:rPr lang="de-DE" dirty="0" smtClean="0">
                <a:solidFill>
                  <a:prstClr val="black"/>
                </a:solidFill>
              </a:rPr>
              <a:t>auf Basis länderspezifischer </a:t>
            </a:r>
            <a:r>
              <a:rPr lang="de-DE" dirty="0">
                <a:solidFill>
                  <a:prstClr val="black"/>
                </a:solidFill>
              </a:rPr>
              <a:t>Variablen (langsamere Übertragungsrate, niedrigeres Alter der </a:t>
            </a:r>
            <a:r>
              <a:rPr lang="de-DE" dirty="0" smtClean="0">
                <a:solidFill>
                  <a:prstClr val="black"/>
                </a:solidFill>
              </a:rPr>
              <a:t>Population und </a:t>
            </a:r>
            <a:r>
              <a:rPr lang="de-DE" dirty="0">
                <a:solidFill>
                  <a:prstClr val="black"/>
                </a:solidFill>
              </a:rPr>
              <a:t>die niedrigere </a:t>
            </a:r>
            <a:r>
              <a:rPr lang="de-DE" dirty="0" smtClean="0">
                <a:solidFill>
                  <a:prstClr val="black"/>
                </a:solidFill>
              </a:rPr>
              <a:t>Sterblichkeit </a:t>
            </a:r>
            <a:r>
              <a:rPr lang="de-DE" dirty="0">
                <a:solidFill>
                  <a:prstClr val="black"/>
                </a:solidFill>
              </a:rPr>
              <a:t>im Vergleich zu Ländern außerhalb Afrikas)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de-DE" dirty="0" smtClean="0">
                <a:solidFill>
                  <a:prstClr val="black"/>
                </a:solidFill>
              </a:rPr>
              <a:t>29 bis 44 Millionen Infizierte im ersten Jahr der Pandemie (ohne Containment)</a:t>
            </a:r>
          </a:p>
          <a:p>
            <a:r>
              <a:rPr lang="de-DE" dirty="0" smtClean="0">
                <a:solidFill>
                  <a:prstClr val="black"/>
                </a:solidFill>
              </a:rPr>
              <a:t>83.000 - 190.000 Todesfälle  (CF 0.4%)</a:t>
            </a:r>
          </a:p>
          <a:p>
            <a:r>
              <a:rPr lang="de-DE" dirty="0" smtClean="0">
                <a:solidFill>
                  <a:prstClr val="black"/>
                </a:solidFill>
              </a:rPr>
              <a:t>3.6 – 5.5 Millionen Hospitalisierungen, </a:t>
            </a:r>
            <a:r>
              <a:rPr lang="de-DE" dirty="0">
                <a:solidFill>
                  <a:prstClr val="black"/>
                </a:solidFill>
              </a:rPr>
              <a:t>davon </a:t>
            </a:r>
            <a:r>
              <a:rPr lang="de-DE" dirty="0" smtClean="0">
                <a:solidFill>
                  <a:prstClr val="black"/>
                </a:solidFill>
              </a:rPr>
              <a:t> 52.000 – 107.000 schwere Fälle 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Kapazitäten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prstClr val="black"/>
                </a:solidFill>
              </a:rPr>
              <a:t>9 ICU-</a:t>
            </a:r>
            <a:r>
              <a:rPr lang="en-US" dirty="0" err="1" smtClean="0">
                <a:solidFill>
                  <a:prstClr val="black"/>
                </a:solidFill>
              </a:rPr>
              <a:t>Betten</a:t>
            </a:r>
            <a:r>
              <a:rPr lang="en-US" dirty="0" smtClean="0">
                <a:solidFill>
                  <a:prstClr val="black"/>
                </a:solidFill>
              </a:rPr>
              <a:t>/1 Mio. </a:t>
            </a:r>
            <a:r>
              <a:rPr lang="en-US" dirty="0" smtClean="0">
                <a:solidFill>
                  <a:prstClr val="black"/>
                </a:solidFill>
              </a:rPr>
              <a:t>(47 Länder der Region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Labor: in 44 von 47 </a:t>
            </a:r>
            <a:r>
              <a:rPr lang="en-US" dirty="0" err="1" smtClean="0">
                <a:solidFill>
                  <a:prstClr val="black"/>
                </a:solidFill>
              </a:rPr>
              <a:t>Staaten</a:t>
            </a:r>
            <a:r>
              <a:rPr lang="en-US" dirty="0" smtClean="0">
                <a:solidFill>
                  <a:prstClr val="black"/>
                </a:solidFill>
              </a:rPr>
              <a:t> PCR-</a:t>
            </a:r>
            <a:r>
              <a:rPr lang="en-US" dirty="0" err="1" smtClean="0">
                <a:solidFill>
                  <a:prstClr val="black"/>
                </a:solidFill>
              </a:rPr>
              <a:t>Diagnostik</a:t>
            </a:r>
            <a:endParaRPr lang="de-D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4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Nigeria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1052736"/>
            <a:ext cx="554461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</a:rPr>
              <a:t>4.787 </a:t>
            </a:r>
            <a:r>
              <a:rPr lang="de-DE" b="1" dirty="0">
                <a:solidFill>
                  <a:prstClr val="black"/>
                </a:solidFill>
              </a:rPr>
              <a:t>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</a:rPr>
              <a:t>158 Todesfälle </a:t>
            </a:r>
            <a:r>
              <a:rPr lang="de-DE" b="1" dirty="0">
                <a:solidFill>
                  <a:prstClr val="black"/>
                </a:solidFill>
              </a:rPr>
              <a:t>(</a:t>
            </a:r>
            <a:r>
              <a:rPr lang="de-DE" b="1" dirty="0" smtClean="0">
                <a:solidFill>
                  <a:prstClr val="black"/>
                </a:solidFill>
              </a:rPr>
              <a:t>Fallsterblichkeit:  3,2%) </a:t>
            </a:r>
            <a:endParaRPr lang="de-DE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</a:rPr>
              <a:t>Inzidenz / 100.000 </a:t>
            </a:r>
            <a:r>
              <a:rPr lang="de-DE" b="1" dirty="0" err="1" smtClean="0">
                <a:solidFill>
                  <a:prstClr val="black"/>
                </a:solidFill>
              </a:rPr>
              <a:t>Ew</a:t>
            </a:r>
            <a:r>
              <a:rPr lang="de-DE" b="1" dirty="0" smtClean="0">
                <a:solidFill>
                  <a:prstClr val="black"/>
                </a:solidFill>
              </a:rPr>
              <a:t>.: 2,3</a:t>
            </a:r>
            <a:endParaRPr lang="de-DE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99" y="3253762"/>
            <a:ext cx="3503218" cy="233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57" y="1052736"/>
            <a:ext cx="3347950" cy="228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1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5544616" cy="4680520"/>
          </a:xfrm>
        </p:spPr>
        <p:txBody>
          <a:bodyPr>
            <a:normAutofit fontScale="85000" lnSpcReduction="20000"/>
          </a:bodyPr>
          <a:lstStyle/>
          <a:p>
            <a:r>
              <a:rPr lang="de-DE" sz="2400" dirty="0"/>
              <a:t>27.2.: erster Fall  in Ewekoro (ex Italien)</a:t>
            </a:r>
          </a:p>
          <a:p>
            <a:r>
              <a:rPr lang="de-DE" sz="2400" dirty="0"/>
              <a:t>Fälle in 32 von 34 Bundesstaaten</a:t>
            </a:r>
          </a:p>
          <a:p>
            <a:r>
              <a:rPr lang="de-DE" sz="2400" dirty="0"/>
              <a:t>Meistbetroffene Regionen </a:t>
            </a:r>
            <a:r>
              <a:rPr lang="de-DE" sz="2400" dirty="0" smtClean="0"/>
              <a:t>(pro 100.000 </a:t>
            </a:r>
            <a:r>
              <a:rPr lang="de-DE" sz="2400" dirty="0" err="1"/>
              <a:t>Ew</a:t>
            </a:r>
            <a:r>
              <a:rPr lang="de-DE" sz="2400" dirty="0"/>
              <a:t>):  Kano (16,9</a:t>
            </a:r>
            <a:r>
              <a:rPr lang="de-DE" sz="2400" dirty="0" smtClean="0"/>
              <a:t>), </a:t>
            </a:r>
            <a:r>
              <a:rPr lang="de-DE" sz="2400" dirty="0"/>
              <a:t>Lagos (9,2)</a:t>
            </a:r>
          </a:p>
          <a:p>
            <a:r>
              <a:rPr lang="de-DE" sz="2400" dirty="0"/>
              <a:t>Community </a:t>
            </a:r>
            <a:r>
              <a:rPr lang="de-DE" sz="2400" dirty="0" smtClean="0"/>
              <a:t>transmission: 65</a:t>
            </a:r>
            <a:r>
              <a:rPr lang="de-DE" sz="2400" dirty="0"/>
              <a:t>% der Fälle </a:t>
            </a:r>
            <a:r>
              <a:rPr lang="de-DE" sz="2400" dirty="0" smtClean="0"/>
              <a:t>ohne epidemiologischen Link</a:t>
            </a:r>
            <a:endParaRPr lang="de-DE" sz="2400" dirty="0"/>
          </a:p>
          <a:p>
            <a:r>
              <a:rPr lang="de-DE" sz="2400" dirty="0" smtClean="0"/>
              <a:t>Männer </a:t>
            </a:r>
            <a:r>
              <a:rPr lang="de-DE" sz="2400" dirty="0"/>
              <a:t>(68</a:t>
            </a:r>
            <a:r>
              <a:rPr lang="de-DE" sz="2400" dirty="0" smtClean="0"/>
              <a:t>%) und Altersgruppe </a:t>
            </a:r>
            <a:r>
              <a:rPr lang="de-DE" sz="2400" dirty="0"/>
              <a:t>21-34 Jahre (24</a:t>
            </a:r>
            <a:r>
              <a:rPr lang="de-DE" sz="2400" dirty="0" smtClean="0"/>
              <a:t>%) am stärksten betroffen</a:t>
            </a:r>
            <a:endParaRPr lang="de-DE" sz="2400" dirty="0"/>
          </a:p>
          <a:p>
            <a:r>
              <a:rPr lang="de-DE" sz="2400" dirty="0"/>
              <a:t>Maßnahmen: Flughäfen und Landesgrenzen geschlossen (bis 04.06.); Lock down in Abuja, Lagos und </a:t>
            </a:r>
            <a:r>
              <a:rPr lang="de-DE" sz="2400" dirty="0" err="1"/>
              <a:t>Ogun</a:t>
            </a:r>
            <a:r>
              <a:rPr lang="de-DE" sz="2400" dirty="0"/>
              <a:t> States (bis 4.5.) - landesweite Sperrstunden von 20:00 bis 06:00 danach; „Business </a:t>
            </a:r>
            <a:r>
              <a:rPr lang="de-DE" sz="2400" dirty="0" err="1"/>
              <a:t>activites</a:t>
            </a:r>
            <a:r>
              <a:rPr lang="de-DE" sz="2400" dirty="0"/>
              <a:t>“ nur für 3 Tage die Woche </a:t>
            </a:r>
          </a:p>
          <a:p>
            <a:r>
              <a:rPr lang="de-DE" sz="2400" dirty="0" smtClean="0"/>
              <a:t>Testung: </a:t>
            </a:r>
            <a:r>
              <a:rPr lang="de-DE" sz="2400" dirty="0"/>
              <a:t>21 Labore Landesweit, 28.428 </a:t>
            </a:r>
            <a:r>
              <a:rPr lang="de-DE" sz="2400" dirty="0"/>
              <a:t>Tests </a:t>
            </a:r>
            <a:r>
              <a:rPr lang="de-DE" sz="2400" dirty="0"/>
              <a:t>durchgeführt; Positivanteil 16.8%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Betten</a:t>
            </a:r>
            <a:r>
              <a:rPr lang="de-DE" sz="2400" dirty="0"/>
              <a:t>: 50 pro 100.000 </a:t>
            </a:r>
            <a:r>
              <a:rPr lang="de-DE" sz="2400" dirty="0" err="1"/>
              <a:t>Ew</a:t>
            </a:r>
            <a:r>
              <a:rPr lang="de-DE" sz="2400" dirty="0"/>
              <a:t>, 350 Intensivbetten Landesweit, 500 </a:t>
            </a:r>
            <a:r>
              <a:rPr lang="de-DE" sz="2400" dirty="0"/>
              <a:t>Beatmungsplätze</a:t>
            </a:r>
            <a:endParaRPr lang="de-DE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01" y="5669491"/>
            <a:ext cx="1989413" cy="113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Bildschirmpräsentation (4:3)</PresentationFormat>
  <Paragraphs>49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WHO - AFRO</vt:lpstr>
      <vt:lpstr>COVID-19/ Nigeria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77</cp:revision>
  <dcterms:created xsi:type="dcterms:W3CDTF">2020-04-16T05:25:18Z</dcterms:created>
  <dcterms:modified xsi:type="dcterms:W3CDTF">2020-05-13T08:18:21Z</dcterms:modified>
</cp:coreProperties>
</file>