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7" r:id="rId5"/>
    <p:sldId id="259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Projekte\RKI_nCoV-Lage\1.Lagemanagement\1.0.Orga\Auswertung\LZ_Schichte_Auswert_May0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Projekte\RKI_nCoV-Lage\1.Lagemanagement\1.0.Orga\Auswertung\LZ_Schichte_Auswert_May0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de-DE"/>
              <a:t>Lagezentrum</a:t>
            </a:r>
            <a:r>
              <a:rPr lang="de-DE" baseline="0"/>
              <a:t> S</a:t>
            </a:r>
            <a:r>
              <a:rPr lang="de-DE"/>
              <a:t>chichten/ Woche je Fachgebiet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'OE Statistik zusammen'!$C$23</c:f>
              <c:strCache>
                <c:ptCount val="1"/>
                <c:pt idx="0">
                  <c:v>AL3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zusammen'!$C$24:$C$39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'OE Statistik zusammen'!$D$23</c:f>
              <c:strCache>
                <c:ptCount val="1"/>
                <c:pt idx="0">
                  <c:v>FG32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zusammen'!$D$24:$D$39</c:f>
              <c:numCache>
                <c:formatCode>General</c:formatCode>
                <c:ptCount val="16"/>
                <c:pt idx="0">
                  <c:v>16</c:v>
                </c:pt>
                <c:pt idx="1">
                  <c:v>32</c:v>
                </c:pt>
                <c:pt idx="2">
                  <c:v>34</c:v>
                </c:pt>
                <c:pt idx="3">
                  <c:v>26</c:v>
                </c:pt>
                <c:pt idx="4">
                  <c:v>27</c:v>
                </c:pt>
                <c:pt idx="5">
                  <c:v>23</c:v>
                </c:pt>
                <c:pt idx="6">
                  <c:v>15</c:v>
                </c:pt>
                <c:pt idx="7">
                  <c:v>19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37</c:v>
                </c:pt>
                <c:pt idx="12">
                  <c:v>24</c:v>
                </c:pt>
                <c:pt idx="13">
                  <c:v>20</c:v>
                </c:pt>
                <c:pt idx="14">
                  <c:v>29</c:v>
                </c:pt>
                <c:pt idx="15">
                  <c:v>29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'OE Statistik zusammen'!$E$23</c:f>
              <c:strCache>
                <c:ptCount val="1"/>
                <c:pt idx="0">
                  <c:v>FG33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zusammen'!$E$24:$E$39</c:f>
              <c:numCache>
                <c:formatCode>General</c:formatCode>
                <c:ptCount val="16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10</c:v>
                </c:pt>
                <c:pt idx="7">
                  <c:v>10</c:v>
                </c:pt>
                <c:pt idx="8">
                  <c:v>14</c:v>
                </c:pt>
                <c:pt idx="9">
                  <c:v>14</c:v>
                </c:pt>
                <c:pt idx="10">
                  <c:v>16</c:v>
                </c:pt>
                <c:pt idx="11">
                  <c:v>15</c:v>
                </c:pt>
                <c:pt idx="12">
                  <c:v>9</c:v>
                </c:pt>
                <c:pt idx="13">
                  <c:v>11</c:v>
                </c:pt>
                <c:pt idx="14">
                  <c:v>11</c:v>
                </c:pt>
                <c:pt idx="15">
                  <c:v>10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'OE Statistik zusammen'!$F$23</c:f>
              <c:strCache>
                <c:ptCount val="1"/>
                <c:pt idx="0">
                  <c:v>FG34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zusammen'!$F$24:$F$39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19</c:v>
                </c:pt>
                <c:pt idx="4">
                  <c:v>19</c:v>
                </c:pt>
                <c:pt idx="5">
                  <c:v>21</c:v>
                </c:pt>
                <c:pt idx="6">
                  <c:v>23</c:v>
                </c:pt>
                <c:pt idx="7">
                  <c:v>26</c:v>
                </c:pt>
                <c:pt idx="8">
                  <c:v>22</c:v>
                </c:pt>
                <c:pt idx="9">
                  <c:v>25</c:v>
                </c:pt>
                <c:pt idx="10">
                  <c:v>26</c:v>
                </c:pt>
                <c:pt idx="11">
                  <c:v>17</c:v>
                </c:pt>
                <c:pt idx="12">
                  <c:v>24</c:v>
                </c:pt>
                <c:pt idx="13">
                  <c:v>25</c:v>
                </c:pt>
                <c:pt idx="14">
                  <c:v>18</c:v>
                </c:pt>
                <c:pt idx="15">
                  <c:v>17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'OE Statistik zusammen'!$G$23</c:f>
              <c:strCache>
                <c:ptCount val="1"/>
                <c:pt idx="0">
                  <c:v>FG35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zusammen'!$G$24:$G$39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9</c:v>
                </c:pt>
                <c:pt idx="4">
                  <c:v>15</c:v>
                </c:pt>
                <c:pt idx="5">
                  <c:v>12</c:v>
                </c:pt>
                <c:pt idx="6">
                  <c:v>17</c:v>
                </c:pt>
                <c:pt idx="7">
                  <c:v>19</c:v>
                </c:pt>
                <c:pt idx="8">
                  <c:v>9</c:v>
                </c:pt>
                <c:pt idx="9">
                  <c:v>20</c:v>
                </c:pt>
                <c:pt idx="10">
                  <c:v>12</c:v>
                </c:pt>
                <c:pt idx="11">
                  <c:v>16</c:v>
                </c:pt>
                <c:pt idx="12">
                  <c:v>18</c:v>
                </c:pt>
                <c:pt idx="13">
                  <c:v>11</c:v>
                </c:pt>
                <c:pt idx="14">
                  <c:v>7</c:v>
                </c:pt>
                <c:pt idx="15">
                  <c:v>13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'OE Statistik zusammen'!$H$23</c:f>
              <c:strCache>
                <c:ptCount val="1"/>
                <c:pt idx="0">
                  <c:v>FG36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zusammen'!$H$24:$H$39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25</c:v>
                </c:pt>
                <c:pt idx="4">
                  <c:v>11</c:v>
                </c:pt>
                <c:pt idx="5">
                  <c:v>13</c:v>
                </c:pt>
                <c:pt idx="6">
                  <c:v>13</c:v>
                </c:pt>
                <c:pt idx="7">
                  <c:v>23</c:v>
                </c:pt>
                <c:pt idx="8">
                  <c:v>14</c:v>
                </c:pt>
                <c:pt idx="9">
                  <c:v>16</c:v>
                </c:pt>
                <c:pt idx="10">
                  <c:v>15</c:v>
                </c:pt>
                <c:pt idx="11">
                  <c:v>6</c:v>
                </c:pt>
                <c:pt idx="12">
                  <c:v>14</c:v>
                </c:pt>
                <c:pt idx="13">
                  <c:v>12</c:v>
                </c:pt>
                <c:pt idx="14">
                  <c:v>9</c:v>
                </c:pt>
                <c:pt idx="15">
                  <c:v>10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'OE Statistik zusammen'!$I$23</c:f>
              <c:strCache>
                <c:ptCount val="1"/>
                <c:pt idx="0">
                  <c:v>FG37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zusammen'!$I$24:$I$39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8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11</c:v>
                </c:pt>
                <c:pt idx="10">
                  <c:v>6</c:v>
                </c:pt>
                <c:pt idx="11">
                  <c:v>4</c:v>
                </c:pt>
                <c:pt idx="12">
                  <c:v>4</c:v>
                </c:pt>
                <c:pt idx="13">
                  <c:v>9</c:v>
                </c:pt>
                <c:pt idx="14">
                  <c:v>7</c:v>
                </c:pt>
                <c:pt idx="15">
                  <c:v>11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'OE Statistik zusammen'!$J$23</c:f>
              <c:strCache>
                <c:ptCount val="1"/>
                <c:pt idx="0">
                  <c:v>PAE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zusammen'!$J$24:$J$39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11</c:v>
                </c:pt>
                <c:pt idx="5">
                  <c:v>12</c:v>
                </c:pt>
                <c:pt idx="6">
                  <c:v>11</c:v>
                </c:pt>
                <c:pt idx="7">
                  <c:v>9</c:v>
                </c:pt>
                <c:pt idx="8">
                  <c:v>10</c:v>
                </c:pt>
                <c:pt idx="9">
                  <c:v>6</c:v>
                </c:pt>
                <c:pt idx="10">
                  <c:v>7</c:v>
                </c:pt>
                <c:pt idx="11">
                  <c:v>6</c:v>
                </c:pt>
                <c:pt idx="12">
                  <c:v>3</c:v>
                </c:pt>
                <c:pt idx="13">
                  <c:v>1</c:v>
                </c:pt>
                <c:pt idx="14">
                  <c:v>3</c:v>
                </c:pt>
                <c:pt idx="15">
                  <c:v>1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'OE Statistik zusammen'!$K$23</c:f>
              <c:strCache>
                <c:ptCount val="1"/>
                <c:pt idx="0">
                  <c:v>ZIG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zusammen'!$K$24:$K$39</c:f>
              <c:numCache>
                <c:formatCode>General</c:formatCode>
                <c:ptCount val="16"/>
                <c:pt idx="0">
                  <c:v>1</c:v>
                </c:pt>
                <c:pt idx="1">
                  <c:v>7</c:v>
                </c:pt>
                <c:pt idx="2">
                  <c:v>11</c:v>
                </c:pt>
                <c:pt idx="3">
                  <c:v>23</c:v>
                </c:pt>
                <c:pt idx="4">
                  <c:v>9</c:v>
                </c:pt>
                <c:pt idx="5">
                  <c:v>8</c:v>
                </c:pt>
                <c:pt idx="6">
                  <c:v>22</c:v>
                </c:pt>
                <c:pt idx="7">
                  <c:v>5</c:v>
                </c:pt>
                <c:pt idx="8">
                  <c:v>12</c:v>
                </c:pt>
                <c:pt idx="9">
                  <c:v>24</c:v>
                </c:pt>
                <c:pt idx="10">
                  <c:v>25</c:v>
                </c:pt>
                <c:pt idx="11">
                  <c:v>23</c:v>
                </c:pt>
                <c:pt idx="12">
                  <c:v>14</c:v>
                </c:pt>
                <c:pt idx="13">
                  <c:v>24</c:v>
                </c:pt>
                <c:pt idx="14">
                  <c:v>30</c:v>
                </c:pt>
                <c:pt idx="15">
                  <c:v>16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'OE Statistik zusammen'!$L$23</c:f>
              <c:strCache>
                <c:ptCount val="1"/>
                <c:pt idx="0">
                  <c:v>Abt.1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zusammen'!$L$24:$L$39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'OE Statistik zusammen'!$M$23</c:f>
              <c:strCache>
                <c:ptCount val="1"/>
                <c:pt idx="0">
                  <c:v>Abt.2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zusammen'!$M$24:$M$39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7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'OE Statistik zusammen'!$N$23</c:f>
              <c:strCache>
                <c:ptCount val="1"/>
                <c:pt idx="0">
                  <c:v>MF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zusammen'!$N$24:$N$39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  <c:pt idx="12">
                  <c:v>5</c:v>
                </c:pt>
                <c:pt idx="13">
                  <c:v>3</c:v>
                </c:pt>
                <c:pt idx="14">
                  <c:v>3</c:v>
                </c:pt>
                <c:pt idx="15">
                  <c:v>0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'OE Statistik zusammen'!$O$23</c:f>
              <c:strCache>
                <c:ptCount val="1"/>
                <c:pt idx="0">
                  <c:v>ZBS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zusammen'!$O$24:$O$39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</c:v>
                </c:pt>
                <c:pt idx="10">
                  <c:v>3</c:v>
                </c:pt>
                <c:pt idx="11">
                  <c:v>4</c:v>
                </c:pt>
                <c:pt idx="12">
                  <c:v>7</c:v>
                </c:pt>
                <c:pt idx="13">
                  <c:v>6</c:v>
                </c:pt>
                <c:pt idx="14">
                  <c:v>4</c:v>
                </c:pt>
                <c:pt idx="15">
                  <c:v>9</c:v>
                </c:pt>
              </c:numCache>
            </c:numRef>
          </c:yVal>
          <c:smooth val="1"/>
        </c:ser>
        <c:ser>
          <c:idx val="13"/>
          <c:order val="13"/>
          <c:tx>
            <c:strRef>
              <c:f>'OE Statistik zusammen'!$P$23</c:f>
              <c:strCache>
                <c:ptCount val="1"/>
                <c:pt idx="0">
                  <c:v>P3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zusammen'!$P$24:$P$39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</c:numCache>
            </c:numRef>
          </c:yVal>
          <c:smooth val="1"/>
        </c:ser>
        <c:ser>
          <c:idx val="14"/>
          <c:order val="14"/>
          <c:tx>
            <c:strRef>
              <c:f>'OE Statistik zusammen'!$Q$23</c:f>
              <c:strCache>
                <c:ptCount val="1"/>
                <c:pt idx="0">
                  <c:v>ZfKD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zusammen'!$Q$24:$Q$39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3</c:v>
                </c:pt>
                <c:pt idx="15">
                  <c:v>4</c:v>
                </c:pt>
              </c:numCache>
            </c:numRef>
          </c:yVal>
          <c:smooth val="1"/>
        </c:ser>
        <c:ser>
          <c:idx val="15"/>
          <c:order val="15"/>
          <c:tx>
            <c:strRef>
              <c:f>'OE Statistik zusammen'!$R$23</c:f>
              <c:strCache>
                <c:ptCount val="1"/>
                <c:pt idx="0">
                  <c:v>ISB/DSB</c:v>
                </c:pt>
              </c:strCache>
            </c:strRef>
          </c:tx>
          <c:xVal>
            <c:numRef>
              <c:f>'OE Statistik zusammen'!$B$24:$B$39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zusammen'!$R$24:$R$39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0</c:v>
                </c:pt>
                <c:pt idx="15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573376"/>
        <c:axId val="187575296"/>
      </c:scatterChart>
      <c:valAx>
        <c:axId val="187573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Woche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7575296"/>
        <c:crosses val="autoZero"/>
        <c:crossBetween val="midCat"/>
      </c:valAx>
      <c:valAx>
        <c:axId val="1875752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Anzahl der Schichten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875733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'OE Statistik zusammen'!$C$3</c:f>
              <c:strCache>
                <c:ptCount val="1"/>
                <c:pt idx="0">
                  <c:v>AL3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zusammen'!$C$4:$C$19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3</c:v>
                </c:pt>
                <c:pt idx="6">
                  <c:v>6</c:v>
                </c:pt>
                <c:pt idx="7">
                  <c:v>8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11</c:v>
                </c:pt>
                <c:pt idx="12">
                  <c:v>11</c:v>
                </c:pt>
                <c:pt idx="13">
                  <c:v>11</c:v>
                </c:pt>
                <c:pt idx="14">
                  <c:v>13</c:v>
                </c:pt>
                <c:pt idx="15">
                  <c:v>14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'OE Statistik zusammen'!$D$3</c:f>
              <c:strCache>
                <c:ptCount val="1"/>
                <c:pt idx="0">
                  <c:v>FG32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zusammen'!$D$4:$D$19</c:f>
              <c:numCache>
                <c:formatCode>General</c:formatCode>
                <c:ptCount val="16"/>
                <c:pt idx="0">
                  <c:v>16</c:v>
                </c:pt>
                <c:pt idx="1">
                  <c:v>48</c:v>
                </c:pt>
                <c:pt idx="2">
                  <c:v>82</c:v>
                </c:pt>
                <c:pt idx="3">
                  <c:v>108</c:v>
                </c:pt>
                <c:pt idx="4">
                  <c:v>135</c:v>
                </c:pt>
                <c:pt idx="5">
                  <c:v>158</c:v>
                </c:pt>
                <c:pt idx="6">
                  <c:v>173</c:v>
                </c:pt>
                <c:pt idx="7">
                  <c:v>192</c:v>
                </c:pt>
                <c:pt idx="8">
                  <c:v>220</c:v>
                </c:pt>
                <c:pt idx="9">
                  <c:v>249</c:v>
                </c:pt>
                <c:pt idx="10">
                  <c:v>279</c:v>
                </c:pt>
                <c:pt idx="11">
                  <c:v>316</c:v>
                </c:pt>
                <c:pt idx="12">
                  <c:v>340</c:v>
                </c:pt>
                <c:pt idx="13">
                  <c:v>360</c:v>
                </c:pt>
                <c:pt idx="14">
                  <c:v>389</c:v>
                </c:pt>
                <c:pt idx="15">
                  <c:v>418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'OE Statistik zusammen'!$E$3</c:f>
              <c:strCache>
                <c:ptCount val="1"/>
                <c:pt idx="0">
                  <c:v>FG33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zusammen'!$E$4:$E$19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16</c:v>
                </c:pt>
                <c:pt idx="7">
                  <c:v>26</c:v>
                </c:pt>
                <c:pt idx="8">
                  <c:v>40</c:v>
                </c:pt>
                <c:pt idx="9">
                  <c:v>54</c:v>
                </c:pt>
                <c:pt idx="10">
                  <c:v>70</c:v>
                </c:pt>
                <c:pt idx="11">
                  <c:v>85</c:v>
                </c:pt>
                <c:pt idx="12">
                  <c:v>94</c:v>
                </c:pt>
                <c:pt idx="13">
                  <c:v>105</c:v>
                </c:pt>
                <c:pt idx="14">
                  <c:v>116</c:v>
                </c:pt>
                <c:pt idx="15">
                  <c:v>126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'OE Statistik zusammen'!$F$3</c:f>
              <c:strCache>
                <c:ptCount val="1"/>
                <c:pt idx="0">
                  <c:v>FG34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zusammen'!$F$4:$F$19</c:f>
              <c:numCache>
                <c:formatCode>General</c:formatCode>
                <c:ptCount val="16"/>
                <c:pt idx="0">
                  <c:v>0</c:v>
                </c:pt>
                <c:pt idx="1">
                  <c:v>2</c:v>
                </c:pt>
                <c:pt idx="2">
                  <c:v>6</c:v>
                </c:pt>
                <c:pt idx="3">
                  <c:v>25</c:v>
                </c:pt>
                <c:pt idx="4">
                  <c:v>44</c:v>
                </c:pt>
                <c:pt idx="5">
                  <c:v>65</c:v>
                </c:pt>
                <c:pt idx="6">
                  <c:v>88</c:v>
                </c:pt>
                <c:pt idx="7">
                  <c:v>114</c:v>
                </c:pt>
                <c:pt idx="8">
                  <c:v>136</c:v>
                </c:pt>
                <c:pt idx="9">
                  <c:v>161</c:v>
                </c:pt>
                <c:pt idx="10">
                  <c:v>187</c:v>
                </c:pt>
                <c:pt idx="11">
                  <c:v>204</c:v>
                </c:pt>
                <c:pt idx="12">
                  <c:v>228</c:v>
                </c:pt>
                <c:pt idx="13">
                  <c:v>253</c:v>
                </c:pt>
                <c:pt idx="14">
                  <c:v>271</c:v>
                </c:pt>
                <c:pt idx="15">
                  <c:v>288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'OE Statistik zusammen'!$G$3</c:f>
              <c:strCache>
                <c:ptCount val="1"/>
                <c:pt idx="0">
                  <c:v>FG35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zusammen'!$G$4:$G$19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13</c:v>
                </c:pt>
                <c:pt idx="4">
                  <c:v>28</c:v>
                </c:pt>
                <c:pt idx="5">
                  <c:v>40</c:v>
                </c:pt>
                <c:pt idx="6">
                  <c:v>57</c:v>
                </c:pt>
                <c:pt idx="7">
                  <c:v>76</c:v>
                </c:pt>
                <c:pt idx="8">
                  <c:v>85</c:v>
                </c:pt>
                <c:pt idx="9">
                  <c:v>105</c:v>
                </c:pt>
                <c:pt idx="10">
                  <c:v>117</c:v>
                </c:pt>
                <c:pt idx="11">
                  <c:v>133</c:v>
                </c:pt>
                <c:pt idx="12">
                  <c:v>151</c:v>
                </c:pt>
                <c:pt idx="13">
                  <c:v>162</c:v>
                </c:pt>
                <c:pt idx="14">
                  <c:v>169</c:v>
                </c:pt>
                <c:pt idx="15">
                  <c:v>182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'OE Statistik zusammen'!$H$3</c:f>
              <c:strCache>
                <c:ptCount val="1"/>
                <c:pt idx="0">
                  <c:v>FG36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zusammen'!$H$4:$H$19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39</c:v>
                </c:pt>
                <c:pt idx="4">
                  <c:v>50</c:v>
                </c:pt>
                <c:pt idx="5">
                  <c:v>63</c:v>
                </c:pt>
                <c:pt idx="6">
                  <c:v>76</c:v>
                </c:pt>
                <c:pt idx="7">
                  <c:v>99</c:v>
                </c:pt>
                <c:pt idx="8">
                  <c:v>113</c:v>
                </c:pt>
                <c:pt idx="9">
                  <c:v>129</c:v>
                </c:pt>
                <c:pt idx="10">
                  <c:v>144</c:v>
                </c:pt>
                <c:pt idx="11">
                  <c:v>150</c:v>
                </c:pt>
                <c:pt idx="12">
                  <c:v>164</c:v>
                </c:pt>
                <c:pt idx="13">
                  <c:v>176</c:v>
                </c:pt>
                <c:pt idx="14">
                  <c:v>185</c:v>
                </c:pt>
                <c:pt idx="15">
                  <c:v>195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'OE Statistik zusammen'!$I$3</c:f>
              <c:strCache>
                <c:ptCount val="1"/>
                <c:pt idx="0">
                  <c:v>FG37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zusammen'!$I$4:$I$19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  <c:pt idx="4">
                  <c:v>18</c:v>
                </c:pt>
                <c:pt idx="5">
                  <c:v>25</c:v>
                </c:pt>
                <c:pt idx="6">
                  <c:v>32</c:v>
                </c:pt>
                <c:pt idx="7">
                  <c:v>39</c:v>
                </c:pt>
                <c:pt idx="8">
                  <c:v>46</c:v>
                </c:pt>
                <c:pt idx="9">
                  <c:v>57</c:v>
                </c:pt>
                <c:pt idx="10">
                  <c:v>63</c:v>
                </c:pt>
                <c:pt idx="11">
                  <c:v>67</c:v>
                </c:pt>
                <c:pt idx="12">
                  <c:v>71</c:v>
                </c:pt>
                <c:pt idx="13">
                  <c:v>80</c:v>
                </c:pt>
                <c:pt idx="14">
                  <c:v>87</c:v>
                </c:pt>
                <c:pt idx="15">
                  <c:v>98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'OE Statistik zusammen'!$J$3</c:f>
              <c:strCache>
                <c:ptCount val="1"/>
                <c:pt idx="0">
                  <c:v>PAE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zusammen'!$J$4:$J$19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13</c:v>
                </c:pt>
                <c:pt idx="5">
                  <c:v>25</c:v>
                </c:pt>
                <c:pt idx="6">
                  <c:v>36</c:v>
                </c:pt>
                <c:pt idx="7">
                  <c:v>45</c:v>
                </c:pt>
                <c:pt idx="8">
                  <c:v>55</c:v>
                </c:pt>
                <c:pt idx="9">
                  <c:v>61</c:v>
                </c:pt>
                <c:pt idx="10">
                  <c:v>68</c:v>
                </c:pt>
                <c:pt idx="11">
                  <c:v>74</c:v>
                </c:pt>
                <c:pt idx="12">
                  <c:v>77</c:v>
                </c:pt>
                <c:pt idx="13">
                  <c:v>78</c:v>
                </c:pt>
                <c:pt idx="14">
                  <c:v>81</c:v>
                </c:pt>
                <c:pt idx="15">
                  <c:v>82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'OE Statistik zusammen'!$K$3</c:f>
              <c:strCache>
                <c:ptCount val="1"/>
                <c:pt idx="0">
                  <c:v>ZIG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zusammen'!$K$4:$K$19</c:f>
              <c:numCache>
                <c:formatCode>General</c:formatCode>
                <c:ptCount val="16"/>
                <c:pt idx="0">
                  <c:v>1</c:v>
                </c:pt>
                <c:pt idx="1">
                  <c:v>8</c:v>
                </c:pt>
                <c:pt idx="2">
                  <c:v>19</c:v>
                </c:pt>
                <c:pt idx="3">
                  <c:v>42</c:v>
                </c:pt>
                <c:pt idx="4">
                  <c:v>51</c:v>
                </c:pt>
                <c:pt idx="5">
                  <c:v>59</c:v>
                </c:pt>
                <c:pt idx="6">
                  <c:v>81</c:v>
                </c:pt>
                <c:pt idx="7">
                  <c:v>86</c:v>
                </c:pt>
                <c:pt idx="8">
                  <c:v>98</c:v>
                </c:pt>
                <c:pt idx="9">
                  <c:v>122</c:v>
                </c:pt>
                <c:pt idx="10">
                  <c:v>147</c:v>
                </c:pt>
                <c:pt idx="11">
                  <c:v>170</c:v>
                </c:pt>
                <c:pt idx="12">
                  <c:v>184</c:v>
                </c:pt>
                <c:pt idx="13">
                  <c:v>208</c:v>
                </c:pt>
                <c:pt idx="14">
                  <c:v>238</c:v>
                </c:pt>
                <c:pt idx="15">
                  <c:v>254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'OE Statistik zusammen'!$L$3</c:f>
              <c:strCache>
                <c:ptCount val="1"/>
                <c:pt idx="0">
                  <c:v>Abt.1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zusammen'!$L$4:$L$19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10</c:v>
                </c:pt>
                <c:pt idx="8">
                  <c:v>13</c:v>
                </c:pt>
                <c:pt idx="9">
                  <c:v>15</c:v>
                </c:pt>
                <c:pt idx="10">
                  <c:v>18</c:v>
                </c:pt>
                <c:pt idx="11">
                  <c:v>19</c:v>
                </c:pt>
                <c:pt idx="12">
                  <c:v>19</c:v>
                </c:pt>
                <c:pt idx="13">
                  <c:v>19</c:v>
                </c:pt>
                <c:pt idx="14">
                  <c:v>19</c:v>
                </c:pt>
                <c:pt idx="15">
                  <c:v>19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'OE Statistik zusammen'!$M$3</c:f>
              <c:strCache>
                <c:ptCount val="1"/>
                <c:pt idx="0">
                  <c:v>Abt.2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zusammen'!$M$4:$M$19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5</c:v>
                </c:pt>
                <c:pt idx="7">
                  <c:v>12</c:v>
                </c:pt>
                <c:pt idx="8">
                  <c:v>18</c:v>
                </c:pt>
                <c:pt idx="9">
                  <c:v>22</c:v>
                </c:pt>
                <c:pt idx="10">
                  <c:v>26</c:v>
                </c:pt>
                <c:pt idx="11">
                  <c:v>29</c:v>
                </c:pt>
                <c:pt idx="12">
                  <c:v>35</c:v>
                </c:pt>
                <c:pt idx="13">
                  <c:v>40</c:v>
                </c:pt>
                <c:pt idx="14">
                  <c:v>45</c:v>
                </c:pt>
                <c:pt idx="15">
                  <c:v>50</c:v>
                </c:pt>
              </c:numCache>
            </c:numRef>
          </c:yVal>
          <c:smooth val="1"/>
        </c:ser>
        <c:ser>
          <c:idx val="11"/>
          <c:order val="11"/>
          <c:tx>
            <c:strRef>
              <c:f>'OE Statistik zusammen'!$N$3</c:f>
              <c:strCache>
                <c:ptCount val="1"/>
                <c:pt idx="0">
                  <c:v>MF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zusammen'!$N$4:$N$19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8</c:v>
                </c:pt>
                <c:pt idx="7">
                  <c:v>11</c:v>
                </c:pt>
                <c:pt idx="8">
                  <c:v>15</c:v>
                </c:pt>
                <c:pt idx="9">
                  <c:v>19</c:v>
                </c:pt>
                <c:pt idx="10">
                  <c:v>21</c:v>
                </c:pt>
                <c:pt idx="11">
                  <c:v>24</c:v>
                </c:pt>
                <c:pt idx="12">
                  <c:v>29</c:v>
                </c:pt>
                <c:pt idx="13">
                  <c:v>32</c:v>
                </c:pt>
                <c:pt idx="14">
                  <c:v>35</c:v>
                </c:pt>
                <c:pt idx="15">
                  <c:v>35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'OE Statistik zusammen'!$O$3</c:f>
              <c:strCache>
                <c:ptCount val="1"/>
                <c:pt idx="0">
                  <c:v>ZBS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zusammen'!$O$4:$O$19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5</c:v>
                </c:pt>
                <c:pt idx="12">
                  <c:v>9</c:v>
                </c:pt>
                <c:pt idx="13">
                  <c:v>16</c:v>
                </c:pt>
                <c:pt idx="14">
                  <c:v>22</c:v>
                </c:pt>
                <c:pt idx="15">
                  <c:v>26</c:v>
                </c:pt>
              </c:numCache>
            </c:numRef>
          </c:yVal>
          <c:smooth val="1"/>
        </c:ser>
        <c:ser>
          <c:idx val="13"/>
          <c:order val="13"/>
          <c:tx>
            <c:strRef>
              <c:f>'OE Statistik zusammen'!$P$3</c:f>
              <c:strCache>
                <c:ptCount val="1"/>
                <c:pt idx="0">
                  <c:v>P3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zusammen'!$P$4:$P$19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4</c:v>
                </c:pt>
                <c:pt idx="12">
                  <c:v>9</c:v>
                </c:pt>
                <c:pt idx="13">
                  <c:v>14</c:v>
                </c:pt>
                <c:pt idx="14">
                  <c:v>19</c:v>
                </c:pt>
                <c:pt idx="15">
                  <c:v>24</c:v>
                </c:pt>
              </c:numCache>
            </c:numRef>
          </c:yVal>
          <c:smooth val="1"/>
        </c:ser>
        <c:ser>
          <c:idx val="14"/>
          <c:order val="14"/>
          <c:tx>
            <c:strRef>
              <c:f>'OE Statistik zusammen'!$Q$3</c:f>
              <c:strCache>
                <c:ptCount val="1"/>
                <c:pt idx="0">
                  <c:v>ZfKD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zusammen'!$Q$4:$Q$19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3</c:v>
                </c:pt>
                <c:pt idx="8">
                  <c:v>6</c:v>
                </c:pt>
                <c:pt idx="9">
                  <c:v>8</c:v>
                </c:pt>
                <c:pt idx="10">
                  <c:v>11</c:v>
                </c:pt>
                <c:pt idx="11">
                  <c:v>14</c:v>
                </c:pt>
                <c:pt idx="12">
                  <c:v>18</c:v>
                </c:pt>
                <c:pt idx="13">
                  <c:v>22</c:v>
                </c:pt>
                <c:pt idx="14">
                  <c:v>25</c:v>
                </c:pt>
                <c:pt idx="15">
                  <c:v>29</c:v>
                </c:pt>
              </c:numCache>
            </c:numRef>
          </c:yVal>
          <c:smooth val="1"/>
        </c:ser>
        <c:ser>
          <c:idx val="15"/>
          <c:order val="15"/>
          <c:tx>
            <c:strRef>
              <c:f>'OE Statistik zusammen'!$R$3</c:f>
              <c:strCache>
                <c:ptCount val="1"/>
                <c:pt idx="0">
                  <c:v>ISB/DSB</c:v>
                </c:pt>
              </c:strCache>
            </c:strRef>
          </c:tx>
          <c:xVal>
            <c:numRef>
              <c:f>'OE Statistik zusammen'!$B$4:$B$19</c:f>
              <c:numCache>
                <c:formatCode>General</c:formatCode>
                <c:ptCount val="1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</c:numCache>
            </c:numRef>
          </c:xVal>
          <c:yVal>
            <c:numRef>
              <c:f>'OE Statistik zusammen'!$R$4:$R$19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7638144"/>
        <c:axId val="187639680"/>
      </c:scatterChart>
      <c:valAx>
        <c:axId val="18763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7639680"/>
        <c:crosses val="autoZero"/>
        <c:crossBetween val="midCat"/>
      </c:valAx>
      <c:valAx>
        <c:axId val="18763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6381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54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7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85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09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90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75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46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3667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37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503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4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EDE8-5D6C-4A80-B034-E580FD5F6777}" type="datetimeFigureOut">
              <a:rPr lang="de-DE" smtClean="0"/>
              <a:t>09.05.2020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CF50-61CC-4D40-B501-B27B36FC9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70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Kennzahlen Lagezentrum</a:t>
            </a:r>
            <a:endParaRPr lang="de-DE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Betriebswochen:  17</a:t>
            </a:r>
          </a:p>
          <a:p>
            <a:r>
              <a:rPr lang="de-DE" dirty="0" smtClean="0"/>
              <a:t>Schichten: </a:t>
            </a:r>
            <a:r>
              <a:rPr lang="de-DE" dirty="0" smtClean="0"/>
              <a:t>1.842	</a:t>
            </a:r>
            <a:r>
              <a:rPr lang="de-DE" sz="2400" dirty="0" smtClean="0"/>
              <a:t>(Stand 3.5.)</a:t>
            </a:r>
            <a:endParaRPr lang="de-DE" sz="2400" dirty="0" smtClean="0"/>
          </a:p>
          <a:p>
            <a:r>
              <a:rPr lang="de-DE" dirty="0" smtClean="0"/>
              <a:t>Durchschnitt Schichten/Woche: 109 (Range 19-159</a:t>
            </a:r>
            <a:r>
              <a:rPr lang="de-DE" dirty="0"/>
              <a:t>) </a:t>
            </a:r>
            <a:r>
              <a:rPr lang="de-DE" sz="2400" dirty="0"/>
              <a:t>(Stand 3.5</a:t>
            </a:r>
            <a:r>
              <a:rPr lang="de-DE" sz="2400" dirty="0"/>
              <a:t>.)</a:t>
            </a:r>
          </a:p>
          <a:p>
            <a:r>
              <a:rPr lang="de-DE" dirty="0" smtClean="0"/>
              <a:t>Mitarbeitende Lagezentrum: </a:t>
            </a:r>
            <a:r>
              <a:rPr lang="de-DE" dirty="0" smtClean="0"/>
              <a:t>ca. 150</a:t>
            </a:r>
          </a:p>
          <a:p>
            <a:r>
              <a:rPr lang="de-DE" dirty="0" smtClean="0"/>
              <a:t>E-Mails: </a:t>
            </a:r>
            <a:r>
              <a:rPr lang="de-DE" dirty="0" smtClean="0"/>
              <a:t>ca. 45.300 </a:t>
            </a:r>
            <a:r>
              <a:rPr lang="de-DE" sz="2400" dirty="0"/>
              <a:t>(Stand 9.5.)</a:t>
            </a:r>
          </a:p>
          <a:p>
            <a:r>
              <a:rPr lang="de-DE" dirty="0" smtClean="0"/>
              <a:t>Aufgaben: </a:t>
            </a:r>
            <a:r>
              <a:rPr lang="de-DE" dirty="0" smtClean="0"/>
              <a:t>1.055 </a:t>
            </a:r>
            <a:r>
              <a:rPr lang="de-DE" sz="2400" dirty="0"/>
              <a:t>(Stand 9.5.)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647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de-DE" sz="3200" b="1" dirty="0" smtClean="0"/>
              <a:t>Lagezentrum – Überblick über Schichten</a:t>
            </a:r>
            <a:endParaRPr lang="de-DE" sz="3200" b="1" dirty="0"/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8168997"/>
              </p:ext>
            </p:extLst>
          </p:nvPr>
        </p:nvGraphicFramePr>
        <p:xfrm>
          <a:off x="251520" y="1484785"/>
          <a:ext cx="85689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81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smtClean="0"/>
              <a:t>Anzahl Schichten </a:t>
            </a:r>
            <a:r>
              <a:rPr lang="de-DE" sz="3600" dirty="0" smtClean="0"/>
              <a:t>pro Woche</a:t>
            </a:r>
            <a:endParaRPr lang="de-DE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676113"/>
            <a:ext cx="8229600" cy="237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847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Kumulative Anzahl der Schichten</a:t>
            </a:r>
            <a:endParaRPr lang="de-DE" sz="3200" b="1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6803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/>
              <a:t>Anzahl Schichten (</a:t>
            </a:r>
            <a:r>
              <a:rPr lang="de-DE" sz="3600" dirty="0"/>
              <a:t>k</a:t>
            </a:r>
            <a:r>
              <a:rPr lang="de-DE" sz="3600" dirty="0" smtClean="0"/>
              <a:t>umulativ)</a:t>
            </a:r>
            <a:endParaRPr lang="de-DE" sz="3600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723979"/>
            <a:ext cx="8229600" cy="227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9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Bildschirmpräsentation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Kennzahlen Lagezentrum</vt:lpstr>
      <vt:lpstr>Lagezentrum – Überblick über Schichten</vt:lpstr>
      <vt:lpstr>Anzahl Schichten pro Woche</vt:lpstr>
      <vt:lpstr>Kumulative Anzahl der Schichten</vt:lpstr>
      <vt:lpstr>Anzahl Schichten (kumulativ)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Lagezentrum – Überblick über Schichten</dc:title>
  <dc:creator>Rexroth, Ute</dc:creator>
  <cp:lastModifiedBy>Rexroth, Ute</cp:lastModifiedBy>
  <cp:revision>6</cp:revision>
  <dcterms:created xsi:type="dcterms:W3CDTF">2020-05-07T08:16:20Z</dcterms:created>
  <dcterms:modified xsi:type="dcterms:W3CDTF">2020-05-09T09:00:13Z</dcterms:modified>
</cp:coreProperties>
</file>