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Lst>
  <p:notesMasterIdLst>
    <p:notesMasterId r:id="rId74"/>
  </p:notesMasterIdLst>
  <p:handoutMasterIdLst>
    <p:handoutMasterId r:id="rId75"/>
  </p:handoutMasterIdLst>
  <p:sldIdLst>
    <p:sldId id="427" r:id="rId3"/>
    <p:sldId id="428" r:id="rId4"/>
    <p:sldId id="431" r:id="rId5"/>
    <p:sldId id="430" r:id="rId6"/>
    <p:sldId id="494" r:id="rId7"/>
    <p:sldId id="559" r:id="rId8"/>
    <p:sldId id="470" r:id="rId9"/>
    <p:sldId id="500" r:id="rId10"/>
    <p:sldId id="509" r:id="rId11"/>
    <p:sldId id="498" r:id="rId12"/>
    <p:sldId id="437" r:id="rId13"/>
    <p:sldId id="438" r:id="rId14"/>
    <p:sldId id="439" r:id="rId15"/>
    <p:sldId id="440" r:id="rId16"/>
    <p:sldId id="441" r:id="rId17"/>
    <p:sldId id="555" r:id="rId18"/>
    <p:sldId id="534" r:id="rId19"/>
    <p:sldId id="442" r:id="rId20"/>
    <p:sldId id="556" r:id="rId21"/>
    <p:sldId id="433" r:id="rId22"/>
    <p:sldId id="508" r:id="rId23"/>
    <p:sldId id="550" r:id="rId24"/>
    <p:sldId id="435" r:id="rId25"/>
    <p:sldId id="565" r:id="rId26"/>
    <p:sldId id="567" r:id="rId27"/>
    <p:sldId id="566" r:id="rId28"/>
    <p:sldId id="553" r:id="rId29"/>
    <p:sldId id="533" r:id="rId30"/>
    <p:sldId id="538" r:id="rId31"/>
    <p:sldId id="432" r:id="rId32"/>
    <p:sldId id="515" r:id="rId33"/>
    <p:sldId id="497" r:id="rId34"/>
    <p:sldId id="554" r:id="rId35"/>
    <p:sldId id="557" r:id="rId36"/>
    <p:sldId id="558" r:id="rId37"/>
    <p:sldId id="544" r:id="rId38"/>
    <p:sldId id="547" r:id="rId39"/>
    <p:sldId id="545" r:id="rId40"/>
    <p:sldId id="546" r:id="rId41"/>
    <p:sldId id="539" r:id="rId42"/>
    <p:sldId id="540" r:id="rId43"/>
    <p:sldId id="541" r:id="rId44"/>
    <p:sldId id="542" r:id="rId45"/>
    <p:sldId id="543" r:id="rId46"/>
    <p:sldId id="517" r:id="rId47"/>
    <p:sldId id="518" r:id="rId48"/>
    <p:sldId id="519" r:id="rId49"/>
    <p:sldId id="520" r:id="rId50"/>
    <p:sldId id="521" r:id="rId51"/>
    <p:sldId id="522" r:id="rId52"/>
    <p:sldId id="523" r:id="rId53"/>
    <p:sldId id="524" r:id="rId54"/>
    <p:sldId id="481" r:id="rId55"/>
    <p:sldId id="482" r:id="rId56"/>
    <p:sldId id="504" r:id="rId57"/>
    <p:sldId id="513" r:id="rId58"/>
    <p:sldId id="512" r:id="rId59"/>
    <p:sldId id="511" r:id="rId60"/>
    <p:sldId id="514" r:id="rId61"/>
    <p:sldId id="476" r:id="rId62"/>
    <p:sldId id="478" r:id="rId63"/>
    <p:sldId id="551" r:id="rId64"/>
    <p:sldId id="552" r:id="rId65"/>
    <p:sldId id="505" r:id="rId66"/>
    <p:sldId id="560" r:id="rId67"/>
    <p:sldId id="562" r:id="rId68"/>
    <p:sldId id="564" r:id="rId69"/>
    <p:sldId id="563" r:id="rId70"/>
    <p:sldId id="450" r:id="rId71"/>
    <p:sldId id="549" r:id="rId72"/>
    <p:sldId id="483" r:id="rId73"/>
  </p:sldIdLst>
  <p:sldSz cx="9144000" cy="6858000" type="screen4x3"/>
  <p:notesSz cx="6797675" cy="9928225"/>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aas, Walter" initials="HW" lastIdx="10" clrIdx="0"/>
  <p:cmAuthor id="1" name="Buchholz, Udo" initials="BU" lastIdx="0" clrIdx="1"/>
  <p:cmAuthor id="2" name="Goerlitz, Luise" initials="GL" lastIdx="2"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45AA6"/>
    <a:srgbClr val="006EC7"/>
    <a:srgbClr val="D0D8E8"/>
    <a:srgbClr val="E9EDF4"/>
    <a:srgbClr val="367BB8"/>
    <a:srgbClr val="338BD2"/>
    <a:srgbClr val="4D8AD2"/>
    <a:srgbClr val="66A8DD"/>
    <a:srgbClr val="0DE3A1"/>
    <a:srgbClr val="80A5D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ittlere Formatvorlage 1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Helle Formatvorlage 2 - Akz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C89EF96-8CEA-46FF-86C4-4CE0E7609802}" styleName="Helle Formatvorlage 3 - Akz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85" autoAdjust="0"/>
    <p:restoredTop sz="97055" autoAdjust="0"/>
  </p:normalViewPr>
  <p:slideViewPr>
    <p:cSldViewPr snapToGrid="0" snapToObjects="1">
      <p:cViewPr>
        <p:scale>
          <a:sx n="100" d="100"/>
          <a:sy n="100" d="100"/>
        </p:scale>
        <p:origin x="-2118" y="-300"/>
      </p:cViewPr>
      <p:guideLst>
        <p:guide orient="horz" pos="2160"/>
        <p:guide pos="2880"/>
      </p:guideLst>
    </p:cSldViewPr>
  </p:slideViewPr>
  <p:notesTextViewPr>
    <p:cViewPr>
      <p:scale>
        <a:sx n="100" d="100"/>
        <a:sy n="100" d="100"/>
      </p:scale>
      <p:origin x="0" y="0"/>
    </p:cViewPr>
  </p:notesTextViewPr>
  <p:sorterViewPr>
    <p:cViewPr>
      <p:scale>
        <a:sx n="200" d="100"/>
        <a:sy n="200" d="100"/>
      </p:scale>
      <p:origin x="0" y="0"/>
    </p:cViewPr>
  </p:sorterViewPr>
  <p:notesViewPr>
    <p:cSldViewPr snapToGrid="0" snapToObjects="1">
      <p:cViewPr varScale="1">
        <p:scale>
          <a:sx n="93" d="100"/>
          <a:sy n="93" d="100"/>
        </p:scale>
        <p:origin x="-3780" y="-108"/>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commentAuthors" Target="commentAuthor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notesMaster" Target="notesMasters/notesMaster1.xml"/><Relationship Id="rId79"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45659" cy="496411"/>
          </a:xfrm>
          <a:prstGeom prst="rect">
            <a:avLst/>
          </a:prstGeom>
        </p:spPr>
        <p:txBody>
          <a:bodyPr vert="horz" lIns="91577" tIns="45789" rIns="91577" bIns="45789" rtlCol="0"/>
          <a:lstStyle>
            <a:lvl1pPr algn="l">
              <a:defRPr sz="1200"/>
            </a:lvl1pPr>
          </a:lstStyle>
          <a:p>
            <a:endParaRPr lang="de-DE"/>
          </a:p>
        </p:txBody>
      </p:sp>
      <p:sp>
        <p:nvSpPr>
          <p:cNvPr id="3" name="Datumsplatzhalter 2"/>
          <p:cNvSpPr>
            <a:spLocks noGrp="1"/>
          </p:cNvSpPr>
          <p:nvPr>
            <p:ph type="dt" sz="quarter" idx="1"/>
          </p:nvPr>
        </p:nvSpPr>
        <p:spPr>
          <a:xfrm>
            <a:off x="3850444" y="0"/>
            <a:ext cx="2945659" cy="496411"/>
          </a:xfrm>
          <a:prstGeom prst="rect">
            <a:avLst/>
          </a:prstGeom>
        </p:spPr>
        <p:txBody>
          <a:bodyPr vert="horz" lIns="91577" tIns="45789" rIns="91577" bIns="45789" rtlCol="0"/>
          <a:lstStyle>
            <a:lvl1pPr algn="r">
              <a:defRPr sz="1200"/>
            </a:lvl1pPr>
          </a:lstStyle>
          <a:p>
            <a:fld id="{112A5B09-A9A8-2644-9E6D-705AA413DA79}" type="datetimeFigureOut">
              <a:rPr lang="de-DE" smtClean="0"/>
              <a:t>10.05.2020</a:t>
            </a:fld>
            <a:endParaRPr lang="de-DE"/>
          </a:p>
        </p:txBody>
      </p:sp>
      <p:sp>
        <p:nvSpPr>
          <p:cNvPr id="4" name="Fußzeilenplatzhalter 3"/>
          <p:cNvSpPr>
            <a:spLocks noGrp="1"/>
          </p:cNvSpPr>
          <p:nvPr>
            <p:ph type="ftr" sz="quarter" idx="2"/>
          </p:nvPr>
        </p:nvSpPr>
        <p:spPr>
          <a:xfrm>
            <a:off x="0" y="9430091"/>
            <a:ext cx="2945659" cy="496411"/>
          </a:xfrm>
          <a:prstGeom prst="rect">
            <a:avLst/>
          </a:prstGeom>
        </p:spPr>
        <p:txBody>
          <a:bodyPr vert="horz" lIns="91577" tIns="45789" rIns="91577" bIns="45789" rtlCol="0" anchor="b"/>
          <a:lstStyle>
            <a:lvl1pPr algn="l">
              <a:defRPr sz="1200"/>
            </a:lvl1pPr>
          </a:lstStyle>
          <a:p>
            <a:endParaRPr lang="de-DE"/>
          </a:p>
        </p:txBody>
      </p:sp>
      <p:sp>
        <p:nvSpPr>
          <p:cNvPr id="5" name="Foliennummernplatzhalter 4"/>
          <p:cNvSpPr>
            <a:spLocks noGrp="1"/>
          </p:cNvSpPr>
          <p:nvPr>
            <p:ph type="sldNum" sz="quarter" idx="3"/>
          </p:nvPr>
        </p:nvSpPr>
        <p:spPr>
          <a:xfrm>
            <a:off x="3850444" y="9430091"/>
            <a:ext cx="2945659" cy="496411"/>
          </a:xfrm>
          <a:prstGeom prst="rect">
            <a:avLst/>
          </a:prstGeom>
        </p:spPr>
        <p:txBody>
          <a:bodyPr vert="horz" lIns="91577" tIns="45789" rIns="91577" bIns="45789" rtlCol="0" anchor="b"/>
          <a:lstStyle>
            <a:lvl1pPr algn="r">
              <a:defRPr sz="1200"/>
            </a:lvl1pPr>
          </a:lstStyle>
          <a:p>
            <a:fld id="{5EDF7B35-E1B4-904A-9F7F-1474D5483FC4}" type="slidenum">
              <a:rPr lang="de-DE" smtClean="0"/>
              <a:t>‹Nr.›</a:t>
            </a:fld>
            <a:endParaRPr lang="de-DE"/>
          </a:p>
        </p:txBody>
      </p:sp>
    </p:spTree>
    <p:extLst>
      <p:ext uri="{BB962C8B-B14F-4D97-AF65-F5344CB8AC3E}">
        <p14:creationId xmlns:p14="http://schemas.microsoft.com/office/powerpoint/2010/main" val="39675581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45659" cy="496411"/>
          </a:xfrm>
          <a:prstGeom prst="rect">
            <a:avLst/>
          </a:prstGeom>
        </p:spPr>
        <p:txBody>
          <a:bodyPr vert="horz" lIns="91577" tIns="45789" rIns="91577" bIns="45789" rtlCol="0"/>
          <a:lstStyle>
            <a:lvl1pPr algn="l">
              <a:defRPr sz="1200"/>
            </a:lvl1pPr>
          </a:lstStyle>
          <a:p>
            <a:endParaRPr lang="de-DE"/>
          </a:p>
        </p:txBody>
      </p:sp>
      <p:sp>
        <p:nvSpPr>
          <p:cNvPr id="3" name="Datumsplatzhalter 2"/>
          <p:cNvSpPr>
            <a:spLocks noGrp="1"/>
          </p:cNvSpPr>
          <p:nvPr>
            <p:ph type="dt" idx="1"/>
          </p:nvPr>
        </p:nvSpPr>
        <p:spPr>
          <a:xfrm>
            <a:off x="3850444" y="0"/>
            <a:ext cx="2945659" cy="496411"/>
          </a:xfrm>
          <a:prstGeom prst="rect">
            <a:avLst/>
          </a:prstGeom>
        </p:spPr>
        <p:txBody>
          <a:bodyPr vert="horz" lIns="91577" tIns="45789" rIns="91577" bIns="45789" rtlCol="0"/>
          <a:lstStyle>
            <a:lvl1pPr algn="r">
              <a:defRPr sz="1200"/>
            </a:lvl1pPr>
          </a:lstStyle>
          <a:p>
            <a:fld id="{03B55E56-2990-C745-88B9-6378D75E0E12}" type="datetimeFigureOut">
              <a:rPr lang="de-DE" smtClean="0"/>
              <a:t>10.05.2020</a:t>
            </a:fld>
            <a:endParaRPr lang="de-DE"/>
          </a:p>
        </p:txBody>
      </p:sp>
      <p:sp>
        <p:nvSpPr>
          <p:cNvPr id="4" name="Folienbildplatzhalt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577" tIns="45789" rIns="91577" bIns="45789" rtlCol="0" anchor="ctr"/>
          <a:lstStyle/>
          <a:p>
            <a:endParaRPr lang="de-DE"/>
          </a:p>
        </p:txBody>
      </p:sp>
      <p:sp>
        <p:nvSpPr>
          <p:cNvPr id="5" name="Notizenplatzhalter 4"/>
          <p:cNvSpPr>
            <a:spLocks noGrp="1"/>
          </p:cNvSpPr>
          <p:nvPr>
            <p:ph type="body" sz="quarter" idx="3"/>
          </p:nvPr>
        </p:nvSpPr>
        <p:spPr>
          <a:xfrm>
            <a:off x="679768" y="4715907"/>
            <a:ext cx="5438140" cy="4467701"/>
          </a:xfrm>
          <a:prstGeom prst="rect">
            <a:avLst/>
          </a:prstGeom>
        </p:spPr>
        <p:txBody>
          <a:bodyPr vert="horz" lIns="91577" tIns="45789" rIns="91577" bIns="45789"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30091"/>
            <a:ext cx="2945659" cy="496411"/>
          </a:xfrm>
          <a:prstGeom prst="rect">
            <a:avLst/>
          </a:prstGeom>
        </p:spPr>
        <p:txBody>
          <a:bodyPr vert="horz" lIns="91577" tIns="45789" rIns="91577" bIns="45789" rtlCol="0" anchor="b"/>
          <a:lstStyle>
            <a:lvl1pPr algn="l">
              <a:defRPr sz="1200"/>
            </a:lvl1pPr>
          </a:lstStyle>
          <a:p>
            <a:endParaRPr lang="de-DE"/>
          </a:p>
        </p:txBody>
      </p:sp>
      <p:sp>
        <p:nvSpPr>
          <p:cNvPr id="7" name="Foliennummernplatzhalter 6"/>
          <p:cNvSpPr>
            <a:spLocks noGrp="1"/>
          </p:cNvSpPr>
          <p:nvPr>
            <p:ph type="sldNum" sz="quarter" idx="5"/>
          </p:nvPr>
        </p:nvSpPr>
        <p:spPr>
          <a:xfrm>
            <a:off x="3850444" y="9430091"/>
            <a:ext cx="2945659" cy="496411"/>
          </a:xfrm>
          <a:prstGeom prst="rect">
            <a:avLst/>
          </a:prstGeom>
        </p:spPr>
        <p:txBody>
          <a:bodyPr vert="horz" lIns="91577" tIns="45789" rIns="91577" bIns="45789" rtlCol="0" anchor="b"/>
          <a:lstStyle>
            <a:lvl1pPr algn="r">
              <a:defRPr sz="1200"/>
            </a:lvl1pPr>
          </a:lstStyle>
          <a:p>
            <a:fld id="{E7DB3B74-E7C2-B34F-8624-8515ACB00503}" type="slidenum">
              <a:rPr lang="de-DE" smtClean="0"/>
              <a:t>‹Nr.›</a:t>
            </a:fld>
            <a:endParaRPr lang="de-DE"/>
          </a:p>
        </p:txBody>
      </p:sp>
    </p:spTree>
    <p:extLst>
      <p:ext uri="{BB962C8B-B14F-4D97-AF65-F5344CB8AC3E}">
        <p14:creationId xmlns:p14="http://schemas.microsoft.com/office/powerpoint/2010/main" val="33947342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rocs.hu-berlin.de/covid-19-mobility/de/current-mobility/"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rocs.hu-berlin.de/covid-19-mobility/de/current-mobility/"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file:///\\rki.local\daten\Projekte\RKI_nCoV-Lage\2.Themen\2.1.Epidemiologie\Nowcasting\Do-Files\pics\Surveillance\apr25"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file:///\\rki.local\daten\Projekte\RKI_nCoV-Lage\2.Themen\2.1.Epidemiologie\Nowcasting\Do-Files\pics\Surveillance\apr25"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a:t>Quelle: Ordner des aktuellen Lageberichts S:\</a:t>
            </a:r>
            <a:r>
              <a:rPr lang="de-DE" dirty="0" smtClean="0"/>
              <a:t>Projekte\RKI_nCoV-Lage\3.Kommunikation\3.7.Lageberichte</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11</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12</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13</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14</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15</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Extra Folie nur Dienstags</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16</a:t>
            </a:fld>
            <a:endParaRPr lang="de-DE"/>
          </a:p>
        </p:txBody>
      </p:sp>
    </p:spTree>
    <p:extLst>
      <p:ext uri="{BB962C8B-B14F-4D97-AF65-F5344CB8AC3E}">
        <p14:creationId xmlns:p14="http://schemas.microsoft.com/office/powerpoint/2010/main" val="13891909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r>
              <a:rPr lang="de-DE" dirty="0" smtClean="0"/>
              <a:t>PDF: kreise_2020-xx-xx_optionIF_00</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18</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endParaRPr lang="de-DE" dirty="0"/>
          </a:p>
          <a:p>
            <a:pPr defTabSz="457886">
              <a:defRPr/>
            </a:pPr>
            <a:r>
              <a:rPr lang="de-DE" dirty="0" smtClean="0"/>
              <a:t>Quelle: Ordner des aktuellen Lageberichts S:\Projekte\RKI_nCoV-Lage\3.Kommunikation\3.7.Lageberichte</a:t>
            </a:r>
          </a:p>
          <a:p>
            <a:pPr defTabSz="457886">
              <a:defRPr/>
            </a:pPr>
            <a:r>
              <a:rPr lang="de-DE" dirty="0" smtClean="0"/>
              <a:t>Reiter Alter-Geschlecht</a:t>
            </a:r>
          </a:p>
          <a:p>
            <a:pPr defTabSz="457886">
              <a:defRPr/>
            </a:pPr>
            <a:endParaRPr lang="de-DE" dirty="0" smtClean="0"/>
          </a:p>
          <a:p>
            <a:pPr defTabSz="457886">
              <a:defRPr/>
            </a:pPr>
            <a:r>
              <a:rPr lang="de-DE" dirty="0" smtClean="0"/>
              <a:t>Reiter AG10-Geschlecht für Anteil &gt;= 70 und Abbildung</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20</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endParaRPr lang="de-DE" dirty="0"/>
          </a:p>
          <a:p>
            <a:pPr defTabSz="457886">
              <a:defRPr/>
            </a:pPr>
            <a:r>
              <a:rPr lang="de-DE" dirty="0" smtClean="0"/>
              <a:t>Quelle: Ordner des aktuellen Lageberichts S:\Projekte\RKI_nCoV-Lage\3.Kommunikation\3.7.Lageberichte</a:t>
            </a:r>
          </a:p>
          <a:p>
            <a:pPr defTabSz="457886">
              <a:defRPr/>
            </a:pPr>
            <a:r>
              <a:rPr lang="de-DE" dirty="0" smtClean="0"/>
              <a:t>Reiter AG10-Meldewoche</a:t>
            </a:r>
          </a:p>
          <a:p>
            <a:pPr defTabSz="457886">
              <a:defRPr/>
            </a:pPr>
            <a:endParaRPr lang="de-DE" dirty="0" smtClean="0"/>
          </a:p>
          <a:p>
            <a:pPr defTabSz="457886">
              <a:defRPr/>
            </a:pPr>
            <a:r>
              <a:rPr lang="de-DE" dirty="0" smtClean="0"/>
              <a:t>Anzahl Gesamtfälle mit Angaben</a:t>
            </a:r>
            <a:r>
              <a:rPr lang="de-DE" baseline="0" dirty="0" smtClean="0"/>
              <a:t> = S</a:t>
            </a:r>
            <a:r>
              <a:rPr lang="de-DE" dirty="0" smtClean="0"/>
              <a:t>umme aus den Fallzahlen der dargestellten Meldewochen summieren</a:t>
            </a:r>
            <a:r>
              <a:rPr lang="de-DE" baseline="0" dirty="0" smtClean="0"/>
              <a:t> (ohne unbekannt)</a:t>
            </a:r>
            <a:endParaRPr lang="de-DE" dirty="0" smtClean="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21</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Quelle: Ordner des aktuellen Lageberichts S:\Projekte\RKI_nCoV-Lage\3.Kommunikation\3.7.Lageberichte</a:t>
            </a:r>
          </a:p>
          <a:p>
            <a:pPr defTabSz="457886">
              <a:defRPr/>
            </a:pPr>
            <a:r>
              <a:rPr lang="de-DE" dirty="0" smtClean="0"/>
              <a:t>Reiter Todesfälle für Angaben in der linken Tabelle</a:t>
            </a:r>
          </a:p>
          <a:p>
            <a:pPr defTabSz="457886">
              <a:defRPr/>
            </a:pPr>
            <a:r>
              <a:rPr lang="de-DE" dirty="0" smtClean="0"/>
              <a:t>Reiter AG10-Geschlecht Verstorben</a:t>
            </a:r>
            <a:r>
              <a:rPr lang="de-DE" baseline="0" dirty="0" smtClean="0"/>
              <a:t> für Abbildung</a:t>
            </a:r>
          </a:p>
          <a:p>
            <a:pPr defTabSz="457886">
              <a:defRPr/>
            </a:pPr>
            <a:r>
              <a:rPr lang="de-DE" baseline="0" dirty="0" smtClean="0"/>
              <a:t>Untere Tabelle aus Präsentation für </a:t>
            </a:r>
            <a:r>
              <a:rPr lang="de-DE" baseline="0" dirty="0" err="1" smtClean="0"/>
              <a:t>Wieler</a:t>
            </a:r>
            <a:r>
              <a:rPr lang="de-DE" baseline="0" dirty="0" smtClean="0"/>
              <a:t> mit aktuellem Datum: </a:t>
            </a:r>
            <a:r>
              <a:rPr lang="de-DE" sz="1200" kern="1200" dirty="0" smtClean="0">
                <a:solidFill>
                  <a:schemeClr val="tx1"/>
                </a:solidFill>
                <a:effectLst/>
                <a:latin typeface="+mn-lt"/>
                <a:ea typeface="+mn-ea"/>
                <a:cs typeface="+mn-cs"/>
              </a:rPr>
              <a:t>S:\Projekte\RKI_nCoV-Lage\3.Kommunikation\6.3 Vorträge\</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22</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a:t>Quelle: Ordner des aktuellen Lageberichts S:\Projekte\RKI_nCoV-Lage\3.Kommunikation\3.7.Lageberichte</a:t>
            </a:r>
          </a:p>
          <a:p>
            <a:pPr defTabSz="457886">
              <a:defRPr/>
            </a:pPr>
            <a:endParaRPr lang="de-DE" dirty="0" smtClean="0"/>
          </a:p>
          <a:p>
            <a:pPr defTabSz="457886">
              <a:defRPr/>
            </a:pPr>
            <a:r>
              <a:rPr lang="de-DE" dirty="0" smtClean="0"/>
              <a:t>Excel-Tabelle </a:t>
            </a:r>
            <a:r>
              <a:rPr lang="de-DE" dirty="0" err="1" smtClean="0"/>
              <a:t>Zahlen_Bundesländer</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Quelle: Ordner des aktuellen Lageberichts S:\Projekte\RKI_nCoV-Lage\3.Kommunikation\3.7.Lageberichte</a:t>
            </a:r>
          </a:p>
          <a:p>
            <a:pPr defTabSz="457886">
              <a:defRPr/>
            </a:pPr>
            <a:r>
              <a:rPr lang="de-DE" dirty="0" smtClean="0"/>
              <a:t>Reiter Todesfälle für Angaben in der linken Tabelle</a:t>
            </a:r>
          </a:p>
          <a:p>
            <a:pPr defTabSz="457886">
              <a:defRPr/>
            </a:pPr>
            <a:r>
              <a:rPr lang="de-DE" dirty="0" smtClean="0"/>
              <a:t>Reiter AG10-Geschlecht Verstorben</a:t>
            </a:r>
            <a:r>
              <a:rPr lang="de-DE" baseline="0" dirty="0" smtClean="0"/>
              <a:t> für Abbildung</a:t>
            </a:r>
          </a:p>
          <a:p>
            <a:pPr defTabSz="457886">
              <a:defRPr/>
            </a:pPr>
            <a:r>
              <a:rPr lang="de-DE" baseline="0" dirty="0" smtClean="0"/>
              <a:t>Untere Tabelle aus Präsentation für </a:t>
            </a:r>
            <a:r>
              <a:rPr lang="de-DE" baseline="0" dirty="0" err="1" smtClean="0"/>
              <a:t>Wieler</a:t>
            </a:r>
            <a:r>
              <a:rPr lang="de-DE" baseline="0" dirty="0" smtClean="0"/>
              <a:t> mit aktuellem Datum: </a:t>
            </a:r>
            <a:r>
              <a:rPr lang="de-DE" sz="1200" kern="1200" dirty="0" smtClean="0">
                <a:solidFill>
                  <a:schemeClr val="tx1"/>
                </a:solidFill>
                <a:effectLst/>
                <a:latin typeface="+mn-lt"/>
                <a:ea typeface="+mn-ea"/>
                <a:cs typeface="+mn-cs"/>
              </a:rPr>
              <a:t>S:\Projekte\RKI_nCoV-Lage\3.Kommunikation\6.3 Vorträge\</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23</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Excel-File: Covid19_Liste_stand_xxx</a:t>
            </a:r>
          </a:p>
          <a:p>
            <a:pPr defTabSz="457886">
              <a:defRPr/>
            </a:pPr>
            <a:r>
              <a:rPr lang="de-DE" dirty="0" smtClean="0"/>
              <a:t>Reiter: </a:t>
            </a:r>
            <a:r>
              <a:rPr lang="de-DE" dirty="0" err="1" smtClean="0"/>
              <a:t>Einrichtung_Details</a:t>
            </a:r>
            <a:endParaRPr lang="de-DE" dirty="0" smtClean="0"/>
          </a:p>
          <a:p>
            <a:pPr marL="0" marR="0" indent="0" algn="l" defTabSz="457886" rtl="0" eaLnBrk="1" fontAlgn="auto" latinLnBrk="0" hangingPunct="1">
              <a:lnSpc>
                <a:spcPct val="100000"/>
              </a:lnSpc>
              <a:spcBef>
                <a:spcPts val="0"/>
              </a:spcBef>
              <a:spcAft>
                <a:spcPts val="0"/>
              </a:spcAft>
              <a:buClrTx/>
              <a:buSzTx/>
              <a:buFontTx/>
              <a:buNone/>
              <a:tabLst/>
              <a:defRPr/>
            </a:pPr>
            <a:r>
              <a:rPr lang="de-DE" sz="1200" b="0" i="0" u="none" strike="noStrike" kern="1200" dirty="0" smtClean="0">
                <a:solidFill>
                  <a:schemeClr val="tx1"/>
                </a:solidFill>
                <a:effectLst/>
                <a:latin typeface="+mn-lt"/>
                <a:ea typeface="+mn-ea"/>
                <a:cs typeface="+mn-cs"/>
              </a:rPr>
              <a:t>* Spalte H</a:t>
            </a:r>
            <a:endParaRPr lang="de-DE" sz="1200" dirty="0" smtClean="0">
              <a:effectLst/>
              <a:latin typeface="+mn-lt"/>
              <a:ea typeface="MS Mincho"/>
              <a:cs typeface="Times New Roman"/>
            </a:endParaRPr>
          </a:p>
          <a:p>
            <a:pPr defTabSz="457886">
              <a:defRPr/>
            </a:pPr>
            <a:endParaRPr lang="de-DE" dirty="0" smtClean="0"/>
          </a:p>
          <a:p>
            <a:pPr marL="0" marR="0" indent="0" algn="l" defTabSz="457886" rtl="0" eaLnBrk="1" fontAlgn="auto" latinLnBrk="0" hangingPunct="1">
              <a:lnSpc>
                <a:spcPct val="100000"/>
              </a:lnSpc>
              <a:spcBef>
                <a:spcPts val="0"/>
              </a:spcBef>
              <a:spcAft>
                <a:spcPts val="0"/>
              </a:spcAft>
              <a:buClrTx/>
              <a:buSzTx/>
              <a:buFontTx/>
              <a:buNone/>
              <a:tabLst/>
              <a:defRPr/>
            </a:pPr>
            <a:r>
              <a:rPr lang="de-DE" dirty="0" smtClean="0"/>
              <a:t>Reite Exposition: </a:t>
            </a:r>
          </a:p>
          <a:p>
            <a:pPr marL="0" marR="0" indent="0" algn="l" defTabSz="457886" rtl="0" eaLnBrk="1" fontAlgn="auto" latinLnBrk="0" hangingPunct="1">
              <a:lnSpc>
                <a:spcPct val="100000"/>
              </a:lnSpc>
              <a:spcBef>
                <a:spcPts val="0"/>
              </a:spcBef>
              <a:spcAft>
                <a:spcPts val="0"/>
              </a:spcAft>
              <a:buClrTx/>
              <a:buSzTx/>
              <a:buFontTx/>
              <a:buNone/>
              <a:tabLst/>
              <a:defRPr/>
            </a:pPr>
            <a:r>
              <a:rPr lang="de-DE" sz="1200" dirty="0" smtClean="0">
                <a:solidFill>
                  <a:srgbClr val="000000"/>
                </a:solidFill>
                <a:effectLst/>
                <a:latin typeface="+mn-lt"/>
                <a:ea typeface="Times New Roman"/>
                <a:cs typeface="Calibri"/>
              </a:rPr>
              <a:t>Keine Tätigkeit, Betreuung, Unterbringung  in genannten Einrichtungen = </a:t>
            </a:r>
            <a:r>
              <a:rPr lang="de-DE" dirty="0" smtClean="0"/>
              <a:t>Ohne</a:t>
            </a:r>
            <a:endParaRPr lang="de-DE" sz="1200" dirty="0" smtClean="0">
              <a:effectLst/>
              <a:latin typeface="+mn-lt"/>
              <a:ea typeface="MS Mincho"/>
              <a:cs typeface="Times New Roman"/>
            </a:endParaRPr>
          </a:p>
          <a:p>
            <a:pPr marL="0" marR="0" indent="0" algn="l" defTabSz="457886" rtl="0" eaLnBrk="1" fontAlgn="auto" latinLnBrk="0" hangingPunct="1">
              <a:lnSpc>
                <a:spcPct val="100000"/>
              </a:lnSpc>
              <a:spcBef>
                <a:spcPts val="0"/>
              </a:spcBef>
              <a:spcAft>
                <a:spcPts val="0"/>
              </a:spcAft>
              <a:buClrTx/>
              <a:buSzTx/>
              <a:buFontTx/>
              <a:buNone/>
              <a:tabLst/>
              <a:defRPr/>
            </a:pPr>
            <a:r>
              <a:rPr lang="de-DE" sz="1200" dirty="0" smtClean="0">
                <a:solidFill>
                  <a:srgbClr val="000000"/>
                </a:solidFill>
                <a:effectLst/>
                <a:latin typeface="+mn-lt"/>
                <a:ea typeface="Times New Roman"/>
                <a:cs typeface="Calibri"/>
              </a:rPr>
              <a:t>Unbekannt = </a:t>
            </a:r>
            <a:r>
              <a:rPr lang="de-DE" sz="1200" b="0" i="0" u="none" strike="noStrike" kern="1200" dirty="0" smtClean="0">
                <a:solidFill>
                  <a:schemeClr val="tx1"/>
                </a:solidFill>
                <a:effectLst/>
                <a:latin typeface="+mn-lt"/>
                <a:ea typeface="+mn-ea"/>
                <a:cs typeface="+mn-cs"/>
              </a:rPr>
              <a:t>nicht </a:t>
            </a:r>
            <a:r>
              <a:rPr lang="de-DE" sz="1200" b="0" i="0" u="none" strike="noStrike" kern="1200" dirty="0" err="1" smtClean="0">
                <a:solidFill>
                  <a:schemeClr val="tx1"/>
                </a:solidFill>
                <a:effectLst/>
                <a:latin typeface="+mn-lt"/>
                <a:ea typeface="+mn-ea"/>
                <a:cs typeface="+mn-cs"/>
              </a:rPr>
              <a:t>erhoben+nicht</a:t>
            </a:r>
            <a:r>
              <a:rPr lang="de-DE" sz="1200" b="0" i="0" u="none" strike="noStrike" kern="1200" dirty="0" smtClean="0">
                <a:solidFill>
                  <a:schemeClr val="tx1"/>
                </a:solidFill>
                <a:effectLst/>
                <a:latin typeface="+mn-lt"/>
                <a:ea typeface="+mn-ea"/>
                <a:cs typeface="+mn-cs"/>
              </a:rPr>
              <a:t> ermittelbar</a:t>
            </a:r>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27</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Extel</a:t>
            </a:r>
            <a:r>
              <a:rPr lang="de-DE" dirty="0" smtClean="0"/>
              <a:t>-tabelle</a:t>
            </a:r>
            <a:r>
              <a:rPr lang="de-DE" baseline="0" dirty="0" smtClean="0"/>
              <a:t> </a:t>
            </a:r>
            <a:r>
              <a:rPr lang="de-DE" dirty="0" err="1" smtClean="0"/>
              <a:t>Linelist</a:t>
            </a:r>
            <a:endParaRPr lang="de-DE" dirty="0" smtClean="0"/>
          </a:p>
          <a:p>
            <a:endParaRPr lang="de-DE" dirty="0" smtClean="0"/>
          </a:p>
          <a:p>
            <a:r>
              <a:rPr lang="de-DE" dirty="0" smtClean="0"/>
              <a:t>Reiter  </a:t>
            </a:r>
            <a:r>
              <a:rPr lang="de-DE" dirty="0" err="1" smtClean="0"/>
              <a:t>Einrichtungen_Grafik</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28</a:t>
            </a:fld>
            <a:endParaRPr lang="de-DE"/>
          </a:p>
        </p:txBody>
      </p:sp>
    </p:spTree>
    <p:extLst>
      <p:ext uri="{BB962C8B-B14F-4D97-AF65-F5344CB8AC3E}">
        <p14:creationId xmlns:p14="http://schemas.microsoft.com/office/powerpoint/2010/main" val="6715593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defTabSz="457792">
              <a:buFontTx/>
              <a:buNone/>
              <a:defRPr/>
            </a:pPr>
            <a:r>
              <a:rPr lang="de-DE" dirty="0" smtClean="0"/>
              <a:t>Email 27.4.2020</a:t>
            </a:r>
          </a:p>
          <a:p>
            <a:pPr marL="0" indent="0" defTabSz="457792">
              <a:buFontTx/>
              <a:buNone/>
              <a:defRPr/>
            </a:pPr>
            <a:endParaRPr lang="de-DE" dirty="0" smtClean="0"/>
          </a:p>
          <a:p>
            <a:r>
              <a:rPr lang="de-DE" sz="1200" kern="1200" dirty="0" smtClean="0">
                <a:solidFill>
                  <a:schemeClr val="tx1"/>
                </a:solidFill>
                <a:effectLst/>
                <a:latin typeface="+mn-lt"/>
                <a:ea typeface="+mn-ea"/>
                <a:cs typeface="+mn-cs"/>
              </a:rPr>
              <a:t>Liebe Sandra,</a:t>
            </a:r>
          </a:p>
          <a:p>
            <a:r>
              <a:rPr lang="de-DE" sz="1200" kern="1200" dirty="0" smtClean="0">
                <a:solidFill>
                  <a:schemeClr val="tx1"/>
                </a:solidFill>
                <a:effectLst/>
                <a:latin typeface="+mn-lt"/>
                <a:ea typeface="+mn-ea"/>
                <a:cs typeface="+mn-cs"/>
              </a:rPr>
              <a:t> </a:t>
            </a:r>
          </a:p>
          <a:p>
            <a:r>
              <a:rPr lang="de-DE" sz="1200" kern="1200" dirty="0" smtClean="0">
                <a:solidFill>
                  <a:schemeClr val="tx1"/>
                </a:solidFill>
                <a:effectLst/>
                <a:latin typeface="+mn-lt"/>
                <a:ea typeface="+mn-ea"/>
                <a:cs typeface="+mn-cs"/>
              </a:rPr>
              <a:t>wir haben die Berechnung nochmal angepasst und warten noch auf Daten von FG31, daher gibt es bisher noch keine Aktualisierung der nosokomialen Ausbruchszahlen. Im Laufe der Woche bekommen wir eine sinnvolle Auswertung hin.</a:t>
            </a:r>
          </a:p>
          <a:p>
            <a:r>
              <a:rPr lang="de-DE" sz="1200" kern="1200" dirty="0" smtClean="0">
                <a:solidFill>
                  <a:schemeClr val="tx1"/>
                </a:solidFill>
                <a:effectLst/>
                <a:latin typeface="+mn-lt"/>
                <a:ea typeface="+mn-ea"/>
                <a:cs typeface="+mn-cs"/>
              </a:rPr>
              <a:t>Grüße,</a:t>
            </a:r>
          </a:p>
          <a:p>
            <a:r>
              <a:rPr lang="de-DE" sz="1200" kern="1200" smtClean="0">
                <a:solidFill>
                  <a:schemeClr val="tx1"/>
                </a:solidFill>
                <a:effectLst/>
                <a:latin typeface="+mn-lt"/>
                <a:ea typeface="+mn-ea"/>
                <a:cs typeface="+mn-cs"/>
              </a:rPr>
              <a:t>Sebastian </a:t>
            </a:r>
          </a:p>
          <a:p>
            <a:pPr marL="0" indent="0" defTabSz="457792">
              <a:buFontTx/>
              <a:buNone/>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29</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NEU: Datenquelle:</a:t>
            </a:r>
            <a:r>
              <a:rPr lang="de-DE" baseline="0" dirty="0" smtClean="0"/>
              <a:t> COVID-19-Cube</a:t>
            </a:r>
            <a:endParaRPr lang="de-DE" dirty="0" smtClean="0"/>
          </a:p>
          <a:p>
            <a:pPr defTabSz="457886">
              <a:defRPr/>
            </a:pPr>
            <a:endParaRPr lang="de-DE" dirty="0" smtClean="0"/>
          </a:p>
          <a:p>
            <a:pPr defTabSz="457886">
              <a:defRPr/>
            </a:pPr>
            <a:r>
              <a:rPr lang="de-DE" dirty="0" smtClean="0"/>
              <a:t>----------</a:t>
            </a:r>
          </a:p>
          <a:p>
            <a:pPr defTabSz="457886">
              <a:defRPr/>
            </a:pPr>
            <a:r>
              <a:rPr lang="de-DE" dirty="0" smtClean="0"/>
              <a:t>Datenquelle: Covid19_Liste, Datenblätter: Expositionsort 		</a:t>
            </a:r>
            <a:r>
              <a:rPr lang="de-DE" baseline="0" dirty="0" smtClean="0"/>
              <a:t>- Wichtig: vor der nächsten Filterung den vorherigen Filter entfernen! </a:t>
            </a:r>
            <a:endParaRPr lang="de-DE" dirty="0" smtClean="0"/>
          </a:p>
          <a:p>
            <a:pPr defTabSz="457886">
              <a:defRPr/>
            </a:pPr>
            <a:r>
              <a:rPr lang="de-DE" baseline="0" dirty="0" smtClean="0"/>
              <a:t>Expositionsland: 1. </a:t>
            </a:r>
            <a:r>
              <a:rPr lang="de-DE" dirty="0" smtClean="0"/>
              <a:t>Ebene (ohne Deutschland)</a:t>
            </a:r>
          </a:p>
          <a:p>
            <a:pPr defTabSz="457886">
              <a:defRPr/>
            </a:pPr>
            <a:r>
              <a:rPr lang="de-DE" baseline="0" dirty="0" smtClean="0"/>
              <a:t>Häufig genannte Regionen: 2. </a:t>
            </a:r>
            <a:r>
              <a:rPr lang="de-DE" dirty="0" smtClean="0"/>
              <a:t>Ebene; nach Land filtern</a:t>
            </a: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30</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Quelle: Bericht DIVI-Intensivregister; per Email</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31</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457886" rtl="0" eaLnBrk="1" fontAlgn="auto" latinLnBrk="0" hangingPunct="1">
              <a:lnSpc>
                <a:spcPct val="100000"/>
              </a:lnSpc>
              <a:spcBef>
                <a:spcPts val="0"/>
              </a:spcBef>
              <a:spcAft>
                <a:spcPts val="0"/>
              </a:spcAft>
              <a:buClrTx/>
              <a:buSzTx/>
              <a:buFontTx/>
              <a:buNone/>
              <a:tabLst/>
              <a:defRPr/>
            </a:pPr>
            <a:r>
              <a:rPr lang="de-DE" dirty="0" smtClean="0"/>
              <a:t>Quelle: Bericht DIVI-Intensivregister; per Email</a:t>
            </a:r>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32</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457886" rtl="0" eaLnBrk="1" fontAlgn="auto" latinLnBrk="0" hangingPunct="1">
              <a:lnSpc>
                <a:spcPct val="100000"/>
              </a:lnSpc>
              <a:spcBef>
                <a:spcPts val="0"/>
              </a:spcBef>
              <a:spcAft>
                <a:spcPts val="0"/>
              </a:spcAft>
              <a:buClrTx/>
              <a:buSzTx/>
              <a:buFontTx/>
              <a:buNone/>
              <a:tabLst/>
              <a:defRPr/>
            </a:pPr>
            <a:r>
              <a:rPr lang="de-DE" dirty="0" smtClean="0"/>
              <a:t>Quelle: Bericht DIVI-Intensivregister; per Email</a:t>
            </a:r>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33</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u="sng" kern="1200" dirty="0" smtClean="0">
                <a:solidFill>
                  <a:schemeClr val="tx1"/>
                </a:solidFill>
                <a:effectLst/>
                <a:latin typeface="+mn-lt"/>
                <a:ea typeface="+mn-ea"/>
                <a:cs typeface="+mn-cs"/>
                <a:hlinkClick r:id="rId3"/>
              </a:rPr>
              <a:t>http://rocs.hu-berlin.de/covid-19-mobility/de/current-mobility/</a:t>
            </a:r>
            <a:endParaRPr lang="de-DE" sz="1200" kern="1200" dirty="0" smtClean="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34</a:t>
            </a:fld>
            <a:endParaRPr lang="de-DE"/>
          </a:p>
        </p:txBody>
      </p:sp>
    </p:spTree>
    <p:extLst>
      <p:ext uri="{BB962C8B-B14F-4D97-AF65-F5344CB8AC3E}">
        <p14:creationId xmlns:p14="http://schemas.microsoft.com/office/powerpoint/2010/main" val="1012383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u="sng" kern="1200" dirty="0" smtClean="0">
                <a:solidFill>
                  <a:schemeClr val="tx1"/>
                </a:solidFill>
                <a:effectLst/>
                <a:latin typeface="+mn-lt"/>
                <a:ea typeface="+mn-ea"/>
                <a:cs typeface="+mn-cs"/>
                <a:hlinkClick r:id="rId3"/>
              </a:rPr>
              <a:t>http://rocs.hu-berlin.de/covid-19-mobility/de/current-mobility/</a:t>
            </a:r>
            <a:endParaRPr lang="de-DE" sz="1200" kern="1200" dirty="0" smtClean="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35</a:t>
            </a:fld>
            <a:endParaRPr lang="de-DE"/>
          </a:p>
        </p:txBody>
      </p:sp>
    </p:spTree>
    <p:extLst>
      <p:ext uri="{BB962C8B-B14F-4D97-AF65-F5344CB8AC3E}">
        <p14:creationId xmlns:p14="http://schemas.microsoft.com/office/powerpoint/2010/main" val="101238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3</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E-Mail von Ute 28.04.2020 17:31</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41</a:t>
            </a:fld>
            <a:endParaRPr lang="de-DE"/>
          </a:p>
        </p:txBody>
      </p:sp>
    </p:spTree>
    <p:extLst>
      <p:ext uri="{BB962C8B-B14F-4D97-AF65-F5344CB8AC3E}">
        <p14:creationId xmlns:p14="http://schemas.microsoft.com/office/powerpoint/2010/main" val="35376552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44</a:t>
            </a:fld>
            <a:endParaRPr lang="de-DE"/>
          </a:p>
        </p:txBody>
      </p:sp>
    </p:spTree>
    <p:extLst>
      <p:ext uri="{BB962C8B-B14F-4D97-AF65-F5344CB8AC3E}">
        <p14:creationId xmlns:p14="http://schemas.microsoft.com/office/powerpoint/2010/main" val="38919463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ICOSARI Email FG36</a:t>
            </a:r>
            <a:r>
              <a:rPr lang="en-US" baseline="0" dirty="0" smtClean="0"/>
              <a:t> </a:t>
            </a:r>
            <a:r>
              <a:rPr lang="en-US" baseline="0" dirty="0" err="1" smtClean="0"/>
              <a:t>Dienstag</a:t>
            </a:r>
            <a:r>
              <a:rPr lang="en-US" baseline="0" dirty="0" smtClean="0"/>
              <a:t> </a:t>
            </a:r>
            <a:r>
              <a:rPr lang="en-US" baseline="0" dirty="0" err="1" smtClean="0"/>
              <a:t>oder</a:t>
            </a:r>
            <a:r>
              <a:rPr lang="en-US" baseline="0" dirty="0" smtClean="0"/>
              <a:t> </a:t>
            </a:r>
            <a:r>
              <a:rPr lang="en-US" baseline="0" dirty="0" err="1" smtClean="0"/>
              <a:t>Mittwoch</a:t>
            </a:r>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45</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46</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47</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48</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49</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50</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51</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52</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a:t>Quelle: Ordner des aktuellen Lageberichts S:\</a:t>
            </a:r>
            <a:r>
              <a:rPr lang="de-DE" dirty="0" smtClean="0"/>
              <a:t>Projekte\RKI_nCoV-Lage\3.Kommunikation\3.7.Lageberichte</a:t>
            </a: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4</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Email </a:t>
            </a:r>
            <a:r>
              <a:rPr lang="de-DE" dirty="0" err="1" smtClean="0"/>
              <a:t>Madlen</a:t>
            </a:r>
            <a:r>
              <a:rPr lang="de-DE" dirty="0" smtClean="0"/>
              <a:t> Schranz</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55</a:t>
            </a:fld>
            <a:endParaRPr lang="de-DE"/>
          </a:p>
        </p:txBody>
      </p:sp>
    </p:spTree>
    <p:extLst>
      <p:ext uri="{BB962C8B-B14F-4D97-AF65-F5344CB8AC3E}">
        <p14:creationId xmlns:p14="http://schemas.microsoft.com/office/powerpoint/2010/main" val="4176723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56</a:t>
            </a:fld>
            <a:endParaRPr lang="de-DE"/>
          </a:p>
        </p:txBody>
      </p:sp>
    </p:spTree>
    <p:extLst>
      <p:ext uri="{BB962C8B-B14F-4D97-AF65-F5344CB8AC3E}">
        <p14:creationId xmlns:p14="http://schemas.microsoft.com/office/powerpoint/2010/main" val="23937318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https://www.euromomo.eu/graphs-and-maps/</a:t>
            </a:r>
          </a:p>
          <a:p>
            <a:endParaRPr lang="de-DE" dirty="0" smtClean="0"/>
          </a:p>
          <a:p>
            <a:r>
              <a:rPr lang="de-DE" dirty="0" smtClean="0"/>
              <a:t>Immer Donnerstags</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60</a:t>
            </a:fld>
            <a:endParaRPr lang="de-DE"/>
          </a:p>
        </p:txBody>
      </p:sp>
    </p:spTree>
    <p:extLst>
      <p:ext uri="{BB962C8B-B14F-4D97-AF65-F5344CB8AC3E}">
        <p14:creationId xmlns:p14="http://schemas.microsoft.com/office/powerpoint/2010/main" val="16431833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https://www.euromomo.eu/</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61</a:t>
            </a:fld>
            <a:endParaRPr lang="de-DE"/>
          </a:p>
        </p:txBody>
      </p:sp>
    </p:spTree>
    <p:extLst>
      <p:ext uri="{BB962C8B-B14F-4D97-AF65-F5344CB8AC3E}">
        <p14:creationId xmlns:p14="http://schemas.microsoft.com/office/powerpoint/2010/main" val="21045976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https://www.euromomo.eu/</a:t>
            </a:r>
          </a:p>
          <a:p>
            <a:r>
              <a:rPr lang="de-DE" dirty="0" smtClean="0"/>
              <a:t>Immer Freitags</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64</a:t>
            </a:fld>
            <a:endParaRPr lang="de-DE"/>
          </a:p>
        </p:txBody>
      </p:sp>
    </p:spTree>
    <p:extLst>
      <p:ext uri="{BB962C8B-B14F-4D97-AF65-F5344CB8AC3E}">
        <p14:creationId xmlns:p14="http://schemas.microsoft.com/office/powerpoint/2010/main" val="31814329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b="0" i="0" u="none" strike="noStrike" kern="1200" baseline="0" dirty="0" smtClean="0">
              <a:solidFill>
                <a:schemeClr val="tx1"/>
              </a:solidFill>
              <a:latin typeface="+mn-lt"/>
              <a:ea typeface="+mn-ea"/>
              <a:cs typeface="+mn-cs"/>
            </a:endParaRPr>
          </a:p>
          <a:p>
            <a:r>
              <a:rPr lang="de-DE" sz="1200" b="0" i="0" u="none" strike="noStrike" kern="1200" baseline="0" dirty="0" smtClean="0">
                <a:solidFill>
                  <a:schemeClr val="tx1"/>
                </a:solidFill>
                <a:latin typeface="+mn-lt"/>
                <a:ea typeface="+mn-ea"/>
                <a:cs typeface="+mn-cs"/>
              </a:rPr>
              <a:t> Mit Datenstand vom 05.05.2020 17:00 Uhr sind Rückmeldungen aus 11 von 16 Bundesländern eingegangen. In Thüringen besteht aktuell Unterstützungsbedarf in 2 Gesundheitsämtern, nämlich im LK Ilm-Kreis und SK Weimar. In Sachsen besteht Unterstützungsbedarf im Gesundheitsamt des LK Vogtlandkreis. Im Bremer Gesundheitsamt (GAB) gibt es zwar Engpässe. Diese Engpässe werden in den nächsten zwei Wochen aber durch die Anleitung und Anstellung von so genannten 'Containment-Scouts' aus Bremer Bewerbungen kompensiert (bis zu ca. 140 Personen). </a:t>
            </a:r>
          </a:p>
          <a:p>
            <a:r>
              <a:rPr lang="de-DE" sz="1200" b="0" i="0" u="none" strike="noStrike" kern="1200" baseline="0" dirty="0" smtClean="0">
                <a:solidFill>
                  <a:schemeClr val="tx1"/>
                </a:solidFill>
                <a:latin typeface="+mn-lt"/>
                <a:ea typeface="+mn-ea"/>
                <a:cs typeface="+mn-cs"/>
              </a:rPr>
              <a:t>Aus den übrigen 8 Bundesländern sind keine aktuellen Kapazitätsengpässe übermittelt worden (siehe Abbildung 1). </a:t>
            </a:r>
          </a:p>
          <a:p>
            <a:r>
              <a:rPr lang="de-DE" sz="1200" b="0" i="0" u="none" strike="noStrike" kern="1200" baseline="0" dirty="0" smtClean="0">
                <a:solidFill>
                  <a:schemeClr val="tx1"/>
                </a:solidFill>
                <a:latin typeface="+mn-lt"/>
                <a:ea typeface="+mn-ea"/>
                <a:cs typeface="+mn-cs"/>
              </a:rPr>
              <a:t>Zusätzlich haben der LK Harz (Sachsen-Anhalt) ab der 20. KW und der SK Gera (Thüringen) ab dem 25.05.2020 absehbaren Unterstützungsbedarf angemeldet. </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65</a:t>
            </a:fld>
            <a:endParaRPr lang="de-DE"/>
          </a:p>
        </p:txBody>
      </p:sp>
    </p:spTree>
    <p:extLst>
      <p:ext uri="{BB962C8B-B14F-4D97-AF65-F5344CB8AC3E}">
        <p14:creationId xmlns:p14="http://schemas.microsoft.com/office/powerpoint/2010/main" val="22733778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Vergleiche</a:t>
            </a:r>
            <a:r>
              <a:rPr lang="de-DE" baseline="0" dirty="0" smtClean="0"/>
              <a:t>:</a:t>
            </a:r>
          </a:p>
          <a:p>
            <a:pPr defTabSz="457886">
              <a:defRPr/>
            </a:pPr>
            <a:r>
              <a:rPr lang="de-DE" baseline="0" dirty="0" smtClean="0"/>
              <a:t>Lageprotokoll, unter: S:\Projekte\RKI_nCoV-Lage\1.Lagemanagement\1.2.Lageprotokolle\Lageprotokoll_nCoV.xlsx </a:t>
            </a:r>
          </a:p>
          <a:p>
            <a:pPr defTabSz="457886">
              <a:defRPr/>
            </a:pPr>
            <a:r>
              <a:rPr lang="de-DE" baseline="0" dirty="0" smtClean="0"/>
              <a:t>Einsatzteams, unter: S:\Projekte\RKI_nCoV-Lage\5.Unterstützung_im_Feld\Covid-19_Bereitschaft_für_BL-Einsätze.xlsx, Reiter: Teams im Einsatz </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69</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Vergleiche</a:t>
            </a:r>
            <a:r>
              <a:rPr lang="de-DE" baseline="0" dirty="0" smtClean="0"/>
              <a:t>:</a:t>
            </a:r>
          </a:p>
          <a:p>
            <a:pPr defTabSz="457886">
              <a:defRPr/>
            </a:pPr>
            <a:r>
              <a:rPr lang="de-DE" baseline="0" dirty="0" smtClean="0"/>
              <a:t>Lageprotokoll, unter: S:\Projekte\RKI_nCoV-Lage\1.Lagemanagement\1.2.Lageprotokolle\Lageprotokoll_nCoV.xlsx </a:t>
            </a:r>
          </a:p>
          <a:p>
            <a:pPr defTabSz="457886">
              <a:defRPr/>
            </a:pPr>
            <a:r>
              <a:rPr lang="de-DE" baseline="0" dirty="0" smtClean="0"/>
              <a:t>Einsatzteams, unter: S:\Projekte\RKI_nCoV-Lage\5.Unterstützung_im_Feld\Covid-19_Bereitschaft_für_BL-Einsätze.xlsx, Reiter: Teams im Einsatz </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70</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a:t>Quelle: Ordner des aktuellen Lageberichts S:\</a:t>
            </a:r>
            <a:r>
              <a:rPr lang="de-DE" dirty="0" smtClean="0"/>
              <a:t>Projekte\RKI_nCoV-Lage\3.Kommunikation\3.7.Lageberichte</a:t>
            </a:r>
          </a:p>
          <a:p>
            <a:pPr defTabSz="457886">
              <a:defRPr/>
            </a:pPr>
            <a:r>
              <a:rPr lang="de-DE" dirty="0" smtClean="0"/>
              <a:t>Reiter </a:t>
            </a:r>
            <a:r>
              <a:rPr lang="de-DE" dirty="0" err="1" smtClean="0"/>
              <a:t>GenesenStatus</a:t>
            </a:r>
            <a:r>
              <a:rPr lang="de-DE" dirty="0" smtClean="0"/>
              <a:t>-Meldedatum</a:t>
            </a: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5</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Excel File: </a:t>
            </a:r>
            <a:r>
              <a:rPr lang="de-DE" dirty="0" err="1" smtClean="0"/>
              <a:t>Zahlen_kumulativ</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7</a:t>
            </a:fld>
            <a:endParaRPr lang="de-DE"/>
          </a:p>
        </p:txBody>
      </p:sp>
    </p:spTree>
    <p:extLst>
      <p:ext uri="{BB962C8B-B14F-4D97-AF65-F5344CB8AC3E}">
        <p14:creationId xmlns:p14="http://schemas.microsoft.com/office/powerpoint/2010/main" val="904762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u="sng" kern="1200" dirty="0" smtClean="0">
                <a:solidFill>
                  <a:schemeClr val="tx1"/>
                </a:solidFill>
                <a:effectLst/>
                <a:latin typeface="+mn-lt"/>
                <a:ea typeface="+mn-ea"/>
                <a:cs typeface="+mn-cs"/>
              </a:rPr>
              <a:t>S:\Projekte\RKI_nCoV-Lage\2.Themen\2.1.Epidemiologie\Nowcasting\Do-Files\pics\Surveillance\</a:t>
            </a:r>
            <a:endParaRPr lang="de-DE" dirty="0" smtClean="0"/>
          </a:p>
          <a:p>
            <a:endParaRPr lang="de-DE"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„R-Wert_Range7.txt“ für den R-Wert </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8</a:t>
            </a:fld>
            <a:endParaRPr lang="de-DE"/>
          </a:p>
        </p:txBody>
      </p:sp>
    </p:spTree>
    <p:extLst>
      <p:ext uri="{BB962C8B-B14F-4D97-AF65-F5344CB8AC3E}">
        <p14:creationId xmlns:p14="http://schemas.microsoft.com/office/powerpoint/2010/main" val="1095213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smtClean="0">
                <a:solidFill>
                  <a:schemeClr val="tx1"/>
                </a:solidFill>
                <a:effectLst/>
                <a:latin typeface="+mn-lt"/>
                <a:ea typeface="+mn-ea"/>
                <a:cs typeface="+mn-cs"/>
              </a:rPr>
              <a:t>„NC_AGsges_Range7_ma4.emf“ </a:t>
            </a:r>
          </a:p>
          <a:p>
            <a:endParaRPr lang="de-DE" sz="1200" kern="1200" dirty="0" smtClean="0">
              <a:solidFill>
                <a:schemeClr val="tx1"/>
              </a:solidFill>
              <a:effectLst/>
              <a:latin typeface="+mn-lt"/>
              <a:ea typeface="+mn-ea"/>
              <a:cs typeface="+mn-cs"/>
            </a:endParaRPr>
          </a:p>
          <a:p>
            <a:r>
              <a:rPr lang="de-DE" sz="1200" u="sng" kern="1200" dirty="0" smtClean="0">
                <a:solidFill>
                  <a:schemeClr val="tx1"/>
                </a:solidFill>
                <a:effectLst/>
                <a:latin typeface="+mn-lt"/>
                <a:ea typeface="+mn-ea"/>
                <a:cs typeface="+mn-cs"/>
                <a:hlinkClick r:id="rId3"/>
              </a:rPr>
              <a:t>S:\Projekte\RKI_nCoV-Lage\2.Themen\2.1.Epidemiologie\Nowcasting\Do-Files\pics\Surveillance </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9</a:t>
            </a:fld>
            <a:endParaRPr lang="de-DE"/>
          </a:p>
        </p:txBody>
      </p:sp>
    </p:spTree>
    <p:extLst>
      <p:ext uri="{BB962C8B-B14F-4D97-AF65-F5344CB8AC3E}">
        <p14:creationId xmlns:p14="http://schemas.microsoft.com/office/powerpoint/2010/main" val="24347804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u="sng" kern="1200" dirty="0" smtClean="0">
                <a:solidFill>
                  <a:schemeClr val="tx1"/>
                </a:solidFill>
                <a:effectLst/>
                <a:latin typeface="+mn-lt"/>
                <a:ea typeface="+mn-ea"/>
                <a:cs typeface="+mn-cs"/>
                <a:hlinkClick r:id="rId3"/>
              </a:rPr>
              <a:t>S:\Projekte\RKI_nCoV-Lage\2.Themen\2.1.Epidemiologie\Nowcasting\Do-Files\pics\Surveillance </a:t>
            </a:r>
            <a:endParaRPr lang="de-DE" dirty="0" smtClean="0"/>
          </a:p>
          <a:p>
            <a:endParaRPr lang="de-DE" sz="1200" u="sng" kern="1200" dirty="0" smtClean="0">
              <a:solidFill>
                <a:schemeClr val="tx1"/>
              </a:solidFill>
              <a:effectLst/>
              <a:latin typeface="+mn-lt"/>
              <a:ea typeface="+mn-ea"/>
              <a:cs typeface="+mn-cs"/>
            </a:endParaRPr>
          </a:p>
          <a:p>
            <a:r>
              <a:rPr lang="de-DE" sz="1200" u="none" kern="1200" dirty="0" smtClean="0">
                <a:solidFill>
                  <a:schemeClr val="tx1"/>
                </a:solidFill>
                <a:effectLst/>
                <a:latin typeface="+mn-lt"/>
                <a:ea typeface="+mn-ea"/>
                <a:cs typeface="+mn-cs"/>
              </a:rPr>
              <a:t>Ordner BL</a:t>
            </a:r>
          </a:p>
          <a:p>
            <a:r>
              <a:rPr lang="de-DE" sz="1200" u="none" kern="1200" dirty="0" smtClean="0">
                <a:solidFill>
                  <a:schemeClr val="tx1"/>
                </a:solidFill>
                <a:effectLst/>
                <a:latin typeface="+mn-lt"/>
                <a:ea typeface="+mn-ea"/>
                <a:cs typeface="+mn-cs"/>
              </a:rPr>
              <a:t>Excel-Tabelle </a:t>
            </a:r>
            <a:r>
              <a:rPr lang="de-DE" sz="1200" u="none" kern="1200" dirty="0" err="1" smtClean="0">
                <a:solidFill>
                  <a:schemeClr val="tx1"/>
                </a:solidFill>
                <a:effectLst/>
                <a:latin typeface="+mn-lt"/>
                <a:ea typeface="+mn-ea"/>
                <a:cs typeface="+mn-cs"/>
              </a:rPr>
              <a:t>Nowcast_BL</a:t>
            </a:r>
            <a:r>
              <a:rPr lang="de-DE" sz="1200" u="none" kern="1200" dirty="0" smtClean="0">
                <a:solidFill>
                  <a:schemeClr val="tx1"/>
                </a:solidFill>
                <a:effectLst/>
                <a:latin typeface="+mn-lt"/>
                <a:ea typeface="+mn-ea"/>
                <a:cs typeface="+mn-cs"/>
              </a:rPr>
              <a:t> , Reiter R_BL</a:t>
            </a:r>
          </a:p>
          <a:p>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10</a:t>
            </a:fld>
            <a:endParaRPr lang="de-DE"/>
          </a:p>
        </p:txBody>
      </p:sp>
    </p:spTree>
    <p:extLst>
      <p:ext uri="{BB962C8B-B14F-4D97-AF65-F5344CB8AC3E}">
        <p14:creationId xmlns:p14="http://schemas.microsoft.com/office/powerpoint/2010/main" val="15664590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ti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5.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3" name="Rechteck 2"/>
          <p:cNvSpPr/>
          <p:nvPr userDrawn="1"/>
        </p:nvSpPr>
        <p:spPr>
          <a:xfrm>
            <a:off x="6409267" y="118533"/>
            <a:ext cx="2411205" cy="927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 name="Rechteck 6"/>
          <p:cNvSpPr/>
          <p:nvPr userDrawn="1"/>
        </p:nvSpPr>
        <p:spPr>
          <a:xfrm>
            <a:off x="0" y="1384875"/>
            <a:ext cx="8752360" cy="4355538"/>
          </a:xfrm>
          <a:prstGeom prst="rect">
            <a:avLst/>
          </a:prstGeom>
          <a:solidFill>
            <a:srgbClr val="006EC7"/>
          </a:solid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9" name="Textfeld 8"/>
          <p:cNvSpPr txBox="1"/>
          <p:nvPr userDrawn="1"/>
        </p:nvSpPr>
        <p:spPr>
          <a:xfrm>
            <a:off x="3624352" y="2264791"/>
            <a:ext cx="5124112" cy="2678578"/>
          </a:xfrm>
          <a:prstGeom prst="rect">
            <a:avLst/>
          </a:prstGeom>
          <a:solidFill>
            <a:srgbClr val="4D8AD2"/>
          </a:solid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648000" tIns="234000" rIns="684000" bIns="450000" numCol="1" spcCol="0" rtlCol="0" fromWordArt="0" anchor="ctr" anchorCtr="0" forceAA="0" compatLnSpc="1">
            <a:prstTxWarp prst="textNoShape">
              <a:avLst/>
            </a:prstTxWarp>
            <a:noAutofit/>
          </a:bodyPr>
          <a:lstStyle/>
          <a:p>
            <a:pPr>
              <a:lnSpc>
                <a:spcPts val="1200"/>
              </a:lnSpc>
              <a:spcAft>
                <a:spcPts val="600"/>
              </a:spcAft>
            </a:pPr>
            <a:endParaRPr lang="de-DE" sz="2800" dirty="0">
              <a:solidFill>
                <a:srgbClr val="FFFFFF"/>
              </a:solidFill>
              <a:effectLst/>
              <a:latin typeface="Calibri"/>
              <a:ea typeface="ＭＳ 明朝"/>
              <a:cs typeface="Calibri"/>
            </a:endParaRPr>
          </a:p>
        </p:txBody>
      </p:sp>
      <p:sp>
        <p:nvSpPr>
          <p:cNvPr id="2" name="Titel 1"/>
          <p:cNvSpPr>
            <a:spLocks noGrp="1"/>
          </p:cNvSpPr>
          <p:nvPr>
            <p:ph type="ctrTitle"/>
          </p:nvPr>
        </p:nvSpPr>
        <p:spPr>
          <a:xfrm>
            <a:off x="3934890" y="2267305"/>
            <a:ext cx="4504844" cy="1548940"/>
          </a:xfrm>
        </p:spPr>
        <p:txBody>
          <a:bodyPr lIns="252000" tIns="252000" rIns="252000" bIns="108000" anchor="t" anchorCtr="0">
            <a:noAutofit/>
          </a:bodyPr>
          <a:lstStyle>
            <a:lvl1pPr algn="l">
              <a:defRPr sz="2200" b="1" i="0">
                <a:solidFill>
                  <a:schemeClr val="bg1"/>
                </a:solidFill>
              </a:defRPr>
            </a:lvl1pPr>
          </a:lstStyle>
          <a:p>
            <a:r>
              <a:rPr lang="de-DE" dirty="0"/>
              <a:t>Mastertitelformat bearbeiten</a:t>
            </a:r>
          </a:p>
        </p:txBody>
      </p:sp>
      <p:cxnSp>
        <p:nvCxnSpPr>
          <p:cNvPr id="11" name="Gerade Verbindung 10"/>
          <p:cNvCxnSpPr/>
          <p:nvPr userDrawn="1"/>
        </p:nvCxnSpPr>
        <p:spPr>
          <a:xfrm>
            <a:off x="3934890" y="2015660"/>
            <a:ext cx="0" cy="3160410"/>
          </a:xfrm>
          <a:prstGeom prst="line">
            <a:avLst/>
          </a:prstGeom>
          <a:ln>
            <a:solidFill>
              <a:schemeClr val="bg1"/>
            </a:solid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2">
            <a:schemeClr val="accent1"/>
          </a:lnRef>
          <a:fillRef idx="0">
            <a:schemeClr val="accent1"/>
          </a:fillRef>
          <a:effectRef idx="1">
            <a:schemeClr val="accent1"/>
          </a:effectRef>
          <a:fontRef idx="minor">
            <a:schemeClr val="tx1"/>
          </a:fontRef>
        </p:style>
      </p:cxnSp>
      <p:cxnSp>
        <p:nvCxnSpPr>
          <p:cNvPr id="12" name="Gerade Verbindung 11"/>
          <p:cNvCxnSpPr/>
          <p:nvPr userDrawn="1"/>
        </p:nvCxnSpPr>
        <p:spPr>
          <a:xfrm>
            <a:off x="8439734" y="2009669"/>
            <a:ext cx="0" cy="3166401"/>
          </a:xfrm>
          <a:prstGeom prst="line">
            <a:avLst/>
          </a:prstGeom>
          <a:ln>
            <a:solidFill>
              <a:schemeClr val="bg1"/>
            </a:solid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2">
            <a:schemeClr val="accent1"/>
          </a:lnRef>
          <a:fillRef idx="0">
            <a:schemeClr val="accent1"/>
          </a:fillRef>
          <a:effectRef idx="1">
            <a:schemeClr val="accent1"/>
          </a:effectRef>
          <a:fontRef idx="minor">
            <a:schemeClr val="tx1"/>
          </a:fontRef>
        </p:style>
      </p:cxnSp>
      <p:sp>
        <p:nvSpPr>
          <p:cNvPr id="14" name="Rechteck 13"/>
          <p:cNvSpPr/>
          <p:nvPr userDrawn="1"/>
        </p:nvSpPr>
        <p:spPr>
          <a:xfrm>
            <a:off x="8748464" y="2267304"/>
            <a:ext cx="395537" cy="2676064"/>
          </a:xfrm>
          <a:prstGeom prst="rect">
            <a:avLst/>
          </a:prstGeom>
          <a:solidFill>
            <a:srgbClr val="80A5DC"/>
          </a:solid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5" name="Bildplatzhalter 14"/>
          <p:cNvSpPr>
            <a:spLocks noGrp="1"/>
          </p:cNvSpPr>
          <p:nvPr>
            <p:ph type="pic" sz="quarter" idx="13"/>
          </p:nvPr>
        </p:nvSpPr>
        <p:spPr>
          <a:xfrm>
            <a:off x="0" y="1384300"/>
            <a:ext cx="3319463" cy="4356100"/>
          </a:xfrm>
        </p:spPr>
        <p:txBody>
          <a:bodyPr/>
          <a:lstStyle/>
          <a:p>
            <a:endParaRPr lang="de-DE"/>
          </a:p>
        </p:txBody>
      </p:sp>
      <p:sp>
        <p:nvSpPr>
          <p:cNvPr id="16" name="Rechteck 15"/>
          <p:cNvSpPr/>
          <p:nvPr userDrawn="1"/>
        </p:nvSpPr>
        <p:spPr>
          <a:xfrm>
            <a:off x="89647" y="6432176"/>
            <a:ext cx="8658817" cy="4258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7" name="Textplatzhalter 16"/>
          <p:cNvSpPr>
            <a:spLocks noGrp="1"/>
          </p:cNvSpPr>
          <p:nvPr>
            <p:ph type="body" sz="quarter" idx="14"/>
          </p:nvPr>
        </p:nvSpPr>
        <p:spPr>
          <a:xfrm>
            <a:off x="3935413" y="3816244"/>
            <a:ext cx="4503737" cy="1127125"/>
          </a:xfrm>
        </p:spPr>
        <p:txBody>
          <a:bodyPr lIns="252000" tIns="108000" rIns="252000" bIns="252000" anchor="b" anchorCtr="0">
            <a:noAutofit/>
          </a:bodyPr>
          <a:lstStyle>
            <a:lvl1pPr marL="0" indent="0">
              <a:lnSpc>
                <a:spcPts val="2200"/>
              </a:lnSpc>
              <a:spcBef>
                <a:spcPts val="0"/>
              </a:spcBef>
              <a:buNone/>
              <a:defRPr sz="1800">
                <a:solidFill>
                  <a:schemeClr val="bg1"/>
                </a:solidFill>
              </a:defRPr>
            </a:lvl1pPr>
            <a:lvl2pPr marL="457200" indent="0">
              <a:buNone/>
              <a:defRPr>
                <a:solidFill>
                  <a:srgbClr val="FFFFFF"/>
                </a:solidFill>
              </a:defRPr>
            </a:lvl2pPr>
            <a:lvl3pPr marL="914400" indent="0">
              <a:buNone/>
              <a:defRPr>
                <a:solidFill>
                  <a:srgbClr val="FFFFFF"/>
                </a:solidFill>
              </a:defRPr>
            </a:lvl3pPr>
            <a:lvl4pPr marL="1371600" indent="0">
              <a:buNone/>
              <a:defRPr>
                <a:solidFill>
                  <a:srgbClr val="FFFFFF"/>
                </a:solidFill>
              </a:defRPr>
            </a:lvl4pPr>
            <a:lvl5pPr marL="1828800" indent="0">
              <a:buNone/>
              <a:defRPr>
                <a:solidFill>
                  <a:srgbClr val="FFFFFF"/>
                </a:solidFill>
              </a:defRPr>
            </a:lvl5pPr>
          </a:lstStyle>
          <a:p>
            <a:pPr lvl="0"/>
            <a:r>
              <a:rPr lang="de-DE" dirty="0"/>
              <a:t>Mastertextformat bearbeiten</a:t>
            </a:r>
          </a:p>
        </p:txBody>
      </p:sp>
      <p:pic>
        <p:nvPicPr>
          <p:cNvPr id="13" name="Bild 12" descr="RKI-Logo_RGB_P300C.tif"/>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6770379" y="332655"/>
            <a:ext cx="2050093" cy="594649"/>
          </a:xfrm>
          <a:prstGeom prst="rect">
            <a:avLst/>
          </a:prstGeom>
        </p:spPr>
      </p:pic>
    </p:spTree>
    <p:extLst>
      <p:ext uri="{BB962C8B-B14F-4D97-AF65-F5344CB8AC3E}">
        <p14:creationId xmlns:p14="http://schemas.microsoft.com/office/powerpoint/2010/main" val="148071587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r>
              <a:rPr lang="de-DE" smtClean="0"/>
              <a:t>11.05.2020</a:t>
            </a:r>
            <a:endParaRPr lang="de-DE"/>
          </a:p>
        </p:txBody>
      </p:sp>
      <p:sp>
        <p:nvSpPr>
          <p:cNvPr id="4" name="Fußzeilenplatzhalter 3"/>
          <p:cNvSpPr>
            <a:spLocks noGrp="1"/>
          </p:cNvSpPr>
          <p:nvPr>
            <p:ph type="ftr" sz="quarter" idx="11"/>
          </p:nvPr>
        </p:nvSpPr>
        <p:spPr/>
        <p:txBody>
          <a:bodyPr/>
          <a:lstStyle/>
          <a:p>
            <a:r>
              <a:rPr lang="de-DE" smtClean="0"/>
              <a:t>COVID-19: Lage National</a:t>
            </a:r>
            <a:endParaRPr lang="de-DE"/>
          </a:p>
        </p:txBody>
      </p:sp>
      <p:sp>
        <p:nvSpPr>
          <p:cNvPr id="5" name="Foliennummernplatzhalter 4"/>
          <p:cNvSpPr>
            <a:spLocks noGrp="1"/>
          </p:cNvSpPr>
          <p:nvPr>
            <p:ph type="sldNum" sz="quarter" idx="12"/>
          </p:nvPr>
        </p:nvSpPr>
        <p:spPr/>
        <p:txBody>
          <a:bodyPr/>
          <a:lstStyle/>
          <a:p>
            <a:fld id="{162A217B-ED1C-D84B-8478-63C77FA79618}" type="slidenum">
              <a:rPr lang="de-DE" smtClean="0"/>
              <a:pPr/>
              <a:t>‹Nr.›</a:t>
            </a:fld>
            <a:endParaRPr lang="de-DE"/>
          </a:p>
        </p:txBody>
      </p:sp>
      <p:sp>
        <p:nvSpPr>
          <p:cNvPr id="8" name="Inhaltsplatzhalter 7"/>
          <p:cNvSpPr>
            <a:spLocks noGrp="1"/>
          </p:cNvSpPr>
          <p:nvPr>
            <p:ph sz="quarter" idx="13"/>
          </p:nvPr>
        </p:nvSpPr>
        <p:spPr>
          <a:xfrm>
            <a:off x="4606442" y="1155699"/>
            <a:ext cx="3943350" cy="5295901"/>
          </a:xfrm>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9" name="Inhaltsplatzhalter 7"/>
          <p:cNvSpPr>
            <a:spLocks noGrp="1"/>
          </p:cNvSpPr>
          <p:nvPr>
            <p:ph sz="quarter" idx="14"/>
          </p:nvPr>
        </p:nvSpPr>
        <p:spPr>
          <a:xfrm>
            <a:off x="454844" y="1155699"/>
            <a:ext cx="3943350" cy="5295901"/>
          </a:xfrm>
        </p:spPr>
        <p:txBody>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0" name="Titelplatzhalter 1"/>
          <p:cNvSpPr>
            <a:spLocks noGrp="1"/>
          </p:cNvSpPr>
          <p:nvPr>
            <p:ph type="title"/>
          </p:nvPr>
        </p:nvSpPr>
        <p:spPr>
          <a:xfrm>
            <a:off x="457200" y="692696"/>
            <a:ext cx="8092592" cy="338554"/>
          </a:xfrm>
          <a:prstGeom prst="rect">
            <a:avLst/>
          </a:prstGeom>
        </p:spPr>
        <p:txBody>
          <a:bodyPr vert="horz" lIns="0" tIns="0" rIns="0" bIns="0" rtlCol="0" anchor="t" anchorCtr="0">
            <a:spAutoFit/>
          </a:bodyPr>
          <a:lstStyle/>
          <a:p>
            <a:r>
              <a:rPr lang="de-DE" dirty="0" smtClean="0"/>
              <a:t>Mastertitelformat bearbeiten</a:t>
            </a:r>
            <a:endParaRPr lang="de-DE" dirty="0"/>
          </a:p>
        </p:txBody>
      </p:sp>
    </p:spTree>
    <p:extLst>
      <p:ext uri="{BB962C8B-B14F-4D97-AF65-F5344CB8AC3E}">
        <p14:creationId xmlns:p14="http://schemas.microsoft.com/office/powerpoint/2010/main" val="2127903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Datumsplatzhalter 2"/>
          <p:cNvSpPr>
            <a:spLocks noGrp="1"/>
          </p:cNvSpPr>
          <p:nvPr>
            <p:ph type="dt" sz="half" idx="10"/>
          </p:nvPr>
        </p:nvSpPr>
        <p:spPr/>
        <p:txBody>
          <a:bodyPr/>
          <a:lstStyle/>
          <a:p>
            <a:r>
              <a:rPr lang="de-DE" smtClean="0"/>
              <a:t>11.05.2020</a:t>
            </a:r>
            <a:endParaRPr lang="de-DE" dirty="0"/>
          </a:p>
        </p:txBody>
      </p:sp>
      <p:sp>
        <p:nvSpPr>
          <p:cNvPr id="4" name="Fußzeilenplatzhalter 3"/>
          <p:cNvSpPr>
            <a:spLocks noGrp="1"/>
          </p:cNvSpPr>
          <p:nvPr>
            <p:ph type="ftr" sz="quarter" idx="11"/>
          </p:nvPr>
        </p:nvSpPr>
        <p:spPr/>
        <p:txBody>
          <a:bodyPr/>
          <a:lstStyle/>
          <a:p>
            <a:r>
              <a:rPr lang="de-DE" smtClean="0"/>
              <a:t>COVID-19: Lage National</a:t>
            </a:r>
            <a:endParaRPr lang="de-DE" dirty="0"/>
          </a:p>
        </p:txBody>
      </p:sp>
      <p:sp>
        <p:nvSpPr>
          <p:cNvPr id="5" name="Foliennummernplatzhalter 4"/>
          <p:cNvSpPr>
            <a:spLocks noGrp="1"/>
          </p:cNvSpPr>
          <p:nvPr>
            <p:ph type="sldNum" sz="quarter" idx="12"/>
          </p:nvPr>
        </p:nvSpPr>
        <p:spPr/>
        <p:txBody>
          <a:bodyPr/>
          <a:lstStyle/>
          <a:p>
            <a:fld id="{162A217B-ED1C-D84B-8478-63C77FA79618}" type="slidenum">
              <a:rPr lang="de-DE" smtClean="0"/>
              <a:pPr/>
              <a:t>‹Nr.›</a:t>
            </a:fld>
            <a:endParaRPr lang="de-DE" dirty="0"/>
          </a:p>
        </p:txBody>
      </p:sp>
    </p:spTree>
    <p:extLst>
      <p:ext uri="{BB962C8B-B14F-4D97-AF65-F5344CB8AC3E}">
        <p14:creationId xmlns:p14="http://schemas.microsoft.com/office/powerpoint/2010/main" val="4888405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smtClean="0"/>
              <a:t>11.05.2020</a:t>
            </a:r>
            <a:endParaRPr lang="de-DE"/>
          </a:p>
        </p:txBody>
      </p:sp>
      <p:sp>
        <p:nvSpPr>
          <p:cNvPr id="3" name="Fußzeilenplatzhalter 2"/>
          <p:cNvSpPr>
            <a:spLocks noGrp="1"/>
          </p:cNvSpPr>
          <p:nvPr>
            <p:ph type="ftr" sz="quarter" idx="11"/>
          </p:nvPr>
        </p:nvSpPr>
        <p:spPr/>
        <p:txBody>
          <a:bodyPr/>
          <a:lstStyle/>
          <a:p>
            <a:r>
              <a:rPr lang="de-DE" smtClean="0"/>
              <a:t>COVID-19: Lage National</a:t>
            </a:r>
            <a:endParaRPr lang="de-DE"/>
          </a:p>
        </p:txBody>
      </p:sp>
      <p:sp>
        <p:nvSpPr>
          <p:cNvPr id="4" name="Foliennummernplatzhalter 3"/>
          <p:cNvSpPr>
            <a:spLocks noGrp="1"/>
          </p:cNvSpPr>
          <p:nvPr>
            <p:ph type="sldNum" sz="quarter" idx="12"/>
          </p:nvPr>
        </p:nvSpPr>
        <p:spPr/>
        <p:txBody>
          <a:bodyPr/>
          <a:lstStyle/>
          <a:p>
            <a:fld id="{162A217B-ED1C-D84B-8478-63C77FA79618}" type="slidenum">
              <a:rPr lang="de-DE" smtClean="0"/>
              <a:pPr/>
              <a:t>‹Nr.›</a:t>
            </a:fld>
            <a:endParaRPr lang="de-DE"/>
          </a:p>
        </p:txBody>
      </p:sp>
    </p:spTree>
    <p:extLst>
      <p:ext uri="{BB962C8B-B14F-4D97-AF65-F5344CB8AC3E}">
        <p14:creationId xmlns:p14="http://schemas.microsoft.com/office/powerpoint/2010/main" val="3244354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_Standardfoto">
    <p:spTree>
      <p:nvGrpSpPr>
        <p:cNvPr id="1" name=""/>
        <p:cNvGrpSpPr/>
        <p:nvPr/>
      </p:nvGrpSpPr>
      <p:grpSpPr>
        <a:xfrm>
          <a:off x="0" y="0"/>
          <a:ext cx="0" cy="0"/>
          <a:chOff x="0" y="0"/>
          <a:chExt cx="0" cy="0"/>
        </a:xfrm>
      </p:grpSpPr>
      <p:sp>
        <p:nvSpPr>
          <p:cNvPr id="13" name="Rechteck 12"/>
          <p:cNvSpPr/>
          <p:nvPr userDrawn="1"/>
        </p:nvSpPr>
        <p:spPr>
          <a:xfrm>
            <a:off x="6409267" y="118533"/>
            <a:ext cx="2411205" cy="927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3" name="Bild 2" descr="PPT_Background_4zu3_RBGNEU.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80" y="1384875"/>
            <a:ext cx="8746484" cy="4358640"/>
          </a:xfrm>
          <a:prstGeom prst="rect">
            <a:avLst/>
          </a:prstGeom>
        </p:spPr>
      </p:pic>
      <p:sp>
        <p:nvSpPr>
          <p:cNvPr id="21" name="Textfeld 20"/>
          <p:cNvSpPr txBox="1"/>
          <p:nvPr userDrawn="1"/>
        </p:nvSpPr>
        <p:spPr>
          <a:xfrm>
            <a:off x="3624352" y="2264791"/>
            <a:ext cx="5124112" cy="2678578"/>
          </a:xfrm>
          <a:prstGeom prst="rect">
            <a:avLst/>
          </a:prstGeom>
          <a:solidFill>
            <a:srgbClr val="4D8AD2"/>
          </a:solid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252000" tIns="234000" rIns="252000" bIns="450000" numCol="1" spcCol="0" rtlCol="0" fromWordArt="0" anchor="ctr" anchorCtr="0" forceAA="0" compatLnSpc="1">
            <a:prstTxWarp prst="textNoShape">
              <a:avLst/>
            </a:prstTxWarp>
            <a:noAutofit/>
          </a:bodyPr>
          <a:lstStyle/>
          <a:p>
            <a:pPr>
              <a:lnSpc>
                <a:spcPts val="1200"/>
              </a:lnSpc>
              <a:spcAft>
                <a:spcPts val="600"/>
              </a:spcAft>
            </a:pPr>
            <a:endParaRPr lang="de-DE" sz="2800" dirty="0">
              <a:solidFill>
                <a:srgbClr val="FFFFFF"/>
              </a:solidFill>
              <a:effectLst/>
              <a:latin typeface="Calibri"/>
              <a:ea typeface="ＭＳ 明朝"/>
              <a:cs typeface="Calibri"/>
            </a:endParaRPr>
          </a:p>
        </p:txBody>
      </p:sp>
      <p:cxnSp>
        <p:nvCxnSpPr>
          <p:cNvPr id="23" name="Gerade Verbindung 22"/>
          <p:cNvCxnSpPr/>
          <p:nvPr userDrawn="1"/>
        </p:nvCxnSpPr>
        <p:spPr>
          <a:xfrm>
            <a:off x="3934890" y="2015660"/>
            <a:ext cx="0" cy="3160410"/>
          </a:xfrm>
          <a:prstGeom prst="line">
            <a:avLst/>
          </a:prstGeom>
          <a:ln>
            <a:solidFill>
              <a:schemeClr val="bg1"/>
            </a:solid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userDrawn="1"/>
        </p:nvCxnSpPr>
        <p:spPr>
          <a:xfrm>
            <a:off x="8439734" y="2009669"/>
            <a:ext cx="0" cy="3166401"/>
          </a:xfrm>
          <a:prstGeom prst="line">
            <a:avLst/>
          </a:prstGeom>
          <a:ln>
            <a:solidFill>
              <a:schemeClr val="bg1"/>
            </a:solid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2">
            <a:schemeClr val="accent1"/>
          </a:lnRef>
          <a:fillRef idx="0">
            <a:schemeClr val="accent1"/>
          </a:fillRef>
          <a:effectRef idx="1">
            <a:schemeClr val="accent1"/>
          </a:effectRef>
          <a:fontRef idx="minor">
            <a:schemeClr val="tx1"/>
          </a:fontRef>
        </p:style>
      </p:cxnSp>
      <p:sp>
        <p:nvSpPr>
          <p:cNvPr id="2" name="Rechteck 1"/>
          <p:cNvSpPr/>
          <p:nvPr userDrawn="1"/>
        </p:nvSpPr>
        <p:spPr>
          <a:xfrm>
            <a:off x="89647" y="6432176"/>
            <a:ext cx="8658817" cy="4258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0" name="Titel 1"/>
          <p:cNvSpPr>
            <a:spLocks noGrp="1"/>
          </p:cNvSpPr>
          <p:nvPr>
            <p:ph type="ctrTitle"/>
          </p:nvPr>
        </p:nvSpPr>
        <p:spPr>
          <a:xfrm>
            <a:off x="3934890" y="2267305"/>
            <a:ext cx="4504844" cy="1548940"/>
          </a:xfrm>
        </p:spPr>
        <p:txBody>
          <a:bodyPr lIns="252000" tIns="252000" rIns="252000" bIns="108000" anchor="t" anchorCtr="0">
            <a:noAutofit/>
          </a:bodyPr>
          <a:lstStyle>
            <a:lvl1pPr algn="l">
              <a:defRPr sz="2200" b="1" i="0">
                <a:solidFill>
                  <a:schemeClr val="bg1"/>
                </a:solidFill>
              </a:defRPr>
            </a:lvl1pPr>
          </a:lstStyle>
          <a:p>
            <a:r>
              <a:rPr lang="de-DE" dirty="0"/>
              <a:t>Mastertitelformat bearbeiten</a:t>
            </a:r>
          </a:p>
        </p:txBody>
      </p:sp>
      <p:sp>
        <p:nvSpPr>
          <p:cNvPr id="11" name="Textplatzhalter 16"/>
          <p:cNvSpPr>
            <a:spLocks noGrp="1"/>
          </p:cNvSpPr>
          <p:nvPr>
            <p:ph type="body" sz="quarter" idx="14"/>
          </p:nvPr>
        </p:nvSpPr>
        <p:spPr>
          <a:xfrm>
            <a:off x="3935413" y="3816244"/>
            <a:ext cx="4503737" cy="1127125"/>
          </a:xfrm>
        </p:spPr>
        <p:txBody>
          <a:bodyPr lIns="252000" tIns="108000" rIns="252000" bIns="252000" anchor="b" anchorCtr="0">
            <a:noAutofit/>
          </a:bodyPr>
          <a:lstStyle>
            <a:lvl1pPr marL="0" indent="0">
              <a:lnSpc>
                <a:spcPts val="2200"/>
              </a:lnSpc>
              <a:spcBef>
                <a:spcPts val="0"/>
              </a:spcBef>
              <a:buNone/>
              <a:defRPr sz="1800">
                <a:solidFill>
                  <a:schemeClr val="bg1"/>
                </a:solidFill>
              </a:defRPr>
            </a:lvl1pPr>
            <a:lvl2pPr marL="457200" indent="0">
              <a:buNone/>
              <a:defRPr>
                <a:solidFill>
                  <a:srgbClr val="FFFFFF"/>
                </a:solidFill>
              </a:defRPr>
            </a:lvl2pPr>
            <a:lvl3pPr marL="914400" indent="0">
              <a:buNone/>
              <a:defRPr>
                <a:solidFill>
                  <a:srgbClr val="FFFFFF"/>
                </a:solidFill>
              </a:defRPr>
            </a:lvl3pPr>
            <a:lvl4pPr marL="1371600" indent="0">
              <a:buNone/>
              <a:defRPr>
                <a:solidFill>
                  <a:srgbClr val="FFFFFF"/>
                </a:solidFill>
              </a:defRPr>
            </a:lvl4pPr>
            <a:lvl5pPr marL="1828800" indent="0">
              <a:buNone/>
              <a:defRPr>
                <a:solidFill>
                  <a:srgbClr val="FFFFFF"/>
                </a:solidFill>
              </a:defRPr>
            </a:lvl5pPr>
          </a:lstStyle>
          <a:p>
            <a:pPr lvl="0"/>
            <a:r>
              <a:rPr lang="de-DE" dirty="0"/>
              <a:t>Mastertextformat bearbeiten</a:t>
            </a:r>
          </a:p>
        </p:txBody>
      </p:sp>
      <p:pic>
        <p:nvPicPr>
          <p:cNvPr id="12" name="Bild 11" descr="RKI-Logo_RGB_P300C.tif"/>
          <p:cNvPicPr>
            <a:picLocks noChangeAspect="1"/>
          </p:cNvPicPr>
          <p:nvPr userDrawn="1"/>
        </p:nvPicPr>
        <p:blipFill>
          <a:blip r:embed="rId3">
            <a:alphaModFix/>
            <a:extLst>
              <a:ext uri="{28A0092B-C50C-407E-A947-70E740481C1C}">
                <a14:useLocalDpi xmlns:a14="http://schemas.microsoft.com/office/drawing/2010/main" val="0"/>
              </a:ext>
            </a:extLst>
          </a:blip>
          <a:stretch>
            <a:fillRect/>
          </a:stretch>
        </p:blipFill>
        <p:spPr>
          <a:xfrm>
            <a:off x="6770379" y="332655"/>
            <a:ext cx="2050093" cy="594649"/>
          </a:xfrm>
          <a:prstGeom prst="rect">
            <a:avLst/>
          </a:prstGeom>
        </p:spPr>
      </p:pic>
      <p:sp>
        <p:nvSpPr>
          <p:cNvPr id="14" name="Rechteck 13"/>
          <p:cNvSpPr/>
          <p:nvPr userDrawn="1"/>
        </p:nvSpPr>
        <p:spPr>
          <a:xfrm>
            <a:off x="8748464" y="2267304"/>
            <a:ext cx="395537" cy="2676064"/>
          </a:xfrm>
          <a:prstGeom prst="rect">
            <a:avLst/>
          </a:prstGeom>
          <a:solidFill>
            <a:srgbClr val="80A5DC"/>
          </a:solid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Tree>
    <p:extLst>
      <p:ext uri="{BB962C8B-B14F-4D97-AF65-F5344CB8AC3E}">
        <p14:creationId xmlns:p14="http://schemas.microsoft.com/office/powerpoint/2010/main" val="199620653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11" name="Inhaltsplatzhalter 2"/>
          <p:cNvSpPr>
            <a:spLocks noGrp="1"/>
          </p:cNvSpPr>
          <p:nvPr>
            <p:ph sz="quarter" idx="13"/>
          </p:nvPr>
        </p:nvSpPr>
        <p:spPr>
          <a:xfrm>
            <a:off x="457199" y="1155700"/>
            <a:ext cx="8092593" cy="530225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Titelplatzhalter 1"/>
          <p:cNvSpPr>
            <a:spLocks noGrp="1"/>
          </p:cNvSpPr>
          <p:nvPr>
            <p:ph type="title"/>
          </p:nvPr>
        </p:nvSpPr>
        <p:spPr>
          <a:xfrm>
            <a:off x="457200" y="692696"/>
            <a:ext cx="8092592" cy="338554"/>
          </a:xfrm>
          <a:prstGeom prst="rect">
            <a:avLst/>
          </a:prstGeom>
        </p:spPr>
        <p:txBody>
          <a:bodyPr vert="horz" lIns="0" tIns="0" rIns="0" bIns="0" rtlCol="0" anchor="t" anchorCtr="0">
            <a:spAutoFit/>
          </a:bodyPr>
          <a:lstStyle/>
          <a:p>
            <a:r>
              <a:rPr lang="de-DE" dirty="0"/>
              <a:t>Mastertitelformat bearbeiten</a:t>
            </a:r>
          </a:p>
        </p:txBody>
      </p:sp>
      <p:sp>
        <p:nvSpPr>
          <p:cNvPr id="9" name="Datumsplatzhalter 8"/>
          <p:cNvSpPr>
            <a:spLocks noGrp="1"/>
          </p:cNvSpPr>
          <p:nvPr>
            <p:ph type="dt" sz="half" idx="14"/>
          </p:nvPr>
        </p:nvSpPr>
        <p:spPr/>
        <p:txBody>
          <a:bodyPr/>
          <a:lstStyle/>
          <a:p>
            <a:r>
              <a:rPr lang="de-DE" smtClean="0"/>
              <a:t>11.05.2020</a:t>
            </a:r>
            <a:endParaRPr lang="de-DE" dirty="0"/>
          </a:p>
        </p:txBody>
      </p:sp>
      <p:sp>
        <p:nvSpPr>
          <p:cNvPr id="10" name="Fußzeilenplatzhalter 9"/>
          <p:cNvSpPr>
            <a:spLocks noGrp="1"/>
          </p:cNvSpPr>
          <p:nvPr>
            <p:ph type="ftr" sz="quarter" idx="15"/>
          </p:nvPr>
        </p:nvSpPr>
        <p:spPr/>
        <p:txBody>
          <a:bodyPr/>
          <a:lstStyle/>
          <a:p>
            <a:r>
              <a:rPr lang="de-DE" smtClean="0"/>
              <a:t>COVID-19: Lage National</a:t>
            </a:r>
            <a:endParaRPr lang="de-DE" dirty="0"/>
          </a:p>
        </p:txBody>
      </p:sp>
      <p:sp>
        <p:nvSpPr>
          <p:cNvPr id="12" name="Foliennummernplatzhalter 11"/>
          <p:cNvSpPr>
            <a:spLocks noGrp="1"/>
          </p:cNvSpPr>
          <p:nvPr>
            <p:ph type="sldNum" sz="quarter" idx="16"/>
          </p:nvPr>
        </p:nvSpPr>
        <p:spPr/>
        <p:txBody>
          <a:bodyPr/>
          <a:lstStyle/>
          <a:p>
            <a:fld id="{162A217B-ED1C-D84B-8478-63C77FA79618}" type="slidenum">
              <a:rPr lang="de-DE" smtClean="0"/>
              <a:pPr/>
              <a:t>‹Nr.›</a:t>
            </a:fld>
            <a:endParaRPr lang="de-DE" dirty="0"/>
          </a:p>
        </p:txBody>
      </p:sp>
    </p:spTree>
    <p:extLst>
      <p:ext uri="{BB962C8B-B14F-4D97-AF65-F5344CB8AC3E}">
        <p14:creationId xmlns:p14="http://schemas.microsoft.com/office/powerpoint/2010/main" val="96019672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8" name="Inhaltsplatzhalter 7"/>
          <p:cNvSpPr>
            <a:spLocks noGrp="1"/>
          </p:cNvSpPr>
          <p:nvPr>
            <p:ph sz="quarter" idx="13"/>
          </p:nvPr>
        </p:nvSpPr>
        <p:spPr>
          <a:xfrm>
            <a:off x="4606442" y="1155699"/>
            <a:ext cx="3943350" cy="529590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9" name="Inhaltsplatzhalter 7"/>
          <p:cNvSpPr>
            <a:spLocks noGrp="1"/>
          </p:cNvSpPr>
          <p:nvPr>
            <p:ph sz="quarter" idx="14"/>
          </p:nvPr>
        </p:nvSpPr>
        <p:spPr>
          <a:xfrm>
            <a:off x="454844" y="1155699"/>
            <a:ext cx="3943350" cy="5295901"/>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0" name="Titelplatzhalter 1"/>
          <p:cNvSpPr>
            <a:spLocks noGrp="1"/>
          </p:cNvSpPr>
          <p:nvPr>
            <p:ph type="title"/>
          </p:nvPr>
        </p:nvSpPr>
        <p:spPr>
          <a:xfrm>
            <a:off x="457200" y="692696"/>
            <a:ext cx="8092592" cy="338554"/>
          </a:xfrm>
          <a:prstGeom prst="rect">
            <a:avLst/>
          </a:prstGeom>
        </p:spPr>
        <p:txBody>
          <a:bodyPr vert="horz" lIns="0" tIns="0" rIns="0" bIns="0" rtlCol="0" anchor="t" anchorCtr="0">
            <a:spAutoFit/>
          </a:bodyPr>
          <a:lstStyle/>
          <a:p>
            <a:r>
              <a:rPr lang="de-DE" dirty="0"/>
              <a:t>Mastertitelformat bearbeiten</a:t>
            </a:r>
          </a:p>
        </p:txBody>
      </p:sp>
      <p:sp>
        <p:nvSpPr>
          <p:cNvPr id="11" name="Datumsplatzhalter 10"/>
          <p:cNvSpPr>
            <a:spLocks noGrp="1"/>
          </p:cNvSpPr>
          <p:nvPr>
            <p:ph type="dt" sz="half" idx="15"/>
          </p:nvPr>
        </p:nvSpPr>
        <p:spPr/>
        <p:txBody>
          <a:bodyPr/>
          <a:lstStyle/>
          <a:p>
            <a:r>
              <a:rPr lang="de-DE" smtClean="0"/>
              <a:t>11.05.2020</a:t>
            </a:r>
            <a:endParaRPr lang="de-DE" dirty="0"/>
          </a:p>
        </p:txBody>
      </p:sp>
      <p:sp>
        <p:nvSpPr>
          <p:cNvPr id="12" name="Fußzeilenplatzhalter 11"/>
          <p:cNvSpPr>
            <a:spLocks noGrp="1"/>
          </p:cNvSpPr>
          <p:nvPr>
            <p:ph type="ftr" sz="quarter" idx="16"/>
          </p:nvPr>
        </p:nvSpPr>
        <p:spPr/>
        <p:txBody>
          <a:bodyPr/>
          <a:lstStyle/>
          <a:p>
            <a:r>
              <a:rPr lang="de-DE" smtClean="0"/>
              <a:t>COVID-19: Lage National</a:t>
            </a:r>
            <a:endParaRPr lang="de-DE" dirty="0"/>
          </a:p>
        </p:txBody>
      </p:sp>
      <p:sp>
        <p:nvSpPr>
          <p:cNvPr id="13" name="Foliennummernplatzhalter 12"/>
          <p:cNvSpPr>
            <a:spLocks noGrp="1"/>
          </p:cNvSpPr>
          <p:nvPr>
            <p:ph type="sldNum" sz="quarter" idx="17"/>
          </p:nvPr>
        </p:nvSpPr>
        <p:spPr/>
        <p:txBody>
          <a:bodyPr/>
          <a:lstStyle/>
          <a:p>
            <a:fld id="{162A217B-ED1C-D84B-8478-63C77FA79618}" type="slidenum">
              <a:rPr lang="de-DE" smtClean="0"/>
              <a:pPr/>
              <a:t>‹Nr.›</a:t>
            </a:fld>
            <a:endParaRPr lang="de-DE" dirty="0"/>
          </a:p>
        </p:txBody>
      </p:sp>
    </p:spTree>
    <p:extLst>
      <p:ext uri="{BB962C8B-B14F-4D97-AF65-F5344CB8AC3E}">
        <p14:creationId xmlns:p14="http://schemas.microsoft.com/office/powerpoint/2010/main" val="288002536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9" name="Datumsplatzhalter 8"/>
          <p:cNvSpPr>
            <a:spLocks noGrp="1"/>
          </p:cNvSpPr>
          <p:nvPr>
            <p:ph type="dt" sz="half" idx="10"/>
          </p:nvPr>
        </p:nvSpPr>
        <p:spPr/>
        <p:txBody>
          <a:bodyPr/>
          <a:lstStyle/>
          <a:p>
            <a:r>
              <a:rPr lang="de-DE" smtClean="0"/>
              <a:t>11.05.2020</a:t>
            </a:r>
            <a:endParaRPr lang="de-DE" dirty="0"/>
          </a:p>
        </p:txBody>
      </p:sp>
      <p:sp>
        <p:nvSpPr>
          <p:cNvPr id="10" name="Fußzeilenplatzhalter 9"/>
          <p:cNvSpPr>
            <a:spLocks noGrp="1"/>
          </p:cNvSpPr>
          <p:nvPr>
            <p:ph type="ftr" sz="quarter" idx="11"/>
          </p:nvPr>
        </p:nvSpPr>
        <p:spPr/>
        <p:txBody>
          <a:bodyPr/>
          <a:lstStyle/>
          <a:p>
            <a:r>
              <a:rPr lang="de-DE" smtClean="0"/>
              <a:t>COVID-19: Lage National</a:t>
            </a:r>
            <a:endParaRPr lang="de-DE" dirty="0"/>
          </a:p>
        </p:txBody>
      </p:sp>
      <p:sp>
        <p:nvSpPr>
          <p:cNvPr id="11" name="Foliennummernplatzhalter 10"/>
          <p:cNvSpPr>
            <a:spLocks noGrp="1"/>
          </p:cNvSpPr>
          <p:nvPr>
            <p:ph type="sldNum" sz="quarter" idx="12"/>
          </p:nvPr>
        </p:nvSpPr>
        <p:spPr/>
        <p:txBody>
          <a:bodyPr/>
          <a:lstStyle/>
          <a:p>
            <a:fld id="{162A217B-ED1C-D84B-8478-63C77FA79618}" type="slidenum">
              <a:rPr lang="de-DE" smtClean="0"/>
              <a:pPr/>
              <a:t>‹Nr.›</a:t>
            </a:fld>
            <a:endParaRPr lang="de-DE" dirty="0"/>
          </a:p>
        </p:txBody>
      </p:sp>
    </p:spTree>
    <p:extLst>
      <p:ext uri="{BB962C8B-B14F-4D97-AF65-F5344CB8AC3E}">
        <p14:creationId xmlns:p14="http://schemas.microsoft.com/office/powerpoint/2010/main" val="127045127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8" name="Datumsplatzhalter 7"/>
          <p:cNvSpPr>
            <a:spLocks noGrp="1"/>
          </p:cNvSpPr>
          <p:nvPr>
            <p:ph type="dt" sz="half" idx="10"/>
          </p:nvPr>
        </p:nvSpPr>
        <p:spPr/>
        <p:txBody>
          <a:bodyPr/>
          <a:lstStyle/>
          <a:p>
            <a:r>
              <a:rPr lang="de-DE" smtClean="0"/>
              <a:t>11.05.2020</a:t>
            </a:r>
            <a:endParaRPr lang="de-DE" dirty="0"/>
          </a:p>
        </p:txBody>
      </p:sp>
      <p:sp>
        <p:nvSpPr>
          <p:cNvPr id="9" name="Fußzeilenplatzhalter 8"/>
          <p:cNvSpPr>
            <a:spLocks noGrp="1"/>
          </p:cNvSpPr>
          <p:nvPr>
            <p:ph type="ftr" sz="quarter" idx="11"/>
          </p:nvPr>
        </p:nvSpPr>
        <p:spPr/>
        <p:txBody>
          <a:bodyPr/>
          <a:lstStyle/>
          <a:p>
            <a:r>
              <a:rPr lang="de-DE" smtClean="0"/>
              <a:t>COVID-19: Lage National</a:t>
            </a:r>
            <a:endParaRPr lang="de-DE" dirty="0"/>
          </a:p>
        </p:txBody>
      </p:sp>
      <p:sp>
        <p:nvSpPr>
          <p:cNvPr id="10" name="Foliennummernplatzhalter 9"/>
          <p:cNvSpPr>
            <a:spLocks noGrp="1"/>
          </p:cNvSpPr>
          <p:nvPr>
            <p:ph type="sldNum" sz="quarter" idx="12"/>
          </p:nvPr>
        </p:nvSpPr>
        <p:spPr/>
        <p:txBody>
          <a:bodyPr/>
          <a:lstStyle/>
          <a:p>
            <a:fld id="{162A217B-ED1C-D84B-8478-63C77FA79618}" type="slidenum">
              <a:rPr lang="de-DE" smtClean="0"/>
              <a:pPr/>
              <a:t>‹Nr.›</a:t>
            </a:fld>
            <a:endParaRPr lang="de-DE" dirty="0"/>
          </a:p>
        </p:txBody>
      </p:sp>
    </p:spTree>
    <p:extLst>
      <p:ext uri="{BB962C8B-B14F-4D97-AF65-F5344CB8AC3E}">
        <p14:creationId xmlns:p14="http://schemas.microsoft.com/office/powerpoint/2010/main" val="365855864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3" name="Rechteck 2"/>
          <p:cNvSpPr/>
          <p:nvPr userDrawn="1"/>
        </p:nvSpPr>
        <p:spPr>
          <a:xfrm>
            <a:off x="6409267" y="118533"/>
            <a:ext cx="2411205" cy="927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endParaRPr>
          </a:p>
        </p:txBody>
      </p:sp>
      <p:sp>
        <p:nvSpPr>
          <p:cNvPr id="7" name="Rechteck 6"/>
          <p:cNvSpPr/>
          <p:nvPr userDrawn="1"/>
        </p:nvSpPr>
        <p:spPr>
          <a:xfrm>
            <a:off x="0" y="1384875"/>
            <a:ext cx="8752360" cy="4355538"/>
          </a:xfrm>
          <a:prstGeom prst="rect">
            <a:avLst/>
          </a:prstGeom>
          <a:solidFill>
            <a:srgbClr val="006EC7"/>
          </a:solid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solidFill>
                <a:prstClr val="white"/>
              </a:solidFill>
            </a:endParaRPr>
          </a:p>
        </p:txBody>
      </p:sp>
      <p:sp>
        <p:nvSpPr>
          <p:cNvPr id="9" name="Textfeld 8"/>
          <p:cNvSpPr txBox="1"/>
          <p:nvPr userDrawn="1"/>
        </p:nvSpPr>
        <p:spPr>
          <a:xfrm>
            <a:off x="3624352" y="2264791"/>
            <a:ext cx="5124112" cy="2678578"/>
          </a:xfrm>
          <a:prstGeom prst="rect">
            <a:avLst/>
          </a:prstGeom>
          <a:solidFill>
            <a:srgbClr val="4D8AD2"/>
          </a:solid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648000" tIns="234000" rIns="684000" bIns="450000" numCol="1" spcCol="0" rtlCol="0" fromWordArt="0" anchor="ctr" anchorCtr="0" forceAA="0" compatLnSpc="1">
            <a:prstTxWarp prst="textNoShape">
              <a:avLst/>
            </a:prstTxWarp>
            <a:noAutofit/>
          </a:bodyPr>
          <a:lstStyle/>
          <a:p>
            <a:pPr>
              <a:lnSpc>
                <a:spcPts val="1200"/>
              </a:lnSpc>
              <a:spcAft>
                <a:spcPts val="600"/>
              </a:spcAft>
            </a:pPr>
            <a:endParaRPr lang="de-DE" sz="2800" dirty="0">
              <a:solidFill>
                <a:srgbClr val="FFFFFF"/>
              </a:solidFill>
              <a:ea typeface="ＭＳ 明朝"/>
              <a:cs typeface="Calibri"/>
            </a:endParaRPr>
          </a:p>
        </p:txBody>
      </p:sp>
      <p:sp>
        <p:nvSpPr>
          <p:cNvPr id="2" name="Titel 1"/>
          <p:cNvSpPr>
            <a:spLocks noGrp="1"/>
          </p:cNvSpPr>
          <p:nvPr>
            <p:ph type="ctrTitle"/>
          </p:nvPr>
        </p:nvSpPr>
        <p:spPr>
          <a:xfrm>
            <a:off x="3934890" y="2267305"/>
            <a:ext cx="4504844" cy="1548940"/>
          </a:xfrm>
        </p:spPr>
        <p:txBody>
          <a:bodyPr lIns="252000" tIns="252000" rIns="252000" bIns="108000" anchor="t" anchorCtr="0">
            <a:noAutofit/>
          </a:bodyPr>
          <a:lstStyle>
            <a:lvl1pPr algn="l">
              <a:defRPr sz="2200" b="1" i="0">
                <a:solidFill>
                  <a:schemeClr val="bg1"/>
                </a:solidFill>
              </a:defRPr>
            </a:lvl1pPr>
          </a:lstStyle>
          <a:p>
            <a:r>
              <a:rPr lang="de-DE" dirty="0" smtClean="0"/>
              <a:t>Mastertitelformat bearbeiten</a:t>
            </a:r>
            <a:endParaRPr lang="de-DE" dirty="0"/>
          </a:p>
        </p:txBody>
      </p:sp>
      <p:cxnSp>
        <p:nvCxnSpPr>
          <p:cNvPr id="11" name="Gerade Verbindung 10"/>
          <p:cNvCxnSpPr/>
          <p:nvPr userDrawn="1"/>
        </p:nvCxnSpPr>
        <p:spPr>
          <a:xfrm>
            <a:off x="3934890" y="2015660"/>
            <a:ext cx="0" cy="3160410"/>
          </a:xfrm>
          <a:prstGeom prst="line">
            <a:avLst/>
          </a:prstGeom>
          <a:ln>
            <a:solidFill>
              <a:schemeClr val="bg1"/>
            </a:solid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2">
            <a:schemeClr val="accent1"/>
          </a:lnRef>
          <a:fillRef idx="0">
            <a:schemeClr val="accent1"/>
          </a:fillRef>
          <a:effectRef idx="1">
            <a:schemeClr val="accent1"/>
          </a:effectRef>
          <a:fontRef idx="minor">
            <a:schemeClr val="tx1"/>
          </a:fontRef>
        </p:style>
      </p:cxnSp>
      <p:cxnSp>
        <p:nvCxnSpPr>
          <p:cNvPr id="12" name="Gerade Verbindung 11"/>
          <p:cNvCxnSpPr/>
          <p:nvPr userDrawn="1"/>
        </p:nvCxnSpPr>
        <p:spPr>
          <a:xfrm>
            <a:off x="8439734" y="2009669"/>
            <a:ext cx="0" cy="3166401"/>
          </a:xfrm>
          <a:prstGeom prst="line">
            <a:avLst/>
          </a:prstGeom>
          <a:ln>
            <a:solidFill>
              <a:schemeClr val="bg1"/>
            </a:solid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2">
            <a:schemeClr val="accent1"/>
          </a:lnRef>
          <a:fillRef idx="0">
            <a:schemeClr val="accent1"/>
          </a:fillRef>
          <a:effectRef idx="1">
            <a:schemeClr val="accent1"/>
          </a:effectRef>
          <a:fontRef idx="minor">
            <a:schemeClr val="tx1"/>
          </a:fontRef>
        </p:style>
      </p:cxnSp>
      <p:sp>
        <p:nvSpPr>
          <p:cNvPr id="14" name="Rechteck 13"/>
          <p:cNvSpPr/>
          <p:nvPr userDrawn="1"/>
        </p:nvSpPr>
        <p:spPr>
          <a:xfrm>
            <a:off x="8748464" y="2267304"/>
            <a:ext cx="395537" cy="2676064"/>
          </a:xfrm>
          <a:prstGeom prst="rect">
            <a:avLst/>
          </a:prstGeom>
          <a:solidFill>
            <a:srgbClr val="80A5DC"/>
          </a:solid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solidFill>
                <a:prstClr val="white"/>
              </a:solidFill>
            </a:endParaRPr>
          </a:p>
        </p:txBody>
      </p:sp>
      <p:sp>
        <p:nvSpPr>
          <p:cNvPr id="15" name="Bildplatzhalter 14"/>
          <p:cNvSpPr>
            <a:spLocks noGrp="1"/>
          </p:cNvSpPr>
          <p:nvPr>
            <p:ph type="pic" sz="quarter" idx="13"/>
          </p:nvPr>
        </p:nvSpPr>
        <p:spPr>
          <a:xfrm>
            <a:off x="0" y="1384300"/>
            <a:ext cx="3319463" cy="4356100"/>
          </a:xfrm>
        </p:spPr>
        <p:txBody>
          <a:bodyPr/>
          <a:lstStyle/>
          <a:p>
            <a:endParaRPr lang="de-DE"/>
          </a:p>
        </p:txBody>
      </p:sp>
      <p:sp>
        <p:nvSpPr>
          <p:cNvPr id="16" name="Rechteck 15"/>
          <p:cNvSpPr/>
          <p:nvPr userDrawn="1"/>
        </p:nvSpPr>
        <p:spPr>
          <a:xfrm>
            <a:off x="89647" y="6432176"/>
            <a:ext cx="8658817" cy="4258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endParaRPr>
          </a:p>
        </p:txBody>
      </p:sp>
      <p:sp>
        <p:nvSpPr>
          <p:cNvPr id="17" name="Textplatzhalter 16"/>
          <p:cNvSpPr>
            <a:spLocks noGrp="1"/>
          </p:cNvSpPr>
          <p:nvPr>
            <p:ph type="body" sz="quarter" idx="14"/>
          </p:nvPr>
        </p:nvSpPr>
        <p:spPr>
          <a:xfrm>
            <a:off x="3935413" y="3816244"/>
            <a:ext cx="4503737" cy="1127125"/>
          </a:xfrm>
        </p:spPr>
        <p:txBody>
          <a:bodyPr lIns="252000" tIns="108000" rIns="252000" bIns="252000" anchor="b" anchorCtr="0">
            <a:noAutofit/>
          </a:bodyPr>
          <a:lstStyle>
            <a:lvl1pPr marL="0" indent="0">
              <a:lnSpc>
                <a:spcPts val="2200"/>
              </a:lnSpc>
              <a:spcBef>
                <a:spcPts val="0"/>
              </a:spcBef>
              <a:buNone/>
              <a:defRPr sz="1800">
                <a:solidFill>
                  <a:schemeClr val="bg1"/>
                </a:solidFill>
              </a:defRPr>
            </a:lvl1pPr>
            <a:lvl2pPr marL="457200" indent="0">
              <a:buNone/>
              <a:defRPr>
                <a:solidFill>
                  <a:srgbClr val="FFFFFF"/>
                </a:solidFill>
              </a:defRPr>
            </a:lvl2pPr>
            <a:lvl3pPr marL="914400" indent="0">
              <a:buNone/>
              <a:defRPr>
                <a:solidFill>
                  <a:srgbClr val="FFFFFF"/>
                </a:solidFill>
              </a:defRPr>
            </a:lvl3pPr>
            <a:lvl4pPr marL="1371600" indent="0">
              <a:buNone/>
              <a:defRPr>
                <a:solidFill>
                  <a:srgbClr val="FFFFFF"/>
                </a:solidFill>
              </a:defRPr>
            </a:lvl4pPr>
            <a:lvl5pPr marL="1828800" indent="0">
              <a:buNone/>
              <a:defRPr>
                <a:solidFill>
                  <a:srgbClr val="FFFFFF"/>
                </a:solidFill>
              </a:defRPr>
            </a:lvl5pPr>
          </a:lstStyle>
          <a:p>
            <a:pPr lvl="0"/>
            <a:r>
              <a:rPr lang="de-DE" dirty="0" smtClean="0"/>
              <a:t>Mastertextformat bearbeiten</a:t>
            </a:r>
          </a:p>
        </p:txBody>
      </p:sp>
      <p:pic>
        <p:nvPicPr>
          <p:cNvPr id="13" name="Bild 12" descr="RKI-Logo_RGB_P300C.tif"/>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6770379" y="332655"/>
            <a:ext cx="2050093" cy="594649"/>
          </a:xfrm>
          <a:prstGeom prst="rect">
            <a:avLst/>
          </a:prstGeom>
        </p:spPr>
      </p:pic>
      <p:pic>
        <p:nvPicPr>
          <p:cNvPr id="20" name="Bild 19" descr="RKI_Jubilaeumslogo_PPT_EN-02.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32658"/>
            <a:ext cx="1729250" cy="507999"/>
          </a:xfrm>
          <a:prstGeom prst="rect">
            <a:avLst/>
          </a:prstGeom>
        </p:spPr>
      </p:pic>
    </p:spTree>
    <p:extLst>
      <p:ext uri="{BB962C8B-B14F-4D97-AF65-F5344CB8AC3E}">
        <p14:creationId xmlns:p14="http://schemas.microsoft.com/office/powerpoint/2010/main" val="1285158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_Standardfoto">
    <p:spTree>
      <p:nvGrpSpPr>
        <p:cNvPr id="1" name=""/>
        <p:cNvGrpSpPr/>
        <p:nvPr/>
      </p:nvGrpSpPr>
      <p:grpSpPr>
        <a:xfrm>
          <a:off x="0" y="0"/>
          <a:ext cx="0" cy="0"/>
          <a:chOff x="0" y="0"/>
          <a:chExt cx="0" cy="0"/>
        </a:xfrm>
      </p:grpSpPr>
      <p:sp>
        <p:nvSpPr>
          <p:cNvPr id="13" name="Rechteck 12"/>
          <p:cNvSpPr/>
          <p:nvPr userDrawn="1"/>
        </p:nvSpPr>
        <p:spPr>
          <a:xfrm>
            <a:off x="6409267" y="118533"/>
            <a:ext cx="2411205" cy="927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endParaRPr>
          </a:p>
        </p:txBody>
      </p:sp>
      <p:pic>
        <p:nvPicPr>
          <p:cNvPr id="3" name="Bild 2" descr="PPT_Background_4zu3_RBGNEU.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80" y="1384875"/>
            <a:ext cx="8746484" cy="4358640"/>
          </a:xfrm>
          <a:prstGeom prst="rect">
            <a:avLst/>
          </a:prstGeom>
        </p:spPr>
      </p:pic>
      <p:sp>
        <p:nvSpPr>
          <p:cNvPr id="21" name="Textfeld 20"/>
          <p:cNvSpPr txBox="1"/>
          <p:nvPr userDrawn="1"/>
        </p:nvSpPr>
        <p:spPr>
          <a:xfrm>
            <a:off x="3624352" y="2264791"/>
            <a:ext cx="5124112" cy="2678578"/>
          </a:xfrm>
          <a:prstGeom prst="rect">
            <a:avLst/>
          </a:prstGeom>
          <a:solidFill>
            <a:srgbClr val="4D8AD2"/>
          </a:solid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252000" tIns="234000" rIns="252000" bIns="450000" numCol="1" spcCol="0" rtlCol="0" fromWordArt="0" anchor="ctr" anchorCtr="0" forceAA="0" compatLnSpc="1">
            <a:prstTxWarp prst="textNoShape">
              <a:avLst/>
            </a:prstTxWarp>
            <a:noAutofit/>
          </a:bodyPr>
          <a:lstStyle/>
          <a:p>
            <a:pPr>
              <a:lnSpc>
                <a:spcPts val="1200"/>
              </a:lnSpc>
              <a:spcAft>
                <a:spcPts val="600"/>
              </a:spcAft>
            </a:pPr>
            <a:endParaRPr lang="de-DE" sz="2800" dirty="0">
              <a:solidFill>
                <a:srgbClr val="FFFFFF"/>
              </a:solidFill>
              <a:ea typeface="ＭＳ 明朝"/>
              <a:cs typeface="Calibri"/>
            </a:endParaRPr>
          </a:p>
        </p:txBody>
      </p:sp>
      <p:cxnSp>
        <p:nvCxnSpPr>
          <p:cNvPr id="23" name="Gerade Verbindung 22"/>
          <p:cNvCxnSpPr/>
          <p:nvPr userDrawn="1"/>
        </p:nvCxnSpPr>
        <p:spPr>
          <a:xfrm>
            <a:off x="3934890" y="2015660"/>
            <a:ext cx="0" cy="3160410"/>
          </a:xfrm>
          <a:prstGeom prst="line">
            <a:avLst/>
          </a:prstGeom>
          <a:ln>
            <a:solidFill>
              <a:schemeClr val="bg1"/>
            </a:solid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userDrawn="1"/>
        </p:nvCxnSpPr>
        <p:spPr>
          <a:xfrm>
            <a:off x="8439734" y="2009669"/>
            <a:ext cx="0" cy="3166401"/>
          </a:xfrm>
          <a:prstGeom prst="line">
            <a:avLst/>
          </a:prstGeom>
          <a:ln>
            <a:solidFill>
              <a:schemeClr val="bg1"/>
            </a:solid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2">
            <a:schemeClr val="accent1"/>
          </a:lnRef>
          <a:fillRef idx="0">
            <a:schemeClr val="accent1"/>
          </a:fillRef>
          <a:effectRef idx="1">
            <a:schemeClr val="accent1"/>
          </a:effectRef>
          <a:fontRef idx="minor">
            <a:schemeClr val="tx1"/>
          </a:fontRef>
        </p:style>
      </p:cxnSp>
      <p:sp>
        <p:nvSpPr>
          <p:cNvPr id="2" name="Rechteck 1"/>
          <p:cNvSpPr/>
          <p:nvPr userDrawn="1"/>
        </p:nvSpPr>
        <p:spPr>
          <a:xfrm>
            <a:off x="89647" y="6432176"/>
            <a:ext cx="8658817" cy="4258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endParaRPr>
          </a:p>
        </p:txBody>
      </p:sp>
      <p:sp>
        <p:nvSpPr>
          <p:cNvPr id="10" name="Titel 1"/>
          <p:cNvSpPr>
            <a:spLocks noGrp="1"/>
          </p:cNvSpPr>
          <p:nvPr>
            <p:ph type="ctrTitle"/>
          </p:nvPr>
        </p:nvSpPr>
        <p:spPr>
          <a:xfrm>
            <a:off x="3934890" y="2267305"/>
            <a:ext cx="4504844" cy="1548940"/>
          </a:xfrm>
        </p:spPr>
        <p:txBody>
          <a:bodyPr lIns="252000" tIns="252000" rIns="252000" bIns="108000" anchor="t" anchorCtr="0">
            <a:noAutofit/>
          </a:bodyPr>
          <a:lstStyle>
            <a:lvl1pPr algn="l">
              <a:defRPr sz="2200" b="1" i="0">
                <a:solidFill>
                  <a:schemeClr val="bg1"/>
                </a:solidFill>
              </a:defRPr>
            </a:lvl1pPr>
          </a:lstStyle>
          <a:p>
            <a:r>
              <a:rPr lang="de-DE" dirty="0" smtClean="0"/>
              <a:t>Mastertitelformat bearbeiten</a:t>
            </a:r>
            <a:endParaRPr lang="de-DE" dirty="0"/>
          </a:p>
        </p:txBody>
      </p:sp>
      <p:sp>
        <p:nvSpPr>
          <p:cNvPr id="11" name="Textplatzhalter 16"/>
          <p:cNvSpPr>
            <a:spLocks noGrp="1"/>
          </p:cNvSpPr>
          <p:nvPr>
            <p:ph type="body" sz="quarter" idx="14"/>
          </p:nvPr>
        </p:nvSpPr>
        <p:spPr>
          <a:xfrm>
            <a:off x="3935413" y="3816244"/>
            <a:ext cx="4503737" cy="1127125"/>
          </a:xfrm>
        </p:spPr>
        <p:txBody>
          <a:bodyPr lIns="252000" tIns="108000" rIns="252000" bIns="252000" anchor="b" anchorCtr="0">
            <a:noAutofit/>
          </a:bodyPr>
          <a:lstStyle>
            <a:lvl1pPr marL="0" indent="0">
              <a:lnSpc>
                <a:spcPts val="2200"/>
              </a:lnSpc>
              <a:spcBef>
                <a:spcPts val="0"/>
              </a:spcBef>
              <a:buNone/>
              <a:defRPr sz="1800">
                <a:solidFill>
                  <a:schemeClr val="bg1"/>
                </a:solidFill>
              </a:defRPr>
            </a:lvl1pPr>
            <a:lvl2pPr marL="457200" indent="0">
              <a:buNone/>
              <a:defRPr>
                <a:solidFill>
                  <a:srgbClr val="FFFFFF"/>
                </a:solidFill>
              </a:defRPr>
            </a:lvl2pPr>
            <a:lvl3pPr marL="914400" indent="0">
              <a:buNone/>
              <a:defRPr>
                <a:solidFill>
                  <a:srgbClr val="FFFFFF"/>
                </a:solidFill>
              </a:defRPr>
            </a:lvl3pPr>
            <a:lvl4pPr marL="1371600" indent="0">
              <a:buNone/>
              <a:defRPr>
                <a:solidFill>
                  <a:srgbClr val="FFFFFF"/>
                </a:solidFill>
              </a:defRPr>
            </a:lvl4pPr>
            <a:lvl5pPr marL="1828800" indent="0">
              <a:buNone/>
              <a:defRPr>
                <a:solidFill>
                  <a:srgbClr val="FFFFFF"/>
                </a:solidFill>
              </a:defRPr>
            </a:lvl5pPr>
          </a:lstStyle>
          <a:p>
            <a:pPr lvl="0"/>
            <a:r>
              <a:rPr lang="de-DE" dirty="0" smtClean="0"/>
              <a:t>Mastertextformat bearbeiten</a:t>
            </a:r>
          </a:p>
        </p:txBody>
      </p:sp>
      <p:pic>
        <p:nvPicPr>
          <p:cNvPr id="12" name="Bild 11" descr="RKI-Logo_RGB_P300C.tif"/>
          <p:cNvPicPr>
            <a:picLocks noChangeAspect="1"/>
          </p:cNvPicPr>
          <p:nvPr userDrawn="1"/>
        </p:nvPicPr>
        <p:blipFill>
          <a:blip r:embed="rId3">
            <a:alphaModFix/>
            <a:extLst>
              <a:ext uri="{28A0092B-C50C-407E-A947-70E740481C1C}">
                <a14:useLocalDpi xmlns:a14="http://schemas.microsoft.com/office/drawing/2010/main" val="0"/>
              </a:ext>
            </a:extLst>
          </a:blip>
          <a:stretch>
            <a:fillRect/>
          </a:stretch>
        </p:blipFill>
        <p:spPr>
          <a:xfrm>
            <a:off x="6770379" y="332655"/>
            <a:ext cx="2050093" cy="594649"/>
          </a:xfrm>
          <a:prstGeom prst="rect">
            <a:avLst/>
          </a:prstGeom>
        </p:spPr>
      </p:pic>
      <p:sp>
        <p:nvSpPr>
          <p:cNvPr id="14" name="Rechteck 13"/>
          <p:cNvSpPr/>
          <p:nvPr userDrawn="1"/>
        </p:nvSpPr>
        <p:spPr>
          <a:xfrm>
            <a:off x="8748464" y="2267304"/>
            <a:ext cx="395537" cy="2676064"/>
          </a:xfrm>
          <a:prstGeom prst="rect">
            <a:avLst/>
          </a:prstGeom>
          <a:solidFill>
            <a:srgbClr val="80A5DC"/>
          </a:solid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solidFill>
                <a:prstClr val="white"/>
              </a:solidFill>
            </a:endParaRPr>
          </a:p>
        </p:txBody>
      </p:sp>
      <p:pic>
        <p:nvPicPr>
          <p:cNvPr id="15" name="Bild 14" descr="RKI_Jubilaeumslogo_PPT_EN-02.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32658"/>
            <a:ext cx="1729250" cy="507999"/>
          </a:xfrm>
          <a:prstGeom prst="rect">
            <a:avLst/>
          </a:prstGeom>
        </p:spPr>
      </p:pic>
    </p:spTree>
    <p:extLst>
      <p:ext uri="{BB962C8B-B14F-4D97-AF65-F5344CB8AC3E}">
        <p14:creationId xmlns:p14="http://schemas.microsoft.com/office/powerpoint/2010/main" val="1846426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DE" smtClean="0"/>
              <a:t>11.05.2020</a:t>
            </a:r>
            <a:endParaRPr lang="de-DE"/>
          </a:p>
        </p:txBody>
      </p:sp>
      <p:sp>
        <p:nvSpPr>
          <p:cNvPr id="5" name="Fußzeilenplatzhalter 4"/>
          <p:cNvSpPr>
            <a:spLocks noGrp="1"/>
          </p:cNvSpPr>
          <p:nvPr>
            <p:ph type="ftr" sz="quarter" idx="11"/>
          </p:nvPr>
        </p:nvSpPr>
        <p:spPr/>
        <p:txBody>
          <a:bodyPr/>
          <a:lstStyle/>
          <a:p>
            <a:r>
              <a:rPr lang="de-DE" smtClean="0"/>
              <a:t>COVID-19: Lage National</a:t>
            </a:r>
            <a:endParaRPr lang="de-DE"/>
          </a:p>
        </p:txBody>
      </p:sp>
      <p:sp>
        <p:nvSpPr>
          <p:cNvPr id="6" name="Foliennummernplatzhalter 5"/>
          <p:cNvSpPr>
            <a:spLocks noGrp="1"/>
          </p:cNvSpPr>
          <p:nvPr>
            <p:ph type="sldNum" sz="quarter" idx="12"/>
          </p:nvPr>
        </p:nvSpPr>
        <p:spPr/>
        <p:txBody>
          <a:bodyPr/>
          <a:lstStyle/>
          <a:p>
            <a:fld id="{162A217B-ED1C-D84B-8478-63C77FA79618}" type="slidenum">
              <a:rPr lang="de-DE" smtClean="0"/>
              <a:pPr/>
              <a:t>‹Nr.›</a:t>
            </a:fld>
            <a:endParaRPr lang="de-DE"/>
          </a:p>
        </p:txBody>
      </p:sp>
      <p:sp>
        <p:nvSpPr>
          <p:cNvPr id="11" name="Inhaltsplatzhalter 2"/>
          <p:cNvSpPr>
            <a:spLocks noGrp="1"/>
          </p:cNvSpPr>
          <p:nvPr>
            <p:ph sz="quarter" idx="13"/>
          </p:nvPr>
        </p:nvSpPr>
        <p:spPr>
          <a:xfrm>
            <a:off x="457199" y="1155700"/>
            <a:ext cx="8092593" cy="5302250"/>
          </a:xfrm>
        </p:spPr>
        <p:txBody>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7" name="Titelplatzhalter 1"/>
          <p:cNvSpPr>
            <a:spLocks noGrp="1"/>
          </p:cNvSpPr>
          <p:nvPr>
            <p:ph type="title"/>
          </p:nvPr>
        </p:nvSpPr>
        <p:spPr>
          <a:xfrm>
            <a:off x="457200" y="692696"/>
            <a:ext cx="8092592" cy="338554"/>
          </a:xfrm>
          <a:prstGeom prst="rect">
            <a:avLst/>
          </a:prstGeom>
        </p:spPr>
        <p:txBody>
          <a:bodyPr vert="horz" lIns="0" tIns="0" rIns="0" bIns="0" rtlCol="0" anchor="t" anchorCtr="0">
            <a:spAutoFit/>
          </a:bodyPr>
          <a:lstStyle/>
          <a:p>
            <a:r>
              <a:rPr lang="de-DE" dirty="0" smtClean="0"/>
              <a:t>Mastertitelformat bearbeiten</a:t>
            </a:r>
            <a:endParaRPr lang="de-DE" dirty="0"/>
          </a:p>
        </p:txBody>
      </p:sp>
    </p:spTree>
    <p:extLst>
      <p:ext uri="{BB962C8B-B14F-4D97-AF65-F5344CB8AC3E}">
        <p14:creationId xmlns:p14="http://schemas.microsoft.com/office/powerpoint/2010/main" val="138349467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tif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tif"/><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692696"/>
            <a:ext cx="8092592" cy="338554"/>
          </a:xfrm>
          <a:prstGeom prst="rect">
            <a:avLst/>
          </a:prstGeom>
        </p:spPr>
        <p:txBody>
          <a:bodyPr vert="horz" lIns="0" tIns="0" rIns="0" bIns="0" rtlCol="0" anchor="t" anchorCtr="0">
            <a:spAutoFit/>
          </a:bodyPr>
          <a:lstStyle/>
          <a:p>
            <a:r>
              <a:rPr lang="de-DE" dirty="0"/>
              <a:t>Mastertitelformat bearbeiten</a:t>
            </a:r>
          </a:p>
        </p:txBody>
      </p:sp>
      <p:sp>
        <p:nvSpPr>
          <p:cNvPr id="3" name="Textplatzhalter 2"/>
          <p:cNvSpPr>
            <a:spLocks noGrp="1"/>
          </p:cNvSpPr>
          <p:nvPr>
            <p:ph type="body" idx="1"/>
          </p:nvPr>
        </p:nvSpPr>
        <p:spPr>
          <a:xfrm>
            <a:off x="457199" y="1155700"/>
            <a:ext cx="8092593" cy="5302250"/>
          </a:xfrm>
          <a:prstGeom prst="rect">
            <a:avLst/>
          </a:prstGeom>
        </p:spPr>
        <p:txBody>
          <a:bodyPr vert="horz" lIns="0" tIns="0" rIns="0" bIns="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2"/>
          </p:nvPr>
        </p:nvSpPr>
        <p:spPr>
          <a:xfrm>
            <a:off x="564825" y="6622713"/>
            <a:ext cx="1860421" cy="195750"/>
          </a:xfrm>
          <a:prstGeom prst="rect">
            <a:avLst/>
          </a:prstGeom>
        </p:spPr>
        <p:txBody>
          <a:bodyPr vert="horz" lIns="0" tIns="0" rIns="0" bIns="45720" rtlCol="0" anchor="t" anchorCtr="0"/>
          <a:lstStyle>
            <a:lvl1pPr algn="l">
              <a:defRPr sz="1200">
                <a:solidFill>
                  <a:srgbClr val="006EC7"/>
                </a:solidFill>
              </a:defRPr>
            </a:lvl1pPr>
          </a:lstStyle>
          <a:p>
            <a:r>
              <a:rPr lang="de-DE" smtClean="0"/>
              <a:t>11.05.2020</a:t>
            </a:r>
            <a:endParaRPr lang="de-DE" dirty="0"/>
          </a:p>
        </p:txBody>
      </p:sp>
      <p:sp>
        <p:nvSpPr>
          <p:cNvPr id="5" name="Fußzeilenplatzhalter 4"/>
          <p:cNvSpPr>
            <a:spLocks noGrp="1"/>
          </p:cNvSpPr>
          <p:nvPr>
            <p:ph type="ftr" sz="quarter" idx="3"/>
          </p:nvPr>
        </p:nvSpPr>
        <p:spPr>
          <a:xfrm>
            <a:off x="2699791" y="6622713"/>
            <a:ext cx="5182675" cy="195750"/>
          </a:xfrm>
          <a:prstGeom prst="rect">
            <a:avLst/>
          </a:prstGeom>
        </p:spPr>
        <p:txBody>
          <a:bodyPr vert="horz" lIns="0" tIns="0" rIns="0" bIns="45720" rtlCol="0" anchor="t" anchorCtr="0"/>
          <a:lstStyle>
            <a:lvl1pPr algn="l">
              <a:defRPr sz="1200">
                <a:solidFill>
                  <a:srgbClr val="006EC7"/>
                </a:solidFill>
              </a:defRPr>
            </a:lvl1pPr>
          </a:lstStyle>
          <a:p>
            <a:r>
              <a:rPr lang="de-DE" smtClean="0"/>
              <a:t>COVID-19: Lage National</a:t>
            </a:r>
            <a:endParaRPr lang="de-DE" dirty="0"/>
          </a:p>
        </p:txBody>
      </p:sp>
      <p:sp>
        <p:nvSpPr>
          <p:cNvPr id="6" name="Foliennummernplatzhalter 5"/>
          <p:cNvSpPr>
            <a:spLocks noGrp="1"/>
          </p:cNvSpPr>
          <p:nvPr>
            <p:ph type="sldNum" sz="quarter" idx="4"/>
          </p:nvPr>
        </p:nvSpPr>
        <p:spPr>
          <a:xfrm>
            <a:off x="8052920" y="6622713"/>
            <a:ext cx="496872" cy="195750"/>
          </a:xfrm>
          <a:prstGeom prst="rect">
            <a:avLst/>
          </a:prstGeom>
        </p:spPr>
        <p:txBody>
          <a:bodyPr vert="horz" lIns="0" tIns="0" rIns="0" bIns="45720" rtlCol="0" anchor="t" anchorCtr="0"/>
          <a:lstStyle>
            <a:lvl1pPr algn="ctr">
              <a:defRPr sz="1200">
                <a:solidFill>
                  <a:srgbClr val="006EC7"/>
                </a:solidFill>
              </a:defRPr>
            </a:lvl1pPr>
          </a:lstStyle>
          <a:p>
            <a:fld id="{162A217B-ED1C-D84B-8478-63C77FA79618}" type="slidenum">
              <a:rPr lang="de-DE" smtClean="0"/>
              <a:pPr/>
              <a:t>‹Nr.›</a:t>
            </a:fld>
            <a:endParaRPr lang="de-DE" dirty="0"/>
          </a:p>
        </p:txBody>
      </p:sp>
      <p:cxnSp>
        <p:nvCxnSpPr>
          <p:cNvPr id="13" name="Gerade Verbindung 12"/>
          <p:cNvCxnSpPr/>
          <p:nvPr userDrawn="1"/>
        </p:nvCxnSpPr>
        <p:spPr>
          <a:xfrm>
            <a:off x="2594239" y="6628377"/>
            <a:ext cx="0" cy="229623"/>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cxnSp>
        <p:nvCxnSpPr>
          <p:cNvPr id="14" name="Gerade Verbindung 13"/>
          <p:cNvCxnSpPr/>
          <p:nvPr userDrawn="1"/>
        </p:nvCxnSpPr>
        <p:spPr>
          <a:xfrm>
            <a:off x="457200" y="6622713"/>
            <a:ext cx="0" cy="235287"/>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cxnSp>
        <p:nvCxnSpPr>
          <p:cNvPr id="16" name="Gerade Verbindung 15"/>
          <p:cNvCxnSpPr/>
          <p:nvPr userDrawn="1"/>
        </p:nvCxnSpPr>
        <p:spPr>
          <a:xfrm>
            <a:off x="8564139" y="6636373"/>
            <a:ext cx="0" cy="221627"/>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pic>
        <p:nvPicPr>
          <p:cNvPr id="15" name="Bild 14" descr="RKI-Logo_RGB_P300C.tif"/>
          <p:cNvPicPr>
            <a:picLocks noChangeAspect="1"/>
          </p:cNvPicPr>
          <p:nvPr userDrawn="1"/>
        </p:nvPicPr>
        <p:blipFill>
          <a:blip r:embed="rId8" cstate="screen">
            <a:alphaModFix/>
            <a:extLst>
              <a:ext uri="{28A0092B-C50C-407E-A947-70E740481C1C}">
                <a14:useLocalDpi xmlns:a14="http://schemas.microsoft.com/office/drawing/2010/main" val="0"/>
              </a:ext>
            </a:extLst>
          </a:blip>
          <a:stretch>
            <a:fillRect/>
          </a:stretch>
        </p:blipFill>
        <p:spPr>
          <a:xfrm>
            <a:off x="7206623" y="182309"/>
            <a:ext cx="1656184" cy="480392"/>
          </a:xfrm>
          <a:prstGeom prst="rect">
            <a:avLst/>
          </a:prstGeom>
        </p:spPr>
      </p:pic>
      <p:cxnSp>
        <p:nvCxnSpPr>
          <p:cNvPr id="17" name="Gerade Verbindung 16">
            <a:extLst>
              <a:ext uri="{FF2B5EF4-FFF2-40B4-BE49-F238E27FC236}">
                <a16:creationId xmlns="" xmlns:a16="http://schemas.microsoft.com/office/drawing/2014/main" id="{3D4E5546-5335-5647-A96F-CE3BCF4D161A}"/>
              </a:ext>
            </a:extLst>
          </p:cNvPr>
          <p:cNvCxnSpPr/>
          <p:nvPr userDrawn="1"/>
        </p:nvCxnSpPr>
        <p:spPr>
          <a:xfrm>
            <a:off x="8045635" y="6636373"/>
            <a:ext cx="0" cy="221627"/>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05955983"/>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4" r:id="rId4"/>
    <p:sldLayoutId id="2147483661" r:id="rId5"/>
    <p:sldLayoutId id="2147483655" r:id="rId6"/>
  </p:sldLayoutIdLst>
  <p:timing>
    <p:tnLst>
      <p:par>
        <p:cTn id="1" dur="indefinite" restart="never" nodeType="tmRoot"/>
      </p:par>
    </p:tnLst>
  </p:timing>
  <p:hf hdr="0"/>
  <p:txStyles>
    <p:title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p:titleStyle>
    <p:bodyStyle>
      <a:lvl1pPr marL="342900" indent="-342900" algn="l" defTabSz="457200" rtl="0" eaLnBrk="1" latinLnBrk="0" hangingPunct="1">
        <a:spcBef>
          <a:spcPts val="432"/>
        </a:spcBef>
        <a:buClr>
          <a:srgbClr val="006EC7"/>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432"/>
        </a:spcBef>
        <a:buClr>
          <a:srgbClr val="006EC7"/>
        </a:buClr>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432"/>
        </a:spcBef>
        <a:buClr>
          <a:srgbClr val="006EC7"/>
        </a:buClr>
        <a:buFont typeface="Wingdings" charset="2"/>
        <a:buChar char="§"/>
        <a:defRPr sz="1800" kern="1200">
          <a:solidFill>
            <a:schemeClr val="tx1"/>
          </a:solidFill>
          <a:latin typeface="+mn-lt"/>
          <a:ea typeface="+mn-ea"/>
          <a:cs typeface="+mn-cs"/>
        </a:defRPr>
      </a:lvl3pPr>
      <a:lvl4pPr marL="1600200" indent="-228600" algn="l" defTabSz="457200" rtl="0" eaLnBrk="1" latinLnBrk="0" hangingPunct="1">
        <a:spcBef>
          <a:spcPts val="432"/>
        </a:spcBef>
        <a:buClr>
          <a:srgbClr val="006EC7"/>
        </a:buClr>
        <a:buFont typeface="Wingdings" charset="2"/>
        <a:buChar char="§"/>
        <a:defRPr sz="1600" kern="1200">
          <a:solidFill>
            <a:schemeClr val="tx1"/>
          </a:solidFill>
          <a:latin typeface="+mn-lt"/>
          <a:ea typeface="+mn-ea"/>
          <a:cs typeface="+mn-cs"/>
        </a:defRPr>
      </a:lvl4pPr>
      <a:lvl5pPr marL="2057400" indent="-228600" algn="l" defTabSz="457200" rtl="0" eaLnBrk="1" latinLnBrk="0" hangingPunct="1">
        <a:spcBef>
          <a:spcPts val="432"/>
        </a:spcBef>
        <a:buClr>
          <a:srgbClr val="006EC7"/>
        </a:buClr>
        <a:buFont typeface="Wingdings" charset="2"/>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692696"/>
            <a:ext cx="8092592" cy="338554"/>
          </a:xfrm>
          <a:prstGeom prst="rect">
            <a:avLst/>
          </a:prstGeom>
        </p:spPr>
        <p:txBody>
          <a:bodyPr vert="horz" lIns="0" tIns="0" rIns="0" bIns="0" rtlCol="0" anchor="t" anchorCtr="0">
            <a:spAutoFit/>
          </a:bodyPr>
          <a:lstStyle/>
          <a:p>
            <a:r>
              <a:rPr lang="de-DE" dirty="0" smtClean="0"/>
              <a:t>Mastertitelformat bearbeiten</a:t>
            </a:r>
            <a:endParaRPr lang="de-DE" dirty="0"/>
          </a:p>
        </p:txBody>
      </p:sp>
      <p:sp>
        <p:nvSpPr>
          <p:cNvPr id="3" name="Textplatzhalter 2"/>
          <p:cNvSpPr>
            <a:spLocks noGrp="1"/>
          </p:cNvSpPr>
          <p:nvPr>
            <p:ph type="body" idx="1"/>
          </p:nvPr>
        </p:nvSpPr>
        <p:spPr>
          <a:xfrm>
            <a:off x="457199" y="1155700"/>
            <a:ext cx="8092593" cy="5302250"/>
          </a:xfrm>
          <a:prstGeom prst="rect">
            <a:avLst/>
          </a:prstGeom>
        </p:spPr>
        <p:txBody>
          <a:bodyPr vert="horz" lIns="0" tIns="0" rIns="0" bIns="0" rtlCol="0">
            <a:normAutofit/>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2"/>
          </p:nvPr>
        </p:nvSpPr>
        <p:spPr>
          <a:xfrm>
            <a:off x="564825" y="6622713"/>
            <a:ext cx="1860421" cy="195750"/>
          </a:xfrm>
          <a:prstGeom prst="rect">
            <a:avLst/>
          </a:prstGeom>
        </p:spPr>
        <p:txBody>
          <a:bodyPr vert="horz" lIns="0" tIns="0" rIns="0" bIns="45720" rtlCol="0" anchor="t" anchorCtr="0"/>
          <a:lstStyle>
            <a:lvl1pPr algn="l">
              <a:defRPr sz="1200">
                <a:solidFill>
                  <a:srgbClr val="006EC7"/>
                </a:solidFill>
              </a:defRPr>
            </a:lvl1pPr>
          </a:lstStyle>
          <a:p>
            <a:r>
              <a:rPr lang="de-DE" smtClean="0"/>
              <a:t>11.05.2020</a:t>
            </a:r>
            <a:endParaRPr lang="de-DE" dirty="0"/>
          </a:p>
        </p:txBody>
      </p:sp>
      <p:sp>
        <p:nvSpPr>
          <p:cNvPr id="5" name="Fußzeilenplatzhalter 4"/>
          <p:cNvSpPr>
            <a:spLocks noGrp="1"/>
          </p:cNvSpPr>
          <p:nvPr>
            <p:ph type="ftr" sz="quarter" idx="3"/>
          </p:nvPr>
        </p:nvSpPr>
        <p:spPr>
          <a:xfrm>
            <a:off x="2699791" y="6622713"/>
            <a:ext cx="5182675" cy="195750"/>
          </a:xfrm>
          <a:prstGeom prst="rect">
            <a:avLst/>
          </a:prstGeom>
        </p:spPr>
        <p:txBody>
          <a:bodyPr vert="horz" lIns="0" tIns="0" rIns="0" bIns="45720" rtlCol="0" anchor="t" anchorCtr="0"/>
          <a:lstStyle>
            <a:lvl1pPr algn="l">
              <a:defRPr sz="1200">
                <a:solidFill>
                  <a:srgbClr val="006EC7"/>
                </a:solidFill>
              </a:defRPr>
            </a:lvl1pPr>
          </a:lstStyle>
          <a:p>
            <a:r>
              <a:rPr lang="de-DE" smtClean="0"/>
              <a:t>COVID-19: Lage National</a:t>
            </a:r>
            <a:endParaRPr lang="de-DE" dirty="0"/>
          </a:p>
        </p:txBody>
      </p:sp>
      <p:sp>
        <p:nvSpPr>
          <p:cNvPr id="6" name="Foliennummernplatzhalter 5"/>
          <p:cNvSpPr>
            <a:spLocks noGrp="1"/>
          </p:cNvSpPr>
          <p:nvPr>
            <p:ph type="sldNum" sz="quarter" idx="4"/>
          </p:nvPr>
        </p:nvSpPr>
        <p:spPr>
          <a:xfrm>
            <a:off x="8052920" y="6622713"/>
            <a:ext cx="496872" cy="195750"/>
          </a:xfrm>
          <a:prstGeom prst="rect">
            <a:avLst/>
          </a:prstGeom>
        </p:spPr>
        <p:txBody>
          <a:bodyPr vert="horz" lIns="0" tIns="0" rIns="0" bIns="45720" rtlCol="0" anchor="t" anchorCtr="0"/>
          <a:lstStyle>
            <a:lvl1pPr algn="ctr">
              <a:defRPr sz="1200">
                <a:solidFill>
                  <a:srgbClr val="006EC7"/>
                </a:solidFill>
              </a:defRPr>
            </a:lvl1pPr>
          </a:lstStyle>
          <a:p>
            <a:fld id="{162A217B-ED1C-D84B-8478-63C77FA79618}" type="slidenum">
              <a:rPr lang="de-DE" smtClean="0"/>
              <a:pPr/>
              <a:t>‹Nr.›</a:t>
            </a:fld>
            <a:endParaRPr lang="de-DE" dirty="0"/>
          </a:p>
        </p:txBody>
      </p:sp>
      <p:cxnSp>
        <p:nvCxnSpPr>
          <p:cNvPr id="12" name="Gerade Verbindung 11"/>
          <p:cNvCxnSpPr/>
          <p:nvPr/>
        </p:nvCxnSpPr>
        <p:spPr>
          <a:xfrm>
            <a:off x="8042054" y="6636373"/>
            <a:ext cx="10866" cy="221627"/>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cxnSp>
        <p:nvCxnSpPr>
          <p:cNvPr id="13" name="Gerade Verbindung 12"/>
          <p:cNvCxnSpPr/>
          <p:nvPr/>
        </p:nvCxnSpPr>
        <p:spPr>
          <a:xfrm>
            <a:off x="2594239" y="6628377"/>
            <a:ext cx="0" cy="229623"/>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cxnSp>
        <p:nvCxnSpPr>
          <p:cNvPr id="14" name="Gerade Verbindung 13"/>
          <p:cNvCxnSpPr/>
          <p:nvPr/>
        </p:nvCxnSpPr>
        <p:spPr>
          <a:xfrm>
            <a:off x="457200" y="6622713"/>
            <a:ext cx="0" cy="235287"/>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cxnSp>
        <p:nvCxnSpPr>
          <p:cNvPr id="16" name="Gerade Verbindung 15"/>
          <p:cNvCxnSpPr/>
          <p:nvPr/>
        </p:nvCxnSpPr>
        <p:spPr>
          <a:xfrm>
            <a:off x="8564139" y="6636373"/>
            <a:ext cx="0" cy="221627"/>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pic>
        <p:nvPicPr>
          <p:cNvPr id="15" name="Bild 14" descr="RKI-Logo_RGB_P300C.tif"/>
          <p:cNvPicPr>
            <a:picLocks noChangeAspect="1"/>
          </p:cNvPicPr>
          <p:nvPr/>
        </p:nvPicPr>
        <p:blipFill>
          <a:blip r:embed="rId8">
            <a:alphaModFix/>
            <a:extLst>
              <a:ext uri="{28A0092B-C50C-407E-A947-70E740481C1C}">
                <a14:useLocalDpi xmlns:a14="http://schemas.microsoft.com/office/drawing/2010/main" val="0"/>
              </a:ext>
            </a:extLst>
          </a:blip>
          <a:stretch>
            <a:fillRect/>
          </a:stretch>
        </p:blipFill>
        <p:spPr>
          <a:xfrm>
            <a:off x="7206623" y="182309"/>
            <a:ext cx="1656184" cy="480392"/>
          </a:xfrm>
          <a:prstGeom prst="rect">
            <a:avLst/>
          </a:prstGeom>
        </p:spPr>
      </p:pic>
    </p:spTree>
    <p:extLst>
      <p:ext uri="{BB962C8B-B14F-4D97-AF65-F5344CB8AC3E}">
        <p14:creationId xmlns:p14="http://schemas.microsoft.com/office/powerpoint/2010/main" val="27369307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Lst>
  <p:hf hdr="0"/>
  <p:txStyles>
    <p:title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p:titleStyle>
    <p:bodyStyle>
      <a:lvl1pPr marL="342900" indent="-342900" algn="l" defTabSz="457200" rtl="0" eaLnBrk="1" latinLnBrk="0" hangingPunct="1">
        <a:spcBef>
          <a:spcPts val="432"/>
        </a:spcBef>
        <a:buClr>
          <a:srgbClr val="006EC7"/>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432"/>
        </a:spcBef>
        <a:buClr>
          <a:srgbClr val="006EC7"/>
        </a:buClr>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432"/>
        </a:spcBef>
        <a:buClr>
          <a:srgbClr val="006EC7"/>
        </a:buClr>
        <a:buFont typeface="Wingdings" charset="2"/>
        <a:buChar char="§"/>
        <a:defRPr sz="1800" kern="1200">
          <a:solidFill>
            <a:schemeClr val="tx1"/>
          </a:solidFill>
          <a:latin typeface="+mn-lt"/>
          <a:ea typeface="+mn-ea"/>
          <a:cs typeface="+mn-cs"/>
        </a:defRPr>
      </a:lvl3pPr>
      <a:lvl4pPr marL="1600200" indent="-228600" algn="l" defTabSz="457200" rtl="0" eaLnBrk="1" latinLnBrk="0" hangingPunct="1">
        <a:spcBef>
          <a:spcPts val="432"/>
        </a:spcBef>
        <a:buClr>
          <a:srgbClr val="006EC7"/>
        </a:buClr>
        <a:buFont typeface="Wingdings" charset="2"/>
        <a:buChar char="§"/>
        <a:defRPr sz="1600" kern="1200">
          <a:solidFill>
            <a:schemeClr val="tx1"/>
          </a:solidFill>
          <a:latin typeface="+mn-lt"/>
          <a:ea typeface="+mn-ea"/>
          <a:cs typeface="+mn-cs"/>
        </a:defRPr>
      </a:lvl4pPr>
      <a:lvl5pPr marL="2057400" indent="-228600" algn="l" defTabSz="457200" rtl="0" eaLnBrk="1" latinLnBrk="0" hangingPunct="1">
        <a:spcBef>
          <a:spcPts val="432"/>
        </a:spcBef>
        <a:buClr>
          <a:srgbClr val="006EC7"/>
        </a:buClr>
        <a:buFont typeface="Wingdings" charset="2"/>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32.emf"/></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hyperlink" Target="http://rocs.hu-berlin.de/covid-19-mobility/de/mobility-monitor/"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hyperlink" Target="https://grippeweb.rki.de/"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10.xml"/><Relationship Id="rId4" Type="http://schemas.openxmlformats.org/officeDocument/2006/relationships/image" Target="../media/image44.png"/></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10.xml"/><Relationship Id="rId4" Type="http://schemas.openxmlformats.org/officeDocument/2006/relationships/image" Target="../media/image46.png"/></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10.xml"/><Relationship Id="rId4" Type="http://schemas.openxmlformats.org/officeDocument/2006/relationships/image" Target="../media/image48.png"/></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10.xml"/><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10.xml"/><Relationship Id="rId4" Type="http://schemas.openxmlformats.org/officeDocument/2006/relationships/image" Target="../media/image52.png"/></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8.xml"/><Relationship Id="rId1" Type="http://schemas.openxmlformats.org/officeDocument/2006/relationships/slideLayout" Target="../slideLayouts/slideLayout10.xml"/><Relationship Id="rId4" Type="http://schemas.openxmlformats.org/officeDocument/2006/relationships/image" Target="../media/image54.png"/></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9.xml"/><Relationship Id="rId1" Type="http://schemas.openxmlformats.org/officeDocument/2006/relationships/slideLayout" Target="../slideLayouts/slideLayout10.xml"/><Relationship Id="rId4" Type="http://schemas.openxmlformats.org/officeDocument/2006/relationships/image" Target="../media/image56.png"/></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www.google.com/covid19/mobility/" TargetMode="Externa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hyperlink" Target="https://www.destatis.de/DE/Themen/Querschnitt/Corona/Gesellschaft/bevoelkerung-sterbefaelle.html"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smtClean="0"/>
              <a:t>11.05.2020</a:t>
            </a:r>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a:t>
            </a:fld>
            <a:endParaRPr lang="de-DE"/>
          </a:p>
        </p:txBody>
      </p:sp>
      <p:sp>
        <p:nvSpPr>
          <p:cNvPr id="2" name="Titel 1"/>
          <p:cNvSpPr>
            <a:spLocks noGrp="1"/>
          </p:cNvSpPr>
          <p:nvPr>
            <p:ph type="title"/>
          </p:nvPr>
        </p:nvSpPr>
        <p:spPr>
          <a:xfrm>
            <a:off x="206829" y="597446"/>
            <a:ext cx="8670471" cy="1292662"/>
          </a:xfrm>
          <a:solidFill>
            <a:srgbClr val="045AA6"/>
          </a:solidFill>
        </p:spPr>
        <p:txBody>
          <a:bodyPr/>
          <a:lstStyle/>
          <a:p>
            <a:r>
              <a:rPr lang="de-DE" sz="2800" dirty="0" smtClean="0">
                <a:solidFill>
                  <a:schemeClr val="bg1"/>
                </a:solidFill>
              </a:rPr>
              <a:t>COVID-19: 		Lage National, </a:t>
            </a:r>
            <a:r>
              <a:rPr lang="de-DE" sz="2800" dirty="0" smtClean="0">
                <a:solidFill>
                  <a:schemeClr val="bg1"/>
                </a:solidFill>
              </a:rPr>
              <a:t>11</a:t>
            </a:r>
            <a:r>
              <a:rPr lang="de-DE" sz="2800" dirty="0" smtClean="0">
                <a:solidFill>
                  <a:schemeClr val="bg1"/>
                </a:solidFill>
              </a:rPr>
              <a:t>.05.2020</a:t>
            </a:r>
            <a:r>
              <a:rPr lang="de-DE" sz="2800" dirty="0" smtClean="0">
                <a:solidFill>
                  <a:schemeClr val="bg1"/>
                </a:solidFill>
              </a:rPr>
              <a:t/>
            </a:r>
            <a:br>
              <a:rPr lang="de-DE" sz="2800" dirty="0" smtClean="0">
                <a:solidFill>
                  <a:schemeClr val="bg1"/>
                </a:solidFill>
              </a:rPr>
            </a:br>
            <a:r>
              <a:rPr lang="de-DE" sz="2800" dirty="0">
                <a:solidFill>
                  <a:schemeClr val="bg1"/>
                </a:solidFill>
              </a:rPr>
              <a:t/>
            </a:r>
            <a:br>
              <a:rPr lang="de-DE" sz="2800" dirty="0">
                <a:solidFill>
                  <a:schemeClr val="bg1"/>
                </a:solidFill>
              </a:rPr>
            </a:br>
            <a:r>
              <a:rPr lang="de-DE" sz="2800" dirty="0" smtClean="0">
                <a:solidFill>
                  <a:schemeClr val="bg1"/>
                </a:solidFill>
              </a:rPr>
              <a:t>Informationen für den Krisenstab</a:t>
            </a:r>
            <a:endParaRPr lang="de-DE" sz="2800" dirty="0">
              <a:solidFill>
                <a:schemeClr val="bg1"/>
              </a:solidFill>
            </a:endParaRPr>
          </a:p>
        </p:txBody>
      </p:sp>
      <p:graphicFrame>
        <p:nvGraphicFramePr>
          <p:cNvPr id="11" name="Tabelle 10"/>
          <p:cNvGraphicFramePr>
            <a:graphicFrameLocks noGrp="1"/>
          </p:cNvGraphicFramePr>
          <p:nvPr>
            <p:extLst>
              <p:ext uri="{D42A27DB-BD31-4B8C-83A1-F6EECF244321}">
                <p14:modId xmlns:p14="http://schemas.microsoft.com/office/powerpoint/2010/main" val="1220744393"/>
              </p:ext>
            </p:extLst>
          </p:nvPr>
        </p:nvGraphicFramePr>
        <p:xfrm>
          <a:off x="217439" y="2004786"/>
          <a:ext cx="8659861" cy="2646682"/>
        </p:xfrm>
        <a:graphic>
          <a:graphicData uri="http://schemas.openxmlformats.org/drawingml/2006/table">
            <a:tbl>
              <a:tblPr firstRow="1" bandRow="1">
                <a:tableStyleId>{5C22544A-7EE6-4342-B048-85BDC9FD1C3A}</a:tableStyleId>
              </a:tblPr>
              <a:tblGrid>
                <a:gridCol w="2065238"/>
                <a:gridCol w="1308633"/>
                <a:gridCol w="1417559"/>
                <a:gridCol w="1621027"/>
                <a:gridCol w="2247404"/>
              </a:tblGrid>
              <a:tr h="396910">
                <a:tc>
                  <a:txBody>
                    <a:bodyPr/>
                    <a:lstStyle/>
                    <a:p>
                      <a:pPr algn="l"/>
                      <a:r>
                        <a:rPr lang="de-DE" dirty="0" smtClean="0">
                          <a:solidFill>
                            <a:schemeClr val="bg1"/>
                          </a:solidFill>
                        </a:rPr>
                        <a:t>Datenstand</a:t>
                      </a:r>
                    </a:p>
                  </a:txBody>
                  <a:tcPr>
                    <a:solidFill>
                      <a:srgbClr val="045AA6"/>
                    </a:solidFill>
                  </a:tcPr>
                </a:tc>
                <a:tc rowSpan="2">
                  <a:txBody>
                    <a:bodyPr/>
                    <a:lstStyle/>
                    <a:p>
                      <a:pPr algn="ctr"/>
                      <a:r>
                        <a:rPr lang="de-DE" sz="1800" b="1" kern="1200" dirty="0" smtClean="0">
                          <a:solidFill>
                            <a:schemeClr val="bg1"/>
                          </a:solidFill>
                          <a:latin typeface="+mn-lt"/>
                          <a:ea typeface="+mn-ea"/>
                          <a:cs typeface="+mn-cs"/>
                        </a:rPr>
                        <a:t>Anzahl</a:t>
                      </a:r>
                      <a:endParaRPr lang="de-DE" sz="1800" b="1" kern="1200" dirty="0">
                        <a:solidFill>
                          <a:schemeClr val="bg1"/>
                        </a:solidFill>
                        <a:latin typeface="+mn-lt"/>
                        <a:ea typeface="+mn-ea"/>
                        <a:cs typeface="+mn-cs"/>
                      </a:endParaRPr>
                    </a:p>
                  </a:txBody>
                  <a:tcPr anchor="ctr">
                    <a:solidFill>
                      <a:srgbClr val="045AA6"/>
                    </a:solidFill>
                  </a:tcPr>
                </a:tc>
                <a:tc gridSpan="2">
                  <a:txBody>
                    <a:bodyPr/>
                    <a:lstStyle/>
                    <a:p>
                      <a:pPr algn="ctr"/>
                      <a:r>
                        <a:rPr lang="de-DE" dirty="0" smtClean="0">
                          <a:solidFill>
                            <a:schemeClr val="bg1"/>
                          </a:solidFill>
                        </a:rPr>
                        <a:t>Änderung zum Vortag</a:t>
                      </a:r>
                      <a:endParaRPr lang="de-DE" dirty="0">
                        <a:solidFill>
                          <a:schemeClr val="bg1"/>
                        </a:solidFill>
                      </a:endParaRPr>
                    </a:p>
                  </a:txBody>
                  <a:tcPr anchor="ctr">
                    <a:solidFill>
                      <a:srgbClr val="045AA6"/>
                    </a:solidFill>
                  </a:tcPr>
                </a:tc>
                <a:tc hMerge="1">
                  <a:txBody>
                    <a:bodyPr/>
                    <a:lstStyle/>
                    <a:p>
                      <a:pPr algn="ctr"/>
                      <a:endParaRPr lang="de-DE" dirty="0">
                        <a:solidFill>
                          <a:schemeClr val="tx1"/>
                        </a:solidFill>
                      </a:endParaRPr>
                    </a:p>
                  </a:txBody>
                  <a:tcPr/>
                </a:tc>
                <a:tc row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b="1" dirty="0" smtClean="0">
                          <a:solidFill>
                            <a:schemeClr val="bg1"/>
                          </a:solidFill>
                        </a:rPr>
                        <a:t>Inzidenz </a:t>
                      </a:r>
                      <a:r>
                        <a:rPr lang="de-DE" sz="1800" b="1" dirty="0" smtClean="0">
                          <a:solidFill>
                            <a:schemeClr val="bg1"/>
                          </a:solidFill>
                        </a:rPr>
                        <a:t>(Fälle/100.000 </a:t>
                      </a:r>
                      <a:r>
                        <a:rPr lang="de-DE" sz="1800" b="1" dirty="0" err="1" smtClean="0">
                          <a:solidFill>
                            <a:schemeClr val="bg1"/>
                          </a:solidFill>
                        </a:rPr>
                        <a:t>Einw</a:t>
                      </a:r>
                      <a:r>
                        <a:rPr lang="de-DE" sz="1800" b="1" dirty="0" smtClean="0">
                          <a:solidFill>
                            <a:schemeClr val="bg1"/>
                          </a:solidFill>
                        </a:rPr>
                        <a:t>.)</a:t>
                      </a:r>
                    </a:p>
                  </a:txBody>
                  <a:tcPr anchor="ctr">
                    <a:solidFill>
                      <a:srgbClr val="045AA6"/>
                    </a:solidFill>
                  </a:tcPr>
                </a:tc>
              </a:tr>
              <a:tr h="396910">
                <a:tc>
                  <a:txBody>
                    <a:bodyPr/>
                    <a:lstStyle/>
                    <a:p>
                      <a:pPr algn="l"/>
                      <a:r>
                        <a:rPr lang="de-DE" b="1" dirty="0" smtClean="0">
                          <a:solidFill>
                            <a:schemeClr val="bg1"/>
                          </a:solidFill>
                        </a:rPr>
                        <a:t>11.05.2020</a:t>
                      </a:r>
                      <a:endParaRPr lang="de-DE" b="1" dirty="0" smtClean="0">
                        <a:solidFill>
                          <a:schemeClr val="bg1"/>
                        </a:solidFill>
                      </a:endParaRPr>
                    </a:p>
                    <a:p>
                      <a:pPr algn="l"/>
                      <a:r>
                        <a:rPr lang="de-DE" b="1" dirty="0" smtClean="0">
                          <a:solidFill>
                            <a:schemeClr val="bg1"/>
                          </a:solidFill>
                        </a:rPr>
                        <a:t>0:00 Uhr</a:t>
                      </a:r>
                    </a:p>
                  </a:txBody>
                  <a:tcPr>
                    <a:solidFill>
                      <a:srgbClr val="045AA6"/>
                    </a:solidFill>
                  </a:tcPr>
                </a:tc>
                <a:tc vMerge="1">
                  <a:txBody>
                    <a:bodyPr/>
                    <a:lstStyle/>
                    <a:p>
                      <a:pPr algn="ctr"/>
                      <a:endParaRPr lang="de-DE" sz="1800" b="1" kern="1200" dirty="0">
                        <a:solidFill>
                          <a:schemeClr val="bg1"/>
                        </a:solidFill>
                        <a:latin typeface="+mn-lt"/>
                        <a:ea typeface="+mn-ea"/>
                        <a:cs typeface="+mn-cs"/>
                      </a:endParaRPr>
                    </a:p>
                  </a:txBody>
                  <a:tcPr anchor="ctr">
                    <a:solidFill>
                      <a:srgbClr val="045AA6"/>
                    </a:solidFill>
                  </a:tcPr>
                </a:tc>
                <a:tc>
                  <a:txBody>
                    <a:bodyPr/>
                    <a:lstStyle/>
                    <a:p>
                      <a:pPr algn="ctr"/>
                      <a:r>
                        <a:rPr lang="de-DE" sz="1400" b="1" kern="1200" dirty="0" smtClean="0">
                          <a:solidFill>
                            <a:schemeClr val="bg1"/>
                          </a:solidFill>
                          <a:latin typeface="+mn-lt"/>
                          <a:ea typeface="+mn-ea"/>
                          <a:cs typeface="+mn-cs"/>
                        </a:rPr>
                        <a:t>Ganze Zahl</a:t>
                      </a:r>
                      <a:endParaRPr lang="de-DE" sz="1400" b="1" kern="1200" dirty="0">
                        <a:solidFill>
                          <a:schemeClr val="bg1"/>
                        </a:solidFill>
                        <a:latin typeface="+mn-lt"/>
                        <a:ea typeface="+mn-ea"/>
                        <a:cs typeface="+mn-cs"/>
                      </a:endParaRPr>
                    </a:p>
                  </a:txBody>
                  <a:tcPr anchor="ctr">
                    <a:solidFill>
                      <a:srgbClr val="045AA6"/>
                    </a:solidFill>
                  </a:tcPr>
                </a:tc>
                <a:tc>
                  <a:txBody>
                    <a:bodyPr/>
                    <a:lstStyle/>
                    <a:p>
                      <a:pPr algn="ctr"/>
                      <a:r>
                        <a:rPr lang="de-DE" sz="1400" b="1" kern="1200" dirty="0" smtClean="0">
                          <a:solidFill>
                            <a:schemeClr val="bg1"/>
                          </a:solidFill>
                          <a:latin typeface="+mn-lt"/>
                          <a:ea typeface="+mn-ea"/>
                          <a:cs typeface="+mn-cs"/>
                        </a:rPr>
                        <a:t>Prozent</a:t>
                      </a:r>
                      <a:endParaRPr lang="de-DE" sz="1400" b="1" kern="1200" dirty="0">
                        <a:solidFill>
                          <a:schemeClr val="bg1"/>
                        </a:solidFill>
                        <a:latin typeface="+mn-lt"/>
                        <a:ea typeface="+mn-ea"/>
                        <a:cs typeface="+mn-cs"/>
                      </a:endParaRPr>
                    </a:p>
                  </a:txBody>
                  <a:tcPr anchor="ctr">
                    <a:solidFill>
                      <a:srgbClr val="045AA6"/>
                    </a:solidFill>
                  </a:tcPr>
                </a:tc>
                <a:tc v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800" b="1" dirty="0" smtClean="0">
                        <a:solidFill>
                          <a:schemeClr val="bg1"/>
                        </a:solidFill>
                      </a:endParaRPr>
                    </a:p>
                  </a:txBody>
                  <a:tcPr anchor="ctr">
                    <a:solidFill>
                      <a:srgbClr val="045AA6"/>
                    </a:solidFill>
                  </a:tcPr>
                </a:tc>
              </a:tr>
              <a:tr h="402423">
                <a:tc>
                  <a:txBody>
                    <a:bodyPr/>
                    <a:lstStyle/>
                    <a:p>
                      <a:r>
                        <a:rPr lang="de-DE" dirty="0" smtClean="0">
                          <a:solidFill>
                            <a:schemeClr val="tx1"/>
                          </a:solidFill>
                        </a:rPr>
                        <a:t>Bestätigte Fälle</a:t>
                      </a:r>
                      <a:endParaRPr lang="de-DE"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800" kern="1200" dirty="0" smtClean="0">
                          <a:solidFill>
                            <a:schemeClr val="tx1"/>
                          </a:solidFill>
                          <a:latin typeface="+mn-lt"/>
                          <a:ea typeface="+mn-ea"/>
                          <a:cs typeface="+mn-cs"/>
                        </a:rPr>
                        <a:t>168.551</a:t>
                      </a:r>
                    </a:p>
                  </a:txBody>
                  <a:tcPr marL="9525" marR="9525" marT="9525" marB="0" anchor="ctr"/>
                </a:tc>
                <a:tc>
                  <a:txBody>
                    <a:bodyPr/>
                    <a:lstStyle/>
                    <a:p>
                      <a:pPr algn="ctr"/>
                      <a:r>
                        <a:rPr lang="de-DE" dirty="0" smtClean="0"/>
                        <a:t>+1.251</a:t>
                      </a:r>
                    </a:p>
                  </a:txBody>
                  <a:tcPr anchor="ctr"/>
                </a:tc>
                <a:tc>
                  <a:txBody>
                    <a:bodyPr/>
                    <a:lstStyle/>
                    <a:p>
                      <a:pPr algn="ctr"/>
                      <a:r>
                        <a:rPr lang="de-DE" dirty="0" smtClean="0">
                          <a:solidFill>
                            <a:schemeClr val="tx1"/>
                          </a:solidFill>
                        </a:rPr>
                        <a:t>+0,7%</a:t>
                      </a:r>
                      <a:endParaRPr lang="de-DE" dirty="0">
                        <a:solidFill>
                          <a:schemeClr val="tx1"/>
                        </a:solidFill>
                      </a:endParaRPr>
                    </a:p>
                  </a:txBody>
                  <a:tcPr anchor="ctr"/>
                </a:tc>
                <a:tc>
                  <a:txBody>
                    <a:bodyPr/>
                    <a:lstStyle/>
                    <a:p>
                      <a:pPr algn="ctr"/>
                      <a:r>
                        <a:rPr lang="de-DE" dirty="0" smtClean="0">
                          <a:solidFill>
                            <a:schemeClr val="tx1"/>
                          </a:solidFill>
                        </a:rPr>
                        <a:t>203</a:t>
                      </a:r>
                      <a:endParaRPr lang="de-DE" dirty="0">
                        <a:solidFill>
                          <a:schemeClr val="tx1"/>
                        </a:solidFill>
                      </a:endParaRPr>
                    </a:p>
                  </a:txBody>
                  <a:tcPr anchor="ctr"/>
                </a:tc>
              </a:tr>
              <a:tr h="402423">
                <a:tc>
                  <a:txBody>
                    <a:bodyPr/>
                    <a:lstStyle/>
                    <a:p>
                      <a:r>
                        <a:rPr lang="de-DE" dirty="0" smtClean="0">
                          <a:solidFill>
                            <a:schemeClr val="tx1"/>
                          </a:solidFill>
                        </a:rPr>
                        <a:t>Verstorbene</a:t>
                      </a:r>
                      <a:endParaRPr lang="de-DE"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dirty="0" smtClean="0">
                          <a:solidFill>
                            <a:schemeClr val="tx1"/>
                          </a:solidFill>
                        </a:rPr>
                        <a:t>7.369</a:t>
                      </a:r>
                      <a:endParaRPr lang="de-DE" dirty="0">
                        <a:solidFill>
                          <a:schemeClr val="tx1"/>
                        </a:solidFill>
                      </a:endParaRPr>
                    </a:p>
                  </a:txBody>
                  <a:tcPr anchor="ctr"/>
                </a:tc>
                <a:tc>
                  <a:txBody>
                    <a:bodyPr/>
                    <a:lstStyle/>
                    <a:p>
                      <a:pPr algn="ctr"/>
                      <a:r>
                        <a:rPr lang="de-DE" dirty="0" smtClean="0">
                          <a:solidFill>
                            <a:schemeClr val="tx1"/>
                          </a:solidFill>
                        </a:rPr>
                        <a:t>+103</a:t>
                      </a:r>
                      <a:endParaRPr lang="de-DE" dirty="0">
                        <a:solidFill>
                          <a:schemeClr val="tx1"/>
                        </a:solidFill>
                      </a:endParaRPr>
                    </a:p>
                  </a:txBody>
                  <a:tcPr anchor="ctr"/>
                </a:tc>
                <a:tc>
                  <a:txBody>
                    <a:bodyPr/>
                    <a:lstStyle/>
                    <a:p>
                      <a:pPr algn="ctr"/>
                      <a:r>
                        <a:rPr lang="de-DE" dirty="0" smtClean="0">
                          <a:solidFill>
                            <a:schemeClr val="tx1"/>
                          </a:solidFill>
                        </a:rPr>
                        <a:t>+1,4%</a:t>
                      </a:r>
                      <a:endParaRPr lang="de-DE" dirty="0">
                        <a:solidFill>
                          <a:schemeClr val="tx1"/>
                        </a:solidFill>
                      </a:endParaRPr>
                    </a:p>
                  </a:txBody>
                  <a:tcPr anchor="ctr"/>
                </a:tc>
                <a:tc>
                  <a:txBody>
                    <a:bodyPr/>
                    <a:lstStyle/>
                    <a:p>
                      <a:pPr algn="ctr"/>
                      <a:endParaRPr lang="de-DE" dirty="0">
                        <a:solidFill>
                          <a:schemeClr val="tx1"/>
                        </a:solidFill>
                      </a:endParaRPr>
                    </a:p>
                  </a:txBody>
                  <a:tcPr anchor="ctr">
                    <a:solidFill>
                      <a:schemeClr val="bg1"/>
                    </a:solidFill>
                  </a:tcPr>
                </a:tc>
              </a:tr>
              <a:tr h="402423">
                <a:tc>
                  <a:txBody>
                    <a:bodyPr/>
                    <a:lstStyle/>
                    <a:p>
                      <a:r>
                        <a:rPr lang="de-DE" dirty="0" smtClean="0">
                          <a:solidFill>
                            <a:schemeClr val="tx1"/>
                          </a:solidFill>
                        </a:rPr>
                        <a:t>Anteil Verstorbene</a:t>
                      </a:r>
                      <a:endParaRPr lang="de-DE"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dirty="0" smtClean="0">
                          <a:solidFill>
                            <a:schemeClr val="tx1"/>
                          </a:solidFill>
                        </a:rPr>
                        <a:t>4,4%</a:t>
                      </a:r>
                      <a:endParaRPr lang="de-DE" dirty="0">
                        <a:solidFill>
                          <a:schemeClr val="tx1"/>
                        </a:solidFill>
                      </a:endParaRPr>
                    </a:p>
                  </a:txBody>
                  <a:tcPr anchor="ctr"/>
                </a:tc>
                <a:tc>
                  <a:txBody>
                    <a:bodyPr/>
                    <a:lstStyle/>
                    <a:p>
                      <a:pPr algn="ctr"/>
                      <a:endParaRPr lang="de-DE" dirty="0">
                        <a:solidFill>
                          <a:srgbClr val="FF0000"/>
                        </a:solidFill>
                      </a:endParaRPr>
                    </a:p>
                  </a:txBody>
                  <a:tcPr anchor="ctr">
                    <a:solidFill>
                      <a:schemeClr val="bg1"/>
                    </a:solidFill>
                  </a:tcPr>
                </a:tc>
                <a:tc>
                  <a:txBody>
                    <a:bodyPr/>
                    <a:lstStyle/>
                    <a:p>
                      <a:pPr algn="ctr"/>
                      <a:endParaRPr lang="de-DE" dirty="0">
                        <a:solidFill>
                          <a:srgbClr val="FF0000"/>
                        </a:solidFill>
                      </a:endParaRPr>
                    </a:p>
                  </a:txBody>
                  <a:tcPr anchor="ctr">
                    <a:solidFill>
                      <a:schemeClr val="bg1"/>
                    </a:solidFill>
                  </a:tcPr>
                </a:tc>
                <a:tc>
                  <a:txBody>
                    <a:bodyPr/>
                    <a:lstStyle/>
                    <a:p>
                      <a:pPr algn="ctr"/>
                      <a:endParaRPr lang="de-DE" dirty="0">
                        <a:solidFill>
                          <a:schemeClr val="tx1"/>
                        </a:solidFill>
                      </a:endParaRPr>
                    </a:p>
                  </a:txBody>
                  <a:tcPr anchor="ctr">
                    <a:solidFill>
                      <a:schemeClr val="bg1"/>
                    </a:solidFill>
                  </a:tcPr>
                </a:tc>
              </a:tr>
              <a:tr h="402423">
                <a:tc>
                  <a:txBody>
                    <a:bodyPr/>
                    <a:lstStyle/>
                    <a:p>
                      <a:r>
                        <a:rPr lang="de-DE" dirty="0" smtClean="0">
                          <a:solidFill>
                            <a:schemeClr val="tx1"/>
                          </a:solidFill>
                        </a:rPr>
                        <a:t>Genesene</a:t>
                      </a:r>
                      <a:endParaRPr lang="de-DE"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dirty="0" smtClean="0">
                          <a:solidFill>
                            <a:schemeClr val="tx1"/>
                          </a:solidFill>
                        </a:rPr>
                        <a:t>ca. </a:t>
                      </a:r>
                      <a:r>
                        <a:rPr lang="de-DE" sz="1800" kern="1200" dirty="0" smtClean="0">
                          <a:solidFill>
                            <a:schemeClr val="tx1"/>
                          </a:solidFill>
                          <a:effectLst/>
                          <a:latin typeface="+mn-lt"/>
                          <a:ea typeface="+mn-ea"/>
                          <a:cs typeface="+mn-cs"/>
                        </a:rPr>
                        <a:t>143.300 </a:t>
                      </a:r>
                      <a:endParaRPr lang="de-DE" dirty="0">
                        <a:solidFill>
                          <a:schemeClr val="tx1"/>
                        </a:solidFill>
                      </a:endParaRPr>
                    </a:p>
                  </a:txBody>
                  <a:tcPr anchor="ctr"/>
                </a:tc>
                <a:tc>
                  <a:txBody>
                    <a:bodyPr/>
                    <a:lstStyle/>
                    <a:p>
                      <a:pPr algn="ctr"/>
                      <a:endParaRPr lang="de-DE" dirty="0">
                        <a:solidFill>
                          <a:srgbClr val="FF0000"/>
                        </a:solidFill>
                      </a:endParaRPr>
                    </a:p>
                  </a:txBody>
                  <a:tcPr anchor="ctr">
                    <a:solidFill>
                      <a:schemeClr val="bg1"/>
                    </a:solidFill>
                  </a:tcPr>
                </a:tc>
                <a:tc>
                  <a:txBody>
                    <a:bodyPr/>
                    <a:lstStyle/>
                    <a:p>
                      <a:pPr algn="ctr"/>
                      <a:endParaRPr lang="de-DE" dirty="0">
                        <a:solidFill>
                          <a:srgbClr val="FF0000"/>
                        </a:solidFill>
                      </a:endParaRPr>
                    </a:p>
                  </a:txBody>
                  <a:tcPr anchor="ctr">
                    <a:solidFill>
                      <a:schemeClr val="bg1"/>
                    </a:solidFill>
                  </a:tcPr>
                </a:tc>
                <a:tc>
                  <a:txBody>
                    <a:bodyPr/>
                    <a:lstStyle/>
                    <a:p>
                      <a:pPr algn="ctr"/>
                      <a:endParaRPr lang="de-DE" dirty="0">
                        <a:solidFill>
                          <a:schemeClr val="tx1"/>
                        </a:solidFill>
                      </a:endParaRPr>
                    </a:p>
                  </a:txBody>
                  <a:tcPr anchor="ctr">
                    <a:solidFill>
                      <a:schemeClr val="bg1"/>
                    </a:solidFill>
                  </a:tcPr>
                </a:tc>
              </a:tr>
            </a:tbl>
          </a:graphicData>
        </a:graphic>
      </p:graphicFrame>
    </p:spTree>
    <p:extLst>
      <p:ext uri="{BB962C8B-B14F-4D97-AF65-F5344CB8AC3E}">
        <p14:creationId xmlns:p14="http://schemas.microsoft.com/office/powerpoint/2010/main" val="12834943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4294967295"/>
          </p:nvPr>
        </p:nvSpPr>
        <p:spPr>
          <a:xfrm>
            <a:off x="353682" y="897328"/>
            <a:ext cx="8420987" cy="5302250"/>
          </a:xfrm>
          <a:prstGeom prst="rect">
            <a:avLst/>
          </a:prstGeom>
        </p:spPr>
        <p:txBody>
          <a:bodyPr>
            <a:normAutofit/>
          </a:bodyPr>
          <a:lstStyle/>
          <a:p>
            <a:pPr marL="0" indent="0">
              <a:buNone/>
            </a:pPr>
            <a:endParaRPr lang="de-DE" dirty="0"/>
          </a:p>
          <a:p>
            <a:pPr marL="0" indent="0">
              <a:buNone/>
            </a:pPr>
            <a:endParaRPr lang="de-DE" dirty="0" smtClean="0"/>
          </a:p>
          <a:p>
            <a:pPr marL="0" indent="0">
              <a:buNone/>
            </a:pPr>
            <a:endParaRPr lang="de-DE" dirty="0" smtClean="0"/>
          </a:p>
          <a:p>
            <a:pPr marL="0" indent="0">
              <a:buNone/>
            </a:pPr>
            <a:endParaRPr lang="de-DE" dirty="0"/>
          </a:p>
          <a:p>
            <a:pPr marL="0" indent="0">
              <a:buNone/>
            </a:pPr>
            <a:endParaRPr lang="de-DE" dirty="0" smtClean="0"/>
          </a:p>
          <a:p>
            <a:pPr marL="0" indent="0">
              <a:buNone/>
            </a:pPr>
            <a:endParaRPr lang="de-DE" dirty="0"/>
          </a:p>
          <a:p>
            <a:endParaRPr lang="de-DE" sz="1600" dirty="0" smtClean="0"/>
          </a:p>
          <a:p>
            <a:endParaRPr lang="de-DE" dirty="0"/>
          </a:p>
        </p:txBody>
      </p:sp>
      <p:sp>
        <p:nvSpPr>
          <p:cNvPr id="6" name="Foliennummernplatzhalter 5"/>
          <p:cNvSpPr>
            <a:spLocks noGrp="1"/>
          </p:cNvSpPr>
          <p:nvPr>
            <p:ph type="sldNum" sz="quarter" idx="4294967295"/>
          </p:nvPr>
        </p:nvSpPr>
        <p:spPr>
          <a:xfrm>
            <a:off x="8052920" y="6622713"/>
            <a:ext cx="496872" cy="195750"/>
          </a:xfrm>
          <a:prstGeom prst="rect">
            <a:avLst/>
          </a:prstGeom>
        </p:spPr>
        <p:txBody>
          <a:bodyPr/>
          <a:lstStyle/>
          <a:p>
            <a:fld id="{162A217B-ED1C-D84B-8478-63C77FA79618}" type="slidenum">
              <a:rPr lang="de-DE" smtClean="0"/>
              <a:pPr/>
              <a:t>10</a:t>
            </a:fld>
            <a:endParaRPr lang="de-DE" dirty="0"/>
          </a:p>
        </p:txBody>
      </p:sp>
      <p:sp>
        <p:nvSpPr>
          <p:cNvPr id="7" name="Titel 1"/>
          <p:cNvSpPr txBox="1">
            <a:spLocks/>
          </p:cNvSpPr>
          <p:nvPr/>
        </p:nvSpPr>
        <p:spPr>
          <a:xfrm>
            <a:off x="236765" y="195531"/>
            <a:ext cx="8511699" cy="615553"/>
          </a:xfrm>
          <a:prstGeom prst="rect">
            <a:avLst/>
          </a:prstGeom>
          <a:solidFill>
            <a:srgbClr val="045AA6"/>
          </a:solidFill>
        </p:spPr>
        <p:txBody>
          <a:bodyPr vert="horz" wrap="square"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smtClean="0">
                <a:solidFill>
                  <a:schemeClr val="bg1"/>
                </a:solidFill>
              </a:rPr>
              <a:t>Geschätzte Reproduktionszahl nach Bundesland, Datenstand 08.05.2020</a:t>
            </a:r>
            <a:r>
              <a:rPr lang="de-DE" sz="2000" dirty="0" smtClean="0">
                <a:solidFill>
                  <a:srgbClr val="FF0000"/>
                </a:solidFill>
              </a:rPr>
              <a:t> </a:t>
            </a:r>
            <a:r>
              <a:rPr lang="de-DE" sz="2000" dirty="0" smtClean="0">
                <a:solidFill>
                  <a:schemeClr val="bg1"/>
                </a:solidFill>
              </a:rPr>
              <a:t>(unter Berücksichtigung der Fälle bis 04.05.2020)</a:t>
            </a:r>
            <a:endParaRPr lang="de-DE" sz="2000" dirty="0">
              <a:solidFill>
                <a:schemeClr val="bg1"/>
              </a:solidFill>
            </a:endParaRPr>
          </a:p>
        </p:txBody>
      </p:sp>
      <p:graphicFrame>
        <p:nvGraphicFramePr>
          <p:cNvPr id="8" name="Tabelle 7"/>
          <p:cNvGraphicFramePr>
            <a:graphicFrameLocks noGrp="1"/>
          </p:cNvGraphicFramePr>
          <p:nvPr>
            <p:extLst>
              <p:ext uri="{D42A27DB-BD31-4B8C-83A1-F6EECF244321}">
                <p14:modId xmlns:p14="http://schemas.microsoft.com/office/powerpoint/2010/main" val="2128895480"/>
              </p:ext>
            </p:extLst>
          </p:nvPr>
        </p:nvGraphicFramePr>
        <p:xfrm>
          <a:off x="539552" y="1085503"/>
          <a:ext cx="5329608" cy="4751356"/>
        </p:xfrm>
        <a:graphic>
          <a:graphicData uri="http://schemas.openxmlformats.org/drawingml/2006/table">
            <a:tbl>
              <a:tblPr firstRow="1" firstCol="1" bandRow="1">
                <a:tableStyleId>{5C22544A-7EE6-4342-B048-85BDC9FD1C3A}</a:tableStyleId>
              </a:tblPr>
              <a:tblGrid>
                <a:gridCol w="1720435"/>
                <a:gridCol w="1870038"/>
                <a:gridCol w="1739135"/>
              </a:tblGrid>
              <a:tr h="849916">
                <a:tc>
                  <a:txBody>
                    <a:bodyPr/>
                    <a:lstStyle/>
                    <a:p>
                      <a:pPr algn="ctr">
                        <a:spcAft>
                          <a:spcPts val="0"/>
                        </a:spcAft>
                      </a:pPr>
                      <a:r>
                        <a:rPr lang="de-DE" sz="1600" dirty="0">
                          <a:effectLst/>
                        </a:rPr>
                        <a:t>Bundesland</a:t>
                      </a:r>
                      <a:endParaRPr lang="de-DE" sz="1600" dirty="0">
                        <a:effectLst/>
                        <a:latin typeface="Cambria"/>
                        <a:ea typeface="Cambria"/>
                        <a:cs typeface="Times New Roman"/>
                      </a:endParaRPr>
                    </a:p>
                  </a:txBody>
                  <a:tcPr marL="44450" marR="44450" marT="0" marB="0" anchor="ctr"/>
                </a:tc>
                <a:tc>
                  <a:txBody>
                    <a:bodyPr/>
                    <a:lstStyle/>
                    <a:p>
                      <a:pPr algn="ctr">
                        <a:spcAft>
                          <a:spcPts val="0"/>
                        </a:spcAft>
                      </a:pPr>
                      <a:r>
                        <a:rPr lang="de-DE" sz="1600">
                          <a:effectLst/>
                        </a:rPr>
                        <a:t>geschätzte Reproduktionszahl (Punktschätzer)</a:t>
                      </a:r>
                      <a:endParaRPr lang="de-DE" sz="1600">
                        <a:effectLst/>
                        <a:latin typeface="Cambria"/>
                        <a:ea typeface="Cambria"/>
                        <a:cs typeface="Times New Roman"/>
                      </a:endParaRPr>
                    </a:p>
                  </a:txBody>
                  <a:tcPr marL="44450" marR="44450" marT="0" marB="0" anchor="ctr"/>
                </a:tc>
                <a:tc>
                  <a:txBody>
                    <a:bodyPr/>
                    <a:lstStyle/>
                    <a:p>
                      <a:pPr algn="ctr">
                        <a:spcAft>
                          <a:spcPts val="0"/>
                        </a:spcAft>
                      </a:pPr>
                      <a:r>
                        <a:rPr lang="de-DE" sz="1600" dirty="0">
                          <a:effectLst/>
                        </a:rPr>
                        <a:t>95%-</a:t>
                      </a:r>
                      <a:r>
                        <a:rPr lang="de-DE" sz="1600" dirty="0" smtClean="0">
                          <a:effectLst/>
                        </a:rPr>
                        <a:t>Prädiktionsintervall</a:t>
                      </a:r>
                      <a:endParaRPr lang="de-DE" sz="1600" dirty="0">
                        <a:effectLst/>
                        <a:latin typeface="Cambria"/>
                        <a:ea typeface="Cambria"/>
                        <a:cs typeface="Times New Roman"/>
                      </a:endParaRPr>
                    </a:p>
                  </a:txBody>
                  <a:tcPr marL="44450" marR="44450" marT="0" marB="0" anchor="ctr"/>
                </a:tc>
              </a:tr>
              <a:tr h="239413">
                <a:tc>
                  <a:txBody>
                    <a:bodyPr/>
                    <a:lstStyle/>
                    <a:p>
                      <a:pPr algn="ctr">
                        <a:spcAft>
                          <a:spcPts val="0"/>
                        </a:spcAft>
                      </a:pPr>
                      <a:r>
                        <a:rPr lang="de-DE" sz="1600" dirty="0">
                          <a:effectLst/>
                        </a:rPr>
                        <a:t>BW</a:t>
                      </a:r>
                      <a:endParaRPr lang="de-DE" sz="1600" dirty="0">
                        <a:effectLst/>
                        <a:latin typeface="Cambria"/>
                        <a:ea typeface="Cambria"/>
                        <a:cs typeface="Times New Roman"/>
                      </a:endParaRPr>
                    </a:p>
                  </a:txBody>
                  <a:tcPr marL="44450" marR="44450" marT="0" marB="0" anchor="b"/>
                </a:tc>
                <a:tc>
                  <a:txBody>
                    <a:bodyPr/>
                    <a:lstStyle/>
                    <a:p>
                      <a:pPr algn="ctr" fontAlgn="b"/>
                      <a:r>
                        <a:rPr lang="de-DE" sz="1100" b="0" i="0" u="none" strike="noStrike">
                          <a:effectLst/>
                          <a:latin typeface="Calibri"/>
                        </a:rPr>
                        <a:t>0,64</a:t>
                      </a:r>
                    </a:p>
                  </a:txBody>
                  <a:tcPr marL="9525" marR="9525" marT="9525" marB="0" anchor="b"/>
                </a:tc>
                <a:tc>
                  <a:txBody>
                    <a:bodyPr/>
                    <a:lstStyle/>
                    <a:p>
                      <a:pPr algn="ctr" fontAlgn="b"/>
                      <a:r>
                        <a:rPr lang="de-DE" sz="1100" b="0" i="0" u="none" strike="noStrike">
                          <a:effectLst/>
                          <a:latin typeface="Calibri"/>
                        </a:rPr>
                        <a:t>( 0,52 - 0,80 )</a:t>
                      </a:r>
                    </a:p>
                  </a:txBody>
                  <a:tcPr marL="9525" marR="9525" marT="9525" marB="0" anchor="b"/>
                </a:tc>
              </a:tr>
              <a:tr h="239413">
                <a:tc>
                  <a:txBody>
                    <a:bodyPr/>
                    <a:lstStyle/>
                    <a:p>
                      <a:pPr algn="ctr">
                        <a:spcAft>
                          <a:spcPts val="0"/>
                        </a:spcAft>
                      </a:pPr>
                      <a:r>
                        <a:rPr lang="de-DE" sz="1600">
                          <a:effectLst/>
                        </a:rPr>
                        <a:t>BY</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dirty="0" smtClean="0">
                          <a:effectLst/>
                          <a:latin typeface="Calibri"/>
                        </a:rPr>
                        <a:t>0,80</a:t>
                      </a:r>
                      <a:endParaRPr lang="de-DE" sz="1100" b="0" i="0" u="none" strike="noStrike" dirty="0">
                        <a:effectLst/>
                        <a:latin typeface="Calibri"/>
                      </a:endParaRPr>
                    </a:p>
                  </a:txBody>
                  <a:tcPr marL="9525" marR="9525" marT="9525" marB="0" anchor="b"/>
                </a:tc>
                <a:tc>
                  <a:txBody>
                    <a:bodyPr/>
                    <a:lstStyle/>
                    <a:p>
                      <a:pPr algn="ctr" fontAlgn="b"/>
                      <a:r>
                        <a:rPr lang="de-DE" sz="1100" b="0" i="0" u="none" strike="noStrike">
                          <a:effectLst/>
                          <a:latin typeface="Calibri"/>
                        </a:rPr>
                        <a:t>( 0,64 - 0,99 )</a:t>
                      </a:r>
                    </a:p>
                  </a:txBody>
                  <a:tcPr marL="9525" marR="9525" marT="9525" marB="0" anchor="b"/>
                </a:tc>
              </a:tr>
              <a:tr h="239413">
                <a:tc>
                  <a:txBody>
                    <a:bodyPr/>
                    <a:lstStyle/>
                    <a:p>
                      <a:pPr algn="ctr">
                        <a:spcAft>
                          <a:spcPts val="0"/>
                        </a:spcAft>
                      </a:pPr>
                      <a:r>
                        <a:rPr lang="de-DE" sz="1600">
                          <a:effectLst/>
                        </a:rPr>
                        <a:t>BE</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a:effectLst/>
                          <a:latin typeface="Calibri"/>
                        </a:rPr>
                        <a:t>0,74</a:t>
                      </a:r>
                    </a:p>
                  </a:txBody>
                  <a:tcPr marL="9525" marR="9525" marT="9525" marB="0" anchor="b"/>
                </a:tc>
                <a:tc>
                  <a:txBody>
                    <a:bodyPr/>
                    <a:lstStyle/>
                    <a:p>
                      <a:pPr algn="ctr" fontAlgn="b"/>
                      <a:r>
                        <a:rPr lang="de-DE" sz="1100" b="0" i="0" u="none" strike="noStrike">
                          <a:effectLst/>
                          <a:latin typeface="Calibri"/>
                        </a:rPr>
                        <a:t>( 0,53 - 0,94 )</a:t>
                      </a:r>
                    </a:p>
                  </a:txBody>
                  <a:tcPr marL="9525" marR="9525" marT="9525" marB="0" anchor="b"/>
                </a:tc>
              </a:tr>
              <a:tr h="239413">
                <a:tc>
                  <a:txBody>
                    <a:bodyPr/>
                    <a:lstStyle/>
                    <a:p>
                      <a:pPr algn="ctr">
                        <a:spcAft>
                          <a:spcPts val="0"/>
                        </a:spcAft>
                      </a:pPr>
                      <a:r>
                        <a:rPr lang="de-DE" sz="1600">
                          <a:effectLst/>
                        </a:rPr>
                        <a:t>BB</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a:effectLst/>
                          <a:latin typeface="Calibri"/>
                        </a:rPr>
                        <a:t>0,81</a:t>
                      </a:r>
                    </a:p>
                  </a:txBody>
                  <a:tcPr marL="9525" marR="9525" marT="9525" marB="0" anchor="b"/>
                </a:tc>
                <a:tc>
                  <a:txBody>
                    <a:bodyPr/>
                    <a:lstStyle/>
                    <a:p>
                      <a:pPr algn="ctr" fontAlgn="b"/>
                      <a:r>
                        <a:rPr lang="de-DE" sz="1100" b="0" i="0" u="none" strike="noStrike">
                          <a:effectLst/>
                          <a:latin typeface="Calibri"/>
                        </a:rPr>
                        <a:t>( 0,47 - 1,22 )</a:t>
                      </a:r>
                    </a:p>
                  </a:txBody>
                  <a:tcPr marL="9525" marR="9525" marT="9525" marB="0" anchor="b"/>
                </a:tc>
              </a:tr>
              <a:tr h="239413">
                <a:tc>
                  <a:txBody>
                    <a:bodyPr/>
                    <a:lstStyle/>
                    <a:p>
                      <a:pPr algn="ctr">
                        <a:spcAft>
                          <a:spcPts val="0"/>
                        </a:spcAft>
                      </a:pPr>
                      <a:r>
                        <a:rPr lang="de-DE" sz="1600">
                          <a:effectLst/>
                        </a:rPr>
                        <a:t>HB</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a:effectLst/>
                          <a:latin typeface="Calibri"/>
                        </a:rPr>
                        <a:t>1,57</a:t>
                      </a:r>
                    </a:p>
                  </a:txBody>
                  <a:tcPr marL="9525" marR="9525" marT="9525" marB="0" anchor="b"/>
                </a:tc>
                <a:tc>
                  <a:txBody>
                    <a:bodyPr/>
                    <a:lstStyle/>
                    <a:p>
                      <a:pPr algn="ctr" fontAlgn="b"/>
                      <a:r>
                        <a:rPr lang="de-DE" sz="1100" b="0" i="0" u="none" strike="noStrike">
                          <a:effectLst/>
                          <a:latin typeface="Calibri"/>
                        </a:rPr>
                        <a:t>( 1,00 - 2,22 )</a:t>
                      </a:r>
                    </a:p>
                  </a:txBody>
                  <a:tcPr marL="9525" marR="9525" marT="9525" marB="0" anchor="b"/>
                </a:tc>
              </a:tr>
              <a:tr h="239413">
                <a:tc>
                  <a:txBody>
                    <a:bodyPr/>
                    <a:lstStyle/>
                    <a:p>
                      <a:pPr algn="ctr">
                        <a:spcAft>
                          <a:spcPts val="0"/>
                        </a:spcAft>
                      </a:pPr>
                      <a:r>
                        <a:rPr lang="de-DE" sz="1600">
                          <a:effectLst/>
                        </a:rPr>
                        <a:t>HH</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a:effectLst/>
                          <a:latin typeface="Calibri"/>
                        </a:rPr>
                        <a:t>1,01</a:t>
                      </a:r>
                    </a:p>
                  </a:txBody>
                  <a:tcPr marL="9525" marR="9525" marT="9525" marB="0" anchor="b"/>
                </a:tc>
                <a:tc>
                  <a:txBody>
                    <a:bodyPr/>
                    <a:lstStyle/>
                    <a:p>
                      <a:pPr algn="ctr" fontAlgn="b"/>
                      <a:r>
                        <a:rPr lang="de-DE" sz="1100" b="0" i="0" u="none" strike="noStrike">
                          <a:effectLst/>
                          <a:latin typeface="Calibri"/>
                        </a:rPr>
                        <a:t>( 0,59 - 1,60 )</a:t>
                      </a:r>
                    </a:p>
                  </a:txBody>
                  <a:tcPr marL="9525" marR="9525" marT="9525" marB="0" anchor="b"/>
                </a:tc>
              </a:tr>
              <a:tr h="239413">
                <a:tc>
                  <a:txBody>
                    <a:bodyPr/>
                    <a:lstStyle/>
                    <a:p>
                      <a:pPr algn="ctr">
                        <a:spcAft>
                          <a:spcPts val="0"/>
                        </a:spcAft>
                      </a:pPr>
                      <a:r>
                        <a:rPr lang="de-DE" sz="1600">
                          <a:effectLst/>
                        </a:rPr>
                        <a:t>HE</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a:effectLst/>
                          <a:latin typeface="Calibri"/>
                        </a:rPr>
                        <a:t>0,96</a:t>
                      </a:r>
                    </a:p>
                  </a:txBody>
                  <a:tcPr marL="9525" marR="9525" marT="9525" marB="0" anchor="b"/>
                </a:tc>
                <a:tc>
                  <a:txBody>
                    <a:bodyPr/>
                    <a:lstStyle/>
                    <a:p>
                      <a:pPr algn="ctr" fontAlgn="b"/>
                      <a:r>
                        <a:rPr lang="de-DE" sz="1100" b="0" i="0" u="none" strike="noStrike">
                          <a:effectLst/>
                          <a:latin typeface="Calibri"/>
                        </a:rPr>
                        <a:t>( 0,73 - 1,22 )</a:t>
                      </a:r>
                    </a:p>
                  </a:txBody>
                  <a:tcPr marL="9525" marR="9525" marT="9525" marB="0" anchor="b"/>
                </a:tc>
              </a:tr>
              <a:tr h="239413">
                <a:tc>
                  <a:txBody>
                    <a:bodyPr/>
                    <a:lstStyle/>
                    <a:p>
                      <a:pPr algn="ctr">
                        <a:spcAft>
                          <a:spcPts val="0"/>
                        </a:spcAft>
                      </a:pPr>
                      <a:r>
                        <a:rPr lang="de-DE" sz="1600">
                          <a:effectLst/>
                        </a:rPr>
                        <a:t>MV</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a:effectLst/>
                          <a:latin typeface="Calibri"/>
                        </a:rPr>
                        <a:t>0,85</a:t>
                      </a:r>
                    </a:p>
                  </a:txBody>
                  <a:tcPr marL="9525" marR="9525" marT="9525" marB="0" anchor="b"/>
                </a:tc>
                <a:tc>
                  <a:txBody>
                    <a:bodyPr/>
                    <a:lstStyle/>
                    <a:p>
                      <a:pPr algn="ctr" fontAlgn="b"/>
                      <a:r>
                        <a:rPr lang="de-DE" sz="1100" b="0" i="0" u="none" strike="noStrike">
                          <a:effectLst/>
                          <a:latin typeface="Calibri"/>
                        </a:rPr>
                        <a:t>( 0,42 - 1,55 )</a:t>
                      </a:r>
                    </a:p>
                  </a:txBody>
                  <a:tcPr marL="9525" marR="9525" marT="9525" marB="0" anchor="b"/>
                </a:tc>
              </a:tr>
              <a:tr h="239413">
                <a:tc>
                  <a:txBody>
                    <a:bodyPr/>
                    <a:lstStyle/>
                    <a:p>
                      <a:pPr algn="ctr">
                        <a:spcAft>
                          <a:spcPts val="0"/>
                        </a:spcAft>
                      </a:pPr>
                      <a:r>
                        <a:rPr lang="de-DE" sz="1600">
                          <a:effectLst/>
                        </a:rPr>
                        <a:t>NI</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a:effectLst/>
                          <a:latin typeface="Calibri"/>
                        </a:rPr>
                        <a:t>0,89</a:t>
                      </a:r>
                    </a:p>
                  </a:txBody>
                  <a:tcPr marL="9525" marR="9525" marT="9525" marB="0" anchor="b"/>
                </a:tc>
                <a:tc>
                  <a:txBody>
                    <a:bodyPr/>
                    <a:lstStyle/>
                    <a:p>
                      <a:pPr algn="ctr" fontAlgn="b"/>
                      <a:r>
                        <a:rPr lang="de-DE" sz="1100" b="0" i="0" u="none" strike="noStrike">
                          <a:effectLst/>
                          <a:latin typeface="Calibri"/>
                        </a:rPr>
                        <a:t>( 0,63 - 1,12 )</a:t>
                      </a:r>
                    </a:p>
                  </a:txBody>
                  <a:tcPr marL="9525" marR="9525" marT="9525" marB="0" anchor="b"/>
                </a:tc>
              </a:tr>
              <a:tr h="239413">
                <a:tc>
                  <a:txBody>
                    <a:bodyPr/>
                    <a:lstStyle/>
                    <a:p>
                      <a:pPr algn="ctr">
                        <a:spcAft>
                          <a:spcPts val="0"/>
                        </a:spcAft>
                      </a:pPr>
                      <a:r>
                        <a:rPr lang="de-DE" sz="1600">
                          <a:effectLst/>
                        </a:rPr>
                        <a:t>NW</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a:effectLst/>
                          <a:latin typeface="Calibri"/>
                        </a:rPr>
                        <a:t>0,87</a:t>
                      </a:r>
                    </a:p>
                  </a:txBody>
                  <a:tcPr marL="9525" marR="9525" marT="9525" marB="0" anchor="b"/>
                </a:tc>
                <a:tc>
                  <a:txBody>
                    <a:bodyPr/>
                    <a:lstStyle/>
                    <a:p>
                      <a:pPr algn="ctr" fontAlgn="b"/>
                      <a:r>
                        <a:rPr lang="de-DE" sz="1100" b="0" i="0" u="none" strike="noStrike">
                          <a:effectLst/>
                          <a:latin typeface="Calibri"/>
                        </a:rPr>
                        <a:t>( 0,70 - 1,06 )</a:t>
                      </a:r>
                    </a:p>
                  </a:txBody>
                  <a:tcPr marL="9525" marR="9525" marT="9525" marB="0" anchor="b"/>
                </a:tc>
              </a:tr>
              <a:tr h="239413">
                <a:tc>
                  <a:txBody>
                    <a:bodyPr/>
                    <a:lstStyle/>
                    <a:p>
                      <a:pPr algn="ctr">
                        <a:spcAft>
                          <a:spcPts val="0"/>
                        </a:spcAft>
                      </a:pPr>
                      <a:r>
                        <a:rPr lang="de-DE" sz="1600">
                          <a:effectLst/>
                        </a:rPr>
                        <a:t>RP</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a:effectLst/>
                          <a:latin typeface="Calibri"/>
                        </a:rPr>
                        <a:t>0,79</a:t>
                      </a:r>
                    </a:p>
                  </a:txBody>
                  <a:tcPr marL="9525" marR="9525" marT="9525" marB="0" anchor="b"/>
                </a:tc>
                <a:tc>
                  <a:txBody>
                    <a:bodyPr/>
                    <a:lstStyle/>
                    <a:p>
                      <a:pPr algn="ctr" fontAlgn="b"/>
                      <a:r>
                        <a:rPr lang="de-DE" sz="1100" b="0" i="0" u="none" strike="noStrike">
                          <a:effectLst/>
                          <a:latin typeface="Calibri"/>
                        </a:rPr>
                        <a:t>( 0,54 - 1,09 )</a:t>
                      </a:r>
                    </a:p>
                  </a:txBody>
                  <a:tcPr marL="9525" marR="9525" marT="9525" marB="0" anchor="b"/>
                </a:tc>
              </a:tr>
              <a:tr h="239413">
                <a:tc>
                  <a:txBody>
                    <a:bodyPr/>
                    <a:lstStyle/>
                    <a:p>
                      <a:pPr algn="ctr">
                        <a:spcAft>
                          <a:spcPts val="0"/>
                        </a:spcAft>
                      </a:pPr>
                      <a:r>
                        <a:rPr lang="de-DE" sz="1600">
                          <a:effectLst/>
                        </a:rPr>
                        <a:t>SL</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a:effectLst/>
                          <a:latin typeface="Calibri"/>
                        </a:rPr>
                        <a:t>0,67</a:t>
                      </a:r>
                    </a:p>
                  </a:txBody>
                  <a:tcPr marL="9525" marR="9525" marT="9525" marB="0" anchor="b"/>
                </a:tc>
                <a:tc>
                  <a:txBody>
                    <a:bodyPr/>
                    <a:lstStyle/>
                    <a:p>
                      <a:pPr algn="ctr" fontAlgn="b"/>
                      <a:r>
                        <a:rPr lang="de-DE" sz="1100" b="0" i="0" u="none" strike="noStrike">
                          <a:effectLst/>
                          <a:latin typeface="Calibri"/>
                        </a:rPr>
                        <a:t>( 0,36 - 1,07 )</a:t>
                      </a:r>
                    </a:p>
                  </a:txBody>
                  <a:tcPr marL="9525" marR="9525" marT="9525" marB="0" anchor="b"/>
                </a:tc>
              </a:tr>
              <a:tr h="239413">
                <a:tc>
                  <a:txBody>
                    <a:bodyPr/>
                    <a:lstStyle/>
                    <a:p>
                      <a:pPr algn="ctr">
                        <a:spcAft>
                          <a:spcPts val="0"/>
                        </a:spcAft>
                      </a:pPr>
                      <a:r>
                        <a:rPr lang="de-DE" sz="1600">
                          <a:effectLst/>
                        </a:rPr>
                        <a:t>SN</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a:effectLst/>
                          <a:latin typeface="Calibri"/>
                        </a:rPr>
                        <a:t>1,34</a:t>
                      </a:r>
                    </a:p>
                  </a:txBody>
                  <a:tcPr marL="9525" marR="9525" marT="9525" marB="0" anchor="b"/>
                </a:tc>
                <a:tc>
                  <a:txBody>
                    <a:bodyPr/>
                    <a:lstStyle/>
                    <a:p>
                      <a:pPr algn="ctr" fontAlgn="b"/>
                      <a:r>
                        <a:rPr lang="de-DE" sz="1100" b="0" i="0" u="none" strike="noStrike">
                          <a:effectLst/>
                          <a:latin typeface="Calibri"/>
                        </a:rPr>
                        <a:t>( 0,95 - 1,79 )</a:t>
                      </a:r>
                    </a:p>
                  </a:txBody>
                  <a:tcPr marL="9525" marR="9525" marT="9525" marB="0" anchor="b"/>
                </a:tc>
              </a:tr>
              <a:tr h="239413">
                <a:tc>
                  <a:txBody>
                    <a:bodyPr/>
                    <a:lstStyle/>
                    <a:p>
                      <a:pPr algn="ctr">
                        <a:spcAft>
                          <a:spcPts val="0"/>
                        </a:spcAft>
                      </a:pPr>
                      <a:r>
                        <a:rPr lang="de-DE" sz="1600">
                          <a:effectLst/>
                        </a:rPr>
                        <a:t>ST</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a:effectLst/>
                          <a:latin typeface="Calibri"/>
                        </a:rPr>
                        <a:t>0,94</a:t>
                      </a:r>
                    </a:p>
                  </a:txBody>
                  <a:tcPr marL="9525" marR="9525" marT="9525" marB="0" anchor="b"/>
                </a:tc>
                <a:tc>
                  <a:txBody>
                    <a:bodyPr/>
                    <a:lstStyle/>
                    <a:p>
                      <a:pPr algn="ctr" fontAlgn="b"/>
                      <a:r>
                        <a:rPr lang="de-DE" sz="1100" b="0" i="0" u="none" strike="noStrike">
                          <a:effectLst/>
                          <a:latin typeface="Calibri"/>
                        </a:rPr>
                        <a:t>( 0,53 - 1,47 )</a:t>
                      </a:r>
                    </a:p>
                  </a:txBody>
                  <a:tcPr marL="9525" marR="9525" marT="9525" marB="0" anchor="b"/>
                </a:tc>
              </a:tr>
              <a:tr h="239413">
                <a:tc>
                  <a:txBody>
                    <a:bodyPr/>
                    <a:lstStyle/>
                    <a:p>
                      <a:pPr algn="ctr">
                        <a:spcAft>
                          <a:spcPts val="0"/>
                        </a:spcAft>
                      </a:pPr>
                      <a:r>
                        <a:rPr lang="de-DE" sz="1600">
                          <a:effectLst/>
                        </a:rPr>
                        <a:t>SH</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a:effectLst/>
                          <a:latin typeface="Calibri"/>
                        </a:rPr>
                        <a:t>0,89</a:t>
                      </a:r>
                    </a:p>
                  </a:txBody>
                  <a:tcPr marL="9525" marR="9525" marT="9525" marB="0" anchor="b"/>
                </a:tc>
                <a:tc>
                  <a:txBody>
                    <a:bodyPr/>
                    <a:lstStyle/>
                    <a:p>
                      <a:pPr algn="ctr" fontAlgn="b"/>
                      <a:r>
                        <a:rPr lang="de-DE" sz="1100" b="0" i="0" u="none" strike="noStrike">
                          <a:effectLst/>
                          <a:latin typeface="Calibri"/>
                        </a:rPr>
                        <a:t>( 0,57 - 1,30 )</a:t>
                      </a:r>
                    </a:p>
                  </a:txBody>
                  <a:tcPr marL="9525" marR="9525" marT="9525" marB="0" anchor="b"/>
                </a:tc>
              </a:tr>
              <a:tr h="239413">
                <a:tc>
                  <a:txBody>
                    <a:bodyPr/>
                    <a:lstStyle/>
                    <a:p>
                      <a:pPr algn="ctr">
                        <a:spcAft>
                          <a:spcPts val="0"/>
                        </a:spcAft>
                      </a:pPr>
                      <a:r>
                        <a:rPr lang="de-DE" sz="1600">
                          <a:effectLst/>
                        </a:rPr>
                        <a:t>TH</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a:effectLst/>
                          <a:latin typeface="Calibri"/>
                        </a:rPr>
                        <a:t>0,91</a:t>
                      </a:r>
                    </a:p>
                  </a:txBody>
                  <a:tcPr marL="9525" marR="9525" marT="9525" marB="0" anchor="b"/>
                </a:tc>
                <a:tc>
                  <a:txBody>
                    <a:bodyPr/>
                    <a:lstStyle/>
                    <a:p>
                      <a:pPr algn="ctr" fontAlgn="b"/>
                      <a:r>
                        <a:rPr lang="de-DE" sz="1100" b="0" i="0" u="none" strike="noStrike" dirty="0">
                          <a:effectLst/>
                          <a:latin typeface="Calibri"/>
                        </a:rPr>
                        <a:t>( 0,67 - 1,17 )</a:t>
                      </a:r>
                    </a:p>
                  </a:txBody>
                  <a:tcPr marL="9525" marR="9525" marT="9525" marB="0" anchor="b"/>
                </a:tc>
              </a:tr>
            </a:tbl>
          </a:graphicData>
        </a:graphic>
      </p:graphicFrame>
      <p:sp>
        <p:nvSpPr>
          <p:cNvPr id="10" name="Datumsplatzhalter 9"/>
          <p:cNvSpPr>
            <a:spLocks noGrp="1"/>
          </p:cNvSpPr>
          <p:nvPr>
            <p:ph type="dt" sz="half" idx="14"/>
          </p:nvPr>
        </p:nvSpPr>
        <p:spPr>
          <a:xfrm>
            <a:off x="564825" y="6622713"/>
            <a:ext cx="1860421" cy="195750"/>
          </a:xfrm>
        </p:spPr>
        <p:txBody>
          <a:bodyPr/>
          <a:lstStyle/>
          <a:p>
            <a:r>
              <a:rPr lang="de-DE" smtClean="0"/>
              <a:t>11.05.2020</a:t>
            </a:r>
            <a:endParaRPr lang="de-DE" dirty="0"/>
          </a:p>
        </p:txBody>
      </p:sp>
      <p:sp>
        <p:nvSpPr>
          <p:cNvPr id="11" name="Fußzeilenplatzhalter 2"/>
          <p:cNvSpPr>
            <a:spLocks noGrp="1"/>
          </p:cNvSpPr>
          <p:nvPr>
            <p:ph type="ftr" sz="quarter" idx="15"/>
          </p:nvPr>
        </p:nvSpPr>
        <p:spPr>
          <a:xfrm>
            <a:off x="2699791" y="6622713"/>
            <a:ext cx="5182675" cy="195750"/>
          </a:xfrm>
        </p:spPr>
        <p:txBody>
          <a:bodyPr/>
          <a:lstStyle/>
          <a:p>
            <a:r>
              <a:rPr lang="de-DE" smtClean="0"/>
              <a:t>COVID-19: Lage National</a:t>
            </a:r>
            <a:endParaRPr lang="de-DE" dirty="0"/>
          </a:p>
        </p:txBody>
      </p:sp>
    </p:spTree>
    <p:extLst>
      <p:ext uri="{BB962C8B-B14F-4D97-AF65-F5344CB8AC3E}">
        <p14:creationId xmlns:p14="http://schemas.microsoft.com/office/powerpoint/2010/main" val="28322197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4017" y="175041"/>
            <a:ext cx="6800849" cy="338554"/>
          </a:xfrm>
          <a:solidFill>
            <a:srgbClr val="045AA6"/>
          </a:solidFill>
        </p:spPr>
        <p:txBody>
          <a:bodyPr lIns="72000"/>
          <a:lstStyle/>
          <a:p>
            <a:pPr>
              <a:spcBef>
                <a:spcPts val="600"/>
              </a:spcBef>
            </a:pPr>
            <a:r>
              <a:rPr lang="de-DE" sz="2000" dirty="0" smtClean="0">
                <a:solidFill>
                  <a:schemeClr val="bg1"/>
                </a:solidFill>
              </a:rPr>
              <a:t>Geographische Verteilung in Deutschland</a:t>
            </a:r>
            <a:endParaRPr lang="de-DE" sz="2000" dirty="0">
              <a:solidFill>
                <a:schemeClr val="bg1"/>
              </a:solidFill>
            </a:endParaRPr>
          </a:p>
        </p:txBody>
      </p:sp>
      <p:sp>
        <p:nvSpPr>
          <p:cNvPr id="10" name="Datumsplatzhalter 9"/>
          <p:cNvSpPr>
            <a:spLocks noGrp="1"/>
          </p:cNvSpPr>
          <p:nvPr>
            <p:ph type="dt" sz="half" idx="14"/>
          </p:nvPr>
        </p:nvSpPr>
        <p:spPr/>
        <p:txBody>
          <a:bodyPr/>
          <a:lstStyle/>
          <a:p>
            <a:r>
              <a:rPr lang="de-DE" smtClean="0"/>
              <a:t>11.05.2020</a:t>
            </a:r>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11</a:t>
            </a:fld>
            <a:endParaRPr lang="de-DE"/>
          </a:p>
        </p:txBody>
      </p:sp>
      <p:graphicFrame>
        <p:nvGraphicFramePr>
          <p:cNvPr id="9" name="Tabelle 8"/>
          <p:cNvGraphicFramePr>
            <a:graphicFrameLocks noGrp="1"/>
          </p:cNvGraphicFramePr>
          <p:nvPr>
            <p:extLst>
              <p:ext uri="{D42A27DB-BD31-4B8C-83A1-F6EECF244321}">
                <p14:modId xmlns:p14="http://schemas.microsoft.com/office/powerpoint/2010/main" val="2299570148"/>
              </p:ext>
            </p:extLst>
          </p:nvPr>
        </p:nvGraphicFramePr>
        <p:xfrm>
          <a:off x="254017" y="536889"/>
          <a:ext cx="6800849" cy="365760"/>
        </p:xfrm>
        <a:graphic>
          <a:graphicData uri="http://schemas.openxmlformats.org/drawingml/2006/table">
            <a:tbl>
              <a:tblPr bandRow="1">
                <a:tableStyleId>{5C22544A-7EE6-4342-B048-85BDC9FD1C3A}</a:tableStyleId>
              </a:tblPr>
              <a:tblGrid>
                <a:gridCol w="496481"/>
                <a:gridCol w="6304368"/>
              </a:tblGrid>
              <a:tr h="225513">
                <a:tc>
                  <a:txBody>
                    <a:bodyPr/>
                    <a:lstStyle/>
                    <a:p>
                      <a:r>
                        <a:rPr lang="de-DE" sz="1800" dirty="0" smtClean="0">
                          <a:solidFill>
                            <a:schemeClr val="tx1"/>
                          </a:solidFill>
                        </a:rPr>
                        <a:t>n</a:t>
                      </a:r>
                      <a:r>
                        <a:rPr lang="de-DE" sz="1800" baseline="0" dirty="0" smtClean="0">
                          <a:solidFill>
                            <a:schemeClr val="tx1"/>
                          </a:solidFill>
                        </a:rPr>
                        <a:t> = </a:t>
                      </a:r>
                      <a:endParaRPr lang="de-DE" sz="18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800" kern="1200" dirty="0" smtClean="0">
                          <a:solidFill>
                            <a:schemeClr val="dk1"/>
                          </a:solidFill>
                          <a:effectLst/>
                          <a:latin typeface="+mn-lt"/>
                          <a:ea typeface="+mn-ea"/>
                          <a:cs typeface="+mn-cs"/>
                        </a:rPr>
                        <a:t>168.551</a:t>
                      </a:r>
                    </a:p>
                  </a:txBody>
                  <a:tcPr marL="9525" marR="9525" marT="9525" marB="0" anchor="ctr"/>
                </a:tc>
              </a:tr>
            </a:tbl>
          </a:graphicData>
        </a:graphic>
      </p:graphicFrame>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825" y="973685"/>
            <a:ext cx="8052920" cy="5693867"/>
          </a:xfrm>
          <a:prstGeom prst="rect">
            <a:avLst/>
          </a:prstGeom>
        </p:spPr>
      </p:pic>
    </p:spTree>
    <p:extLst>
      <p:ext uri="{BB962C8B-B14F-4D97-AF65-F5344CB8AC3E}">
        <p14:creationId xmlns:p14="http://schemas.microsoft.com/office/powerpoint/2010/main" val="17828875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36765" y="166413"/>
            <a:ext cx="6784521" cy="338554"/>
          </a:xfrm>
          <a:solidFill>
            <a:srgbClr val="045AA6"/>
          </a:solidFill>
        </p:spPr>
        <p:txBody>
          <a:bodyPr lIns="72000"/>
          <a:lstStyle/>
          <a:p>
            <a:pPr>
              <a:spcBef>
                <a:spcPts val="600"/>
              </a:spcBef>
            </a:pPr>
            <a:r>
              <a:rPr lang="de-DE" sz="2000" dirty="0" smtClean="0">
                <a:solidFill>
                  <a:schemeClr val="bg1"/>
                </a:solidFill>
              </a:rPr>
              <a:t>Geographische Verteilung in Deutschland: 7-Tage-Inzidenz </a:t>
            </a:r>
            <a:endParaRPr lang="de-DE" sz="2000" dirty="0">
              <a:solidFill>
                <a:schemeClr val="bg1"/>
              </a:solidFill>
            </a:endParaRPr>
          </a:p>
        </p:txBody>
      </p:sp>
      <p:sp>
        <p:nvSpPr>
          <p:cNvPr id="10" name="Datumsplatzhalter 9"/>
          <p:cNvSpPr>
            <a:spLocks noGrp="1"/>
          </p:cNvSpPr>
          <p:nvPr>
            <p:ph type="dt" sz="half" idx="14"/>
          </p:nvPr>
        </p:nvSpPr>
        <p:spPr/>
        <p:txBody>
          <a:bodyPr/>
          <a:lstStyle/>
          <a:p>
            <a:r>
              <a:rPr lang="de-DE" smtClean="0"/>
              <a:t>11.05.2020</a:t>
            </a:r>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12</a:t>
            </a:fld>
            <a:endParaRPr lang="de-DE"/>
          </a:p>
        </p:txBody>
      </p:sp>
      <p:graphicFrame>
        <p:nvGraphicFramePr>
          <p:cNvPr id="9" name="Tabelle 8"/>
          <p:cNvGraphicFramePr>
            <a:graphicFrameLocks noGrp="1"/>
          </p:cNvGraphicFramePr>
          <p:nvPr>
            <p:extLst>
              <p:ext uri="{D42A27DB-BD31-4B8C-83A1-F6EECF244321}">
                <p14:modId xmlns:p14="http://schemas.microsoft.com/office/powerpoint/2010/main" val="1389107527"/>
              </p:ext>
            </p:extLst>
          </p:nvPr>
        </p:nvGraphicFramePr>
        <p:xfrm>
          <a:off x="236765" y="519637"/>
          <a:ext cx="6784521" cy="853440"/>
        </p:xfrm>
        <a:graphic>
          <a:graphicData uri="http://schemas.openxmlformats.org/drawingml/2006/table">
            <a:tbl>
              <a:tblPr bandRow="1">
                <a:tableStyleId>{5C22544A-7EE6-4342-B048-85BDC9FD1C3A}</a:tableStyleId>
              </a:tblPr>
              <a:tblGrid>
                <a:gridCol w="473528"/>
                <a:gridCol w="6310993"/>
              </a:tblGrid>
              <a:tr h="225513">
                <a:tc>
                  <a:txBody>
                    <a:bodyPr/>
                    <a:lstStyle/>
                    <a:p>
                      <a:r>
                        <a:rPr lang="de-DE" sz="1400" dirty="0" smtClean="0">
                          <a:solidFill>
                            <a:schemeClr val="tx1"/>
                          </a:solidFill>
                        </a:rPr>
                        <a:t>n</a:t>
                      </a:r>
                      <a:r>
                        <a:rPr lang="de-DE" sz="1400" baseline="0" dirty="0" smtClean="0">
                          <a:solidFill>
                            <a:schemeClr val="tx1"/>
                          </a:solidFill>
                        </a:rPr>
                        <a:t> </a:t>
                      </a:r>
                      <a:r>
                        <a:rPr lang="de-DE" sz="1400" dirty="0" smtClean="0">
                          <a:solidFill>
                            <a:schemeClr val="tx1"/>
                          </a:solidFill>
                        </a:rPr>
                        <a:t>=</a:t>
                      </a:r>
                      <a:endParaRPr lang="de-DE" sz="14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800" kern="1200" dirty="0" smtClean="0">
                          <a:solidFill>
                            <a:schemeClr val="dk1"/>
                          </a:solidFill>
                          <a:effectLst/>
                          <a:latin typeface="+mn-lt"/>
                          <a:ea typeface="+mn-ea"/>
                          <a:cs typeface="+mn-cs"/>
                        </a:rPr>
                        <a:t>5.703</a:t>
                      </a:r>
                      <a:endParaRPr lang="de-DE" sz="1400" kern="1200" dirty="0">
                        <a:solidFill>
                          <a:schemeClr val="tx1"/>
                        </a:solidFill>
                        <a:latin typeface="+mn-lt"/>
                        <a:ea typeface="+mn-ea"/>
                        <a:cs typeface="+mn-cs"/>
                      </a:endParaRPr>
                    </a:p>
                  </a:txBody>
                  <a:tcPr marL="9525" marR="9525" marT="9525" marB="0" anchor="ctr"/>
                </a:tc>
              </a:tr>
              <a:tr h="25200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latin typeface="+mn-lt"/>
                        <a:ea typeface="+mn-ea"/>
                        <a:cs typeface="+mn-cs"/>
                      </a:endParaRPr>
                    </a:p>
                  </a:txBody>
                  <a:tcPr>
                    <a:solidFill>
                      <a:srgbClr val="E9EDF4"/>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b="1" kern="1200" dirty="0" smtClean="0">
                          <a:solidFill>
                            <a:schemeClr val="tx1"/>
                          </a:solidFill>
                          <a:latin typeface="+mn-lt"/>
                          <a:ea typeface="+mn-ea"/>
                          <a:cs typeface="+mn-cs"/>
                        </a:rPr>
                        <a:t>3 </a:t>
                      </a:r>
                      <a:r>
                        <a:rPr lang="de-DE" sz="1200" b="0" kern="1200" dirty="0" smtClean="0">
                          <a:solidFill>
                            <a:schemeClr val="tx1"/>
                          </a:solidFill>
                          <a:latin typeface="+mn-lt"/>
                          <a:ea typeface="+mn-ea"/>
                          <a:cs typeface="+mn-cs"/>
                        </a:rPr>
                        <a:t>LK </a:t>
                      </a:r>
                      <a:r>
                        <a:rPr lang="de-DE" sz="1200" kern="1200" dirty="0" smtClean="0">
                          <a:solidFill>
                            <a:schemeClr val="tx1"/>
                          </a:solidFill>
                          <a:latin typeface="+mn-lt"/>
                          <a:ea typeface="+mn-ea"/>
                          <a:cs typeface="+mn-cs"/>
                        </a:rPr>
                        <a:t>mit </a:t>
                      </a:r>
                      <a:r>
                        <a:rPr lang="de-DE" sz="1200" dirty="0" smtClean="0">
                          <a:solidFill>
                            <a:schemeClr val="tx1"/>
                          </a:solidFill>
                        </a:rPr>
                        <a:t>7-Tages-Inzidenz  </a:t>
                      </a:r>
                      <a:r>
                        <a:rPr lang="de-DE" sz="1200" b="1" dirty="0" smtClean="0">
                          <a:solidFill>
                            <a:schemeClr val="tx1"/>
                          </a:solidFill>
                        </a:rPr>
                        <a:t>51-100 </a:t>
                      </a:r>
                      <a:r>
                        <a:rPr lang="de-DE" sz="1200" dirty="0" smtClean="0">
                          <a:solidFill>
                            <a:schemeClr val="tx1"/>
                          </a:solidFill>
                        </a:rPr>
                        <a:t>Fälle/100.000 </a:t>
                      </a:r>
                      <a:r>
                        <a:rPr lang="de-DE" sz="1200" dirty="0" err="1" smtClean="0">
                          <a:solidFill>
                            <a:schemeClr val="tx1"/>
                          </a:solidFill>
                        </a:rPr>
                        <a:t>Einw</a:t>
                      </a:r>
                      <a:r>
                        <a:rPr lang="de-DE" sz="1200" dirty="0" smtClean="0">
                          <a:solidFill>
                            <a:schemeClr val="tx1"/>
                          </a:solidFill>
                        </a:rPr>
                        <a:t>.</a:t>
                      </a:r>
                      <a:endParaRPr lang="de-DE" sz="1200" kern="1200" dirty="0">
                        <a:solidFill>
                          <a:schemeClr val="tx1"/>
                        </a:solidFill>
                        <a:latin typeface="+mn-lt"/>
                        <a:ea typeface="+mn-ea"/>
                        <a:cs typeface="+mn-cs"/>
                      </a:endParaRPr>
                    </a:p>
                  </a:txBody>
                  <a:tcPr marL="9525" marR="9525" marT="9525" marB="0" anchor="ctr">
                    <a:solidFill>
                      <a:srgbClr val="E9EDF4"/>
                    </a:solidFill>
                  </a:tcPr>
                </a:tc>
              </a:tr>
              <a:tr h="25200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de-DE" sz="1200" kern="1200" dirty="0" smtClean="0">
                        <a:solidFill>
                          <a:schemeClr val="tx1"/>
                        </a:solidFill>
                        <a:latin typeface="+mn-lt"/>
                        <a:ea typeface="+mn-ea"/>
                        <a:cs typeface="+mn-cs"/>
                      </a:endParaRPr>
                    </a:p>
                  </a:txBody>
                  <a:tcPr>
                    <a:solidFill>
                      <a:srgbClr val="D0D8E8"/>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b="1" kern="1200" dirty="0" smtClean="0">
                          <a:solidFill>
                            <a:schemeClr val="tx1"/>
                          </a:solidFill>
                          <a:latin typeface="+mn-lt"/>
                          <a:ea typeface="+mn-ea"/>
                          <a:cs typeface="+mn-cs"/>
                        </a:rPr>
                        <a:t>0 </a:t>
                      </a:r>
                      <a:r>
                        <a:rPr lang="de-DE" sz="1200" b="0" kern="1200" dirty="0" smtClean="0">
                          <a:solidFill>
                            <a:schemeClr val="tx1"/>
                          </a:solidFill>
                          <a:latin typeface="+mn-lt"/>
                          <a:ea typeface="+mn-ea"/>
                          <a:cs typeface="+mn-cs"/>
                        </a:rPr>
                        <a:t>LK </a:t>
                      </a:r>
                      <a:r>
                        <a:rPr lang="de-DE" sz="1200" kern="1200" dirty="0" smtClean="0">
                          <a:solidFill>
                            <a:schemeClr val="tx1"/>
                          </a:solidFill>
                          <a:latin typeface="+mn-lt"/>
                          <a:ea typeface="+mn-ea"/>
                          <a:cs typeface="+mn-cs"/>
                        </a:rPr>
                        <a:t>mit </a:t>
                      </a:r>
                      <a:r>
                        <a:rPr lang="de-DE" sz="1200" dirty="0" smtClean="0">
                          <a:solidFill>
                            <a:schemeClr val="tx1"/>
                          </a:solidFill>
                        </a:rPr>
                        <a:t>7-Tages-Inzidenz  </a:t>
                      </a:r>
                      <a:r>
                        <a:rPr lang="de-DE" sz="1200" b="1" dirty="0" smtClean="0">
                          <a:solidFill>
                            <a:schemeClr val="tx1"/>
                          </a:solidFill>
                        </a:rPr>
                        <a:t>101-500</a:t>
                      </a:r>
                      <a:r>
                        <a:rPr lang="de-DE" sz="1200" dirty="0" smtClean="0">
                          <a:solidFill>
                            <a:schemeClr val="tx1"/>
                          </a:solidFill>
                        </a:rPr>
                        <a:t> Fälle/100.000 </a:t>
                      </a:r>
                      <a:r>
                        <a:rPr lang="de-DE" sz="1200" dirty="0" err="1" smtClean="0">
                          <a:solidFill>
                            <a:schemeClr val="tx1"/>
                          </a:solidFill>
                        </a:rPr>
                        <a:t>Einw</a:t>
                      </a:r>
                      <a:r>
                        <a:rPr lang="de-DE" sz="1200" dirty="0" smtClean="0">
                          <a:solidFill>
                            <a:schemeClr val="tx1"/>
                          </a:solidFill>
                        </a:rPr>
                        <a:t>.</a:t>
                      </a:r>
                      <a:endParaRPr lang="de-DE" sz="1200" kern="1200" dirty="0" smtClean="0">
                        <a:solidFill>
                          <a:schemeClr val="tx1"/>
                        </a:solidFill>
                        <a:latin typeface="+mn-lt"/>
                        <a:ea typeface="+mn-ea"/>
                        <a:cs typeface="+mn-cs"/>
                      </a:endParaRPr>
                    </a:p>
                  </a:txBody>
                  <a:tcPr marL="9525" marR="9525" marT="9525" marB="0" anchor="ctr">
                    <a:solidFill>
                      <a:srgbClr val="D0D8E8"/>
                    </a:solidFill>
                  </a:tcPr>
                </a:tc>
              </a:tr>
            </a:tbl>
          </a:graphicData>
        </a:graphic>
      </p:graphicFrame>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701" y="1432452"/>
            <a:ext cx="7154136" cy="5058377"/>
          </a:xfrm>
          <a:prstGeom prst="rect">
            <a:avLst/>
          </a:prstGeom>
        </p:spPr>
      </p:pic>
    </p:spTree>
    <p:extLst>
      <p:ext uri="{BB962C8B-B14F-4D97-AF65-F5344CB8AC3E}">
        <p14:creationId xmlns:p14="http://schemas.microsoft.com/office/powerpoint/2010/main" val="42883885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45391" y="189709"/>
            <a:ext cx="6775895" cy="338554"/>
          </a:xfrm>
          <a:solidFill>
            <a:srgbClr val="045AA6"/>
          </a:solidFill>
        </p:spPr>
        <p:txBody>
          <a:bodyPr lIns="72000"/>
          <a:lstStyle/>
          <a:p>
            <a:pPr>
              <a:spcBef>
                <a:spcPts val="600"/>
              </a:spcBef>
            </a:pPr>
            <a:r>
              <a:rPr lang="de-DE" sz="2000" dirty="0" smtClean="0">
                <a:solidFill>
                  <a:schemeClr val="bg1"/>
                </a:solidFill>
              </a:rPr>
              <a:t>Geographische Verteilung in Deutschland: 5-Tage-Inzidenz </a:t>
            </a:r>
            <a:endParaRPr lang="de-DE" sz="2000" dirty="0">
              <a:solidFill>
                <a:schemeClr val="bg1"/>
              </a:solidFill>
            </a:endParaRPr>
          </a:p>
        </p:txBody>
      </p:sp>
      <p:sp>
        <p:nvSpPr>
          <p:cNvPr id="10" name="Datumsplatzhalter 9"/>
          <p:cNvSpPr>
            <a:spLocks noGrp="1"/>
          </p:cNvSpPr>
          <p:nvPr>
            <p:ph type="dt" sz="half" idx="14"/>
          </p:nvPr>
        </p:nvSpPr>
        <p:spPr/>
        <p:txBody>
          <a:bodyPr/>
          <a:lstStyle/>
          <a:p>
            <a:r>
              <a:rPr lang="de-DE" smtClean="0"/>
              <a:t>11.05.2020</a:t>
            </a:r>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13</a:t>
            </a:fld>
            <a:endParaRPr lang="de-DE"/>
          </a:p>
        </p:txBody>
      </p:sp>
      <p:graphicFrame>
        <p:nvGraphicFramePr>
          <p:cNvPr id="9" name="Tabelle 8"/>
          <p:cNvGraphicFramePr>
            <a:graphicFrameLocks noGrp="1"/>
          </p:cNvGraphicFramePr>
          <p:nvPr>
            <p:extLst>
              <p:ext uri="{D42A27DB-BD31-4B8C-83A1-F6EECF244321}">
                <p14:modId xmlns:p14="http://schemas.microsoft.com/office/powerpoint/2010/main" val="1855642581"/>
              </p:ext>
            </p:extLst>
          </p:nvPr>
        </p:nvGraphicFramePr>
        <p:xfrm>
          <a:off x="236765" y="528263"/>
          <a:ext cx="6784521" cy="853440"/>
        </p:xfrm>
        <a:graphic>
          <a:graphicData uri="http://schemas.openxmlformats.org/drawingml/2006/table">
            <a:tbl>
              <a:tblPr bandRow="1">
                <a:tableStyleId>{5C22544A-7EE6-4342-B048-85BDC9FD1C3A}</a:tableStyleId>
              </a:tblPr>
              <a:tblGrid>
                <a:gridCol w="473528"/>
                <a:gridCol w="6310993"/>
              </a:tblGrid>
              <a:tr h="225513">
                <a:tc>
                  <a:txBody>
                    <a:bodyPr/>
                    <a:lstStyle/>
                    <a:p>
                      <a:r>
                        <a:rPr lang="de-DE" sz="1400" dirty="0" smtClean="0">
                          <a:solidFill>
                            <a:schemeClr val="tx1"/>
                          </a:solidFill>
                        </a:rPr>
                        <a:t>n</a:t>
                      </a:r>
                      <a:r>
                        <a:rPr lang="de-DE" sz="1400" baseline="0" dirty="0" smtClean="0">
                          <a:solidFill>
                            <a:schemeClr val="tx1"/>
                          </a:solidFill>
                        </a:rPr>
                        <a:t> </a:t>
                      </a:r>
                      <a:r>
                        <a:rPr lang="de-DE" sz="1400" dirty="0" smtClean="0">
                          <a:solidFill>
                            <a:schemeClr val="tx1"/>
                          </a:solidFill>
                        </a:rPr>
                        <a:t>=</a:t>
                      </a:r>
                      <a:endParaRPr lang="de-DE" sz="14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800" kern="1200" dirty="0" smtClean="0">
                          <a:solidFill>
                            <a:schemeClr val="dk1"/>
                          </a:solidFill>
                          <a:effectLst/>
                          <a:latin typeface="+mn-lt"/>
                          <a:ea typeface="+mn-ea"/>
                          <a:cs typeface="+mn-cs"/>
                        </a:rPr>
                        <a:t>4.647</a:t>
                      </a:r>
                      <a:endParaRPr lang="de-DE" sz="1400" kern="1200" dirty="0">
                        <a:solidFill>
                          <a:schemeClr val="tx1"/>
                        </a:solidFill>
                        <a:latin typeface="+mn-lt"/>
                        <a:ea typeface="+mn-ea"/>
                        <a:cs typeface="+mn-cs"/>
                      </a:endParaRPr>
                    </a:p>
                  </a:txBody>
                  <a:tcPr marL="9525" marR="9525" marT="9525" marB="0" anchor="ctr"/>
                </a:tc>
              </a:tr>
              <a:tr h="252000">
                <a:tc>
                  <a:txBody>
                    <a:bodyPr/>
                    <a:lstStyle/>
                    <a:p>
                      <a:endParaRPr lang="de-DE" sz="12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b="1" kern="1200" dirty="0" smtClean="0">
                          <a:solidFill>
                            <a:schemeClr val="tx1"/>
                          </a:solidFill>
                          <a:latin typeface="+mn-lt"/>
                          <a:ea typeface="+mn-ea"/>
                          <a:cs typeface="+mn-cs"/>
                        </a:rPr>
                        <a:t>5 </a:t>
                      </a:r>
                      <a:r>
                        <a:rPr lang="de-DE" sz="1200" kern="1200" dirty="0" smtClean="0">
                          <a:solidFill>
                            <a:schemeClr val="tx1"/>
                          </a:solidFill>
                          <a:latin typeface="+mn-lt"/>
                          <a:ea typeface="+mn-ea"/>
                          <a:cs typeface="+mn-cs"/>
                        </a:rPr>
                        <a:t>LK mit 5</a:t>
                      </a:r>
                      <a:r>
                        <a:rPr lang="de-DE" sz="1200" dirty="0" smtClean="0">
                          <a:solidFill>
                            <a:schemeClr val="tx1"/>
                          </a:solidFill>
                        </a:rPr>
                        <a:t>-Tages-Inzidenz  </a:t>
                      </a:r>
                      <a:r>
                        <a:rPr lang="de-DE" sz="1200" b="1" dirty="0" smtClean="0">
                          <a:solidFill>
                            <a:schemeClr val="tx1"/>
                          </a:solidFill>
                        </a:rPr>
                        <a:t>26-50 </a:t>
                      </a:r>
                      <a:r>
                        <a:rPr lang="de-DE" sz="1200" dirty="0" smtClean="0">
                          <a:solidFill>
                            <a:schemeClr val="tx1"/>
                          </a:solidFill>
                        </a:rPr>
                        <a:t>Fälle/100.000 </a:t>
                      </a:r>
                      <a:r>
                        <a:rPr lang="de-DE" sz="1200" dirty="0" err="1" smtClean="0">
                          <a:solidFill>
                            <a:schemeClr val="tx1"/>
                          </a:solidFill>
                        </a:rPr>
                        <a:t>Einw</a:t>
                      </a:r>
                      <a:r>
                        <a:rPr lang="de-DE" sz="1200" dirty="0" smtClean="0">
                          <a:solidFill>
                            <a:schemeClr val="tx1"/>
                          </a:solidFill>
                        </a:rPr>
                        <a:t>.</a:t>
                      </a:r>
                      <a:endParaRPr lang="de-DE" sz="1200" kern="1200" dirty="0">
                        <a:solidFill>
                          <a:schemeClr val="tx1"/>
                        </a:solidFill>
                        <a:latin typeface="+mn-lt"/>
                        <a:ea typeface="+mn-ea"/>
                        <a:cs typeface="+mn-cs"/>
                      </a:endParaRPr>
                    </a:p>
                  </a:txBody>
                  <a:tcPr marL="9525" marR="9525" marT="9525" marB="0" anchor="ctr"/>
                </a:tc>
              </a:tr>
              <a:tr h="252000">
                <a:tc>
                  <a:txBody>
                    <a:bodyPr/>
                    <a:lstStyle/>
                    <a:p>
                      <a:endParaRPr lang="de-DE" sz="12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b="1" kern="1200" dirty="0" smtClean="0">
                          <a:solidFill>
                            <a:schemeClr val="tx1"/>
                          </a:solidFill>
                          <a:latin typeface="+mn-lt"/>
                          <a:ea typeface="+mn-ea"/>
                          <a:cs typeface="+mn-cs"/>
                        </a:rPr>
                        <a:t>2 </a:t>
                      </a:r>
                      <a:r>
                        <a:rPr lang="de-DE" sz="1200" kern="1200" dirty="0" smtClean="0">
                          <a:solidFill>
                            <a:schemeClr val="tx1"/>
                          </a:solidFill>
                          <a:latin typeface="+mn-lt"/>
                          <a:ea typeface="+mn-ea"/>
                          <a:cs typeface="+mn-cs"/>
                        </a:rPr>
                        <a:t>LK mit 5</a:t>
                      </a:r>
                      <a:r>
                        <a:rPr lang="de-DE" sz="1200" dirty="0" smtClean="0">
                          <a:solidFill>
                            <a:schemeClr val="tx1"/>
                          </a:solidFill>
                        </a:rPr>
                        <a:t>-Tages-Inzidenz  </a:t>
                      </a:r>
                      <a:r>
                        <a:rPr lang="de-DE" sz="1200" b="1" dirty="0" smtClean="0">
                          <a:solidFill>
                            <a:schemeClr val="tx1"/>
                          </a:solidFill>
                        </a:rPr>
                        <a:t>51-500</a:t>
                      </a:r>
                      <a:r>
                        <a:rPr lang="de-DE" sz="1200" dirty="0" smtClean="0">
                          <a:solidFill>
                            <a:schemeClr val="tx1"/>
                          </a:solidFill>
                        </a:rPr>
                        <a:t> Fälle/100.000 </a:t>
                      </a:r>
                      <a:r>
                        <a:rPr lang="de-DE" sz="1200" dirty="0" err="1" smtClean="0">
                          <a:solidFill>
                            <a:schemeClr val="tx1"/>
                          </a:solidFill>
                        </a:rPr>
                        <a:t>Einw</a:t>
                      </a:r>
                      <a:r>
                        <a:rPr lang="de-DE" sz="1200" dirty="0" smtClean="0">
                          <a:solidFill>
                            <a:schemeClr val="tx1"/>
                          </a:solidFill>
                        </a:rPr>
                        <a:t>.</a:t>
                      </a:r>
                      <a:endParaRPr lang="de-DE" sz="1200" kern="1200" dirty="0" smtClean="0">
                        <a:solidFill>
                          <a:schemeClr val="tx1"/>
                        </a:solidFill>
                        <a:latin typeface="+mn-lt"/>
                        <a:ea typeface="+mn-ea"/>
                        <a:cs typeface="+mn-cs"/>
                      </a:endParaRPr>
                    </a:p>
                  </a:txBody>
                  <a:tcPr marL="9525" marR="9525" marT="9525" marB="0" anchor="ctr"/>
                </a:tc>
              </a:tr>
            </a:tbl>
          </a:graphicData>
        </a:graphic>
      </p:graphicFrame>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511" y="1471585"/>
            <a:ext cx="7021285" cy="4964444"/>
          </a:xfrm>
          <a:prstGeom prst="rect">
            <a:avLst/>
          </a:prstGeom>
        </p:spPr>
      </p:pic>
    </p:spTree>
    <p:extLst>
      <p:ext uri="{BB962C8B-B14F-4D97-AF65-F5344CB8AC3E}">
        <p14:creationId xmlns:p14="http://schemas.microsoft.com/office/powerpoint/2010/main" val="23623356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4017" y="189709"/>
            <a:ext cx="6767269" cy="338554"/>
          </a:xfrm>
          <a:solidFill>
            <a:srgbClr val="045AA6"/>
          </a:solidFill>
        </p:spPr>
        <p:txBody>
          <a:bodyPr lIns="72000"/>
          <a:lstStyle/>
          <a:p>
            <a:pPr>
              <a:spcBef>
                <a:spcPts val="600"/>
              </a:spcBef>
            </a:pPr>
            <a:r>
              <a:rPr lang="de-DE" sz="2000" dirty="0" smtClean="0">
                <a:solidFill>
                  <a:schemeClr val="bg1"/>
                </a:solidFill>
              </a:rPr>
              <a:t>Geographische Verteilung in Deutschland: 3-Tage-Inzidenz </a:t>
            </a:r>
            <a:endParaRPr lang="de-DE" sz="2000" dirty="0">
              <a:solidFill>
                <a:schemeClr val="bg1"/>
              </a:solidFill>
            </a:endParaRPr>
          </a:p>
        </p:txBody>
      </p:sp>
      <p:sp>
        <p:nvSpPr>
          <p:cNvPr id="10" name="Datumsplatzhalter 9"/>
          <p:cNvSpPr>
            <a:spLocks noGrp="1"/>
          </p:cNvSpPr>
          <p:nvPr>
            <p:ph type="dt" sz="half" idx="14"/>
          </p:nvPr>
        </p:nvSpPr>
        <p:spPr/>
        <p:txBody>
          <a:bodyPr/>
          <a:lstStyle/>
          <a:p>
            <a:r>
              <a:rPr lang="de-DE" smtClean="0"/>
              <a:t>11.05.2020</a:t>
            </a:r>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14</a:t>
            </a:fld>
            <a:endParaRPr lang="de-DE"/>
          </a:p>
        </p:txBody>
      </p:sp>
      <p:graphicFrame>
        <p:nvGraphicFramePr>
          <p:cNvPr id="9" name="Tabelle 8"/>
          <p:cNvGraphicFramePr>
            <a:graphicFrameLocks noGrp="1"/>
          </p:cNvGraphicFramePr>
          <p:nvPr>
            <p:extLst>
              <p:ext uri="{D42A27DB-BD31-4B8C-83A1-F6EECF244321}">
                <p14:modId xmlns:p14="http://schemas.microsoft.com/office/powerpoint/2010/main" val="3201773316"/>
              </p:ext>
            </p:extLst>
          </p:nvPr>
        </p:nvGraphicFramePr>
        <p:xfrm>
          <a:off x="236765" y="528263"/>
          <a:ext cx="6784521" cy="914400"/>
        </p:xfrm>
        <a:graphic>
          <a:graphicData uri="http://schemas.openxmlformats.org/drawingml/2006/table">
            <a:tbl>
              <a:tblPr bandRow="1">
                <a:tableStyleId>{5C22544A-7EE6-4342-B048-85BDC9FD1C3A}</a:tableStyleId>
              </a:tblPr>
              <a:tblGrid>
                <a:gridCol w="473528"/>
                <a:gridCol w="6310993"/>
              </a:tblGrid>
              <a:tr h="225513">
                <a:tc>
                  <a:txBody>
                    <a:bodyPr/>
                    <a:lstStyle/>
                    <a:p>
                      <a:r>
                        <a:rPr lang="de-DE" sz="1800" dirty="0" smtClean="0">
                          <a:solidFill>
                            <a:schemeClr val="tx1"/>
                          </a:solidFill>
                        </a:rPr>
                        <a:t>n</a:t>
                      </a:r>
                      <a:r>
                        <a:rPr lang="de-DE" sz="1800" baseline="0" dirty="0" smtClean="0">
                          <a:solidFill>
                            <a:schemeClr val="tx1"/>
                          </a:solidFill>
                        </a:rPr>
                        <a:t> </a:t>
                      </a:r>
                      <a:r>
                        <a:rPr lang="de-DE" sz="1800" dirty="0" smtClean="0">
                          <a:solidFill>
                            <a:schemeClr val="tx1"/>
                          </a:solidFill>
                        </a:rPr>
                        <a:t>=</a:t>
                      </a:r>
                      <a:endParaRPr lang="de-DE" sz="18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800" kern="1200" dirty="0" smtClean="0">
                          <a:solidFill>
                            <a:schemeClr val="dk1"/>
                          </a:solidFill>
                          <a:effectLst/>
                          <a:latin typeface="+mn-lt"/>
                          <a:ea typeface="+mn-ea"/>
                          <a:cs typeface="+mn-cs"/>
                        </a:rPr>
                        <a:t>2.855</a:t>
                      </a:r>
                      <a:endParaRPr lang="de-DE" sz="1400" kern="1200" dirty="0">
                        <a:solidFill>
                          <a:schemeClr val="tx1"/>
                        </a:solidFill>
                        <a:latin typeface="+mn-lt"/>
                        <a:ea typeface="+mn-ea"/>
                        <a:cs typeface="+mn-cs"/>
                      </a:endParaRPr>
                    </a:p>
                  </a:txBody>
                  <a:tcPr marL="9525" marR="9525" marT="9525" marB="0" anchor="ctr"/>
                </a:tc>
              </a:tr>
              <a:tr h="252000">
                <a:tc>
                  <a:txBody>
                    <a:bodyPr/>
                    <a:lstStyle/>
                    <a:p>
                      <a:endParaRPr lang="de-DE" sz="12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b="1" kern="1200" baseline="0" dirty="0" smtClean="0">
                          <a:solidFill>
                            <a:schemeClr val="tx1"/>
                          </a:solidFill>
                          <a:latin typeface="+mn-lt"/>
                          <a:ea typeface="+mn-ea"/>
                          <a:cs typeface="+mn-cs"/>
                        </a:rPr>
                        <a:t>1 </a:t>
                      </a:r>
                      <a:r>
                        <a:rPr lang="de-DE" sz="1200" b="0" kern="1200" dirty="0" smtClean="0">
                          <a:solidFill>
                            <a:schemeClr val="tx1"/>
                          </a:solidFill>
                          <a:latin typeface="+mn-lt"/>
                          <a:ea typeface="+mn-ea"/>
                          <a:cs typeface="+mn-cs"/>
                        </a:rPr>
                        <a:t>LK </a:t>
                      </a:r>
                      <a:r>
                        <a:rPr lang="de-DE" sz="1200" kern="1200" dirty="0" smtClean="0">
                          <a:solidFill>
                            <a:schemeClr val="tx1"/>
                          </a:solidFill>
                          <a:latin typeface="+mn-lt"/>
                          <a:ea typeface="+mn-ea"/>
                          <a:cs typeface="+mn-cs"/>
                        </a:rPr>
                        <a:t>mit 3</a:t>
                      </a:r>
                      <a:r>
                        <a:rPr lang="de-DE" sz="1200" dirty="0" smtClean="0">
                          <a:solidFill>
                            <a:schemeClr val="tx1"/>
                          </a:solidFill>
                        </a:rPr>
                        <a:t>-Tages-Inzidenz  </a:t>
                      </a:r>
                      <a:r>
                        <a:rPr lang="de-DE" sz="1200" b="1" dirty="0" smtClean="0">
                          <a:solidFill>
                            <a:schemeClr val="tx1"/>
                          </a:solidFill>
                        </a:rPr>
                        <a:t>26-50 </a:t>
                      </a:r>
                      <a:r>
                        <a:rPr lang="de-DE" sz="1200" dirty="0" smtClean="0">
                          <a:solidFill>
                            <a:schemeClr val="tx1"/>
                          </a:solidFill>
                        </a:rPr>
                        <a:t>Fälle/100.000 </a:t>
                      </a:r>
                      <a:r>
                        <a:rPr lang="de-DE" sz="1200" dirty="0" err="1" smtClean="0">
                          <a:solidFill>
                            <a:schemeClr val="tx1"/>
                          </a:solidFill>
                        </a:rPr>
                        <a:t>Einw</a:t>
                      </a:r>
                      <a:r>
                        <a:rPr lang="de-DE" sz="1200" dirty="0" smtClean="0">
                          <a:solidFill>
                            <a:schemeClr val="tx1"/>
                          </a:solidFill>
                        </a:rPr>
                        <a:t>.</a:t>
                      </a:r>
                      <a:endParaRPr lang="de-DE" sz="1200" kern="1200" dirty="0">
                        <a:solidFill>
                          <a:schemeClr val="tx1"/>
                        </a:solidFill>
                        <a:latin typeface="+mn-lt"/>
                        <a:ea typeface="+mn-ea"/>
                        <a:cs typeface="+mn-cs"/>
                      </a:endParaRPr>
                    </a:p>
                  </a:txBody>
                  <a:tcPr marL="9525" marR="9525" marT="9525" marB="0" anchor="ctr"/>
                </a:tc>
              </a:tr>
              <a:tr h="252000">
                <a:tc>
                  <a:txBody>
                    <a:bodyPr/>
                    <a:lstStyle/>
                    <a:p>
                      <a:endParaRPr lang="de-DE" sz="12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b="1" kern="1200" baseline="0" dirty="0" smtClean="0">
                          <a:solidFill>
                            <a:schemeClr val="tx1"/>
                          </a:solidFill>
                          <a:latin typeface="+mn-lt"/>
                          <a:ea typeface="+mn-ea"/>
                          <a:cs typeface="+mn-cs"/>
                        </a:rPr>
                        <a:t>0</a:t>
                      </a:r>
                      <a:r>
                        <a:rPr lang="de-DE" sz="1200" b="0" kern="1200" baseline="0" dirty="0" smtClean="0">
                          <a:solidFill>
                            <a:schemeClr val="tx1"/>
                          </a:solidFill>
                          <a:latin typeface="+mn-lt"/>
                          <a:ea typeface="+mn-ea"/>
                          <a:cs typeface="+mn-cs"/>
                        </a:rPr>
                        <a:t> </a:t>
                      </a:r>
                      <a:r>
                        <a:rPr lang="de-DE" sz="1200" b="0" kern="1200" dirty="0" smtClean="0">
                          <a:solidFill>
                            <a:schemeClr val="tx1"/>
                          </a:solidFill>
                          <a:latin typeface="+mn-lt"/>
                          <a:ea typeface="+mn-ea"/>
                          <a:cs typeface="+mn-cs"/>
                        </a:rPr>
                        <a:t>LK </a:t>
                      </a:r>
                      <a:r>
                        <a:rPr lang="de-DE" sz="1200" kern="1200" dirty="0" smtClean="0">
                          <a:solidFill>
                            <a:schemeClr val="tx1"/>
                          </a:solidFill>
                          <a:latin typeface="+mn-lt"/>
                          <a:ea typeface="+mn-ea"/>
                          <a:cs typeface="+mn-cs"/>
                        </a:rPr>
                        <a:t>mit 3</a:t>
                      </a:r>
                      <a:r>
                        <a:rPr lang="de-DE" sz="1200" dirty="0" smtClean="0">
                          <a:solidFill>
                            <a:schemeClr val="tx1"/>
                          </a:solidFill>
                        </a:rPr>
                        <a:t>-Tages-Inzidenz </a:t>
                      </a:r>
                      <a:r>
                        <a:rPr lang="de-DE" sz="1200" baseline="0" dirty="0" smtClean="0">
                          <a:solidFill>
                            <a:schemeClr val="tx1"/>
                          </a:solidFill>
                        </a:rPr>
                        <a:t> </a:t>
                      </a:r>
                      <a:r>
                        <a:rPr lang="de-DE" sz="1200" b="1" kern="1200" dirty="0" smtClean="0">
                          <a:solidFill>
                            <a:schemeClr val="tx1"/>
                          </a:solidFill>
                          <a:latin typeface="+mn-lt"/>
                          <a:ea typeface="+mn-ea"/>
                          <a:cs typeface="+mn-cs"/>
                        </a:rPr>
                        <a:t>51-5</a:t>
                      </a:r>
                      <a:r>
                        <a:rPr lang="de-DE" sz="1200" b="1" dirty="0" smtClean="0">
                          <a:solidFill>
                            <a:schemeClr val="tx1"/>
                          </a:solidFill>
                        </a:rPr>
                        <a:t>00</a:t>
                      </a:r>
                      <a:r>
                        <a:rPr lang="de-DE" sz="1200" dirty="0" smtClean="0">
                          <a:solidFill>
                            <a:schemeClr val="tx1"/>
                          </a:solidFill>
                        </a:rPr>
                        <a:t> Fälle/100.000 </a:t>
                      </a:r>
                      <a:r>
                        <a:rPr lang="de-DE" sz="1200" dirty="0" err="1" smtClean="0">
                          <a:solidFill>
                            <a:schemeClr val="tx1"/>
                          </a:solidFill>
                        </a:rPr>
                        <a:t>Einw</a:t>
                      </a:r>
                      <a:r>
                        <a:rPr lang="de-DE" sz="1200" dirty="0" smtClean="0">
                          <a:solidFill>
                            <a:schemeClr val="tx1"/>
                          </a:solidFill>
                        </a:rPr>
                        <a:t>.</a:t>
                      </a:r>
                      <a:endParaRPr lang="de-DE" sz="1200" kern="1200" dirty="0" smtClean="0">
                        <a:solidFill>
                          <a:schemeClr val="tx1"/>
                        </a:solidFill>
                        <a:latin typeface="+mn-lt"/>
                        <a:ea typeface="+mn-ea"/>
                        <a:cs typeface="+mn-cs"/>
                      </a:endParaRPr>
                    </a:p>
                  </a:txBody>
                  <a:tcPr marL="9525" marR="9525" marT="9525" marB="0" anchor="ctr"/>
                </a:tc>
              </a:tr>
            </a:tbl>
          </a:graphicData>
        </a:graphic>
      </p:graphicFrame>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17" y="1477335"/>
            <a:ext cx="7277184" cy="5145378"/>
          </a:xfrm>
          <a:prstGeom prst="rect">
            <a:avLst/>
          </a:prstGeom>
        </p:spPr>
      </p:pic>
    </p:spTree>
    <p:extLst>
      <p:ext uri="{BB962C8B-B14F-4D97-AF65-F5344CB8AC3E}">
        <p14:creationId xmlns:p14="http://schemas.microsoft.com/office/powerpoint/2010/main" val="4126269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523419"/>
            <a:ext cx="7425266" cy="338554"/>
          </a:xfrm>
          <a:solidFill>
            <a:srgbClr val="045AA6"/>
          </a:solidFill>
        </p:spPr>
        <p:txBody>
          <a:bodyPr lIns="72000"/>
          <a:lstStyle/>
          <a:p>
            <a:pPr>
              <a:spcBef>
                <a:spcPts val="600"/>
              </a:spcBef>
            </a:pPr>
            <a:r>
              <a:rPr lang="de-DE" sz="2000" dirty="0" smtClean="0">
                <a:solidFill>
                  <a:schemeClr val="bg1"/>
                </a:solidFill>
              </a:rPr>
              <a:t>Geographische Verteilung: 7-Tageskarte - Vergleich mit Vorwoche</a:t>
            </a:r>
            <a:endParaRPr lang="de-DE" sz="2000" dirty="0">
              <a:solidFill>
                <a:schemeClr val="bg1"/>
              </a:solidFill>
            </a:endParaRPr>
          </a:p>
        </p:txBody>
      </p:sp>
      <p:sp>
        <p:nvSpPr>
          <p:cNvPr id="10" name="Datumsplatzhalter 9"/>
          <p:cNvSpPr>
            <a:spLocks noGrp="1"/>
          </p:cNvSpPr>
          <p:nvPr>
            <p:ph type="dt" sz="half" idx="14"/>
          </p:nvPr>
        </p:nvSpPr>
        <p:spPr/>
        <p:txBody>
          <a:bodyPr/>
          <a:lstStyle/>
          <a:p>
            <a:r>
              <a:rPr lang="de-DE" smtClean="0"/>
              <a:t>11.05.2020</a:t>
            </a:r>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15</a:t>
            </a:fld>
            <a:endParaRPr lang="de-DE"/>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946142"/>
            <a:ext cx="7730836" cy="5466136"/>
          </a:xfrm>
          <a:prstGeom prst="rect">
            <a:avLst/>
          </a:prstGeom>
        </p:spPr>
      </p:pic>
    </p:spTree>
    <p:extLst>
      <p:ext uri="{BB962C8B-B14F-4D97-AF65-F5344CB8AC3E}">
        <p14:creationId xmlns:p14="http://schemas.microsoft.com/office/powerpoint/2010/main" val="10581537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8" name="Inhaltsplatzhalter 7"/>
          <p:cNvGraphicFramePr>
            <a:graphicFrameLocks noGrp="1"/>
          </p:cNvGraphicFramePr>
          <p:nvPr>
            <p:ph sz="quarter" idx="13"/>
            <p:extLst>
              <p:ext uri="{D42A27DB-BD31-4B8C-83A1-F6EECF244321}">
                <p14:modId xmlns:p14="http://schemas.microsoft.com/office/powerpoint/2010/main" val="1659845398"/>
              </p:ext>
            </p:extLst>
          </p:nvPr>
        </p:nvGraphicFramePr>
        <p:xfrm>
          <a:off x="457200" y="1277248"/>
          <a:ext cx="8172775" cy="5109040"/>
        </p:xfrm>
        <a:graphic>
          <a:graphicData uri="http://schemas.openxmlformats.org/drawingml/2006/table">
            <a:tbl>
              <a:tblPr/>
              <a:tblGrid>
                <a:gridCol w="2345484"/>
                <a:gridCol w="1042438"/>
                <a:gridCol w="1042438"/>
                <a:gridCol w="1042438"/>
                <a:gridCol w="1042438"/>
                <a:gridCol w="1657539"/>
              </a:tblGrid>
              <a:tr h="257921">
                <a:tc>
                  <a:txBody>
                    <a:bodyPr/>
                    <a:lstStyle/>
                    <a:p>
                      <a:pPr algn="l" fontAlgn="b"/>
                      <a:r>
                        <a:rPr lang="de-DE" sz="1200" b="1" i="0" u="none" strike="noStrike" dirty="0">
                          <a:solidFill>
                            <a:srgbClr val="000000"/>
                          </a:solidFill>
                          <a:effectLst/>
                          <a:latin typeface="Calibri"/>
                        </a:rPr>
                        <a:t> </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c gridSpan="2">
                  <a:txBody>
                    <a:bodyPr/>
                    <a:lstStyle/>
                    <a:p>
                      <a:pPr algn="ctr" fontAlgn="b"/>
                      <a:r>
                        <a:rPr lang="de-DE" sz="1200" b="1" i="0" u="none" strike="noStrike" dirty="0">
                          <a:solidFill>
                            <a:srgbClr val="000000"/>
                          </a:solidFill>
                          <a:effectLst/>
                          <a:latin typeface="Calibri"/>
                        </a:rPr>
                        <a:t>Meldewoche 18</a:t>
                      </a:r>
                    </a:p>
                  </a:txBody>
                  <a:tcPr marL="9525" marR="9525" marT="9525" marB="0" anchor="b">
                    <a:lnL>
                      <a:noFill/>
                    </a:lnL>
                    <a:lnR>
                      <a:noFill/>
                    </a:lnR>
                    <a:lnT>
                      <a:noFill/>
                    </a:lnT>
                    <a:lnB>
                      <a:noFill/>
                    </a:lnB>
                    <a:solidFill>
                      <a:srgbClr val="DCE6F1"/>
                    </a:solidFill>
                  </a:tcPr>
                </a:tc>
                <a:tc hMerge="1">
                  <a:txBody>
                    <a:bodyPr/>
                    <a:lstStyle/>
                    <a:p>
                      <a:endParaRPr lang="de-DE"/>
                    </a:p>
                  </a:txBody>
                  <a:tcPr/>
                </a:tc>
                <a:tc gridSpan="2">
                  <a:txBody>
                    <a:bodyPr/>
                    <a:lstStyle/>
                    <a:p>
                      <a:pPr algn="ctr" fontAlgn="b"/>
                      <a:r>
                        <a:rPr lang="de-DE" sz="1200" b="1" i="0" u="none" strike="noStrike">
                          <a:solidFill>
                            <a:srgbClr val="000000"/>
                          </a:solidFill>
                          <a:effectLst/>
                          <a:latin typeface="Calibri"/>
                        </a:rPr>
                        <a:t>Meldewoche 17</a:t>
                      </a:r>
                    </a:p>
                  </a:txBody>
                  <a:tcPr marL="9525" marR="9525" marT="9525" marB="0" anchor="b">
                    <a:lnL>
                      <a:noFill/>
                    </a:lnL>
                    <a:lnR>
                      <a:noFill/>
                    </a:lnR>
                    <a:lnT>
                      <a:noFill/>
                    </a:lnT>
                    <a:lnB>
                      <a:noFill/>
                    </a:lnB>
                    <a:solidFill>
                      <a:srgbClr val="DCE6F1"/>
                    </a:solidFill>
                  </a:tcPr>
                </a:tc>
                <a:tc hMerge="1">
                  <a:txBody>
                    <a:bodyPr/>
                    <a:lstStyle/>
                    <a:p>
                      <a:endParaRPr lang="de-DE"/>
                    </a:p>
                  </a:txBody>
                  <a:tcPr/>
                </a:tc>
                <a:tc>
                  <a:txBody>
                    <a:bodyPr/>
                    <a:lstStyle/>
                    <a:p>
                      <a:pPr algn="l" fontAlgn="b"/>
                      <a:r>
                        <a:rPr lang="de-DE" sz="1200" b="1" i="0" u="none" strike="noStrike">
                          <a:solidFill>
                            <a:srgbClr val="000000"/>
                          </a:solidFill>
                          <a:effectLst/>
                          <a:latin typeface="Calibri"/>
                        </a:rPr>
                        <a:t> </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r>
              <a:tr h="466462">
                <a:tc>
                  <a:txBody>
                    <a:bodyPr/>
                    <a:lstStyle/>
                    <a:p>
                      <a:pPr algn="l" fontAlgn="b"/>
                      <a:r>
                        <a:rPr lang="de-DE" sz="1200" b="1" i="0" u="none" strike="noStrike">
                          <a:solidFill>
                            <a:srgbClr val="000000"/>
                          </a:solidFill>
                          <a:effectLst/>
                          <a:latin typeface="Calibri"/>
                        </a:rPr>
                        <a:t>Bundesland</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200" b="1" i="0" u="none" strike="noStrike" dirty="0">
                          <a:solidFill>
                            <a:srgbClr val="000000"/>
                          </a:solidFill>
                          <a:effectLst/>
                          <a:latin typeface="Calibri"/>
                        </a:rPr>
                        <a:t>Anzahl</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200" b="1" i="0" u="none" strike="noStrike" dirty="0">
                          <a:solidFill>
                            <a:srgbClr val="000000"/>
                          </a:solidFill>
                          <a:effectLst/>
                          <a:latin typeface="Calibri"/>
                        </a:rPr>
                        <a:t>Inzidenz</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200" b="1" i="0" u="none" strike="noStrike" dirty="0">
                          <a:solidFill>
                            <a:srgbClr val="000000"/>
                          </a:solidFill>
                          <a:effectLst/>
                          <a:latin typeface="Calibri"/>
                        </a:rPr>
                        <a:t>Anzahl</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200" b="1" i="0" u="none" strike="noStrike" dirty="0">
                          <a:solidFill>
                            <a:srgbClr val="000000"/>
                          </a:solidFill>
                          <a:effectLst/>
                          <a:latin typeface="Calibri"/>
                        </a:rPr>
                        <a:t>Inzidenz</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200" b="1" i="0" u="none" strike="noStrike" dirty="0">
                          <a:solidFill>
                            <a:srgbClr val="000000"/>
                          </a:solidFill>
                          <a:effectLst/>
                          <a:latin typeface="Calibri"/>
                        </a:rPr>
                        <a:t>Änderung im Vergleich zur Vorwoche</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57921">
                <a:tc>
                  <a:txBody>
                    <a:bodyPr/>
                    <a:lstStyle/>
                    <a:p>
                      <a:pPr algn="l" fontAlgn="b"/>
                      <a:r>
                        <a:rPr lang="de-DE" sz="1200" b="0" i="0" u="none" strike="noStrike" dirty="0">
                          <a:solidFill>
                            <a:srgbClr val="000000"/>
                          </a:solidFill>
                          <a:effectLst/>
                          <a:latin typeface="Calibri"/>
                        </a:rPr>
                        <a:t>Baden-Württemberg</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tcPr>
                </a:tc>
                <a:tc>
                  <a:txBody>
                    <a:bodyPr/>
                    <a:lstStyle/>
                    <a:p>
                      <a:pPr algn="ctr" fontAlgn="b"/>
                      <a:r>
                        <a:rPr lang="de-DE" sz="1200" b="0" i="0" u="none" strike="noStrike" dirty="0">
                          <a:solidFill>
                            <a:srgbClr val="000000"/>
                          </a:solidFill>
                          <a:effectLst/>
                          <a:latin typeface="Calibri"/>
                        </a:rPr>
                        <a:t>1.180</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tcPr>
                </a:tc>
                <a:tc>
                  <a:txBody>
                    <a:bodyPr/>
                    <a:lstStyle/>
                    <a:p>
                      <a:pPr algn="ctr" fontAlgn="b"/>
                      <a:r>
                        <a:rPr lang="de-DE" sz="1200" b="0" i="0" u="none" strike="noStrike">
                          <a:solidFill>
                            <a:srgbClr val="000000"/>
                          </a:solidFill>
                          <a:effectLst/>
                          <a:latin typeface="Calibri"/>
                        </a:rPr>
                        <a:t>10,7</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tcPr>
                </a:tc>
                <a:tc>
                  <a:txBody>
                    <a:bodyPr/>
                    <a:lstStyle/>
                    <a:p>
                      <a:pPr algn="ctr" fontAlgn="b"/>
                      <a:r>
                        <a:rPr lang="de-DE" sz="1200" b="0" i="0" u="none" strike="noStrike">
                          <a:solidFill>
                            <a:srgbClr val="000000"/>
                          </a:solidFill>
                          <a:effectLst/>
                          <a:latin typeface="Calibri"/>
                        </a:rPr>
                        <a:t>2.380</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tcPr>
                </a:tc>
                <a:tc>
                  <a:txBody>
                    <a:bodyPr/>
                    <a:lstStyle/>
                    <a:p>
                      <a:pPr algn="ctr" fontAlgn="b"/>
                      <a:r>
                        <a:rPr lang="de-DE" sz="1200" b="0" i="0" u="none" strike="noStrike">
                          <a:solidFill>
                            <a:srgbClr val="000000"/>
                          </a:solidFill>
                          <a:effectLst/>
                          <a:latin typeface="Calibri"/>
                        </a:rPr>
                        <a:t>21,5</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tcPr>
                </a:tc>
                <a:tc>
                  <a:txBody>
                    <a:bodyPr/>
                    <a:lstStyle/>
                    <a:p>
                      <a:pPr algn="ctr" fontAlgn="b"/>
                      <a:r>
                        <a:rPr lang="de-DE" sz="1200" b="0" i="0" u="none" strike="noStrike" dirty="0">
                          <a:solidFill>
                            <a:srgbClr val="000000"/>
                          </a:solidFill>
                          <a:effectLst/>
                          <a:latin typeface="Calibri"/>
                        </a:rPr>
                        <a:t>-50%</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tcPr>
                </a:tc>
              </a:tr>
              <a:tr h="257921">
                <a:tc>
                  <a:txBody>
                    <a:bodyPr/>
                    <a:lstStyle/>
                    <a:p>
                      <a:pPr algn="l" fontAlgn="b"/>
                      <a:r>
                        <a:rPr lang="de-DE" sz="1200" b="0" i="0" u="none" strike="noStrike" dirty="0">
                          <a:solidFill>
                            <a:srgbClr val="000000"/>
                          </a:solidFill>
                          <a:effectLst/>
                          <a:latin typeface="Calibri"/>
                        </a:rPr>
                        <a:t>Bayern</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1.689</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12,9</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3.097</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23,7</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-45%</a:t>
                      </a:r>
                    </a:p>
                  </a:txBody>
                  <a:tcPr marL="9525" marR="9525" marT="9525" marB="0" anchor="b">
                    <a:lnL>
                      <a:noFill/>
                    </a:lnL>
                    <a:lnR>
                      <a:noFill/>
                    </a:lnR>
                    <a:lnT>
                      <a:noFill/>
                    </a:lnT>
                    <a:lnB>
                      <a:noFill/>
                    </a:lnB>
                  </a:tcPr>
                </a:tc>
              </a:tr>
              <a:tr h="257921">
                <a:tc>
                  <a:txBody>
                    <a:bodyPr/>
                    <a:lstStyle/>
                    <a:p>
                      <a:pPr algn="l" fontAlgn="b"/>
                      <a:r>
                        <a:rPr lang="de-DE" sz="1200" b="0" i="0" u="none" strike="noStrike" dirty="0">
                          <a:solidFill>
                            <a:srgbClr val="000000"/>
                          </a:solidFill>
                          <a:effectLst/>
                          <a:latin typeface="Calibri"/>
                        </a:rPr>
                        <a:t>Berlin</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345</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9,2</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434</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11,6</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-21%</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Brandenburg</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189</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7,5</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335</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13,3</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-44%</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Bremen</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141</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20,6</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159</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23,3</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-11%</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Hamburg</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117</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6,4</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286</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15,5</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-59%</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Hessen</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581</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9,3</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762</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12,2</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-24%</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Mecklenburg-Vorpommern</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28</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1,7</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21</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1,3</a:t>
                      </a:r>
                    </a:p>
                  </a:txBody>
                  <a:tcPr marL="9525" marR="9525" marT="9525" marB="0" anchor="b">
                    <a:lnL>
                      <a:noFill/>
                    </a:lnL>
                    <a:lnR>
                      <a:noFill/>
                    </a:lnR>
                    <a:lnT>
                      <a:noFill/>
                    </a:lnT>
                    <a:lnB>
                      <a:noFill/>
                    </a:lnB>
                  </a:tcPr>
                </a:tc>
                <a:tc>
                  <a:txBody>
                    <a:bodyPr/>
                    <a:lstStyle/>
                    <a:p>
                      <a:pPr algn="ctr" fontAlgn="b"/>
                      <a:r>
                        <a:rPr lang="de-DE" sz="1200" b="0" i="0" u="none" strike="noStrike" dirty="0" smtClean="0">
                          <a:solidFill>
                            <a:srgbClr val="000000"/>
                          </a:solidFill>
                          <a:effectLst/>
                          <a:latin typeface="Calibri"/>
                        </a:rPr>
                        <a:t>+33</a:t>
                      </a:r>
                      <a:r>
                        <a:rPr lang="de-DE" sz="1200" b="0" i="0" u="none" strike="noStrike" dirty="0">
                          <a:solidFill>
                            <a:srgbClr val="000000"/>
                          </a:solidFill>
                          <a:effectLst/>
                          <a:latin typeface="Calibri"/>
                        </a:rPr>
                        <a:t>%</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Niedersachsen</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425</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5,3</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809</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10,1</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-47%</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Nordrhein-Westfalen</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1.609</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9,0</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2.577</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14,4</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-38%</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Rheinland-Pfalz</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238</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5,8</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363</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8,9</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-34%</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Saarland</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106</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10,7</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171</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17,3</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-38%</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Sachsen</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177</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4,3</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253</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6,2</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-30%</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Sachsen-Anhalt</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67</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3,0</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135</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6,1</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-50%</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Schleswig-Holstein</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147</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5,1</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201</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6,9</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-27%</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Thüringen</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tcPr>
                </a:tc>
                <a:tc>
                  <a:txBody>
                    <a:bodyPr/>
                    <a:lstStyle/>
                    <a:p>
                      <a:pPr algn="ctr" fontAlgn="b"/>
                      <a:r>
                        <a:rPr lang="de-DE" sz="1200" b="0" i="0" u="none" strike="noStrike">
                          <a:solidFill>
                            <a:srgbClr val="000000"/>
                          </a:solidFill>
                          <a:effectLst/>
                          <a:latin typeface="Calibri"/>
                        </a:rPr>
                        <a:t>242</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tcPr>
                </a:tc>
                <a:tc>
                  <a:txBody>
                    <a:bodyPr/>
                    <a:lstStyle/>
                    <a:p>
                      <a:pPr algn="ctr" fontAlgn="b"/>
                      <a:r>
                        <a:rPr lang="de-DE" sz="1200" b="0" i="0" u="none" strike="noStrike">
                          <a:solidFill>
                            <a:srgbClr val="000000"/>
                          </a:solidFill>
                          <a:effectLst/>
                          <a:latin typeface="Calibri"/>
                        </a:rPr>
                        <a:t>11,3</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tcPr>
                </a:tc>
                <a:tc>
                  <a:txBody>
                    <a:bodyPr/>
                    <a:lstStyle/>
                    <a:p>
                      <a:pPr algn="ctr" fontAlgn="b"/>
                      <a:r>
                        <a:rPr lang="de-DE" sz="1200" b="0" i="0" u="none" strike="noStrike">
                          <a:solidFill>
                            <a:srgbClr val="000000"/>
                          </a:solidFill>
                          <a:effectLst/>
                          <a:latin typeface="Calibri"/>
                        </a:rPr>
                        <a:t>327</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tcPr>
                </a:tc>
                <a:tc>
                  <a:txBody>
                    <a:bodyPr/>
                    <a:lstStyle/>
                    <a:p>
                      <a:pPr algn="ctr" fontAlgn="b"/>
                      <a:r>
                        <a:rPr lang="de-DE" sz="1200" b="0" i="0" u="none" strike="noStrike" dirty="0">
                          <a:solidFill>
                            <a:srgbClr val="000000"/>
                          </a:solidFill>
                          <a:effectLst/>
                          <a:latin typeface="Calibri"/>
                        </a:rPr>
                        <a:t>15,3</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tcPr>
                </a:tc>
                <a:tc>
                  <a:txBody>
                    <a:bodyPr/>
                    <a:lstStyle/>
                    <a:p>
                      <a:pPr algn="ctr" fontAlgn="b"/>
                      <a:r>
                        <a:rPr lang="de-DE" sz="1200" b="0" i="0" u="none" strike="noStrike" dirty="0">
                          <a:solidFill>
                            <a:srgbClr val="000000"/>
                          </a:solidFill>
                          <a:effectLst/>
                          <a:latin typeface="Calibri"/>
                        </a:rPr>
                        <a:t>-26%</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tcPr>
                </a:tc>
              </a:tr>
              <a:tr h="257921">
                <a:tc>
                  <a:txBody>
                    <a:bodyPr/>
                    <a:lstStyle/>
                    <a:p>
                      <a:pPr algn="l" fontAlgn="b"/>
                      <a:r>
                        <a:rPr lang="de-DE" sz="1200" b="1" i="0" u="none" strike="noStrike">
                          <a:solidFill>
                            <a:srgbClr val="000000"/>
                          </a:solidFill>
                          <a:effectLst/>
                          <a:latin typeface="Calibri"/>
                        </a:rPr>
                        <a:t>Gesamtergebnis</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solidFill>
                      <a:srgbClr val="DCE6F1"/>
                    </a:solidFill>
                  </a:tcPr>
                </a:tc>
                <a:tc>
                  <a:txBody>
                    <a:bodyPr/>
                    <a:lstStyle/>
                    <a:p>
                      <a:pPr algn="ctr" fontAlgn="b"/>
                      <a:r>
                        <a:rPr lang="de-DE" sz="1200" b="1" i="0" u="none" strike="noStrike" dirty="0">
                          <a:solidFill>
                            <a:srgbClr val="000000"/>
                          </a:solidFill>
                          <a:effectLst/>
                          <a:latin typeface="Calibri"/>
                        </a:rPr>
                        <a:t>7.281</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solidFill>
                      <a:srgbClr val="DCE6F1"/>
                    </a:solidFill>
                  </a:tcPr>
                </a:tc>
                <a:tc>
                  <a:txBody>
                    <a:bodyPr/>
                    <a:lstStyle/>
                    <a:p>
                      <a:pPr algn="ctr" fontAlgn="b"/>
                      <a:r>
                        <a:rPr lang="de-DE" sz="1200" b="1" i="0" u="none" strike="noStrike" dirty="0">
                          <a:solidFill>
                            <a:srgbClr val="000000"/>
                          </a:solidFill>
                          <a:effectLst/>
                          <a:latin typeface="Calibri"/>
                        </a:rPr>
                        <a:t>8,8</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solidFill>
                      <a:srgbClr val="DCE6F1"/>
                    </a:solidFill>
                  </a:tcPr>
                </a:tc>
                <a:tc>
                  <a:txBody>
                    <a:bodyPr/>
                    <a:lstStyle/>
                    <a:p>
                      <a:pPr algn="ctr" fontAlgn="b"/>
                      <a:r>
                        <a:rPr lang="de-DE" sz="1200" b="1" i="0" u="none" strike="noStrike" dirty="0">
                          <a:solidFill>
                            <a:srgbClr val="000000"/>
                          </a:solidFill>
                          <a:effectLst/>
                          <a:latin typeface="Calibri"/>
                        </a:rPr>
                        <a:t>12.310</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solidFill>
                      <a:srgbClr val="DCE6F1"/>
                    </a:solidFill>
                  </a:tcPr>
                </a:tc>
                <a:tc>
                  <a:txBody>
                    <a:bodyPr/>
                    <a:lstStyle/>
                    <a:p>
                      <a:pPr algn="ctr" fontAlgn="b"/>
                      <a:r>
                        <a:rPr lang="de-DE" sz="1200" b="1" i="0" u="none" strike="noStrike" dirty="0">
                          <a:solidFill>
                            <a:srgbClr val="000000"/>
                          </a:solidFill>
                          <a:effectLst/>
                          <a:latin typeface="Calibri"/>
                        </a:rPr>
                        <a:t>14,8</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solidFill>
                      <a:srgbClr val="DCE6F1"/>
                    </a:solidFill>
                  </a:tcPr>
                </a:tc>
                <a:tc>
                  <a:txBody>
                    <a:bodyPr/>
                    <a:lstStyle/>
                    <a:p>
                      <a:pPr algn="ctr" fontAlgn="b"/>
                      <a:r>
                        <a:rPr lang="de-DE" sz="1200" b="1" i="0" u="none" strike="noStrike" dirty="0">
                          <a:solidFill>
                            <a:srgbClr val="000000"/>
                          </a:solidFill>
                          <a:effectLst/>
                          <a:latin typeface="Calibri"/>
                        </a:rPr>
                        <a:t>-41%</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solidFill>
                      <a:srgbClr val="DCE6F1"/>
                    </a:solidFill>
                  </a:tcPr>
                </a:tc>
              </a:tr>
            </a:tbl>
          </a:graphicData>
        </a:graphic>
      </p:graphicFrame>
      <p:sp>
        <p:nvSpPr>
          <p:cNvPr id="3" name="Titel 2"/>
          <p:cNvSpPr>
            <a:spLocks noGrp="1"/>
          </p:cNvSpPr>
          <p:nvPr>
            <p:ph type="title"/>
          </p:nvPr>
        </p:nvSpPr>
        <p:spPr/>
        <p:txBody>
          <a:bodyPr/>
          <a:lstStyle/>
          <a:p>
            <a:r>
              <a:rPr lang="de-DE" dirty="0" smtClean="0"/>
              <a:t>Vergleich KW17/KW18 pro Bundesland</a:t>
            </a:r>
            <a:endParaRPr lang="de-DE" dirty="0"/>
          </a:p>
        </p:txBody>
      </p:sp>
      <p:sp>
        <p:nvSpPr>
          <p:cNvPr id="4" name="Datumsplatzhalter 3"/>
          <p:cNvSpPr>
            <a:spLocks noGrp="1"/>
          </p:cNvSpPr>
          <p:nvPr>
            <p:ph type="dt" sz="half" idx="14"/>
          </p:nvPr>
        </p:nvSpPr>
        <p:spPr/>
        <p:txBody>
          <a:bodyPr/>
          <a:lstStyle/>
          <a:p>
            <a:r>
              <a:rPr lang="de-DE" smtClean="0"/>
              <a:t>11.05.2020</a:t>
            </a:r>
            <a:endParaRPr lang="de-DE" dirty="0"/>
          </a:p>
        </p:txBody>
      </p:sp>
      <p:sp>
        <p:nvSpPr>
          <p:cNvPr id="5" name="Fußzeilenplatzhalter 4"/>
          <p:cNvSpPr>
            <a:spLocks noGrp="1"/>
          </p:cNvSpPr>
          <p:nvPr>
            <p:ph type="ftr" sz="quarter" idx="15"/>
          </p:nvPr>
        </p:nvSpPr>
        <p:spPr/>
        <p:txBody>
          <a:bodyPr/>
          <a:lstStyle/>
          <a:p>
            <a:r>
              <a:rPr lang="de-DE" dirty="0"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16</a:t>
            </a:fld>
            <a:endParaRPr lang="de-DE" dirty="0"/>
          </a:p>
        </p:txBody>
      </p:sp>
    </p:spTree>
    <p:extLst>
      <p:ext uri="{BB962C8B-B14F-4D97-AF65-F5344CB8AC3E}">
        <p14:creationId xmlns:p14="http://schemas.microsoft.com/office/powerpoint/2010/main" val="612757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r>
              <a:rPr lang="de-DE" smtClean="0"/>
              <a:t>11.05.2020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17</a:t>
            </a:fld>
            <a:endParaRPr lang="de-DE" dirty="0"/>
          </a:p>
        </p:txBody>
      </p:sp>
      <p:sp>
        <p:nvSpPr>
          <p:cNvPr id="8" name="Titel 1"/>
          <p:cNvSpPr txBox="1">
            <a:spLocks/>
          </p:cNvSpPr>
          <p:nvPr/>
        </p:nvSpPr>
        <p:spPr>
          <a:xfrm>
            <a:off x="241540" y="205575"/>
            <a:ext cx="6504317" cy="307777"/>
          </a:xfrm>
          <a:prstGeom prst="rect">
            <a:avLst/>
          </a:prstGeom>
          <a:solidFill>
            <a:srgbClr val="045AA6"/>
          </a:solidFill>
        </p:spPr>
        <p:txBody>
          <a:bodyPr vert="horz"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smtClean="0">
                <a:solidFill>
                  <a:schemeClr val="bg1"/>
                </a:solidFill>
              </a:rPr>
              <a:t>Trendanalyse der Bundesländer</a:t>
            </a:r>
            <a:endParaRPr lang="de-DE" sz="2000" dirty="0">
              <a:solidFill>
                <a:schemeClr val="bg1"/>
              </a:solidFill>
            </a:endParaRPr>
          </a:p>
        </p:txBody>
      </p:sp>
      <p:sp>
        <p:nvSpPr>
          <p:cNvPr id="9" name="Textfeld 8"/>
          <p:cNvSpPr txBox="1"/>
          <p:nvPr/>
        </p:nvSpPr>
        <p:spPr>
          <a:xfrm>
            <a:off x="155122" y="544129"/>
            <a:ext cx="4050335" cy="367393"/>
          </a:xfrm>
          <a:prstGeom prst="rect">
            <a:avLst/>
          </a:prstGeom>
          <a:noFill/>
        </p:spPr>
        <p:txBody>
          <a:bodyPr wrap="square" rtlCol="0">
            <a:spAutoFit/>
          </a:bodyPr>
          <a:lstStyle/>
          <a:p>
            <a:r>
              <a:rPr lang="de-DE" dirty="0" smtClean="0"/>
              <a:t>Datenstand </a:t>
            </a:r>
            <a:r>
              <a:rPr lang="de-DE" dirty="0" smtClean="0"/>
              <a:t>11.05.2020</a:t>
            </a:r>
            <a:endParaRPr lang="de-DE" dirty="0"/>
          </a:p>
        </p:txBody>
      </p:sp>
      <p:sp>
        <p:nvSpPr>
          <p:cNvPr id="10" name="Rechteck 9"/>
          <p:cNvSpPr/>
          <p:nvPr/>
        </p:nvSpPr>
        <p:spPr>
          <a:xfrm>
            <a:off x="155122" y="812766"/>
            <a:ext cx="7086599" cy="369332"/>
          </a:xfrm>
          <a:prstGeom prst="rect">
            <a:avLst/>
          </a:prstGeom>
        </p:spPr>
        <p:txBody>
          <a:bodyPr wrap="square">
            <a:spAutoFit/>
          </a:bodyPr>
          <a:lstStyle/>
          <a:p>
            <a:r>
              <a:rPr lang="de-DE" dirty="0"/>
              <a:t>N</a:t>
            </a:r>
            <a:r>
              <a:rPr lang="de-DE" dirty="0" smtClean="0"/>
              <a:t>ach </a:t>
            </a:r>
            <a:r>
              <a:rPr lang="de-DE" dirty="0"/>
              <a:t>Erkrankungs- bzw. Meldedatum-Diagnoseverzug </a:t>
            </a:r>
            <a:r>
              <a:rPr lang="de-DE" dirty="0" smtClean="0"/>
              <a:t>von </a:t>
            </a:r>
            <a:r>
              <a:rPr lang="de-DE" dirty="0"/>
              <a:t>5 Tagen</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540" y="1346407"/>
            <a:ext cx="7486886" cy="5276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73610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41540" y="205575"/>
            <a:ext cx="6504317" cy="307777"/>
          </a:xfrm>
          <a:solidFill>
            <a:srgbClr val="045AA6"/>
          </a:solidFill>
        </p:spPr>
        <p:txBody>
          <a:bodyPr lIns="72000"/>
          <a:lstStyle/>
          <a:p>
            <a:pPr>
              <a:spcBef>
                <a:spcPts val="600"/>
              </a:spcBef>
            </a:pPr>
            <a:r>
              <a:rPr lang="de-DE" sz="2000" dirty="0" smtClean="0">
                <a:solidFill>
                  <a:schemeClr val="bg1"/>
                </a:solidFill>
              </a:rPr>
              <a:t>Trendanalyse der Landkreise</a:t>
            </a:r>
            <a:endParaRPr lang="de-DE" sz="2000" dirty="0">
              <a:solidFill>
                <a:schemeClr val="bg1"/>
              </a:solidFill>
            </a:endParaRPr>
          </a:p>
        </p:txBody>
      </p:sp>
      <p:sp>
        <p:nvSpPr>
          <p:cNvPr id="10" name="Datumsplatzhalter 9"/>
          <p:cNvSpPr>
            <a:spLocks noGrp="1"/>
          </p:cNvSpPr>
          <p:nvPr>
            <p:ph type="dt" sz="half" idx="14"/>
          </p:nvPr>
        </p:nvSpPr>
        <p:spPr/>
        <p:txBody>
          <a:bodyPr/>
          <a:lstStyle/>
          <a:p>
            <a:r>
              <a:rPr lang="de-DE" smtClean="0"/>
              <a:t>11.05.2020</a:t>
            </a:r>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18</a:t>
            </a:fld>
            <a:endParaRPr lang="de-DE"/>
          </a:p>
        </p:txBody>
      </p:sp>
      <p:sp>
        <p:nvSpPr>
          <p:cNvPr id="6" name="Textfeld 5"/>
          <p:cNvSpPr txBox="1"/>
          <p:nvPr/>
        </p:nvSpPr>
        <p:spPr>
          <a:xfrm>
            <a:off x="155122" y="544129"/>
            <a:ext cx="4050335" cy="367393"/>
          </a:xfrm>
          <a:prstGeom prst="rect">
            <a:avLst/>
          </a:prstGeom>
          <a:noFill/>
        </p:spPr>
        <p:txBody>
          <a:bodyPr wrap="square" rtlCol="0">
            <a:spAutoFit/>
          </a:bodyPr>
          <a:lstStyle/>
          <a:p>
            <a:r>
              <a:rPr lang="de-DE" dirty="0" smtClean="0"/>
              <a:t>Datenstand </a:t>
            </a:r>
            <a:r>
              <a:rPr lang="de-DE" dirty="0" smtClean="0"/>
              <a:t>11.05.2020</a:t>
            </a:r>
            <a:endParaRPr lang="de-DE" dirty="0"/>
          </a:p>
        </p:txBody>
      </p:sp>
      <p:sp>
        <p:nvSpPr>
          <p:cNvPr id="9" name="Rechteck 8"/>
          <p:cNvSpPr/>
          <p:nvPr/>
        </p:nvSpPr>
        <p:spPr>
          <a:xfrm>
            <a:off x="155122" y="812766"/>
            <a:ext cx="7086599" cy="369332"/>
          </a:xfrm>
          <a:prstGeom prst="rect">
            <a:avLst/>
          </a:prstGeom>
        </p:spPr>
        <p:txBody>
          <a:bodyPr wrap="square">
            <a:spAutoFit/>
          </a:bodyPr>
          <a:lstStyle/>
          <a:p>
            <a:r>
              <a:rPr lang="de-DE" dirty="0"/>
              <a:t>N</a:t>
            </a:r>
            <a:r>
              <a:rPr lang="de-DE" dirty="0" smtClean="0"/>
              <a:t>ach </a:t>
            </a:r>
            <a:r>
              <a:rPr lang="de-DE" dirty="0"/>
              <a:t>Erkrankungs- bzw. Meldedatum-Diagnoseverzug </a:t>
            </a:r>
            <a:r>
              <a:rPr lang="de-DE" dirty="0" smtClean="0"/>
              <a:t>von </a:t>
            </a:r>
            <a:r>
              <a:rPr lang="de-DE" dirty="0"/>
              <a:t>5 Tagen</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540" y="1349385"/>
            <a:ext cx="7276860" cy="5139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06011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9" name="Inhaltsplatzhalter 8"/>
          <p:cNvGraphicFramePr>
            <a:graphicFrameLocks noGrp="1"/>
          </p:cNvGraphicFramePr>
          <p:nvPr>
            <p:ph sz="quarter" idx="13"/>
            <p:extLst>
              <p:ext uri="{D42A27DB-BD31-4B8C-83A1-F6EECF244321}">
                <p14:modId xmlns:p14="http://schemas.microsoft.com/office/powerpoint/2010/main" val="2704447483"/>
              </p:ext>
            </p:extLst>
          </p:nvPr>
        </p:nvGraphicFramePr>
        <p:xfrm>
          <a:off x="457200" y="1739896"/>
          <a:ext cx="8334374" cy="1603378"/>
        </p:xfrm>
        <a:graphic>
          <a:graphicData uri="http://schemas.openxmlformats.org/drawingml/2006/table">
            <a:tbl>
              <a:tblPr firstRow="1" firstCol="1" bandRow="1"/>
              <a:tblGrid>
                <a:gridCol w="1213232"/>
                <a:gridCol w="791238"/>
                <a:gridCol w="791238"/>
                <a:gridCol w="791238"/>
                <a:gridCol w="791238"/>
                <a:gridCol w="791238"/>
                <a:gridCol w="791238"/>
                <a:gridCol w="791238"/>
                <a:gridCol w="791238"/>
                <a:gridCol w="791238"/>
              </a:tblGrid>
              <a:tr h="229054">
                <a:tc>
                  <a:txBody>
                    <a:bodyPr/>
                    <a:lstStyle/>
                    <a:p>
                      <a:pPr>
                        <a:spcAft>
                          <a:spcPts val="0"/>
                        </a:spcAft>
                      </a:pPr>
                      <a:r>
                        <a:rPr lang="de-DE" sz="1100" b="1">
                          <a:solidFill>
                            <a:srgbClr val="000000"/>
                          </a:solidFill>
                          <a:effectLst/>
                          <a:latin typeface="Calibri"/>
                          <a:ea typeface="Calibri"/>
                        </a:rPr>
                        <a:t>Meldewoche</a:t>
                      </a:r>
                      <a:endParaRPr lang="de-DE" sz="1100">
                        <a:effectLst/>
                        <a:latin typeface="Calibri"/>
                        <a:ea typeface="Calibri"/>
                      </a:endParaRPr>
                    </a:p>
                  </a:txBody>
                  <a:tcPr marL="44450" marR="44450" marT="0" marB="0" anchor="b">
                    <a:lnL>
                      <a:noFill/>
                    </a:lnL>
                    <a:lnR>
                      <a:noFill/>
                    </a:lnR>
                    <a:lnT>
                      <a:noFill/>
                    </a:lnT>
                    <a:lnB w="12700" cap="flat" cmpd="sng" algn="ctr">
                      <a:solidFill>
                        <a:srgbClr val="95B3D7"/>
                      </a:solidFill>
                      <a:prstDash val="solid"/>
                      <a:round/>
                      <a:headEnd type="none" w="med" len="med"/>
                      <a:tailEnd type="none" w="med" len="med"/>
                    </a:lnB>
                    <a:solidFill>
                      <a:srgbClr val="DCE6F1"/>
                    </a:solidFill>
                  </a:tcPr>
                </a:tc>
                <a:tc>
                  <a:txBody>
                    <a:bodyPr/>
                    <a:lstStyle/>
                    <a:p>
                      <a:pPr algn="r">
                        <a:spcAft>
                          <a:spcPts val="0"/>
                        </a:spcAft>
                      </a:pPr>
                      <a:r>
                        <a:rPr lang="de-DE" sz="1100" b="1">
                          <a:solidFill>
                            <a:srgbClr val="000000"/>
                          </a:solidFill>
                          <a:effectLst/>
                          <a:latin typeface="Calibri"/>
                          <a:ea typeface="Calibri"/>
                        </a:rPr>
                        <a:t>10</a:t>
                      </a:r>
                      <a:endParaRPr lang="de-DE" sz="1100">
                        <a:effectLst/>
                        <a:latin typeface="Calibri"/>
                        <a:ea typeface="Calibri"/>
                      </a:endParaRPr>
                    </a:p>
                  </a:txBody>
                  <a:tcPr marL="44450" marR="44450" marT="0" marB="0" anchor="b">
                    <a:lnL>
                      <a:noFill/>
                    </a:lnL>
                    <a:lnR>
                      <a:noFill/>
                    </a:lnR>
                    <a:lnT>
                      <a:noFill/>
                    </a:lnT>
                    <a:lnB w="12700" cap="flat" cmpd="sng" algn="ctr">
                      <a:solidFill>
                        <a:srgbClr val="95B3D7"/>
                      </a:solidFill>
                      <a:prstDash val="solid"/>
                      <a:round/>
                      <a:headEnd type="none" w="med" len="med"/>
                      <a:tailEnd type="none" w="med" len="med"/>
                    </a:lnB>
                    <a:solidFill>
                      <a:srgbClr val="DCE6F1"/>
                    </a:solidFill>
                  </a:tcPr>
                </a:tc>
                <a:tc>
                  <a:txBody>
                    <a:bodyPr/>
                    <a:lstStyle/>
                    <a:p>
                      <a:pPr algn="r">
                        <a:spcAft>
                          <a:spcPts val="0"/>
                        </a:spcAft>
                      </a:pPr>
                      <a:r>
                        <a:rPr lang="de-DE" sz="1100" b="1">
                          <a:solidFill>
                            <a:srgbClr val="000000"/>
                          </a:solidFill>
                          <a:effectLst/>
                          <a:latin typeface="Calibri"/>
                          <a:ea typeface="Calibri"/>
                        </a:rPr>
                        <a:t>11</a:t>
                      </a:r>
                      <a:endParaRPr lang="de-DE" sz="1100">
                        <a:effectLst/>
                        <a:latin typeface="Calibri"/>
                        <a:ea typeface="Calibri"/>
                      </a:endParaRPr>
                    </a:p>
                  </a:txBody>
                  <a:tcPr marL="44450" marR="44450" marT="0" marB="0" anchor="b">
                    <a:lnL>
                      <a:noFill/>
                    </a:lnL>
                    <a:lnR>
                      <a:noFill/>
                    </a:lnR>
                    <a:lnT>
                      <a:noFill/>
                    </a:lnT>
                    <a:lnB w="12700" cap="flat" cmpd="sng" algn="ctr">
                      <a:solidFill>
                        <a:srgbClr val="95B3D7"/>
                      </a:solidFill>
                      <a:prstDash val="solid"/>
                      <a:round/>
                      <a:headEnd type="none" w="med" len="med"/>
                      <a:tailEnd type="none" w="med" len="med"/>
                    </a:lnB>
                    <a:solidFill>
                      <a:srgbClr val="DCE6F1"/>
                    </a:solidFill>
                  </a:tcPr>
                </a:tc>
                <a:tc>
                  <a:txBody>
                    <a:bodyPr/>
                    <a:lstStyle/>
                    <a:p>
                      <a:pPr algn="r">
                        <a:spcAft>
                          <a:spcPts val="0"/>
                        </a:spcAft>
                      </a:pPr>
                      <a:r>
                        <a:rPr lang="de-DE" sz="1100" b="1">
                          <a:solidFill>
                            <a:srgbClr val="000000"/>
                          </a:solidFill>
                          <a:effectLst/>
                          <a:latin typeface="Calibri"/>
                          <a:ea typeface="Calibri"/>
                        </a:rPr>
                        <a:t>12</a:t>
                      </a:r>
                      <a:endParaRPr lang="de-DE" sz="1100">
                        <a:effectLst/>
                        <a:latin typeface="Calibri"/>
                        <a:ea typeface="Calibri"/>
                      </a:endParaRPr>
                    </a:p>
                  </a:txBody>
                  <a:tcPr marL="44450" marR="44450" marT="0" marB="0" anchor="b">
                    <a:lnL>
                      <a:noFill/>
                    </a:lnL>
                    <a:lnR>
                      <a:noFill/>
                    </a:lnR>
                    <a:lnT>
                      <a:noFill/>
                    </a:lnT>
                    <a:lnB w="12700" cap="flat" cmpd="sng" algn="ctr">
                      <a:solidFill>
                        <a:srgbClr val="95B3D7"/>
                      </a:solidFill>
                      <a:prstDash val="solid"/>
                      <a:round/>
                      <a:headEnd type="none" w="med" len="med"/>
                      <a:tailEnd type="none" w="med" len="med"/>
                    </a:lnB>
                    <a:solidFill>
                      <a:srgbClr val="DCE6F1"/>
                    </a:solidFill>
                  </a:tcPr>
                </a:tc>
                <a:tc>
                  <a:txBody>
                    <a:bodyPr/>
                    <a:lstStyle/>
                    <a:p>
                      <a:pPr algn="r">
                        <a:spcAft>
                          <a:spcPts val="0"/>
                        </a:spcAft>
                      </a:pPr>
                      <a:r>
                        <a:rPr lang="de-DE" sz="1100" b="1" dirty="0">
                          <a:solidFill>
                            <a:srgbClr val="000000"/>
                          </a:solidFill>
                          <a:effectLst/>
                          <a:latin typeface="Calibri"/>
                          <a:ea typeface="Calibri"/>
                        </a:rPr>
                        <a:t>13</a:t>
                      </a:r>
                      <a:endParaRPr lang="de-DE" sz="1100" dirty="0">
                        <a:effectLst/>
                        <a:latin typeface="Calibri"/>
                        <a:ea typeface="Calibri"/>
                      </a:endParaRPr>
                    </a:p>
                  </a:txBody>
                  <a:tcPr marL="44450" marR="44450" marT="0" marB="0" anchor="b">
                    <a:lnL>
                      <a:noFill/>
                    </a:lnL>
                    <a:lnR>
                      <a:noFill/>
                    </a:lnR>
                    <a:lnT>
                      <a:noFill/>
                    </a:lnT>
                    <a:lnB w="12700" cap="flat" cmpd="sng" algn="ctr">
                      <a:solidFill>
                        <a:srgbClr val="95B3D7"/>
                      </a:solidFill>
                      <a:prstDash val="solid"/>
                      <a:round/>
                      <a:headEnd type="none" w="med" len="med"/>
                      <a:tailEnd type="none" w="med" len="med"/>
                    </a:lnB>
                    <a:solidFill>
                      <a:srgbClr val="DCE6F1"/>
                    </a:solidFill>
                  </a:tcPr>
                </a:tc>
                <a:tc>
                  <a:txBody>
                    <a:bodyPr/>
                    <a:lstStyle/>
                    <a:p>
                      <a:pPr algn="r">
                        <a:spcAft>
                          <a:spcPts val="0"/>
                        </a:spcAft>
                      </a:pPr>
                      <a:r>
                        <a:rPr lang="de-DE" sz="1100" b="1">
                          <a:solidFill>
                            <a:srgbClr val="000000"/>
                          </a:solidFill>
                          <a:effectLst/>
                          <a:latin typeface="Calibri"/>
                          <a:ea typeface="Calibri"/>
                        </a:rPr>
                        <a:t>14</a:t>
                      </a:r>
                      <a:endParaRPr lang="de-DE" sz="1100">
                        <a:effectLst/>
                        <a:latin typeface="Calibri"/>
                        <a:ea typeface="Calibri"/>
                      </a:endParaRPr>
                    </a:p>
                  </a:txBody>
                  <a:tcPr marL="44450" marR="44450" marT="0" marB="0" anchor="b">
                    <a:lnL>
                      <a:noFill/>
                    </a:lnL>
                    <a:lnR>
                      <a:noFill/>
                    </a:lnR>
                    <a:lnT>
                      <a:noFill/>
                    </a:lnT>
                    <a:lnB w="12700" cap="flat" cmpd="sng" algn="ctr">
                      <a:solidFill>
                        <a:srgbClr val="95B3D7"/>
                      </a:solidFill>
                      <a:prstDash val="solid"/>
                      <a:round/>
                      <a:headEnd type="none" w="med" len="med"/>
                      <a:tailEnd type="none" w="med" len="med"/>
                    </a:lnB>
                    <a:solidFill>
                      <a:srgbClr val="DCE6F1"/>
                    </a:solidFill>
                  </a:tcPr>
                </a:tc>
                <a:tc>
                  <a:txBody>
                    <a:bodyPr/>
                    <a:lstStyle/>
                    <a:p>
                      <a:pPr algn="r">
                        <a:spcAft>
                          <a:spcPts val="0"/>
                        </a:spcAft>
                      </a:pPr>
                      <a:r>
                        <a:rPr lang="de-DE" sz="1100" b="1">
                          <a:solidFill>
                            <a:srgbClr val="000000"/>
                          </a:solidFill>
                          <a:effectLst/>
                          <a:latin typeface="Calibri"/>
                          <a:ea typeface="Calibri"/>
                        </a:rPr>
                        <a:t>15</a:t>
                      </a:r>
                      <a:endParaRPr lang="de-DE" sz="1100">
                        <a:effectLst/>
                        <a:latin typeface="Calibri"/>
                        <a:ea typeface="Calibri"/>
                      </a:endParaRPr>
                    </a:p>
                  </a:txBody>
                  <a:tcPr marL="44450" marR="44450" marT="0" marB="0" anchor="b">
                    <a:lnL>
                      <a:noFill/>
                    </a:lnL>
                    <a:lnR>
                      <a:noFill/>
                    </a:lnR>
                    <a:lnT>
                      <a:noFill/>
                    </a:lnT>
                    <a:lnB w="12700" cap="flat" cmpd="sng" algn="ctr">
                      <a:solidFill>
                        <a:srgbClr val="95B3D7"/>
                      </a:solidFill>
                      <a:prstDash val="solid"/>
                      <a:round/>
                      <a:headEnd type="none" w="med" len="med"/>
                      <a:tailEnd type="none" w="med" len="med"/>
                    </a:lnB>
                    <a:solidFill>
                      <a:srgbClr val="DCE6F1"/>
                    </a:solidFill>
                  </a:tcPr>
                </a:tc>
                <a:tc>
                  <a:txBody>
                    <a:bodyPr/>
                    <a:lstStyle/>
                    <a:p>
                      <a:pPr algn="r">
                        <a:spcAft>
                          <a:spcPts val="0"/>
                        </a:spcAft>
                      </a:pPr>
                      <a:r>
                        <a:rPr lang="de-DE" sz="1100" b="1">
                          <a:solidFill>
                            <a:srgbClr val="000000"/>
                          </a:solidFill>
                          <a:effectLst/>
                          <a:latin typeface="Calibri"/>
                          <a:ea typeface="Calibri"/>
                        </a:rPr>
                        <a:t>16</a:t>
                      </a:r>
                      <a:endParaRPr lang="de-DE" sz="1100">
                        <a:effectLst/>
                        <a:latin typeface="Calibri"/>
                        <a:ea typeface="Calibri"/>
                      </a:endParaRPr>
                    </a:p>
                  </a:txBody>
                  <a:tcPr marL="44450" marR="44450" marT="0" marB="0" anchor="b">
                    <a:lnL>
                      <a:noFill/>
                    </a:lnL>
                    <a:lnR>
                      <a:noFill/>
                    </a:lnR>
                    <a:lnT>
                      <a:noFill/>
                    </a:lnT>
                    <a:lnB w="12700" cap="flat" cmpd="sng" algn="ctr">
                      <a:solidFill>
                        <a:srgbClr val="95B3D7"/>
                      </a:solidFill>
                      <a:prstDash val="solid"/>
                      <a:round/>
                      <a:headEnd type="none" w="med" len="med"/>
                      <a:tailEnd type="none" w="med" len="med"/>
                    </a:lnB>
                    <a:solidFill>
                      <a:srgbClr val="DCE6F1"/>
                    </a:solidFill>
                  </a:tcPr>
                </a:tc>
                <a:tc>
                  <a:txBody>
                    <a:bodyPr/>
                    <a:lstStyle/>
                    <a:p>
                      <a:pPr algn="r">
                        <a:spcAft>
                          <a:spcPts val="0"/>
                        </a:spcAft>
                      </a:pPr>
                      <a:r>
                        <a:rPr lang="de-DE" sz="1100" b="1">
                          <a:solidFill>
                            <a:srgbClr val="000000"/>
                          </a:solidFill>
                          <a:effectLst/>
                          <a:latin typeface="Calibri"/>
                          <a:ea typeface="Calibri"/>
                        </a:rPr>
                        <a:t>17</a:t>
                      </a:r>
                      <a:endParaRPr lang="de-DE" sz="1100">
                        <a:effectLst/>
                        <a:latin typeface="Calibri"/>
                        <a:ea typeface="Calibri"/>
                      </a:endParaRPr>
                    </a:p>
                  </a:txBody>
                  <a:tcPr marL="44450" marR="44450" marT="0" marB="0" anchor="b">
                    <a:lnL>
                      <a:noFill/>
                    </a:lnL>
                    <a:lnR>
                      <a:noFill/>
                    </a:lnR>
                    <a:lnT>
                      <a:noFill/>
                    </a:lnT>
                    <a:lnB w="12700" cap="flat" cmpd="sng" algn="ctr">
                      <a:solidFill>
                        <a:srgbClr val="95B3D7"/>
                      </a:solidFill>
                      <a:prstDash val="solid"/>
                      <a:round/>
                      <a:headEnd type="none" w="med" len="med"/>
                      <a:tailEnd type="none" w="med" len="med"/>
                    </a:lnB>
                    <a:solidFill>
                      <a:srgbClr val="DCE6F1"/>
                    </a:solidFill>
                  </a:tcPr>
                </a:tc>
                <a:tc>
                  <a:txBody>
                    <a:bodyPr/>
                    <a:lstStyle/>
                    <a:p>
                      <a:pPr algn="r">
                        <a:spcAft>
                          <a:spcPts val="0"/>
                        </a:spcAft>
                      </a:pPr>
                      <a:r>
                        <a:rPr lang="de-DE" sz="1100" b="1">
                          <a:solidFill>
                            <a:srgbClr val="000000"/>
                          </a:solidFill>
                          <a:effectLst/>
                          <a:latin typeface="Calibri"/>
                          <a:ea typeface="Calibri"/>
                        </a:rPr>
                        <a:t>18</a:t>
                      </a:r>
                      <a:endParaRPr lang="de-DE" sz="1100">
                        <a:effectLst/>
                        <a:latin typeface="Calibri"/>
                        <a:ea typeface="Calibri"/>
                      </a:endParaRPr>
                    </a:p>
                  </a:txBody>
                  <a:tcPr marL="44450" marR="44450" marT="0" marB="0" anchor="b">
                    <a:lnL>
                      <a:noFill/>
                    </a:lnL>
                    <a:lnR>
                      <a:noFill/>
                    </a:lnR>
                    <a:lnT>
                      <a:noFill/>
                    </a:lnT>
                    <a:lnB w="12700" cap="flat" cmpd="sng" algn="ctr">
                      <a:solidFill>
                        <a:srgbClr val="95B3D7"/>
                      </a:solidFill>
                      <a:prstDash val="solid"/>
                      <a:round/>
                      <a:headEnd type="none" w="med" len="med"/>
                      <a:tailEnd type="none" w="med" len="med"/>
                    </a:lnB>
                    <a:solidFill>
                      <a:srgbClr val="DCE6F1"/>
                    </a:solidFill>
                  </a:tcPr>
                </a:tc>
              </a:tr>
              <a:tr h="229054">
                <a:tc>
                  <a:txBody>
                    <a:bodyPr/>
                    <a:lstStyle/>
                    <a:p>
                      <a:pPr>
                        <a:spcAft>
                          <a:spcPts val="0"/>
                        </a:spcAft>
                      </a:pPr>
                      <a:r>
                        <a:rPr lang="de-DE" sz="1100">
                          <a:solidFill>
                            <a:srgbClr val="000000"/>
                          </a:solidFill>
                          <a:effectLst/>
                          <a:latin typeface="Calibri"/>
                          <a:ea typeface="Calibri"/>
                        </a:rPr>
                        <a:t>Fälle gesamt</a:t>
                      </a:r>
                      <a:endParaRPr lang="de-DE" sz="1100">
                        <a:effectLst/>
                        <a:latin typeface="Calibri"/>
                        <a:ea typeface="Calibri"/>
                      </a:endParaRPr>
                    </a:p>
                  </a:txBody>
                  <a:tcPr marL="44450" marR="44450" marT="0" marB="0" anchor="b">
                    <a:lnL>
                      <a:noFill/>
                    </a:lnL>
                    <a:lnR>
                      <a:noFill/>
                    </a:lnR>
                    <a:lnT w="12700" cap="flat" cmpd="sng" algn="ctr">
                      <a:solidFill>
                        <a:srgbClr val="95B3D7"/>
                      </a:solidFill>
                      <a:prstDash val="solid"/>
                      <a:round/>
                      <a:headEnd type="none" w="med" len="med"/>
                      <a:tailEnd type="none" w="med" len="med"/>
                    </a:lnT>
                    <a:lnB>
                      <a:noFill/>
                    </a:lnB>
                  </a:tcPr>
                </a:tc>
                <a:tc>
                  <a:txBody>
                    <a:bodyPr/>
                    <a:lstStyle/>
                    <a:p>
                      <a:pPr algn="r">
                        <a:spcAft>
                          <a:spcPts val="0"/>
                        </a:spcAft>
                      </a:pPr>
                      <a:r>
                        <a:rPr lang="de-DE" sz="1100">
                          <a:solidFill>
                            <a:srgbClr val="000000"/>
                          </a:solidFill>
                          <a:effectLst/>
                          <a:latin typeface="Calibri"/>
                          <a:ea typeface="Calibri"/>
                        </a:rPr>
                        <a:t>892</a:t>
                      </a:r>
                      <a:endParaRPr lang="de-DE" sz="1100">
                        <a:effectLst/>
                        <a:latin typeface="Calibri"/>
                        <a:ea typeface="Calibri"/>
                      </a:endParaRPr>
                    </a:p>
                  </a:txBody>
                  <a:tcPr marL="44450" marR="44450" marT="0" marB="0" anchor="b">
                    <a:lnL>
                      <a:noFill/>
                    </a:lnL>
                    <a:lnR>
                      <a:noFill/>
                    </a:lnR>
                    <a:lnT w="12700" cap="flat" cmpd="sng" algn="ctr">
                      <a:solidFill>
                        <a:srgbClr val="95B3D7"/>
                      </a:solidFill>
                      <a:prstDash val="solid"/>
                      <a:round/>
                      <a:headEnd type="none" w="med" len="med"/>
                      <a:tailEnd type="none" w="med" len="med"/>
                    </a:lnT>
                    <a:lnB>
                      <a:noFill/>
                    </a:lnB>
                  </a:tcPr>
                </a:tc>
                <a:tc>
                  <a:txBody>
                    <a:bodyPr/>
                    <a:lstStyle/>
                    <a:p>
                      <a:pPr algn="r">
                        <a:spcAft>
                          <a:spcPts val="0"/>
                        </a:spcAft>
                      </a:pPr>
                      <a:r>
                        <a:rPr lang="de-DE" sz="1100">
                          <a:solidFill>
                            <a:srgbClr val="000000"/>
                          </a:solidFill>
                          <a:effectLst/>
                          <a:latin typeface="Calibri"/>
                          <a:ea typeface="Calibri"/>
                        </a:rPr>
                        <a:t>6.336</a:t>
                      </a:r>
                      <a:endParaRPr lang="de-DE" sz="1100">
                        <a:effectLst/>
                        <a:latin typeface="Calibri"/>
                        <a:ea typeface="Calibri"/>
                      </a:endParaRPr>
                    </a:p>
                  </a:txBody>
                  <a:tcPr marL="44450" marR="44450" marT="0" marB="0" anchor="b">
                    <a:lnL>
                      <a:noFill/>
                    </a:lnL>
                    <a:lnR>
                      <a:noFill/>
                    </a:lnR>
                    <a:lnT w="12700" cap="flat" cmpd="sng" algn="ctr">
                      <a:solidFill>
                        <a:srgbClr val="95B3D7"/>
                      </a:solidFill>
                      <a:prstDash val="solid"/>
                      <a:round/>
                      <a:headEnd type="none" w="med" len="med"/>
                      <a:tailEnd type="none" w="med" len="med"/>
                    </a:lnT>
                    <a:lnB>
                      <a:noFill/>
                    </a:lnB>
                  </a:tcPr>
                </a:tc>
                <a:tc>
                  <a:txBody>
                    <a:bodyPr/>
                    <a:lstStyle/>
                    <a:p>
                      <a:pPr algn="r">
                        <a:spcAft>
                          <a:spcPts val="0"/>
                        </a:spcAft>
                      </a:pPr>
                      <a:r>
                        <a:rPr lang="de-DE" sz="1100">
                          <a:solidFill>
                            <a:srgbClr val="000000"/>
                          </a:solidFill>
                          <a:effectLst/>
                          <a:latin typeface="Calibri"/>
                          <a:ea typeface="Calibri"/>
                        </a:rPr>
                        <a:t>22.337</a:t>
                      </a:r>
                      <a:endParaRPr lang="de-DE" sz="1100">
                        <a:effectLst/>
                        <a:latin typeface="Calibri"/>
                        <a:ea typeface="Calibri"/>
                      </a:endParaRPr>
                    </a:p>
                  </a:txBody>
                  <a:tcPr marL="44450" marR="44450" marT="0" marB="0" anchor="b">
                    <a:lnL>
                      <a:noFill/>
                    </a:lnL>
                    <a:lnR>
                      <a:noFill/>
                    </a:lnR>
                    <a:lnT w="12700" cap="flat" cmpd="sng" algn="ctr">
                      <a:solidFill>
                        <a:srgbClr val="95B3D7"/>
                      </a:solidFill>
                      <a:prstDash val="solid"/>
                      <a:round/>
                      <a:headEnd type="none" w="med" len="med"/>
                      <a:tailEnd type="none" w="med" len="med"/>
                    </a:lnT>
                    <a:lnB>
                      <a:noFill/>
                    </a:lnB>
                  </a:tcPr>
                </a:tc>
                <a:tc>
                  <a:txBody>
                    <a:bodyPr/>
                    <a:lstStyle/>
                    <a:p>
                      <a:pPr algn="r">
                        <a:spcAft>
                          <a:spcPts val="0"/>
                        </a:spcAft>
                      </a:pPr>
                      <a:r>
                        <a:rPr lang="de-DE" sz="1100">
                          <a:solidFill>
                            <a:srgbClr val="000000"/>
                          </a:solidFill>
                          <a:effectLst/>
                          <a:latin typeface="Calibri"/>
                          <a:ea typeface="Calibri"/>
                        </a:rPr>
                        <a:t>33.878</a:t>
                      </a:r>
                      <a:endParaRPr lang="de-DE" sz="1100">
                        <a:effectLst/>
                        <a:latin typeface="Calibri"/>
                        <a:ea typeface="Calibri"/>
                      </a:endParaRPr>
                    </a:p>
                  </a:txBody>
                  <a:tcPr marL="44450" marR="44450" marT="0" marB="0" anchor="b">
                    <a:lnL>
                      <a:noFill/>
                    </a:lnL>
                    <a:lnR>
                      <a:noFill/>
                    </a:lnR>
                    <a:lnT w="12700" cap="flat" cmpd="sng" algn="ctr">
                      <a:solidFill>
                        <a:srgbClr val="95B3D7"/>
                      </a:solidFill>
                      <a:prstDash val="solid"/>
                      <a:round/>
                      <a:headEnd type="none" w="med" len="med"/>
                      <a:tailEnd type="none" w="med" len="med"/>
                    </a:lnT>
                    <a:lnB>
                      <a:noFill/>
                    </a:lnB>
                  </a:tcPr>
                </a:tc>
                <a:tc>
                  <a:txBody>
                    <a:bodyPr/>
                    <a:lstStyle/>
                    <a:p>
                      <a:pPr algn="r">
                        <a:spcAft>
                          <a:spcPts val="0"/>
                        </a:spcAft>
                      </a:pPr>
                      <a:r>
                        <a:rPr lang="de-DE" sz="1100">
                          <a:solidFill>
                            <a:srgbClr val="000000"/>
                          </a:solidFill>
                          <a:effectLst/>
                          <a:latin typeface="Calibri"/>
                          <a:ea typeface="Calibri"/>
                        </a:rPr>
                        <a:t>35.952</a:t>
                      </a:r>
                      <a:endParaRPr lang="de-DE" sz="1100">
                        <a:effectLst/>
                        <a:latin typeface="Calibri"/>
                        <a:ea typeface="Calibri"/>
                      </a:endParaRPr>
                    </a:p>
                  </a:txBody>
                  <a:tcPr marL="44450" marR="44450" marT="0" marB="0" anchor="b">
                    <a:lnL>
                      <a:noFill/>
                    </a:lnL>
                    <a:lnR>
                      <a:noFill/>
                    </a:lnR>
                    <a:lnT w="12700" cap="flat" cmpd="sng" algn="ctr">
                      <a:solidFill>
                        <a:srgbClr val="95B3D7"/>
                      </a:solidFill>
                      <a:prstDash val="solid"/>
                      <a:round/>
                      <a:headEnd type="none" w="med" len="med"/>
                      <a:tailEnd type="none" w="med" len="med"/>
                    </a:lnT>
                    <a:lnB>
                      <a:noFill/>
                    </a:lnB>
                  </a:tcPr>
                </a:tc>
                <a:tc>
                  <a:txBody>
                    <a:bodyPr/>
                    <a:lstStyle/>
                    <a:p>
                      <a:pPr algn="r">
                        <a:spcAft>
                          <a:spcPts val="0"/>
                        </a:spcAft>
                      </a:pPr>
                      <a:r>
                        <a:rPr lang="de-DE" sz="1100">
                          <a:solidFill>
                            <a:srgbClr val="000000"/>
                          </a:solidFill>
                          <a:effectLst/>
                          <a:latin typeface="Calibri"/>
                          <a:ea typeface="Calibri"/>
                        </a:rPr>
                        <a:t>27.144</a:t>
                      </a:r>
                      <a:endParaRPr lang="de-DE" sz="1100">
                        <a:effectLst/>
                        <a:latin typeface="Calibri"/>
                        <a:ea typeface="Calibri"/>
                      </a:endParaRPr>
                    </a:p>
                  </a:txBody>
                  <a:tcPr marL="44450" marR="44450" marT="0" marB="0" anchor="b">
                    <a:lnL>
                      <a:noFill/>
                    </a:lnL>
                    <a:lnR>
                      <a:noFill/>
                    </a:lnR>
                    <a:lnT w="12700" cap="flat" cmpd="sng" algn="ctr">
                      <a:solidFill>
                        <a:srgbClr val="95B3D7"/>
                      </a:solidFill>
                      <a:prstDash val="solid"/>
                      <a:round/>
                      <a:headEnd type="none" w="med" len="med"/>
                      <a:tailEnd type="none" w="med" len="med"/>
                    </a:lnT>
                    <a:lnB>
                      <a:noFill/>
                    </a:lnB>
                  </a:tcPr>
                </a:tc>
                <a:tc>
                  <a:txBody>
                    <a:bodyPr/>
                    <a:lstStyle/>
                    <a:p>
                      <a:pPr algn="r">
                        <a:spcAft>
                          <a:spcPts val="0"/>
                        </a:spcAft>
                      </a:pPr>
                      <a:r>
                        <a:rPr lang="de-DE" sz="1100">
                          <a:solidFill>
                            <a:srgbClr val="000000"/>
                          </a:solidFill>
                          <a:effectLst/>
                          <a:latin typeface="Calibri"/>
                          <a:ea typeface="Calibri"/>
                        </a:rPr>
                        <a:t>17.194</a:t>
                      </a:r>
                      <a:endParaRPr lang="de-DE" sz="1100">
                        <a:effectLst/>
                        <a:latin typeface="Calibri"/>
                        <a:ea typeface="Calibri"/>
                      </a:endParaRPr>
                    </a:p>
                  </a:txBody>
                  <a:tcPr marL="44450" marR="44450" marT="0" marB="0" anchor="b">
                    <a:lnL>
                      <a:noFill/>
                    </a:lnL>
                    <a:lnR>
                      <a:noFill/>
                    </a:lnR>
                    <a:lnT w="12700" cap="flat" cmpd="sng" algn="ctr">
                      <a:solidFill>
                        <a:srgbClr val="95B3D7"/>
                      </a:solidFill>
                      <a:prstDash val="solid"/>
                      <a:round/>
                      <a:headEnd type="none" w="med" len="med"/>
                      <a:tailEnd type="none" w="med" len="med"/>
                    </a:lnT>
                    <a:lnB>
                      <a:noFill/>
                    </a:lnB>
                  </a:tcPr>
                </a:tc>
                <a:tc>
                  <a:txBody>
                    <a:bodyPr/>
                    <a:lstStyle/>
                    <a:p>
                      <a:pPr algn="r">
                        <a:spcAft>
                          <a:spcPts val="0"/>
                        </a:spcAft>
                      </a:pPr>
                      <a:r>
                        <a:rPr lang="de-DE" sz="1100">
                          <a:solidFill>
                            <a:srgbClr val="000000"/>
                          </a:solidFill>
                          <a:effectLst/>
                          <a:latin typeface="Calibri"/>
                          <a:ea typeface="Calibri"/>
                        </a:rPr>
                        <a:t>12.310</a:t>
                      </a:r>
                      <a:endParaRPr lang="de-DE" sz="1100">
                        <a:effectLst/>
                        <a:latin typeface="Calibri"/>
                        <a:ea typeface="Calibri"/>
                      </a:endParaRPr>
                    </a:p>
                  </a:txBody>
                  <a:tcPr marL="44450" marR="44450" marT="0" marB="0" anchor="b">
                    <a:lnL>
                      <a:noFill/>
                    </a:lnL>
                    <a:lnR>
                      <a:noFill/>
                    </a:lnR>
                    <a:lnT w="12700" cap="flat" cmpd="sng" algn="ctr">
                      <a:solidFill>
                        <a:srgbClr val="95B3D7"/>
                      </a:solidFill>
                      <a:prstDash val="solid"/>
                      <a:round/>
                      <a:headEnd type="none" w="med" len="med"/>
                      <a:tailEnd type="none" w="med" len="med"/>
                    </a:lnT>
                    <a:lnB>
                      <a:noFill/>
                    </a:lnB>
                  </a:tcPr>
                </a:tc>
                <a:tc>
                  <a:txBody>
                    <a:bodyPr/>
                    <a:lstStyle/>
                    <a:p>
                      <a:pPr algn="r">
                        <a:spcAft>
                          <a:spcPts val="0"/>
                        </a:spcAft>
                      </a:pPr>
                      <a:r>
                        <a:rPr lang="de-DE" sz="1100">
                          <a:solidFill>
                            <a:srgbClr val="000000"/>
                          </a:solidFill>
                          <a:effectLst/>
                          <a:latin typeface="Calibri"/>
                          <a:ea typeface="Calibri"/>
                        </a:rPr>
                        <a:t>7.281</a:t>
                      </a:r>
                      <a:endParaRPr lang="de-DE" sz="1100">
                        <a:effectLst/>
                        <a:latin typeface="Calibri"/>
                        <a:ea typeface="Calibri"/>
                      </a:endParaRPr>
                    </a:p>
                  </a:txBody>
                  <a:tcPr marL="44450" marR="44450" marT="0" marB="0" anchor="b">
                    <a:lnL>
                      <a:noFill/>
                    </a:lnL>
                    <a:lnR>
                      <a:noFill/>
                    </a:lnR>
                    <a:lnT w="12700" cap="flat" cmpd="sng" algn="ctr">
                      <a:solidFill>
                        <a:srgbClr val="95B3D7"/>
                      </a:solidFill>
                      <a:prstDash val="solid"/>
                      <a:round/>
                      <a:headEnd type="none" w="med" len="med"/>
                      <a:tailEnd type="none" w="med" len="med"/>
                    </a:lnT>
                    <a:lnB>
                      <a:noFill/>
                    </a:lnB>
                  </a:tcPr>
                </a:tc>
              </a:tr>
              <a:tr h="229054">
                <a:tc>
                  <a:txBody>
                    <a:bodyPr/>
                    <a:lstStyle/>
                    <a:p>
                      <a:pPr>
                        <a:spcAft>
                          <a:spcPts val="0"/>
                        </a:spcAft>
                      </a:pPr>
                      <a:r>
                        <a:rPr lang="de-DE" sz="1100">
                          <a:solidFill>
                            <a:srgbClr val="000000"/>
                          </a:solidFill>
                          <a:effectLst/>
                          <a:latin typeface="Calibri"/>
                          <a:ea typeface="Calibri"/>
                        </a:rPr>
                        <a:t>Mittelwert Alter</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43</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45</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46</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48</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51</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52</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52</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51</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49</a:t>
                      </a:r>
                      <a:endParaRPr lang="de-DE" sz="1100">
                        <a:effectLst/>
                        <a:latin typeface="Calibri"/>
                        <a:ea typeface="Calibri"/>
                      </a:endParaRPr>
                    </a:p>
                  </a:txBody>
                  <a:tcPr marL="44450" marR="44450" marT="0" marB="0" anchor="b">
                    <a:lnL>
                      <a:noFill/>
                    </a:lnL>
                    <a:lnR>
                      <a:noFill/>
                    </a:lnR>
                    <a:lnT>
                      <a:noFill/>
                    </a:lnT>
                    <a:lnB>
                      <a:noFill/>
                    </a:lnB>
                  </a:tcPr>
                </a:tc>
              </a:tr>
              <a:tr h="229054">
                <a:tc>
                  <a:txBody>
                    <a:bodyPr/>
                    <a:lstStyle/>
                    <a:p>
                      <a:pPr>
                        <a:spcAft>
                          <a:spcPts val="0"/>
                        </a:spcAft>
                      </a:pPr>
                      <a:r>
                        <a:rPr lang="de-DE" sz="1100">
                          <a:solidFill>
                            <a:srgbClr val="000000"/>
                          </a:solidFill>
                          <a:effectLst/>
                          <a:latin typeface="Calibri"/>
                          <a:ea typeface="Calibri"/>
                        </a:rPr>
                        <a:t>Männlich</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53%</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56%</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55%</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50%</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45%</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44%</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45%</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45%</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48%</a:t>
                      </a:r>
                      <a:endParaRPr lang="de-DE" sz="1100">
                        <a:effectLst/>
                        <a:latin typeface="Calibri"/>
                        <a:ea typeface="Calibri"/>
                      </a:endParaRPr>
                    </a:p>
                  </a:txBody>
                  <a:tcPr marL="44450" marR="44450" marT="0" marB="0" anchor="b">
                    <a:lnL>
                      <a:noFill/>
                    </a:lnL>
                    <a:lnR>
                      <a:noFill/>
                    </a:lnR>
                    <a:lnT>
                      <a:noFill/>
                    </a:lnT>
                    <a:lnB>
                      <a:noFill/>
                    </a:lnB>
                  </a:tcPr>
                </a:tc>
              </a:tr>
              <a:tr h="229054">
                <a:tc>
                  <a:txBody>
                    <a:bodyPr/>
                    <a:lstStyle/>
                    <a:p>
                      <a:pPr>
                        <a:spcAft>
                          <a:spcPts val="0"/>
                        </a:spcAft>
                      </a:pPr>
                      <a:r>
                        <a:rPr lang="de-DE" sz="1100">
                          <a:solidFill>
                            <a:srgbClr val="000000"/>
                          </a:solidFill>
                          <a:effectLst/>
                          <a:latin typeface="Calibri"/>
                          <a:ea typeface="Calibri"/>
                        </a:rPr>
                        <a:t>Weiblich</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47%</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44%</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45%</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50%</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55%</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56%</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55%</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55%</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52%</a:t>
                      </a:r>
                      <a:endParaRPr lang="de-DE" sz="1100">
                        <a:effectLst/>
                        <a:latin typeface="Calibri"/>
                        <a:ea typeface="Calibri"/>
                      </a:endParaRPr>
                    </a:p>
                  </a:txBody>
                  <a:tcPr marL="44450" marR="44450" marT="0" marB="0" anchor="b">
                    <a:lnL>
                      <a:noFill/>
                    </a:lnL>
                    <a:lnR>
                      <a:noFill/>
                    </a:lnR>
                    <a:lnT>
                      <a:noFill/>
                    </a:lnT>
                    <a:lnB>
                      <a:noFill/>
                    </a:lnB>
                  </a:tcPr>
                </a:tc>
              </a:tr>
              <a:tr h="229054">
                <a:tc>
                  <a:txBody>
                    <a:bodyPr/>
                    <a:lstStyle/>
                    <a:p>
                      <a:pPr>
                        <a:spcAft>
                          <a:spcPts val="0"/>
                        </a:spcAft>
                      </a:pPr>
                      <a:r>
                        <a:rPr lang="de-DE" sz="1100">
                          <a:solidFill>
                            <a:srgbClr val="000000"/>
                          </a:solidFill>
                          <a:effectLst/>
                          <a:latin typeface="Calibri"/>
                          <a:ea typeface="Calibri"/>
                        </a:rPr>
                        <a:t>Hospitalisiert</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19%</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8%</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9%</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14%</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16%</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16%</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17%</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15%</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14%</a:t>
                      </a:r>
                      <a:endParaRPr lang="de-DE" sz="1100">
                        <a:effectLst/>
                        <a:latin typeface="Calibri"/>
                        <a:ea typeface="Calibri"/>
                      </a:endParaRPr>
                    </a:p>
                  </a:txBody>
                  <a:tcPr marL="44450" marR="44450" marT="0" marB="0" anchor="b">
                    <a:lnL>
                      <a:noFill/>
                    </a:lnL>
                    <a:lnR>
                      <a:noFill/>
                    </a:lnR>
                    <a:lnT>
                      <a:noFill/>
                    </a:lnT>
                    <a:lnB>
                      <a:noFill/>
                    </a:lnB>
                  </a:tcPr>
                </a:tc>
              </a:tr>
              <a:tr h="229054">
                <a:tc>
                  <a:txBody>
                    <a:bodyPr/>
                    <a:lstStyle/>
                    <a:p>
                      <a:pPr>
                        <a:spcAft>
                          <a:spcPts val="0"/>
                        </a:spcAft>
                      </a:pPr>
                      <a:r>
                        <a:rPr lang="de-DE" sz="1100">
                          <a:solidFill>
                            <a:srgbClr val="000000"/>
                          </a:solidFill>
                          <a:effectLst/>
                          <a:latin typeface="Calibri"/>
                          <a:ea typeface="Calibri"/>
                        </a:rPr>
                        <a:t>Verstorben</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1,2%</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1,2%</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2,0%</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3,9%</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5,5%</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5,8%</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5,2%</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3,4*%</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dirty="0">
                          <a:solidFill>
                            <a:srgbClr val="000000"/>
                          </a:solidFill>
                          <a:effectLst/>
                          <a:latin typeface="Calibri"/>
                          <a:ea typeface="Calibri"/>
                        </a:rPr>
                        <a:t>1,4*%</a:t>
                      </a:r>
                      <a:endParaRPr lang="de-DE" sz="1100" dirty="0">
                        <a:effectLst/>
                        <a:latin typeface="Calibri"/>
                        <a:ea typeface="Calibri"/>
                      </a:endParaRPr>
                    </a:p>
                  </a:txBody>
                  <a:tcPr marL="44450" marR="44450" marT="0" marB="0" anchor="b">
                    <a:lnL>
                      <a:noFill/>
                    </a:lnL>
                    <a:lnR>
                      <a:noFill/>
                    </a:lnR>
                    <a:lnT>
                      <a:noFill/>
                    </a:lnT>
                    <a:lnB>
                      <a:noFill/>
                    </a:lnB>
                  </a:tcPr>
                </a:tc>
              </a:tr>
            </a:tbl>
          </a:graphicData>
        </a:graphic>
      </p:graphicFrame>
      <p:sp>
        <p:nvSpPr>
          <p:cNvPr id="3" name="Titel 2"/>
          <p:cNvSpPr>
            <a:spLocks noGrp="1"/>
          </p:cNvSpPr>
          <p:nvPr>
            <p:ph type="title"/>
          </p:nvPr>
        </p:nvSpPr>
        <p:spPr>
          <a:xfrm>
            <a:off x="457200" y="692696"/>
            <a:ext cx="8092592" cy="338554"/>
          </a:xfrm>
        </p:spPr>
        <p:txBody>
          <a:bodyPr/>
          <a:lstStyle/>
          <a:p>
            <a:r>
              <a:rPr lang="de-DE" dirty="0" smtClean="0"/>
              <a:t>Vergleich Fallinformationen über die Meldewochen </a:t>
            </a:r>
            <a:r>
              <a:rPr lang="de-DE" sz="1200" dirty="0" smtClean="0"/>
              <a:t>(Datenstand 05.05.2020 00:00)</a:t>
            </a:r>
            <a:endParaRPr lang="de-DE" dirty="0"/>
          </a:p>
        </p:txBody>
      </p:sp>
      <p:sp>
        <p:nvSpPr>
          <p:cNvPr id="4" name="Datumsplatzhalter 3"/>
          <p:cNvSpPr>
            <a:spLocks noGrp="1"/>
          </p:cNvSpPr>
          <p:nvPr>
            <p:ph type="dt" sz="half" idx="14"/>
          </p:nvPr>
        </p:nvSpPr>
        <p:spPr/>
        <p:txBody>
          <a:bodyPr/>
          <a:lstStyle/>
          <a:p>
            <a:r>
              <a:rPr lang="de-DE" smtClean="0"/>
              <a:t>11.05.2020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19</a:t>
            </a:fld>
            <a:endParaRPr lang="de-DE" dirty="0"/>
          </a:p>
        </p:txBody>
      </p:sp>
      <p:sp>
        <p:nvSpPr>
          <p:cNvPr id="10" name="Rectangle 2"/>
          <p:cNvSpPr>
            <a:spLocks noChangeArrowheads="1"/>
          </p:cNvSpPr>
          <p:nvPr/>
        </p:nvSpPr>
        <p:spPr bwMode="auto">
          <a:xfrm>
            <a:off x="457200" y="3448134"/>
            <a:ext cx="7532831"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050" b="0" i="0" u="none" strike="noStrike" cap="none" normalizeH="0" baseline="0" dirty="0" smtClean="0">
                <a:ln>
                  <a:noFill/>
                </a:ln>
                <a:solidFill>
                  <a:schemeClr val="tx1"/>
                </a:solidFill>
                <a:effectLst/>
                <a:latin typeface="Arial" pitchFamily="34" charset="0"/>
                <a:ea typeface="Calibri" pitchFamily="34" charset="0"/>
                <a:cs typeface="Arial" pitchFamily="34" charset="0"/>
              </a:rPr>
              <a:t>*Da der Tod bei den Fällen erst mit einigen Tagen bzw. Wochen Verzug eintritt sind diese Werte noch nicht aussagekräftig.</a:t>
            </a:r>
            <a:endParaRPr kumimoji="0" lang="de-DE" altLang="de-DE" sz="16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70928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smtClean="0"/>
              <a:t>11.05.2020</a:t>
            </a:r>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a:t>
            </a:fld>
            <a:endParaRPr lang="de-DE"/>
          </a:p>
        </p:txBody>
      </p:sp>
      <p:sp>
        <p:nvSpPr>
          <p:cNvPr id="2" name="Titel 1"/>
          <p:cNvSpPr>
            <a:spLocks noGrp="1"/>
          </p:cNvSpPr>
          <p:nvPr>
            <p:ph type="title"/>
          </p:nvPr>
        </p:nvSpPr>
        <p:spPr>
          <a:xfrm>
            <a:off x="342899" y="451218"/>
            <a:ext cx="6784521" cy="307777"/>
          </a:xfrm>
          <a:solidFill>
            <a:srgbClr val="045AA6"/>
          </a:solidFill>
        </p:spPr>
        <p:txBody>
          <a:bodyPr lIns="72000"/>
          <a:lstStyle/>
          <a:p>
            <a:pPr>
              <a:spcBef>
                <a:spcPts val="600"/>
              </a:spcBef>
            </a:pPr>
            <a:r>
              <a:rPr lang="de-DE" sz="2000" dirty="0" smtClean="0">
                <a:solidFill>
                  <a:schemeClr val="bg1"/>
                </a:solidFill>
              </a:rPr>
              <a:t>Fälle und Todesfälle pro Bundesland </a:t>
            </a:r>
            <a:r>
              <a:rPr lang="de-DE" sz="1400" dirty="0" smtClean="0">
                <a:solidFill>
                  <a:schemeClr val="bg1"/>
                </a:solidFill>
              </a:rPr>
              <a:t>(Datenstand: </a:t>
            </a:r>
            <a:r>
              <a:rPr lang="de-DE" sz="1400" dirty="0" smtClean="0">
                <a:solidFill>
                  <a:schemeClr val="bg1"/>
                </a:solidFill>
              </a:rPr>
              <a:t>11</a:t>
            </a:r>
            <a:r>
              <a:rPr lang="de-DE" sz="1400" dirty="0" smtClean="0">
                <a:solidFill>
                  <a:schemeClr val="bg1"/>
                </a:solidFill>
              </a:rPr>
              <a:t>.05.2020</a:t>
            </a:r>
            <a:r>
              <a:rPr lang="de-DE" sz="1400" dirty="0" smtClean="0">
                <a:solidFill>
                  <a:schemeClr val="bg1"/>
                </a:solidFill>
              </a:rPr>
              <a:t>. 00:00)</a:t>
            </a:r>
            <a:endParaRPr lang="de-DE" sz="1400" dirty="0">
              <a:solidFill>
                <a:schemeClr val="bg1"/>
              </a:solidFill>
            </a:endParaRPr>
          </a:p>
        </p:txBody>
      </p:sp>
      <p:graphicFrame>
        <p:nvGraphicFramePr>
          <p:cNvPr id="5" name="Tabelle 4"/>
          <p:cNvGraphicFramePr>
            <a:graphicFrameLocks noGrp="1"/>
          </p:cNvGraphicFramePr>
          <p:nvPr>
            <p:extLst>
              <p:ext uri="{D42A27DB-BD31-4B8C-83A1-F6EECF244321}">
                <p14:modId xmlns:p14="http://schemas.microsoft.com/office/powerpoint/2010/main" val="1502734511"/>
              </p:ext>
            </p:extLst>
          </p:nvPr>
        </p:nvGraphicFramePr>
        <p:xfrm>
          <a:off x="342899" y="814625"/>
          <a:ext cx="8429625" cy="5095876"/>
        </p:xfrm>
        <a:graphic>
          <a:graphicData uri="http://schemas.openxmlformats.org/drawingml/2006/table">
            <a:tbl>
              <a:tblPr/>
              <a:tblGrid>
                <a:gridCol w="2190827"/>
                <a:gridCol w="1173364"/>
                <a:gridCol w="1411320"/>
                <a:gridCol w="1203450"/>
                <a:gridCol w="1225332"/>
                <a:gridCol w="1225332"/>
              </a:tblGrid>
              <a:tr h="536408">
                <a:tc>
                  <a:txBody>
                    <a:bodyPr/>
                    <a:lstStyle/>
                    <a:p>
                      <a:pPr algn="l" fontAlgn="ctr"/>
                      <a:r>
                        <a:rPr lang="de-DE" sz="1300" b="1" i="0" u="none" strike="noStrike" dirty="0">
                          <a:solidFill>
                            <a:srgbClr val="FFFFFF"/>
                          </a:solidFill>
                          <a:effectLst/>
                          <a:latin typeface="Calibri"/>
                        </a:rPr>
                        <a:t>Bundesland</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r" fontAlgn="ctr"/>
                      <a:r>
                        <a:rPr lang="de-DE" sz="1300" b="1" i="0" u="none" strike="noStrike">
                          <a:solidFill>
                            <a:srgbClr val="FFFFFF"/>
                          </a:solidFill>
                          <a:effectLst/>
                          <a:latin typeface="Calibri"/>
                        </a:rPr>
                        <a:t>Anzahl</a:t>
                      </a:r>
                    </a:p>
                  </a:txBody>
                  <a:tcPr marL="7883" marR="7883" marT="7883"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r" fontAlgn="ctr"/>
                      <a:r>
                        <a:rPr lang="de-DE" sz="1300" b="1" i="0" u="none" strike="noStrike">
                          <a:solidFill>
                            <a:srgbClr val="FFFFFF"/>
                          </a:solidFill>
                          <a:effectLst/>
                          <a:latin typeface="Calibri"/>
                        </a:rPr>
                        <a:t>Differenz Vortag</a:t>
                      </a:r>
                    </a:p>
                  </a:txBody>
                  <a:tcPr marL="7883" marR="7883" marT="7883"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r" fontAlgn="ctr"/>
                      <a:r>
                        <a:rPr lang="de-DE" sz="1300" b="1" i="0" u="none" strike="noStrike">
                          <a:solidFill>
                            <a:srgbClr val="FFFFFF"/>
                          </a:solidFill>
                          <a:effectLst/>
                          <a:latin typeface="Calibri"/>
                        </a:rPr>
                        <a:t>Fälle/100.000 Einw.</a:t>
                      </a:r>
                    </a:p>
                  </a:txBody>
                  <a:tcPr marL="7883" marR="7883" marT="7883"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r" fontAlgn="ctr"/>
                      <a:r>
                        <a:rPr lang="de-DE" sz="1300" b="1" i="0" u="none" strike="noStrike">
                          <a:solidFill>
                            <a:srgbClr val="FFFFFF"/>
                          </a:solidFill>
                          <a:effectLst/>
                          <a:latin typeface="Calibri"/>
                        </a:rPr>
                        <a:t>Todesfälle</a:t>
                      </a:r>
                    </a:p>
                  </a:txBody>
                  <a:tcPr marL="7883" marR="7883" marT="7883"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r" fontAlgn="ctr"/>
                      <a:r>
                        <a:rPr lang="de-DE" sz="1300" b="1" i="0" u="none" strike="noStrike">
                          <a:solidFill>
                            <a:srgbClr val="FFFFFF"/>
                          </a:solidFill>
                          <a:effectLst/>
                          <a:latin typeface="Calibri"/>
                        </a:rPr>
                        <a:t>Todesfälle/ 100.000 Einw.</a:t>
                      </a:r>
                    </a:p>
                  </a:txBody>
                  <a:tcPr marL="7883" marR="7883" marT="7883"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r>
              <a:tr h="268204">
                <a:tc>
                  <a:txBody>
                    <a:bodyPr/>
                    <a:lstStyle/>
                    <a:p>
                      <a:pPr algn="l" fontAlgn="ctr"/>
                      <a:r>
                        <a:rPr lang="de-DE" sz="1300" b="0" i="0" u="none" strike="noStrike" dirty="0">
                          <a:solidFill>
                            <a:srgbClr val="000000"/>
                          </a:solidFill>
                          <a:effectLst/>
                          <a:latin typeface="Calibri"/>
                        </a:rPr>
                        <a:t>Baden-Württemberg</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33.105</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207</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299</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1.534</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13,9</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68204">
                <a:tc>
                  <a:txBody>
                    <a:bodyPr/>
                    <a:lstStyle/>
                    <a:p>
                      <a:pPr algn="l" fontAlgn="ctr"/>
                      <a:r>
                        <a:rPr lang="de-DE" sz="1300" b="0" i="0" u="none" strike="noStrike">
                          <a:solidFill>
                            <a:srgbClr val="000000"/>
                          </a:solidFill>
                          <a:effectLst/>
                          <a:latin typeface="Calibri"/>
                        </a:rPr>
                        <a:t>Bayern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44.169</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264</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338</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2.147</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16,4</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68204">
                <a:tc>
                  <a:txBody>
                    <a:bodyPr/>
                    <a:lstStyle/>
                    <a:p>
                      <a:pPr algn="l" fontAlgn="ctr"/>
                      <a:r>
                        <a:rPr lang="de-DE" sz="1300" b="0" i="0" u="none" strike="noStrike">
                          <a:solidFill>
                            <a:srgbClr val="000000"/>
                          </a:solidFill>
                          <a:effectLst/>
                          <a:latin typeface="Calibri"/>
                        </a:rPr>
                        <a:t>Berlin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6.242</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33</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167</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164</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4,4</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68204">
                <a:tc>
                  <a:txBody>
                    <a:bodyPr/>
                    <a:lstStyle/>
                    <a:p>
                      <a:pPr algn="l" fontAlgn="ctr"/>
                      <a:r>
                        <a:rPr lang="de-DE" sz="1300" b="0" i="0" u="none" strike="noStrike">
                          <a:solidFill>
                            <a:srgbClr val="000000"/>
                          </a:solidFill>
                          <a:effectLst/>
                          <a:latin typeface="Calibri"/>
                        </a:rPr>
                        <a:t>Brandenburg</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3.098</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61</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123</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133</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5,3</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68204">
                <a:tc>
                  <a:txBody>
                    <a:bodyPr/>
                    <a:lstStyle/>
                    <a:p>
                      <a:pPr algn="l" fontAlgn="ctr"/>
                      <a:r>
                        <a:rPr lang="de-DE" sz="1300" b="0" i="0" u="none" strike="noStrike">
                          <a:solidFill>
                            <a:srgbClr val="000000"/>
                          </a:solidFill>
                          <a:effectLst/>
                          <a:latin typeface="Calibri"/>
                        </a:rPr>
                        <a:t>Bremen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1.024</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27</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150</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32</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4,7</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68204">
                <a:tc>
                  <a:txBody>
                    <a:bodyPr/>
                    <a:lstStyle/>
                    <a:p>
                      <a:pPr algn="l" fontAlgn="ctr"/>
                      <a:r>
                        <a:rPr lang="de-DE" sz="1300" b="0" i="0" u="none" strike="noStrike" dirty="0" smtClean="0">
                          <a:solidFill>
                            <a:srgbClr val="000000"/>
                          </a:solidFill>
                          <a:effectLst/>
                          <a:latin typeface="Calibri"/>
                        </a:rPr>
                        <a:t>Hamburg</a:t>
                      </a:r>
                      <a:endParaRPr lang="de-DE" sz="1300" b="0" i="0" u="none" strike="noStrike" dirty="0">
                        <a:solidFill>
                          <a:srgbClr val="000000"/>
                        </a:solidFill>
                        <a:effectLst/>
                        <a:latin typeface="Calibri"/>
                      </a:endParaRP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4.772</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19</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259</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204</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11,1</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68204">
                <a:tc>
                  <a:txBody>
                    <a:bodyPr/>
                    <a:lstStyle/>
                    <a:p>
                      <a:pPr algn="l" fontAlgn="ctr"/>
                      <a:r>
                        <a:rPr lang="de-DE" sz="1300" b="0" i="0" u="none" strike="noStrike">
                          <a:solidFill>
                            <a:srgbClr val="000000"/>
                          </a:solidFill>
                          <a:effectLst/>
                          <a:latin typeface="Calibri"/>
                        </a:rPr>
                        <a:t>Hessen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8.916</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66</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142</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408</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6,5</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68204">
                <a:tc>
                  <a:txBody>
                    <a:bodyPr/>
                    <a:lstStyle/>
                    <a:p>
                      <a:pPr algn="l" fontAlgn="ctr"/>
                      <a:r>
                        <a:rPr lang="de-DE" sz="1300" b="0" i="0" u="none" strike="noStrike">
                          <a:solidFill>
                            <a:srgbClr val="000000"/>
                          </a:solidFill>
                          <a:effectLst/>
                          <a:latin typeface="Calibri"/>
                        </a:rPr>
                        <a:t>Mecklenburg-Vorpommern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722</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4</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45</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19</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1,2</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68204">
                <a:tc>
                  <a:txBody>
                    <a:bodyPr/>
                    <a:lstStyle/>
                    <a:p>
                      <a:pPr algn="l" fontAlgn="ctr"/>
                      <a:r>
                        <a:rPr lang="de-DE" sz="1300" b="0" i="0" u="none" strike="noStrike">
                          <a:solidFill>
                            <a:srgbClr val="000000"/>
                          </a:solidFill>
                          <a:effectLst/>
                          <a:latin typeface="Calibri"/>
                        </a:rPr>
                        <a:t>Niedersachsen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10.803</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117</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135</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496</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6,2</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68204">
                <a:tc>
                  <a:txBody>
                    <a:bodyPr/>
                    <a:lstStyle/>
                    <a:p>
                      <a:pPr algn="l" fontAlgn="ctr"/>
                      <a:r>
                        <a:rPr lang="de-DE" sz="1300" b="0" i="0" u="none" strike="noStrike">
                          <a:solidFill>
                            <a:srgbClr val="000000"/>
                          </a:solidFill>
                          <a:effectLst/>
                          <a:latin typeface="Calibri"/>
                        </a:rPr>
                        <a:t>Nordrhein-Westfalen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34.817</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295</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194</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1.424</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7,9</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68204">
                <a:tc>
                  <a:txBody>
                    <a:bodyPr/>
                    <a:lstStyle/>
                    <a:p>
                      <a:pPr algn="l" fontAlgn="ctr"/>
                      <a:r>
                        <a:rPr lang="de-DE" sz="1300" b="0" i="0" u="none" strike="noStrike">
                          <a:solidFill>
                            <a:srgbClr val="000000"/>
                          </a:solidFill>
                          <a:effectLst/>
                          <a:latin typeface="Calibri"/>
                        </a:rPr>
                        <a:t>Rheinland-Pfalz</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6.282</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41</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154</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195</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4,8</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68204">
                <a:tc>
                  <a:txBody>
                    <a:bodyPr/>
                    <a:lstStyle/>
                    <a:p>
                      <a:pPr algn="l" fontAlgn="ctr"/>
                      <a:r>
                        <a:rPr lang="de-DE" sz="1300" b="0" i="0" u="none" strike="noStrike">
                          <a:solidFill>
                            <a:srgbClr val="000000"/>
                          </a:solidFill>
                          <a:effectLst/>
                          <a:latin typeface="Calibri"/>
                        </a:rPr>
                        <a:t>Saarland</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2.660</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2</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269</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142</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14,3</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68204">
                <a:tc>
                  <a:txBody>
                    <a:bodyPr/>
                    <a:lstStyle/>
                    <a:p>
                      <a:pPr algn="l" fontAlgn="ctr"/>
                      <a:r>
                        <a:rPr lang="de-DE" sz="1300" b="0" i="0" u="none" strike="noStrike">
                          <a:solidFill>
                            <a:srgbClr val="000000"/>
                          </a:solidFill>
                          <a:effectLst/>
                          <a:latin typeface="Calibri"/>
                        </a:rPr>
                        <a:t>Sachsen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4.873</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34</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119</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186</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4,6</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68204">
                <a:tc>
                  <a:txBody>
                    <a:bodyPr/>
                    <a:lstStyle/>
                    <a:p>
                      <a:pPr algn="l" fontAlgn="ctr"/>
                      <a:r>
                        <a:rPr lang="de-DE" sz="1300" b="0" i="0" u="none" strike="noStrike">
                          <a:solidFill>
                            <a:srgbClr val="000000"/>
                          </a:solidFill>
                          <a:effectLst/>
                          <a:latin typeface="Calibri"/>
                        </a:rPr>
                        <a:t>Sachsen-Anhalt</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1.637</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22</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74</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48</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2,2</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68204">
                <a:tc>
                  <a:txBody>
                    <a:bodyPr/>
                    <a:lstStyle/>
                    <a:p>
                      <a:pPr algn="l" fontAlgn="ctr"/>
                      <a:r>
                        <a:rPr lang="de-DE" sz="1300" b="0" i="0" u="none" strike="noStrike">
                          <a:solidFill>
                            <a:srgbClr val="000000"/>
                          </a:solidFill>
                          <a:effectLst/>
                          <a:latin typeface="Calibri"/>
                        </a:rPr>
                        <a:t>Schleswig-Holstein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2.898</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38</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100</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122</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4,2</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68204">
                <a:tc>
                  <a:txBody>
                    <a:bodyPr/>
                    <a:lstStyle/>
                    <a:p>
                      <a:pPr algn="l" fontAlgn="ctr"/>
                      <a:r>
                        <a:rPr lang="de-DE" sz="1300" b="0" i="0" u="none" strike="noStrike">
                          <a:solidFill>
                            <a:srgbClr val="000000"/>
                          </a:solidFill>
                          <a:effectLst/>
                          <a:latin typeface="Calibri"/>
                        </a:rPr>
                        <a:t>Thüringen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2.533</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21</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118</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115</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5,4</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8204">
                <a:tc>
                  <a:txBody>
                    <a:bodyPr/>
                    <a:lstStyle/>
                    <a:p>
                      <a:pPr algn="l" fontAlgn="ctr"/>
                      <a:r>
                        <a:rPr lang="de-DE" sz="1300" b="1" i="0" u="none" strike="noStrike">
                          <a:solidFill>
                            <a:srgbClr val="000000"/>
                          </a:solidFill>
                          <a:effectLst/>
                          <a:latin typeface="Calibri"/>
                        </a:rPr>
                        <a:t>Gesamt</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1" i="0" u="none" strike="noStrike">
                          <a:solidFill>
                            <a:srgbClr val="000000"/>
                          </a:solidFill>
                          <a:effectLst/>
                          <a:latin typeface="Calibri"/>
                        </a:rPr>
                        <a:t>168.551</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1" i="0" u="none" strike="noStrike">
                          <a:solidFill>
                            <a:srgbClr val="000000"/>
                          </a:solidFill>
                          <a:effectLst/>
                          <a:latin typeface="Calibri"/>
                        </a:rPr>
                        <a:t>1.251</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1" i="0" u="none" strike="noStrike">
                          <a:solidFill>
                            <a:srgbClr val="000000"/>
                          </a:solidFill>
                          <a:effectLst/>
                          <a:latin typeface="Calibri"/>
                        </a:rPr>
                        <a:t>203</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1" i="0" u="none" strike="noStrike">
                          <a:solidFill>
                            <a:srgbClr val="000000"/>
                          </a:solidFill>
                          <a:effectLst/>
                          <a:latin typeface="Calibri"/>
                        </a:rPr>
                        <a:t>7.369</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1" i="0" u="none" strike="noStrike" dirty="0">
                          <a:solidFill>
                            <a:srgbClr val="000000"/>
                          </a:solidFill>
                          <a:effectLst/>
                          <a:latin typeface="Calibri"/>
                        </a:rPr>
                        <a:t>8,9</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bl>
          </a:graphicData>
        </a:graphic>
      </p:graphicFrame>
    </p:spTree>
    <p:extLst>
      <p:ext uri="{BB962C8B-B14F-4D97-AF65-F5344CB8AC3E}">
        <p14:creationId xmlns:p14="http://schemas.microsoft.com/office/powerpoint/2010/main" val="42735418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smtClean="0"/>
              <a:t>11.05.2020</a:t>
            </a:r>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20</a:t>
            </a:fld>
            <a:endParaRPr lang="de-DE"/>
          </a:p>
        </p:txBody>
      </p:sp>
      <p:sp>
        <p:nvSpPr>
          <p:cNvPr id="2" name="Titel 1"/>
          <p:cNvSpPr>
            <a:spLocks noGrp="1"/>
          </p:cNvSpPr>
          <p:nvPr>
            <p:ph type="title"/>
          </p:nvPr>
        </p:nvSpPr>
        <p:spPr>
          <a:xfrm>
            <a:off x="236765" y="503309"/>
            <a:ext cx="7240359" cy="307777"/>
          </a:xfrm>
          <a:solidFill>
            <a:srgbClr val="045AA6"/>
          </a:solidFill>
        </p:spPr>
        <p:txBody>
          <a:bodyPr lIns="72000"/>
          <a:lstStyle/>
          <a:p>
            <a:pPr>
              <a:spcBef>
                <a:spcPts val="600"/>
              </a:spcBef>
            </a:pPr>
            <a:r>
              <a:rPr lang="de-DE" sz="2000" dirty="0" smtClean="0">
                <a:solidFill>
                  <a:schemeClr val="bg1"/>
                </a:solidFill>
              </a:rPr>
              <a:t>Alters- &amp; </a:t>
            </a:r>
            <a:r>
              <a:rPr lang="de-DE" sz="2000" dirty="0">
                <a:solidFill>
                  <a:schemeClr val="bg1"/>
                </a:solidFill>
              </a:rPr>
              <a:t>Geschlechtsverteilung: </a:t>
            </a:r>
            <a:r>
              <a:rPr lang="de-DE" sz="2000" dirty="0" smtClean="0">
                <a:solidFill>
                  <a:schemeClr val="bg1"/>
                </a:solidFill>
              </a:rPr>
              <a:t>Gesamtfälle </a:t>
            </a:r>
            <a:r>
              <a:rPr lang="de-DE" sz="1200" dirty="0">
                <a:solidFill>
                  <a:schemeClr val="bg1"/>
                </a:solidFill>
              </a:rPr>
              <a:t>(Datenstand: </a:t>
            </a:r>
            <a:r>
              <a:rPr lang="de-DE" sz="1200" dirty="0" smtClean="0">
                <a:solidFill>
                  <a:schemeClr val="bg1"/>
                </a:solidFill>
              </a:rPr>
              <a:t>11.05.2020. </a:t>
            </a:r>
            <a:r>
              <a:rPr lang="de-DE" sz="1200" dirty="0">
                <a:solidFill>
                  <a:schemeClr val="bg1"/>
                </a:solidFill>
              </a:rPr>
              <a:t>00:00)</a:t>
            </a:r>
          </a:p>
        </p:txBody>
      </p:sp>
      <p:graphicFrame>
        <p:nvGraphicFramePr>
          <p:cNvPr id="11" name="Tabelle 10"/>
          <p:cNvGraphicFramePr>
            <a:graphicFrameLocks noGrp="1"/>
          </p:cNvGraphicFramePr>
          <p:nvPr>
            <p:extLst>
              <p:ext uri="{D42A27DB-BD31-4B8C-83A1-F6EECF244321}">
                <p14:modId xmlns:p14="http://schemas.microsoft.com/office/powerpoint/2010/main" val="548242738"/>
              </p:ext>
            </p:extLst>
          </p:nvPr>
        </p:nvGraphicFramePr>
        <p:xfrm>
          <a:off x="429057" y="1017625"/>
          <a:ext cx="7048068" cy="1277753"/>
        </p:xfrm>
        <a:graphic>
          <a:graphicData uri="http://schemas.openxmlformats.org/drawingml/2006/table">
            <a:tbl>
              <a:tblPr bandRow="1">
                <a:tableStyleId>{5C22544A-7EE6-4342-B048-85BDC9FD1C3A}</a:tableStyleId>
              </a:tblPr>
              <a:tblGrid>
                <a:gridCol w="4639972"/>
                <a:gridCol w="2408096"/>
              </a:tblGrid>
              <a:tr h="315875">
                <a:tc>
                  <a:txBody>
                    <a:bodyPr/>
                    <a:lstStyle/>
                    <a:p>
                      <a:r>
                        <a:rPr lang="de-DE" sz="1400" dirty="0" smtClean="0">
                          <a:solidFill>
                            <a:schemeClr val="tx1"/>
                          </a:solidFill>
                        </a:rPr>
                        <a:t>Anzahl Gesamtfälle (m. Angaben zu Alter und Geschlecht)</a:t>
                      </a:r>
                      <a:endParaRPr lang="de-DE" sz="1400" dirty="0">
                        <a:solidFill>
                          <a:schemeClr val="tx1"/>
                        </a:solidFil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baseline="0" dirty="0" smtClean="0">
                          <a:solidFill>
                            <a:schemeClr val="tx1"/>
                          </a:solidFill>
                          <a:latin typeface="+mn-lt"/>
                          <a:ea typeface="+mn-ea"/>
                          <a:cs typeface="+mn-cs"/>
                        </a:rPr>
                        <a:t>168.551 (168.031)</a:t>
                      </a:r>
                      <a:endParaRPr lang="de-DE" sz="1400" kern="1200" dirty="0">
                        <a:solidFill>
                          <a:schemeClr val="tx1"/>
                        </a:solidFill>
                        <a:latin typeface="+mn-lt"/>
                        <a:ea typeface="+mn-ea"/>
                        <a:cs typeface="+mn-cs"/>
                      </a:endParaRPr>
                    </a:p>
                  </a:txBody>
                  <a:tcPr marL="9525" marR="9525" marT="9525" marB="0" anchor="ctr"/>
                </a:tc>
              </a:tr>
              <a:tr h="320626">
                <a:tc>
                  <a:txBody>
                    <a:bodyPr/>
                    <a:lstStyle/>
                    <a:p>
                      <a:r>
                        <a:rPr lang="de-DE" sz="1400" dirty="0" smtClean="0">
                          <a:solidFill>
                            <a:schemeClr val="tx1"/>
                          </a:solidFill>
                        </a:rPr>
                        <a:t>Median/Mittelwert Alter in Jahren</a:t>
                      </a:r>
                      <a:endParaRPr lang="de-DE" sz="1400" dirty="0">
                        <a:solidFill>
                          <a:schemeClr val="tx1"/>
                        </a:solidFil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dirty="0" smtClean="0">
                          <a:solidFill>
                            <a:schemeClr val="tx1"/>
                          </a:solidFill>
                          <a:latin typeface="+mn-lt"/>
                          <a:ea typeface="+mn-ea"/>
                          <a:cs typeface="+mn-cs"/>
                        </a:rPr>
                        <a:t>50/50</a:t>
                      </a:r>
                      <a:endParaRPr lang="de-DE" sz="1400" kern="1200" dirty="0">
                        <a:solidFill>
                          <a:schemeClr val="tx1"/>
                        </a:solidFill>
                        <a:latin typeface="+mn-lt"/>
                        <a:ea typeface="+mn-ea"/>
                        <a:cs typeface="+mn-cs"/>
                      </a:endParaRPr>
                    </a:p>
                  </a:txBody>
                  <a:tcPr marL="9525" marR="9525" marT="9525" marB="0" anchor="ctr"/>
                </a:tc>
              </a:tr>
              <a:tr h="320626">
                <a:tc>
                  <a:txBody>
                    <a:bodyPr/>
                    <a:lstStyle/>
                    <a:p>
                      <a:r>
                        <a:rPr lang="de-DE" sz="1400" dirty="0" smtClean="0">
                          <a:solidFill>
                            <a:schemeClr val="tx1"/>
                          </a:solidFill>
                        </a:rPr>
                        <a:t>Anteil 70</a:t>
                      </a:r>
                      <a:r>
                        <a:rPr lang="de-DE" sz="1400" baseline="0" dirty="0" smtClean="0">
                          <a:solidFill>
                            <a:schemeClr val="tx1"/>
                          </a:solidFill>
                        </a:rPr>
                        <a:t> Jahre und älter (an allen Fällen)</a:t>
                      </a:r>
                      <a:endParaRPr lang="de-DE" sz="1400" dirty="0">
                        <a:solidFill>
                          <a:schemeClr val="tx1"/>
                        </a:solidFil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dirty="0" smtClean="0">
                          <a:solidFill>
                            <a:schemeClr val="tx1"/>
                          </a:solidFill>
                        </a:rPr>
                        <a:t>19%</a:t>
                      </a:r>
                      <a:endParaRPr lang="de-DE" sz="1400" dirty="0">
                        <a:solidFill>
                          <a:schemeClr val="tx1"/>
                        </a:solidFill>
                      </a:endParaRPr>
                    </a:p>
                  </a:txBody>
                  <a:tcPr anchor="ctr"/>
                </a:tc>
              </a:tr>
              <a:tr h="320626">
                <a:tc>
                  <a:txBody>
                    <a:bodyPr/>
                    <a:lstStyle/>
                    <a:p>
                      <a:r>
                        <a:rPr lang="de-DE" sz="1400" dirty="0" smtClean="0">
                          <a:solidFill>
                            <a:schemeClr val="tx1"/>
                          </a:solidFill>
                        </a:rPr>
                        <a:t>Anteil</a:t>
                      </a:r>
                      <a:r>
                        <a:rPr lang="de-DE" sz="1400" baseline="0" dirty="0" smtClean="0">
                          <a:solidFill>
                            <a:schemeClr val="tx1"/>
                          </a:solidFill>
                        </a:rPr>
                        <a:t> männlich/weiblich</a:t>
                      </a:r>
                      <a:endParaRPr lang="de-DE" sz="1400" dirty="0">
                        <a:solidFill>
                          <a:schemeClr val="tx1"/>
                        </a:solidFil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dirty="0" smtClean="0">
                          <a:solidFill>
                            <a:schemeClr val="tx1"/>
                          </a:solidFill>
                        </a:rPr>
                        <a:t>48%/52%</a:t>
                      </a:r>
                      <a:endParaRPr lang="de-DE" sz="1400" dirty="0">
                        <a:solidFill>
                          <a:schemeClr val="tx1"/>
                        </a:solidFill>
                      </a:endParaRPr>
                    </a:p>
                  </a:txBody>
                  <a:tcPr anchor="ctr"/>
                </a:tc>
              </a:tr>
            </a:tbl>
          </a:graphicData>
        </a:graphic>
      </p:graphicFrame>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24" y="3198297"/>
            <a:ext cx="4327525" cy="2347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5256" y="3514725"/>
            <a:ext cx="4346970" cy="213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87123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smtClean="0"/>
              <a:t>11.05.2020</a:t>
            </a:r>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21</a:t>
            </a:fld>
            <a:endParaRPr lang="de-DE"/>
          </a:p>
        </p:txBody>
      </p:sp>
      <p:sp>
        <p:nvSpPr>
          <p:cNvPr id="2" name="Titel 1"/>
          <p:cNvSpPr>
            <a:spLocks noGrp="1"/>
          </p:cNvSpPr>
          <p:nvPr>
            <p:ph type="title"/>
          </p:nvPr>
        </p:nvSpPr>
        <p:spPr>
          <a:xfrm>
            <a:off x="236766" y="195532"/>
            <a:ext cx="6966292" cy="492443"/>
          </a:xfrm>
          <a:solidFill>
            <a:srgbClr val="045AA6"/>
          </a:solidFill>
        </p:spPr>
        <p:txBody>
          <a:bodyPr lIns="72000"/>
          <a:lstStyle/>
          <a:p>
            <a:pPr>
              <a:spcBef>
                <a:spcPts val="600"/>
              </a:spcBef>
            </a:pPr>
            <a:r>
              <a:rPr lang="de-DE" sz="2000" dirty="0" smtClean="0">
                <a:solidFill>
                  <a:schemeClr val="bg1"/>
                </a:solidFill>
              </a:rPr>
              <a:t>Altersverteilung nach Meldewoche: Gesamtfälle; </a:t>
            </a:r>
            <a:br>
              <a:rPr lang="de-DE" sz="2000" dirty="0" smtClean="0">
                <a:solidFill>
                  <a:schemeClr val="bg1"/>
                </a:solidFill>
              </a:rPr>
            </a:br>
            <a:r>
              <a:rPr lang="de-DE" sz="1200" dirty="0" smtClean="0">
                <a:solidFill>
                  <a:schemeClr val="bg1"/>
                </a:solidFill>
              </a:rPr>
              <a:t>(</a:t>
            </a:r>
            <a:r>
              <a:rPr lang="de-DE" sz="1200" dirty="0">
                <a:solidFill>
                  <a:schemeClr val="bg1"/>
                </a:solidFill>
              </a:rPr>
              <a:t>Datenstand: </a:t>
            </a:r>
            <a:r>
              <a:rPr lang="de-DE" sz="1200" dirty="0" smtClean="0">
                <a:solidFill>
                  <a:schemeClr val="bg1"/>
                </a:solidFill>
              </a:rPr>
              <a:t>11.05.2020. </a:t>
            </a:r>
            <a:r>
              <a:rPr lang="de-DE" sz="1200" dirty="0">
                <a:solidFill>
                  <a:schemeClr val="bg1"/>
                </a:solidFill>
              </a:rPr>
              <a:t>00:00)</a:t>
            </a:r>
          </a:p>
        </p:txBody>
      </p:sp>
      <p:graphicFrame>
        <p:nvGraphicFramePr>
          <p:cNvPr id="11" name="Tabelle 10"/>
          <p:cNvGraphicFramePr>
            <a:graphicFrameLocks noGrp="1"/>
          </p:cNvGraphicFramePr>
          <p:nvPr>
            <p:extLst>
              <p:ext uri="{D42A27DB-BD31-4B8C-83A1-F6EECF244321}">
                <p14:modId xmlns:p14="http://schemas.microsoft.com/office/powerpoint/2010/main" val="2062577182"/>
              </p:ext>
            </p:extLst>
          </p:nvPr>
        </p:nvGraphicFramePr>
        <p:xfrm>
          <a:off x="236766" y="884275"/>
          <a:ext cx="4827217" cy="304800"/>
        </p:xfrm>
        <a:graphic>
          <a:graphicData uri="http://schemas.openxmlformats.org/drawingml/2006/table">
            <a:tbl>
              <a:tblPr bandRow="1">
                <a:tableStyleId>{5C22544A-7EE6-4342-B048-85BDC9FD1C3A}</a:tableStyleId>
              </a:tblPr>
              <a:tblGrid>
                <a:gridCol w="3177914"/>
                <a:gridCol w="1649303"/>
              </a:tblGrid>
              <a:tr h="240353">
                <a:tc>
                  <a:txBody>
                    <a:bodyPr/>
                    <a:lstStyle/>
                    <a:p>
                      <a:r>
                        <a:rPr lang="de-DE" sz="1400" dirty="0" smtClean="0">
                          <a:solidFill>
                            <a:schemeClr val="tx1"/>
                          </a:solidFill>
                        </a:rPr>
                        <a:t>Anzahl Gesamtfälle m. Angaben</a:t>
                      </a:r>
                      <a:endParaRPr lang="de-DE" sz="1400" dirty="0">
                        <a:solidFill>
                          <a:schemeClr val="tx1"/>
                        </a:solidFil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baseline="0" dirty="0" smtClean="0">
                          <a:solidFill>
                            <a:schemeClr val="tx1"/>
                          </a:solidFill>
                          <a:latin typeface="+mn-lt"/>
                          <a:ea typeface="+mn-ea"/>
                          <a:cs typeface="+mn-cs"/>
                        </a:rPr>
                        <a:t>168.243</a:t>
                      </a:r>
                    </a:p>
                  </a:txBody>
                  <a:tcPr marL="9525" marR="9525" marT="9525" marB="0" anchor="ctr"/>
                </a:tc>
              </a:tr>
            </a:tbl>
          </a:graphicData>
        </a:graphic>
      </p:graphicFrame>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550" y="2028193"/>
            <a:ext cx="4401775" cy="3589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2629" y="2069251"/>
            <a:ext cx="4348993" cy="3538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13578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smtClean="0"/>
              <a:t>11.05.2020</a:t>
            </a:r>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22</a:t>
            </a:fld>
            <a:endParaRPr lang="de-DE"/>
          </a:p>
        </p:txBody>
      </p:sp>
      <p:sp>
        <p:nvSpPr>
          <p:cNvPr id="2" name="Titel 1"/>
          <p:cNvSpPr>
            <a:spLocks noGrp="1"/>
          </p:cNvSpPr>
          <p:nvPr>
            <p:ph type="title"/>
          </p:nvPr>
        </p:nvSpPr>
        <p:spPr>
          <a:xfrm>
            <a:off x="236764" y="549985"/>
            <a:ext cx="7645701" cy="307777"/>
          </a:xfrm>
          <a:solidFill>
            <a:srgbClr val="045AA6"/>
          </a:solidFill>
        </p:spPr>
        <p:txBody>
          <a:bodyPr lIns="72000"/>
          <a:lstStyle/>
          <a:p>
            <a:pPr>
              <a:spcBef>
                <a:spcPts val="600"/>
              </a:spcBef>
            </a:pPr>
            <a:r>
              <a:rPr lang="de-DE" sz="2000" dirty="0" smtClean="0">
                <a:solidFill>
                  <a:schemeClr val="bg1"/>
                </a:solidFill>
              </a:rPr>
              <a:t>Alters- &amp; </a:t>
            </a:r>
            <a:r>
              <a:rPr lang="de-DE" sz="2000" dirty="0">
                <a:solidFill>
                  <a:schemeClr val="bg1"/>
                </a:solidFill>
              </a:rPr>
              <a:t>Geschlechtsverteilung: Todesfälle; </a:t>
            </a:r>
            <a:r>
              <a:rPr lang="de-DE" sz="1400" dirty="0">
                <a:solidFill>
                  <a:schemeClr val="bg1"/>
                </a:solidFill>
              </a:rPr>
              <a:t>(Datenstand: </a:t>
            </a:r>
            <a:r>
              <a:rPr lang="de-DE" sz="1400" dirty="0" smtClean="0">
                <a:solidFill>
                  <a:schemeClr val="bg1"/>
                </a:solidFill>
              </a:rPr>
              <a:t>11.05.2020. </a:t>
            </a:r>
            <a:r>
              <a:rPr lang="de-DE" sz="1400" dirty="0" smtClean="0">
                <a:solidFill>
                  <a:schemeClr val="bg1"/>
                </a:solidFill>
              </a:rPr>
              <a:t>00:00)</a:t>
            </a:r>
            <a:endParaRPr lang="de-DE" sz="1400" dirty="0">
              <a:solidFill>
                <a:schemeClr val="bg1"/>
              </a:solidFill>
            </a:endParaRPr>
          </a:p>
        </p:txBody>
      </p:sp>
      <p:graphicFrame>
        <p:nvGraphicFramePr>
          <p:cNvPr id="9" name="Tabelle 8"/>
          <p:cNvGraphicFramePr>
            <a:graphicFrameLocks noGrp="1"/>
          </p:cNvGraphicFramePr>
          <p:nvPr>
            <p:extLst>
              <p:ext uri="{D42A27DB-BD31-4B8C-83A1-F6EECF244321}">
                <p14:modId xmlns:p14="http://schemas.microsoft.com/office/powerpoint/2010/main" val="2761995549"/>
              </p:ext>
            </p:extLst>
          </p:nvPr>
        </p:nvGraphicFramePr>
        <p:xfrm>
          <a:off x="112143" y="1570243"/>
          <a:ext cx="2812212" cy="2773680"/>
        </p:xfrm>
        <a:graphic>
          <a:graphicData uri="http://schemas.openxmlformats.org/drawingml/2006/table">
            <a:tbl>
              <a:tblPr bandRow="1">
                <a:tableStyleId>{5C22544A-7EE6-4342-B048-85BDC9FD1C3A}</a:tableStyleId>
              </a:tblPr>
              <a:tblGrid>
                <a:gridCol w="1912482"/>
                <a:gridCol w="899730"/>
              </a:tblGrid>
              <a:tr h="269755">
                <a:tc>
                  <a:txBody>
                    <a:bodyPr/>
                    <a:lstStyle/>
                    <a:p>
                      <a:r>
                        <a:rPr lang="de-DE" sz="1400" baseline="0" dirty="0" smtClean="0">
                          <a:solidFill>
                            <a:schemeClr val="tx1"/>
                          </a:solidFill>
                        </a:rPr>
                        <a:t>Todesfälle</a:t>
                      </a:r>
                      <a:endParaRPr lang="de-DE" sz="14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dirty="0" smtClean="0">
                          <a:solidFill>
                            <a:schemeClr val="tx1"/>
                          </a:solidFill>
                        </a:rPr>
                        <a:t>7.369</a:t>
                      </a:r>
                      <a:endParaRPr lang="de-DE" sz="1400" dirty="0">
                        <a:solidFill>
                          <a:schemeClr val="tx1"/>
                        </a:solidFill>
                      </a:endParaRPr>
                    </a:p>
                  </a:txBody>
                  <a:tcPr marL="9525" marR="9525" marT="9525" marB="0" anchor="ctr"/>
                </a:tc>
              </a:tr>
              <a:tr h="269755">
                <a:tc>
                  <a:txBody>
                    <a:bodyPr/>
                    <a:lstStyle/>
                    <a:p>
                      <a:r>
                        <a:rPr lang="de-DE" sz="1400" baseline="0" dirty="0" smtClean="0">
                          <a:solidFill>
                            <a:schemeClr val="tx1"/>
                          </a:solidFill>
                        </a:rPr>
                        <a:t>Todesfälle mit Angaben zu Alter und Geschlecht</a:t>
                      </a:r>
                      <a:endParaRPr lang="de-DE" sz="1400" dirty="0">
                        <a:solidFill>
                          <a:schemeClr val="tx1"/>
                        </a:solidFill>
                      </a:endParaRPr>
                    </a:p>
                  </a:txBody>
                  <a:tcPr>
                    <a:solidFill>
                      <a:srgbClr val="E9EDF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dirty="0" smtClean="0">
                          <a:solidFill>
                            <a:schemeClr val="tx1"/>
                          </a:solidFill>
                        </a:rPr>
                        <a:t>7.364</a:t>
                      </a:r>
                    </a:p>
                  </a:txBody>
                  <a:tcPr marL="9525" marR="9525" marT="9525" marB="0" anchor="ctr"/>
                </a:tc>
              </a:tr>
              <a:tr h="269755">
                <a:tc>
                  <a:txBody>
                    <a:bodyPr/>
                    <a:lstStyle/>
                    <a:p>
                      <a:r>
                        <a:rPr lang="de-DE" sz="1400" dirty="0" smtClean="0">
                          <a:solidFill>
                            <a:schemeClr val="tx1"/>
                          </a:solidFill>
                        </a:rPr>
                        <a:t>Median Alter in Jahren</a:t>
                      </a:r>
                      <a:endParaRPr lang="de-DE" sz="14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dirty="0" smtClean="0">
                          <a:solidFill>
                            <a:schemeClr val="tx1"/>
                          </a:solidFill>
                          <a:latin typeface="+mn-lt"/>
                          <a:ea typeface="+mn-ea"/>
                          <a:cs typeface="+mn-cs"/>
                        </a:rPr>
                        <a:t>82</a:t>
                      </a:r>
                      <a:endParaRPr lang="de-DE" sz="1400" kern="1200" dirty="0">
                        <a:solidFill>
                          <a:schemeClr val="tx1"/>
                        </a:solidFill>
                        <a:latin typeface="+mn-lt"/>
                        <a:ea typeface="+mn-ea"/>
                        <a:cs typeface="+mn-cs"/>
                      </a:endParaRPr>
                    </a:p>
                  </a:txBody>
                  <a:tcPr marL="9525" marR="9525" marT="9525" marB="0" anchor="ctr"/>
                </a:tc>
              </a:tr>
              <a:tr h="269755">
                <a:tc>
                  <a:txBody>
                    <a:bodyPr/>
                    <a:lstStyle/>
                    <a:p>
                      <a:r>
                        <a:rPr lang="de-DE" sz="1400" dirty="0" smtClean="0">
                          <a:solidFill>
                            <a:schemeClr val="tx1"/>
                          </a:solidFill>
                        </a:rPr>
                        <a:t>Mittelwert Alter in Jahren</a:t>
                      </a:r>
                      <a:endParaRPr lang="de-DE" sz="14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dirty="0" smtClean="0">
                          <a:solidFill>
                            <a:schemeClr val="tx1"/>
                          </a:solidFill>
                        </a:rPr>
                        <a:t>81</a:t>
                      </a:r>
                      <a:endParaRPr lang="de-DE" sz="1400" dirty="0">
                        <a:solidFill>
                          <a:schemeClr val="tx1"/>
                        </a:solidFill>
                      </a:endParaRPr>
                    </a:p>
                  </a:txBody>
                  <a:tcPr anchor="ctr"/>
                </a:tc>
              </a:tr>
              <a:tr h="269755">
                <a:tc>
                  <a:txBody>
                    <a:bodyPr/>
                    <a:lstStyle/>
                    <a:p>
                      <a:r>
                        <a:rPr lang="de-DE" sz="1400" dirty="0" smtClean="0">
                          <a:solidFill>
                            <a:schemeClr val="tx1"/>
                          </a:solidFill>
                        </a:rPr>
                        <a:t>Anteil 70</a:t>
                      </a:r>
                      <a:r>
                        <a:rPr lang="de-DE" sz="1400" baseline="0" dirty="0" smtClean="0">
                          <a:solidFill>
                            <a:schemeClr val="tx1"/>
                          </a:solidFill>
                        </a:rPr>
                        <a:t> Jahre und älter </a:t>
                      </a:r>
                      <a:endParaRPr lang="de-DE" sz="14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dirty="0" smtClean="0">
                          <a:solidFill>
                            <a:schemeClr val="tx1"/>
                          </a:solidFill>
                          <a:latin typeface="+mn-lt"/>
                          <a:ea typeface="+mn-ea"/>
                          <a:cs typeface="+mn-cs"/>
                        </a:rPr>
                        <a:t>86%</a:t>
                      </a:r>
                      <a:endParaRPr lang="de-DE" sz="1400" kern="1200" dirty="0">
                        <a:solidFill>
                          <a:schemeClr val="tx1"/>
                        </a:solidFill>
                        <a:latin typeface="+mn-lt"/>
                        <a:ea typeface="+mn-ea"/>
                        <a:cs typeface="+mn-cs"/>
                      </a:endParaRPr>
                    </a:p>
                  </a:txBody>
                  <a:tcPr anchor="ctr"/>
                </a:tc>
              </a:tr>
              <a:tr h="269755">
                <a:tc>
                  <a:txBody>
                    <a:bodyPr/>
                    <a:lstStyle/>
                    <a:p>
                      <a:r>
                        <a:rPr lang="de-DE" sz="1400" baseline="0" dirty="0" smtClean="0">
                          <a:solidFill>
                            <a:schemeClr val="tx1"/>
                          </a:solidFill>
                        </a:rPr>
                        <a:t>Männer</a:t>
                      </a:r>
                      <a:endParaRPr lang="de-DE" sz="14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dirty="0" smtClean="0">
                          <a:solidFill>
                            <a:schemeClr val="tx1"/>
                          </a:solidFill>
                          <a:latin typeface="+mn-lt"/>
                          <a:ea typeface="+mn-ea"/>
                          <a:cs typeface="+mn-cs"/>
                        </a:rPr>
                        <a:t>56%</a:t>
                      </a:r>
                      <a:endParaRPr lang="de-DE" sz="1400" kern="1200" dirty="0">
                        <a:solidFill>
                          <a:schemeClr val="tx1"/>
                        </a:solidFill>
                        <a:latin typeface="+mn-lt"/>
                        <a:ea typeface="+mn-ea"/>
                        <a:cs typeface="+mn-cs"/>
                      </a:endParaRPr>
                    </a:p>
                  </a:txBody>
                  <a:tcPr anchor="ctr"/>
                </a:tc>
              </a:tr>
              <a:tr h="269755">
                <a:tc>
                  <a:txBody>
                    <a:bodyPr/>
                    <a:lstStyle/>
                    <a:p>
                      <a:r>
                        <a:rPr lang="de-DE" sz="1400" dirty="0" smtClean="0">
                          <a:solidFill>
                            <a:schemeClr val="tx1"/>
                          </a:solidFill>
                        </a:rPr>
                        <a:t>Frauen</a:t>
                      </a:r>
                      <a:endParaRPr lang="de-DE" sz="14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dirty="0" smtClean="0">
                          <a:solidFill>
                            <a:schemeClr val="tx1"/>
                          </a:solidFill>
                          <a:latin typeface="+mn-lt"/>
                          <a:ea typeface="+mn-ea"/>
                          <a:cs typeface="+mn-cs"/>
                        </a:rPr>
                        <a:t>44%</a:t>
                      </a:r>
                      <a:endParaRPr lang="de-DE" sz="1400" kern="1200" dirty="0">
                        <a:solidFill>
                          <a:schemeClr val="tx1"/>
                        </a:solidFill>
                        <a:latin typeface="+mn-lt"/>
                        <a:ea typeface="+mn-ea"/>
                        <a:cs typeface="+mn-cs"/>
                      </a:endParaRPr>
                    </a:p>
                  </a:txBody>
                  <a:tcPr anchor="ctr"/>
                </a:tc>
              </a:tr>
            </a:tbl>
          </a:graphicData>
        </a:graphic>
      </p:graphicFrame>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5124" y="857761"/>
            <a:ext cx="4374668" cy="2815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5126" y="3655159"/>
            <a:ext cx="4540250" cy="2917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78108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Todesfälle nach Altersgruppen; (Datenstand: </a:t>
            </a:r>
            <a:r>
              <a:rPr lang="de-DE" dirty="0" smtClean="0"/>
              <a:t>11.05.2020. </a:t>
            </a:r>
            <a:r>
              <a:rPr lang="de-DE" dirty="0" smtClean="0"/>
              <a:t>00:00)</a:t>
            </a:r>
            <a:endParaRPr lang="de-DE" dirty="0"/>
          </a:p>
        </p:txBody>
      </p:sp>
      <p:sp>
        <p:nvSpPr>
          <p:cNvPr id="10" name="Datumsplatzhalter 9"/>
          <p:cNvSpPr>
            <a:spLocks noGrp="1"/>
          </p:cNvSpPr>
          <p:nvPr>
            <p:ph type="dt" sz="half" idx="14"/>
          </p:nvPr>
        </p:nvSpPr>
        <p:spPr/>
        <p:txBody>
          <a:bodyPr/>
          <a:lstStyle/>
          <a:p>
            <a:r>
              <a:rPr lang="de-DE" smtClean="0"/>
              <a:t>11.05.2020</a:t>
            </a:r>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23</a:t>
            </a:fld>
            <a:endParaRPr lang="de-DE"/>
          </a:p>
        </p:txBody>
      </p:sp>
      <p:graphicFrame>
        <p:nvGraphicFramePr>
          <p:cNvPr id="8" name="Tabelle 7"/>
          <p:cNvGraphicFramePr>
            <a:graphicFrameLocks noGrp="1"/>
          </p:cNvGraphicFramePr>
          <p:nvPr>
            <p:extLst>
              <p:ext uri="{D42A27DB-BD31-4B8C-83A1-F6EECF244321}">
                <p14:modId xmlns:p14="http://schemas.microsoft.com/office/powerpoint/2010/main" val="3527113635"/>
              </p:ext>
            </p:extLst>
          </p:nvPr>
        </p:nvGraphicFramePr>
        <p:xfrm>
          <a:off x="277588" y="1317611"/>
          <a:ext cx="8579331" cy="1301764"/>
        </p:xfrm>
        <a:graphic>
          <a:graphicData uri="http://schemas.openxmlformats.org/drawingml/2006/table">
            <a:tbl>
              <a:tblPr firstCol="1" bandRow="1">
                <a:tableStyleId>{B301B821-A1FF-4177-AEE7-76D212191A09}</a:tableStyleId>
              </a:tblPr>
              <a:tblGrid>
                <a:gridCol w="1077508"/>
                <a:gridCol w="435604"/>
                <a:gridCol w="631324"/>
                <a:gridCol w="714812"/>
                <a:gridCol w="714812"/>
                <a:gridCol w="714812"/>
                <a:gridCol w="714812"/>
                <a:gridCol w="715341"/>
                <a:gridCol w="714812"/>
                <a:gridCol w="715341"/>
                <a:gridCol w="714812"/>
                <a:gridCol w="715341"/>
              </a:tblGrid>
              <a:tr h="325441">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600" b="1" dirty="0">
                        <a:solidFill>
                          <a:srgbClr val="365F91"/>
                        </a:solidFill>
                        <a:effectLst/>
                        <a:latin typeface="Calibri"/>
                        <a:ea typeface="Cambria"/>
                        <a:cs typeface="Times New Roman"/>
                      </a:endParaRPr>
                    </a:p>
                  </a:txBody>
                  <a:tcPr marL="68580" marR="68580" marT="0" marB="0" anchor="b"/>
                </a:tc>
                <a:tc gridSpan="11">
                  <a:txBody>
                    <a:bodyPr/>
                    <a:lstStyle/>
                    <a:p>
                      <a:pPr algn="ctr">
                        <a:spcAft>
                          <a:spcPts val="0"/>
                        </a:spcAft>
                      </a:pPr>
                      <a:r>
                        <a:rPr lang="de-DE" sz="1600" b="1" dirty="0">
                          <a:effectLst/>
                        </a:rPr>
                        <a:t>Altersgruppe in Jahren</a:t>
                      </a:r>
                      <a:endParaRPr lang="de-DE" sz="1600" b="1" dirty="0">
                        <a:solidFill>
                          <a:srgbClr val="365F91"/>
                        </a:solidFill>
                        <a:effectLst/>
                        <a:latin typeface="Calibri"/>
                        <a:ea typeface="Cambria"/>
                        <a:cs typeface="Times New Roman"/>
                      </a:endParaRPr>
                    </a:p>
                  </a:txBody>
                  <a:tcPr marL="68580" marR="68580" marT="0" marB="0" anchor="ct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600" b="1" dirty="0">
                        <a:solidFill>
                          <a:srgbClr val="365F91"/>
                        </a:solidFill>
                        <a:effectLst/>
                        <a:latin typeface="Calibri"/>
                        <a:ea typeface="Cambria"/>
                        <a:cs typeface="Times New Roman"/>
                      </a:endParaRPr>
                    </a:p>
                  </a:txBody>
                  <a:tcPr marL="68580" marR="68580" marT="0" marB="0" anchor="ct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600" b="1" dirty="0">
                        <a:solidFill>
                          <a:srgbClr val="365F91"/>
                        </a:solidFill>
                        <a:effectLst/>
                        <a:latin typeface="Calibri"/>
                        <a:ea typeface="Cambria"/>
                        <a:cs typeface="Times New Roman"/>
                      </a:endParaRPr>
                    </a:p>
                  </a:txBody>
                  <a:tcPr marL="68580" marR="68580" marT="0" marB="0" anchor="ct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600" b="1" dirty="0">
                        <a:solidFill>
                          <a:srgbClr val="365F91"/>
                        </a:solidFill>
                        <a:effectLst/>
                        <a:latin typeface="Calibri"/>
                        <a:ea typeface="Cambria"/>
                        <a:cs typeface="Times New Roman"/>
                      </a:endParaRPr>
                    </a:p>
                  </a:txBody>
                  <a:tcPr marL="68580" marR="68580" marT="0" marB="0" anchor="ct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600" b="1" dirty="0">
                        <a:solidFill>
                          <a:srgbClr val="365F91"/>
                        </a:solidFill>
                        <a:effectLst/>
                        <a:latin typeface="Calibri"/>
                        <a:ea typeface="Cambria"/>
                        <a:cs typeface="Times New Roman"/>
                      </a:endParaRPr>
                    </a:p>
                  </a:txBody>
                  <a:tcPr marL="68580" marR="68580" marT="0" marB="0" anchor="ct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600" b="1" dirty="0">
                        <a:solidFill>
                          <a:srgbClr val="365F91"/>
                        </a:solidFill>
                        <a:effectLst/>
                        <a:latin typeface="Calibri"/>
                        <a:ea typeface="Cambria"/>
                        <a:cs typeface="Times New Roman"/>
                      </a:endParaRPr>
                    </a:p>
                  </a:txBody>
                  <a:tcPr marL="68580" marR="68580" marT="0" marB="0" anchor="ctr"/>
                </a:tc>
                <a:tc hMerge="1">
                  <a:txBody>
                    <a:bodyPr/>
                    <a:lstStyle/>
                    <a:p>
                      <a:pPr algn="ctr">
                        <a:spcAft>
                          <a:spcPts val="0"/>
                        </a:spcAft>
                      </a:pPr>
                      <a:endParaRPr lang="de-DE" sz="1600" b="1" dirty="0">
                        <a:solidFill>
                          <a:srgbClr val="365F91"/>
                        </a:solidFill>
                        <a:effectLst/>
                        <a:latin typeface="Calibri"/>
                        <a:ea typeface="Cambria"/>
                        <a:cs typeface="Times New Roman"/>
                      </a:endParaRPr>
                    </a:p>
                  </a:txBody>
                  <a:tcPr marL="68580" marR="68580" marT="0" marB="0" anchor="ct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r>
              <a:tr h="325441">
                <a:tc>
                  <a:txBody>
                    <a:bodyPr/>
                    <a:lstStyle/>
                    <a:p>
                      <a:pPr marL="0" algn="ctr" defTabSz="457200" rtl="0" eaLnBrk="1" fontAlgn="b" latinLnBrk="0" hangingPunct="1">
                        <a:spcAft>
                          <a:spcPts val="0"/>
                        </a:spcAft>
                      </a:pPr>
                      <a:r>
                        <a:rPr lang="de-DE" sz="1600" b="1" kern="1200" dirty="0" smtClean="0">
                          <a:solidFill>
                            <a:schemeClr val="dk1"/>
                          </a:solidFill>
                          <a:effectLst/>
                          <a:latin typeface="+mn-lt"/>
                          <a:ea typeface="+mn-ea"/>
                          <a:cs typeface="+mn-cs"/>
                        </a:rPr>
                        <a:t>Geschlecht</a:t>
                      </a:r>
                      <a:endParaRPr lang="de-DE" sz="1600" b="1" kern="1200" dirty="0">
                        <a:solidFill>
                          <a:schemeClr val="dk1"/>
                        </a:solidFill>
                        <a:effectLst/>
                        <a:latin typeface="+mn-lt"/>
                        <a:ea typeface="+mn-ea"/>
                        <a:cs typeface="+mn-cs"/>
                      </a:endParaRPr>
                    </a:p>
                  </a:txBody>
                  <a:tcPr marL="0" marR="0" marT="0" marB="0" anchor="b"/>
                </a:tc>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0-9</a:t>
                      </a:r>
                    </a:p>
                  </a:txBody>
                  <a:tcPr marL="0" marR="0" marT="0" marB="0" anchor="b"/>
                </a:tc>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10-19</a:t>
                      </a:r>
                    </a:p>
                  </a:txBody>
                  <a:tcPr marL="0" marR="0" marT="0" marB="0" anchor="b"/>
                </a:tc>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20-29</a:t>
                      </a:r>
                    </a:p>
                  </a:txBody>
                  <a:tcPr marL="0" marR="0" marT="0" marB="0" anchor="b"/>
                </a:tc>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30-39</a:t>
                      </a:r>
                    </a:p>
                  </a:txBody>
                  <a:tcPr marL="0" marR="0" marT="0" marB="0" anchor="b"/>
                </a:tc>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40-49</a:t>
                      </a:r>
                    </a:p>
                  </a:txBody>
                  <a:tcPr marL="0" marR="0" marT="0" marB="0" anchor="b"/>
                </a:tc>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50-59</a:t>
                      </a:r>
                    </a:p>
                  </a:txBody>
                  <a:tcPr marL="0" marR="0" marT="0" marB="0" anchor="b"/>
                </a:tc>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60-69</a:t>
                      </a:r>
                    </a:p>
                  </a:txBody>
                  <a:tcPr marL="0" marR="0" marT="0" marB="0" anchor="b"/>
                </a:tc>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70-79</a:t>
                      </a:r>
                    </a:p>
                  </a:txBody>
                  <a:tcPr marL="0" marR="0" marT="0" marB="0" anchor="b"/>
                </a:tc>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80-89</a:t>
                      </a:r>
                    </a:p>
                  </a:txBody>
                  <a:tcPr marL="0" marR="0" marT="0" marB="0" anchor="b"/>
                </a:tc>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90-99</a:t>
                      </a:r>
                    </a:p>
                  </a:txBody>
                  <a:tcPr marL="0" marR="0" marT="0" marB="0" anchor="b"/>
                </a:tc>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100+</a:t>
                      </a:r>
                    </a:p>
                  </a:txBody>
                  <a:tcPr marL="0" marR="0" marT="0" marB="0" anchor="b"/>
                </a:tc>
              </a:tr>
              <a:tr h="325441">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männlich</a:t>
                      </a:r>
                    </a:p>
                  </a:txBody>
                  <a:tcPr marL="0" marR="0" marT="0" marB="0" anchor="b"/>
                </a:tc>
                <a:tc>
                  <a:txBody>
                    <a:bodyPr/>
                    <a:lstStyle/>
                    <a:p>
                      <a:pPr algn="ctr" fontAlgn="b"/>
                      <a:endParaRPr lang="de-DE" sz="1200" b="1" i="0" u="none" strike="noStrike" dirty="0">
                        <a:effectLst/>
                        <a:latin typeface="+mn-lt"/>
                      </a:endParaRPr>
                    </a:p>
                  </a:txBody>
                  <a:tcPr marL="0" marR="0" marT="0" marB="0" anchor="ctr"/>
                </a:tc>
                <a:tc>
                  <a:txBody>
                    <a:bodyPr/>
                    <a:lstStyle/>
                    <a:p>
                      <a:pPr algn="ctr" fontAlgn="b"/>
                      <a:r>
                        <a:rPr lang="de-DE" sz="1200" b="1" i="0" u="none" strike="noStrike">
                          <a:effectLst/>
                          <a:latin typeface="+mn-lt"/>
                        </a:rPr>
                        <a:t>2</a:t>
                      </a:r>
                    </a:p>
                  </a:txBody>
                  <a:tcPr marL="0" marR="0" marT="0" marB="0" anchor="ctr"/>
                </a:tc>
                <a:tc>
                  <a:txBody>
                    <a:bodyPr/>
                    <a:lstStyle/>
                    <a:p>
                      <a:pPr algn="ctr" fontAlgn="b"/>
                      <a:r>
                        <a:rPr lang="de-DE" sz="1200" b="1" i="0" u="none" strike="noStrike">
                          <a:effectLst/>
                          <a:latin typeface="+mn-lt"/>
                        </a:rPr>
                        <a:t>5</a:t>
                      </a:r>
                    </a:p>
                  </a:txBody>
                  <a:tcPr marL="0" marR="0" marT="0" marB="0" anchor="ctr"/>
                </a:tc>
                <a:tc>
                  <a:txBody>
                    <a:bodyPr/>
                    <a:lstStyle/>
                    <a:p>
                      <a:pPr algn="ctr" fontAlgn="b"/>
                      <a:r>
                        <a:rPr lang="de-DE" sz="1200" b="1" i="0" u="none" strike="noStrike">
                          <a:effectLst/>
                          <a:latin typeface="+mn-lt"/>
                        </a:rPr>
                        <a:t>12</a:t>
                      </a:r>
                    </a:p>
                  </a:txBody>
                  <a:tcPr marL="0" marR="0" marT="0" marB="0" anchor="ctr"/>
                </a:tc>
                <a:tc>
                  <a:txBody>
                    <a:bodyPr/>
                    <a:lstStyle/>
                    <a:p>
                      <a:pPr algn="ctr" fontAlgn="b"/>
                      <a:r>
                        <a:rPr lang="de-DE" sz="1200" b="1" i="0" u="none" strike="noStrike">
                          <a:effectLst/>
                          <a:latin typeface="+mn-lt"/>
                        </a:rPr>
                        <a:t>39</a:t>
                      </a:r>
                    </a:p>
                  </a:txBody>
                  <a:tcPr marL="0" marR="0" marT="0" marB="0" anchor="ctr"/>
                </a:tc>
                <a:tc>
                  <a:txBody>
                    <a:bodyPr/>
                    <a:lstStyle/>
                    <a:p>
                      <a:pPr algn="ctr" fontAlgn="b"/>
                      <a:r>
                        <a:rPr lang="de-DE" sz="1200" b="1" i="0" u="none" strike="noStrike">
                          <a:effectLst/>
                          <a:latin typeface="+mn-lt"/>
                        </a:rPr>
                        <a:t>185</a:t>
                      </a:r>
                    </a:p>
                  </a:txBody>
                  <a:tcPr marL="0" marR="0" marT="0" marB="0" anchor="ctr"/>
                </a:tc>
                <a:tc>
                  <a:txBody>
                    <a:bodyPr/>
                    <a:lstStyle/>
                    <a:p>
                      <a:pPr algn="ctr" fontAlgn="b"/>
                      <a:r>
                        <a:rPr lang="de-DE" sz="1200" b="1" i="0" u="none" strike="noStrike">
                          <a:effectLst/>
                          <a:latin typeface="+mn-lt"/>
                        </a:rPr>
                        <a:t>495</a:t>
                      </a:r>
                    </a:p>
                  </a:txBody>
                  <a:tcPr marL="0" marR="0" marT="0" marB="0" anchor="ctr"/>
                </a:tc>
                <a:tc>
                  <a:txBody>
                    <a:bodyPr/>
                    <a:lstStyle/>
                    <a:p>
                      <a:pPr algn="ctr" fontAlgn="b"/>
                      <a:r>
                        <a:rPr lang="de-DE" sz="1200" b="1" i="0" u="none" strike="noStrike">
                          <a:effectLst/>
                          <a:latin typeface="+mn-lt"/>
                        </a:rPr>
                        <a:t>1.121</a:t>
                      </a:r>
                    </a:p>
                  </a:txBody>
                  <a:tcPr marL="0" marR="0" marT="0" marB="0" anchor="ctr"/>
                </a:tc>
                <a:tc>
                  <a:txBody>
                    <a:bodyPr/>
                    <a:lstStyle/>
                    <a:p>
                      <a:pPr algn="ctr" fontAlgn="b"/>
                      <a:r>
                        <a:rPr lang="de-DE" sz="1200" b="1" i="0" u="none" strike="noStrike">
                          <a:effectLst/>
                          <a:latin typeface="+mn-lt"/>
                        </a:rPr>
                        <a:t>1.761</a:t>
                      </a:r>
                    </a:p>
                  </a:txBody>
                  <a:tcPr marL="0" marR="0" marT="0" marB="0" anchor="ctr"/>
                </a:tc>
                <a:tc>
                  <a:txBody>
                    <a:bodyPr/>
                    <a:lstStyle/>
                    <a:p>
                      <a:pPr algn="ctr" fontAlgn="b"/>
                      <a:r>
                        <a:rPr lang="de-DE" sz="1200" b="1" i="0" u="none" strike="noStrike">
                          <a:effectLst/>
                          <a:latin typeface="+mn-lt"/>
                        </a:rPr>
                        <a:t>476</a:t>
                      </a:r>
                    </a:p>
                  </a:txBody>
                  <a:tcPr marL="0" marR="0" marT="0" marB="0" anchor="ctr"/>
                </a:tc>
                <a:tc>
                  <a:txBody>
                    <a:bodyPr/>
                    <a:lstStyle/>
                    <a:p>
                      <a:pPr algn="ctr" fontAlgn="b"/>
                      <a:r>
                        <a:rPr lang="de-DE" sz="1200" b="1" i="0" u="none" strike="noStrike">
                          <a:effectLst/>
                          <a:latin typeface="+mn-lt"/>
                        </a:rPr>
                        <a:t>5</a:t>
                      </a:r>
                    </a:p>
                  </a:txBody>
                  <a:tcPr marL="0" marR="0" marT="0" marB="0" anchor="ctr"/>
                </a:tc>
              </a:tr>
              <a:tr h="325441">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weiblich</a:t>
                      </a:r>
                    </a:p>
                  </a:txBody>
                  <a:tcPr marL="0" marR="0" marT="0" marB="0" anchor="b"/>
                </a:tc>
                <a:tc>
                  <a:txBody>
                    <a:bodyPr/>
                    <a:lstStyle/>
                    <a:p>
                      <a:pPr algn="ctr" fontAlgn="b"/>
                      <a:r>
                        <a:rPr lang="de-DE" sz="1200" b="1" i="0" u="none" strike="noStrike">
                          <a:effectLst/>
                          <a:latin typeface="+mn-lt"/>
                        </a:rPr>
                        <a:t>1</a:t>
                      </a:r>
                    </a:p>
                  </a:txBody>
                  <a:tcPr marL="0" marR="0" marT="0" marB="0" anchor="ctr"/>
                </a:tc>
                <a:tc>
                  <a:txBody>
                    <a:bodyPr/>
                    <a:lstStyle/>
                    <a:p>
                      <a:pPr algn="ctr" fontAlgn="b"/>
                      <a:endParaRPr lang="de-DE" sz="1200" b="1" i="0" u="none" strike="noStrike" dirty="0">
                        <a:effectLst/>
                        <a:latin typeface="+mn-lt"/>
                      </a:endParaRPr>
                    </a:p>
                  </a:txBody>
                  <a:tcPr marL="0" marR="0" marT="0" marB="0" anchor="ctr"/>
                </a:tc>
                <a:tc>
                  <a:txBody>
                    <a:bodyPr/>
                    <a:lstStyle/>
                    <a:p>
                      <a:pPr algn="ctr" fontAlgn="b"/>
                      <a:r>
                        <a:rPr lang="de-DE" sz="1200" b="1" i="0" u="none" strike="noStrike">
                          <a:effectLst/>
                          <a:latin typeface="+mn-lt"/>
                        </a:rPr>
                        <a:t>2</a:t>
                      </a:r>
                    </a:p>
                  </a:txBody>
                  <a:tcPr marL="0" marR="0" marT="0" marB="0" anchor="ctr"/>
                </a:tc>
                <a:tc>
                  <a:txBody>
                    <a:bodyPr/>
                    <a:lstStyle/>
                    <a:p>
                      <a:pPr algn="ctr" fontAlgn="b"/>
                      <a:r>
                        <a:rPr lang="de-DE" sz="1200" b="1" i="0" u="none" strike="noStrike">
                          <a:effectLst/>
                          <a:latin typeface="+mn-lt"/>
                        </a:rPr>
                        <a:t>6</a:t>
                      </a:r>
                    </a:p>
                  </a:txBody>
                  <a:tcPr marL="0" marR="0" marT="0" marB="0" anchor="ctr"/>
                </a:tc>
                <a:tc>
                  <a:txBody>
                    <a:bodyPr/>
                    <a:lstStyle/>
                    <a:p>
                      <a:pPr algn="ctr" fontAlgn="b"/>
                      <a:r>
                        <a:rPr lang="de-DE" sz="1200" b="1" i="0" u="none" strike="noStrike">
                          <a:effectLst/>
                          <a:latin typeface="+mn-lt"/>
                        </a:rPr>
                        <a:t>13</a:t>
                      </a:r>
                    </a:p>
                  </a:txBody>
                  <a:tcPr marL="0" marR="0" marT="0" marB="0" anchor="ctr"/>
                </a:tc>
                <a:tc>
                  <a:txBody>
                    <a:bodyPr/>
                    <a:lstStyle/>
                    <a:p>
                      <a:pPr algn="ctr" fontAlgn="b"/>
                      <a:r>
                        <a:rPr lang="de-DE" sz="1200" b="1" i="0" u="none" strike="noStrike">
                          <a:effectLst/>
                          <a:latin typeface="+mn-lt"/>
                        </a:rPr>
                        <a:t>61</a:t>
                      </a:r>
                    </a:p>
                  </a:txBody>
                  <a:tcPr marL="0" marR="0" marT="0" marB="0" anchor="ctr"/>
                </a:tc>
                <a:tc>
                  <a:txBody>
                    <a:bodyPr/>
                    <a:lstStyle/>
                    <a:p>
                      <a:pPr algn="ctr" fontAlgn="b"/>
                      <a:r>
                        <a:rPr lang="de-DE" sz="1200" b="1" i="0" u="none" strike="noStrike">
                          <a:effectLst/>
                          <a:latin typeface="+mn-lt"/>
                        </a:rPr>
                        <a:t>176</a:t>
                      </a:r>
                    </a:p>
                  </a:txBody>
                  <a:tcPr marL="0" marR="0" marT="0" marB="0" anchor="ctr"/>
                </a:tc>
                <a:tc>
                  <a:txBody>
                    <a:bodyPr/>
                    <a:lstStyle/>
                    <a:p>
                      <a:pPr algn="ctr" fontAlgn="b"/>
                      <a:r>
                        <a:rPr lang="de-DE" sz="1200" b="1" i="0" u="none" strike="noStrike">
                          <a:effectLst/>
                          <a:latin typeface="+mn-lt"/>
                        </a:rPr>
                        <a:t>536</a:t>
                      </a:r>
                    </a:p>
                  </a:txBody>
                  <a:tcPr marL="0" marR="0" marT="0" marB="0" anchor="ctr"/>
                </a:tc>
                <a:tc>
                  <a:txBody>
                    <a:bodyPr/>
                    <a:lstStyle/>
                    <a:p>
                      <a:pPr algn="ctr" fontAlgn="b"/>
                      <a:r>
                        <a:rPr lang="de-DE" sz="1200" b="1" i="0" u="none" strike="noStrike">
                          <a:effectLst/>
                          <a:latin typeface="+mn-lt"/>
                        </a:rPr>
                        <a:t>1.573</a:t>
                      </a:r>
                    </a:p>
                  </a:txBody>
                  <a:tcPr marL="0" marR="0" marT="0" marB="0" anchor="ctr"/>
                </a:tc>
                <a:tc>
                  <a:txBody>
                    <a:bodyPr/>
                    <a:lstStyle/>
                    <a:p>
                      <a:pPr algn="ctr" fontAlgn="b"/>
                      <a:r>
                        <a:rPr lang="de-DE" sz="1200" b="1" i="0" u="none" strike="noStrike">
                          <a:effectLst/>
                          <a:latin typeface="+mn-lt"/>
                        </a:rPr>
                        <a:t>854</a:t>
                      </a:r>
                    </a:p>
                  </a:txBody>
                  <a:tcPr marL="0" marR="0" marT="0" marB="0" anchor="ctr"/>
                </a:tc>
                <a:tc>
                  <a:txBody>
                    <a:bodyPr/>
                    <a:lstStyle/>
                    <a:p>
                      <a:pPr algn="ctr" fontAlgn="b"/>
                      <a:r>
                        <a:rPr lang="de-DE" sz="1200" b="1" i="0" u="none" strike="noStrike" dirty="0">
                          <a:effectLst/>
                          <a:latin typeface="+mn-lt"/>
                        </a:rPr>
                        <a:t>41</a:t>
                      </a:r>
                    </a:p>
                  </a:txBody>
                  <a:tcPr marL="0" marR="0" marT="0" marB="0" anchor="ctr"/>
                </a:tc>
              </a:tr>
            </a:tbl>
          </a:graphicData>
        </a:graphic>
      </p:graphicFrame>
    </p:spTree>
    <p:extLst>
      <p:ext uri="{BB962C8B-B14F-4D97-AF65-F5344CB8AC3E}">
        <p14:creationId xmlns:p14="http://schemas.microsoft.com/office/powerpoint/2010/main" val="7720964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err="1" smtClean="0"/>
              <a:t>Mortalitätssurveillance</a:t>
            </a:r>
            <a:r>
              <a:rPr lang="de-DE" dirty="0" smtClean="0"/>
              <a:t> - Deutschland</a:t>
            </a:r>
            <a:endParaRPr lang="de-DE" dirty="0"/>
          </a:p>
        </p:txBody>
      </p:sp>
      <p:sp>
        <p:nvSpPr>
          <p:cNvPr id="4" name="Datumsplatzhalter 3"/>
          <p:cNvSpPr>
            <a:spLocks noGrp="1"/>
          </p:cNvSpPr>
          <p:nvPr>
            <p:ph type="dt" sz="half" idx="14"/>
          </p:nvPr>
        </p:nvSpPr>
        <p:spPr/>
        <p:txBody>
          <a:bodyPr/>
          <a:lstStyle/>
          <a:p>
            <a:r>
              <a:rPr lang="de-DE" smtClean="0"/>
              <a:t>11.05.2020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24</a:t>
            </a:fld>
            <a:endParaRPr lang="de-DE" dirty="0"/>
          </a:p>
        </p:txBody>
      </p:sp>
      <p:pic>
        <p:nvPicPr>
          <p:cNvPr id="1026"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812920" y="1676400"/>
            <a:ext cx="7293628" cy="421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73556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lstStyle/>
          <a:p>
            <a:endParaRPr lang="de-DE"/>
          </a:p>
        </p:txBody>
      </p:sp>
      <p:sp>
        <p:nvSpPr>
          <p:cNvPr id="3" name="Titel 2"/>
          <p:cNvSpPr>
            <a:spLocks noGrp="1"/>
          </p:cNvSpPr>
          <p:nvPr>
            <p:ph type="title"/>
          </p:nvPr>
        </p:nvSpPr>
        <p:spPr/>
        <p:txBody>
          <a:bodyPr/>
          <a:lstStyle/>
          <a:p>
            <a:r>
              <a:rPr lang="de-DE" dirty="0" err="1" smtClean="0"/>
              <a:t>Mortalitätsurveillance</a:t>
            </a:r>
            <a:r>
              <a:rPr lang="de-DE" dirty="0" smtClean="0"/>
              <a:t> – nach Bundesländern I</a:t>
            </a:r>
            <a:endParaRPr lang="de-DE" dirty="0"/>
          </a:p>
        </p:txBody>
      </p:sp>
      <p:sp>
        <p:nvSpPr>
          <p:cNvPr id="4" name="Datumsplatzhalter 3"/>
          <p:cNvSpPr>
            <a:spLocks noGrp="1"/>
          </p:cNvSpPr>
          <p:nvPr>
            <p:ph type="dt" sz="half" idx="14"/>
          </p:nvPr>
        </p:nvSpPr>
        <p:spPr/>
        <p:txBody>
          <a:bodyPr/>
          <a:lstStyle/>
          <a:p>
            <a:r>
              <a:rPr lang="de-DE" smtClean="0"/>
              <a:t>11.05.2020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25</a:t>
            </a:fld>
            <a:endParaRPr lang="de-DE" dirty="0"/>
          </a:p>
        </p:txBody>
      </p:sp>
      <p:pic>
        <p:nvPicPr>
          <p:cNvPr id="7" name="17AD69B9-A75E-4774-A7FD-B8A6D8665AE1" descr="image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447" y="1257299"/>
            <a:ext cx="8015434" cy="4648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45899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err="1"/>
              <a:t>Mortalitätsurveillance</a:t>
            </a:r>
            <a:r>
              <a:rPr lang="de-DE" dirty="0"/>
              <a:t> </a:t>
            </a:r>
            <a:r>
              <a:rPr lang="de-DE" dirty="0" smtClean="0"/>
              <a:t>- nach </a:t>
            </a:r>
            <a:r>
              <a:rPr lang="de-DE" dirty="0"/>
              <a:t>Bundesländern </a:t>
            </a:r>
            <a:r>
              <a:rPr lang="de-DE" dirty="0" smtClean="0"/>
              <a:t>II</a:t>
            </a:r>
            <a:endParaRPr lang="de-DE" dirty="0"/>
          </a:p>
        </p:txBody>
      </p:sp>
      <p:sp>
        <p:nvSpPr>
          <p:cNvPr id="4" name="Datumsplatzhalter 3"/>
          <p:cNvSpPr>
            <a:spLocks noGrp="1"/>
          </p:cNvSpPr>
          <p:nvPr>
            <p:ph type="dt" sz="half" idx="14"/>
          </p:nvPr>
        </p:nvSpPr>
        <p:spPr/>
        <p:txBody>
          <a:bodyPr/>
          <a:lstStyle/>
          <a:p>
            <a:r>
              <a:rPr lang="de-DE" smtClean="0"/>
              <a:t>11.05.2020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26</a:t>
            </a:fld>
            <a:endParaRPr lang="de-DE" dirty="0"/>
          </a:p>
        </p:txBody>
      </p:sp>
      <p:pic>
        <p:nvPicPr>
          <p:cNvPr id="2050"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394989" y="1428750"/>
            <a:ext cx="7977486" cy="4617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5692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smtClean="0"/>
              <a:t>11.05.2020</a:t>
            </a:r>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27</a:t>
            </a:fld>
            <a:endParaRPr lang="de-DE"/>
          </a:p>
        </p:txBody>
      </p:sp>
      <p:sp>
        <p:nvSpPr>
          <p:cNvPr id="2" name="Titel 1"/>
          <p:cNvSpPr>
            <a:spLocks noGrp="1"/>
          </p:cNvSpPr>
          <p:nvPr>
            <p:ph type="title"/>
          </p:nvPr>
        </p:nvSpPr>
        <p:spPr>
          <a:xfrm>
            <a:off x="236765" y="195532"/>
            <a:ext cx="6784521" cy="615553"/>
          </a:xfrm>
          <a:solidFill>
            <a:srgbClr val="045AA6"/>
          </a:solidFill>
        </p:spPr>
        <p:txBody>
          <a:bodyPr lIns="72000"/>
          <a:lstStyle/>
          <a:p>
            <a:pPr>
              <a:spcBef>
                <a:spcPts val="600"/>
              </a:spcBef>
            </a:pPr>
            <a:r>
              <a:rPr lang="de-DE" sz="2000" dirty="0" smtClean="0">
                <a:solidFill>
                  <a:schemeClr val="bg1"/>
                </a:solidFill>
              </a:rPr>
              <a:t>Übermittelte Fälle nach Tätigkeit oder Betreuung in Einrichtungen; </a:t>
            </a:r>
            <a:r>
              <a:rPr lang="de-DE" sz="1400" dirty="0">
                <a:solidFill>
                  <a:schemeClr val="bg1"/>
                </a:solidFill>
              </a:rPr>
              <a:t>(Datenstand: </a:t>
            </a:r>
            <a:r>
              <a:rPr lang="de-DE" sz="1400" dirty="0" smtClean="0">
                <a:solidFill>
                  <a:schemeClr val="bg1"/>
                </a:solidFill>
              </a:rPr>
              <a:t>11.05.2020. </a:t>
            </a:r>
            <a:r>
              <a:rPr lang="de-DE" sz="1400" dirty="0" smtClean="0">
                <a:solidFill>
                  <a:schemeClr val="bg1"/>
                </a:solidFill>
              </a:rPr>
              <a:t>0:00)</a:t>
            </a:r>
            <a:endParaRPr lang="de-DE" sz="1400" dirty="0">
              <a:solidFill>
                <a:schemeClr val="bg1"/>
              </a:solidFill>
            </a:endParaRPr>
          </a:p>
        </p:txBody>
      </p:sp>
      <p:sp>
        <p:nvSpPr>
          <p:cNvPr id="5" name="Rechteck 4"/>
          <p:cNvSpPr/>
          <p:nvPr/>
        </p:nvSpPr>
        <p:spPr>
          <a:xfrm>
            <a:off x="425991" y="6012905"/>
            <a:ext cx="8463031" cy="261610"/>
          </a:xfrm>
          <a:prstGeom prst="rect">
            <a:avLst/>
          </a:prstGeom>
        </p:spPr>
        <p:txBody>
          <a:bodyPr wrap="square">
            <a:spAutoFit/>
          </a:bodyPr>
          <a:lstStyle/>
          <a:p>
            <a:pPr lvl="0" defTabSz="914400" eaLnBrk="0" fontAlgn="base" hangingPunct="0">
              <a:spcBef>
                <a:spcPct val="0"/>
              </a:spcBef>
              <a:spcAft>
                <a:spcPct val="0"/>
              </a:spcAft>
            </a:pPr>
            <a:r>
              <a:rPr lang="de-DE" altLang="de-DE" sz="1100" dirty="0" smtClean="0">
                <a:latin typeface="Calibri" pitchFamily="34" charset="0"/>
                <a:ea typeface="MS Mincho" charset="-128"/>
                <a:cs typeface="Calibri" pitchFamily="34" charset="0"/>
              </a:rPr>
              <a:t>* Für Betreuung nach §33 nur </a:t>
            </a:r>
            <a:r>
              <a:rPr lang="de-DE" altLang="de-DE" sz="1100" dirty="0">
                <a:latin typeface="Calibri" pitchFamily="34" charset="0"/>
                <a:ea typeface="MS Mincho" charset="-128"/>
                <a:cs typeface="Calibri" pitchFamily="34" charset="0"/>
              </a:rPr>
              <a:t>Fälle unter 18 Jahren berücksichtigt, da bei anderer Angabe von Fehleingaben ausgegangen werden kann</a:t>
            </a:r>
            <a:endParaRPr lang="de-DE" altLang="de-DE" sz="1100" dirty="0">
              <a:latin typeface="Arial" pitchFamily="34" charset="0"/>
              <a:cs typeface="Arial" pitchFamily="34" charset="0"/>
            </a:endParaRPr>
          </a:p>
        </p:txBody>
      </p:sp>
      <p:sp>
        <p:nvSpPr>
          <p:cNvPr id="7" name="Rectangle 1"/>
          <p:cNvSpPr>
            <a:spLocks noChangeArrowheads="1"/>
          </p:cNvSpPr>
          <p:nvPr/>
        </p:nvSpPr>
        <p:spPr bwMode="auto">
          <a:xfrm>
            <a:off x="236765" y="910802"/>
            <a:ext cx="82859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defTabSz="914400" fontAlgn="base">
              <a:spcBef>
                <a:spcPct val="0"/>
              </a:spcBef>
              <a:spcAft>
                <a:spcPct val="0"/>
              </a:spcAft>
            </a:pPr>
            <a:r>
              <a:rPr kumimoji="0" lang="de-DE" altLang="de-DE" sz="1200" b="1" i="0" u="none" strike="noStrike" cap="none" normalizeH="0" baseline="0" dirty="0" smtClean="0">
                <a:ln>
                  <a:noFill/>
                </a:ln>
                <a:effectLst/>
                <a:latin typeface="Calibri" pitchFamily="34" charset="0"/>
                <a:ea typeface="MS Mincho" charset="-128"/>
                <a:cs typeface="Calibri" pitchFamily="34" charset="0"/>
              </a:rPr>
              <a:t>Übermittelte COVID-19-Fälle nach Tätigkeit oder Betreuung in Einrichtungen mit besonderer Relevanz für die Transmission von Infektionskrankheiten (Angaben </a:t>
            </a:r>
            <a:r>
              <a:rPr lang="de-DE" altLang="de-DE" sz="1200" b="1" dirty="0">
                <a:latin typeface="Calibri" pitchFamily="34" charset="0"/>
                <a:ea typeface="MS Mincho" charset="-128"/>
                <a:cs typeface="Calibri" pitchFamily="34" charset="0"/>
              </a:rPr>
              <a:t>für </a:t>
            </a:r>
            <a:r>
              <a:rPr lang="de-DE" altLang="de-DE" sz="1200" b="1" dirty="0" smtClean="0">
                <a:latin typeface="Calibri" pitchFamily="34" charset="0"/>
                <a:ea typeface="MS Mincho" charset="-128"/>
                <a:cs typeface="Calibri" pitchFamily="34" charset="0"/>
              </a:rPr>
              <a:t>167.620 </a:t>
            </a:r>
            <a:r>
              <a:rPr kumimoji="0" lang="de-DE" altLang="de-DE" sz="1200" b="1" i="0" u="none" strike="noStrike" cap="none" normalizeH="0" baseline="0" dirty="0" smtClean="0">
                <a:ln>
                  <a:noFill/>
                </a:ln>
                <a:effectLst/>
                <a:latin typeface="Calibri" pitchFamily="34" charset="0"/>
                <a:ea typeface="MS Mincho" charset="-128"/>
                <a:cs typeface="Calibri" pitchFamily="34" charset="0"/>
              </a:rPr>
              <a:t>Fälle*, davon 55.056 nicht erhoben oder nicht ermittelbar)</a:t>
            </a:r>
            <a:endParaRPr kumimoji="0" lang="de-DE" altLang="de-DE" sz="1200" b="0" i="0" u="none" strike="noStrike" cap="none" normalizeH="0" baseline="0" dirty="0" smtClean="0">
              <a:ln>
                <a:noFill/>
              </a:ln>
              <a:effectLst/>
              <a:latin typeface="Arial" pitchFamily="34" charset="0"/>
              <a:cs typeface="Arial" pitchFamily="34" charset="0"/>
            </a:endParaRPr>
          </a:p>
        </p:txBody>
      </p:sp>
      <p:graphicFrame>
        <p:nvGraphicFramePr>
          <p:cNvPr id="8" name="Tabelle 7"/>
          <p:cNvGraphicFramePr>
            <a:graphicFrameLocks noGrp="1"/>
          </p:cNvGraphicFramePr>
          <p:nvPr>
            <p:extLst>
              <p:ext uri="{D42A27DB-BD31-4B8C-83A1-F6EECF244321}">
                <p14:modId xmlns:p14="http://schemas.microsoft.com/office/powerpoint/2010/main" val="2815607657"/>
              </p:ext>
            </p:extLst>
          </p:nvPr>
        </p:nvGraphicFramePr>
        <p:xfrm>
          <a:off x="425992" y="1685556"/>
          <a:ext cx="8292706" cy="4109190"/>
        </p:xfrm>
        <a:graphic>
          <a:graphicData uri="http://schemas.openxmlformats.org/drawingml/2006/table">
            <a:tbl>
              <a:tblPr firstRow="1" firstCol="1" bandRow="1">
                <a:tableStyleId>{5C22544A-7EE6-4342-B048-85BDC9FD1C3A}</a:tableStyleId>
              </a:tblPr>
              <a:tblGrid>
                <a:gridCol w="2854349"/>
                <a:gridCol w="1139418"/>
                <a:gridCol w="1265467"/>
                <a:gridCol w="1265467"/>
                <a:gridCol w="1013369"/>
                <a:gridCol w="754636"/>
              </a:tblGrid>
              <a:tr h="585463">
                <a:tc>
                  <a:txBody>
                    <a:bodyPr/>
                    <a:lstStyle/>
                    <a:p>
                      <a:pPr>
                        <a:lnSpc>
                          <a:spcPct val="115000"/>
                        </a:lnSpc>
                        <a:spcAft>
                          <a:spcPts val="600"/>
                        </a:spcAft>
                      </a:pPr>
                      <a:r>
                        <a:rPr lang="de-DE" sz="1100" dirty="0">
                          <a:effectLst/>
                        </a:rPr>
                        <a:t>Einrichtung gemäß</a:t>
                      </a:r>
                      <a:endParaRPr lang="de-DE" sz="1100" dirty="0">
                        <a:effectLst/>
                        <a:latin typeface="Calibri"/>
                        <a:ea typeface="MS Mincho"/>
                        <a:cs typeface="Times New Roman"/>
                      </a:endParaRPr>
                    </a:p>
                  </a:txBody>
                  <a:tcPr marL="44450" marR="44450" marT="9525" marB="0" anchor="ctr"/>
                </a:tc>
                <a:tc>
                  <a:txBody>
                    <a:bodyPr/>
                    <a:lstStyle/>
                    <a:p>
                      <a:pPr algn="r">
                        <a:lnSpc>
                          <a:spcPct val="115000"/>
                        </a:lnSpc>
                        <a:spcAft>
                          <a:spcPts val="600"/>
                        </a:spcAft>
                      </a:pPr>
                      <a:r>
                        <a:rPr lang="de-DE" sz="1100">
                          <a:effectLst/>
                        </a:rPr>
                        <a:t> </a:t>
                      </a:r>
                      <a:endParaRPr lang="de-DE" sz="1100">
                        <a:effectLst/>
                        <a:latin typeface="Calibri"/>
                        <a:ea typeface="MS Mincho"/>
                        <a:cs typeface="Times New Roman"/>
                      </a:endParaRPr>
                    </a:p>
                  </a:txBody>
                  <a:tcPr marL="0" marR="0" marT="0" marB="0" anchor="ctr"/>
                </a:tc>
                <a:tc>
                  <a:txBody>
                    <a:bodyPr/>
                    <a:lstStyle/>
                    <a:p>
                      <a:pPr algn="ctr">
                        <a:lnSpc>
                          <a:spcPct val="115000"/>
                        </a:lnSpc>
                        <a:spcAft>
                          <a:spcPts val="1200"/>
                        </a:spcAft>
                      </a:pPr>
                      <a:r>
                        <a:rPr lang="de-DE" sz="1100">
                          <a:effectLst/>
                        </a:rPr>
                        <a:t>Gesamt</a:t>
                      </a:r>
                      <a:endParaRPr lang="de-DE" sz="1100">
                        <a:effectLst/>
                        <a:latin typeface="Calibri"/>
                        <a:ea typeface="MS Mincho"/>
                        <a:cs typeface="Times New Roman"/>
                      </a:endParaRPr>
                    </a:p>
                  </a:txBody>
                  <a:tcPr marL="44450" marR="44450" marT="9525" marB="0" anchor="ctr"/>
                </a:tc>
                <a:tc>
                  <a:txBody>
                    <a:bodyPr/>
                    <a:lstStyle/>
                    <a:p>
                      <a:pPr algn="ctr">
                        <a:lnSpc>
                          <a:spcPct val="115000"/>
                        </a:lnSpc>
                        <a:spcAft>
                          <a:spcPts val="1200"/>
                        </a:spcAft>
                      </a:pPr>
                      <a:r>
                        <a:rPr lang="de-DE" sz="1100">
                          <a:effectLst/>
                        </a:rPr>
                        <a:t>Hospitalisiert</a:t>
                      </a:r>
                      <a:endParaRPr lang="de-DE" sz="1100">
                        <a:effectLst/>
                        <a:latin typeface="Calibri"/>
                        <a:ea typeface="MS Mincho"/>
                        <a:cs typeface="Times New Roman"/>
                      </a:endParaRPr>
                    </a:p>
                  </a:txBody>
                  <a:tcPr marL="44450" marR="44450" marT="9525" marB="0" anchor="ctr"/>
                </a:tc>
                <a:tc>
                  <a:txBody>
                    <a:bodyPr/>
                    <a:lstStyle/>
                    <a:p>
                      <a:pPr algn="ctr">
                        <a:lnSpc>
                          <a:spcPct val="115000"/>
                        </a:lnSpc>
                        <a:spcAft>
                          <a:spcPts val="1200"/>
                        </a:spcAft>
                      </a:pPr>
                      <a:r>
                        <a:rPr lang="de-DE" sz="1100">
                          <a:effectLst/>
                        </a:rPr>
                        <a:t>Verstorben</a:t>
                      </a:r>
                      <a:endParaRPr lang="de-DE" sz="1100">
                        <a:effectLst/>
                        <a:latin typeface="Calibri"/>
                        <a:ea typeface="MS Mincho"/>
                        <a:cs typeface="Times New Roman"/>
                      </a:endParaRPr>
                    </a:p>
                  </a:txBody>
                  <a:tcPr marL="0" marR="0" marT="0" marB="0" anchor="ctr"/>
                </a:tc>
                <a:tc>
                  <a:txBody>
                    <a:bodyPr/>
                    <a:lstStyle/>
                    <a:p>
                      <a:pPr algn="ctr">
                        <a:lnSpc>
                          <a:spcPct val="115000"/>
                        </a:lnSpc>
                        <a:spcAft>
                          <a:spcPts val="0"/>
                        </a:spcAft>
                      </a:pPr>
                      <a:r>
                        <a:rPr lang="de-DE" sz="1100">
                          <a:effectLst/>
                        </a:rPr>
                        <a:t>Genesen </a:t>
                      </a:r>
                    </a:p>
                    <a:p>
                      <a:pPr algn="ctr">
                        <a:lnSpc>
                          <a:spcPct val="115000"/>
                        </a:lnSpc>
                        <a:spcAft>
                          <a:spcPts val="0"/>
                        </a:spcAft>
                      </a:pPr>
                      <a:r>
                        <a:rPr lang="de-DE" sz="900">
                          <a:effectLst/>
                        </a:rPr>
                        <a:t>(Schätzung)</a:t>
                      </a:r>
                      <a:endParaRPr lang="de-DE" sz="1100">
                        <a:effectLst/>
                        <a:latin typeface="Calibri"/>
                        <a:ea typeface="MS Mincho"/>
                        <a:cs typeface="Times New Roman"/>
                      </a:endParaRPr>
                    </a:p>
                  </a:txBody>
                  <a:tcPr marL="0" marR="0" marT="0" marB="0" anchor="ctr"/>
                </a:tc>
              </a:tr>
              <a:tr h="405882">
                <a:tc rowSpan="2">
                  <a:txBody>
                    <a:bodyPr/>
                    <a:lstStyle/>
                    <a:p>
                      <a:pPr>
                        <a:lnSpc>
                          <a:spcPct val="115000"/>
                        </a:lnSpc>
                        <a:spcBef>
                          <a:spcPts val="100"/>
                        </a:spcBef>
                        <a:spcAft>
                          <a:spcPts val="100"/>
                        </a:spcAft>
                      </a:pPr>
                      <a:r>
                        <a:rPr lang="de-DE" sz="1000">
                          <a:effectLst/>
                        </a:rPr>
                        <a:t>§ 23 IfSG (z.B. Krankenhäuser, ärztliche Praxen, Dialyseeinrichtungen und Rettungsdienste)</a:t>
                      </a:r>
                      <a:endParaRPr lang="de-DE" sz="1100">
                        <a:effectLst/>
                        <a:latin typeface="Calibri"/>
                        <a:ea typeface="MS Mincho"/>
                        <a:cs typeface="Times New Roman"/>
                      </a:endParaRPr>
                    </a:p>
                  </a:txBody>
                  <a:tcPr marL="44450" marR="44450" marT="9525" marB="0" anchor="ctr"/>
                </a:tc>
                <a:tc>
                  <a:txBody>
                    <a:bodyPr/>
                    <a:lstStyle/>
                    <a:p>
                      <a:pPr>
                        <a:lnSpc>
                          <a:spcPct val="115000"/>
                        </a:lnSpc>
                        <a:spcBef>
                          <a:spcPts val="100"/>
                        </a:spcBef>
                        <a:spcAft>
                          <a:spcPts val="100"/>
                        </a:spcAft>
                      </a:pPr>
                      <a:r>
                        <a:rPr lang="de-DE" sz="1000">
                          <a:effectLst/>
                        </a:rPr>
                        <a:t>Betreut/ untergebracht</a:t>
                      </a:r>
                      <a:endParaRPr lang="de-DE" sz="1100">
                        <a:effectLst/>
                        <a:latin typeface="Calibri"/>
                        <a:ea typeface="MS Mincho"/>
                        <a:cs typeface="Times New Roman"/>
                      </a:endParaRPr>
                    </a:p>
                  </a:txBody>
                  <a:tcPr marL="0" marR="0" marT="0" marB="0" anchor="ctr"/>
                </a:tc>
                <a:tc>
                  <a:txBody>
                    <a:bodyPr/>
                    <a:lstStyle/>
                    <a:p>
                      <a:pPr algn="ctr">
                        <a:spcBef>
                          <a:spcPts val="100"/>
                        </a:spcBef>
                        <a:spcAft>
                          <a:spcPts val="100"/>
                        </a:spcAft>
                      </a:pPr>
                      <a:r>
                        <a:rPr lang="de-DE" sz="1100" kern="1200" dirty="0" smtClean="0">
                          <a:effectLst/>
                        </a:rPr>
                        <a:t>2.474</a:t>
                      </a:r>
                      <a:endParaRPr lang="de-DE" sz="1200" dirty="0">
                        <a:effectLst/>
                        <a:latin typeface="Cambria"/>
                        <a:ea typeface="Times New Roman"/>
                      </a:endParaRPr>
                    </a:p>
                  </a:txBody>
                  <a:tcPr marL="44450" marR="44450" marT="9525" marB="0" anchor="ctr"/>
                </a:tc>
                <a:tc>
                  <a:txBody>
                    <a:bodyPr/>
                    <a:lstStyle/>
                    <a:p>
                      <a:pPr algn="ctr">
                        <a:spcBef>
                          <a:spcPts val="100"/>
                        </a:spcBef>
                        <a:spcAft>
                          <a:spcPts val="100"/>
                        </a:spcAft>
                      </a:pPr>
                      <a:r>
                        <a:rPr lang="de-DE" sz="1100" dirty="0" smtClean="0">
                          <a:solidFill>
                            <a:schemeClr val="tx1"/>
                          </a:solidFill>
                          <a:effectLst/>
                        </a:rPr>
                        <a:t>1.638</a:t>
                      </a:r>
                      <a:endParaRPr lang="de-DE" sz="1200" dirty="0">
                        <a:solidFill>
                          <a:schemeClr val="tx1"/>
                        </a:solidFill>
                        <a:effectLst/>
                        <a:latin typeface="Cambria"/>
                        <a:ea typeface="Times New Roman"/>
                      </a:endParaRPr>
                    </a:p>
                  </a:txBody>
                  <a:tcPr marL="44450" marR="44450" marT="9525" marB="0" anchor="ctr"/>
                </a:tc>
                <a:tc>
                  <a:txBody>
                    <a:bodyPr/>
                    <a:lstStyle/>
                    <a:p>
                      <a:pPr algn="ctr" fontAlgn="ctr">
                        <a:spcBef>
                          <a:spcPts val="100"/>
                        </a:spcBef>
                        <a:spcAft>
                          <a:spcPts val="100"/>
                        </a:spcAft>
                      </a:pPr>
                      <a:r>
                        <a:rPr lang="de-DE" sz="1100" dirty="0" smtClean="0">
                          <a:solidFill>
                            <a:schemeClr val="tx1"/>
                          </a:solidFill>
                          <a:effectLst/>
                        </a:rPr>
                        <a:t>452</a:t>
                      </a:r>
                      <a:endParaRPr lang="de-DE" sz="1200" dirty="0">
                        <a:solidFill>
                          <a:schemeClr val="tx1"/>
                        </a:solidFill>
                        <a:effectLst/>
                        <a:latin typeface="Cambria"/>
                        <a:ea typeface="Times New Roman"/>
                      </a:endParaRPr>
                    </a:p>
                  </a:txBody>
                  <a:tcPr marL="0" marR="0" marT="0" marB="0" anchor="ctr"/>
                </a:tc>
                <a:tc>
                  <a:txBody>
                    <a:bodyPr/>
                    <a:lstStyle/>
                    <a:p>
                      <a:pPr algn="ctr" fontAlgn="ctr">
                        <a:spcBef>
                          <a:spcPts val="100"/>
                        </a:spcBef>
                        <a:spcAft>
                          <a:spcPts val="100"/>
                        </a:spcAft>
                      </a:pPr>
                      <a:r>
                        <a:rPr lang="de-DE" sz="1100" kern="1200" dirty="0" smtClean="0">
                          <a:solidFill>
                            <a:schemeClr val="tx1"/>
                          </a:solidFill>
                          <a:effectLst/>
                        </a:rPr>
                        <a:t>1.400</a:t>
                      </a:r>
                      <a:endParaRPr lang="de-DE" sz="1200" dirty="0">
                        <a:solidFill>
                          <a:schemeClr val="tx1"/>
                        </a:solidFill>
                        <a:effectLst/>
                        <a:latin typeface="Cambria"/>
                        <a:ea typeface="Times New Roman"/>
                      </a:endParaRPr>
                    </a:p>
                  </a:txBody>
                  <a:tcPr marL="0" marR="0" marT="0" marB="0" anchor="ctr"/>
                </a:tc>
              </a:tr>
              <a:tr h="405882">
                <a:tc vMerge="1">
                  <a:txBody>
                    <a:bodyPr/>
                    <a:lstStyle/>
                    <a:p>
                      <a:endParaRPr lang="de-DE"/>
                    </a:p>
                  </a:txBody>
                  <a:tcPr/>
                </a:tc>
                <a:tc>
                  <a:txBody>
                    <a:bodyPr/>
                    <a:lstStyle/>
                    <a:p>
                      <a:pPr>
                        <a:lnSpc>
                          <a:spcPct val="115000"/>
                        </a:lnSpc>
                        <a:spcBef>
                          <a:spcPts val="100"/>
                        </a:spcBef>
                        <a:spcAft>
                          <a:spcPts val="100"/>
                        </a:spcAft>
                      </a:pPr>
                      <a:r>
                        <a:rPr lang="de-DE" sz="1000" dirty="0">
                          <a:effectLst/>
                        </a:rPr>
                        <a:t>Tätigkeit in Einrichtung</a:t>
                      </a:r>
                      <a:endParaRPr lang="de-DE" sz="1100" dirty="0">
                        <a:effectLst/>
                        <a:latin typeface="Calibri"/>
                        <a:ea typeface="MS Mincho"/>
                        <a:cs typeface="Times New Roman"/>
                      </a:endParaRPr>
                    </a:p>
                  </a:txBody>
                  <a:tcPr marL="0" marR="0" marT="0" marB="0" anchor="ctr"/>
                </a:tc>
                <a:tc>
                  <a:txBody>
                    <a:bodyPr/>
                    <a:lstStyle/>
                    <a:p>
                      <a:pPr algn="ctr">
                        <a:spcBef>
                          <a:spcPts val="100"/>
                        </a:spcBef>
                        <a:spcAft>
                          <a:spcPts val="100"/>
                        </a:spcAft>
                      </a:pPr>
                      <a:r>
                        <a:rPr lang="de-DE" sz="1100" kern="1200" dirty="0" smtClean="0">
                          <a:effectLst/>
                        </a:rPr>
                        <a:t>10.984</a:t>
                      </a:r>
                      <a:endParaRPr lang="de-DE" sz="1200" dirty="0">
                        <a:effectLst/>
                        <a:latin typeface="Cambria"/>
                        <a:ea typeface="Times New Roman"/>
                      </a:endParaRPr>
                    </a:p>
                  </a:txBody>
                  <a:tcPr marL="44450" marR="44450" marT="9525" marB="0" anchor="ctr"/>
                </a:tc>
                <a:tc>
                  <a:txBody>
                    <a:bodyPr/>
                    <a:lstStyle/>
                    <a:p>
                      <a:pPr algn="ctr">
                        <a:spcBef>
                          <a:spcPts val="100"/>
                        </a:spcBef>
                        <a:spcAft>
                          <a:spcPts val="100"/>
                        </a:spcAft>
                      </a:pPr>
                      <a:r>
                        <a:rPr lang="de-DE" sz="1100" kern="1200" dirty="0" smtClean="0">
                          <a:solidFill>
                            <a:schemeClr val="tx1"/>
                          </a:solidFill>
                          <a:effectLst/>
                        </a:rPr>
                        <a:t>488</a:t>
                      </a:r>
                      <a:endParaRPr lang="de-DE" sz="1200" dirty="0">
                        <a:solidFill>
                          <a:schemeClr val="tx1"/>
                        </a:solidFill>
                        <a:effectLst/>
                        <a:latin typeface="Cambria"/>
                        <a:ea typeface="Times New Roman"/>
                      </a:endParaRPr>
                    </a:p>
                  </a:txBody>
                  <a:tcPr marL="44450" marR="44450" marT="9525" marB="0" anchor="ctr"/>
                </a:tc>
                <a:tc>
                  <a:txBody>
                    <a:bodyPr/>
                    <a:lstStyle/>
                    <a:p>
                      <a:pPr algn="ctr" fontAlgn="ctr">
                        <a:spcBef>
                          <a:spcPts val="100"/>
                        </a:spcBef>
                        <a:spcAft>
                          <a:spcPts val="100"/>
                        </a:spcAft>
                      </a:pPr>
                      <a:r>
                        <a:rPr lang="de-DE" sz="1100" kern="1200" dirty="0" smtClean="0">
                          <a:solidFill>
                            <a:schemeClr val="tx1"/>
                          </a:solidFill>
                          <a:effectLst/>
                        </a:rPr>
                        <a:t>17</a:t>
                      </a:r>
                      <a:endParaRPr lang="de-DE" sz="1200" dirty="0">
                        <a:solidFill>
                          <a:schemeClr val="tx1"/>
                        </a:solidFill>
                        <a:effectLst/>
                        <a:latin typeface="Cambria"/>
                        <a:ea typeface="Times New Roman"/>
                      </a:endParaRPr>
                    </a:p>
                  </a:txBody>
                  <a:tcPr marL="0" marR="0" marT="0" marB="0" anchor="ctr"/>
                </a:tc>
                <a:tc>
                  <a:txBody>
                    <a:bodyPr/>
                    <a:lstStyle/>
                    <a:p>
                      <a:pPr algn="ctr" fontAlgn="ctr">
                        <a:spcBef>
                          <a:spcPts val="100"/>
                        </a:spcBef>
                        <a:spcAft>
                          <a:spcPts val="100"/>
                        </a:spcAft>
                      </a:pPr>
                      <a:r>
                        <a:rPr lang="de-DE" sz="1100" kern="1200" dirty="0" smtClean="0">
                          <a:solidFill>
                            <a:schemeClr val="tx1"/>
                          </a:solidFill>
                          <a:effectLst/>
                          <a:latin typeface="+mn-lt"/>
                          <a:ea typeface="+mn-ea"/>
                        </a:rPr>
                        <a:t>10.000</a:t>
                      </a:r>
                      <a:endParaRPr lang="de-DE" sz="1200" dirty="0">
                        <a:solidFill>
                          <a:schemeClr val="tx1"/>
                        </a:solidFill>
                        <a:effectLst/>
                        <a:latin typeface="Cambria"/>
                        <a:ea typeface="Times New Roman"/>
                      </a:endParaRPr>
                    </a:p>
                  </a:txBody>
                  <a:tcPr marL="0" marR="0" marT="0" marB="0" anchor="ctr"/>
                </a:tc>
              </a:tr>
              <a:tr h="391136">
                <a:tc rowSpan="2">
                  <a:txBody>
                    <a:bodyPr/>
                    <a:lstStyle/>
                    <a:p>
                      <a:pPr>
                        <a:lnSpc>
                          <a:spcPct val="115000"/>
                        </a:lnSpc>
                        <a:spcBef>
                          <a:spcPts val="100"/>
                        </a:spcBef>
                        <a:spcAft>
                          <a:spcPts val="100"/>
                        </a:spcAft>
                      </a:pPr>
                      <a:r>
                        <a:rPr lang="de-DE" sz="1000" dirty="0">
                          <a:effectLst/>
                        </a:rPr>
                        <a:t>§ 33 IfSG (z.B. Kitas, Kinderhorte, Schulen, Heime und Ferienlager)</a:t>
                      </a:r>
                      <a:endParaRPr lang="de-DE" sz="1100" dirty="0">
                        <a:effectLst/>
                        <a:latin typeface="Calibri"/>
                        <a:ea typeface="MS Mincho"/>
                        <a:cs typeface="Times New Roman"/>
                      </a:endParaRPr>
                    </a:p>
                  </a:txBody>
                  <a:tcPr marL="44450" marR="44450" marT="9525" marB="0" anchor="ctr"/>
                </a:tc>
                <a:tc>
                  <a:txBody>
                    <a:bodyPr/>
                    <a:lstStyle/>
                    <a:p>
                      <a:pPr>
                        <a:lnSpc>
                          <a:spcPct val="115000"/>
                        </a:lnSpc>
                        <a:spcBef>
                          <a:spcPts val="100"/>
                        </a:spcBef>
                        <a:spcAft>
                          <a:spcPts val="100"/>
                        </a:spcAft>
                      </a:pPr>
                      <a:r>
                        <a:rPr lang="de-DE" sz="1000">
                          <a:effectLst/>
                        </a:rPr>
                        <a:t>Betreut/ untergebracht</a:t>
                      </a:r>
                      <a:endParaRPr lang="de-DE" sz="1100">
                        <a:effectLst/>
                        <a:latin typeface="Calibri"/>
                        <a:ea typeface="MS Mincho"/>
                        <a:cs typeface="Times New Roman"/>
                      </a:endParaRPr>
                    </a:p>
                  </a:txBody>
                  <a:tcPr marL="0" marR="0" marT="0" marB="0" anchor="ctr"/>
                </a:tc>
                <a:tc>
                  <a:txBody>
                    <a:bodyPr/>
                    <a:lstStyle/>
                    <a:p>
                      <a:pPr algn="ctr">
                        <a:spcBef>
                          <a:spcPts val="100"/>
                        </a:spcBef>
                        <a:spcAft>
                          <a:spcPts val="100"/>
                        </a:spcAft>
                      </a:pPr>
                      <a:r>
                        <a:rPr lang="de-DE" sz="1100" kern="1200" dirty="0" smtClean="0">
                          <a:effectLst/>
                        </a:rPr>
                        <a:t>1.789*</a:t>
                      </a:r>
                      <a:endParaRPr lang="de-DE" sz="1200" dirty="0">
                        <a:effectLst/>
                        <a:latin typeface="Cambria"/>
                        <a:ea typeface="Times New Roman"/>
                      </a:endParaRPr>
                    </a:p>
                  </a:txBody>
                  <a:tcPr marL="44450" marR="44450" marT="9525" marB="0" anchor="ctr"/>
                </a:tc>
                <a:tc>
                  <a:txBody>
                    <a:bodyPr/>
                    <a:lstStyle/>
                    <a:p>
                      <a:pPr algn="ctr">
                        <a:spcBef>
                          <a:spcPts val="100"/>
                        </a:spcBef>
                        <a:spcAft>
                          <a:spcPts val="100"/>
                        </a:spcAft>
                      </a:pPr>
                      <a:r>
                        <a:rPr lang="de-DE" sz="1100" dirty="0" smtClean="0">
                          <a:solidFill>
                            <a:schemeClr val="tx1"/>
                          </a:solidFill>
                          <a:effectLst/>
                        </a:rPr>
                        <a:t>51</a:t>
                      </a:r>
                      <a:endParaRPr lang="de-DE" sz="1200" dirty="0">
                        <a:solidFill>
                          <a:schemeClr val="tx1"/>
                        </a:solidFill>
                        <a:effectLst/>
                        <a:latin typeface="Cambria"/>
                        <a:ea typeface="Times New Roman"/>
                      </a:endParaRPr>
                    </a:p>
                  </a:txBody>
                  <a:tcPr marL="44450" marR="44450" marT="9525" marB="0" anchor="ctr"/>
                </a:tc>
                <a:tc>
                  <a:txBody>
                    <a:bodyPr/>
                    <a:lstStyle/>
                    <a:p>
                      <a:pPr algn="ctr">
                        <a:spcBef>
                          <a:spcPts val="100"/>
                        </a:spcBef>
                        <a:spcAft>
                          <a:spcPts val="100"/>
                        </a:spcAft>
                      </a:pPr>
                      <a:r>
                        <a:rPr lang="de-DE" sz="1100" dirty="0">
                          <a:solidFill>
                            <a:schemeClr val="tx1"/>
                          </a:solidFill>
                          <a:effectLst/>
                        </a:rPr>
                        <a:t>1</a:t>
                      </a:r>
                      <a:endParaRPr lang="de-DE" sz="1200" dirty="0">
                        <a:solidFill>
                          <a:schemeClr val="tx1"/>
                        </a:solidFill>
                        <a:effectLst/>
                        <a:latin typeface="Cambria"/>
                        <a:ea typeface="Times New Roman"/>
                      </a:endParaRPr>
                    </a:p>
                  </a:txBody>
                  <a:tcPr marL="0" marR="0" marT="0" marB="0" anchor="ctr"/>
                </a:tc>
                <a:tc>
                  <a:txBody>
                    <a:bodyPr/>
                    <a:lstStyle/>
                    <a:p>
                      <a:pPr algn="ctr">
                        <a:spcBef>
                          <a:spcPts val="100"/>
                        </a:spcBef>
                        <a:spcAft>
                          <a:spcPts val="100"/>
                        </a:spcAft>
                      </a:pPr>
                      <a:r>
                        <a:rPr lang="de-DE" sz="1100" kern="1200" dirty="0" smtClean="0">
                          <a:solidFill>
                            <a:schemeClr val="tx1"/>
                          </a:solidFill>
                          <a:effectLst/>
                        </a:rPr>
                        <a:t>1.600</a:t>
                      </a:r>
                      <a:endParaRPr lang="de-DE" sz="1200" dirty="0">
                        <a:solidFill>
                          <a:schemeClr val="tx1"/>
                        </a:solidFill>
                        <a:effectLst/>
                        <a:latin typeface="Cambria"/>
                        <a:ea typeface="Times New Roman"/>
                      </a:endParaRPr>
                    </a:p>
                  </a:txBody>
                  <a:tcPr marL="0" marR="0" marT="0" marB="0" anchor="ctr"/>
                </a:tc>
              </a:tr>
              <a:tr h="391136">
                <a:tc vMerge="1">
                  <a:txBody>
                    <a:bodyPr/>
                    <a:lstStyle/>
                    <a:p>
                      <a:endParaRPr lang="de-DE"/>
                    </a:p>
                  </a:txBody>
                  <a:tcPr/>
                </a:tc>
                <a:tc>
                  <a:txBody>
                    <a:bodyPr/>
                    <a:lstStyle/>
                    <a:p>
                      <a:pPr>
                        <a:lnSpc>
                          <a:spcPct val="115000"/>
                        </a:lnSpc>
                        <a:spcBef>
                          <a:spcPts val="100"/>
                        </a:spcBef>
                        <a:spcAft>
                          <a:spcPts val="100"/>
                        </a:spcAft>
                      </a:pPr>
                      <a:r>
                        <a:rPr lang="de-DE" sz="1000" dirty="0">
                          <a:effectLst/>
                        </a:rPr>
                        <a:t>Tätigkeit in Einrichtung</a:t>
                      </a:r>
                      <a:endParaRPr lang="de-DE" sz="1100" dirty="0">
                        <a:effectLst/>
                        <a:latin typeface="Calibri"/>
                        <a:ea typeface="MS Mincho"/>
                        <a:cs typeface="Times New Roman"/>
                      </a:endParaRPr>
                    </a:p>
                  </a:txBody>
                  <a:tcPr marL="0" marR="0" marT="0" marB="0" anchor="ctr"/>
                </a:tc>
                <a:tc>
                  <a:txBody>
                    <a:bodyPr/>
                    <a:lstStyle/>
                    <a:p>
                      <a:pPr algn="ctr">
                        <a:spcBef>
                          <a:spcPts val="100"/>
                        </a:spcBef>
                        <a:spcAft>
                          <a:spcPts val="100"/>
                        </a:spcAft>
                      </a:pPr>
                      <a:r>
                        <a:rPr lang="de-DE" sz="1100" kern="1200" dirty="0" smtClean="0">
                          <a:effectLst/>
                        </a:rPr>
                        <a:t>2.162</a:t>
                      </a:r>
                      <a:endParaRPr lang="de-DE" sz="1200" dirty="0">
                        <a:effectLst/>
                        <a:latin typeface="Cambria"/>
                        <a:ea typeface="Times New Roman"/>
                      </a:endParaRPr>
                    </a:p>
                  </a:txBody>
                  <a:tcPr marL="44450" marR="44450" marT="9525" marB="0" anchor="ctr"/>
                </a:tc>
                <a:tc>
                  <a:txBody>
                    <a:bodyPr/>
                    <a:lstStyle/>
                    <a:p>
                      <a:pPr algn="ctr">
                        <a:spcBef>
                          <a:spcPts val="100"/>
                        </a:spcBef>
                        <a:spcAft>
                          <a:spcPts val="100"/>
                        </a:spcAft>
                      </a:pPr>
                      <a:r>
                        <a:rPr lang="de-DE" sz="1100" kern="1200" dirty="0" smtClean="0">
                          <a:solidFill>
                            <a:schemeClr val="tx1"/>
                          </a:solidFill>
                          <a:effectLst/>
                          <a:latin typeface="+mn-lt"/>
                          <a:ea typeface="+mn-ea"/>
                        </a:rPr>
                        <a:t>108</a:t>
                      </a:r>
                      <a:endParaRPr lang="de-DE" sz="1200" dirty="0">
                        <a:solidFill>
                          <a:schemeClr val="tx1"/>
                        </a:solidFill>
                        <a:effectLst/>
                        <a:latin typeface="Cambria"/>
                        <a:ea typeface="Times New Roman"/>
                      </a:endParaRPr>
                    </a:p>
                  </a:txBody>
                  <a:tcPr marL="44450" marR="44450" marT="9525" marB="0" anchor="ctr"/>
                </a:tc>
                <a:tc>
                  <a:txBody>
                    <a:bodyPr/>
                    <a:lstStyle/>
                    <a:p>
                      <a:pPr algn="ctr">
                        <a:spcBef>
                          <a:spcPts val="100"/>
                        </a:spcBef>
                        <a:spcAft>
                          <a:spcPts val="100"/>
                        </a:spcAft>
                      </a:pPr>
                      <a:r>
                        <a:rPr lang="de-DE" sz="1100" kern="1200" dirty="0">
                          <a:solidFill>
                            <a:schemeClr val="tx1"/>
                          </a:solidFill>
                          <a:effectLst/>
                        </a:rPr>
                        <a:t>7</a:t>
                      </a:r>
                      <a:endParaRPr lang="de-DE" sz="1200" dirty="0">
                        <a:solidFill>
                          <a:schemeClr val="tx1"/>
                        </a:solidFill>
                        <a:effectLst/>
                        <a:latin typeface="Cambria"/>
                        <a:ea typeface="Times New Roman"/>
                      </a:endParaRPr>
                    </a:p>
                  </a:txBody>
                  <a:tcPr marL="0" marR="0" marT="0" marB="0" anchor="ctr"/>
                </a:tc>
                <a:tc>
                  <a:txBody>
                    <a:bodyPr/>
                    <a:lstStyle/>
                    <a:p>
                      <a:pPr algn="ctr">
                        <a:spcBef>
                          <a:spcPts val="100"/>
                        </a:spcBef>
                        <a:spcAft>
                          <a:spcPts val="100"/>
                        </a:spcAft>
                      </a:pPr>
                      <a:r>
                        <a:rPr lang="de-DE" sz="1100" kern="1200" dirty="0" smtClean="0">
                          <a:solidFill>
                            <a:schemeClr val="tx1"/>
                          </a:solidFill>
                          <a:effectLst/>
                          <a:latin typeface="+mn-lt"/>
                          <a:ea typeface="+mn-ea"/>
                        </a:rPr>
                        <a:t>2.000</a:t>
                      </a:r>
                      <a:endParaRPr lang="de-DE" sz="1200" dirty="0">
                        <a:solidFill>
                          <a:schemeClr val="tx1"/>
                        </a:solidFill>
                        <a:effectLst/>
                        <a:latin typeface="Cambria"/>
                        <a:ea typeface="Times New Roman"/>
                      </a:endParaRPr>
                    </a:p>
                  </a:txBody>
                  <a:tcPr marL="0" marR="0" marT="0" marB="0" anchor="ctr"/>
                </a:tc>
              </a:tr>
              <a:tr h="532902">
                <a:tc rowSpan="2">
                  <a:txBody>
                    <a:bodyPr/>
                    <a:lstStyle/>
                    <a:p>
                      <a:pPr>
                        <a:lnSpc>
                          <a:spcPct val="115000"/>
                        </a:lnSpc>
                        <a:spcBef>
                          <a:spcPts val="100"/>
                        </a:spcBef>
                        <a:spcAft>
                          <a:spcPts val="100"/>
                        </a:spcAft>
                      </a:pPr>
                      <a:r>
                        <a:rPr lang="de-DE" sz="1000">
                          <a:effectLst/>
                        </a:rPr>
                        <a:t>§ 36 IfSG (z.B. Pflegeeinrichtungen, Obdachlosen-unterkünfte, Einrichtungen zur gemeinschaftlichen Unterbringung von Asylsuchenden, sonstige Massenunterkünfte, Justizvollzugsanstalten)</a:t>
                      </a:r>
                      <a:endParaRPr lang="de-DE" sz="1100">
                        <a:effectLst/>
                        <a:latin typeface="Calibri"/>
                        <a:ea typeface="MS Mincho"/>
                        <a:cs typeface="Times New Roman"/>
                      </a:endParaRPr>
                    </a:p>
                  </a:txBody>
                  <a:tcPr marL="44450" marR="44450" marT="9525" marB="0" anchor="ctr"/>
                </a:tc>
                <a:tc>
                  <a:txBody>
                    <a:bodyPr/>
                    <a:lstStyle/>
                    <a:p>
                      <a:pPr>
                        <a:lnSpc>
                          <a:spcPct val="115000"/>
                        </a:lnSpc>
                        <a:spcBef>
                          <a:spcPts val="100"/>
                        </a:spcBef>
                        <a:spcAft>
                          <a:spcPts val="100"/>
                        </a:spcAft>
                      </a:pPr>
                      <a:r>
                        <a:rPr lang="de-DE" sz="1000">
                          <a:effectLst/>
                        </a:rPr>
                        <a:t>Betreut/ untergebracht</a:t>
                      </a:r>
                      <a:endParaRPr lang="de-DE" sz="1100">
                        <a:effectLst/>
                        <a:latin typeface="Calibri"/>
                        <a:ea typeface="MS Mincho"/>
                        <a:cs typeface="Times New Roman"/>
                      </a:endParaRPr>
                    </a:p>
                  </a:txBody>
                  <a:tcPr marL="0" marR="0" marT="0" marB="0" anchor="ctr"/>
                </a:tc>
                <a:tc>
                  <a:txBody>
                    <a:bodyPr/>
                    <a:lstStyle/>
                    <a:p>
                      <a:pPr algn="ctr">
                        <a:spcBef>
                          <a:spcPts val="100"/>
                        </a:spcBef>
                        <a:spcAft>
                          <a:spcPts val="100"/>
                        </a:spcAft>
                      </a:pPr>
                      <a:r>
                        <a:rPr lang="de-DE" sz="1100" kern="1200" dirty="0" smtClean="0">
                          <a:effectLst/>
                        </a:rPr>
                        <a:t>13.601</a:t>
                      </a:r>
                      <a:endParaRPr lang="de-DE" sz="1200" dirty="0">
                        <a:effectLst/>
                        <a:latin typeface="Cambria"/>
                        <a:ea typeface="Times New Roman"/>
                      </a:endParaRPr>
                    </a:p>
                  </a:txBody>
                  <a:tcPr marL="44450" marR="44450" marT="9525" marB="0" anchor="ctr"/>
                </a:tc>
                <a:tc>
                  <a:txBody>
                    <a:bodyPr/>
                    <a:lstStyle/>
                    <a:p>
                      <a:pPr algn="ctr">
                        <a:spcBef>
                          <a:spcPts val="100"/>
                        </a:spcBef>
                        <a:spcAft>
                          <a:spcPts val="100"/>
                        </a:spcAft>
                      </a:pPr>
                      <a:r>
                        <a:rPr lang="de-DE" sz="1100" dirty="0" smtClean="0">
                          <a:solidFill>
                            <a:schemeClr val="tx1"/>
                          </a:solidFill>
                          <a:effectLst/>
                        </a:rPr>
                        <a:t>3.083</a:t>
                      </a:r>
                      <a:endParaRPr lang="de-DE" sz="1200" dirty="0">
                        <a:solidFill>
                          <a:schemeClr val="tx1"/>
                        </a:solidFill>
                        <a:effectLst/>
                        <a:latin typeface="Cambria"/>
                        <a:ea typeface="Times New Roman"/>
                      </a:endParaRPr>
                    </a:p>
                  </a:txBody>
                  <a:tcPr marL="44450" marR="44450" marT="9525" marB="0" anchor="ctr"/>
                </a:tc>
                <a:tc>
                  <a:txBody>
                    <a:bodyPr/>
                    <a:lstStyle/>
                    <a:p>
                      <a:pPr algn="ctr" fontAlgn="ctr">
                        <a:spcBef>
                          <a:spcPts val="100"/>
                        </a:spcBef>
                        <a:spcAft>
                          <a:spcPts val="100"/>
                        </a:spcAft>
                      </a:pPr>
                      <a:r>
                        <a:rPr lang="de-DE" sz="1100" dirty="0" smtClean="0">
                          <a:solidFill>
                            <a:schemeClr val="tx1"/>
                          </a:solidFill>
                          <a:effectLst/>
                        </a:rPr>
                        <a:t>2.712</a:t>
                      </a:r>
                      <a:endParaRPr lang="de-DE" sz="1200" dirty="0">
                        <a:solidFill>
                          <a:schemeClr val="tx1"/>
                        </a:solidFill>
                        <a:effectLst/>
                        <a:latin typeface="Cambria"/>
                        <a:ea typeface="Times New Roman"/>
                      </a:endParaRPr>
                    </a:p>
                  </a:txBody>
                  <a:tcPr marL="0" marR="0" marT="0" marB="0" anchor="ctr"/>
                </a:tc>
                <a:tc>
                  <a:txBody>
                    <a:bodyPr/>
                    <a:lstStyle/>
                    <a:p>
                      <a:pPr algn="ctr" fontAlgn="ctr">
                        <a:spcBef>
                          <a:spcPts val="100"/>
                        </a:spcBef>
                        <a:spcAft>
                          <a:spcPts val="100"/>
                        </a:spcAft>
                      </a:pPr>
                      <a:r>
                        <a:rPr lang="de-DE" sz="1100" kern="1200" dirty="0" smtClean="0">
                          <a:solidFill>
                            <a:schemeClr val="tx1"/>
                          </a:solidFill>
                          <a:effectLst/>
                        </a:rPr>
                        <a:t>8.200</a:t>
                      </a:r>
                      <a:endParaRPr lang="de-DE" sz="1200" dirty="0">
                        <a:solidFill>
                          <a:schemeClr val="tx1"/>
                        </a:solidFill>
                        <a:effectLst/>
                        <a:latin typeface="Cambria"/>
                        <a:ea typeface="Times New Roman"/>
                      </a:endParaRPr>
                    </a:p>
                  </a:txBody>
                  <a:tcPr marL="0" marR="0" marT="0" marB="0" anchor="ctr"/>
                </a:tc>
              </a:tr>
              <a:tr h="391136">
                <a:tc vMerge="1">
                  <a:txBody>
                    <a:bodyPr/>
                    <a:lstStyle/>
                    <a:p>
                      <a:endParaRPr lang="de-DE"/>
                    </a:p>
                  </a:txBody>
                  <a:tcPr/>
                </a:tc>
                <a:tc>
                  <a:txBody>
                    <a:bodyPr/>
                    <a:lstStyle/>
                    <a:p>
                      <a:pPr>
                        <a:lnSpc>
                          <a:spcPct val="115000"/>
                        </a:lnSpc>
                        <a:spcBef>
                          <a:spcPts val="100"/>
                        </a:spcBef>
                        <a:spcAft>
                          <a:spcPts val="100"/>
                        </a:spcAft>
                      </a:pPr>
                      <a:r>
                        <a:rPr lang="de-DE" sz="1000">
                          <a:effectLst/>
                        </a:rPr>
                        <a:t>Tätigkeit in Einrichtung</a:t>
                      </a:r>
                      <a:endParaRPr lang="de-DE" sz="1100">
                        <a:effectLst/>
                        <a:latin typeface="Calibri"/>
                        <a:ea typeface="MS Mincho"/>
                        <a:cs typeface="Times New Roman"/>
                      </a:endParaRPr>
                    </a:p>
                  </a:txBody>
                  <a:tcPr marL="0" marR="0" marT="0" marB="0" anchor="ctr"/>
                </a:tc>
                <a:tc>
                  <a:txBody>
                    <a:bodyPr/>
                    <a:lstStyle/>
                    <a:p>
                      <a:pPr algn="ctr">
                        <a:spcBef>
                          <a:spcPts val="100"/>
                        </a:spcBef>
                        <a:spcAft>
                          <a:spcPts val="100"/>
                        </a:spcAft>
                      </a:pPr>
                      <a:r>
                        <a:rPr lang="de-DE" sz="1100" kern="1200" dirty="0" smtClean="0">
                          <a:effectLst/>
                        </a:rPr>
                        <a:t>7.953</a:t>
                      </a:r>
                      <a:endParaRPr lang="de-DE" sz="1200" dirty="0">
                        <a:effectLst/>
                        <a:latin typeface="Cambria"/>
                        <a:ea typeface="Times New Roman"/>
                      </a:endParaRPr>
                    </a:p>
                  </a:txBody>
                  <a:tcPr marL="44450" marR="44450" marT="9525" marB="0" anchor="ctr"/>
                </a:tc>
                <a:tc>
                  <a:txBody>
                    <a:bodyPr/>
                    <a:lstStyle/>
                    <a:p>
                      <a:pPr algn="ctr">
                        <a:spcBef>
                          <a:spcPts val="100"/>
                        </a:spcBef>
                        <a:spcAft>
                          <a:spcPts val="100"/>
                        </a:spcAft>
                      </a:pPr>
                      <a:r>
                        <a:rPr lang="de-DE" sz="1100" kern="1200" dirty="0" smtClean="0">
                          <a:solidFill>
                            <a:schemeClr val="tx1"/>
                          </a:solidFill>
                          <a:effectLst/>
                          <a:latin typeface="+mn-lt"/>
                          <a:ea typeface="+mn-ea"/>
                        </a:rPr>
                        <a:t>326</a:t>
                      </a:r>
                      <a:endParaRPr lang="de-DE" sz="1200" dirty="0">
                        <a:solidFill>
                          <a:schemeClr val="tx1"/>
                        </a:solidFill>
                        <a:effectLst/>
                        <a:latin typeface="Cambria"/>
                        <a:ea typeface="Times New Roman"/>
                      </a:endParaRPr>
                    </a:p>
                  </a:txBody>
                  <a:tcPr marL="44450" marR="44450" marT="9525" marB="0" anchor="ctr"/>
                </a:tc>
                <a:tc>
                  <a:txBody>
                    <a:bodyPr/>
                    <a:lstStyle/>
                    <a:p>
                      <a:pPr algn="ctr" fontAlgn="ctr">
                        <a:spcBef>
                          <a:spcPts val="100"/>
                        </a:spcBef>
                        <a:spcAft>
                          <a:spcPts val="100"/>
                        </a:spcAft>
                      </a:pPr>
                      <a:r>
                        <a:rPr lang="de-DE" sz="1100" kern="1200" dirty="0" smtClean="0">
                          <a:solidFill>
                            <a:schemeClr val="tx1"/>
                          </a:solidFill>
                          <a:effectLst/>
                          <a:latin typeface="+mn-lt"/>
                          <a:ea typeface="+mn-ea"/>
                        </a:rPr>
                        <a:t>37</a:t>
                      </a:r>
                      <a:endParaRPr lang="de-DE" sz="1200" dirty="0">
                        <a:solidFill>
                          <a:schemeClr val="tx1"/>
                        </a:solidFill>
                        <a:effectLst/>
                        <a:latin typeface="Cambria"/>
                        <a:ea typeface="Times New Roman"/>
                      </a:endParaRPr>
                    </a:p>
                  </a:txBody>
                  <a:tcPr marL="0" marR="0" marT="0" marB="0" anchor="ctr"/>
                </a:tc>
                <a:tc>
                  <a:txBody>
                    <a:bodyPr/>
                    <a:lstStyle/>
                    <a:p>
                      <a:pPr algn="ctr" fontAlgn="ctr">
                        <a:spcBef>
                          <a:spcPts val="100"/>
                        </a:spcBef>
                        <a:spcAft>
                          <a:spcPts val="100"/>
                        </a:spcAft>
                      </a:pPr>
                      <a:r>
                        <a:rPr lang="de-DE" sz="1100" kern="1200" dirty="0" smtClean="0">
                          <a:solidFill>
                            <a:schemeClr val="tx1"/>
                          </a:solidFill>
                          <a:effectLst/>
                        </a:rPr>
                        <a:t>7.000</a:t>
                      </a:r>
                      <a:endParaRPr lang="de-DE" sz="1200" dirty="0">
                        <a:solidFill>
                          <a:schemeClr val="tx1"/>
                        </a:solidFill>
                        <a:effectLst/>
                        <a:latin typeface="Cambria"/>
                        <a:ea typeface="Times New Roman"/>
                      </a:endParaRPr>
                    </a:p>
                  </a:txBody>
                  <a:tcPr marL="0" marR="0" marT="0" marB="0" anchor="ctr"/>
                </a:tc>
              </a:tr>
              <a:tr h="603567">
                <a:tc>
                  <a:txBody>
                    <a:bodyPr/>
                    <a:lstStyle/>
                    <a:p>
                      <a:pPr>
                        <a:lnSpc>
                          <a:spcPct val="115000"/>
                        </a:lnSpc>
                        <a:spcBef>
                          <a:spcPts val="100"/>
                        </a:spcBef>
                        <a:spcAft>
                          <a:spcPts val="100"/>
                        </a:spcAft>
                      </a:pPr>
                      <a:r>
                        <a:rPr lang="de-DE" sz="1000">
                          <a:effectLst/>
                        </a:rPr>
                        <a:t>§ 42 IfSG (z.B. Küchen von Gaststätten und sonstigen Einrichtungen mit oder zur Gemeinschaftsverpflegung)</a:t>
                      </a:r>
                      <a:endParaRPr lang="de-DE" sz="1100">
                        <a:effectLst/>
                        <a:latin typeface="Calibri"/>
                        <a:ea typeface="MS Mincho"/>
                        <a:cs typeface="Times New Roman"/>
                      </a:endParaRPr>
                    </a:p>
                  </a:txBody>
                  <a:tcPr marL="44450" marR="44450" marT="9525" marB="0" anchor="ctr"/>
                </a:tc>
                <a:tc>
                  <a:txBody>
                    <a:bodyPr/>
                    <a:lstStyle/>
                    <a:p>
                      <a:pPr>
                        <a:lnSpc>
                          <a:spcPct val="115000"/>
                        </a:lnSpc>
                        <a:spcBef>
                          <a:spcPts val="100"/>
                        </a:spcBef>
                        <a:spcAft>
                          <a:spcPts val="100"/>
                        </a:spcAft>
                      </a:pPr>
                      <a:r>
                        <a:rPr lang="de-DE" sz="1000">
                          <a:effectLst/>
                        </a:rPr>
                        <a:t>Tätigkeit in Einrichtung</a:t>
                      </a:r>
                      <a:endParaRPr lang="de-DE" sz="1100">
                        <a:effectLst/>
                        <a:latin typeface="Calibri"/>
                        <a:ea typeface="MS Mincho"/>
                        <a:cs typeface="Times New Roman"/>
                      </a:endParaRPr>
                    </a:p>
                  </a:txBody>
                  <a:tcPr marL="0" marR="0" marT="0" marB="0" anchor="ctr"/>
                </a:tc>
                <a:tc>
                  <a:txBody>
                    <a:bodyPr/>
                    <a:lstStyle/>
                    <a:p>
                      <a:pPr algn="ctr">
                        <a:lnSpc>
                          <a:spcPct val="115000"/>
                        </a:lnSpc>
                        <a:spcBef>
                          <a:spcPts val="100"/>
                        </a:spcBef>
                        <a:spcAft>
                          <a:spcPts val="100"/>
                        </a:spcAft>
                      </a:pPr>
                      <a:r>
                        <a:rPr lang="de-DE" sz="1100" kern="1200" dirty="0" smtClean="0">
                          <a:effectLst/>
                        </a:rPr>
                        <a:t>1.667</a:t>
                      </a:r>
                      <a:endParaRPr lang="de-DE" sz="1100" dirty="0">
                        <a:effectLst/>
                        <a:latin typeface="Calibri"/>
                        <a:ea typeface="MS Mincho"/>
                        <a:cs typeface="Times New Roman"/>
                      </a:endParaRPr>
                    </a:p>
                  </a:txBody>
                  <a:tcPr marL="44450" marR="44450" marT="9525" marB="0" anchor="ctr"/>
                </a:tc>
                <a:tc>
                  <a:txBody>
                    <a:bodyPr/>
                    <a:lstStyle/>
                    <a:p>
                      <a:pPr algn="ctr" fontAlgn="ctr">
                        <a:spcBef>
                          <a:spcPts val="100"/>
                        </a:spcBef>
                        <a:spcAft>
                          <a:spcPts val="100"/>
                        </a:spcAft>
                      </a:pPr>
                      <a:r>
                        <a:rPr lang="de-DE" sz="1100" dirty="0" smtClean="0">
                          <a:solidFill>
                            <a:schemeClr val="tx1"/>
                          </a:solidFill>
                          <a:effectLst/>
                          <a:latin typeface="+mn-lt"/>
                          <a:ea typeface="+mn-ea"/>
                        </a:rPr>
                        <a:t>113</a:t>
                      </a:r>
                      <a:endParaRPr lang="de-DE" sz="1200" dirty="0">
                        <a:solidFill>
                          <a:schemeClr val="tx1"/>
                        </a:solidFill>
                        <a:effectLst/>
                        <a:latin typeface="Cambria"/>
                        <a:ea typeface="Times New Roman"/>
                      </a:endParaRPr>
                    </a:p>
                  </a:txBody>
                  <a:tcPr marL="44450" marR="44450" marT="9525" marB="0" anchor="ctr"/>
                </a:tc>
                <a:tc>
                  <a:txBody>
                    <a:bodyPr/>
                    <a:lstStyle/>
                    <a:p>
                      <a:pPr algn="ctr" fontAlgn="ctr">
                        <a:spcBef>
                          <a:spcPts val="100"/>
                        </a:spcBef>
                        <a:spcAft>
                          <a:spcPts val="100"/>
                        </a:spcAft>
                      </a:pPr>
                      <a:r>
                        <a:rPr lang="de-DE" sz="1100" dirty="0" smtClean="0">
                          <a:solidFill>
                            <a:schemeClr val="tx1"/>
                          </a:solidFill>
                          <a:effectLst/>
                        </a:rPr>
                        <a:t>56</a:t>
                      </a:r>
                      <a:endParaRPr lang="de-DE" sz="1200" dirty="0">
                        <a:solidFill>
                          <a:schemeClr val="tx1"/>
                        </a:solidFill>
                        <a:effectLst/>
                        <a:latin typeface="Cambria"/>
                        <a:ea typeface="Times New Roman"/>
                      </a:endParaRPr>
                    </a:p>
                  </a:txBody>
                  <a:tcPr marL="0" marR="0" marT="0" marB="0" anchor="ctr"/>
                </a:tc>
                <a:tc>
                  <a:txBody>
                    <a:bodyPr/>
                    <a:lstStyle/>
                    <a:p>
                      <a:pPr algn="ctr" fontAlgn="ctr">
                        <a:spcBef>
                          <a:spcPts val="100"/>
                        </a:spcBef>
                        <a:spcAft>
                          <a:spcPts val="100"/>
                        </a:spcAft>
                      </a:pPr>
                      <a:r>
                        <a:rPr lang="de-DE" sz="1100" dirty="0" smtClean="0">
                          <a:solidFill>
                            <a:schemeClr val="tx1"/>
                          </a:solidFill>
                          <a:effectLst/>
                        </a:rPr>
                        <a:t>1.100</a:t>
                      </a:r>
                      <a:endParaRPr lang="de-DE" sz="1200" dirty="0">
                        <a:solidFill>
                          <a:schemeClr val="tx1"/>
                        </a:solidFill>
                        <a:effectLst/>
                        <a:latin typeface="Cambria"/>
                        <a:ea typeface="Times New Roman"/>
                      </a:endParaRPr>
                    </a:p>
                  </a:txBody>
                  <a:tcPr marL="0" marR="0" marT="0" marB="0" anchor="ctr"/>
                </a:tc>
              </a:tr>
              <a:tr h="402086">
                <a:tc>
                  <a:txBody>
                    <a:bodyPr/>
                    <a:lstStyle/>
                    <a:p>
                      <a:pPr>
                        <a:lnSpc>
                          <a:spcPct val="115000"/>
                        </a:lnSpc>
                        <a:spcBef>
                          <a:spcPts val="100"/>
                        </a:spcBef>
                        <a:spcAft>
                          <a:spcPts val="100"/>
                        </a:spcAft>
                      </a:pPr>
                      <a:r>
                        <a:rPr lang="de-DE" sz="1000" dirty="0">
                          <a:effectLst/>
                        </a:rPr>
                        <a:t>Ohne Tätigkeit, Betreuung oder Unterbringung in genannten Einrichtungen</a:t>
                      </a:r>
                      <a:endParaRPr lang="de-DE" sz="1100" dirty="0">
                        <a:effectLst/>
                        <a:latin typeface="Calibri"/>
                        <a:ea typeface="MS Mincho"/>
                        <a:cs typeface="Times New Roman"/>
                      </a:endParaRPr>
                    </a:p>
                  </a:txBody>
                  <a:tcPr marL="44450" marR="44450" marT="9525" marB="0" anchor="ctr"/>
                </a:tc>
                <a:tc>
                  <a:txBody>
                    <a:bodyPr/>
                    <a:lstStyle/>
                    <a:p>
                      <a:pPr>
                        <a:lnSpc>
                          <a:spcPct val="115000"/>
                        </a:lnSpc>
                        <a:spcBef>
                          <a:spcPts val="100"/>
                        </a:spcBef>
                        <a:spcAft>
                          <a:spcPts val="100"/>
                        </a:spcAft>
                      </a:pPr>
                      <a:r>
                        <a:rPr lang="de-DE" sz="1000" dirty="0">
                          <a:effectLst/>
                        </a:rPr>
                        <a:t> </a:t>
                      </a:r>
                      <a:endParaRPr lang="de-DE" sz="1100" dirty="0">
                        <a:effectLst/>
                        <a:latin typeface="Calibri"/>
                        <a:ea typeface="MS Mincho"/>
                        <a:cs typeface="Times New Roman"/>
                      </a:endParaRPr>
                    </a:p>
                  </a:txBody>
                  <a:tcPr marL="0" marR="0" marT="0" marB="0" anchor="ctr"/>
                </a:tc>
                <a:tc>
                  <a:txBody>
                    <a:bodyPr/>
                    <a:lstStyle/>
                    <a:p>
                      <a:pPr algn="ctr">
                        <a:lnSpc>
                          <a:spcPct val="115000"/>
                        </a:lnSpc>
                        <a:spcBef>
                          <a:spcPts val="100"/>
                        </a:spcBef>
                        <a:spcAft>
                          <a:spcPts val="100"/>
                        </a:spcAft>
                      </a:pPr>
                      <a:r>
                        <a:rPr lang="de-DE" sz="1100" kern="1200" dirty="0" smtClean="0">
                          <a:effectLst/>
                          <a:latin typeface="+mn-lt"/>
                          <a:ea typeface="+mn-ea"/>
                          <a:cs typeface="+mn-cs"/>
                        </a:rPr>
                        <a:t>71.934</a:t>
                      </a:r>
                      <a:endParaRPr lang="de-DE" sz="1100" dirty="0">
                        <a:effectLst/>
                        <a:latin typeface="Calibri"/>
                        <a:ea typeface="MS Mincho"/>
                        <a:cs typeface="Times New Roman"/>
                      </a:endParaRPr>
                    </a:p>
                  </a:txBody>
                  <a:tcPr marL="44450" marR="44450" marT="9525" marB="0" anchor="ctr"/>
                </a:tc>
                <a:tc>
                  <a:txBody>
                    <a:bodyPr/>
                    <a:lstStyle/>
                    <a:p>
                      <a:pPr algn="ctr" fontAlgn="ctr">
                        <a:spcBef>
                          <a:spcPts val="100"/>
                        </a:spcBef>
                        <a:spcAft>
                          <a:spcPts val="100"/>
                        </a:spcAft>
                      </a:pPr>
                      <a:r>
                        <a:rPr lang="de-DE" sz="1100" dirty="0" smtClean="0">
                          <a:solidFill>
                            <a:schemeClr val="tx1"/>
                          </a:solidFill>
                          <a:effectLst/>
                          <a:latin typeface="+mn-lt"/>
                          <a:ea typeface="+mn-ea"/>
                        </a:rPr>
                        <a:t>12.984</a:t>
                      </a:r>
                      <a:endParaRPr lang="de-DE" sz="1200" dirty="0">
                        <a:solidFill>
                          <a:schemeClr val="tx1"/>
                        </a:solidFill>
                        <a:effectLst/>
                        <a:latin typeface="Cambria"/>
                        <a:ea typeface="Times New Roman"/>
                      </a:endParaRPr>
                    </a:p>
                  </a:txBody>
                  <a:tcPr marL="44450" marR="44450" marT="9525" marB="0" anchor="ctr"/>
                </a:tc>
                <a:tc>
                  <a:txBody>
                    <a:bodyPr/>
                    <a:lstStyle/>
                    <a:p>
                      <a:pPr algn="ctr" fontAlgn="ctr">
                        <a:spcBef>
                          <a:spcPts val="100"/>
                        </a:spcBef>
                        <a:spcAft>
                          <a:spcPts val="100"/>
                        </a:spcAft>
                      </a:pPr>
                      <a:r>
                        <a:rPr lang="de-DE" sz="1100" dirty="0" smtClean="0">
                          <a:solidFill>
                            <a:schemeClr val="tx1"/>
                          </a:solidFill>
                          <a:effectLst/>
                        </a:rPr>
                        <a:t>2.793</a:t>
                      </a:r>
                    </a:p>
                  </a:txBody>
                  <a:tcPr marL="0" marR="0" marT="0" marB="0" anchor="ctr"/>
                </a:tc>
                <a:tc>
                  <a:txBody>
                    <a:bodyPr/>
                    <a:lstStyle/>
                    <a:p>
                      <a:pPr marL="0" marR="0" indent="0" algn="ctr" defTabSz="457200" rtl="0" eaLnBrk="1" fontAlgn="ctr" latinLnBrk="0" hangingPunct="1">
                        <a:lnSpc>
                          <a:spcPct val="100000"/>
                        </a:lnSpc>
                        <a:spcBef>
                          <a:spcPts val="100"/>
                        </a:spcBef>
                        <a:spcAft>
                          <a:spcPts val="100"/>
                        </a:spcAft>
                        <a:buClrTx/>
                        <a:buSzTx/>
                        <a:buFontTx/>
                        <a:buNone/>
                        <a:tabLst/>
                        <a:defRPr/>
                      </a:pPr>
                      <a:r>
                        <a:rPr lang="de-DE" sz="1200" dirty="0" smtClean="0">
                          <a:solidFill>
                            <a:schemeClr val="tx1"/>
                          </a:solidFill>
                          <a:effectLst/>
                        </a:rPr>
                        <a:t>64.600</a:t>
                      </a:r>
                      <a:endParaRPr lang="de-DE" sz="1400" dirty="0" smtClean="0">
                        <a:solidFill>
                          <a:schemeClr val="tx1"/>
                        </a:solidFill>
                        <a:effectLst/>
                        <a:latin typeface="Cambria"/>
                        <a:ea typeface="Times New Roman"/>
                      </a:endParaRPr>
                    </a:p>
                  </a:txBody>
                  <a:tcPr marL="0" marR="0" marT="0" marB="0" anchor="ctr"/>
                </a:tc>
              </a:tr>
            </a:tbl>
          </a:graphicData>
        </a:graphic>
      </p:graphicFrame>
    </p:spTree>
    <p:extLst>
      <p:ext uri="{BB962C8B-B14F-4D97-AF65-F5344CB8AC3E}">
        <p14:creationId xmlns:p14="http://schemas.microsoft.com/office/powerpoint/2010/main" val="34992783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r>
              <a:rPr lang="de-DE" smtClean="0"/>
              <a:t>11.05.2020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28</a:t>
            </a:fld>
            <a:endParaRPr lang="de-DE" dirty="0"/>
          </a:p>
        </p:txBody>
      </p:sp>
      <p:sp>
        <p:nvSpPr>
          <p:cNvPr id="8" name="Titel 1"/>
          <p:cNvSpPr txBox="1">
            <a:spLocks/>
          </p:cNvSpPr>
          <p:nvPr/>
        </p:nvSpPr>
        <p:spPr>
          <a:xfrm>
            <a:off x="68712" y="232370"/>
            <a:ext cx="7075038" cy="615553"/>
          </a:xfrm>
          <a:prstGeom prst="rect">
            <a:avLst/>
          </a:prstGeom>
          <a:solidFill>
            <a:srgbClr val="045AA6"/>
          </a:solidFill>
        </p:spPr>
        <p:txBody>
          <a:bodyPr vert="horz" wrap="square"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a:solidFill>
                  <a:schemeClr val="bg1"/>
                </a:solidFill>
              </a:rPr>
              <a:t>Übermittelte Fälle nach Tätigkeit oder Betreuung in Einrichtungen nach Meldewoche; </a:t>
            </a:r>
            <a:r>
              <a:rPr lang="de-DE" sz="1400" dirty="0">
                <a:solidFill>
                  <a:schemeClr val="bg1"/>
                </a:solidFill>
              </a:rPr>
              <a:t>(Datenstand: </a:t>
            </a:r>
            <a:r>
              <a:rPr lang="de-DE" sz="1400" dirty="0" smtClean="0">
                <a:solidFill>
                  <a:schemeClr val="bg1"/>
                </a:solidFill>
              </a:rPr>
              <a:t>11.05.2020. </a:t>
            </a:r>
            <a:r>
              <a:rPr lang="de-DE" sz="1400" dirty="0" smtClean="0">
                <a:solidFill>
                  <a:schemeClr val="bg1"/>
                </a:solidFill>
              </a:rPr>
              <a:t>00:00) </a:t>
            </a:r>
            <a:endParaRPr lang="de-DE" sz="1400" dirty="0">
              <a:solidFill>
                <a:schemeClr val="bg1"/>
              </a:solidFill>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618" y="1558925"/>
            <a:ext cx="6966057" cy="4263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61920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oliennummernplatzhalter 3"/>
          <p:cNvSpPr>
            <a:spLocks noGrp="1"/>
          </p:cNvSpPr>
          <p:nvPr>
            <p:ph type="sldNum" sz="quarter" idx="4294967295"/>
          </p:nvPr>
        </p:nvSpPr>
        <p:spPr>
          <a:xfrm>
            <a:off x="8052920" y="6622713"/>
            <a:ext cx="496872" cy="195750"/>
          </a:xfrm>
          <a:prstGeom prst="rect">
            <a:avLst/>
          </a:prstGeom>
        </p:spPr>
        <p:txBody>
          <a:bodyPr/>
          <a:lstStyle/>
          <a:p>
            <a:fld id="{162A217B-ED1C-D84B-8478-63C77FA79618}" type="slidenum">
              <a:rPr lang="de-DE" smtClean="0"/>
              <a:pPr/>
              <a:t>29</a:t>
            </a:fld>
            <a:endParaRPr lang="de-DE"/>
          </a:p>
        </p:txBody>
      </p:sp>
      <p:sp>
        <p:nvSpPr>
          <p:cNvPr id="8" name="Inhaltsplatzhalter 7"/>
          <p:cNvSpPr>
            <a:spLocks noGrp="1"/>
          </p:cNvSpPr>
          <p:nvPr>
            <p:ph sz="quarter" idx="13"/>
          </p:nvPr>
        </p:nvSpPr>
        <p:spPr>
          <a:xfrm>
            <a:off x="457199" y="1328698"/>
            <a:ext cx="8092593" cy="5302250"/>
          </a:xfrm>
        </p:spPr>
        <p:txBody>
          <a:bodyPr>
            <a:normAutofit/>
          </a:bodyPr>
          <a:lstStyle/>
          <a:p>
            <a:r>
              <a:rPr lang="de-DE" dirty="0"/>
              <a:t>Seit Anfang März (</a:t>
            </a:r>
            <a:r>
              <a:rPr lang="de-DE" dirty="0" smtClean="0"/>
              <a:t>11. </a:t>
            </a:r>
            <a:r>
              <a:rPr lang="de-DE" dirty="0"/>
              <a:t>KW</a:t>
            </a:r>
            <a:r>
              <a:rPr lang="de-DE" dirty="0" smtClean="0"/>
              <a:t>)</a:t>
            </a:r>
          </a:p>
        </p:txBody>
      </p:sp>
      <p:graphicFrame>
        <p:nvGraphicFramePr>
          <p:cNvPr id="5" name="Tabelle 4"/>
          <p:cNvGraphicFramePr>
            <a:graphicFrameLocks noGrp="1"/>
          </p:cNvGraphicFramePr>
          <p:nvPr>
            <p:extLst>
              <p:ext uri="{D42A27DB-BD31-4B8C-83A1-F6EECF244321}">
                <p14:modId xmlns:p14="http://schemas.microsoft.com/office/powerpoint/2010/main" val="4171462527"/>
              </p:ext>
            </p:extLst>
          </p:nvPr>
        </p:nvGraphicFramePr>
        <p:xfrm>
          <a:off x="599081" y="2133600"/>
          <a:ext cx="6656853" cy="3572941"/>
        </p:xfrm>
        <a:graphic>
          <a:graphicData uri="http://schemas.openxmlformats.org/drawingml/2006/table">
            <a:tbl>
              <a:tblPr firstRow="1" bandRow="1">
                <a:tableStyleId>{5C22544A-7EE6-4342-B048-85BDC9FD1C3A}</a:tableStyleId>
              </a:tblPr>
              <a:tblGrid>
                <a:gridCol w="1483719"/>
                <a:gridCol w="1530012"/>
                <a:gridCol w="1761717"/>
                <a:gridCol w="1881405"/>
              </a:tblGrid>
              <a:tr h="1244149">
                <a:tc>
                  <a:txBody>
                    <a:bodyPr/>
                    <a:lstStyle/>
                    <a:p>
                      <a:pPr algn="ctr"/>
                      <a:r>
                        <a:rPr lang="de-DE" dirty="0" smtClean="0"/>
                        <a:t>Meldewoche</a:t>
                      </a:r>
                      <a:endParaRPr lang="de-DE" dirty="0"/>
                    </a:p>
                  </a:txBody>
                  <a:tcPr/>
                </a:tc>
                <a:tc>
                  <a:txBody>
                    <a:bodyPr/>
                    <a:lstStyle/>
                    <a:p>
                      <a:r>
                        <a:rPr lang="de-DE" dirty="0" smtClean="0"/>
                        <a:t>Nosokomiale </a:t>
                      </a:r>
                      <a:r>
                        <a:rPr lang="de-DE" baseline="0" dirty="0" smtClean="0"/>
                        <a:t>Ausbrüche (n=111)</a:t>
                      </a:r>
                      <a:endParaRPr lang="de-DE" dirty="0"/>
                    </a:p>
                  </a:txBody>
                  <a:tcPr/>
                </a:tc>
                <a:tc>
                  <a:txBody>
                    <a:bodyPr/>
                    <a:lstStyle/>
                    <a:p>
                      <a:r>
                        <a:rPr lang="de-DE" dirty="0" smtClean="0"/>
                        <a:t>Anzahl Fälle in Ausbrüchen* (n=1.613)</a:t>
                      </a:r>
                      <a:endParaRPr lang="de-DE" dirty="0"/>
                    </a:p>
                  </a:txBody>
                  <a:tcPr/>
                </a:tc>
                <a:tc>
                  <a:txBody>
                    <a:bodyPr/>
                    <a:lstStyle/>
                    <a:p>
                      <a:r>
                        <a:rPr lang="de-DE" dirty="0" smtClean="0"/>
                        <a:t>Anzahl Todesfälle (n=120)</a:t>
                      </a:r>
                      <a:endParaRPr lang="de-DE" dirty="0"/>
                    </a:p>
                  </a:txBody>
                  <a:tcPr/>
                </a:tc>
              </a:tr>
              <a:tr h="388132">
                <a:tc>
                  <a:txBody>
                    <a:bodyPr/>
                    <a:lstStyle/>
                    <a:p>
                      <a:pPr algn="ctr"/>
                      <a:r>
                        <a:rPr lang="de-DE" dirty="0" smtClean="0"/>
                        <a:t>11</a:t>
                      </a:r>
                      <a:endParaRPr lang="de-DE" dirty="0"/>
                    </a:p>
                  </a:txBody>
                  <a:tcPr/>
                </a:tc>
                <a:tc>
                  <a:txBody>
                    <a:bodyPr/>
                    <a:lstStyle/>
                    <a:p>
                      <a:pPr algn="r"/>
                      <a:r>
                        <a:rPr lang="de-DE" dirty="0" smtClean="0"/>
                        <a:t>5</a:t>
                      </a:r>
                      <a:endParaRPr lang="de-DE" dirty="0"/>
                    </a:p>
                  </a:txBody>
                  <a:tcPr/>
                </a:tc>
                <a:tc>
                  <a:txBody>
                    <a:bodyPr/>
                    <a:lstStyle/>
                    <a:p>
                      <a:pPr algn="r"/>
                      <a:r>
                        <a:rPr lang="de-DE" dirty="0" smtClean="0"/>
                        <a:t>241</a:t>
                      </a:r>
                      <a:endParaRPr lang="de-DE" dirty="0"/>
                    </a:p>
                  </a:txBody>
                  <a:tcPr/>
                </a:tc>
                <a:tc>
                  <a:txBody>
                    <a:bodyPr/>
                    <a:lstStyle/>
                    <a:p>
                      <a:pPr algn="r"/>
                      <a:r>
                        <a:rPr lang="de-DE" dirty="0" smtClean="0"/>
                        <a:t>30</a:t>
                      </a:r>
                      <a:endParaRPr lang="de-DE" dirty="0"/>
                    </a:p>
                  </a:txBody>
                  <a:tcPr/>
                </a:tc>
              </a:tr>
              <a:tr h="388132">
                <a:tc>
                  <a:txBody>
                    <a:bodyPr/>
                    <a:lstStyle/>
                    <a:p>
                      <a:pPr algn="ctr"/>
                      <a:r>
                        <a:rPr lang="de-DE" dirty="0" smtClean="0"/>
                        <a:t>12</a:t>
                      </a:r>
                      <a:endParaRPr lang="de-DE" dirty="0"/>
                    </a:p>
                  </a:txBody>
                  <a:tcPr/>
                </a:tc>
                <a:tc>
                  <a:txBody>
                    <a:bodyPr/>
                    <a:lstStyle/>
                    <a:p>
                      <a:pPr algn="r"/>
                      <a:r>
                        <a:rPr lang="de-DE" dirty="0" smtClean="0"/>
                        <a:t>10</a:t>
                      </a:r>
                      <a:endParaRPr lang="de-DE" dirty="0"/>
                    </a:p>
                  </a:txBody>
                  <a:tcPr/>
                </a:tc>
                <a:tc>
                  <a:txBody>
                    <a:bodyPr/>
                    <a:lstStyle/>
                    <a:p>
                      <a:pPr algn="r"/>
                      <a:r>
                        <a:rPr lang="de-DE" dirty="0" smtClean="0"/>
                        <a:t>168</a:t>
                      </a:r>
                      <a:endParaRPr lang="de-DE" dirty="0"/>
                    </a:p>
                  </a:txBody>
                  <a:tcPr/>
                </a:tc>
                <a:tc>
                  <a:txBody>
                    <a:bodyPr/>
                    <a:lstStyle/>
                    <a:p>
                      <a:pPr algn="r"/>
                      <a:r>
                        <a:rPr lang="de-DE" dirty="0" smtClean="0"/>
                        <a:t>14</a:t>
                      </a:r>
                      <a:endParaRPr lang="de-DE" dirty="0"/>
                    </a:p>
                  </a:txBody>
                  <a:tcPr/>
                </a:tc>
              </a:tr>
              <a:tr h="388132">
                <a:tc>
                  <a:txBody>
                    <a:bodyPr/>
                    <a:lstStyle/>
                    <a:p>
                      <a:pPr algn="ctr"/>
                      <a:r>
                        <a:rPr lang="de-DE" dirty="0" smtClean="0"/>
                        <a:t>13</a:t>
                      </a:r>
                      <a:endParaRPr lang="de-DE" dirty="0"/>
                    </a:p>
                  </a:txBody>
                  <a:tcPr/>
                </a:tc>
                <a:tc>
                  <a:txBody>
                    <a:bodyPr/>
                    <a:lstStyle/>
                    <a:p>
                      <a:pPr algn="r"/>
                      <a:r>
                        <a:rPr lang="de-DE" dirty="0" smtClean="0"/>
                        <a:t>36</a:t>
                      </a:r>
                      <a:endParaRPr lang="de-DE" dirty="0"/>
                    </a:p>
                  </a:txBody>
                  <a:tcPr/>
                </a:tc>
                <a:tc>
                  <a:txBody>
                    <a:bodyPr/>
                    <a:lstStyle/>
                    <a:p>
                      <a:pPr algn="r"/>
                      <a:r>
                        <a:rPr lang="de-DE" dirty="0" smtClean="0"/>
                        <a:t>605</a:t>
                      </a:r>
                      <a:endParaRPr lang="de-DE" dirty="0"/>
                    </a:p>
                  </a:txBody>
                  <a:tcPr/>
                </a:tc>
                <a:tc>
                  <a:txBody>
                    <a:bodyPr/>
                    <a:lstStyle/>
                    <a:p>
                      <a:pPr algn="r"/>
                      <a:r>
                        <a:rPr lang="de-DE" dirty="0" smtClean="0"/>
                        <a:t>48</a:t>
                      </a:r>
                      <a:endParaRPr lang="de-DE" dirty="0"/>
                    </a:p>
                  </a:txBody>
                  <a:tcPr/>
                </a:tc>
              </a:tr>
              <a:tr h="388132">
                <a:tc>
                  <a:txBody>
                    <a:bodyPr/>
                    <a:lstStyle/>
                    <a:p>
                      <a:pPr algn="ctr"/>
                      <a:r>
                        <a:rPr lang="de-DE" dirty="0" smtClean="0"/>
                        <a:t>14</a:t>
                      </a:r>
                      <a:endParaRPr lang="de-DE" dirty="0"/>
                    </a:p>
                  </a:txBody>
                  <a:tcPr/>
                </a:tc>
                <a:tc>
                  <a:txBody>
                    <a:bodyPr/>
                    <a:lstStyle/>
                    <a:p>
                      <a:pPr algn="r"/>
                      <a:r>
                        <a:rPr lang="de-DE" dirty="0" smtClean="0"/>
                        <a:t>33</a:t>
                      </a:r>
                      <a:endParaRPr lang="de-DE" dirty="0"/>
                    </a:p>
                  </a:txBody>
                  <a:tcPr/>
                </a:tc>
                <a:tc>
                  <a:txBody>
                    <a:bodyPr/>
                    <a:lstStyle/>
                    <a:p>
                      <a:pPr algn="r"/>
                      <a:r>
                        <a:rPr lang="de-DE" dirty="0" smtClean="0"/>
                        <a:t>418</a:t>
                      </a:r>
                      <a:endParaRPr lang="de-DE" dirty="0"/>
                    </a:p>
                  </a:txBody>
                  <a:tcPr/>
                </a:tc>
                <a:tc>
                  <a:txBody>
                    <a:bodyPr/>
                    <a:lstStyle/>
                    <a:p>
                      <a:pPr algn="r"/>
                      <a:r>
                        <a:rPr lang="de-DE" dirty="0" smtClean="0"/>
                        <a:t>24</a:t>
                      </a:r>
                      <a:endParaRPr lang="de-DE" dirty="0"/>
                    </a:p>
                  </a:txBody>
                  <a:tcPr/>
                </a:tc>
              </a:tr>
              <a:tr h="388132">
                <a:tc>
                  <a:txBody>
                    <a:bodyPr/>
                    <a:lstStyle/>
                    <a:p>
                      <a:pPr algn="ctr"/>
                      <a:r>
                        <a:rPr lang="de-DE" dirty="0" smtClean="0"/>
                        <a:t>15</a:t>
                      </a:r>
                      <a:endParaRPr lang="de-DE" dirty="0"/>
                    </a:p>
                  </a:txBody>
                  <a:tcPr/>
                </a:tc>
                <a:tc>
                  <a:txBody>
                    <a:bodyPr/>
                    <a:lstStyle/>
                    <a:p>
                      <a:pPr algn="r"/>
                      <a:r>
                        <a:rPr lang="de-DE" dirty="0" smtClean="0"/>
                        <a:t>27</a:t>
                      </a:r>
                      <a:endParaRPr lang="de-DE" dirty="0"/>
                    </a:p>
                  </a:txBody>
                  <a:tcPr/>
                </a:tc>
                <a:tc>
                  <a:txBody>
                    <a:bodyPr/>
                    <a:lstStyle/>
                    <a:p>
                      <a:pPr algn="r"/>
                      <a:r>
                        <a:rPr lang="de-DE" dirty="0" smtClean="0"/>
                        <a:t>181</a:t>
                      </a:r>
                      <a:endParaRPr lang="de-DE" dirty="0"/>
                    </a:p>
                  </a:txBody>
                  <a:tcPr/>
                </a:tc>
                <a:tc>
                  <a:txBody>
                    <a:bodyPr/>
                    <a:lstStyle/>
                    <a:p>
                      <a:pPr algn="r"/>
                      <a:r>
                        <a:rPr lang="de-DE" dirty="0" smtClean="0"/>
                        <a:t>4</a:t>
                      </a:r>
                      <a:endParaRPr lang="de-DE" dirty="0"/>
                    </a:p>
                  </a:txBody>
                  <a:tcPr/>
                </a:tc>
              </a:tr>
              <a:tr h="388132">
                <a:tc>
                  <a:txBody>
                    <a:bodyPr/>
                    <a:lstStyle/>
                    <a:p>
                      <a:pPr algn="ctr"/>
                      <a:r>
                        <a:rPr lang="de-DE" dirty="0" smtClean="0"/>
                        <a:t>16</a:t>
                      </a:r>
                      <a:endParaRPr lang="de-DE" dirty="0"/>
                    </a:p>
                  </a:txBody>
                  <a:tcPr/>
                </a:tc>
                <a:tc>
                  <a:txBody>
                    <a:bodyPr/>
                    <a:lstStyle/>
                    <a:p>
                      <a:pPr algn="r"/>
                      <a:endParaRPr lang="de-DE" dirty="0"/>
                    </a:p>
                  </a:txBody>
                  <a:tcPr/>
                </a:tc>
                <a:tc>
                  <a:txBody>
                    <a:bodyPr/>
                    <a:lstStyle/>
                    <a:p>
                      <a:pPr algn="r"/>
                      <a:endParaRPr lang="de-DE" dirty="0"/>
                    </a:p>
                  </a:txBody>
                  <a:tcPr/>
                </a:tc>
                <a:tc>
                  <a:txBody>
                    <a:bodyPr/>
                    <a:lstStyle/>
                    <a:p>
                      <a:pPr algn="r"/>
                      <a:endParaRPr lang="de-DE" dirty="0"/>
                    </a:p>
                  </a:txBody>
                  <a:tcPr/>
                </a:tc>
              </a:tr>
            </a:tbl>
          </a:graphicData>
        </a:graphic>
      </p:graphicFrame>
      <p:sp>
        <p:nvSpPr>
          <p:cNvPr id="2" name="Textfeld 1"/>
          <p:cNvSpPr txBox="1"/>
          <p:nvPr/>
        </p:nvSpPr>
        <p:spPr>
          <a:xfrm>
            <a:off x="999067" y="6019800"/>
            <a:ext cx="4290598" cy="369332"/>
          </a:xfrm>
          <a:prstGeom prst="rect">
            <a:avLst/>
          </a:prstGeom>
          <a:noFill/>
        </p:spPr>
        <p:txBody>
          <a:bodyPr wrap="none" rtlCol="0">
            <a:spAutoFit/>
          </a:bodyPr>
          <a:lstStyle/>
          <a:p>
            <a:r>
              <a:rPr lang="de-DE" dirty="0" smtClean="0"/>
              <a:t>*Fälle nach Meldedatum KW des Ausbruchs</a:t>
            </a:r>
            <a:endParaRPr lang="de-DE" dirty="0"/>
          </a:p>
        </p:txBody>
      </p:sp>
      <p:sp>
        <p:nvSpPr>
          <p:cNvPr id="9" name="Datumsplatzhalter 9"/>
          <p:cNvSpPr>
            <a:spLocks noGrp="1"/>
          </p:cNvSpPr>
          <p:nvPr>
            <p:ph type="dt" sz="half" idx="14"/>
          </p:nvPr>
        </p:nvSpPr>
        <p:spPr>
          <a:xfrm>
            <a:off x="564825" y="6622713"/>
            <a:ext cx="1860421" cy="195750"/>
          </a:xfrm>
        </p:spPr>
        <p:txBody>
          <a:bodyPr/>
          <a:lstStyle/>
          <a:p>
            <a:r>
              <a:rPr lang="de-DE" smtClean="0"/>
              <a:t>11.05.2020</a:t>
            </a:r>
            <a:endParaRPr lang="de-DE" dirty="0"/>
          </a:p>
        </p:txBody>
      </p:sp>
      <p:sp>
        <p:nvSpPr>
          <p:cNvPr id="10" name="Fußzeilenplatzhalter 2"/>
          <p:cNvSpPr>
            <a:spLocks noGrp="1"/>
          </p:cNvSpPr>
          <p:nvPr>
            <p:ph type="ftr" sz="quarter" idx="15"/>
          </p:nvPr>
        </p:nvSpPr>
        <p:spPr>
          <a:xfrm>
            <a:off x="2699791" y="6620339"/>
            <a:ext cx="5182675" cy="195750"/>
          </a:xfrm>
        </p:spPr>
        <p:txBody>
          <a:bodyPr/>
          <a:lstStyle/>
          <a:p>
            <a:r>
              <a:rPr lang="de-DE" dirty="0" smtClean="0"/>
              <a:t>COVID-19: Lage National</a:t>
            </a:r>
            <a:endParaRPr lang="de-DE" dirty="0"/>
          </a:p>
        </p:txBody>
      </p:sp>
      <p:sp>
        <p:nvSpPr>
          <p:cNvPr id="11" name="Titel 1"/>
          <p:cNvSpPr txBox="1">
            <a:spLocks/>
          </p:cNvSpPr>
          <p:nvPr/>
        </p:nvSpPr>
        <p:spPr>
          <a:xfrm>
            <a:off x="236765" y="669882"/>
            <a:ext cx="7984209" cy="523220"/>
          </a:xfrm>
          <a:prstGeom prst="rect">
            <a:avLst/>
          </a:prstGeom>
          <a:solidFill>
            <a:srgbClr val="045AA6"/>
          </a:solidFill>
        </p:spPr>
        <p:txBody>
          <a:bodyPr vert="horz" wrap="square"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a:solidFill>
                  <a:schemeClr val="bg1"/>
                </a:solidFill>
              </a:rPr>
              <a:t>COVID-19: Nosokomiale Ausbrüche in Krankenhäusern und Pflegeheimen</a:t>
            </a:r>
            <a:r>
              <a:rPr lang="de-DE" sz="2000" dirty="0" smtClean="0">
                <a:solidFill>
                  <a:schemeClr val="bg1"/>
                </a:solidFill>
              </a:rPr>
              <a:t>; </a:t>
            </a:r>
            <a:r>
              <a:rPr lang="de-DE" sz="1400" dirty="0">
                <a:solidFill>
                  <a:schemeClr val="bg1"/>
                </a:solidFill>
              </a:rPr>
              <a:t>(Datenstand: 20.04.2020. </a:t>
            </a:r>
            <a:r>
              <a:rPr lang="de-DE" sz="1400" dirty="0" smtClean="0">
                <a:solidFill>
                  <a:schemeClr val="bg1"/>
                </a:solidFill>
              </a:rPr>
              <a:t>00:00) </a:t>
            </a:r>
            <a:endParaRPr lang="de-DE" sz="1400" dirty="0">
              <a:solidFill>
                <a:schemeClr val="bg1"/>
              </a:solidFill>
            </a:endParaRPr>
          </a:p>
        </p:txBody>
      </p:sp>
    </p:spTree>
    <p:extLst>
      <p:ext uri="{BB962C8B-B14F-4D97-AF65-F5344CB8AC3E}">
        <p14:creationId xmlns:p14="http://schemas.microsoft.com/office/powerpoint/2010/main" val="44198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smtClean="0"/>
              <a:t>11.05.2020</a:t>
            </a:r>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3</a:t>
            </a:fld>
            <a:endParaRPr lang="de-DE"/>
          </a:p>
        </p:txBody>
      </p:sp>
      <p:sp>
        <p:nvSpPr>
          <p:cNvPr id="2" name="Titel 1"/>
          <p:cNvSpPr>
            <a:spLocks noGrp="1"/>
          </p:cNvSpPr>
          <p:nvPr>
            <p:ph type="title"/>
          </p:nvPr>
        </p:nvSpPr>
        <p:spPr>
          <a:xfrm>
            <a:off x="141072" y="503309"/>
            <a:ext cx="6784521" cy="523220"/>
          </a:xfrm>
          <a:solidFill>
            <a:srgbClr val="045AA6"/>
          </a:solidFill>
        </p:spPr>
        <p:txBody>
          <a:bodyPr lIns="72000"/>
          <a:lstStyle/>
          <a:p>
            <a:pPr>
              <a:spcBef>
                <a:spcPts val="600"/>
              </a:spcBef>
            </a:pPr>
            <a:r>
              <a:rPr lang="de-DE" sz="2000" dirty="0" err="1" smtClean="0">
                <a:solidFill>
                  <a:schemeClr val="bg1"/>
                </a:solidFill>
              </a:rPr>
              <a:t>Epikurve</a:t>
            </a:r>
            <a:r>
              <a:rPr lang="de-DE" sz="2000" dirty="0" smtClean="0">
                <a:solidFill>
                  <a:schemeClr val="bg1"/>
                </a:solidFill>
              </a:rPr>
              <a:t> nach Erkrankungsbeginn, ersatzweise </a:t>
            </a:r>
            <a:r>
              <a:rPr lang="de-DE" sz="2000" dirty="0">
                <a:solidFill>
                  <a:schemeClr val="bg1"/>
                </a:solidFill>
              </a:rPr>
              <a:t>Meldedatum </a:t>
            </a:r>
            <a:r>
              <a:rPr lang="de-DE" sz="1400" dirty="0">
                <a:solidFill>
                  <a:schemeClr val="bg1"/>
                </a:solidFill>
              </a:rPr>
              <a:t>(Datenstand: </a:t>
            </a:r>
            <a:r>
              <a:rPr lang="de-DE" sz="1400" dirty="0" smtClean="0">
                <a:solidFill>
                  <a:schemeClr val="bg1"/>
                </a:solidFill>
              </a:rPr>
              <a:t>11.05.2020. </a:t>
            </a:r>
            <a:r>
              <a:rPr lang="de-DE" sz="1400" dirty="0">
                <a:solidFill>
                  <a:schemeClr val="bg1"/>
                </a:solidFill>
              </a:rPr>
              <a:t>00:00)</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649" y="1246755"/>
            <a:ext cx="8419592" cy="473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65866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385762" y="445046"/>
            <a:ext cx="6667500" cy="338554"/>
          </a:xfrm>
          <a:solidFill>
            <a:srgbClr val="045AA6"/>
          </a:solidFill>
        </p:spPr>
        <p:txBody>
          <a:bodyPr lIns="72000"/>
          <a:lstStyle/>
          <a:p>
            <a:pPr>
              <a:spcBef>
                <a:spcPts val="600"/>
              </a:spcBef>
            </a:pPr>
            <a:r>
              <a:rPr lang="de-DE" sz="2000" dirty="0" smtClean="0">
                <a:solidFill>
                  <a:schemeClr val="bg1"/>
                </a:solidFill>
              </a:rPr>
              <a:t>Übermittelte COVID-19-Fälle nach Expositionsort</a:t>
            </a:r>
            <a:endParaRPr lang="de-DE" sz="2000" dirty="0">
              <a:solidFill>
                <a:schemeClr val="bg1"/>
              </a:solidFill>
            </a:endParaRPr>
          </a:p>
        </p:txBody>
      </p:sp>
      <p:sp>
        <p:nvSpPr>
          <p:cNvPr id="10" name="Datumsplatzhalter 9"/>
          <p:cNvSpPr>
            <a:spLocks noGrp="1"/>
          </p:cNvSpPr>
          <p:nvPr>
            <p:ph type="dt" sz="half" idx="14"/>
          </p:nvPr>
        </p:nvSpPr>
        <p:spPr/>
        <p:txBody>
          <a:bodyPr/>
          <a:lstStyle/>
          <a:p>
            <a:r>
              <a:rPr lang="de-DE" smtClean="0"/>
              <a:t>11.05.2020</a:t>
            </a:r>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30</a:t>
            </a:fld>
            <a:endParaRPr lang="de-DE"/>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056" y="1151149"/>
            <a:ext cx="6117413" cy="4981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74649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smtClean="0"/>
              <a:t>11.05.2020</a:t>
            </a:r>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31</a:t>
            </a:fld>
            <a:endParaRPr lang="de-DE"/>
          </a:p>
        </p:txBody>
      </p:sp>
      <p:sp>
        <p:nvSpPr>
          <p:cNvPr id="2" name="Titel 1"/>
          <p:cNvSpPr>
            <a:spLocks noGrp="1"/>
          </p:cNvSpPr>
          <p:nvPr>
            <p:ph type="title"/>
          </p:nvPr>
        </p:nvSpPr>
        <p:spPr>
          <a:xfrm>
            <a:off x="236765" y="433657"/>
            <a:ext cx="6784521" cy="307777"/>
          </a:xfrm>
          <a:solidFill>
            <a:srgbClr val="045AA6"/>
          </a:solidFill>
        </p:spPr>
        <p:txBody>
          <a:bodyPr lIns="72000"/>
          <a:lstStyle/>
          <a:p>
            <a:pPr>
              <a:spcBef>
                <a:spcPts val="600"/>
              </a:spcBef>
            </a:pPr>
            <a:r>
              <a:rPr lang="de-DE" sz="2000" dirty="0" smtClean="0">
                <a:solidFill>
                  <a:schemeClr val="bg1"/>
                </a:solidFill>
              </a:rPr>
              <a:t>DIVI </a:t>
            </a:r>
            <a:r>
              <a:rPr lang="de-DE" sz="2000" dirty="0">
                <a:solidFill>
                  <a:schemeClr val="bg1"/>
                </a:solidFill>
              </a:rPr>
              <a:t>Intensivregister; </a:t>
            </a:r>
            <a:r>
              <a:rPr lang="de-DE" sz="1400" dirty="0">
                <a:solidFill>
                  <a:schemeClr val="bg1"/>
                </a:solidFill>
              </a:rPr>
              <a:t>(Datenstand: </a:t>
            </a:r>
            <a:r>
              <a:rPr lang="de-DE" sz="1400" dirty="0" smtClean="0">
                <a:solidFill>
                  <a:schemeClr val="bg1"/>
                </a:solidFill>
              </a:rPr>
              <a:t>11.05.2020, </a:t>
            </a:r>
            <a:r>
              <a:rPr lang="de-DE" sz="1400" dirty="0" smtClean="0">
                <a:solidFill>
                  <a:schemeClr val="bg1"/>
                </a:solidFill>
              </a:rPr>
              <a:t>9:15)</a:t>
            </a:r>
            <a:endParaRPr lang="de-DE" sz="1400" dirty="0">
              <a:solidFill>
                <a:schemeClr val="bg1"/>
              </a:solidFill>
            </a:endParaRPr>
          </a:p>
        </p:txBody>
      </p:sp>
      <p:sp>
        <p:nvSpPr>
          <p:cNvPr id="5" name="Rechteck 4"/>
          <p:cNvSpPr/>
          <p:nvPr/>
        </p:nvSpPr>
        <p:spPr>
          <a:xfrm>
            <a:off x="307239" y="1257801"/>
            <a:ext cx="6784521" cy="369332"/>
          </a:xfrm>
          <a:prstGeom prst="rect">
            <a:avLst/>
          </a:prstGeom>
        </p:spPr>
        <p:txBody>
          <a:bodyPr wrap="square">
            <a:spAutoFit/>
          </a:bodyPr>
          <a:lstStyle/>
          <a:p>
            <a:r>
              <a:rPr lang="de-DE" b="1" dirty="0"/>
              <a:t>Aktuelle Anzahl meldender Kliniken/Abteilungen im Register:  </a:t>
            </a:r>
            <a:r>
              <a:rPr lang="de-DE" b="1" dirty="0" smtClean="0"/>
              <a:t>1.226</a:t>
            </a:r>
            <a:endParaRPr lang="de-DE" b="1" dirty="0">
              <a:solidFill>
                <a:srgbClr val="006EC7"/>
              </a:solidFill>
            </a:endParaRPr>
          </a:p>
        </p:txBody>
      </p:sp>
      <p:graphicFrame>
        <p:nvGraphicFramePr>
          <p:cNvPr id="9" name="Tabelle 8"/>
          <p:cNvGraphicFramePr>
            <a:graphicFrameLocks noGrp="1"/>
          </p:cNvGraphicFramePr>
          <p:nvPr>
            <p:extLst>
              <p:ext uri="{D42A27DB-BD31-4B8C-83A1-F6EECF244321}">
                <p14:modId xmlns:p14="http://schemas.microsoft.com/office/powerpoint/2010/main" val="604590329"/>
              </p:ext>
            </p:extLst>
          </p:nvPr>
        </p:nvGraphicFramePr>
        <p:xfrm>
          <a:off x="307239" y="1683362"/>
          <a:ext cx="8085887" cy="2269058"/>
        </p:xfrm>
        <a:graphic>
          <a:graphicData uri="http://schemas.openxmlformats.org/drawingml/2006/table">
            <a:tbl>
              <a:tblPr>
                <a:tableStyleId>{BC89EF96-8CEA-46FF-86C4-4CE0E7609802}</a:tableStyleId>
              </a:tblPr>
              <a:tblGrid>
                <a:gridCol w="3866247"/>
                <a:gridCol w="1499841"/>
                <a:gridCol w="816668"/>
                <a:gridCol w="1903131"/>
              </a:tblGrid>
              <a:tr h="310718">
                <a:tc>
                  <a:txBody>
                    <a:bodyPr/>
                    <a:lstStyle/>
                    <a:p>
                      <a:pPr algn="l" fontAlgn="b"/>
                      <a:endParaRPr lang="de-DE" sz="1400" b="1" i="0" u="none" strike="noStrike" dirty="0">
                        <a:solidFill>
                          <a:srgbClr val="000000"/>
                        </a:solidFill>
                        <a:effectLst/>
                        <a:latin typeface="Calibri"/>
                      </a:endParaRPr>
                    </a:p>
                  </a:txBody>
                  <a:tcPr marL="9525" marR="9525" marT="9525" marB="0" anchor="ctr">
                    <a:solidFill>
                      <a:schemeClr val="tx2">
                        <a:lumMod val="60000"/>
                        <a:lumOff val="40000"/>
                      </a:schemeClr>
                    </a:solidFill>
                  </a:tcPr>
                </a:tc>
                <a:tc>
                  <a:txBody>
                    <a:bodyPr/>
                    <a:lstStyle/>
                    <a:p>
                      <a:pPr algn="ctr" fontAlgn="b"/>
                      <a:r>
                        <a:rPr lang="de-DE" sz="1600" b="1" u="none" strike="noStrike" dirty="0">
                          <a:effectLst/>
                        </a:rPr>
                        <a:t>Anzahl_Covid19</a:t>
                      </a:r>
                      <a:endParaRPr lang="de-DE" sz="1600" b="1" i="0" u="none" strike="noStrike" dirty="0">
                        <a:solidFill>
                          <a:srgbClr val="000000"/>
                        </a:solidFill>
                        <a:effectLst/>
                        <a:latin typeface="Calibri"/>
                      </a:endParaRPr>
                    </a:p>
                  </a:txBody>
                  <a:tcPr marL="9525" marR="9525" marT="9525" marB="0" anchor="ctr">
                    <a:solidFill>
                      <a:schemeClr val="tx2">
                        <a:lumMod val="60000"/>
                        <a:lumOff val="40000"/>
                      </a:schemeClr>
                    </a:solidFill>
                  </a:tcPr>
                </a:tc>
                <a:tc>
                  <a:txBody>
                    <a:bodyPr/>
                    <a:lstStyle/>
                    <a:p>
                      <a:pPr algn="ctr" fontAlgn="b"/>
                      <a:r>
                        <a:rPr lang="de-DE" sz="1600" b="1" u="none" strike="noStrike" dirty="0" smtClean="0">
                          <a:effectLst/>
                        </a:rPr>
                        <a:t>Prozent</a:t>
                      </a:r>
                      <a:endParaRPr lang="de-DE" sz="1600" b="1" i="0" u="none" strike="noStrike" dirty="0">
                        <a:solidFill>
                          <a:srgbClr val="000000"/>
                        </a:solidFill>
                        <a:effectLst/>
                        <a:latin typeface="Calibri"/>
                      </a:endParaRPr>
                    </a:p>
                  </a:txBody>
                  <a:tcPr marL="9525" marR="9525" marT="9525" marB="0" anchor="ctr">
                    <a:solidFill>
                      <a:schemeClr val="tx2">
                        <a:lumMod val="60000"/>
                        <a:lumOff val="40000"/>
                      </a:schemeClr>
                    </a:solidFill>
                  </a:tcPr>
                </a:tc>
                <a:tc>
                  <a:txBody>
                    <a:bodyPr/>
                    <a:lstStyle/>
                    <a:p>
                      <a:pPr algn="ctr" fontAlgn="b"/>
                      <a:r>
                        <a:rPr lang="de-DE" sz="1600" b="1" u="none" strike="noStrike" dirty="0">
                          <a:effectLst/>
                        </a:rPr>
                        <a:t>Differenz zum Vortag</a:t>
                      </a:r>
                      <a:endParaRPr lang="de-DE" sz="1600" b="1" i="0" u="none" strike="noStrike" dirty="0">
                        <a:solidFill>
                          <a:srgbClr val="000000"/>
                        </a:solidFill>
                        <a:effectLst/>
                        <a:latin typeface="Calibri"/>
                      </a:endParaRPr>
                    </a:p>
                  </a:txBody>
                  <a:tcPr marL="9525" marR="9525" marT="9525" marB="0" anchor="ctr">
                    <a:solidFill>
                      <a:schemeClr val="tx2">
                        <a:lumMod val="60000"/>
                        <a:lumOff val="40000"/>
                      </a:schemeClr>
                    </a:solidFill>
                  </a:tcPr>
                </a:tc>
              </a:tr>
              <a:tr h="280670">
                <a:tc>
                  <a:txBody>
                    <a:bodyPr/>
                    <a:lstStyle/>
                    <a:p>
                      <a:pPr algn="l" fontAlgn="b"/>
                      <a:r>
                        <a:rPr lang="de-DE" sz="1600" b="1" u="none" strike="noStrike" dirty="0">
                          <a:effectLst/>
                        </a:rPr>
                        <a:t>Aktuell: in intensivmedizinischer Behandlung</a:t>
                      </a:r>
                      <a:endParaRPr lang="de-DE" sz="1600" b="1" i="0" u="none" strike="noStrike" dirty="0">
                        <a:solidFill>
                          <a:srgbClr val="000000"/>
                        </a:solidFill>
                        <a:effectLst/>
                        <a:latin typeface="Calibri"/>
                      </a:endParaRPr>
                    </a:p>
                  </a:txBody>
                  <a:tcPr marL="9525" marR="9525" marT="9525" marB="0" anchor="ctr"/>
                </a:tc>
                <a:tc>
                  <a:txBody>
                    <a:bodyPr/>
                    <a:lstStyle/>
                    <a:p>
                      <a:pPr algn="ctr"/>
                      <a:r>
                        <a:rPr lang="de-DE" sz="1800" b="0" i="0" u="none" strike="noStrike" kern="1200" baseline="0" dirty="0" smtClean="0">
                          <a:solidFill>
                            <a:schemeClr val="tx1"/>
                          </a:solidFill>
                          <a:latin typeface="+mn-lt"/>
                          <a:ea typeface="+mn-ea"/>
                          <a:cs typeface="+mn-cs"/>
                        </a:rPr>
                        <a:t>1.650</a:t>
                      </a:r>
                    </a:p>
                  </a:txBody>
                  <a:tcPr marL="9525" marR="9525" marT="9525" marB="0" anchor="ctr"/>
                </a:tc>
                <a:tc>
                  <a:txBody>
                    <a:bodyPr/>
                    <a:lstStyle/>
                    <a:p>
                      <a:pPr algn="ctr" fontAlgn="b"/>
                      <a:endParaRPr lang="de-DE" sz="1600" b="0" i="0" u="none" strike="noStrike" dirty="0">
                        <a:solidFill>
                          <a:srgbClr val="000000"/>
                        </a:solidFill>
                        <a:effectLst/>
                        <a:latin typeface="Calibri"/>
                      </a:endParaRPr>
                    </a:p>
                  </a:txBody>
                  <a:tcPr marL="9525" marR="9525" marT="9525" marB="0" anchor="ctr"/>
                </a:tc>
                <a:tc>
                  <a:txBody>
                    <a:bodyPr/>
                    <a:lstStyle/>
                    <a:p>
                      <a:pPr algn="ctr" fontAlgn="b"/>
                      <a:r>
                        <a:rPr lang="de-DE" sz="1600" b="0" i="0" u="none" strike="noStrike" dirty="0" smtClean="0">
                          <a:solidFill>
                            <a:srgbClr val="000000"/>
                          </a:solidFill>
                          <a:effectLst/>
                          <a:latin typeface="Calibri"/>
                        </a:rPr>
                        <a:t>-62</a:t>
                      </a:r>
                      <a:endParaRPr lang="de-DE" sz="1600" b="0" i="0" u="none" strike="noStrike" dirty="0">
                        <a:solidFill>
                          <a:srgbClr val="000000"/>
                        </a:solidFill>
                        <a:effectLst/>
                        <a:latin typeface="Calibri"/>
                      </a:endParaRPr>
                    </a:p>
                  </a:txBody>
                  <a:tcPr marL="9525" marR="9525" marT="9525" marB="0" anchor="ctr"/>
                </a:tc>
              </a:tr>
              <a:tr h="280670">
                <a:tc>
                  <a:txBody>
                    <a:bodyPr/>
                    <a:lstStyle/>
                    <a:p>
                      <a:pPr algn="l" fontAlgn="b"/>
                      <a:r>
                        <a:rPr lang="de-DE" sz="1600" b="1" u="none" strike="noStrike" dirty="0" smtClean="0">
                          <a:effectLst/>
                        </a:rPr>
                        <a:t>      - davon </a:t>
                      </a:r>
                      <a:r>
                        <a:rPr lang="de-DE" sz="1600" b="1" u="none" strike="noStrike" dirty="0">
                          <a:effectLst/>
                        </a:rPr>
                        <a:t>beatmet</a:t>
                      </a:r>
                      <a:endParaRPr lang="de-DE" sz="1600" b="1" i="0" u="none" strike="noStrike" dirty="0">
                        <a:solidFill>
                          <a:srgbClr val="000000"/>
                        </a:solidFill>
                        <a:effectLst/>
                        <a:latin typeface="Calibri"/>
                      </a:endParaRPr>
                    </a:p>
                  </a:txBody>
                  <a:tcPr marL="9525" marR="9525" marT="9525" marB="0" anchor="ctr"/>
                </a:tc>
                <a:tc>
                  <a:txBody>
                    <a:bodyPr/>
                    <a:lstStyle/>
                    <a:p>
                      <a:pPr algn="ctr"/>
                      <a:endParaRPr lang="de-DE" sz="1800" b="0" i="0" u="none" strike="noStrike" kern="1200" baseline="0" dirty="0" smtClean="0">
                        <a:solidFill>
                          <a:schemeClr val="tx1"/>
                        </a:solidFill>
                        <a:latin typeface="+mn-lt"/>
                        <a:ea typeface="+mn-ea"/>
                        <a:cs typeface="+mn-cs"/>
                      </a:endParaRPr>
                    </a:p>
                    <a:p>
                      <a:pPr algn="ctr"/>
                      <a:r>
                        <a:rPr lang="de-DE" sz="1800" b="0" i="0" u="none" strike="noStrike" kern="1200" baseline="0" dirty="0" smtClean="0">
                          <a:solidFill>
                            <a:schemeClr val="tx1"/>
                          </a:solidFill>
                          <a:latin typeface="+mn-lt"/>
                          <a:ea typeface="+mn-ea"/>
                          <a:cs typeface="+mn-cs"/>
                        </a:rPr>
                        <a:t> 1.121</a:t>
                      </a:r>
                    </a:p>
                  </a:txBody>
                  <a:tcPr marL="9525" marR="9525" marT="9525" marB="0" anchor="ctr"/>
                </a:tc>
                <a:tc>
                  <a:txBody>
                    <a:bodyPr/>
                    <a:lstStyle/>
                    <a:p>
                      <a:pPr algn="ctr" fontAlgn="b"/>
                      <a:r>
                        <a:rPr lang="de-DE" sz="1600" b="0" i="0" u="none" strike="noStrike" dirty="0" smtClean="0">
                          <a:solidFill>
                            <a:srgbClr val="000000"/>
                          </a:solidFill>
                          <a:effectLst/>
                          <a:latin typeface="Calibri"/>
                        </a:rPr>
                        <a:t>68%</a:t>
                      </a:r>
                      <a:endParaRPr lang="de-DE" sz="1600" b="0" i="0" u="none" strike="noStrike" dirty="0">
                        <a:solidFill>
                          <a:srgbClr val="000000"/>
                        </a:solidFill>
                        <a:effectLst/>
                        <a:latin typeface="Calibri"/>
                      </a:endParaRPr>
                    </a:p>
                  </a:txBody>
                  <a:tcPr marL="9525" marR="9525" marT="9525" marB="0" anchor="ctr"/>
                </a:tc>
                <a:tc>
                  <a:txBody>
                    <a:bodyPr/>
                    <a:lstStyle/>
                    <a:p>
                      <a:pPr algn="ctr" fontAlgn="b"/>
                      <a:r>
                        <a:rPr lang="de-DE" sz="1600" b="0" i="0" u="none" strike="noStrike" dirty="0" smtClean="0">
                          <a:solidFill>
                            <a:srgbClr val="000000"/>
                          </a:solidFill>
                          <a:effectLst/>
                          <a:latin typeface="Calibri"/>
                        </a:rPr>
                        <a:t>-64</a:t>
                      </a:r>
                      <a:endParaRPr lang="de-DE" sz="1600" b="0" i="0" u="none" strike="noStrike" dirty="0">
                        <a:solidFill>
                          <a:srgbClr val="000000"/>
                        </a:solidFill>
                        <a:effectLst/>
                        <a:latin typeface="Calibri"/>
                      </a:endParaRPr>
                    </a:p>
                  </a:txBody>
                  <a:tcPr marL="9525" marR="9525" marT="9525" marB="0" anchor="ctr"/>
                </a:tc>
              </a:tr>
              <a:tr h="280670">
                <a:tc>
                  <a:txBody>
                    <a:bodyPr/>
                    <a:lstStyle/>
                    <a:p>
                      <a:pPr algn="l" fontAlgn="b"/>
                      <a:r>
                        <a:rPr lang="de-DE" sz="1600" b="1" u="none" strike="noStrike" dirty="0">
                          <a:effectLst/>
                        </a:rPr>
                        <a:t>Gesamt: abgeschlossene Behandlung</a:t>
                      </a:r>
                      <a:endParaRPr lang="de-DE" sz="1600" b="1" i="0" u="none" strike="noStrike" dirty="0">
                        <a:solidFill>
                          <a:srgbClr val="000000"/>
                        </a:solidFill>
                        <a:effectLst/>
                        <a:latin typeface="Calibri"/>
                      </a:endParaRPr>
                    </a:p>
                  </a:txBody>
                  <a:tcPr marL="9525" marR="9525" marT="9525" marB="0" anchor="ctr"/>
                </a:tc>
                <a:tc>
                  <a:txBody>
                    <a:bodyPr/>
                    <a:lstStyle/>
                    <a:p>
                      <a:pPr algn="ctr"/>
                      <a:endParaRPr lang="de-DE" sz="1800" b="0" i="0" u="none" strike="noStrike" kern="1200" baseline="0" dirty="0" smtClean="0">
                        <a:solidFill>
                          <a:schemeClr val="tx1"/>
                        </a:solidFill>
                        <a:latin typeface="+mn-lt"/>
                        <a:ea typeface="+mn-ea"/>
                        <a:cs typeface="+mn-cs"/>
                      </a:endParaRPr>
                    </a:p>
                    <a:p>
                      <a:pPr algn="ctr"/>
                      <a:r>
                        <a:rPr lang="de-DE" sz="1800" b="0" i="0" u="none" strike="noStrike" kern="1200" baseline="0" dirty="0" smtClean="0">
                          <a:solidFill>
                            <a:schemeClr val="tx1"/>
                          </a:solidFill>
                          <a:latin typeface="+mn-lt"/>
                          <a:ea typeface="+mn-ea"/>
                          <a:cs typeface="+mn-cs"/>
                        </a:rPr>
                        <a:t>10.970</a:t>
                      </a:r>
                    </a:p>
                  </a:txBody>
                  <a:tcPr marL="9525" marR="9525" marT="9525" marB="0" anchor="ctr"/>
                </a:tc>
                <a:tc>
                  <a:txBody>
                    <a:bodyPr/>
                    <a:lstStyle/>
                    <a:p>
                      <a:pPr algn="ctr" fontAlgn="b"/>
                      <a:endParaRPr lang="de-DE" sz="1600" b="0" i="0" u="none" strike="noStrike" dirty="0">
                        <a:solidFill>
                          <a:srgbClr val="000000"/>
                        </a:solidFill>
                        <a:effectLst/>
                        <a:latin typeface="Calibri"/>
                      </a:endParaRPr>
                    </a:p>
                  </a:txBody>
                  <a:tcPr marL="9525" marR="9525" marT="9525" marB="0" anchor="ctr"/>
                </a:tc>
                <a:tc>
                  <a:txBody>
                    <a:bodyPr/>
                    <a:lstStyle/>
                    <a:p>
                      <a:pPr algn="ctr" fontAlgn="b"/>
                      <a:r>
                        <a:rPr lang="de-DE" sz="1600" b="0" i="0" u="none" strike="noStrike" dirty="0" smtClean="0">
                          <a:solidFill>
                            <a:srgbClr val="000000"/>
                          </a:solidFill>
                          <a:effectLst/>
                          <a:latin typeface="Calibri"/>
                        </a:rPr>
                        <a:t>+230</a:t>
                      </a:r>
                      <a:endParaRPr lang="de-DE" sz="1600" b="0" i="0" u="none" strike="noStrike" dirty="0">
                        <a:solidFill>
                          <a:srgbClr val="000000"/>
                        </a:solidFill>
                        <a:effectLst/>
                        <a:latin typeface="Calibri"/>
                      </a:endParaRPr>
                    </a:p>
                  </a:txBody>
                  <a:tcPr marL="9525" marR="9525" marT="9525" marB="0" anchor="ctr"/>
                </a:tc>
              </a:tr>
              <a:tr h="280670">
                <a:tc>
                  <a:txBody>
                    <a:bodyPr/>
                    <a:lstStyle/>
                    <a:p>
                      <a:pPr algn="l" fontAlgn="b"/>
                      <a:r>
                        <a:rPr lang="de-DE" sz="1600" b="1" u="none" strike="noStrike" dirty="0" smtClean="0">
                          <a:effectLst/>
                        </a:rPr>
                        <a:t>      - davon </a:t>
                      </a:r>
                      <a:r>
                        <a:rPr lang="de-DE" sz="1600" b="1" u="none" strike="noStrike" dirty="0">
                          <a:effectLst/>
                        </a:rPr>
                        <a:t>verstorben</a:t>
                      </a:r>
                      <a:endParaRPr lang="de-DE" sz="1600" b="1" i="0" u="none" strike="noStrike" dirty="0">
                        <a:solidFill>
                          <a:srgbClr val="000000"/>
                        </a:solidFill>
                        <a:effectLst/>
                        <a:latin typeface="Calibri"/>
                      </a:endParaRPr>
                    </a:p>
                  </a:txBody>
                  <a:tcPr marL="9525" marR="9525" marT="9525" marB="0" anchor="ctr"/>
                </a:tc>
                <a:tc>
                  <a:txBody>
                    <a:bodyPr/>
                    <a:lstStyle/>
                    <a:p>
                      <a:pPr algn="ctr"/>
                      <a:endParaRPr lang="de-DE" sz="1800" b="0" i="0" u="none" strike="noStrike" kern="1200" baseline="0" dirty="0" smtClean="0">
                        <a:solidFill>
                          <a:schemeClr val="tx1"/>
                        </a:solidFill>
                        <a:latin typeface="+mn-lt"/>
                        <a:ea typeface="+mn-ea"/>
                        <a:cs typeface="+mn-cs"/>
                      </a:endParaRPr>
                    </a:p>
                    <a:p>
                      <a:pPr algn="ctr"/>
                      <a:r>
                        <a:rPr lang="de-DE" sz="1800" b="0" i="0" u="none" strike="noStrike" kern="1200" baseline="0" dirty="0" smtClean="0">
                          <a:solidFill>
                            <a:schemeClr val="tx1"/>
                          </a:solidFill>
                          <a:latin typeface="+mn-lt"/>
                          <a:ea typeface="+mn-ea"/>
                          <a:cs typeface="+mn-cs"/>
                        </a:rPr>
                        <a:t> 3.016</a:t>
                      </a:r>
                    </a:p>
                  </a:txBody>
                  <a:tcPr marL="9525" marR="9525" marT="9525" marB="0" anchor="ctr"/>
                </a:tc>
                <a:tc>
                  <a:txBody>
                    <a:bodyPr/>
                    <a:lstStyle/>
                    <a:p>
                      <a:pPr algn="ctr" fontAlgn="b"/>
                      <a:r>
                        <a:rPr lang="de-DE" sz="1600" b="0" i="0" u="none" strike="noStrike" dirty="0" smtClean="0">
                          <a:solidFill>
                            <a:srgbClr val="000000"/>
                          </a:solidFill>
                          <a:effectLst/>
                          <a:latin typeface="Calibri"/>
                        </a:rPr>
                        <a:t>27%</a:t>
                      </a:r>
                      <a:endParaRPr lang="de-DE" sz="1600" b="0" i="0" u="none" strike="noStrike" dirty="0">
                        <a:solidFill>
                          <a:srgbClr val="000000"/>
                        </a:solidFill>
                        <a:effectLst/>
                        <a:latin typeface="Calibri"/>
                      </a:endParaRPr>
                    </a:p>
                  </a:txBody>
                  <a:tcPr marL="9525" marR="9525" marT="9525" marB="0" anchor="ctr"/>
                </a:tc>
                <a:tc>
                  <a:txBody>
                    <a:bodyPr/>
                    <a:lstStyle/>
                    <a:p>
                      <a:pPr algn="ctr" fontAlgn="b"/>
                      <a:r>
                        <a:rPr lang="de-DE" sz="1600" b="0" i="0" u="none" strike="noStrike" dirty="0" smtClean="0">
                          <a:solidFill>
                            <a:srgbClr val="000000"/>
                          </a:solidFill>
                          <a:effectLst/>
                          <a:latin typeface="Calibri"/>
                        </a:rPr>
                        <a:t>+26</a:t>
                      </a:r>
                      <a:endParaRPr lang="de-DE" sz="1600" b="0" i="0" u="none" strike="noStrike" dirty="0">
                        <a:solidFill>
                          <a:srgbClr val="000000"/>
                        </a:solidFill>
                        <a:effectLst/>
                        <a:latin typeface="Calibri"/>
                      </a:endParaRPr>
                    </a:p>
                  </a:txBody>
                  <a:tcPr marL="9525" marR="9525" marT="9525" marB="0" anchor="ctr"/>
                </a:tc>
              </a:tr>
            </a:tbl>
          </a:graphicData>
        </a:graphic>
      </p:graphicFrame>
      <p:graphicFrame>
        <p:nvGraphicFramePr>
          <p:cNvPr id="11" name="Tabelle 10"/>
          <p:cNvGraphicFramePr>
            <a:graphicFrameLocks noGrp="1"/>
          </p:cNvGraphicFramePr>
          <p:nvPr>
            <p:extLst>
              <p:ext uri="{D42A27DB-BD31-4B8C-83A1-F6EECF244321}">
                <p14:modId xmlns:p14="http://schemas.microsoft.com/office/powerpoint/2010/main" val="463936468"/>
              </p:ext>
            </p:extLst>
          </p:nvPr>
        </p:nvGraphicFramePr>
        <p:xfrm>
          <a:off x="321667" y="4403851"/>
          <a:ext cx="8071458" cy="1201701"/>
        </p:xfrm>
        <a:graphic>
          <a:graphicData uri="http://schemas.openxmlformats.org/drawingml/2006/table">
            <a:tbl>
              <a:tblPr>
                <a:tableStyleId>{BC89EF96-8CEA-46FF-86C4-4CE0E7609802}</a:tableStyleId>
              </a:tblPr>
              <a:tblGrid>
                <a:gridCol w="1368038"/>
                <a:gridCol w="1459240"/>
                <a:gridCol w="1504840"/>
                <a:gridCol w="816309"/>
                <a:gridCol w="947770"/>
                <a:gridCol w="1975261"/>
              </a:tblGrid>
              <a:tr h="374650">
                <a:tc>
                  <a:txBody>
                    <a:bodyPr/>
                    <a:lstStyle/>
                    <a:p>
                      <a:pPr marL="0" algn="l" defTabSz="457200" rtl="0" eaLnBrk="1" fontAlgn="b" latinLnBrk="0" hangingPunct="1"/>
                      <a:r>
                        <a:rPr lang="de-DE" sz="1600" b="1" u="none" strike="noStrike" kern="1200" dirty="0" smtClean="0">
                          <a:solidFill>
                            <a:schemeClr val="tx1"/>
                          </a:solidFill>
                          <a:effectLst/>
                          <a:latin typeface="+mn-lt"/>
                          <a:ea typeface="+mn-ea"/>
                          <a:cs typeface="+mn-cs"/>
                        </a:rPr>
                        <a:t>Anzahl</a:t>
                      </a:r>
                      <a:endParaRPr lang="de-DE" sz="1600" b="1" u="none" strike="noStrike" kern="1200" dirty="0">
                        <a:solidFill>
                          <a:schemeClr val="tx1"/>
                        </a:solidFill>
                        <a:effectLst/>
                        <a:latin typeface="+mn-lt"/>
                        <a:ea typeface="+mn-ea"/>
                        <a:cs typeface="+mn-cs"/>
                      </a:endParaRPr>
                    </a:p>
                  </a:txBody>
                  <a:tcPr marL="9525" marR="9525" marT="9525" marB="0" anchor="ctr">
                    <a:solidFill>
                      <a:schemeClr val="tx2">
                        <a:lumMod val="60000"/>
                        <a:lumOff val="40000"/>
                      </a:schemeClr>
                    </a:solidFill>
                  </a:tcPr>
                </a:tc>
                <a:tc>
                  <a:txBody>
                    <a:bodyPr/>
                    <a:lstStyle/>
                    <a:p>
                      <a:pPr marL="0" algn="ctr" defTabSz="457200" rtl="0" eaLnBrk="1" fontAlgn="b" latinLnBrk="0" hangingPunct="1"/>
                      <a:r>
                        <a:rPr lang="de-DE" sz="1600" b="1" u="none" strike="noStrike" kern="1200" dirty="0">
                          <a:effectLst/>
                        </a:rPr>
                        <a:t>Low care ICU</a:t>
                      </a:r>
                      <a:endParaRPr lang="de-DE" sz="1600" b="1" u="none" strike="noStrike" kern="1200" dirty="0">
                        <a:solidFill>
                          <a:schemeClr val="tx1"/>
                        </a:solidFill>
                        <a:effectLst/>
                        <a:latin typeface="+mn-lt"/>
                        <a:ea typeface="+mn-ea"/>
                        <a:cs typeface="+mn-cs"/>
                      </a:endParaRPr>
                    </a:p>
                  </a:txBody>
                  <a:tcPr marL="9525" marR="9525" marT="9525" marB="0" anchor="ctr">
                    <a:solidFill>
                      <a:schemeClr val="tx2">
                        <a:lumMod val="60000"/>
                        <a:lumOff val="40000"/>
                      </a:schemeClr>
                    </a:solidFill>
                  </a:tcPr>
                </a:tc>
                <a:tc>
                  <a:txBody>
                    <a:bodyPr/>
                    <a:lstStyle/>
                    <a:p>
                      <a:pPr marL="0" algn="ctr" defTabSz="457200" rtl="0" eaLnBrk="1" fontAlgn="b" latinLnBrk="0" hangingPunct="1"/>
                      <a:r>
                        <a:rPr lang="de-DE" sz="1600" b="1" u="none" strike="noStrike" kern="1200" dirty="0">
                          <a:effectLst/>
                        </a:rPr>
                        <a:t>High care ICU</a:t>
                      </a:r>
                      <a:endParaRPr lang="de-DE" sz="1600" b="1" u="none" strike="noStrike" kern="1200" dirty="0">
                        <a:solidFill>
                          <a:schemeClr val="tx1"/>
                        </a:solidFill>
                        <a:effectLst/>
                        <a:latin typeface="+mn-lt"/>
                        <a:ea typeface="+mn-ea"/>
                        <a:cs typeface="+mn-cs"/>
                      </a:endParaRPr>
                    </a:p>
                  </a:txBody>
                  <a:tcPr marL="9525" marR="9525" marT="9525" marB="0" anchor="ctr">
                    <a:solidFill>
                      <a:schemeClr val="tx2">
                        <a:lumMod val="60000"/>
                        <a:lumOff val="40000"/>
                      </a:schemeClr>
                    </a:solidFill>
                  </a:tcPr>
                </a:tc>
                <a:tc>
                  <a:txBody>
                    <a:bodyPr/>
                    <a:lstStyle/>
                    <a:p>
                      <a:pPr marL="0" algn="ctr" defTabSz="457200" rtl="0" eaLnBrk="1" fontAlgn="b" latinLnBrk="0" hangingPunct="1"/>
                      <a:r>
                        <a:rPr lang="de-DE" sz="1600" b="1" u="none" strike="noStrike" kern="1200" dirty="0">
                          <a:effectLst/>
                        </a:rPr>
                        <a:t>ECMO</a:t>
                      </a:r>
                      <a:endParaRPr lang="de-DE" sz="1600" b="1" u="none" strike="noStrike" kern="1200" dirty="0">
                        <a:solidFill>
                          <a:schemeClr val="tx1"/>
                        </a:solidFill>
                        <a:effectLst/>
                        <a:latin typeface="+mn-lt"/>
                        <a:ea typeface="+mn-ea"/>
                        <a:cs typeface="+mn-cs"/>
                      </a:endParaRPr>
                    </a:p>
                  </a:txBody>
                  <a:tcPr marL="9525" marR="9525" marT="9525" marB="0" anchor="ctr">
                    <a:solidFill>
                      <a:schemeClr val="tx2">
                        <a:lumMod val="60000"/>
                        <a:lumOff val="40000"/>
                      </a:schemeClr>
                    </a:solidFill>
                  </a:tcPr>
                </a:tc>
                <a:tc>
                  <a:txBody>
                    <a:bodyPr/>
                    <a:lstStyle/>
                    <a:p>
                      <a:pPr marL="0" algn="ctr" defTabSz="457200" rtl="0" eaLnBrk="1" fontAlgn="b" latinLnBrk="0" hangingPunct="1"/>
                      <a:r>
                        <a:rPr lang="de-DE" sz="1600" b="1" u="none" strike="noStrike" kern="1200" dirty="0">
                          <a:effectLst/>
                        </a:rPr>
                        <a:t>Gesamt</a:t>
                      </a:r>
                      <a:endParaRPr lang="de-DE" sz="1600" b="1" u="none" strike="noStrike" kern="1200" dirty="0">
                        <a:solidFill>
                          <a:schemeClr val="tx1"/>
                        </a:solidFill>
                        <a:effectLst/>
                        <a:latin typeface="+mn-lt"/>
                        <a:ea typeface="+mn-ea"/>
                        <a:cs typeface="+mn-cs"/>
                      </a:endParaRPr>
                    </a:p>
                  </a:txBody>
                  <a:tcPr marL="9525" marR="9525" marT="9525" marB="0" anchor="ctr">
                    <a:solidFill>
                      <a:schemeClr val="tx2">
                        <a:lumMod val="60000"/>
                        <a:lumOff val="40000"/>
                      </a:schemeClr>
                    </a:solidFill>
                  </a:tcPr>
                </a:tc>
                <a:tc>
                  <a:txBody>
                    <a:bodyPr/>
                    <a:lstStyle/>
                    <a:p>
                      <a:pPr marL="0" algn="ctr" defTabSz="457200" rtl="0" eaLnBrk="1" fontAlgn="b" latinLnBrk="0" hangingPunct="1"/>
                      <a:r>
                        <a:rPr lang="de-DE" sz="1600" b="1" u="none" strike="noStrike" kern="1200" dirty="0">
                          <a:effectLst/>
                        </a:rPr>
                        <a:t>Differenz zum Vortag</a:t>
                      </a:r>
                      <a:endParaRPr lang="de-DE" sz="1600" b="1" u="none" strike="noStrike" kern="1200" dirty="0">
                        <a:solidFill>
                          <a:schemeClr val="tx1"/>
                        </a:solidFill>
                        <a:effectLst/>
                        <a:latin typeface="+mn-lt"/>
                        <a:ea typeface="+mn-ea"/>
                        <a:cs typeface="+mn-cs"/>
                      </a:endParaRPr>
                    </a:p>
                  </a:txBody>
                  <a:tcPr marL="9525" marR="9525" marT="9525" marB="0" anchor="ctr">
                    <a:solidFill>
                      <a:schemeClr val="tx2">
                        <a:lumMod val="60000"/>
                        <a:lumOff val="40000"/>
                      </a:schemeClr>
                    </a:solidFill>
                  </a:tcPr>
                </a:tc>
              </a:tr>
              <a:tr h="395931">
                <a:tc>
                  <a:txBody>
                    <a:bodyPr/>
                    <a:lstStyle/>
                    <a:p>
                      <a:pPr algn="l" fontAlgn="b"/>
                      <a:r>
                        <a:rPr lang="de-DE" sz="1600" b="1" u="none" strike="noStrike" kern="1200" dirty="0" smtClean="0">
                          <a:solidFill>
                            <a:schemeClr val="tx1"/>
                          </a:solidFill>
                          <a:effectLst/>
                          <a:latin typeface="+mn-lt"/>
                          <a:ea typeface="+mn-ea"/>
                          <a:cs typeface="+mn-cs"/>
                        </a:rPr>
                        <a:t>Belegt</a:t>
                      </a:r>
                      <a:endParaRPr lang="de-DE" sz="1600" b="1" u="none" strike="noStrike" kern="1200" dirty="0">
                        <a:solidFill>
                          <a:schemeClr val="tx1"/>
                        </a:solidFill>
                        <a:effectLst/>
                        <a:latin typeface="+mn-lt"/>
                        <a:ea typeface="+mn-ea"/>
                        <a:cs typeface="+mn-cs"/>
                      </a:endParaRPr>
                    </a:p>
                  </a:txBody>
                  <a:tcPr marL="9525" marR="9525" marT="9525" marB="0" anchor="ctr"/>
                </a:tc>
                <a:tc>
                  <a:txBody>
                    <a:bodyPr/>
                    <a:lstStyle/>
                    <a:p>
                      <a:pPr algn="ctr"/>
                      <a:r>
                        <a:rPr lang="de-DE" sz="1800" b="0" i="0" u="none" strike="noStrike" kern="1200" baseline="0" dirty="0" smtClean="0">
                          <a:solidFill>
                            <a:schemeClr val="tx1"/>
                          </a:solidFill>
                          <a:latin typeface="+mn-lt"/>
                          <a:ea typeface="+mn-ea"/>
                          <a:cs typeface="+mn-cs"/>
                        </a:rPr>
                        <a:t>6.066</a:t>
                      </a:r>
                    </a:p>
                  </a:txBody>
                  <a:tcPr marL="9525" marR="9525" marT="9525" marB="0" anchor="ctr"/>
                </a:tc>
                <a:tc>
                  <a:txBody>
                    <a:bodyPr/>
                    <a:lstStyle/>
                    <a:p>
                      <a:pPr algn="ctr"/>
                      <a:r>
                        <a:rPr lang="de-DE" sz="1800" b="0" i="0" u="none" strike="noStrike" kern="1200" baseline="0" dirty="0" smtClean="0">
                          <a:solidFill>
                            <a:schemeClr val="tx1"/>
                          </a:solidFill>
                          <a:latin typeface="+mn-lt"/>
                          <a:ea typeface="+mn-ea"/>
                          <a:cs typeface="+mn-cs"/>
                        </a:rPr>
                        <a:t>13.464</a:t>
                      </a:r>
                    </a:p>
                  </a:txBody>
                  <a:tcPr marL="9525" marR="9525" marT="9525" marB="0" anchor="ctr"/>
                </a:tc>
                <a:tc>
                  <a:txBody>
                    <a:bodyPr/>
                    <a:lstStyle/>
                    <a:p>
                      <a:pPr algn="ctr"/>
                      <a:r>
                        <a:rPr lang="de-DE" sz="1800" b="0" i="0" u="none" strike="noStrike" kern="1200" baseline="0" dirty="0" smtClean="0">
                          <a:solidFill>
                            <a:schemeClr val="tx1"/>
                          </a:solidFill>
                          <a:latin typeface="+mn-lt"/>
                          <a:ea typeface="+mn-ea"/>
                          <a:cs typeface="+mn-cs"/>
                        </a:rPr>
                        <a:t>202</a:t>
                      </a:r>
                    </a:p>
                  </a:txBody>
                  <a:tcPr marL="9525" marR="9525" marT="9525" marB="0" anchor="ctr"/>
                </a:tc>
                <a:tc>
                  <a:txBody>
                    <a:bodyPr/>
                    <a:lstStyle/>
                    <a:p>
                      <a:pPr algn="ctr"/>
                      <a:r>
                        <a:rPr lang="de-DE" sz="1800" b="1" i="0" u="none" strike="noStrike" kern="1200" baseline="0" dirty="0" smtClean="0">
                          <a:solidFill>
                            <a:schemeClr val="tx1"/>
                          </a:solidFill>
                          <a:latin typeface="+mn-lt"/>
                          <a:ea typeface="+mn-ea"/>
                          <a:cs typeface="+mn-cs"/>
                        </a:rPr>
                        <a:t>19.732</a:t>
                      </a:r>
                    </a:p>
                  </a:txBody>
                  <a:tcPr marL="9525" marR="9525" marT="9525" marB="0" anchor="ctr"/>
                </a:tc>
                <a:tc>
                  <a:txBody>
                    <a:bodyPr/>
                    <a:lstStyle/>
                    <a:p>
                      <a:pPr algn="ctr"/>
                      <a:r>
                        <a:rPr lang="de-DE" sz="1800" b="0" i="0" u="none" strike="noStrike" kern="1200" baseline="0" dirty="0" smtClean="0">
                          <a:solidFill>
                            <a:schemeClr val="tx1"/>
                          </a:solidFill>
                          <a:latin typeface="+mn-lt"/>
                          <a:ea typeface="+mn-ea"/>
                          <a:cs typeface="+mn-cs"/>
                        </a:rPr>
                        <a:t>-128</a:t>
                      </a:r>
                    </a:p>
                  </a:txBody>
                  <a:tcPr marL="9525" marR="9525" marT="9525" marB="0" anchor="ctr"/>
                </a:tc>
              </a:tr>
              <a:tr h="431120">
                <a:tc>
                  <a:txBody>
                    <a:bodyPr/>
                    <a:lstStyle/>
                    <a:p>
                      <a:pPr algn="l" fontAlgn="b"/>
                      <a:r>
                        <a:rPr lang="de-DE" sz="1600" b="1" u="none" strike="noStrike" kern="1200" dirty="0" smtClean="0">
                          <a:solidFill>
                            <a:schemeClr val="tx1"/>
                          </a:solidFill>
                          <a:effectLst/>
                          <a:latin typeface="+mn-lt"/>
                          <a:ea typeface="+mn-ea"/>
                          <a:cs typeface="+mn-cs"/>
                        </a:rPr>
                        <a:t>Frei</a:t>
                      </a:r>
                      <a:endParaRPr lang="de-DE" sz="1600" b="1" u="none" strike="noStrike" kern="1200" dirty="0">
                        <a:solidFill>
                          <a:schemeClr val="tx1"/>
                        </a:solidFill>
                        <a:effectLst/>
                        <a:latin typeface="+mn-lt"/>
                        <a:ea typeface="+mn-ea"/>
                        <a:cs typeface="+mn-cs"/>
                      </a:endParaRPr>
                    </a:p>
                  </a:txBody>
                  <a:tcPr marL="9525" marR="9525" marT="9525" marB="0" anchor="ctr"/>
                </a:tc>
                <a:tc>
                  <a:txBody>
                    <a:bodyPr/>
                    <a:lstStyle/>
                    <a:p>
                      <a:pPr algn="ctr"/>
                      <a:r>
                        <a:rPr lang="de-DE" sz="1800" b="0" i="0" u="none" strike="noStrike" kern="1200" baseline="0" dirty="0" smtClean="0">
                          <a:solidFill>
                            <a:schemeClr val="tx1"/>
                          </a:solidFill>
                          <a:latin typeface="+mn-lt"/>
                          <a:ea typeface="+mn-ea"/>
                          <a:cs typeface="+mn-cs"/>
                        </a:rPr>
                        <a:t>3.164</a:t>
                      </a:r>
                    </a:p>
                  </a:txBody>
                  <a:tcPr marL="9525" marR="9525" marT="9525" marB="0" anchor="ctr"/>
                </a:tc>
                <a:tc>
                  <a:txBody>
                    <a:bodyPr/>
                    <a:lstStyle/>
                    <a:p>
                      <a:pPr algn="ctr"/>
                      <a:r>
                        <a:rPr lang="de-DE" sz="1800" b="0" i="0" u="none" strike="noStrike" kern="1200" baseline="0" dirty="0" smtClean="0">
                          <a:solidFill>
                            <a:schemeClr val="tx1"/>
                          </a:solidFill>
                          <a:latin typeface="+mn-lt"/>
                          <a:ea typeface="+mn-ea"/>
                          <a:cs typeface="+mn-cs"/>
                        </a:rPr>
                        <a:t>8.394</a:t>
                      </a:r>
                    </a:p>
                  </a:txBody>
                  <a:tcPr marL="9525" marR="9525" marT="9525" marB="0" anchor="ctr"/>
                </a:tc>
                <a:tc>
                  <a:txBody>
                    <a:bodyPr/>
                    <a:lstStyle/>
                    <a:p>
                      <a:pPr algn="ctr"/>
                      <a:r>
                        <a:rPr lang="de-DE" sz="1800" b="0" i="0" u="none" strike="noStrike" kern="1200" baseline="0" dirty="0" smtClean="0">
                          <a:solidFill>
                            <a:schemeClr val="tx1"/>
                          </a:solidFill>
                          <a:latin typeface="+mn-lt"/>
                          <a:ea typeface="+mn-ea"/>
                          <a:cs typeface="+mn-cs"/>
                        </a:rPr>
                        <a:t>538	</a:t>
                      </a:r>
                    </a:p>
                  </a:txBody>
                  <a:tcPr marL="9525" marR="9525" marT="9525" marB="0" anchor="ctr"/>
                </a:tc>
                <a:tc>
                  <a:txBody>
                    <a:bodyPr/>
                    <a:lstStyle/>
                    <a:p>
                      <a:pPr algn="ctr"/>
                      <a:r>
                        <a:rPr lang="de-DE" sz="1800" b="1" i="0" u="none" strike="noStrike" kern="1200" baseline="0" dirty="0" smtClean="0">
                          <a:solidFill>
                            <a:schemeClr val="tx1"/>
                          </a:solidFill>
                          <a:latin typeface="+mn-lt"/>
                          <a:ea typeface="+mn-ea"/>
                          <a:cs typeface="+mn-cs"/>
                        </a:rPr>
                        <a:t> 12.096</a:t>
                      </a:r>
                    </a:p>
                  </a:txBody>
                  <a:tcPr marL="9525" marR="9525" marT="9525" marB="0" anchor="ctr"/>
                </a:tc>
                <a:tc>
                  <a:txBody>
                    <a:bodyPr/>
                    <a:lstStyle/>
                    <a:p>
                      <a:pPr algn="ctr"/>
                      <a:r>
                        <a:rPr lang="de-DE" sz="1800" b="0" i="0" u="none" strike="noStrike" kern="1200" baseline="0" dirty="0" smtClean="0">
                          <a:solidFill>
                            <a:schemeClr val="tx1"/>
                          </a:solidFill>
                          <a:latin typeface="+mn-lt"/>
                          <a:ea typeface="+mn-ea"/>
                          <a:cs typeface="+mn-cs"/>
                        </a:rPr>
                        <a:t>+59</a:t>
                      </a:r>
                    </a:p>
                  </a:txBody>
                  <a:tcPr marL="9525" marR="9525" marT="9525" marB="0" anchor="ctr"/>
                </a:tc>
              </a:tr>
            </a:tbl>
          </a:graphicData>
        </a:graphic>
      </p:graphicFrame>
    </p:spTree>
    <p:extLst>
      <p:ext uri="{BB962C8B-B14F-4D97-AF65-F5344CB8AC3E}">
        <p14:creationId xmlns:p14="http://schemas.microsoft.com/office/powerpoint/2010/main" val="7480444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smtClean="0"/>
              <a:t>11.05.2020</a:t>
            </a:r>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32</a:t>
            </a:fld>
            <a:endParaRPr lang="de-DE"/>
          </a:p>
        </p:txBody>
      </p:sp>
      <p:sp>
        <p:nvSpPr>
          <p:cNvPr id="2" name="Titel 1"/>
          <p:cNvSpPr>
            <a:spLocks noGrp="1"/>
          </p:cNvSpPr>
          <p:nvPr>
            <p:ph type="title"/>
          </p:nvPr>
        </p:nvSpPr>
        <p:spPr>
          <a:xfrm>
            <a:off x="236765" y="195532"/>
            <a:ext cx="6784521" cy="307777"/>
          </a:xfrm>
          <a:solidFill>
            <a:srgbClr val="045AA6"/>
          </a:solidFill>
        </p:spPr>
        <p:txBody>
          <a:bodyPr lIns="72000"/>
          <a:lstStyle/>
          <a:p>
            <a:pPr>
              <a:spcBef>
                <a:spcPts val="600"/>
              </a:spcBef>
            </a:pPr>
            <a:r>
              <a:rPr lang="de-DE" sz="2000" dirty="0" smtClean="0">
                <a:solidFill>
                  <a:schemeClr val="bg1"/>
                </a:solidFill>
              </a:rPr>
              <a:t>DIVI </a:t>
            </a:r>
            <a:r>
              <a:rPr lang="de-DE" sz="2000" dirty="0">
                <a:solidFill>
                  <a:schemeClr val="bg1"/>
                </a:solidFill>
              </a:rPr>
              <a:t>Intensivregister; </a:t>
            </a:r>
            <a:r>
              <a:rPr lang="de-DE" sz="1400" dirty="0">
                <a:solidFill>
                  <a:schemeClr val="bg1"/>
                </a:solidFill>
              </a:rPr>
              <a:t>(Datenstand: </a:t>
            </a:r>
            <a:r>
              <a:rPr lang="de-DE" sz="1400" dirty="0" smtClean="0">
                <a:solidFill>
                  <a:schemeClr val="bg1"/>
                </a:solidFill>
              </a:rPr>
              <a:t>11.05.2020, </a:t>
            </a:r>
            <a:r>
              <a:rPr lang="de-DE" sz="1400" dirty="0" smtClean="0">
                <a:solidFill>
                  <a:schemeClr val="bg1"/>
                </a:solidFill>
              </a:rPr>
              <a:t>09:15)</a:t>
            </a:r>
            <a:endParaRPr lang="de-DE" sz="1400" dirty="0">
              <a:solidFill>
                <a:schemeClr val="bg1"/>
              </a:solidFill>
            </a:endParaRPr>
          </a:p>
        </p:txBody>
      </p:sp>
      <p:sp>
        <p:nvSpPr>
          <p:cNvPr id="6" name="Rechteck 5"/>
          <p:cNvSpPr/>
          <p:nvPr/>
        </p:nvSpPr>
        <p:spPr>
          <a:xfrm>
            <a:off x="3476625" y="2190750"/>
            <a:ext cx="419100" cy="3409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 name="Rechteck 6"/>
          <p:cNvSpPr/>
          <p:nvPr/>
        </p:nvSpPr>
        <p:spPr>
          <a:xfrm>
            <a:off x="5562600" y="971550"/>
            <a:ext cx="3100083" cy="581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 name="Textfeld 4"/>
          <p:cNvSpPr txBox="1"/>
          <p:nvPr/>
        </p:nvSpPr>
        <p:spPr>
          <a:xfrm>
            <a:off x="1219200" y="1262062"/>
            <a:ext cx="396262" cy="923330"/>
          </a:xfrm>
          <a:prstGeom prst="rect">
            <a:avLst/>
          </a:prstGeom>
          <a:noFill/>
        </p:spPr>
        <p:txBody>
          <a:bodyPr wrap="none" rtlCol="0">
            <a:spAutoFit/>
          </a:bodyPr>
          <a:lstStyle/>
          <a:p>
            <a:endParaRPr lang="de-DE" dirty="0" smtClean="0"/>
          </a:p>
          <a:p>
            <a:endParaRPr lang="de-DE" dirty="0"/>
          </a:p>
          <a:p>
            <a:r>
              <a:rPr lang="de-DE" dirty="0" smtClean="0"/>
              <a:t>    </a:t>
            </a:r>
            <a:endParaRPr lang="de-DE" dirty="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341" y="971550"/>
            <a:ext cx="7903708" cy="5210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23631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smtClean="0"/>
              <a:t>11.05.2020</a:t>
            </a:r>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33</a:t>
            </a:fld>
            <a:endParaRPr lang="de-DE"/>
          </a:p>
        </p:txBody>
      </p:sp>
      <p:sp>
        <p:nvSpPr>
          <p:cNvPr id="2" name="Titel 1"/>
          <p:cNvSpPr>
            <a:spLocks noGrp="1"/>
          </p:cNvSpPr>
          <p:nvPr>
            <p:ph type="title"/>
          </p:nvPr>
        </p:nvSpPr>
        <p:spPr>
          <a:xfrm>
            <a:off x="236765" y="195532"/>
            <a:ext cx="6784521" cy="523220"/>
          </a:xfrm>
          <a:solidFill>
            <a:srgbClr val="045AA6"/>
          </a:solidFill>
        </p:spPr>
        <p:txBody>
          <a:bodyPr lIns="72000"/>
          <a:lstStyle/>
          <a:p>
            <a:pPr>
              <a:spcBef>
                <a:spcPts val="600"/>
              </a:spcBef>
            </a:pPr>
            <a:r>
              <a:rPr lang="de-DE" sz="2000" dirty="0" smtClean="0">
                <a:solidFill>
                  <a:schemeClr val="bg1"/>
                </a:solidFill>
              </a:rPr>
              <a:t>Prognose benötigter Intensivbetten für SARS-CoV-2 Fälle; </a:t>
            </a:r>
            <a:r>
              <a:rPr lang="de-DE" sz="1400" dirty="0">
                <a:solidFill>
                  <a:schemeClr val="bg1"/>
                </a:solidFill>
              </a:rPr>
              <a:t>(Datenstand: </a:t>
            </a:r>
            <a:r>
              <a:rPr lang="de-DE" sz="1400" dirty="0" smtClean="0">
                <a:solidFill>
                  <a:schemeClr val="bg1"/>
                </a:solidFill>
              </a:rPr>
              <a:t>04.05.2020)</a:t>
            </a:r>
            <a:endParaRPr lang="de-DE" sz="1400" dirty="0">
              <a:solidFill>
                <a:schemeClr val="bg1"/>
              </a:solidFill>
            </a:endParaRPr>
          </a:p>
        </p:txBody>
      </p:sp>
      <p:sp>
        <p:nvSpPr>
          <p:cNvPr id="6" name="Rechteck 5"/>
          <p:cNvSpPr/>
          <p:nvPr/>
        </p:nvSpPr>
        <p:spPr>
          <a:xfrm>
            <a:off x="2105025" y="1393309"/>
            <a:ext cx="419100" cy="3409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 name="Rechteck 6"/>
          <p:cNvSpPr/>
          <p:nvPr/>
        </p:nvSpPr>
        <p:spPr>
          <a:xfrm>
            <a:off x="5562600" y="971550"/>
            <a:ext cx="3100083" cy="581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 name="Textfeld 4"/>
          <p:cNvSpPr txBox="1"/>
          <p:nvPr/>
        </p:nvSpPr>
        <p:spPr>
          <a:xfrm>
            <a:off x="1219200" y="1262062"/>
            <a:ext cx="396262" cy="923330"/>
          </a:xfrm>
          <a:prstGeom prst="rect">
            <a:avLst/>
          </a:prstGeom>
          <a:noFill/>
        </p:spPr>
        <p:txBody>
          <a:bodyPr wrap="none" rtlCol="0">
            <a:spAutoFit/>
          </a:bodyPr>
          <a:lstStyle/>
          <a:p>
            <a:endParaRPr lang="de-DE" dirty="0" smtClean="0"/>
          </a:p>
          <a:p>
            <a:endParaRPr lang="de-DE" dirty="0"/>
          </a:p>
          <a:p>
            <a:r>
              <a:rPr lang="de-DE" dirty="0" smtClean="0"/>
              <a:t>    </a:t>
            </a:r>
            <a:endParaRPr lang="de-DE" dirty="0"/>
          </a:p>
        </p:txBody>
      </p:sp>
      <p:pic>
        <p:nvPicPr>
          <p:cNvPr id="11" name="Grafik 10"/>
          <p:cNvPicPr/>
          <p:nvPr/>
        </p:nvPicPr>
        <p:blipFill>
          <a:blip r:embed="rId3" cstate="print">
            <a:extLst>
              <a:ext uri="{28A0092B-C50C-407E-A947-70E740481C1C}">
                <a14:useLocalDpi xmlns:a14="http://schemas.microsoft.com/office/drawing/2010/main" val="0"/>
              </a:ext>
            </a:extLst>
          </a:blip>
          <a:stretch>
            <a:fillRect/>
          </a:stretch>
        </p:blipFill>
        <p:spPr>
          <a:xfrm>
            <a:off x="352218" y="1393309"/>
            <a:ext cx="5972810" cy="2388870"/>
          </a:xfrm>
          <a:prstGeom prst="rect">
            <a:avLst/>
          </a:prstGeom>
        </p:spPr>
      </p:pic>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825" y="4179371"/>
            <a:ext cx="5746750" cy="124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29974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Aktuelle Mobilität (Datenstand 05.05.2020)</a:t>
            </a:r>
            <a:endParaRPr lang="de-DE" dirty="0"/>
          </a:p>
        </p:txBody>
      </p:sp>
      <p:sp>
        <p:nvSpPr>
          <p:cNvPr id="4" name="Datumsplatzhalter 3"/>
          <p:cNvSpPr>
            <a:spLocks noGrp="1"/>
          </p:cNvSpPr>
          <p:nvPr>
            <p:ph type="dt" sz="half" idx="14"/>
          </p:nvPr>
        </p:nvSpPr>
        <p:spPr/>
        <p:txBody>
          <a:bodyPr/>
          <a:lstStyle/>
          <a:p>
            <a:r>
              <a:rPr lang="de-DE" smtClean="0"/>
              <a:t>11.05.2020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34</a:t>
            </a:fld>
            <a:endParaRPr lang="de-DE" dirty="0"/>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163" y="1123950"/>
            <a:ext cx="8067675" cy="461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81547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Aktuelle Mobilität (Datenstand 05.05.2020)</a:t>
            </a:r>
            <a:endParaRPr lang="de-DE" dirty="0"/>
          </a:p>
        </p:txBody>
      </p:sp>
      <p:sp>
        <p:nvSpPr>
          <p:cNvPr id="4" name="Datumsplatzhalter 3"/>
          <p:cNvSpPr>
            <a:spLocks noGrp="1"/>
          </p:cNvSpPr>
          <p:nvPr>
            <p:ph type="dt" sz="half" idx="14"/>
          </p:nvPr>
        </p:nvSpPr>
        <p:spPr/>
        <p:txBody>
          <a:bodyPr/>
          <a:lstStyle/>
          <a:p>
            <a:r>
              <a:rPr lang="de-DE" smtClean="0"/>
              <a:t>11.05.2020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35</a:t>
            </a:fld>
            <a:endParaRPr lang="de-DE" dirty="0"/>
          </a:p>
        </p:txBody>
      </p:sp>
      <p:sp>
        <p:nvSpPr>
          <p:cNvPr id="7" name="Textfeld 6"/>
          <p:cNvSpPr txBox="1"/>
          <p:nvPr/>
        </p:nvSpPr>
        <p:spPr>
          <a:xfrm>
            <a:off x="888675" y="5863678"/>
            <a:ext cx="6869829" cy="523220"/>
          </a:xfrm>
          <a:prstGeom prst="rect">
            <a:avLst/>
          </a:prstGeom>
          <a:noFill/>
        </p:spPr>
        <p:txBody>
          <a:bodyPr wrap="none" rtlCol="0">
            <a:spAutoFit/>
          </a:bodyPr>
          <a:lstStyle/>
          <a:p>
            <a:r>
              <a:rPr lang="de-DE" sz="1400" dirty="0" smtClean="0"/>
              <a:t>Link zum </a:t>
            </a:r>
            <a:r>
              <a:rPr lang="de-DE" sz="1400" dirty="0"/>
              <a:t>Mobility Monitor </a:t>
            </a:r>
            <a:r>
              <a:rPr lang="de-DE" sz="1400" dirty="0">
                <a:hlinkClick r:id="rId3"/>
              </a:rPr>
              <a:t>http://rocs.hu-berlin.de/covid-19-mobility/de/mobility-monitor</a:t>
            </a:r>
            <a:r>
              <a:rPr lang="de-DE" sz="1400" dirty="0" smtClean="0">
                <a:hlinkClick r:id="rId3"/>
              </a:rPr>
              <a:t>/</a:t>
            </a:r>
            <a:endParaRPr lang="de-DE" sz="1400" dirty="0" smtClean="0"/>
          </a:p>
          <a:p>
            <a:endParaRPr lang="de-DE" sz="1400" dirty="0"/>
          </a:p>
        </p:txBody>
      </p:sp>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338" y="995363"/>
            <a:ext cx="7553325" cy="4867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74173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Anzahl Labortestungen </a:t>
            </a:r>
            <a:r>
              <a:rPr lang="de-DE" sz="1400" dirty="0" smtClean="0"/>
              <a:t>(Datenstand 05.05.2020, 18:00 Uhr)</a:t>
            </a:r>
            <a:endParaRPr lang="de-DE" sz="1400" dirty="0"/>
          </a:p>
        </p:txBody>
      </p:sp>
      <p:sp>
        <p:nvSpPr>
          <p:cNvPr id="4" name="Datumsplatzhalter 3"/>
          <p:cNvSpPr>
            <a:spLocks noGrp="1"/>
          </p:cNvSpPr>
          <p:nvPr>
            <p:ph type="dt" sz="half" idx="14"/>
          </p:nvPr>
        </p:nvSpPr>
        <p:spPr/>
        <p:txBody>
          <a:bodyPr/>
          <a:lstStyle/>
          <a:p>
            <a:r>
              <a:rPr lang="de-DE" smtClean="0"/>
              <a:t>11.05.2020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36</a:t>
            </a:fld>
            <a:endParaRPr lang="de-DE" dirty="0"/>
          </a:p>
        </p:txBody>
      </p:sp>
      <p:sp>
        <p:nvSpPr>
          <p:cNvPr id="8" name="Textfeld 7"/>
          <p:cNvSpPr txBox="1"/>
          <p:nvPr/>
        </p:nvSpPr>
        <p:spPr>
          <a:xfrm>
            <a:off x="286746" y="5565259"/>
            <a:ext cx="8161929" cy="923330"/>
          </a:xfrm>
          <a:prstGeom prst="rect">
            <a:avLst/>
          </a:prstGeom>
          <a:noFill/>
        </p:spPr>
        <p:txBody>
          <a:bodyPr wrap="square" rtlCol="0">
            <a:spAutoFit/>
          </a:bodyPr>
          <a:lstStyle/>
          <a:p>
            <a:r>
              <a:rPr lang="de-DE" dirty="0"/>
              <a:t>In KW 18 gaben 30 Labore einen Rückstau von insgesamt 3.790 abzuarbeitenden Proben an. 41 Labore nannten Lieferschwierigkeiten für Reagenzien, hauptsächlich Extraktionskits und </a:t>
            </a:r>
            <a:r>
              <a:rPr lang="de-DE" dirty="0" err="1"/>
              <a:t>Abstrichtupfer</a:t>
            </a:r>
            <a:r>
              <a:rPr lang="de-DE" dirty="0"/>
              <a:t> und neu auch </a:t>
            </a:r>
            <a:r>
              <a:rPr lang="de-DE" dirty="0" err="1"/>
              <a:t>Pipettenspitzen</a:t>
            </a:r>
            <a:r>
              <a:rPr lang="de-DE" dirty="0"/>
              <a:t>.</a:t>
            </a:r>
          </a:p>
        </p:txBody>
      </p:sp>
      <p:graphicFrame>
        <p:nvGraphicFramePr>
          <p:cNvPr id="9" name="Tabelle 8"/>
          <p:cNvGraphicFramePr>
            <a:graphicFrameLocks noGrp="1"/>
          </p:cNvGraphicFramePr>
          <p:nvPr>
            <p:extLst>
              <p:ext uri="{D42A27DB-BD31-4B8C-83A1-F6EECF244321}">
                <p14:modId xmlns:p14="http://schemas.microsoft.com/office/powerpoint/2010/main" val="888116435"/>
              </p:ext>
            </p:extLst>
          </p:nvPr>
        </p:nvGraphicFramePr>
        <p:xfrm>
          <a:off x="357822" y="1275905"/>
          <a:ext cx="5834380" cy="2130425"/>
        </p:xfrm>
        <a:graphic>
          <a:graphicData uri="http://schemas.openxmlformats.org/drawingml/2006/table">
            <a:tbl>
              <a:tblPr firstRow="1" firstCol="1" bandRow="1">
                <a:tableStyleId>{5C22544A-7EE6-4342-B048-85BDC9FD1C3A}</a:tableStyleId>
              </a:tblPr>
              <a:tblGrid>
                <a:gridCol w="1334135"/>
                <a:gridCol w="1170305"/>
                <a:gridCol w="1292860"/>
                <a:gridCol w="2037080"/>
              </a:tblGrid>
              <a:tr h="202565">
                <a:tc>
                  <a:txBody>
                    <a:bodyPr/>
                    <a:lstStyle/>
                    <a:p>
                      <a:pPr algn="ctr">
                        <a:lnSpc>
                          <a:spcPct val="115000"/>
                        </a:lnSpc>
                        <a:spcAft>
                          <a:spcPts val="0"/>
                        </a:spcAft>
                      </a:pPr>
                      <a:r>
                        <a:rPr lang="de-DE" sz="1100" dirty="0">
                          <a:effectLst/>
                        </a:rPr>
                        <a:t>KW</a:t>
                      </a:r>
                      <a:endParaRPr lang="de-DE" sz="110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a:effectLst/>
                        </a:rPr>
                        <a:t>Anzahl Testungen</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a:effectLst/>
                        </a:rPr>
                        <a:t>Positiv getestet</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a:effectLst/>
                        </a:rPr>
                        <a:t>Anzahl übermittelnde Labore</a:t>
                      </a:r>
                      <a:endParaRPr lang="de-DE" sz="1100">
                        <a:effectLst/>
                        <a:latin typeface="Calibri"/>
                        <a:ea typeface="MS Mincho"/>
                        <a:cs typeface="Times New Roman"/>
                      </a:endParaRPr>
                    </a:p>
                  </a:txBody>
                  <a:tcPr marL="68580" marR="68580" marT="0" marB="0"/>
                </a:tc>
              </a:tr>
              <a:tr h="191135">
                <a:tc>
                  <a:txBody>
                    <a:bodyPr/>
                    <a:lstStyle/>
                    <a:p>
                      <a:pPr algn="ctr">
                        <a:lnSpc>
                          <a:spcPct val="115000"/>
                        </a:lnSpc>
                        <a:spcAft>
                          <a:spcPts val="0"/>
                        </a:spcAft>
                      </a:pPr>
                      <a:r>
                        <a:rPr lang="de-DE" sz="1100">
                          <a:effectLst/>
                        </a:rPr>
                        <a:t>Bis einschl. 10</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dirty="0">
                          <a:solidFill>
                            <a:srgbClr val="000000"/>
                          </a:solidFill>
                          <a:effectLst/>
                          <a:latin typeface="Calibri"/>
                          <a:ea typeface="Times New Roman"/>
                          <a:cs typeface="Calibri"/>
                        </a:rPr>
                        <a:t>124.716</a:t>
                      </a:r>
                      <a:endParaRPr lang="de-DE" sz="1100" b="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dirty="0">
                          <a:solidFill>
                            <a:srgbClr val="000000"/>
                          </a:solidFill>
                          <a:effectLst/>
                          <a:latin typeface="Calibri"/>
                          <a:ea typeface="Times New Roman"/>
                          <a:cs typeface="Calibri"/>
                        </a:rPr>
                        <a:t>3.892 (3,1%)</a:t>
                      </a:r>
                      <a:endParaRPr lang="de-DE" sz="1100" b="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a:solidFill>
                            <a:srgbClr val="000000"/>
                          </a:solidFill>
                          <a:effectLst/>
                          <a:latin typeface="Calibri"/>
                          <a:ea typeface="Times New Roman"/>
                          <a:cs typeface="Calibri"/>
                        </a:rPr>
                        <a:t>90</a:t>
                      </a:r>
                      <a:endParaRPr lang="de-DE" sz="1100" b="0">
                        <a:effectLst/>
                        <a:latin typeface="Calibri"/>
                        <a:ea typeface="MS Mincho"/>
                        <a:cs typeface="Times New Roman"/>
                      </a:endParaRPr>
                    </a:p>
                  </a:txBody>
                  <a:tcPr marL="68580" marR="68580" marT="0" marB="0"/>
                </a:tc>
              </a:tr>
              <a:tr h="191135">
                <a:tc>
                  <a:txBody>
                    <a:bodyPr/>
                    <a:lstStyle/>
                    <a:p>
                      <a:pPr algn="ctr">
                        <a:lnSpc>
                          <a:spcPct val="115000"/>
                        </a:lnSpc>
                        <a:spcAft>
                          <a:spcPts val="0"/>
                        </a:spcAft>
                      </a:pPr>
                      <a:r>
                        <a:rPr lang="de-DE" sz="1100">
                          <a:effectLst/>
                        </a:rPr>
                        <a:t>11</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a:solidFill>
                            <a:srgbClr val="000000"/>
                          </a:solidFill>
                          <a:effectLst/>
                          <a:latin typeface="Calibri"/>
                          <a:ea typeface="Times New Roman"/>
                          <a:cs typeface="Calibri"/>
                        </a:rPr>
                        <a:t>127.457</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dirty="0">
                          <a:solidFill>
                            <a:srgbClr val="000000"/>
                          </a:solidFill>
                          <a:effectLst/>
                          <a:latin typeface="Calibri"/>
                          <a:ea typeface="Times New Roman"/>
                          <a:cs typeface="Calibri"/>
                        </a:rPr>
                        <a:t>7.582 (5,9%)</a:t>
                      </a:r>
                      <a:endParaRPr lang="de-DE" sz="1100" b="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a:solidFill>
                            <a:srgbClr val="000000"/>
                          </a:solidFill>
                          <a:effectLst/>
                          <a:latin typeface="Calibri"/>
                          <a:ea typeface="Times New Roman"/>
                          <a:cs typeface="Calibri"/>
                        </a:rPr>
                        <a:t>114</a:t>
                      </a:r>
                      <a:endParaRPr lang="de-DE" sz="1100" b="0">
                        <a:effectLst/>
                        <a:latin typeface="Calibri"/>
                        <a:ea typeface="MS Mincho"/>
                        <a:cs typeface="Times New Roman"/>
                      </a:endParaRPr>
                    </a:p>
                  </a:txBody>
                  <a:tcPr marL="68580" marR="68580" marT="0" marB="0"/>
                </a:tc>
              </a:tr>
              <a:tr h="191135">
                <a:tc>
                  <a:txBody>
                    <a:bodyPr/>
                    <a:lstStyle/>
                    <a:p>
                      <a:pPr algn="ctr">
                        <a:lnSpc>
                          <a:spcPct val="115000"/>
                        </a:lnSpc>
                        <a:spcAft>
                          <a:spcPts val="0"/>
                        </a:spcAft>
                      </a:pPr>
                      <a:r>
                        <a:rPr lang="de-DE" sz="1100">
                          <a:effectLst/>
                        </a:rPr>
                        <a:t>12</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a:solidFill>
                            <a:srgbClr val="000000"/>
                          </a:solidFill>
                          <a:effectLst/>
                          <a:latin typeface="Calibri"/>
                          <a:ea typeface="Times New Roman"/>
                          <a:cs typeface="Calibri"/>
                        </a:rPr>
                        <a:t>348.619</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dirty="0">
                          <a:solidFill>
                            <a:srgbClr val="000000"/>
                          </a:solidFill>
                          <a:effectLst/>
                          <a:latin typeface="Calibri"/>
                          <a:ea typeface="Times New Roman"/>
                          <a:cs typeface="Calibri"/>
                        </a:rPr>
                        <a:t>23.820 (6,8%)</a:t>
                      </a:r>
                      <a:endParaRPr lang="de-DE" sz="1100" b="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a:solidFill>
                            <a:srgbClr val="000000"/>
                          </a:solidFill>
                          <a:effectLst/>
                          <a:latin typeface="Calibri"/>
                          <a:ea typeface="Times New Roman"/>
                          <a:cs typeface="Calibri"/>
                        </a:rPr>
                        <a:t>152</a:t>
                      </a:r>
                      <a:endParaRPr lang="de-DE" sz="1100" b="0">
                        <a:effectLst/>
                        <a:latin typeface="Calibri"/>
                        <a:ea typeface="MS Mincho"/>
                        <a:cs typeface="Times New Roman"/>
                      </a:endParaRPr>
                    </a:p>
                  </a:txBody>
                  <a:tcPr marL="68580" marR="68580" marT="0" marB="0"/>
                </a:tc>
              </a:tr>
              <a:tr h="191135">
                <a:tc>
                  <a:txBody>
                    <a:bodyPr/>
                    <a:lstStyle/>
                    <a:p>
                      <a:pPr algn="ctr">
                        <a:lnSpc>
                          <a:spcPct val="115000"/>
                        </a:lnSpc>
                        <a:spcAft>
                          <a:spcPts val="0"/>
                        </a:spcAft>
                      </a:pPr>
                      <a:r>
                        <a:rPr lang="de-DE" sz="1100">
                          <a:effectLst/>
                        </a:rPr>
                        <a:t>13</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a:solidFill>
                            <a:srgbClr val="000000"/>
                          </a:solidFill>
                          <a:effectLst/>
                          <a:latin typeface="Calibri"/>
                          <a:ea typeface="Times New Roman"/>
                          <a:cs typeface="Calibri"/>
                        </a:rPr>
                        <a:t>361.515</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a:solidFill>
                            <a:srgbClr val="000000"/>
                          </a:solidFill>
                          <a:effectLst/>
                          <a:latin typeface="Calibri"/>
                          <a:ea typeface="Times New Roman"/>
                          <a:cs typeface="Calibri"/>
                        </a:rPr>
                        <a:t>31.414 (8,7%)</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a:solidFill>
                            <a:srgbClr val="000000"/>
                          </a:solidFill>
                          <a:effectLst/>
                          <a:latin typeface="Calibri"/>
                          <a:ea typeface="Times New Roman"/>
                          <a:cs typeface="Calibri"/>
                        </a:rPr>
                        <a:t>151</a:t>
                      </a:r>
                      <a:endParaRPr lang="de-DE" sz="1100" b="0">
                        <a:effectLst/>
                        <a:latin typeface="Calibri"/>
                        <a:ea typeface="MS Mincho"/>
                        <a:cs typeface="Times New Roman"/>
                      </a:endParaRPr>
                    </a:p>
                  </a:txBody>
                  <a:tcPr marL="68580" marR="68580" marT="0" marB="0"/>
                </a:tc>
              </a:tr>
              <a:tr h="191135">
                <a:tc>
                  <a:txBody>
                    <a:bodyPr/>
                    <a:lstStyle/>
                    <a:p>
                      <a:pPr algn="ctr">
                        <a:lnSpc>
                          <a:spcPct val="115000"/>
                        </a:lnSpc>
                        <a:spcAft>
                          <a:spcPts val="0"/>
                        </a:spcAft>
                      </a:pPr>
                      <a:r>
                        <a:rPr lang="de-DE" sz="1100">
                          <a:effectLst/>
                        </a:rPr>
                        <a:t>14</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a:solidFill>
                            <a:srgbClr val="000000"/>
                          </a:solidFill>
                          <a:effectLst/>
                          <a:latin typeface="Calibri"/>
                          <a:ea typeface="Times New Roman"/>
                          <a:cs typeface="Calibri"/>
                        </a:rPr>
                        <a:t>408.348</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dirty="0">
                          <a:solidFill>
                            <a:srgbClr val="000000"/>
                          </a:solidFill>
                          <a:effectLst/>
                          <a:latin typeface="Calibri"/>
                          <a:ea typeface="Times New Roman"/>
                          <a:cs typeface="Calibri"/>
                        </a:rPr>
                        <a:t>36.885 (9,0%)</a:t>
                      </a:r>
                      <a:endParaRPr lang="de-DE" sz="1100" b="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a:solidFill>
                            <a:srgbClr val="000000"/>
                          </a:solidFill>
                          <a:effectLst/>
                          <a:latin typeface="Calibri"/>
                          <a:ea typeface="Times New Roman"/>
                          <a:cs typeface="Calibri"/>
                        </a:rPr>
                        <a:t>154</a:t>
                      </a:r>
                      <a:endParaRPr lang="de-DE" sz="1100" b="0">
                        <a:effectLst/>
                        <a:latin typeface="Calibri"/>
                        <a:ea typeface="MS Mincho"/>
                        <a:cs typeface="Times New Roman"/>
                      </a:endParaRPr>
                    </a:p>
                  </a:txBody>
                  <a:tcPr marL="68580" marR="68580" marT="0" marB="0"/>
                </a:tc>
              </a:tr>
              <a:tr h="191135">
                <a:tc>
                  <a:txBody>
                    <a:bodyPr/>
                    <a:lstStyle/>
                    <a:p>
                      <a:pPr algn="ctr">
                        <a:lnSpc>
                          <a:spcPct val="115000"/>
                        </a:lnSpc>
                        <a:spcAft>
                          <a:spcPts val="0"/>
                        </a:spcAft>
                      </a:pPr>
                      <a:r>
                        <a:rPr lang="de-DE" sz="1100">
                          <a:effectLst/>
                        </a:rPr>
                        <a:t>15</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a:solidFill>
                            <a:srgbClr val="000000"/>
                          </a:solidFill>
                          <a:effectLst/>
                          <a:latin typeface="Calibri"/>
                          <a:ea typeface="Times New Roman"/>
                          <a:cs typeface="Calibri"/>
                        </a:rPr>
                        <a:t>379.233</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dirty="0">
                          <a:solidFill>
                            <a:srgbClr val="000000"/>
                          </a:solidFill>
                          <a:effectLst/>
                          <a:latin typeface="Calibri"/>
                          <a:ea typeface="Times New Roman"/>
                          <a:cs typeface="Calibri"/>
                        </a:rPr>
                        <a:t>30.728 (8,1%)</a:t>
                      </a:r>
                      <a:endParaRPr lang="de-DE" sz="1100" b="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a:solidFill>
                            <a:srgbClr val="000000"/>
                          </a:solidFill>
                          <a:effectLst/>
                          <a:latin typeface="Calibri"/>
                          <a:ea typeface="Times New Roman"/>
                          <a:cs typeface="Calibri"/>
                        </a:rPr>
                        <a:t>163</a:t>
                      </a:r>
                      <a:endParaRPr lang="de-DE" sz="1100" b="0">
                        <a:effectLst/>
                        <a:latin typeface="Calibri"/>
                        <a:ea typeface="MS Mincho"/>
                        <a:cs typeface="Times New Roman"/>
                      </a:endParaRPr>
                    </a:p>
                  </a:txBody>
                  <a:tcPr marL="68580" marR="68580" marT="0" marB="0"/>
                </a:tc>
              </a:tr>
              <a:tr h="191135">
                <a:tc>
                  <a:txBody>
                    <a:bodyPr/>
                    <a:lstStyle/>
                    <a:p>
                      <a:pPr algn="ctr">
                        <a:lnSpc>
                          <a:spcPct val="115000"/>
                        </a:lnSpc>
                        <a:spcAft>
                          <a:spcPts val="0"/>
                        </a:spcAft>
                      </a:pPr>
                      <a:r>
                        <a:rPr lang="de-DE" sz="1100">
                          <a:effectLst/>
                        </a:rPr>
                        <a:t>16</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a:solidFill>
                            <a:srgbClr val="000000"/>
                          </a:solidFill>
                          <a:effectLst/>
                          <a:latin typeface="Calibri"/>
                          <a:ea typeface="Times New Roman"/>
                          <a:cs typeface="Calibri"/>
                        </a:rPr>
                        <a:t>330.027</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dirty="0">
                          <a:solidFill>
                            <a:srgbClr val="000000"/>
                          </a:solidFill>
                          <a:effectLst/>
                          <a:latin typeface="Calibri"/>
                          <a:ea typeface="Times New Roman"/>
                          <a:cs typeface="Calibri"/>
                        </a:rPr>
                        <a:t>21.993 (6,7%)</a:t>
                      </a:r>
                      <a:endParaRPr lang="de-DE" sz="1100" b="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a:solidFill>
                            <a:srgbClr val="000000"/>
                          </a:solidFill>
                          <a:effectLst/>
                          <a:latin typeface="Calibri"/>
                          <a:ea typeface="Times New Roman"/>
                          <a:cs typeface="Calibri"/>
                        </a:rPr>
                        <a:t>167</a:t>
                      </a:r>
                      <a:endParaRPr lang="de-DE" sz="1100" b="0">
                        <a:effectLst/>
                        <a:latin typeface="Calibri"/>
                        <a:ea typeface="MS Mincho"/>
                        <a:cs typeface="Times New Roman"/>
                      </a:endParaRPr>
                    </a:p>
                  </a:txBody>
                  <a:tcPr marL="68580" marR="68580" marT="0" marB="0"/>
                </a:tc>
              </a:tr>
              <a:tr h="191135">
                <a:tc>
                  <a:txBody>
                    <a:bodyPr/>
                    <a:lstStyle/>
                    <a:p>
                      <a:pPr algn="ctr">
                        <a:lnSpc>
                          <a:spcPct val="115000"/>
                        </a:lnSpc>
                        <a:spcAft>
                          <a:spcPts val="0"/>
                        </a:spcAft>
                      </a:pPr>
                      <a:r>
                        <a:rPr lang="de-DE" sz="1100" dirty="0">
                          <a:effectLst/>
                        </a:rPr>
                        <a:t>17</a:t>
                      </a:r>
                      <a:endParaRPr lang="de-DE" sz="110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a:solidFill>
                            <a:srgbClr val="000000"/>
                          </a:solidFill>
                          <a:effectLst/>
                          <a:latin typeface="Calibri"/>
                          <a:ea typeface="Times New Roman"/>
                          <a:cs typeface="Calibri"/>
                        </a:rPr>
                        <a:t>357.876*</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dirty="0">
                          <a:solidFill>
                            <a:srgbClr val="000000"/>
                          </a:solidFill>
                          <a:effectLst/>
                          <a:latin typeface="Calibri"/>
                          <a:ea typeface="Times New Roman"/>
                          <a:cs typeface="Calibri"/>
                        </a:rPr>
                        <a:t>17.874* (5,0%)</a:t>
                      </a:r>
                      <a:endParaRPr lang="de-DE" sz="1100" b="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a:solidFill>
                            <a:srgbClr val="000000"/>
                          </a:solidFill>
                          <a:effectLst/>
                          <a:latin typeface="Calibri"/>
                          <a:ea typeface="Times New Roman"/>
                          <a:cs typeface="Calibri"/>
                        </a:rPr>
                        <a:t>175</a:t>
                      </a:r>
                      <a:endParaRPr lang="de-DE" sz="1100" b="0">
                        <a:effectLst/>
                        <a:latin typeface="Calibri"/>
                        <a:ea typeface="MS Mincho"/>
                        <a:cs typeface="Times New Roman"/>
                      </a:endParaRPr>
                    </a:p>
                  </a:txBody>
                  <a:tcPr marL="68580" marR="68580" marT="0" marB="0"/>
                </a:tc>
              </a:tr>
              <a:tr h="191135">
                <a:tc>
                  <a:txBody>
                    <a:bodyPr/>
                    <a:lstStyle/>
                    <a:p>
                      <a:pPr algn="ctr">
                        <a:lnSpc>
                          <a:spcPct val="115000"/>
                        </a:lnSpc>
                        <a:spcAft>
                          <a:spcPts val="0"/>
                        </a:spcAft>
                      </a:pPr>
                      <a:r>
                        <a:rPr lang="de-DE" sz="1100" dirty="0" smtClean="0">
                          <a:effectLst/>
                          <a:latin typeface="Calibri"/>
                          <a:ea typeface="MS Mincho"/>
                          <a:cs typeface="Times New Roman"/>
                        </a:rPr>
                        <a:t>18</a:t>
                      </a:r>
                      <a:endParaRPr lang="de-DE" sz="110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a:solidFill>
                            <a:srgbClr val="000000"/>
                          </a:solidFill>
                          <a:effectLst/>
                          <a:latin typeface="Calibri"/>
                          <a:ea typeface="Times New Roman"/>
                          <a:cs typeface="Calibri"/>
                        </a:rPr>
                        <a:t>317.979</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dirty="0">
                          <a:solidFill>
                            <a:srgbClr val="000000"/>
                          </a:solidFill>
                          <a:effectLst/>
                          <a:latin typeface="Calibri"/>
                          <a:ea typeface="Times New Roman"/>
                          <a:cs typeface="Calibri"/>
                        </a:rPr>
                        <a:t>12.143 (3,8%)</a:t>
                      </a:r>
                      <a:endParaRPr lang="de-DE" sz="1100" b="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a:solidFill>
                            <a:srgbClr val="000000"/>
                          </a:solidFill>
                          <a:effectLst/>
                          <a:latin typeface="Calibri"/>
                          <a:ea typeface="Times New Roman"/>
                          <a:cs typeface="Calibri"/>
                        </a:rPr>
                        <a:t>169</a:t>
                      </a:r>
                      <a:endParaRPr lang="de-DE" sz="1100" b="0">
                        <a:effectLst/>
                        <a:latin typeface="Calibri"/>
                        <a:ea typeface="MS Mincho"/>
                        <a:cs typeface="Times New Roman"/>
                      </a:endParaRPr>
                    </a:p>
                  </a:txBody>
                  <a:tcPr marL="68580" marR="68580" marT="0" marB="0"/>
                </a:tc>
              </a:tr>
              <a:tr h="191135">
                <a:tc>
                  <a:txBody>
                    <a:bodyPr/>
                    <a:lstStyle/>
                    <a:p>
                      <a:pPr algn="ctr">
                        <a:lnSpc>
                          <a:spcPct val="115000"/>
                        </a:lnSpc>
                        <a:spcAft>
                          <a:spcPts val="0"/>
                        </a:spcAft>
                      </a:pPr>
                      <a:r>
                        <a:rPr lang="de-DE" sz="1100">
                          <a:effectLst/>
                        </a:rPr>
                        <a:t>Summe</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1" dirty="0">
                          <a:solidFill>
                            <a:schemeClr val="tx1"/>
                          </a:solidFill>
                          <a:effectLst/>
                          <a:latin typeface="Calibri"/>
                          <a:ea typeface="Times New Roman"/>
                          <a:cs typeface="Calibri"/>
                        </a:rPr>
                        <a:t>2.755.770</a:t>
                      </a:r>
                      <a:endParaRPr lang="de-DE" sz="1100" b="1" dirty="0">
                        <a:solidFill>
                          <a:schemeClr val="tx1"/>
                        </a:solidFill>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1" dirty="0">
                          <a:solidFill>
                            <a:schemeClr val="tx1"/>
                          </a:solidFill>
                          <a:effectLst/>
                          <a:latin typeface="Calibri"/>
                          <a:ea typeface="Times New Roman"/>
                          <a:cs typeface="Calibri"/>
                        </a:rPr>
                        <a:t>186.331 (6,8%)</a:t>
                      </a:r>
                      <a:endParaRPr lang="de-DE" sz="1100" b="1" dirty="0">
                        <a:solidFill>
                          <a:schemeClr val="tx1"/>
                        </a:solidFill>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dirty="0">
                          <a:solidFill>
                            <a:srgbClr val="FFFFFF"/>
                          </a:solidFill>
                          <a:effectLst/>
                          <a:latin typeface="Calibri"/>
                          <a:ea typeface="Times New Roman"/>
                          <a:cs typeface="Calibri"/>
                        </a:rPr>
                        <a:t> </a:t>
                      </a:r>
                      <a:endParaRPr lang="de-DE" sz="1100" b="0" dirty="0">
                        <a:effectLst/>
                        <a:latin typeface="Calibri"/>
                        <a:ea typeface="MS Mincho"/>
                        <a:cs typeface="Times New Roman"/>
                      </a:endParaRPr>
                    </a:p>
                  </a:txBody>
                  <a:tcPr marL="68580" marR="68580" marT="0" marB="0"/>
                </a:tc>
              </a:tr>
            </a:tbl>
          </a:graphicData>
        </a:graphic>
      </p:graphicFrame>
      <p:graphicFrame>
        <p:nvGraphicFramePr>
          <p:cNvPr id="10" name="Tabelle 9"/>
          <p:cNvGraphicFramePr>
            <a:graphicFrameLocks noGrp="1"/>
          </p:cNvGraphicFramePr>
          <p:nvPr>
            <p:extLst>
              <p:ext uri="{D42A27DB-BD31-4B8C-83A1-F6EECF244321}">
                <p14:modId xmlns:p14="http://schemas.microsoft.com/office/powerpoint/2010/main" val="3857348606"/>
              </p:ext>
            </p:extLst>
          </p:nvPr>
        </p:nvGraphicFramePr>
        <p:xfrm>
          <a:off x="1413165" y="3709670"/>
          <a:ext cx="6381464" cy="1434846"/>
        </p:xfrm>
        <a:graphic>
          <a:graphicData uri="http://schemas.openxmlformats.org/drawingml/2006/table">
            <a:tbl>
              <a:tblPr firstRow="1" firstCol="1" bandRow="1">
                <a:tableStyleId>{5C22544A-7EE6-4342-B048-85BDC9FD1C3A}</a:tableStyleId>
              </a:tblPr>
              <a:tblGrid>
                <a:gridCol w="1290723"/>
                <a:gridCol w="565501"/>
                <a:gridCol w="565501"/>
                <a:gridCol w="565501"/>
                <a:gridCol w="565501"/>
                <a:gridCol w="565501"/>
                <a:gridCol w="565501"/>
                <a:gridCol w="565501"/>
                <a:gridCol w="566117"/>
                <a:gridCol w="566117"/>
              </a:tblGrid>
              <a:tr h="190500">
                <a:tc>
                  <a:txBody>
                    <a:bodyPr/>
                    <a:lstStyle/>
                    <a:p>
                      <a:pPr algn="ctr">
                        <a:lnSpc>
                          <a:spcPct val="115000"/>
                        </a:lnSpc>
                        <a:spcAft>
                          <a:spcPts val="0"/>
                        </a:spcAft>
                      </a:pPr>
                      <a:r>
                        <a:rPr lang="de-DE" sz="1000" dirty="0">
                          <a:effectLst/>
                        </a:rPr>
                        <a:t> </a:t>
                      </a:r>
                      <a:endParaRPr lang="de-DE" sz="110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KW 10</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KW11</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KW12</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KW13</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KW14</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KW15</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KW16</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dirty="0">
                          <a:effectLst/>
                        </a:rPr>
                        <a:t>KW17</a:t>
                      </a:r>
                      <a:endParaRPr lang="de-DE" sz="110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dirty="0" smtClean="0">
                          <a:effectLst/>
                          <a:latin typeface="Calibri"/>
                          <a:ea typeface="MS Mincho"/>
                          <a:cs typeface="Times New Roman"/>
                        </a:rPr>
                        <a:t>KW18</a:t>
                      </a:r>
                      <a:endParaRPr lang="de-DE" sz="1100" dirty="0">
                        <a:effectLst/>
                        <a:latin typeface="Calibri"/>
                        <a:ea typeface="MS Mincho"/>
                        <a:cs typeface="Times New Roman"/>
                      </a:endParaRPr>
                    </a:p>
                  </a:txBody>
                  <a:tcPr marL="68580" marR="68580" marT="0" marB="0"/>
                </a:tc>
              </a:tr>
              <a:tr h="190500">
                <a:tc>
                  <a:txBody>
                    <a:bodyPr/>
                    <a:lstStyle/>
                    <a:p>
                      <a:pPr algn="ctr">
                        <a:lnSpc>
                          <a:spcPct val="115000"/>
                        </a:lnSpc>
                        <a:spcAft>
                          <a:spcPts val="0"/>
                        </a:spcAft>
                      </a:pPr>
                      <a:r>
                        <a:rPr lang="de-DE" sz="1000">
                          <a:effectLst/>
                        </a:rPr>
                        <a:t>Anzahl übermittelnde Labore</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dirty="0">
                          <a:solidFill>
                            <a:srgbClr val="000000"/>
                          </a:solidFill>
                          <a:effectLst/>
                          <a:latin typeface="Calibri"/>
                          <a:ea typeface="Times New Roman"/>
                          <a:cs typeface="Calibri"/>
                        </a:rPr>
                        <a:t>28</a:t>
                      </a:r>
                      <a:endParaRPr lang="de-DE" sz="1100" b="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dirty="0">
                          <a:solidFill>
                            <a:srgbClr val="000000"/>
                          </a:solidFill>
                          <a:effectLst/>
                          <a:latin typeface="Calibri"/>
                          <a:ea typeface="Times New Roman"/>
                          <a:cs typeface="Calibri"/>
                        </a:rPr>
                        <a:t>93</a:t>
                      </a:r>
                      <a:endParaRPr lang="de-DE" sz="1100" b="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a:solidFill>
                            <a:srgbClr val="000000"/>
                          </a:solidFill>
                          <a:effectLst/>
                          <a:latin typeface="Calibri"/>
                          <a:ea typeface="Times New Roman"/>
                          <a:cs typeface="Calibri"/>
                        </a:rPr>
                        <a:t>111</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dirty="0">
                          <a:solidFill>
                            <a:srgbClr val="000000"/>
                          </a:solidFill>
                          <a:effectLst/>
                          <a:latin typeface="Calibri"/>
                          <a:ea typeface="Times New Roman"/>
                          <a:cs typeface="Calibri"/>
                        </a:rPr>
                        <a:t>113</a:t>
                      </a:r>
                      <a:endParaRPr lang="de-DE" sz="1100" b="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dirty="0">
                          <a:solidFill>
                            <a:srgbClr val="000000"/>
                          </a:solidFill>
                          <a:effectLst/>
                          <a:latin typeface="Calibri"/>
                          <a:ea typeface="Times New Roman"/>
                          <a:cs typeface="Calibri"/>
                        </a:rPr>
                        <a:t>132</a:t>
                      </a:r>
                      <a:endParaRPr lang="de-DE" sz="1100" b="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dirty="0">
                          <a:solidFill>
                            <a:srgbClr val="000000"/>
                          </a:solidFill>
                          <a:effectLst/>
                          <a:latin typeface="Calibri"/>
                          <a:ea typeface="Times New Roman"/>
                          <a:cs typeface="Calibri"/>
                        </a:rPr>
                        <a:t>112</a:t>
                      </a:r>
                      <a:endParaRPr lang="de-DE" sz="1100" b="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dirty="0">
                          <a:solidFill>
                            <a:srgbClr val="000000"/>
                          </a:solidFill>
                          <a:effectLst/>
                          <a:latin typeface="Calibri"/>
                          <a:ea typeface="Times New Roman"/>
                          <a:cs typeface="Calibri"/>
                        </a:rPr>
                        <a:t>126</a:t>
                      </a:r>
                      <a:endParaRPr lang="de-DE" sz="1100" b="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a:solidFill>
                            <a:srgbClr val="000000"/>
                          </a:solidFill>
                          <a:effectLst/>
                          <a:latin typeface="Calibri"/>
                          <a:ea typeface="Times New Roman"/>
                          <a:cs typeface="Calibri"/>
                        </a:rPr>
                        <a:t>133</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a:solidFill>
                            <a:srgbClr val="000000"/>
                          </a:solidFill>
                          <a:effectLst/>
                          <a:latin typeface="Calibri"/>
                          <a:ea typeface="Times New Roman"/>
                          <a:cs typeface="Calibri"/>
                        </a:rPr>
                        <a:t>137</a:t>
                      </a:r>
                      <a:endParaRPr lang="de-DE" sz="1100" b="0">
                        <a:effectLst/>
                        <a:latin typeface="Calibri"/>
                        <a:ea typeface="MS Mincho"/>
                        <a:cs typeface="Times New Roman"/>
                      </a:endParaRPr>
                    </a:p>
                  </a:txBody>
                  <a:tcPr marL="68580" marR="68580" marT="0" marB="0"/>
                </a:tc>
              </a:tr>
              <a:tr h="190500">
                <a:tc>
                  <a:txBody>
                    <a:bodyPr/>
                    <a:lstStyle/>
                    <a:p>
                      <a:pPr algn="ctr">
                        <a:lnSpc>
                          <a:spcPct val="115000"/>
                        </a:lnSpc>
                        <a:spcAft>
                          <a:spcPts val="0"/>
                        </a:spcAft>
                      </a:pPr>
                      <a:r>
                        <a:rPr lang="de-DE" sz="1000">
                          <a:effectLst/>
                        </a:rPr>
                        <a:t>Testkapazität pro Tag</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a:solidFill>
                            <a:srgbClr val="000000"/>
                          </a:solidFill>
                          <a:effectLst/>
                          <a:latin typeface="Calibri"/>
                          <a:ea typeface="Times New Roman"/>
                          <a:cs typeface="Calibri"/>
                        </a:rPr>
                        <a:t>7.115</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a:solidFill>
                            <a:srgbClr val="000000"/>
                          </a:solidFill>
                          <a:effectLst/>
                          <a:latin typeface="Calibri"/>
                          <a:ea typeface="Times New Roman"/>
                          <a:cs typeface="Calibri"/>
                        </a:rPr>
                        <a:t>31.010</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a:solidFill>
                            <a:srgbClr val="000000"/>
                          </a:solidFill>
                          <a:effectLst/>
                          <a:latin typeface="Calibri"/>
                          <a:ea typeface="Times New Roman"/>
                          <a:cs typeface="Calibri"/>
                        </a:rPr>
                        <a:t>64.725</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a:solidFill>
                            <a:srgbClr val="000000"/>
                          </a:solidFill>
                          <a:effectLst/>
                          <a:latin typeface="Calibri"/>
                          <a:ea typeface="Times New Roman"/>
                          <a:cs typeface="Calibri"/>
                        </a:rPr>
                        <a:t>103.515</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a:solidFill>
                            <a:srgbClr val="000000"/>
                          </a:solidFill>
                          <a:effectLst/>
                          <a:latin typeface="Calibri"/>
                          <a:ea typeface="Times New Roman"/>
                          <a:cs typeface="Calibri"/>
                        </a:rPr>
                        <a:t>116.655</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a:solidFill>
                            <a:srgbClr val="000000"/>
                          </a:solidFill>
                          <a:effectLst/>
                          <a:latin typeface="Calibri"/>
                          <a:ea typeface="Times New Roman"/>
                          <a:cs typeface="Calibri"/>
                        </a:rPr>
                        <a:t>123.304</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a:solidFill>
                            <a:srgbClr val="000000"/>
                          </a:solidFill>
                          <a:effectLst/>
                          <a:latin typeface="Calibri"/>
                          <a:ea typeface="Times New Roman"/>
                          <a:cs typeface="Calibri"/>
                        </a:rPr>
                        <a:t>136.064</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dirty="0">
                          <a:solidFill>
                            <a:srgbClr val="000000"/>
                          </a:solidFill>
                          <a:effectLst/>
                          <a:latin typeface="Calibri"/>
                          <a:ea typeface="Times New Roman"/>
                          <a:cs typeface="Calibri"/>
                        </a:rPr>
                        <a:t>141.815</a:t>
                      </a:r>
                      <a:endParaRPr lang="de-DE" sz="1100" b="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a:solidFill>
                            <a:srgbClr val="000000"/>
                          </a:solidFill>
                          <a:effectLst/>
                          <a:latin typeface="Calibri"/>
                          <a:ea typeface="Times New Roman"/>
                          <a:cs typeface="Calibri"/>
                        </a:rPr>
                        <a:t>153.698</a:t>
                      </a:r>
                      <a:endParaRPr lang="de-DE" sz="1100" b="0">
                        <a:effectLst/>
                        <a:latin typeface="Calibri"/>
                        <a:ea typeface="MS Mincho"/>
                        <a:cs typeface="Times New Roman"/>
                      </a:endParaRPr>
                    </a:p>
                  </a:txBody>
                  <a:tcPr marL="68580" marR="68580" marT="0" marB="0"/>
                </a:tc>
              </a:tr>
              <a:tr h="571500">
                <a:tc>
                  <a:txBody>
                    <a:bodyPr/>
                    <a:lstStyle/>
                    <a:p>
                      <a:pPr algn="ctr">
                        <a:lnSpc>
                          <a:spcPct val="115000"/>
                        </a:lnSpc>
                        <a:spcAft>
                          <a:spcPts val="0"/>
                        </a:spcAft>
                      </a:pPr>
                      <a:r>
                        <a:rPr lang="de-DE" sz="1000">
                          <a:effectLst/>
                        </a:rPr>
                        <a:t>Neu ab KW15: wöchentliche Kapazität anhand von Wochenarbeitstagen</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a:solidFill>
                            <a:srgbClr val="000000"/>
                          </a:solidFill>
                          <a:effectLst/>
                          <a:latin typeface="Calibri"/>
                          <a:ea typeface="Times New Roman"/>
                          <a:cs typeface="Calibri"/>
                        </a:rPr>
                        <a:t>-</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a:solidFill>
                            <a:srgbClr val="000000"/>
                          </a:solidFill>
                          <a:effectLst/>
                          <a:latin typeface="Calibri"/>
                          <a:ea typeface="Times New Roman"/>
                          <a:cs typeface="Calibri"/>
                        </a:rPr>
                        <a:t>-</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a:solidFill>
                            <a:srgbClr val="000000"/>
                          </a:solidFill>
                          <a:effectLst/>
                          <a:latin typeface="Calibri"/>
                          <a:ea typeface="Times New Roman"/>
                          <a:cs typeface="Calibri"/>
                        </a:rPr>
                        <a:t>-</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a:solidFill>
                            <a:srgbClr val="000000"/>
                          </a:solidFill>
                          <a:effectLst/>
                          <a:latin typeface="Calibri"/>
                          <a:ea typeface="Times New Roman"/>
                          <a:cs typeface="Calibri"/>
                        </a:rPr>
                        <a:t>-</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a:solidFill>
                            <a:srgbClr val="000000"/>
                          </a:solidFill>
                          <a:effectLst/>
                          <a:latin typeface="Calibri"/>
                          <a:ea typeface="Times New Roman"/>
                          <a:cs typeface="Calibri"/>
                        </a:rPr>
                        <a:t>-</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a:solidFill>
                            <a:srgbClr val="000000"/>
                          </a:solidFill>
                          <a:effectLst/>
                          <a:latin typeface="Calibri"/>
                          <a:ea typeface="Times New Roman"/>
                          <a:cs typeface="Calibri"/>
                        </a:rPr>
                        <a:t>730.156</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a:solidFill>
                            <a:srgbClr val="000000"/>
                          </a:solidFill>
                          <a:effectLst/>
                          <a:latin typeface="Calibri"/>
                          <a:ea typeface="Times New Roman"/>
                          <a:cs typeface="Calibri"/>
                        </a:rPr>
                        <a:t>818.426</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dirty="0">
                          <a:solidFill>
                            <a:srgbClr val="000000"/>
                          </a:solidFill>
                          <a:effectLst/>
                          <a:latin typeface="Calibri"/>
                          <a:ea typeface="Times New Roman"/>
                          <a:cs typeface="Calibri"/>
                        </a:rPr>
                        <a:t>860.494</a:t>
                      </a:r>
                      <a:endParaRPr lang="de-DE" sz="1100" b="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dirty="0">
                          <a:solidFill>
                            <a:srgbClr val="000000"/>
                          </a:solidFill>
                          <a:effectLst/>
                          <a:latin typeface="Calibri"/>
                          <a:ea typeface="Times New Roman"/>
                          <a:cs typeface="Calibri"/>
                        </a:rPr>
                        <a:t>964.962</a:t>
                      </a:r>
                      <a:endParaRPr lang="de-DE" sz="1100" b="0" dirty="0">
                        <a:effectLst/>
                        <a:latin typeface="Calibri"/>
                        <a:ea typeface="MS Mincho"/>
                        <a:cs typeface="Times New Roman"/>
                      </a:endParaRPr>
                    </a:p>
                  </a:txBody>
                  <a:tcPr marL="68580" marR="68580" marT="0" marB="0"/>
                </a:tc>
              </a:tr>
            </a:tbl>
          </a:graphicData>
        </a:graphic>
      </p:graphicFrame>
    </p:spTree>
    <p:extLst>
      <p:ext uri="{BB962C8B-B14F-4D97-AF65-F5344CB8AC3E}">
        <p14:creationId xmlns:p14="http://schemas.microsoft.com/office/powerpoint/2010/main" val="3616119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endParaRPr lang="de-DE"/>
          </a:p>
        </p:txBody>
      </p:sp>
      <p:sp>
        <p:nvSpPr>
          <p:cNvPr id="4" name="Datumsplatzhalter 3"/>
          <p:cNvSpPr>
            <a:spLocks noGrp="1"/>
          </p:cNvSpPr>
          <p:nvPr>
            <p:ph type="dt" sz="half" idx="14"/>
          </p:nvPr>
        </p:nvSpPr>
        <p:spPr/>
        <p:txBody>
          <a:bodyPr/>
          <a:lstStyle/>
          <a:p>
            <a:r>
              <a:rPr lang="de-DE" smtClean="0"/>
              <a:t>11.05.2020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37</a:t>
            </a:fld>
            <a:endParaRPr lang="de-DE" dirty="0"/>
          </a:p>
        </p:txBody>
      </p:sp>
      <p:pic>
        <p:nvPicPr>
          <p:cNvPr id="1026"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263366" y="1031250"/>
            <a:ext cx="8184825" cy="5357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84855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a:xfrm>
            <a:off x="457200" y="692696"/>
            <a:ext cx="8092592" cy="677108"/>
          </a:xfrm>
        </p:spPr>
        <p:txBody>
          <a:bodyPr/>
          <a:lstStyle/>
          <a:p>
            <a:r>
              <a:rPr lang="de-DE" dirty="0" smtClean="0"/>
              <a:t>Anteil der positiven Testungen nach Datum der Probenentnahme für Deutschland (Datenstand 06.05.2020)</a:t>
            </a:r>
            <a:endParaRPr lang="de-DE" dirty="0"/>
          </a:p>
        </p:txBody>
      </p:sp>
      <p:sp>
        <p:nvSpPr>
          <p:cNvPr id="4" name="Datumsplatzhalter 3"/>
          <p:cNvSpPr>
            <a:spLocks noGrp="1"/>
          </p:cNvSpPr>
          <p:nvPr>
            <p:ph type="dt" sz="half" idx="14"/>
          </p:nvPr>
        </p:nvSpPr>
        <p:spPr/>
        <p:txBody>
          <a:bodyPr/>
          <a:lstStyle/>
          <a:p>
            <a:r>
              <a:rPr lang="de-DE" smtClean="0"/>
              <a:t>11.05.2020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38</a:t>
            </a:fld>
            <a:endParaRPr lang="de-DE" dirty="0"/>
          </a:p>
        </p:txBody>
      </p:sp>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841" y="1474579"/>
            <a:ext cx="5943609" cy="4622807"/>
          </a:xfrm>
          <a:prstGeom prst="rect">
            <a:avLst/>
          </a:prstGeom>
        </p:spPr>
      </p:pic>
    </p:spTree>
    <p:extLst>
      <p:ext uri="{BB962C8B-B14F-4D97-AF65-F5344CB8AC3E}">
        <p14:creationId xmlns:p14="http://schemas.microsoft.com/office/powerpoint/2010/main" val="5253879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r>
              <a:rPr lang="de-DE" smtClean="0"/>
              <a:t>11.05.2020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39</a:t>
            </a:fld>
            <a:endParaRPr lang="de-DE" dirty="0"/>
          </a:p>
        </p:txBody>
      </p:sp>
      <p:sp>
        <p:nvSpPr>
          <p:cNvPr id="8" name="Titel 2"/>
          <p:cNvSpPr>
            <a:spLocks noGrp="1"/>
          </p:cNvSpPr>
          <p:nvPr>
            <p:ph type="title"/>
          </p:nvPr>
        </p:nvSpPr>
        <p:spPr>
          <a:xfrm>
            <a:off x="457200" y="692696"/>
            <a:ext cx="8092592" cy="677108"/>
          </a:xfrm>
        </p:spPr>
        <p:txBody>
          <a:bodyPr/>
          <a:lstStyle/>
          <a:p>
            <a:r>
              <a:rPr lang="de-DE" dirty="0" smtClean="0"/>
              <a:t>Anteil der positiven Testungen nach Datum der Probenentnahme und Bundesland </a:t>
            </a:r>
            <a:r>
              <a:rPr lang="de-DE" sz="1600" dirty="0" smtClean="0"/>
              <a:t>(Datenstand 06.05.2020)</a:t>
            </a:r>
            <a:endParaRPr lang="de-DE" sz="1600"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139" y="1489670"/>
            <a:ext cx="6155970" cy="48254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14976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smtClean="0"/>
              <a:t>11.05.2020</a:t>
            </a:r>
            <a:endParaRPr lang="de-DE" dirty="0"/>
          </a:p>
        </p:txBody>
      </p:sp>
      <p:sp>
        <p:nvSpPr>
          <p:cNvPr id="3" name="Fußzeilenplatzhalter 2"/>
          <p:cNvSpPr>
            <a:spLocks noGrp="1"/>
          </p:cNvSpPr>
          <p:nvPr>
            <p:ph type="ftr" sz="quarter" idx="15"/>
          </p:nvPr>
        </p:nvSpPr>
        <p:spPr/>
        <p:txBody>
          <a:bodyPr/>
          <a:lstStyle/>
          <a:p>
            <a:r>
              <a:rPr lang="de-DE" dirty="0"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4</a:t>
            </a:fld>
            <a:endParaRPr lang="de-DE"/>
          </a:p>
        </p:txBody>
      </p:sp>
      <p:sp>
        <p:nvSpPr>
          <p:cNvPr id="2" name="Titel 1"/>
          <p:cNvSpPr>
            <a:spLocks noGrp="1"/>
          </p:cNvSpPr>
          <p:nvPr>
            <p:ph type="title"/>
          </p:nvPr>
        </p:nvSpPr>
        <p:spPr>
          <a:xfrm>
            <a:off x="236765" y="503308"/>
            <a:ext cx="6992171" cy="307777"/>
          </a:xfrm>
          <a:solidFill>
            <a:srgbClr val="045AA6"/>
          </a:solidFill>
        </p:spPr>
        <p:txBody>
          <a:bodyPr lIns="72000"/>
          <a:lstStyle/>
          <a:p>
            <a:pPr>
              <a:spcBef>
                <a:spcPts val="600"/>
              </a:spcBef>
            </a:pPr>
            <a:r>
              <a:rPr lang="de-DE" sz="2000" dirty="0" err="1" smtClean="0">
                <a:solidFill>
                  <a:schemeClr val="bg1"/>
                </a:solidFill>
              </a:rPr>
              <a:t>Epikurve</a:t>
            </a:r>
            <a:r>
              <a:rPr lang="de-DE" sz="2000" dirty="0" smtClean="0">
                <a:solidFill>
                  <a:schemeClr val="bg1"/>
                </a:solidFill>
              </a:rPr>
              <a:t> nach Meldedatum </a:t>
            </a:r>
            <a:r>
              <a:rPr lang="de-DE" sz="2000" dirty="0" smtClean="0">
                <a:solidFill>
                  <a:schemeClr val="bg1"/>
                </a:solidFill>
                <a:sym typeface="Wingdings" panose="05000000000000000000" pitchFamily="2" charset="2"/>
              </a:rPr>
              <a:t> </a:t>
            </a:r>
            <a:r>
              <a:rPr lang="de-DE" sz="2000" dirty="0">
                <a:solidFill>
                  <a:schemeClr val="bg1"/>
                </a:solidFill>
              </a:rPr>
              <a:t>Dashboard; </a:t>
            </a:r>
            <a:r>
              <a:rPr lang="de-DE" sz="1400" dirty="0">
                <a:solidFill>
                  <a:schemeClr val="bg1"/>
                </a:solidFill>
              </a:rPr>
              <a:t>(Datenstand: </a:t>
            </a:r>
            <a:r>
              <a:rPr lang="de-DE" sz="1400" dirty="0" smtClean="0">
                <a:solidFill>
                  <a:schemeClr val="bg1"/>
                </a:solidFill>
              </a:rPr>
              <a:t>11.05.2020. </a:t>
            </a:r>
            <a:r>
              <a:rPr lang="de-DE" sz="1400" dirty="0">
                <a:solidFill>
                  <a:schemeClr val="bg1"/>
                </a:solidFill>
              </a:rPr>
              <a:t>00:00)</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93775"/>
            <a:ext cx="83820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66335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AGI, Stand 18. KW</a:t>
            </a:r>
            <a:endParaRPr lang="de-DE" dirty="0"/>
          </a:p>
        </p:txBody>
      </p:sp>
      <p:sp>
        <p:nvSpPr>
          <p:cNvPr id="3" name="Datumsplatzhalter 2"/>
          <p:cNvSpPr>
            <a:spLocks noGrp="1"/>
          </p:cNvSpPr>
          <p:nvPr>
            <p:ph type="dt" sz="half" idx="14"/>
          </p:nvPr>
        </p:nvSpPr>
        <p:spPr/>
        <p:txBody>
          <a:bodyPr/>
          <a:lstStyle/>
          <a:p>
            <a:r>
              <a:rPr lang="de-DE" smtClean="0"/>
              <a:t>11.05.2020</a:t>
            </a:r>
            <a:endParaRPr lang="de-DE" dirty="0"/>
          </a:p>
        </p:txBody>
      </p:sp>
      <p:sp>
        <p:nvSpPr>
          <p:cNvPr id="4" name="Fußzeilenplatzhalter 3"/>
          <p:cNvSpPr>
            <a:spLocks noGrp="1"/>
          </p:cNvSpPr>
          <p:nvPr>
            <p:ph type="ftr" sz="quarter" idx="15"/>
          </p:nvPr>
        </p:nvSpPr>
        <p:spPr/>
        <p:txBody>
          <a:bodyPr/>
          <a:lstStyle/>
          <a:p>
            <a:r>
              <a:rPr lang="de-DE" smtClean="0"/>
              <a:t>COVID-19: Lage National</a:t>
            </a:r>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40</a:t>
            </a:fld>
            <a:endParaRPr lang="de-DE"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475" y="1254331"/>
            <a:ext cx="4200525"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80968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GrippeWeb</a:t>
            </a:r>
            <a:r>
              <a:rPr lang="de-DE" dirty="0" smtClean="0"/>
              <a:t> – KW 18</a:t>
            </a:r>
            <a:endParaRPr lang="de-DE" dirty="0"/>
          </a:p>
        </p:txBody>
      </p:sp>
      <p:sp>
        <p:nvSpPr>
          <p:cNvPr id="3" name="Datumsplatzhalter 2"/>
          <p:cNvSpPr>
            <a:spLocks noGrp="1"/>
          </p:cNvSpPr>
          <p:nvPr>
            <p:ph type="dt" sz="half" idx="14"/>
          </p:nvPr>
        </p:nvSpPr>
        <p:spPr/>
        <p:txBody>
          <a:bodyPr/>
          <a:lstStyle/>
          <a:p>
            <a:r>
              <a:rPr lang="de-DE" smtClean="0"/>
              <a:t>11.05.2020</a:t>
            </a:r>
            <a:endParaRPr lang="de-DE" dirty="0"/>
          </a:p>
        </p:txBody>
      </p:sp>
      <p:sp>
        <p:nvSpPr>
          <p:cNvPr id="4" name="Fußzeilenplatzhalter 3"/>
          <p:cNvSpPr>
            <a:spLocks noGrp="1"/>
          </p:cNvSpPr>
          <p:nvPr>
            <p:ph type="ftr" sz="quarter" idx="15"/>
          </p:nvPr>
        </p:nvSpPr>
        <p:spPr/>
        <p:txBody>
          <a:bodyPr/>
          <a:lstStyle/>
          <a:p>
            <a:r>
              <a:rPr lang="de-DE" smtClean="0"/>
              <a:t>COVID-19: Lage National</a:t>
            </a:r>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41</a:t>
            </a:fld>
            <a:endParaRPr lang="de-DE" dirty="0"/>
          </a:p>
        </p:txBody>
      </p:sp>
      <p:sp>
        <p:nvSpPr>
          <p:cNvPr id="6" name="Textfeld 5"/>
          <p:cNvSpPr txBox="1"/>
          <p:nvPr/>
        </p:nvSpPr>
        <p:spPr>
          <a:xfrm>
            <a:off x="5103226" y="6435447"/>
            <a:ext cx="3907766" cy="374531"/>
          </a:xfrm>
          <a:prstGeom prst="rect">
            <a:avLst/>
          </a:prstGeom>
          <a:noFill/>
        </p:spPr>
        <p:txBody>
          <a:bodyPr wrap="square" rtlCol="0">
            <a:spAutoFit/>
          </a:bodyPr>
          <a:lstStyle/>
          <a:p>
            <a:r>
              <a:rPr lang="de-DE" dirty="0">
                <a:hlinkClick r:id="rId3"/>
              </a:rPr>
              <a:t>https://grippeweb.rki.de/</a:t>
            </a:r>
            <a:endParaRPr lang="de-DE" dirty="0"/>
          </a:p>
        </p:txBody>
      </p:sp>
      <p:sp>
        <p:nvSpPr>
          <p:cNvPr id="9" name="Textfeld 8"/>
          <p:cNvSpPr txBox="1"/>
          <p:nvPr/>
        </p:nvSpPr>
        <p:spPr>
          <a:xfrm>
            <a:off x="158296" y="5696783"/>
            <a:ext cx="8157029" cy="738664"/>
          </a:xfrm>
          <a:prstGeom prst="rect">
            <a:avLst/>
          </a:prstGeom>
          <a:noFill/>
        </p:spPr>
        <p:txBody>
          <a:bodyPr wrap="square" rtlCol="0">
            <a:spAutoFit/>
          </a:bodyPr>
          <a:lstStyle/>
          <a:p>
            <a:pPr marL="1487170" marR="1195070" indent="-349250">
              <a:spcAft>
                <a:spcPts val="200"/>
              </a:spcAft>
            </a:pPr>
            <a:r>
              <a:rPr lang="de-DE" sz="1400" b="1" dirty="0">
                <a:ea typeface="Times New Roman"/>
                <a:cs typeface="Arial"/>
              </a:rPr>
              <a:t>Abb. 1:</a:t>
            </a:r>
            <a:r>
              <a:rPr lang="de-DE" sz="1400" dirty="0">
                <a:ea typeface="Times New Roman"/>
                <a:cs typeface="Arial"/>
              </a:rPr>
              <a:t> 	Vergleich der für die Bevölkerung in </a:t>
            </a:r>
            <a:r>
              <a:rPr lang="de-DE" sz="1400" dirty="0" smtClean="0">
                <a:ea typeface="Times New Roman"/>
                <a:cs typeface="Arial"/>
              </a:rPr>
              <a:t>Deutschland geschätzten </a:t>
            </a:r>
            <a:r>
              <a:rPr lang="de-DE" sz="1400" dirty="0">
                <a:ea typeface="Times New Roman"/>
                <a:cs typeface="Arial"/>
              </a:rPr>
              <a:t>ILI-Raten (gesamt, in Prozent) in den Saisons 2016/17 bis zur </a:t>
            </a:r>
            <a:r>
              <a:rPr lang="de-DE" sz="1400" dirty="0" smtClean="0">
                <a:ea typeface="Times New Roman"/>
                <a:cs typeface="Arial"/>
              </a:rPr>
              <a:t>18. </a:t>
            </a:r>
            <a:r>
              <a:rPr lang="de-DE" sz="1400" dirty="0">
                <a:ea typeface="Times New Roman"/>
                <a:cs typeface="Arial"/>
              </a:rPr>
              <a:t>KW 2019/20. Der schwarze, senkrechte Strich markiert den Jahreswechsel.</a:t>
            </a:r>
            <a:endParaRPr lang="de-DE" sz="1400" dirty="0">
              <a:ea typeface="Times New Roman"/>
            </a:endParaRPr>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3157" y="1447679"/>
            <a:ext cx="5434817" cy="4094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29288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AGInfluenza</a:t>
            </a:r>
            <a:r>
              <a:rPr lang="de-DE" dirty="0" smtClean="0"/>
              <a:t> ARE-Konsultationen KW 18</a:t>
            </a:r>
            <a:endParaRPr lang="de-DE" dirty="0"/>
          </a:p>
        </p:txBody>
      </p:sp>
      <p:sp>
        <p:nvSpPr>
          <p:cNvPr id="3" name="Datumsplatzhalter 2"/>
          <p:cNvSpPr>
            <a:spLocks noGrp="1"/>
          </p:cNvSpPr>
          <p:nvPr>
            <p:ph type="dt" sz="half" idx="14"/>
          </p:nvPr>
        </p:nvSpPr>
        <p:spPr/>
        <p:txBody>
          <a:bodyPr/>
          <a:lstStyle/>
          <a:p>
            <a:r>
              <a:rPr lang="de-DE" smtClean="0"/>
              <a:t>11.05.2020</a:t>
            </a:r>
            <a:endParaRPr lang="de-DE" dirty="0"/>
          </a:p>
        </p:txBody>
      </p:sp>
      <p:sp>
        <p:nvSpPr>
          <p:cNvPr id="4" name="Fußzeilenplatzhalter 3"/>
          <p:cNvSpPr>
            <a:spLocks noGrp="1"/>
          </p:cNvSpPr>
          <p:nvPr>
            <p:ph type="ftr" sz="quarter" idx="15"/>
          </p:nvPr>
        </p:nvSpPr>
        <p:spPr/>
        <p:txBody>
          <a:bodyPr/>
          <a:lstStyle/>
          <a:p>
            <a:r>
              <a:rPr lang="de-DE" dirty="0" smtClean="0"/>
              <a:t>COVID-19: Lage National</a:t>
            </a:r>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42</a:t>
            </a:fld>
            <a:endParaRPr lang="de-DE" dirty="0"/>
          </a:p>
        </p:txBody>
      </p:sp>
      <p:sp>
        <p:nvSpPr>
          <p:cNvPr id="6" name="Textfeld 5"/>
          <p:cNvSpPr txBox="1"/>
          <p:nvPr/>
        </p:nvSpPr>
        <p:spPr>
          <a:xfrm>
            <a:off x="1741893" y="5454015"/>
            <a:ext cx="5514975" cy="954107"/>
          </a:xfrm>
          <a:prstGeom prst="rect">
            <a:avLst/>
          </a:prstGeom>
          <a:noFill/>
        </p:spPr>
        <p:txBody>
          <a:bodyPr wrap="square" rtlCol="0">
            <a:spAutoFit/>
          </a:bodyPr>
          <a:lstStyle/>
          <a:p>
            <a:r>
              <a:rPr lang="de-DE" sz="1400" b="1" dirty="0"/>
              <a:t>Abb. 2:</a:t>
            </a:r>
            <a:r>
              <a:rPr lang="de-DE" sz="1400" dirty="0"/>
              <a:t> Werte der Konsultationsinzidenz von der 40. KW 2018 bis zur </a:t>
            </a:r>
            <a:r>
              <a:rPr lang="de-DE" sz="1400" dirty="0" smtClean="0"/>
              <a:t>18. </a:t>
            </a:r>
            <a:r>
              <a:rPr lang="de-DE" sz="1400" dirty="0"/>
              <a:t>KW 2020 in fünf Altersgruppen und ge­samt in Deutschland pro 100.000 Einwohner in der jeweiligen Altersgruppe. Die senkrechte Linie mar­kiert die 1. KW des Jahres.</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825" y="1479550"/>
            <a:ext cx="6472643" cy="3688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39363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umsplatzhalter 2"/>
          <p:cNvSpPr>
            <a:spLocks noGrp="1"/>
          </p:cNvSpPr>
          <p:nvPr>
            <p:ph type="dt" sz="half" idx="14"/>
          </p:nvPr>
        </p:nvSpPr>
        <p:spPr/>
        <p:txBody>
          <a:bodyPr/>
          <a:lstStyle/>
          <a:p>
            <a:r>
              <a:rPr lang="de-DE" smtClean="0"/>
              <a:t>11.05.2020</a:t>
            </a:r>
            <a:endParaRPr lang="de-DE" dirty="0"/>
          </a:p>
        </p:txBody>
      </p:sp>
      <p:sp>
        <p:nvSpPr>
          <p:cNvPr id="4" name="Fußzeilenplatzhalter 3"/>
          <p:cNvSpPr>
            <a:spLocks noGrp="1"/>
          </p:cNvSpPr>
          <p:nvPr>
            <p:ph type="ftr" sz="quarter" idx="15"/>
          </p:nvPr>
        </p:nvSpPr>
        <p:spPr/>
        <p:txBody>
          <a:bodyPr/>
          <a:lstStyle/>
          <a:p>
            <a:r>
              <a:rPr lang="de-DE" smtClean="0"/>
              <a:t>COVID-19: Lage National</a:t>
            </a:r>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43</a:t>
            </a:fld>
            <a:endParaRPr lang="de-DE" dirty="0"/>
          </a:p>
        </p:txBody>
      </p:sp>
      <p:sp>
        <p:nvSpPr>
          <p:cNvPr id="8" name="Titel 1"/>
          <p:cNvSpPr txBox="1">
            <a:spLocks/>
          </p:cNvSpPr>
          <p:nvPr/>
        </p:nvSpPr>
        <p:spPr>
          <a:xfrm>
            <a:off x="457200" y="692696"/>
            <a:ext cx="8092592" cy="338554"/>
          </a:xfrm>
          <a:prstGeom prst="rect">
            <a:avLst/>
          </a:prstGeom>
        </p:spPr>
        <p:txBody>
          <a:bodyPr vert="horz" lIns="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r>
              <a:rPr lang="de-DE" dirty="0" smtClean="0"/>
              <a:t>AG Influenza: ARE-</a:t>
            </a:r>
            <a:r>
              <a:rPr lang="de-DE" dirty="0" err="1" smtClean="0"/>
              <a:t>Positivenrate</a:t>
            </a:r>
            <a:r>
              <a:rPr lang="de-DE" dirty="0" smtClean="0"/>
              <a:t> KW 18</a:t>
            </a:r>
            <a:endParaRPr lang="de-DE" dirty="0"/>
          </a:p>
        </p:txBody>
      </p:sp>
      <p:sp>
        <p:nvSpPr>
          <p:cNvPr id="2" name="Textfeld 1"/>
          <p:cNvSpPr txBox="1"/>
          <p:nvPr/>
        </p:nvSpPr>
        <p:spPr>
          <a:xfrm>
            <a:off x="640240" y="4877912"/>
            <a:ext cx="7153274" cy="1169551"/>
          </a:xfrm>
          <a:prstGeom prst="rect">
            <a:avLst/>
          </a:prstGeom>
          <a:noFill/>
        </p:spPr>
        <p:txBody>
          <a:bodyPr wrap="square" rtlCol="0">
            <a:spAutoFit/>
          </a:bodyPr>
          <a:lstStyle/>
          <a:p>
            <a:pPr marL="810260" marR="474980">
              <a:spcAft>
                <a:spcPts val="0"/>
              </a:spcAft>
              <a:tabLst>
                <a:tab pos="5220970" algn="l"/>
                <a:tab pos="5699760" algn="l"/>
              </a:tabLst>
            </a:pPr>
            <a:r>
              <a:rPr lang="de-DE" sz="1400" b="1" dirty="0">
                <a:ea typeface="Times New Roman"/>
                <a:cs typeface="Arial"/>
              </a:rPr>
              <a:t>Abb. 3: </a:t>
            </a:r>
            <a:r>
              <a:rPr lang="de-DE" sz="1400" dirty="0">
                <a:ea typeface="Times New Roman"/>
                <a:cs typeface="Arial"/>
              </a:rPr>
              <a:t>Anteil positiver Influenza-, RS-, </a:t>
            </a:r>
            <a:r>
              <a:rPr lang="de-DE" sz="1400" dirty="0" err="1">
                <a:ea typeface="Times New Roman"/>
                <a:cs typeface="Arial"/>
              </a:rPr>
              <a:t>hMP</a:t>
            </a:r>
            <a:r>
              <a:rPr lang="de-DE" sz="1400" dirty="0">
                <a:ea typeface="Times New Roman"/>
                <a:cs typeface="Arial"/>
              </a:rPr>
              <a:t>-, PI- und </a:t>
            </a:r>
            <a:r>
              <a:rPr lang="de-DE" sz="1400" dirty="0" err="1">
                <a:ea typeface="Times New Roman"/>
                <a:cs typeface="Arial"/>
              </a:rPr>
              <a:t>Rhinoviren</a:t>
            </a:r>
            <a:r>
              <a:rPr lang="de-DE" sz="1400" dirty="0">
                <a:ea typeface="Times New Roman"/>
                <a:cs typeface="Arial"/>
              </a:rPr>
              <a:t> an allen im Rahmen des </a:t>
            </a:r>
            <a:r>
              <a:rPr lang="de-DE" sz="1400" dirty="0" err="1">
                <a:ea typeface="Times New Roman"/>
                <a:cs typeface="Arial"/>
              </a:rPr>
              <a:t>Sentinels</a:t>
            </a:r>
            <a:r>
              <a:rPr lang="de-DE" sz="1400" dirty="0">
                <a:ea typeface="Times New Roman"/>
                <a:cs typeface="Arial"/>
              </a:rPr>
              <a:t> ein­ge­sandten Proben (</a:t>
            </a:r>
            <a:r>
              <a:rPr lang="de-DE" sz="1400" dirty="0" err="1">
                <a:ea typeface="Times New Roman"/>
                <a:cs typeface="Arial"/>
              </a:rPr>
              <a:t>Positivenrate</a:t>
            </a:r>
            <a:r>
              <a:rPr lang="de-DE" sz="1400" dirty="0">
                <a:ea typeface="Times New Roman"/>
                <a:cs typeface="Arial"/>
              </a:rPr>
              <a:t>, rechte y-Achse, Linien) sowie die Anzahl der an das NRZ für </a:t>
            </a:r>
            <a:r>
              <a:rPr lang="de-DE" sz="1400" dirty="0" err="1">
                <a:ea typeface="Times New Roman"/>
                <a:cs typeface="Arial"/>
              </a:rPr>
              <a:t>Influ­en­za­viren</a:t>
            </a:r>
            <a:r>
              <a:rPr lang="de-DE" sz="1400" dirty="0">
                <a:ea typeface="Times New Roman"/>
                <a:cs typeface="Arial"/>
              </a:rPr>
              <a:t> eingesandten </a:t>
            </a:r>
            <a:r>
              <a:rPr lang="de-DE" sz="1400" dirty="0" err="1">
                <a:ea typeface="Times New Roman"/>
                <a:cs typeface="Arial"/>
              </a:rPr>
              <a:t>Sentinelproben</a:t>
            </a:r>
            <a:r>
              <a:rPr lang="de-DE" sz="1400" dirty="0">
                <a:ea typeface="Times New Roman"/>
                <a:cs typeface="Arial"/>
              </a:rPr>
              <a:t> (linke y-Achse, graue Balken) von der 40. KW 2019 bis zur </a:t>
            </a:r>
            <a:r>
              <a:rPr lang="de-DE" sz="1400" dirty="0" smtClean="0">
                <a:ea typeface="Times New Roman"/>
                <a:cs typeface="Arial"/>
              </a:rPr>
              <a:t>18. </a:t>
            </a:r>
            <a:r>
              <a:rPr lang="de-DE" sz="1400" dirty="0">
                <a:ea typeface="Times New Roman"/>
                <a:cs typeface="Arial"/>
              </a:rPr>
              <a:t>KW 2020.</a:t>
            </a:r>
            <a:endParaRPr lang="de-DE" sz="1400" dirty="0">
              <a:effectLst/>
              <a:ea typeface="Times New Roman"/>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55714"/>
            <a:ext cx="6915150" cy="3442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2005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ICOSARI – KW 17</a:t>
            </a:r>
            <a:endParaRPr lang="de-DE" dirty="0"/>
          </a:p>
        </p:txBody>
      </p:sp>
      <p:sp>
        <p:nvSpPr>
          <p:cNvPr id="3" name="Datumsplatzhalter 2"/>
          <p:cNvSpPr>
            <a:spLocks noGrp="1"/>
          </p:cNvSpPr>
          <p:nvPr>
            <p:ph type="dt" sz="half" idx="14"/>
          </p:nvPr>
        </p:nvSpPr>
        <p:spPr/>
        <p:txBody>
          <a:bodyPr/>
          <a:lstStyle/>
          <a:p>
            <a:r>
              <a:rPr lang="de-DE" smtClean="0"/>
              <a:t>11.05.2020</a:t>
            </a:r>
            <a:endParaRPr lang="de-DE" dirty="0"/>
          </a:p>
        </p:txBody>
      </p:sp>
      <p:sp>
        <p:nvSpPr>
          <p:cNvPr id="4" name="Fußzeilenplatzhalter 3"/>
          <p:cNvSpPr>
            <a:spLocks noGrp="1"/>
          </p:cNvSpPr>
          <p:nvPr>
            <p:ph type="ftr" sz="quarter" idx="15"/>
          </p:nvPr>
        </p:nvSpPr>
        <p:spPr/>
        <p:txBody>
          <a:bodyPr/>
          <a:lstStyle/>
          <a:p>
            <a:r>
              <a:rPr lang="de-DE" smtClean="0"/>
              <a:t>COVID-19: Lage National</a:t>
            </a:r>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44</a:t>
            </a:fld>
            <a:endParaRPr lang="de-DE" dirty="0"/>
          </a:p>
        </p:txBody>
      </p:sp>
      <p:sp>
        <p:nvSpPr>
          <p:cNvPr id="6" name="Textfeld 5"/>
          <p:cNvSpPr txBox="1"/>
          <p:nvPr/>
        </p:nvSpPr>
        <p:spPr>
          <a:xfrm>
            <a:off x="374650" y="4517958"/>
            <a:ext cx="7010400" cy="954107"/>
          </a:xfrm>
          <a:prstGeom prst="rect">
            <a:avLst/>
          </a:prstGeom>
          <a:noFill/>
          <a:ln>
            <a:noFill/>
          </a:ln>
        </p:spPr>
        <p:txBody>
          <a:bodyPr wrap="square" rtlCol="0">
            <a:spAutoFit/>
          </a:bodyPr>
          <a:lstStyle/>
          <a:p>
            <a:pPr marL="810260" marR="396875" indent="-392430"/>
            <a:r>
              <a:rPr lang="de-DE" sz="1400" b="1" dirty="0"/>
              <a:t>Abb. 4:</a:t>
            </a:r>
            <a:r>
              <a:rPr lang="de-DE" sz="1400" dirty="0"/>
              <a:t> Wöchentliche Anzahl der SARI-Fälle (ICD-10-Codes J09 – J22) mit einer Verweildauer bis zu einer Woche von der 40. KW 2017 bis zur </a:t>
            </a:r>
            <a:r>
              <a:rPr lang="de-DE" sz="1400" dirty="0" smtClean="0"/>
              <a:t>17. </a:t>
            </a:r>
            <a:r>
              <a:rPr lang="de-DE" sz="1400" dirty="0"/>
              <a:t>KW 2020, Daten aus 71 </a:t>
            </a:r>
            <a:r>
              <a:rPr lang="de-DE" sz="1400" dirty="0" err="1"/>
              <a:t>Sentinelkliniken</a:t>
            </a:r>
            <a:r>
              <a:rPr lang="de-DE" sz="1400" dirty="0"/>
              <a:t>. Die senkrechte Linie markiert jeweils die 1. KW des Jahres, der Zeitraum der Grippewelle ist grau hinterlegt</a:t>
            </a:r>
            <a:r>
              <a:rPr lang="de-DE" sz="1400" dirty="0" smtClean="0"/>
              <a:t>.</a:t>
            </a:r>
            <a:endParaRPr lang="de-DE" sz="1400"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650" y="1158875"/>
            <a:ext cx="7797800" cy="3114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6168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smtClean="0"/>
              <a:t>11.05.2020</a:t>
            </a:r>
            <a:endParaRPr lang="de-DE" dirty="0"/>
          </a:p>
        </p:txBody>
      </p:sp>
      <p:sp>
        <p:nvSpPr>
          <p:cNvPr id="3" name="Fußzeilenplatzhalter 2"/>
          <p:cNvSpPr>
            <a:spLocks noGrp="1"/>
          </p:cNvSpPr>
          <p:nvPr>
            <p:ph type="ftr" sz="quarter" idx="11"/>
          </p:nvPr>
        </p:nvSpPr>
        <p:spPr/>
        <p:txBody>
          <a:bodyPr/>
          <a:lstStyle/>
          <a:p>
            <a:r>
              <a:rPr lang="de-DE" smtClean="0"/>
              <a:t>COVID-19: Lage National</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45</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pPr marL="0" indent="0">
              <a:buNone/>
            </a:pPr>
            <a:r>
              <a:rPr lang="de-DE" b="1" dirty="0" smtClean="0"/>
              <a:t>Hospitalisiert mit respiratorischer Diagnose</a:t>
            </a:r>
            <a:r>
              <a:rPr lang="de-DE" dirty="0" smtClean="0"/>
              <a:t>, Datenstand 22.04.2020</a:t>
            </a:r>
            <a:endParaRPr lang="de-DE" b="1" dirty="0" smtClean="0"/>
          </a:p>
          <a:p>
            <a:endParaRPr lang="de-DE" b="1" dirty="0"/>
          </a:p>
          <a:p>
            <a:pPr marL="0" indent="0">
              <a:buNone/>
            </a:pPr>
            <a:r>
              <a:rPr lang="de-DE" dirty="0" smtClean="0"/>
              <a:t>N=2.204  (plus 641 Patienten mit Verdacht auf COVID-19)</a:t>
            </a:r>
          </a:p>
          <a:p>
            <a:endParaRPr lang="de-DE" b="1" dirty="0" smtClean="0"/>
          </a:p>
          <a:p>
            <a:r>
              <a:rPr lang="de-DE" sz="2000" i="1" dirty="0" smtClean="0"/>
              <a:t>Anteil männliche Fälle:			53%					    Altersmedian: 73</a:t>
            </a:r>
          </a:p>
          <a:p>
            <a:endParaRPr lang="de-DE" sz="2000" b="1" dirty="0" smtClean="0"/>
          </a:p>
          <a:p>
            <a:r>
              <a:rPr lang="de-DE" sz="2000" dirty="0" smtClean="0"/>
              <a:t>Anteil Intensivpatienten: 		31%  	</a:t>
            </a:r>
            <a:r>
              <a:rPr lang="de-DE" sz="2000" i="1" dirty="0" smtClean="0"/>
              <a:t>männlich: 64%, Altersmedian: 72</a:t>
            </a:r>
          </a:p>
          <a:p>
            <a:endParaRPr lang="de-DE" sz="2000" dirty="0" smtClean="0"/>
          </a:p>
          <a:p>
            <a:r>
              <a:rPr lang="de-DE" sz="2000" dirty="0" smtClean="0"/>
              <a:t>Anteil beatmete Patienten:		14% </a:t>
            </a:r>
            <a:r>
              <a:rPr lang="de-DE" sz="2000" i="1" dirty="0"/>
              <a:t>	männlich: </a:t>
            </a:r>
            <a:r>
              <a:rPr lang="de-DE" sz="2000" i="1" dirty="0" smtClean="0"/>
              <a:t>65%, </a:t>
            </a:r>
            <a:r>
              <a:rPr lang="de-DE" sz="2000" i="1" dirty="0"/>
              <a:t>Altersmedian: </a:t>
            </a:r>
            <a:r>
              <a:rPr lang="de-DE" sz="2000" i="1" dirty="0" smtClean="0"/>
              <a:t>74</a:t>
            </a:r>
            <a:endParaRPr lang="de-DE" sz="2000" i="1" dirty="0"/>
          </a:p>
          <a:p>
            <a:endParaRPr lang="de-DE" sz="2000" dirty="0" smtClean="0"/>
          </a:p>
          <a:p>
            <a:r>
              <a:rPr lang="de-DE" sz="2000" dirty="0" smtClean="0"/>
              <a:t>Anteil verstorbene Patienten:	11% </a:t>
            </a:r>
            <a:r>
              <a:rPr lang="de-DE" sz="2000" i="1" dirty="0"/>
              <a:t>	</a:t>
            </a:r>
            <a:r>
              <a:rPr lang="de-DE" sz="2000" i="1" dirty="0" smtClean="0"/>
              <a:t>männlich: 57%, Altersmedian: 81</a:t>
            </a:r>
          </a:p>
          <a:p>
            <a:pPr marL="0" indent="0">
              <a:buNone/>
            </a:pPr>
            <a:endParaRPr lang="de-DE" sz="2000" dirty="0" smtClean="0"/>
          </a:p>
          <a:p>
            <a:r>
              <a:rPr lang="de-DE" sz="2000" i="1" dirty="0" smtClean="0"/>
              <a:t>Anteil noch liegend:			51%</a:t>
            </a:r>
            <a:r>
              <a:rPr lang="de-DE" sz="2000" dirty="0" smtClean="0"/>
              <a:t>	</a:t>
            </a:r>
          </a:p>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p:txBody>
          <a:bodyPr/>
          <a:lstStyle/>
          <a:p>
            <a:r>
              <a:rPr lang="de-DE" dirty="0" smtClean="0"/>
              <a:t>COVID-19-Fälle</a:t>
            </a:r>
            <a:endParaRPr lang="de-DE" dirty="0"/>
          </a:p>
        </p:txBody>
      </p:sp>
    </p:spTree>
    <p:extLst>
      <p:ext uri="{BB962C8B-B14F-4D97-AF65-F5344CB8AC3E}">
        <p14:creationId xmlns:p14="http://schemas.microsoft.com/office/powerpoint/2010/main" val="10199376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smtClean="0"/>
              <a:t>11.05.2020</a:t>
            </a:r>
            <a:endParaRPr lang="de-DE" dirty="0"/>
          </a:p>
        </p:txBody>
      </p:sp>
      <p:sp>
        <p:nvSpPr>
          <p:cNvPr id="3" name="Fußzeilenplatzhalter 2"/>
          <p:cNvSpPr>
            <a:spLocks noGrp="1"/>
          </p:cNvSpPr>
          <p:nvPr>
            <p:ph type="ftr" sz="quarter" idx="11"/>
          </p:nvPr>
        </p:nvSpPr>
        <p:spPr/>
        <p:txBody>
          <a:bodyPr/>
          <a:lstStyle/>
          <a:p>
            <a:r>
              <a:rPr lang="de-DE" smtClean="0"/>
              <a:t>COVID-19: Lage National</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46</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p:txBody>
          <a:bodyPr/>
          <a:lstStyle/>
          <a:p>
            <a:r>
              <a:rPr lang="de-DE" dirty="0" smtClean="0"/>
              <a:t>COVID-19-Fälle</a:t>
            </a:r>
            <a:endParaRPr lang="de-DE" dirty="0"/>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192" y="1288141"/>
            <a:ext cx="6927273" cy="2521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5194" y="3809674"/>
            <a:ext cx="6927272" cy="2517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30031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smtClean="0"/>
              <a:t>11.05.2020</a:t>
            </a:r>
            <a:endParaRPr lang="de-DE" dirty="0"/>
          </a:p>
        </p:txBody>
      </p:sp>
      <p:sp>
        <p:nvSpPr>
          <p:cNvPr id="3" name="Fußzeilenplatzhalter 2"/>
          <p:cNvSpPr>
            <a:spLocks noGrp="1"/>
          </p:cNvSpPr>
          <p:nvPr>
            <p:ph type="ftr" sz="quarter" idx="11"/>
          </p:nvPr>
        </p:nvSpPr>
        <p:spPr/>
        <p:txBody>
          <a:bodyPr/>
          <a:lstStyle/>
          <a:p>
            <a:r>
              <a:rPr lang="de-DE" smtClean="0"/>
              <a:t>COVID-19: Lage National</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47</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a:xfrm>
            <a:off x="525704" y="354142"/>
            <a:ext cx="8092592" cy="338554"/>
          </a:xfrm>
        </p:spPr>
        <p:txBody>
          <a:bodyPr/>
          <a:lstStyle/>
          <a:p>
            <a:r>
              <a:rPr lang="de-DE" dirty="0" smtClean="0"/>
              <a:t>Dauer der Hospitalisierung - Outcome</a:t>
            </a:r>
            <a:endParaRPr lang="de-DE" dirty="0"/>
          </a:p>
        </p:txBody>
      </p:sp>
      <p:pic>
        <p:nvPicPr>
          <p:cNvPr id="1031" name="Picture 7" descr="S:\Projekte\FG36_INV_ICOSARI\Arbeitsordner\Tageslieferung\Verweildauer_Pneu.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9584" y="907713"/>
            <a:ext cx="381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Projekte\FG36_INV_ICOSARI\Arbeitsordner\Tageslieferung\Verweildau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907713"/>
            <a:ext cx="381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3024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smtClean="0"/>
              <a:t>11.05.2020</a:t>
            </a:r>
            <a:endParaRPr lang="de-DE" dirty="0"/>
          </a:p>
        </p:txBody>
      </p:sp>
      <p:sp>
        <p:nvSpPr>
          <p:cNvPr id="3" name="Fußzeilenplatzhalter 2"/>
          <p:cNvSpPr>
            <a:spLocks noGrp="1"/>
          </p:cNvSpPr>
          <p:nvPr>
            <p:ph type="ftr" sz="quarter" idx="11"/>
          </p:nvPr>
        </p:nvSpPr>
        <p:spPr/>
        <p:txBody>
          <a:bodyPr/>
          <a:lstStyle/>
          <a:p>
            <a:r>
              <a:rPr lang="de-DE" smtClean="0"/>
              <a:t>COVID-19: Lage National</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48</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a:xfrm>
            <a:off x="457200" y="398044"/>
            <a:ext cx="8092592" cy="338554"/>
          </a:xfrm>
        </p:spPr>
        <p:txBody>
          <a:bodyPr/>
          <a:lstStyle/>
          <a:p>
            <a:r>
              <a:rPr lang="de-DE" dirty="0" smtClean="0"/>
              <a:t>Dauer der Hospitalisierung - Altersgruppen</a:t>
            </a:r>
            <a:endParaRPr lang="de-DE" dirty="0"/>
          </a:p>
        </p:txBody>
      </p:sp>
      <p:pic>
        <p:nvPicPr>
          <p:cNvPr id="4099" name="Picture 3" descr="S:\Projekte\FG36_INV_ICOSARI\Arbeitsordner\Tageslieferung\AG_Verweildauer_Pneu.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3384" y="736598"/>
            <a:ext cx="381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Projekte\FG36_INV_ICOSARI\Arbeitsordner\Tageslieferung\AG_Verweildau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736598"/>
            <a:ext cx="381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26262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smtClean="0"/>
              <a:t>11.05.2020</a:t>
            </a:r>
            <a:endParaRPr lang="de-DE" dirty="0"/>
          </a:p>
        </p:txBody>
      </p:sp>
      <p:sp>
        <p:nvSpPr>
          <p:cNvPr id="3" name="Fußzeilenplatzhalter 2"/>
          <p:cNvSpPr>
            <a:spLocks noGrp="1"/>
          </p:cNvSpPr>
          <p:nvPr>
            <p:ph type="ftr" sz="quarter" idx="11"/>
          </p:nvPr>
        </p:nvSpPr>
        <p:spPr/>
        <p:txBody>
          <a:bodyPr/>
          <a:lstStyle/>
          <a:p>
            <a:r>
              <a:rPr lang="de-DE" smtClean="0"/>
              <a:t>COVID-19: Lage National</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49</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a:xfrm>
            <a:off x="457199" y="400627"/>
            <a:ext cx="8092592" cy="338554"/>
          </a:xfrm>
        </p:spPr>
        <p:txBody>
          <a:bodyPr/>
          <a:lstStyle/>
          <a:p>
            <a:r>
              <a:rPr lang="de-DE" dirty="0" smtClean="0"/>
              <a:t>Dauer der Intensivbehandlung - Outcome</a:t>
            </a:r>
            <a:endParaRPr lang="de-DE" dirty="0"/>
          </a:p>
        </p:txBody>
      </p:sp>
      <p:pic>
        <p:nvPicPr>
          <p:cNvPr id="7" name="Picture 2" descr="S:\Projekte\FG36_INV_ICOSARI\Arbeitsordner\Tageslieferung\Intensivdau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246" y="736598"/>
            <a:ext cx="381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S:\Projekte\FG36_INV_ICOSARI\Arbeitsordner\Tageslieferung\Intensivdauer_Pneu.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6992" y="736598"/>
            <a:ext cx="381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80911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smtClean="0"/>
              <a:t>11.05.2020</a:t>
            </a:r>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5</a:t>
            </a:fld>
            <a:endParaRPr lang="de-DE"/>
          </a:p>
        </p:txBody>
      </p:sp>
      <p:sp>
        <p:nvSpPr>
          <p:cNvPr id="2" name="Titel 1"/>
          <p:cNvSpPr>
            <a:spLocks noGrp="1"/>
          </p:cNvSpPr>
          <p:nvPr>
            <p:ph type="title"/>
          </p:nvPr>
        </p:nvSpPr>
        <p:spPr>
          <a:xfrm>
            <a:off x="236765" y="349420"/>
            <a:ext cx="6784521" cy="523220"/>
          </a:xfrm>
          <a:solidFill>
            <a:srgbClr val="045AA6"/>
          </a:solidFill>
        </p:spPr>
        <p:txBody>
          <a:bodyPr lIns="72000"/>
          <a:lstStyle/>
          <a:p>
            <a:pPr>
              <a:spcBef>
                <a:spcPts val="600"/>
              </a:spcBef>
            </a:pPr>
            <a:r>
              <a:rPr lang="de-DE" sz="2000" dirty="0" err="1" smtClean="0">
                <a:solidFill>
                  <a:schemeClr val="bg1"/>
                </a:solidFill>
              </a:rPr>
              <a:t>Epikurve</a:t>
            </a:r>
            <a:r>
              <a:rPr lang="de-DE" sz="2000" dirty="0" smtClean="0">
                <a:solidFill>
                  <a:schemeClr val="bg1"/>
                </a:solidFill>
              </a:rPr>
              <a:t> nach Meldedatum </a:t>
            </a:r>
            <a:r>
              <a:rPr lang="de-DE" sz="2000" dirty="0" smtClean="0">
                <a:solidFill>
                  <a:schemeClr val="bg1"/>
                </a:solidFill>
                <a:sym typeface="Wingdings" panose="05000000000000000000" pitchFamily="2" charset="2"/>
              </a:rPr>
              <a:t>und Krankheitsstatus </a:t>
            </a:r>
            <a:br>
              <a:rPr lang="de-DE" sz="2000" dirty="0" smtClean="0">
                <a:solidFill>
                  <a:schemeClr val="bg1"/>
                </a:solidFill>
                <a:sym typeface="Wingdings" panose="05000000000000000000" pitchFamily="2" charset="2"/>
              </a:rPr>
            </a:br>
            <a:r>
              <a:rPr lang="de-DE" sz="1400" dirty="0" smtClean="0">
                <a:solidFill>
                  <a:schemeClr val="bg1"/>
                </a:solidFill>
              </a:rPr>
              <a:t>(</a:t>
            </a:r>
            <a:r>
              <a:rPr lang="de-DE" sz="1400" dirty="0">
                <a:solidFill>
                  <a:schemeClr val="bg1"/>
                </a:solidFill>
              </a:rPr>
              <a:t>Datenstand: </a:t>
            </a:r>
            <a:r>
              <a:rPr lang="de-DE" sz="1400" dirty="0" smtClean="0">
                <a:solidFill>
                  <a:schemeClr val="bg1"/>
                </a:solidFill>
              </a:rPr>
              <a:t>11.05.2020. </a:t>
            </a:r>
            <a:r>
              <a:rPr lang="de-DE" sz="1400" dirty="0">
                <a:solidFill>
                  <a:schemeClr val="bg1"/>
                </a:solidFill>
              </a:rPr>
              <a:t>00:00)</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142" y="1431925"/>
            <a:ext cx="8346922" cy="4113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38241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smtClean="0"/>
              <a:t>11.05.2020</a:t>
            </a:r>
            <a:endParaRPr lang="de-DE" dirty="0"/>
          </a:p>
        </p:txBody>
      </p:sp>
      <p:sp>
        <p:nvSpPr>
          <p:cNvPr id="3" name="Fußzeilenplatzhalter 2"/>
          <p:cNvSpPr>
            <a:spLocks noGrp="1"/>
          </p:cNvSpPr>
          <p:nvPr>
            <p:ph type="ftr" sz="quarter" idx="11"/>
          </p:nvPr>
        </p:nvSpPr>
        <p:spPr/>
        <p:txBody>
          <a:bodyPr/>
          <a:lstStyle/>
          <a:p>
            <a:r>
              <a:rPr lang="de-DE" smtClean="0"/>
              <a:t>COVID-19: Lage National</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50</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a:xfrm>
            <a:off x="457200" y="391230"/>
            <a:ext cx="8092592" cy="338554"/>
          </a:xfrm>
        </p:spPr>
        <p:txBody>
          <a:bodyPr/>
          <a:lstStyle/>
          <a:p>
            <a:r>
              <a:rPr lang="de-DE" dirty="0" smtClean="0"/>
              <a:t>Dauer der Intensivbehandlung - Altersgruppen</a:t>
            </a:r>
            <a:endParaRPr lang="de-DE" dirty="0"/>
          </a:p>
        </p:txBody>
      </p:sp>
      <p:pic>
        <p:nvPicPr>
          <p:cNvPr id="5122" name="Picture 2" descr="S:\Projekte\FG36_INV_ICOSARI\Arbeitsordner\Tageslieferung\AG_Intensivdau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297" y="692696"/>
            <a:ext cx="381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S:\Projekte\FG36_INV_ICOSARI\Arbeitsordner\Tageslieferung\AG_Intensivdauer_Pneu.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9792" y="692696"/>
            <a:ext cx="381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63008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smtClean="0"/>
              <a:t>11.05.2020</a:t>
            </a:r>
            <a:endParaRPr lang="de-DE" dirty="0"/>
          </a:p>
        </p:txBody>
      </p:sp>
      <p:sp>
        <p:nvSpPr>
          <p:cNvPr id="3" name="Fußzeilenplatzhalter 2"/>
          <p:cNvSpPr>
            <a:spLocks noGrp="1"/>
          </p:cNvSpPr>
          <p:nvPr>
            <p:ph type="ftr" sz="quarter" idx="11"/>
          </p:nvPr>
        </p:nvSpPr>
        <p:spPr/>
        <p:txBody>
          <a:bodyPr/>
          <a:lstStyle/>
          <a:p>
            <a:r>
              <a:rPr lang="de-DE" smtClean="0"/>
              <a:t>COVID-19: Lage National</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51</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a:xfrm>
            <a:off x="457200" y="523419"/>
            <a:ext cx="8092592" cy="338554"/>
          </a:xfrm>
        </p:spPr>
        <p:txBody>
          <a:bodyPr/>
          <a:lstStyle/>
          <a:p>
            <a:r>
              <a:rPr lang="de-DE" dirty="0" smtClean="0"/>
              <a:t>Dauer der Beatmung - Outcome</a:t>
            </a:r>
            <a:endParaRPr lang="de-DE" dirty="0"/>
          </a:p>
        </p:txBody>
      </p:sp>
      <p:pic>
        <p:nvPicPr>
          <p:cNvPr id="3075" name="Picture 3" descr="S:\Projekte\FG36_INV_ICOSARI\Arbeitsordner\Tageslieferung\Beatmungsdauer_T_Pneu.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5913" y="907713"/>
            <a:ext cx="381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Projekte\FG36_INV_ICOSARI\Arbeitsordner\Tageslieferung\Beatmungsdauer_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825" y="907713"/>
            <a:ext cx="381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72065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smtClean="0"/>
              <a:t>11.05.2020</a:t>
            </a:r>
            <a:endParaRPr lang="de-DE" dirty="0"/>
          </a:p>
        </p:txBody>
      </p:sp>
      <p:sp>
        <p:nvSpPr>
          <p:cNvPr id="3" name="Fußzeilenplatzhalter 2"/>
          <p:cNvSpPr>
            <a:spLocks noGrp="1"/>
          </p:cNvSpPr>
          <p:nvPr>
            <p:ph type="ftr" sz="quarter" idx="11"/>
          </p:nvPr>
        </p:nvSpPr>
        <p:spPr/>
        <p:txBody>
          <a:bodyPr/>
          <a:lstStyle/>
          <a:p>
            <a:r>
              <a:rPr lang="de-DE" smtClean="0"/>
              <a:t>COVID-19: Lage National</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52</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a:xfrm>
            <a:off x="457199" y="356725"/>
            <a:ext cx="8092592" cy="338554"/>
          </a:xfrm>
        </p:spPr>
        <p:txBody>
          <a:bodyPr/>
          <a:lstStyle/>
          <a:p>
            <a:r>
              <a:rPr lang="de-DE" dirty="0" smtClean="0"/>
              <a:t>Dauer der Beatmung - Altersgruppen</a:t>
            </a:r>
            <a:endParaRPr lang="de-DE" dirty="0"/>
          </a:p>
        </p:txBody>
      </p:sp>
      <p:pic>
        <p:nvPicPr>
          <p:cNvPr id="6146" name="Picture 2" descr="S:\Projekte\FG36_INV_ICOSARI\Arbeitsordner\Tageslieferung\AG_Beatmungsdauer_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07713"/>
            <a:ext cx="381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S:\Projekte\FG36_INV_ICOSARI\Arbeitsordner\Tageslieferung\AG_Beatmungsdauer_T_Pneu.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2100" y="907713"/>
            <a:ext cx="381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75141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a:xfrm>
            <a:off x="212651" y="354142"/>
            <a:ext cx="7669815" cy="677108"/>
          </a:xfrm>
        </p:spPr>
        <p:txBody>
          <a:bodyPr/>
          <a:lstStyle/>
          <a:p>
            <a:r>
              <a:rPr lang="de-DE" dirty="0"/>
              <a:t>Mobilitätsanalyse (Mobility Change) von Google mit 6 Kategorien und auch nach </a:t>
            </a:r>
            <a:r>
              <a:rPr lang="de-DE" dirty="0" smtClean="0"/>
              <a:t>Bundesland </a:t>
            </a:r>
            <a:r>
              <a:rPr lang="de-DE" sz="1800" b="0" dirty="0" smtClean="0">
                <a:solidFill>
                  <a:schemeClr val="tx1"/>
                </a:solidFill>
              </a:rPr>
              <a:t>(Datenstand: 17.04.2020)</a:t>
            </a:r>
            <a:endParaRPr lang="de-DE" sz="1800" b="0" dirty="0">
              <a:solidFill>
                <a:schemeClr val="tx1"/>
              </a:solidFill>
            </a:endParaRPr>
          </a:p>
        </p:txBody>
      </p:sp>
      <p:sp>
        <p:nvSpPr>
          <p:cNvPr id="4" name="Datumsplatzhalter 3"/>
          <p:cNvSpPr>
            <a:spLocks noGrp="1"/>
          </p:cNvSpPr>
          <p:nvPr>
            <p:ph type="dt" sz="half" idx="14"/>
          </p:nvPr>
        </p:nvSpPr>
        <p:spPr/>
        <p:txBody>
          <a:bodyPr/>
          <a:lstStyle/>
          <a:p>
            <a:r>
              <a:rPr lang="de-DE" smtClean="0"/>
              <a:t>11.05.2020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53</a:t>
            </a:fld>
            <a:endParaRPr lang="de-DE" dirty="0"/>
          </a:p>
        </p:txBody>
      </p:sp>
      <p:sp>
        <p:nvSpPr>
          <p:cNvPr id="8" name="Rechteck 7"/>
          <p:cNvSpPr/>
          <p:nvPr/>
        </p:nvSpPr>
        <p:spPr>
          <a:xfrm>
            <a:off x="212650" y="1212963"/>
            <a:ext cx="8633637" cy="646331"/>
          </a:xfrm>
          <a:prstGeom prst="rect">
            <a:avLst/>
          </a:prstGeom>
        </p:spPr>
        <p:txBody>
          <a:bodyPr wrap="square">
            <a:spAutoFit/>
          </a:bodyPr>
          <a:lstStyle/>
          <a:p>
            <a:r>
              <a:rPr lang="de-DE" dirty="0"/>
              <a:t>Allgemein hat die Mobilität in Deutschland abgenommen, aber in "</a:t>
            </a:r>
            <a:r>
              <a:rPr lang="de-DE" dirty="0" smtClean="0"/>
              <a:t>Parks" </a:t>
            </a:r>
            <a:r>
              <a:rPr lang="de-DE" dirty="0"/>
              <a:t>und "Residential </a:t>
            </a:r>
            <a:r>
              <a:rPr lang="de-DE" dirty="0" err="1"/>
              <a:t>area</a:t>
            </a:r>
            <a:r>
              <a:rPr lang="de-DE" dirty="0"/>
              <a:t>" wurde ein Anstieg beobachtet. </a:t>
            </a:r>
          </a:p>
        </p:txBody>
      </p:sp>
      <p:sp>
        <p:nvSpPr>
          <p:cNvPr id="9" name="Rechteck 8"/>
          <p:cNvSpPr/>
          <p:nvPr/>
        </p:nvSpPr>
        <p:spPr>
          <a:xfrm>
            <a:off x="5602551" y="6151000"/>
            <a:ext cx="3425297" cy="307777"/>
          </a:xfrm>
          <a:prstGeom prst="rect">
            <a:avLst/>
          </a:prstGeom>
        </p:spPr>
        <p:txBody>
          <a:bodyPr wrap="none">
            <a:spAutoFit/>
          </a:bodyPr>
          <a:lstStyle/>
          <a:p>
            <a:r>
              <a:rPr lang="de-DE" sz="1400" u="sng" dirty="0">
                <a:hlinkClick r:id="rId2"/>
              </a:rPr>
              <a:t>https://www.google.com/covid19/mobility/</a:t>
            </a:r>
            <a:r>
              <a:rPr lang="de-DE" sz="1400" dirty="0"/>
              <a:t> </a:t>
            </a:r>
          </a:p>
        </p:txBody>
      </p:sp>
      <p:pic>
        <p:nvPicPr>
          <p:cNvPr id="14338" name="Picture 2"/>
          <p:cNvPicPr>
            <a:picLocks noGrp="1" noChangeAspect="1" noChangeArrowheads="1"/>
          </p:cNvPicPr>
          <p:nvPr>
            <p:ph sz="quarter" idx="13"/>
          </p:nvPr>
        </p:nvPicPr>
        <p:blipFill rotWithShape="1">
          <a:blip r:embed="rId3">
            <a:extLst>
              <a:ext uri="{28A0092B-C50C-407E-A947-70E740481C1C}">
                <a14:useLocalDpi xmlns:a14="http://schemas.microsoft.com/office/drawing/2010/main" val="0"/>
              </a:ext>
            </a:extLst>
          </a:blip>
          <a:srcRect/>
          <a:stretch/>
        </p:blipFill>
        <p:spPr bwMode="auto">
          <a:xfrm>
            <a:off x="314911" y="1859294"/>
            <a:ext cx="7000287" cy="4407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96865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Mobilitätsanalyse – Teil 2</a:t>
            </a:r>
            <a:endParaRPr lang="de-DE" dirty="0"/>
          </a:p>
        </p:txBody>
      </p:sp>
      <p:sp>
        <p:nvSpPr>
          <p:cNvPr id="4" name="Datumsplatzhalter 3"/>
          <p:cNvSpPr>
            <a:spLocks noGrp="1"/>
          </p:cNvSpPr>
          <p:nvPr>
            <p:ph type="dt" sz="half" idx="14"/>
          </p:nvPr>
        </p:nvSpPr>
        <p:spPr/>
        <p:txBody>
          <a:bodyPr/>
          <a:lstStyle/>
          <a:p>
            <a:r>
              <a:rPr lang="de-DE" smtClean="0"/>
              <a:t>11.05.2020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54</a:t>
            </a:fld>
            <a:endParaRPr lang="de-DE" dirty="0"/>
          </a:p>
        </p:txBody>
      </p:sp>
      <p:pic>
        <p:nvPicPr>
          <p:cNvPr id="15362" name="Picture 2"/>
          <p:cNvPicPr>
            <a:picLocks noGrp="1" noChangeAspect="1" noChangeArrowheads="1"/>
          </p:cNvPicPr>
          <p:nvPr>
            <p:ph sz="quarter" idx="13"/>
          </p:nvPr>
        </p:nvPicPr>
        <p:blipFill rotWithShape="1">
          <a:blip r:embed="rId2">
            <a:extLst>
              <a:ext uri="{28A0092B-C50C-407E-A947-70E740481C1C}">
                <a14:useLocalDpi xmlns:a14="http://schemas.microsoft.com/office/drawing/2010/main" val="0"/>
              </a:ext>
            </a:extLst>
          </a:blip>
          <a:srcRect/>
          <a:stretch/>
        </p:blipFill>
        <p:spPr bwMode="auto">
          <a:xfrm>
            <a:off x="466723" y="1152524"/>
            <a:ext cx="7839077" cy="5338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53199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umsplatzhalter 2"/>
          <p:cNvSpPr>
            <a:spLocks noGrp="1"/>
          </p:cNvSpPr>
          <p:nvPr>
            <p:ph type="dt" sz="half" idx="14"/>
          </p:nvPr>
        </p:nvSpPr>
        <p:spPr/>
        <p:txBody>
          <a:bodyPr/>
          <a:lstStyle/>
          <a:p>
            <a:r>
              <a:rPr lang="de-DE" smtClean="0"/>
              <a:t>11.05.2020</a:t>
            </a:r>
            <a:endParaRPr lang="de-DE" dirty="0"/>
          </a:p>
        </p:txBody>
      </p:sp>
      <p:sp>
        <p:nvSpPr>
          <p:cNvPr id="4" name="Fußzeilenplatzhalter 3"/>
          <p:cNvSpPr>
            <a:spLocks noGrp="1"/>
          </p:cNvSpPr>
          <p:nvPr>
            <p:ph type="ftr" sz="quarter" idx="15"/>
          </p:nvPr>
        </p:nvSpPr>
        <p:spPr/>
        <p:txBody>
          <a:bodyPr/>
          <a:lstStyle/>
          <a:p>
            <a:r>
              <a:rPr lang="de-DE" smtClean="0"/>
              <a:t>COVID-19: Lage National</a:t>
            </a:r>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55</a:t>
            </a:fld>
            <a:endParaRPr lang="de-DE" dirty="0"/>
          </a:p>
        </p:txBody>
      </p:sp>
      <p:sp>
        <p:nvSpPr>
          <p:cNvPr id="8" name="Titel 1"/>
          <p:cNvSpPr txBox="1">
            <a:spLocks/>
          </p:cNvSpPr>
          <p:nvPr/>
        </p:nvSpPr>
        <p:spPr>
          <a:xfrm>
            <a:off x="457200" y="692696"/>
            <a:ext cx="8092592" cy="338554"/>
          </a:xfrm>
          <a:prstGeom prst="rect">
            <a:avLst/>
          </a:prstGeom>
        </p:spPr>
        <p:txBody>
          <a:bodyPr vert="horz" lIns="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r>
              <a:rPr lang="de-DE" dirty="0" smtClean="0"/>
              <a:t>Notaufnahmen: Konsultationen alle Ursachen (Stand 28.04.2020)</a:t>
            </a:r>
            <a:endParaRPr lang="de-DE" dirty="0"/>
          </a:p>
        </p:txBody>
      </p:sp>
      <p:pic>
        <p:nvPicPr>
          <p:cNvPr id="174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457200" y="1133475"/>
            <a:ext cx="7505700" cy="5341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69361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a:xfrm>
            <a:off x="457200" y="361038"/>
            <a:ext cx="8092592" cy="338554"/>
          </a:xfrm>
        </p:spPr>
        <p:txBody>
          <a:bodyPr/>
          <a:lstStyle/>
          <a:p>
            <a:r>
              <a:rPr lang="de-DE" dirty="0" smtClean="0"/>
              <a:t>Besuche pro Notaufnahme</a:t>
            </a:r>
            <a:endParaRPr lang="de-DE" dirty="0"/>
          </a:p>
        </p:txBody>
      </p:sp>
      <p:sp>
        <p:nvSpPr>
          <p:cNvPr id="4" name="Datumsplatzhalter 3"/>
          <p:cNvSpPr>
            <a:spLocks noGrp="1"/>
          </p:cNvSpPr>
          <p:nvPr>
            <p:ph type="dt" sz="half" idx="14"/>
          </p:nvPr>
        </p:nvSpPr>
        <p:spPr/>
        <p:txBody>
          <a:bodyPr/>
          <a:lstStyle/>
          <a:p>
            <a:r>
              <a:rPr lang="de-DE" smtClean="0"/>
              <a:t>11.05.2020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56</a:t>
            </a:fld>
            <a:endParaRPr lang="de-DE" dirty="0"/>
          </a:p>
        </p:txBody>
      </p:sp>
      <p:pic>
        <p:nvPicPr>
          <p:cNvPr id="18434" name="Picture 2"/>
          <p:cNvPicPr>
            <a:picLocks noGrp="1" noChangeAspect="1" noChangeArrowheads="1"/>
          </p:cNvPicPr>
          <p:nvPr>
            <p:ph sz="quarter" idx="13"/>
          </p:nvPr>
        </p:nvPicPr>
        <p:blipFill rotWithShape="1">
          <a:blip r:embed="rId3">
            <a:extLst>
              <a:ext uri="{28A0092B-C50C-407E-A947-70E740481C1C}">
                <a14:useLocalDpi xmlns:a14="http://schemas.microsoft.com/office/drawing/2010/main" val="0"/>
              </a:ext>
            </a:extLst>
          </a:blip>
          <a:srcRect/>
          <a:stretch/>
        </p:blipFill>
        <p:spPr bwMode="auto">
          <a:xfrm>
            <a:off x="361949" y="802649"/>
            <a:ext cx="7124701" cy="56728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69273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a:xfrm>
            <a:off x="457200" y="692696"/>
            <a:ext cx="8092592" cy="338554"/>
          </a:xfrm>
        </p:spPr>
        <p:txBody>
          <a:bodyPr/>
          <a:lstStyle/>
          <a:p>
            <a:r>
              <a:rPr lang="de-DE" dirty="0"/>
              <a:t>Situation Report – Besucheranzahl Gesamt &amp; nach </a:t>
            </a:r>
            <a:r>
              <a:rPr lang="de-DE" dirty="0" smtClean="0"/>
              <a:t>Altersgruppen</a:t>
            </a:r>
            <a:endParaRPr lang="de-DE" dirty="0"/>
          </a:p>
        </p:txBody>
      </p:sp>
      <p:sp>
        <p:nvSpPr>
          <p:cNvPr id="4" name="Datumsplatzhalter 3"/>
          <p:cNvSpPr>
            <a:spLocks noGrp="1"/>
          </p:cNvSpPr>
          <p:nvPr>
            <p:ph type="dt" sz="half" idx="14"/>
          </p:nvPr>
        </p:nvSpPr>
        <p:spPr/>
        <p:txBody>
          <a:bodyPr/>
          <a:lstStyle/>
          <a:p>
            <a:r>
              <a:rPr lang="de-DE" smtClean="0"/>
              <a:t>11.05.2020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57</a:t>
            </a:fld>
            <a:endParaRPr lang="de-DE" dirty="0"/>
          </a:p>
        </p:txBody>
      </p:sp>
      <p:sp>
        <p:nvSpPr>
          <p:cNvPr id="2" name="Inhaltsplatzhalter 1"/>
          <p:cNvSpPr>
            <a:spLocks noGrp="1"/>
          </p:cNvSpPr>
          <p:nvPr>
            <p:ph sz="quarter" idx="13"/>
          </p:nvPr>
        </p:nvSpPr>
        <p:spPr/>
        <p:txBody>
          <a:bodyPr/>
          <a:lstStyle/>
          <a:p>
            <a:endParaRPr lang="de-DE"/>
          </a:p>
        </p:txBody>
      </p:sp>
      <p:pic>
        <p:nvPicPr>
          <p:cNvPr id="9" name="Picture 2" descr="P:\_TEMP\Krisentab\visits_age.png"/>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62127" y="1240800"/>
            <a:ext cx="8619747" cy="470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2894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AKTIN- Syndromische Surveillance in Notaufnahmen</a:t>
            </a:r>
            <a:endParaRPr lang="de-DE" dirty="0"/>
          </a:p>
        </p:txBody>
      </p:sp>
      <p:sp>
        <p:nvSpPr>
          <p:cNvPr id="4" name="Datumsplatzhalter 3"/>
          <p:cNvSpPr>
            <a:spLocks noGrp="1"/>
          </p:cNvSpPr>
          <p:nvPr>
            <p:ph type="dt" sz="half" idx="14"/>
          </p:nvPr>
        </p:nvSpPr>
        <p:spPr/>
        <p:txBody>
          <a:bodyPr/>
          <a:lstStyle/>
          <a:p>
            <a:r>
              <a:rPr lang="de-DE" smtClean="0"/>
              <a:t>11.05.2020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58</a:t>
            </a:fld>
            <a:endParaRPr lang="de-DE" dirty="0"/>
          </a:p>
        </p:txBody>
      </p:sp>
      <p:pic>
        <p:nvPicPr>
          <p:cNvPr id="8" name="Picture 2" descr="P:\_TEMP\Krisentab\visits_cedis.png"/>
          <p:cNvPicPr>
            <a:picLocks noGrp="1" noChangeAspect="1" noChangeArrowheads="1"/>
          </p:cNvPicPr>
          <p:nvPr>
            <p:ph sz="quarter" idx="13"/>
          </p:nvPr>
        </p:nvPicPr>
        <p:blipFill rotWithShape="1">
          <a:blip r:embed="rId2">
            <a:extLst>
              <a:ext uri="{28A0092B-C50C-407E-A947-70E740481C1C}">
                <a14:useLocalDpi xmlns:a14="http://schemas.microsoft.com/office/drawing/2010/main" val="0"/>
              </a:ext>
            </a:extLst>
          </a:blip>
          <a:srcRect/>
          <a:stretch/>
        </p:blipFill>
        <p:spPr bwMode="auto">
          <a:xfrm>
            <a:off x="457200" y="1478216"/>
            <a:ext cx="8180836" cy="4427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47712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a:xfrm>
            <a:off x="457200" y="692696"/>
            <a:ext cx="8092592" cy="338554"/>
          </a:xfrm>
        </p:spPr>
        <p:txBody>
          <a:bodyPr/>
          <a:lstStyle/>
          <a:p>
            <a:r>
              <a:rPr lang="de-DE" dirty="0"/>
              <a:t>Situation Report – Besucheranzahl nach Triage </a:t>
            </a:r>
            <a:r>
              <a:rPr lang="de-DE" dirty="0" smtClean="0"/>
              <a:t>Level</a:t>
            </a:r>
            <a:endParaRPr lang="de-DE" dirty="0"/>
          </a:p>
        </p:txBody>
      </p:sp>
      <p:sp>
        <p:nvSpPr>
          <p:cNvPr id="4" name="Datumsplatzhalter 3"/>
          <p:cNvSpPr>
            <a:spLocks noGrp="1"/>
          </p:cNvSpPr>
          <p:nvPr>
            <p:ph type="dt" sz="half" idx="14"/>
          </p:nvPr>
        </p:nvSpPr>
        <p:spPr/>
        <p:txBody>
          <a:bodyPr/>
          <a:lstStyle/>
          <a:p>
            <a:r>
              <a:rPr lang="de-DE" smtClean="0"/>
              <a:t>11.05.2020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59</a:t>
            </a:fld>
            <a:endParaRPr lang="de-DE" dirty="0"/>
          </a:p>
        </p:txBody>
      </p:sp>
      <p:sp>
        <p:nvSpPr>
          <p:cNvPr id="2" name="Inhaltsplatzhalter 1"/>
          <p:cNvSpPr>
            <a:spLocks noGrp="1"/>
          </p:cNvSpPr>
          <p:nvPr>
            <p:ph sz="quarter" idx="13"/>
          </p:nvPr>
        </p:nvSpPr>
        <p:spPr/>
        <p:txBody>
          <a:bodyPr/>
          <a:lstStyle/>
          <a:p>
            <a:endParaRPr lang="de-DE" dirty="0"/>
          </a:p>
        </p:txBody>
      </p:sp>
      <p:pic>
        <p:nvPicPr>
          <p:cNvPr id="8" name="Picture 2" descr="P:\_TEMP\Krisentab\visits_triage_abs.png"/>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414877" y="1209675"/>
            <a:ext cx="8314247" cy="4476751"/>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p:cNvSpPr txBox="1"/>
          <p:nvPr/>
        </p:nvSpPr>
        <p:spPr>
          <a:xfrm>
            <a:off x="1883269" y="5895975"/>
            <a:ext cx="5240474" cy="369332"/>
          </a:xfrm>
          <a:prstGeom prst="rect">
            <a:avLst/>
          </a:prstGeom>
          <a:noFill/>
        </p:spPr>
        <p:txBody>
          <a:bodyPr wrap="none" rtlCol="0">
            <a:spAutoFit/>
          </a:bodyPr>
          <a:lstStyle/>
          <a:p>
            <a:pPr algn="ctr"/>
            <a:r>
              <a:rPr lang="de-DE" dirty="0" smtClean="0"/>
              <a:t>Triage Level 1 = Sofort, Triage Level 5 = Nicht dringend</a:t>
            </a:r>
            <a:endParaRPr lang="de-DE" dirty="0"/>
          </a:p>
        </p:txBody>
      </p:sp>
    </p:spTree>
    <p:extLst>
      <p:ext uri="{BB962C8B-B14F-4D97-AF65-F5344CB8AC3E}">
        <p14:creationId xmlns:p14="http://schemas.microsoft.com/office/powerpoint/2010/main" val="41017188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457200" y="692696"/>
            <a:ext cx="8092592" cy="615553"/>
          </a:xfrm>
          <a:solidFill>
            <a:srgbClr val="045AA6"/>
          </a:solidFill>
        </p:spPr>
        <p:txBody>
          <a:bodyPr vert="horz" lIns="72000" tIns="0" rIns="0" bIns="0" rtlCol="0" anchor="t" anchorCtr="0">
            <a:spAutoFit/>
          </a:bodyPr>
          <a:lstStyle/>
          <a:p>
            <a:pPr>
              <a:spcBef>
                <a:spcPts val="600"/>
              </a:spcBef>
            </a:pPr>
            <a:r>
              <a:rPr lang="de-DE" sz="2000" dirty="0" smtClean="0">
                <a:solidFill>
                  <a:schemeClr val="bg1"/>
                </a:solidFill>
              </a:rPr>
              <a:t>Fälle nach übermitteltem Todesdatum;</a:t>
            </a:r>
            <a:br>
              <a:rPr lang="de-DE" sz="2000" dirty="0" smtClean="0">
                <a:solidFill>
                  <a:schemeClr val="bg1"/>
                </a:solidFill>
              </a:rPr>
            </a:br>
            <a:r>
              <a:rPr lang="de-DE" sz="2000" dirty="0" smtClean="0">
                <a:solidFill>
                  <a:schemeClr val="bg1"/>
                </a:solidFill>
              </a:rPr>
              <a:t>(</a:t>
            </a:r>
            <a:r>
              <a:rPr lang="en-US" sz="1400" dirty="0" err="1" smtClean="0">
                <a:solidFill>
                  <a:schemeClr val="bg1"/>
                </a:solidFill>
              </a:rPr>
              <a:t>Datenstand</a:t>
            </a:r>
            <a:r>
              <a:rPr lang="en-US" sz="1400" dirty="0" smtClean="0">
                <a:solidFill>
                  <a:schemeClr val="bg1"/>
                </a:solidFill>
              </a:rPr>
              <a:t> </a:t>
            </a:r>
            <a:r>
              <a:rPr lang="en-US" sz="1400" dirty="0" smtClean="0">
                <a:solidFill>
                  <a:schemeClr val="bg1"/>
                </a:solidFill>
              </a:rPr>
              <a:t>11.05.2020 </a:t>
            </a:r>
            <a:r>
              <a:rPr lang="en-US" sz="1400" dirty="0" smtClean="0">
                <a:solidFill>
                  <a:schemeClr val="bg1"/>
                </a:solidFill>
              </a:rPr>
              <a:t>00:00Uhr)</a:t>
            </a:r>
            <a:r>
              <a:rPr lang="de-DE" sz="1400" dirty="0" smtClean="0">
                <a:solidFill>
                  <a:schemeClr val="bg1"/>
                </a:solidFill>
              </a:rPr>
              <a:t> </a:t>
            </a:r>
            <a:r>
              <a:rPr lang="de-DE" sz="2000" dirty="0" smtClean="0">
                <a:solidFill>
                  <a:schemeClr val="bg1"/>
                </a:solidFill>
              </a:rPr>
              <a:t> </a:t>
            </a:r>
            <a:endParaRPr lang="de-DE" sz="2000" dirty="0">
              <a:solidFill>
                <a:schemeClr val="bg1"/>
              </a:solidFill>
            </a:endParaRPr>
          </a:p>
        </p:txBody>
      </p:sp>
      <p:sp>
        <p:nvSpPr>
          <p:cNvPr id="4" name="Datumsplatzhalter 3"/>
          <p:cNvSpPr>
            <a:spLocks noGrp="1"/>
          </p:cNvSpPr>
          <p:nvPr>
            <p:ph type="dt" sz="half" idx="14"/>
          </p:nvPr>
        </p:nvSpPr>
        <p:spPr/>
        <p:txBody>
          <a:bodyPr/>
          <a:lstStyle/>
          <a:p>
            <a:r>
              <a:rPr lang="de-DE" smtClean="0"/>
              <a:t>11.05.2020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6</a:t>
            </a:fld>
            <a:endParaRPr lang="de-DE"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4713" y="1577872"/>
            <a:ext cx="7394575" cy="439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627879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r>
              <a:rPr lang="de-DE" smtClean="0"/>
              <a:t>11.05.2020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60</a:t>
            </a:fld>
            <a:endParaRPr lang="de-DE" dirty="0"/>
          </a:p>
        </p:txBody>
      </p:sp>
      <p:sp>
        <p:nvSpPr>
          <p:cNvPr id="8" name="Titel 6"/>
          <p:cNvSpPr txBox="1">
            <a:spLocks/>
          </p:cNvSpPr>
          <p:nvPr/>
        </p:nvSpPr>
        <p:spPr>
          <a:xfrm>
            <a:off x="609600" y="506542"/>
            <a:ext cx="8092592" cy="677108"/>
          </a:xfrm>
          <a:prstGeom prst="rect">
            <a:avLst/>
          </a:prstGeom>
        </p:spPr>
        <p:txBody>
          <a:bodyPr vert="horz" lIns="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r>
              <a:rPr lang="de-DE" dirty="0" err="1" smtClean="0"/>
              <a:t>Exzessmortalität</a:t>
            </a:r>
            <a:r>
              <a:rPr lang="de-DE" dirty="0" smtClean="0"/>
              <a:t> Europa:</a:t>
            </a:r>
          </a:p>
          <a:p>
            <a:r>
              <a:rPr lang="de-DE" dirty="0" smtClean="0"/>
              <a:t>EUROMOMO-Woche 17 – </a:t>
            </a:r>
            <a:r>
              <a:rPr lang="de-DE" dirty="0" err="1" smtClean="0"/>
              <a:t>Pooled</a:t>
            </a:r>
            <a:r>
              <a:rPr lang="de-DE" dirty="0" smtClean="0"/>
              <a:t> </a:t>
            </a:r>
            <a:r>
              <a:rPr lang="de-DE" dirty="0" err="1" smtClean="0"/>
              <a:t>number</a:t>
            </a:r>
            <a:r>
              <a:rPr lang="de-DE" dirty="0" smtClean="0"/>
              <a:t> </a:t>
            </a:r>
            <a:r>
              <a:rPr lang="de-DE" dirty="0" err="1" smtClean="0"/>
              <a:t>of</a:t>
            </a:r>
            <a:r>
              <a:rPr lang="de-DE" dirty="0" smtClean="0"/>
              <a:t> </a:t>
            </a:r>
            <a:r>
              <a:rPr lang="de-DE" dirty="0" err="1" smtClean="0"/>
              <a:t>deaths</a:t>
            </a:r>
            <a:endParaRPr lang="de-DE" dirty="0"/>
          </a:p>
        </p:txBody>
      </p:sp>
      <p:pic>
        <p:nvPicPr>
          <p:cNvPr id="7" name="Billede 1"/>
          <p:cNvPicPr/>
          <p:nvPr/>
        </p:nvPicPr>
        <p:blipFill rotWithShape="1">
          <a:blip r:embed="rId3">
            <a:extLst>
              <a:ext uri="{28A0092B-C50C-407E-A947-70E740481C1C}">
                <a14:useLocalDpi xmlns:a14="http://schemas.microsoft.com/office/drawing/2010/main" val="0"/>
              </a:ext>
            </a:extLst>
          </a:blip>
          <a:srcRect t="33778" b="2716"/>
          <a:stretch/>
        </p:blipFill>
        <p:spPr bwMode="auto">
          <a:xfrm>
            <a:off x="874776" y="1256802"/>
            <a:ext cx="6858000" cy="5226294"/>
          </a:xfrm>
          <a:prstGeom prst="rect">
            <a:avLst/>
          </a:prstGeom>
          <a:noFill/>
          <a:ln>
            <a:noFill/>
          </a:ln>
        </p:spPr>
      </p:pic>
    </p:spTree>
    <p:extLst>
      <p:ext uri="{BB962C8B-B14F-4D97-AF65-F5344CB8AC3E}">
        <p14:creationId xmlns:p14="http://schemas.microsoft.com/office/powerpoint/2010/main" val="1958798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r>
              <a:rPr lang="de-DE" smtClean="0"/>
              <a:t>11.05.2020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61</a:t>
            </a:fld>
            <a:endParaRPr lang="de-DE" dirty="0"/>
          </a:p>
        </p:txBody>
      </p:sp>
      <p:sp>
        <p:nvSpPr>
          <p:cNvPr id="8" name="Titel 6"/>
          <p:cNvSpPr txBox="1">
            <a:spLocks noGrp="1"/>
          </p:cNvSpPr>
          <p:nvPr>
            <p:ph type="title"/>
          </p:nvPr>
        </p:nvSpPr>
        <p:spPr>
          <a:prstGeom prst="rect">
            <a:avLst/>
          </a:prstGeom>
        </p:spPr>
        <p:txBody>
          <a:bodyPr vert="horz" lIns="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r>
              <a:rPr lang="de-DE" dirty="0" smtClean="0"/>
              <a:t>EUROMOMO-Woche 17: </a:t>
            </a:r>
            <a:r>
              <a:rPr lang="de-DE" dirty="0" err="1"/>
              <a:t>Weekly</a:t>
            </a:r>
            <a:r>
              <a:rPr lang="de-DE" dirty="0"/>
              <a:t> Z-Score </a:t>
            </a:r>
            <a:r>
              <a:rPr lang="de-DE" dirty="0" err="1"/>
              <a:t>by</a:t>
            </a:r>
            <a:r>
              <a:rPr lang="de-DE" dirty="0"/>
              <a:t> </a:t>
            </a:r>
            <a:r>
              <a:rPr lang="de-DE" dirty="0" err="1"/>
              <a:t>country</a:t>
            </a:r>
            <a:endParaRPr lang="de-DE" dirty="0"/>
          </a:p>
        </p:txBody>
      </p:sp>
      <p:pic>
        <p:nvPicPr>
          <p:cNvPr id="11" name="Billede 2"/>
          <p:cNvPicPr/>
          <p:nvPr/>
        </p:nvPicPr>
        <p:blipFill rotWithShape="1">
          <a:blip r:embed="rId3" cstate="print">
            <a:extLst>
              <a:ext uri="{28A0092B-C50C-407E-A947-70E740481C1C}">
                <a14:useLocalDpi xmlns:a14="http://schemas.microsoft.com/office/drawing/2010/main" val="0"/>
              </a:ext>
            </a:extLst>
          </a:blip>
          <a:srcRect t="3220" b="74001"/>
          <a:stretch/>
        </p:blipFill>
        <p:spPr bwMode="auto">
          <a:xfrm>
            <a:off x="564825" y="1495425"/>
            <a:ext cx="7793673" cy="4295775"/>
          </a:xfrm>
          <a:prstGeom prst="rect">
            <a:avLst/>
          </a:prstGeom>
          <a:noFill/>
          <a:ln>
            <a:noFill/>
          </a:ln>
          <a:extLst>
            <a:ext uri="{53640926-AAD7-44D8-BBD7-CCE9431645EC}">
              <a14:shadowObscured xmlns:a14="http://schemas.microsoft.com/office/drawing/2010/main"/>
            </a:ext>
          </a:extLst>
        </p:spPr>
      </p:pic>
      <p:pic>
        <p:nvPicPr>
          <p:cNvPr id="12" name="Billede 2"/>
          <p:cNvPicPr/>
          <p:nvPr/>
        </p:nvPicPr>
        <p:blipFill rotWithShape="1">
          <a:blip r:embed="rId3" cstate="print">
            <a:extLst>
              <a:ext uri="{28A0092B-C50C-407E-A947-70E740481C1C}">
                <a14:useLocalDpi xmlns:a14="http://schemas.microsoft.com/office/drawing/2010/main" val="0"/>
              </a:ext>
            </a:extLst>
          </a:blip>
          <a:srcRect l="-499" t="89388" r="499" b="1824"/>
          <a:stretch/>
        </p:blipFill>
        <p:spPr bwMode="auto">
          <a:xfrm>
            <a:off x="669599" y="5791200"/>
            <a:ext cx="7793673" cy="97154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232190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lstStyle/>
          <a:p>
            <a:endParaRPr lang="de-DE"/>
          </a:p>
        </p:txBody>
      </p:sp>
      <p:sp>
        <p:nvSpPr>
          <p:cNvPr id="3" name="Titel 2"/>
          <p:cNvSpPr>
            <a:spLocks noGrp="1"/>
          </p:cNvSpPr>
          <p:nvPr>
            <p:ph type="title"/>
          </p:nvPr>
        </p:nvSpPr>
        <p:spPr/>
        <p:txBody>
          <a:bodyPr/>
          <a:lstStyle/>
          <a:p>
            <a:r>
              <a:rPr lang="de-DE" dirty="0"/>
              <a:t>EUROMOMO-Woche 17: </a:t>
            </a:r>
            <a:r>
              <a:rPr lang="de-DE" dirty="0" err="1"/>
              <a:t>Weekly</a:t>
            </a:r>
            <a:r>
              <a:rPr lang="de-DE" dirty="0"/>
              <a:t> Z-Score </a:t>
            </a:r>
            <a:r>
              <a:rPr lang="de-DE" dirty="0" err="1"/>
              <a:t>by</a:t>
            </a:r>
            <a:r>
              <a:rPr lang="de-DE" dirty="0"/>
              <a:t> </a:t>
            </a:r>
            <a:r>
              <a:rPr lang="de-DE" dirty="0" err="1"/>
              <a:t>country</a:t>
            </a:r>
            <a:endParaRPr lang="de-DE" dirty="0"/>
          </a:p>
        </p:txBody>
      </p:sp>
      <p:sp>
        <p:nvSpPr>
          <p:cNvPr id="4" name="Datumsplatzhalter 3"/>
          <p:cNvSpPr>
            <a:spLocks noGrp="1"/>
          </p:cNvSpPr>
          <p:nvPr>
            <p:ph type="dt" sz="half" idx="14"/>
          </p:nvPr>
        </p:nvSpPr>
        <p:spPr/>
        <p:txBody>
          <a:bodyPr/>
          <a:lstStyle/>
          <a:p>
            <a:r>
              <a:rPr lang="de-DE" smtClean="0"/>
              <a:t>11.05.2020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62</a:t>
            </a:fld>
            <a:endParaRPr lang="de-DE" dirty="0"/>
          </a:p>
        </p:txBody>
      </p:sp>
      <p:pic>
        <p:nvPicPr>
          <p:cNvPr id="7" name="Billede 2"/>
          <p:cNvPicPr/>
          <p:nvPr/>
        </p:nvPicPr>
        <p:blipFill rotWithShape="1">
          <a:blip r:embed="rId2" cstate="print">
            <a:extLst>
              <a:ext uri="{28A0092B-C50C-407E-A947-70E740481C1C}">
                <a14:useLocalDpi xmlns:a14="http://schemas.microsoft.com/office/drawing/2010/main" val="0"/>
              </a:ext>
            </a:extLst>
          </a:blip>
          <a:srcRect l="-855" t="25657" r="855" b="43957"/>
          <a:stretch/>
        </p:blipFill>
        <p:spPr bwMode="auto">
          <a:xfrm>
            <a:off x="564825" y="1155700"/>
            <a:ext cx="7793673" cy="4238625"/>
          </a:xfrm>
          <a:prstGeom prst="rect">
            <a:avLst/>
          </a:prstGeom>
          <a:noFill/>
          <a:ln>
            <a:noFill/>
          </a:ln>
          <a:extLst>
            <a:ext uri="{53640926-AAD7-44D8-BBD7-CCE9431645EC}">
              <a14:shadowObscured xmlns:a14="http://schemas.microsoft.com/office/drawing/2010/main"/>
            </a:ext>
          </a:extLst>
        </p:spPr>
      </p:pic>
      <p:pic>
        <p:nvPicPr>
          <p:cNvPr id="8" name="Billede 2"/>
          <p:cNvPicPr/>
          <p:nvPr/>
        </p:nvPicPr>
        <p:blipFill rotWithShape="1">
          <a:blip r:embed="rId2" cstate="print">
            <a:extLst>
              <a:ext uri="{28A0092B-C50C-407E-A947-70E740481C1C}">
                <a14:useLocalDpi xmlns:a14="http://schemas.microsoft.com/office/drawing/2010/main" val="0"/>
              </a:ext>
            </a:extLst>
          </a:blip>
          <a:srcRect l="-499" t="89388" r="499" b="1824"/>
          <a:stretch/>
        </p:blipFill>
        <p:spPr bwMode="auto">
          <a:xfrm>
            <a:off x="669599" y="5438775"/>
            <a:ext cx="7793673" cy="97154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696770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lstStyle/>
          <a:p>
            <a:endParaRPr lang="de-DE"/>
          </a:p>
        </p:txBody>
      </p:sp>
      <p:sp>
        <p:nvSpPr>
          <p:cNvPr id="3" name="Titel 2"/>
          <p:cNvSpPr>
            <a:spLocks noGrp="1"/>
          </p:cNvSpPr>
          <p:nvPr>
            <p:ph type="title"/>
          </p:nvPr>
        </p:nvSpPr>
        <p:spPr/>
        <p:txBody>
          <a:bodyPr/>
          <a:lstStyle/>
          <a:p>
            <a:r>
              <a:rPr lang="de-DE" dirty="0"/>
              <a:t>EUROMOMO-Woche 17: </a:t>
            </a:r>
            <a:r>
              <a:rPr lang="de-DE" dirty="0" err="1"/>
              <a:t>Weekly</a:t>
            </a:r>
            <a:r>
              <a:rPr lang="de-DE" dirty="0"/>
              <a:t> Z-Score </a:t>
            </a:r>
            <a:r>
              <a:rPr lang="de-DE" dirty="0" err="1"/>
              <a:t>by</a:t>
            </a:r>
            <a:r>
              <a:rPr lang="de-DE" dirty="0"/>
              <a:t> </a:t>
            </a:r>
            <a:r>
              <a:rPr lang="de-DE" dirty="0" err="1"/>
              <a:t>country</a:t>
            </a:r>
            <a:endParaRPr lang="de-DE" dirty="0"/>
          </a:p>
        </p:txBody>
      </p:sp>
      <p:sp>
        <p:nvSpPr>
          <p:cNvPr id="4" name="Datumsplatzhalter 3"/>
          <p:cNvSpPr>
            <a:spLocks noGrp="1"/>
          </p:cNvSpPr>
          <p:nvPr>
            <p:ph type="dt" sz="half" idx="14"/>
          </p:nvPr>
        </p:nvSpPr>
        <p:spPr/>
        <p:txBody>
          <a:bodyPr/>
          <a:lstStyle/>
          <a:p>
            <a:r>
              <a:rPr lang="de-DE" smtClean="0"/>
              <a:t>11.05.2020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63</a:t>
            </a:fld>
            <a:endParaRPr lang="de-DE" dirty="0"/>
          </a:p>
        </p:txBody>
      </p:sp>
      <p:pic>
        <p:nvPicPr>
          <p:cNvPr id="7" name="Billede 2"/>
          <p:cNvPicPr/>
          <p:nvPr/>
        </p:nvPicPr>
        <p:blipFill rotWithShape="1">
          <a:blip r:embed="rId2" cstate="print">
            <a:extLst>
              <a:ext uri="{28A0092B-C50C-407E-A947-70E740481C1C}">
                <a14:useLocalDpi xmlns:a14="http://schemas.microsoft.com/office/drawing/2010/main" val="0"/>
              </a:ext>
            </a:extLst>
          </a:blip>
          <a:srcRect l="1381" t="56178" r="-1381" b="5105"/>
          <a:stretch/>
        </p:blipFill>
        <p:spPr bwMode="auto">
          <a:xfrm>
            <a:off x="564825" y="1155700"/>
            <a:ext cx="7793673" cy="540067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168084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r>
              <a:rPr lang="de-DE" smtClean="0"/>
              <a:t>11.05.2020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64</a:t>
            </a:fld>
            <a:endParaRPr lang="de-DE" dirty="0"/>
          </a:p>
        </p:txBody>
      </p:sp>
      <p:sp>
        <p:nvSpPr>
          <p:cNvPr id="8" name="Titel 6"/>
          <p:cNvSpPr txBox="1">
            <a:spLocks noGrp="1"/>
          </p:cNvSpPr>
          <p:nvPr>
            <p:ph type="title"/>
          </p:nvPr>
        </p:nvSpPr>
        <p:spPr>
          <a:prstGeom prst="rect">
            <a:avLst/>
          </a:prstGeom>
        </p:spPr>
        <p:txBody>
          <a:bodyPr vert="horz" lIns="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r>
              <a:rPr lang="de-DE" dirty="0" err="1" smtClean="0"/>
              <a:t>Exzessmortalität</a:t>
            </a:r>
            <a:r>
              <a:rPr lang="de-DE" dirty="0" smtClean="0"/>
              <a:t> Deutschland (bis Mitte März 2020)</a:t>
            </a:r>
            <a:endParaRPr lang="de-DE" dirty="0"/>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1404938"/>
            <a:ext cx="9070975" cy="404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Inhaltsplatzhalter 2"/>
          <p:cNvSpPr>
            <a:spLocks noGrp="1"/>
          </p:cNvSpPr>
          <p:nvPr>
            <p:ph idx="4294967295"/>
          </p:nvPr>
        </p:nvSpPr>
        <p:spPr>
          <a:xfrm>
            <a:off x="457200" y="6038850"/>
            <a:ext cx="8229600" cy="375345"/>
          </a:xfrm>
          <a:prstGeom prst="rect">
            <a:avLst/>
          </a:prstGeom>
        </p:spPr>
        <p:txBody>
          <a:bodyPr>
            <a:normAutofit/>
          </a:bodyPr>
          <a:lstStyle/>
          <a:p>
            <a:pPr marL="0" indent="0">
              <a:buNone/>
            </a:pPr>
            <a:r>
              <a:rPr lang="de-DE" sz="1500" dirty="0" smtClean="0">
                <a:hlinkClick r:id="rId4"/>
              </a:rPr>
              <a:t>https://www.destatis.de/DE/Themen/Querschnitt/Corona/Gesellschaft/bevoelkerung-sterbefaelle.html</a:t>
            </a:r>
            <a:endParaRPr lang="de-DE" sz="1500" dirty="0" smtClean="0"/>
          </a:p>
          <a:p>
            <a:endParaRPr lang="de-DE" dirty="0"/>
          </a:p>
        </p:txBody>
      </p:sp>
    </p:spTree>
    <p:extLst>
      <p:ext uri="{BB962C8B-B14F-4D97-AF65-F5344CB8AC3E}">
        <p14:creationId xmlns:p14="http://schemas.microsoft.com/office/powerpoint/2010/main" val="40859297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a:xfrm>
            <a:off x="121420" y="383342"/>
            <a:ext cx="8092592" cy="677108"/>
          </a:xfrm>
        </p:spPr>
        <p:txBody>
          <a:bodyPr/>
          <a:lstStyle/>
          <a:p>
            <a:r>
              <a:rPr lang="de-DE" dirty="0"/>
              <a:t>Kapazitäten für die Durchführung von </a:t>
            </a:r>
            <a:r>
              <a:rPr lang="de-DE" dirty="0" smtClean="0"/>
              <a:t>Infektionsschutzmaßnahmen; 05.05.2020 </a:t>
            </a:r>
            <a:endParaRPr lang="de-DE" dirty="0"/>
          </a:p>
        </p:txBody>
      </p:sp>
      <p:sp>
        <p:nvSpPr>
          <p:cNvPr id="4" name="Datumsplatzhalter 3"/>
          <p:cNvSpPr>
            <a:spLocks noGrp="1"/>
          </p:cNvSpPr>
          <p:nvPr>
            <p:ph type="dt" sz="half" idx="14"/>
          </p:nvPr>
        </p:nvSpPr>
        <p:spPr/>
        <p:txBody>
          <a:bodyPr/>
          <a:lstStyle/>
          <a:p>
            <a:r>
              <a:rPr lang="de-DE" smtClean="0"/>
              <a:t>11.05.2020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65</a:t>
            </a:fld>
            <a:endParaRPr lang="de-DE"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3775"/>
            <a:ext cx="6862234" cy="4510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feld 6"/>
          <p:cNvSpPr txBox="1"/>
          <p:nvPr/>
        </p:nvSpPr>
        <p:spPr>
          <a:xfrm>
            <a:off x="247650" y="5459352"/>
            <a:ext cx="8486775" cy="1200329"/>
          </a:xfrm>
          <a:prstGeom prst="rect">
            <a:avLst/>
          </a:prstGeom>
          <a:noFill/>
        </p:spPr>
        <p:txBody>
          <a:bodyPr wrap="square" rtlCol="0">
            <a:spAutoFit/>
          </a:bodyPr>
          <a:lstStyle/>
          <a:p>
            <a:pPr marL="285750" indent="-285750">
              <a:buFont typeface="Arial" panose="020B0604020202020204" pitchFamily="34" charset="0"/>
              <a:buChar char="•"/>
            </a:pPr>
            <a:r>
              <a:rPr lang="de-DE" dirty="0" smtClean="0"/>
              <a:t>Rückmeldungen </a:t>
            </a:r>
            <a:r>
              <a:rPr lang="de-DE" dirty="0"/>
              <a:t>aus 11 </a:t>
            </a:r>
            <a:r>
              <a:rPr lang="de-DE" dirty="0" smtClean="0"/>
              <a:t>Bundesländern </a:t>
            </a:r>
          </a:p>
          <a:p>
            <a:pPr marL="285750" indent="-285750">
              <a:buFont typeface="Arial" panose="020B0604020202020204" pitchFamily="34" charset="0"/>
              <a:buChar char="•"/>
            </a:pPr>
            <a:r>
              <a:rPr lang="de-DE" dirty="0" smtClean="0"/>
              <a:t>in </a:t>
            </a:r>
            <a:r>
              <a:rPr lang="de-DE" dirty="0"/>
              <a:t>Thüringen besteht aktuell Unterstützungsbedarf in 2 </a:t>
            </a:r>
            <a:r>
              <a:rPr lang="de-DE" dirty="0" smtClean="0"/>
              <a:t>Gesundheitsämtern</a:t>
            </a:r>
          </a:p>
          <a:p>
            <a:pPr marL="285750" indent="-285750">
              <a:buFont typeface="Arial" panose="020B0604020202020204" pitchFamily="34" charset="0"/>
              <a:buChar char="•"/>
            </a:pPr>
            <a:r>
              <a:rPr lang="de-DE" dirty="0"/>
              <a:t>	</a:t>
            </a:r>
            <a:r>
              <a:rPr lang="de-DE" dirty="0" smtClean="0"/>
              <a:t>LK </a:t>
            </a:r>
            <a:r>
              <a:rPr lang="de-DE" dirty="0"/>
              <a:t>Ilm-Kreis und SK </a:t>
            </a:r>
            <a:r>
              <a:rPr lang="de-DE" dirty="0" smtClean="0"/>
              <a:t>Weimar</a:t>
            </a:r>
          </a:p>
          <a:p>
            <a:pPr marL="285750" indent="-285750">
              <a:buFont typeface="Arial" panose="020B0604020202020204" pitchFamily="34" charset="0"/>
              <a:buChar char="•"/>
            </a:pPr>
            <a:r>
              <a:rPr lang="de-DE" dirty="0" smtClean="0"/>
              <a:t>in </a:t>
            </a:r>
            <a:r>
              <a:rPr lang="de-DE" dirty="0"/>
              <a:t>Sachsen besteht Unterstützungsbedarf im Gesundheitsamt des LK </a:t>
            </a:r>
            <a:r>
              <a:rPr lang="de-DE" dirty="0" smtClean="0"/>
              <a:t>Vogtlandkreis</a:t>
            </a:r>
          </a:p>
        </p:txBody>
      </p:sp>
    </p:spTree>
    <p:extLst>
      <p:ext uri="{BB962C8B-B14F-4D97-AF65-F5344CB8AC3E}">
        <p14:creationId xmlns:p14="http://schemas.microsoft.com/office/powerpoint/2010/main" val="42693711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normAutofit lnSpcReduction="10000"/>
          </a:bodyPr>
          <a:lstStyle/>
          <a:p>
            <a:r>
              <a:rPr lang="de-DE" sz="1800" dirty="0"/>
              <a:t>Landkreis </a:t>
            </a:r>
            <a:r>
              <a:rPr lang="de-DE" sz="1800" dirty="0" err="1"/>
              <a:t>Enzkreis</a:t>
            </a:r>
            <a:r>
              <a:rPr lang="de-DE" sz="1800" dirty="0"/>
              <a:t> (GA Pforzheim) läuft seit 8. April ein COVID-Ausbruchsgeschehen unter Mitarbeitern eines Schlachthofs, das aktuell ca. 350 Fälle umfasst</a:t>
            </a:r>
          </a:p>
          <a:p>
            <a:r>
              <a:rPr lang="de-DE" sz="1800" dirty="0"/>
              <a:t>Amtshilfe durch RKI erbeten (Sa 9:40)</a:t>
            </a:r>
          </a:p>
          <a:p>
            <a:r>
              <a:rPr lang="de-DE" sz="1800" dirty="0"/>
              <a:t>Ausbruch betrifft überwiegend osteuropäische Mitarbeiter, die bei Subunternehmen beschäftigt sind, aber auch festangestellte Mitarbeiter</a:t>
            </a:r>
          </a:p>
          <a:p>
            <a:r>
              <a:rPr lang="de-DE" sz="1800" dirty="0"/>
              <a:t>Folgende Schwierigkeiten bei der Beherrschung des Geschehens:</a:t>
            </a:r>
          </a:p>
          <a:p>
            <a:pPr lvl="1"/>
            <a:r>
              <a:rPr lang="de-DE" sz="1400" dirty="0"/>
              <a:t>Keine offiziellen Informationen , dass 50 neue Mitarbeiter die Arbeit aufnehmen sollen</a:t>
            </a:r>
          </a:p>
          <a:p>
            <a:pPr lvl="1"/>
            <a:r>
              <a:rPr lang="de-DE" sz="1400" dirty="0"/>
              <a:t>Teilweise werden die Auflagen von den in gesonderten Unterkünften untergebrachten positiv auf SARS-CoV-2 getesteten Personen und Kontaktpersonen der Kategorie 1 nicht eingehalten</a:t>
            </a:r>
            <a:r>
              <a:rPr lang="de-DE" sz="1800" dirty="0"/>
              <a:t> </a:t>
            </a:r>
          </a:p>
          <a:p>
            <a:pPr lvl="1"/>
            <a:r>
              <a:rPr lang="de-DE" sz="1400" dirty="0"/>
              <a:t>Aufgrund der Vielzahl der Unterkünfte der Betroffenen (über 100 verschiedene Adressen überwiegend gemeinschaftlich genutzte Wohnungen und größere Gemeinschaftsunterkünfte) und fehlender deutscher Sprachkompetenz bei gleichzeitig unterschiedlichen Nationalitäten ist die Überwachung der Auflagen (z.B. Begrenzung der Kontakte außerhalb der Arbeit) äußerst komplex und schwierig. </a:t>
            </a:r>
          </a:p>
          <a:p>
            <a:r>
              <a:rPr lang="de-DE" sz="1800" dirty="0"/>
              <a:t>Seitens LGA und Sozialministeriums enge Einbindung der Ortpolizeibehörden zur Überwachung der angeordneten Quarantäne</a:t>
            </a:r>
          </a:p>
          <a:p>
            <a:r>
              <a:rPr lang="de-DE" sz="1800" dirty="0"/>
              <a:t>fachliche Unterstützung durch das LGA zugesagt</a:t>
            </a:r>
          </a:p>
          <a:p>
            <a:r>
              <a:rPr lang="de-DE" sz="1800" dirty="0"/>
              <a:t>Nach §42  wurden seit 8. April 76 Fälle gemeldet, bei weiteren 110 Fällen wurde der Status nicht </a:t>
            </a:r>
            <a:r>
              <a:rPr lang="de-DE" sz="1800" dirty="0" smtClean="0"/>
              <a:t>erhoben</a:t>
            </a:r>
            <a:endParaRPr lang="de-DE" sz="1800" dirty="0"/>
          </a:p>
        </p:txBody>
      </p:sp>
      <p:sp>
        <p:nvSpPr>
          <p:cNvPr id="3" name="Titel 2"/>
          <p:cNvSpPr>
            <a:spLocks noGrp="1"/>
          </p:cNvSpPr>
          <p:nvPr>
            <p:ph type="title"/>
          </p:nvPr>
        </p:nvSpPr>
        <p:spPr>
          <a:xfrm>
            <a:off x="457200" y="692696"/>
            <a:ext cx="8092592" cy="338554"/>
          </a:xfrm>
        </p:spPr>
        <p:txBody>
          <a:bodyPr/>
          <a:lstStyle/>
          <a:p>
            <a:r>
              <a:rPr lang="de-DE" dirty="0"/>
              <a:t>Landkreis </a:t>
            </a:r>
            <a:r>
              <a:rPr lang="de-DE" dirty="0" err="1"/>
              <a:t>Enzkreis</a:t>
            </a:r>
            <a:r>
              <a:rPr lang="de-DE" dirty="0"/>
              <a:t> </a:t>
            </a:r>
            <a:r>
              <a:rPr lang="de-DE" dirty="0" smtClean="0"/>
              <a:t>- COVID-Ausbruchsgeschehen</a:t>
            </a:r>
            <a:endParaRPr lang="de-DE" dirty="0"/>
          </a:p>
        </p:txBody>
      </p:sp>
      <p:sp>
        <p:nvSpPr>
          <p:cNvPr id="4" name="Datumsplatzhalter 3"/>
          <p:cNvSpPr>
            <a:spLocks noGrp="1"/>
          </p:cNvSpPr>
          <p:nvPr>
            <p:ph type="dt" sz="half" idx="14"/>
          </p:nvPr>
        </p:nvSpPr>
        <p:spPr/>
        <p:txBody>
          <a:bodyPr/>
          <a:lstStyle/>
          <a:p>
            <a:r>
              <a:rPr lang="de-DE" smtClean="0"/>
              <a:t>11.05.2020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66</a:t>
            </a:fld>
            <a:endParaRPr lang="de-DE" dirty="0"/>
          </a:p>
        </p:txBody>
      </p:sp>
    </p:spTree>
    <p:extLst>
      <p:ext uri="{BB962C8B-B14F-4D97-AF65-F5344CB8AC3E}">
        <p14:creationId xmlns:p14="http://schemas.microsoft.com/office/powerpoint/2010/main" val="5477165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lstStyle/>
          <a:p>
            <a:r>
              <a:rPr lang="de-DE" dirty="0" smtClean="0"/>
              <a:t>Team </a:t>
            </a:r>
            <a:r>
              <a:rPr lang="de-DE" dirty="0"/>
              <a:t>ist aus Cuxhaven abgezogen worden. </a:t>
            </a:r>
            <a:r>
              <a:rPr lang="de-DE" dirty="0" smtClean="0"/>
              <a:t>Gesundheitsamt </a:t>
            </a:r>
            <a:r>
              <a:rPr lang="de-DE" dirty="0"/>
              <a:t>hätte sich eine weitere Unterstützung gewünscht, aber das Ministerium hatte die Amtshilfe für beendet </a:t>
            </a:r>
            <a:r>
              <a:rPr lang="de-DE" dirty="0" smtClean="0"/>
              <a:t>erklärt</a:t>
            </a:r>
          </a:p>
          <a:p>
            <a:r>
              <a:rPr lang="de-DE" dirty="0"/>
              <a:t>Informationen über ausländische Fälle, Crewmitglieder und die Listen der Ausreisenden </a:t>
            </a:r>
            <a:r>
              <a:rPr lang="de-DE" dirty="0" smtClean="0"/>
              <a:t>werden nicht </a:t>
            </a:r>
            <a:r>
              <a:rPr lang="de-DE" dirty="0"/>
              <a:t>zur Verfügung </a:t>
            </a:r>
            <a:r>
              <a:rPr lang="de-DE" dirty="0" smtClean="0"/>
              <a:t>gestellt</a:t>
            </a:r>
          </a:p>
          <a:p>
            <a:r>
              <a:rPr lang="de-DE" dirty="0"/>
              <a:t>F</a:t>
            </a:r>
            <a:r>
              <a:rPr lang="de-DE" dirty="0" smtClean="0"/>
              <a:t>ür </a:t>
            </a:r>
            <a:r>
              <a:rPr lang="de-DE" dirty="0"/>
              <a:t>ein Tätigwerden des RKI in dieser Angelegenheit </a:t>
            </a:r>
            <a:r>
              <a:rPr lang="de-DE" dirty="0" smtClean="0"/>
              <a:t>liegt derzeit </a:t>
            </a:r>
            <a:r>
              <a:rPr lang="de-DE" dirty="0"/>
              <a:t>rechtlich keine </a:t>
            </a:r>
            <a:r>
              <a:rPr lang="de-DE" smtClean="0"/>
              <a:t>Grundlage vor.</a:t>
            </a:r>
            <a:endParaRPr lang="de-DE" dirty="0"/>
          </a:p>
          <a:p>
            <a:r>
              <a:rPr lang="de-DE" dirty="0" smtClean="0"/>
              <a:t>ausländische </a:t>
            </a:r>
            <a:r>
              <a:rPr lang="de-DE" dirty="0"/>
              <a:t>Anfragen </a:t>
            </a:r>
            <a:r>
              <a:rPr lang="de-DE" dirty="0" smtClean="0"/>
              <a:t>werden an </a:t>
            </a:r>
            <a:r>
              <a:rPr lang="de-DE" dirty="0"/>
              <a:t>die </a:t>
            </a:r>
            <a:r>
              <a:rPr lang="de-DE" dirty="0" smtClean="0"/>
              <a:t>niedersächsischen Behörden verwiesen und BMG wird heute mitgeteilt, dass </a:t>
            </a:r>
            <a:r>
              <a:rPr lang="de-DE" dirty="0"/>
              <a:t>dies das Ergebnis unserer nochmaligen </a:t>
            </a:r>
            <a:r>
              <a:rPr lang="de-DE" dirty="0" smtClean="0"/>
              <a:t>Prüfung </a:t>
            </a:r>
            <a:r>
              <a:rPr lang="de-DE" dirty="0"/>
              <a:t>ist.</a:t>
            </a:r>
          </a:p>
          <a:p>
            <a:endParaRPr lang="de-DE" dirty="0"/>
          </a:p>
        </p:txBody>
      </p:sp>
      <p:sp>
        <p:nvSpPr>
          <p:cNvPr id="3" name="Titel 2"/>
          <p:cNvSpPr>
            <a:spLocks noGrp="1"/>
          </p:cNvSpPr>
          <p:nvPr>
            <p:ph type="title"/>
          </p:nvPr>
        </p:nvSpPr>
        <p:spPr/>
        <p:txBody>
          <a:bodyPr/>
          <a:lstStyle/>
          <a:p>
            <a:r>
              <a:rPr lang="de-DE" dirty="0" smtClean="0"/>
              <a:t>Mein Schiff 3</a:t>
            </a:r>
            <a:endParaRPr lang="de-DE" dirty="0"/>
          </a:p>
        </p:txBody>
      </p:sp>
      <p:sp>
        <p:nvSpPr>
          <p:cNvPr id="4" name="Datumsplatzhalter 3"/>
          <p:cNvSpPr>
            <a:spLocks noGrp="1"/>
          </p:cNvSpPr>
          <p:nvPr>
            <p:ph type="dt" sz="half" idx="14"/>
          </p:nvPr>
        </p:nvSpPr>
        <p:spPr/>
        <p:txBody>
          <a:bodyPr/>
          <a:lstStyle/>
          <a:p>
            <a:r>
              <a:rPr lang="de-DE" smtClean="0"/>
              <a:t>11.05.2020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67</a:t>
            </a:fld>
            <a:endParaRPr lang="de-DE" dirty="0"/>
          </a:p>
        </p:txBody>
      </p:sp>
    </p:spTree>
    <p:extLst>
      <p:ext uri="{BB962C8B-B14F-4D97-AF65-F5344CB8AC3E}">
        <p14:creationId xmlns:p14="http://schemas.microsoft.com/office/powerpoint/2010/main" val="35656821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457200" y="692696"/>
            <a:ext cx="8092592" cy="338554"/>
          </a:xfrm>
        </p:spPr>
        <p:txBody>
          <a:bodyPr/>
          <a:lstStyle/>
          <a:p>
            <a:r>
              <a:rPr lang="de-DE" dirty="0"/>
              <a:t>Überlastungsanzeigen Überblick – Stand </a:t>
            </a:r>
            <a:r>
              <a:rPr lang="de-DE" dirty="0" smtClean="0"/>
              <a:t>07.05.2020</a:t>
            </a:r>
            <a:endParaRPr lang="de-DE" dirty="0"/>
          </a:p>
        </p:txBody>
      </p:sp>
      <p:sp>
        <p:nvSpPr>
          <p:cNvPr id="4" name="Datumsplatzhalter 3"/>
          <p:cNvSpPr>
            <a:spLocks noGrp="1"/>
          </p:cNvSpPr>
          <p:nvPr>
            <p:ph type="dt" sz="half" idx="14"/>
          </p:nvPr>
        </p:nvSpPr>
        <p:spPr/>
        <p:txBody>
          <a:bodyPr/>
          <a:lstStyle/>
          <a:p>
            <a:r>
              <a:rPr lang="de-DE" smtClean="0"/>
              <a:t>11.05.2020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68</a:t>
            </a:fld>
            <a:endParaRPr lang="de-DE" dirty="0"/>
          </a:p>
        </p:txBody>
      </p:sp>
      <p:pic>
        <p:nvPicPr>
          <p:cNvPr id="1027" name="Picture 3"/>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457200" y="1672651"/>
            <a:ext cx="8093075" cy="4268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689232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smtClean="0"/>
              <a:t>11.05.2020</a:t>
            </a:r>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69</a:t>
            </a:fld>
            <a:endParaRPr lang="de-DE"/>
          </a:p>
        </p:txBody>
      </p:sp>
      <p:sp>
        <p:nvSpPr>
          <p:cNvPr id="2" name="Titel 1"/>
          <p:cNvSpPr>
            <a:spLocks noGrp="1"/>
          </p:cNvSpPr>
          <p:nvPr>
            <p:ph type="title"/>
          </p:nvPr>
        </p:nvSpPr>
        <p:spPr>
          <a:xfrm>
            <a:off x="236765" y="195532"/>
            <a:ext cx="6784521" cy="307777"/>
          </a:xfrm>
          <a:solidFill>
            <a:srgbClr val="045AA6"/>
          </a:solidFill>
        </p:spPr>
        <p:txBody>
          <a:bodyPr lIns="72000"/>
          <a:lstStyle/>
          <a:p>
            <a:pPr>
              <a:spcBef>
                <a:spcPts val="600"/>
              </a:spcBef>
            </a:pPr>
            <a:r>
              <a:rPr lang="de-DE" sz="2000" dirty="0" smtClean="0">
                <a:solidFill>
                  <a:schemeClr val="bg1"/>
                </a:solidFill>
              </a:rPr>
              <a:t>Amtshilfeersuchen I</a:t>
            </a:r>
            <a:endParaRPr lang="de-DE" sz="2000" dirty="0">
              <a:solidFill>
                <a:schemeClr val="bg1"/>
              </a:solidFill>
            </a:endParaRPr>
          </a:p>
        </p:txBody>
      </p:sp>
      <p:graphicFrame>
        <p:nvGraphicFramePr>
          <p:cNvPr id="6" name="Tabelle 5"/>
          <p:cNvGraphicFramePr>
            <a:graphicFrameLocks noGrp="1"/>
          </p:cNvGraphicFramePr>
          <p:nvPr>
            <p:extLst>
              <p:ext uri="{D42A27DB-BD31-4B8C-83A1-F6EECF244321}">
                <p14:modId xmlns:p14="http://schemas.microsoft.com/office/powerpoint/2010/main" val="1392355935"/>
              </p:ext>
            </p:extLst>
          </p:nvPr>
        </p:nvGraphicFramePr>
        <p:xfrm>
          <a:off x="112142" y="748749"/>
          <a:ext cx="8865603" cy="5609699"/>
        </p:xfrm>
        <a:graphic>
          <a:graphicData uri="http://schemas.openxmlformats.org/drawingml/2006/table">
            <a:tbl>
              <a:tblPr firstRow="1" bandRow="1">
                <a:tableStyleId>{5C22544A-7EE6-4342-B048-85BDC9FD1C3A}</a:tableStyleId>
              </a:tblPr>
              <a:tblGrid>
                <a:gridCol w="772416"/>
                <a:gridCol w="965107"/>
                <a:gridCol w="1017087"/>
                <a:gridCol w="3865659"/>
                <a:gridCol w="2245334"/>
              </a:tblGrid>
              <a:tr h="0">
                <a:tc>
                  <a:txBody>
                    <a:bodyPr/>
                    <a:lstStyle/>
                    <a:p>
                      <a:r>
                        <a:rPr lang="de-DE" sz="1050" dirty="0" smtClean="0"/>
                        <a:t>BL</a:t>
                      </a:r>
                      <a:endParaRPr lang="de-DE" sz="1050" dirty="0"/>
                    </a:p>
                  </a:txBody>
                  <a:tcPr/>
                </a:tc>
                <a:tc>
                  <a:txBody>
                    <a:bodyPr/>
                    <a:lstStyle/>
                    <a:p>
                      <a:r>
                        <a:rPr lang="de-DE" sz="1050" dirty="0" smtClean="0"/>
                        <a:t>Kreis</a:t>
                      </a:r>
                      <a:endParaRPr lang="de-DE" sz="1050" dirty="0"/>
                    </a:p>
                  </a:txBody>
                  <a:tcPr/>
                </a:tc>
                <a:tc>
                  <a:txBody>
                    <a:bodyPr/>
                    <a:lstStyle/>
                    <a:p>
                      <a:r>
                        <a:rPr lang="de-DE" sz="1050" dirty="0" smtClean="0"/>
                        <a:t>Datum Beginn</a:t>
                      </a:r>
                      <a:endParaRPr lang="de-DE" sz="1050" dirty="0"/>
                    </a:p>
                  </a:txBody>
                  <a:tcPr/>
                </a:tc>
                <a:tc>
                  <a:txBody>
                    <a:bodyPr/>
                    <a:lstStyle/>
                    <a:p>
                      <a:r>
                        <a:rPr lang="de-DE" sz="1050" dirty="0" smtClean="0"/>
                        <a:t>Details</a:t>
                      </a:r>
                      <a:endParaRPr lang="de-DE" sz="1050" dirty="0"/>
                    </a:p>
                  </a:txBody>
                  <a:tcPr/>
                </a:tc>
                <a:tc>
                  <a:txBody>
                    <a:bodyPr/>
                    <a:lstStyle/>
                    <a:p>
                      <a:r>
                        <a:rPr lang="de-DE" sz="1050" dirty="0" smtClean="0"/>
                        <a:t>RKI-Mitarbeitende</a:t>
                      </a:r>
                      <a:endParaRPr lang="de-DE" sz="1050" dirty="0"/>
                    </a:p>
                  </a:txBody>
                  <a:tcPr/>
                </a:tc>
              </a:tr>
              <a:tr h="389440">
                <a:tc>
                  <a:txBody>
                    <a:bodyPr/>
                    <a:lstStyle/>
                    <a:p>
                      <a:r>
                        <a:rPr lang="de-DE" sz="900" dirty="0" smtClean="0"/>
                        <a:t>BY</a:t>
                      </a:r>
                      <a:endParaRPr lang="de-DE" sz="900" dirty="0"/>
                    </a:p>
                  </a:txBody>
                  <a:tcPr/>
                </a:tc>
                <a:tc>
                  <a:txBody>
                    <a:bodyPr/>
                    <a:lstStyle/>
                    <a:p>
                      <a:r>
                        <a:rPr lang="de-DE" sz="900" dirty="0" smtClean="0"/>
                        <a:t>Starnberg</a:t>
                      </a:r>
                      <a:endParaRPr lang="de-DE" sz="900" dirty="0"/>
                    </a:p>
                  </a:txBody>
                  <a:tcPr/>
                </a:tc>
                <a:tc>
                  <a:txBody>
                    <a:bodyPr/>
                    <a:lstStyle/>
                    <a:p>
                      <a:r>
                        <a:rPr lang="de-DE" sz="900" dirty="0" smtClean="0"/>
                        <a:t>30.01.2020</a:t>
                      </a:r>
                      <a:endParaRPr lang="de-DE" sz="900" dirty="0"/>
                    </a:p>
                  </a:txBody>
                  <a:tcPr/>
                </a:tc>
                <a:tc>
                  <a:txBody>
                    <a:bodyPr/>
                    <a:lstStyle/>
                    <a:p>
                      <a:r>
                        <a:rPr lang="de-DE" sz="900" dirty="0" smtClean="0"/>
                        <a:t>WEBASO-Cluster</a:t>
                      </a:r>
                    </a:p>
                  </a:txBody>
                  <a:tcPr/>
                </a:tc>
                <a:tc>
                  <a:txBody>
                    <a:bodyPr/>
                    <a:lstStyle/>
                    <a:p>
                      <a:pPr marL="0" indent="0">
                        <a:buFont typeface="Arial" panose="020B0604020202020204" pitchFamily="34" charset="0"/>
                        <a:buNone/>
                      </a:pPr>
                      <a:r>
                        <a:rPr lang="de-DE" sz="900" dirty="0" smtClean="0"/>
                        <a:t>Nadine Zeitlmann,</a:t>
                      </a:r>
                      <a:r>
                        <a:rPr lang="de-DE" sz="900" baseline="0" dirty="0" smtClean="0"/>
                        <a:t> </a:t>
                      </a:r>
                      <a:r>
                        <a:rPr lang="de-DE" sz="900" dirty="0" smtClean="0"/>
                        <a:t>Andreas Reich,</a:t>
                      </a:r>
                      <a:r>
                        <a:rPr lang="de-DE" sz="900" baseline="0" dirty="0" smtClean="0"/>
                        <a:t> </a:t>
                      </a:r>
                      <a:r>
                        <a:rPr lang="de-DE" sz="900" dirty="0" smtClean="0"/>
                        <a:t>Sonja </a:t>
                      </a:r>
                      <a:r>
                        <a:rPr lang="de-DE" sz="900" dirty="0" err="1" smtClean="0"/>
                        <a:t>Boender</a:t>
                      </a:r>
                      <a:r>
                        <a:rPr lang="de-DE" sz="900" dirty="0" smtClean="0"/>
                        <a:t>,</a:t>
                      </a:r>
                      <a:r>
                        <a:rPr lang="de-DE" sz="900" baseline="0" dirty="0" smtClean="0"/>
                        <a:t> </a:t>
                      </a:r>
                      <a:r>
                        <a:rPr lang="de-DE" sz="900" dirty="0" smtClean="0"/>
                        <a:t>N.</a:t>
                      </a:r>
                      <a:r>
                        <a:rPr lang="de-DE" sz="900" baseline="0" dirty="0" smtClean="0"/>
                        <a:t> Muller, </a:t>
                      </a:r>
                      <a:r>
                        <a:rPr lang="de-DE" sz="900" dirty="0" smtClean="0"/>
                        <a:t>Kirsten Pörtner</a:t>
                      </a:r>
                      <a:endParaRPr lang="de-DE" sz="900" dirty="0"/>
                    </a:p>
                  </a:txBody>
                  <a:tcPr/>
                </a:tc>
              </a:tr>
              <a:tr h="252898">
                <a:tc>
                  <a:txBody>
                    <a:bodyPr/>
                    <a:lstStyle/>
                    <a:p>
                      <a:r>
                        <a:rPr lang="de-DE" sz="900" dirty="0" smtClean="0"/>
                        <a:t>NW</a:t>
                      </a:r>
                      <a:endParaRPr lang="de-DE" sz="900" dirty="0"/>
                    </a:p>
                  </a:txBody>
                  <a:tcPr/>
                </a:tc>
                <a:tc>
                  <a:txBody>
                    <a:bodyPr/>
                    <a:lstStyle/>
                    <a:p>
                      <a:r>
                        <a:rPr lang="de-DE" sz="900" dirty="0" smtClean="0"/>
                        <a:t>Heinsberg</a:t>
                      </a:r>
                      <a:endParaRPr lang="de-DE" sz="900" dirty="0"/>
                    </a:p>
                  </a:txBody>
                  <a:tcPr/>
                </a:tc>
                <a:tc>
                  <a:txBody>
                    <a:bodyPr/>
                    <a:lstStyle/>
                    <a:p>
                      <a:r>
                        <a:rPr lang="de-DE" sz="900" dirty="0" smtClean="0"/>
                        <a:t>27.02.2020</a:t>
                      </a:r>
                      <a:endParaRPr lang="de-DE" sz="900" dirty="0"/>
                    </a:p>
                  </a:txBody>
                  <a:tcPr/>
                </a:tc>
                <a:tc>
                  <a:txBody>
                    <a:bodyPr/>
                    <a:lstStyle/>
                    <a:p>
                      <a:r>
                        <a:rPr lang="de-DE" sz="900" dirty="0" smtClean="0"/>
                        <a:t>Fälle nach Karnevalsveranstaltung</a:t>
                      </a:r>
                    </a:p>
                  </a:txBody>
                  <a:tcPr/>
                </a:tc>
                <a:tc>
                  <a:txBody>
                    <a:bodyPr/>
                    <a:lstStyle/>
                    <a:p>
                      <a:pPr marL="0" indent="0">
                        <a:buFont typeface="Arial" panose="020B0604020202020204" pitchFamily="34" charset="0"/>
                        <a:buNone/>
                      </a:pPr>
                      <a:r>
                        <a:rPr lang="de-DE" sz="900" dirty="0" smtClean="0"/>
                        <a:t>Juliane Seidel,</a:t>
                      </a:r>
                      <a:r>
                        <a:rPr lang="de-DE" sz="900" baseline="0" dirty="0" smtClean="0"/>
                        <a:t> </a:t>
                      </a:r>
                      <a:r>
                        <a:rPr lang="de-DE" sz="900" dirty="0" smtClean="0"/>
                        <a:t>M. Schranz,</a:t>
                      </a:r>
                      <a:r>
                        <a:rPr lang="de-DE" sz="900" baseline="0" dirty="0" smtClean="0"/>
                        <a:t> </a:t>
                      </a:r>
                      <a:r>
                        <a:rPr lang="de-DE" sz="900" dirty="0" smtClean="0"/>
                        <a:t>Doreen</a:t>
                      </a:r>
                      <a:r>
                        <a:rPr lang="de-DE" sz="900" baseline="0" dirty="0" smtClean="0"/>
                        <a:t> Staat</a:t>
                      </a:r>
                      <a:endParaRPr lang="de-DE" sz="900" dirty="0"/>
                    </a:p>
                  </a:txBody>
                  <a:tcPr/>
                </a:tc>
              </a:tr>
              <a:tr h="389440">
                <a:tc>
                  <a:txBody>
                    <a:bodyPr/>
                    <a:lstStyle/>
                    <a:p>
                      <a:r>
                        <a:rPr lang="de-DE" sz="900" dirty="0" smtClean="0"/>
                        <a:t>NW</a:t>
                      </a:r>
                      <a:endParaRPr lang="de-DE" sz="900" dirty="0"/>
                    </a:p>
                  </a:txBody>
                  <a:tcPr/>
                </a:tc>
                <a:tc>
                  <a:txBody>
                    <a:bodyPr/>
                    <a:lstStyle/>
                    <a:p>
                      <a:r>
                        <a:rPr lang="de-DE" sz="900" dirty="0" smtClean="0"/>
                        <a:t>Telefonische Beratung</a:t>
                      </a:r>
                      <a:endParaRPr lang="de-DE" sz="900" dirty="0"/>
                    </a:p>
                  </a:txBody>
                  <a:tcPr/>
                </a:tc>
                <a:tc>
                  <a:txBody>
                    <a:bodyPr/>
                    <a:lstStyle/>
                    <a:p>
                      <a:r>
                        <a:rPr lang="de-DE" sz="900" dirty="0" smtClean="0"/>
                        <a:t>01.03.2020</a:t>
                      </a:r>
                      <a:endParaRPr lang="de-DE" sz="900" dirty="0"/>
                    </a:p>
                  </a:txBody>
                  <a:tcPr/>
                </a:tc>
                <a:tc>
                  <a:txBody>
                    <a:bodyPr/>
                    <a:lstStyle/>
                    <a:p>
                      <a:r>
                        <a:rPr lang="de-DE" sz="900" dirty="0" smtClean="0"/>
                        <a:t>Fachliche Unterstützung des RKI bei den vielfältigen Anfragen Ministerium für Arbeit, Gesundheit und Soziales in NRW</a:t>
                      </a:r>
                      <a:endParaRPr lang="de-DE" sz="900" dirty="0"/>
                    </a:p>
                  </a:txBody>
                  <a:tcPr/>
                </a:tc>
                <a:tc>
                  <a:txBody>
                    <a:bodyPr/>
                    <a:lstStyle/>
                    <a:p>
                      <a:pPr marL="0" indent="0">
                        <a:buFont typeface="Arial" panose="020B0604020202020204" pitchFamily="34" charset="0"/>
                        <a:buNone/>
                      </a:pPr>
                      <a:r>
                        <a:rPr lang="de-DE" sz="900" dirty="0" err="1" smtClean="0"/>
                        <a:t>Muna</a:t>
                      </a:r>
                      <a:r>
                        <a:rPr lang="de-DE" sz="900" baseline="0" dirty="0" smtClean="0"/>
                        <a:t> </a:t>
                      </a:r>
                      <a:r>
                        <a:rPr lang="de-DE" sz="900" dirty="0" smtClean="0"/>
                        <a:t>Abu Sin</a:t>
                      </a:r>
                      <a:endParaRPr lang="de-DE" sz="900" dirty="0"/>
                    </a:p>
                  </a:txBody>
                  <a:tcPr/>
                </a:tc>
              </a:tr>
              <a:tr h="389440">
                <a:tc>
                  <a:txBody>
                    <a:bodyPr/>
                    <a:lstStyle/>
                    <a:p>
                      <a:r>
                        <a:rPr lang="de-DE" sz="900" dirty="0" smtClean="0"/>
                        <a:t>BY</a:t>
                      </a:r>
                      <a:endParaRPr lang="de-DE" sz="900" dirty="0"/>
                    </a:p>
                  </a:txBody>
                  <a:tcPr/>
                </a:tc>
                <a:tc>
                  <a:txBody>
                    <a:bodyPr/>
                    <a:lstStyle/>
                    <a:p>
                      <a:r>
                        <a:rPr lang="de-DE" sz="900" dirty="0" smtClean="0"/>
                        <a:t>Freising</a:t>
                      </a:r>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05.03.2020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Ausbruchs im Landkreis, Unterstützung bei </a:t>
                      </a:r>
                      <a:r>
                        <a:rPr lang="de-DE" sz="900" dirty="0" err="1" smtClean="0"/>
                        <a:t>KoNa</a:t>
                      </a:r>
                      <a:r>
                        <a:rPr lang="de-DE" sz="900" dirty="0" smtClean="0"/>
                        <a:t> </a:t>
                      </a:r>
                    </a:p>
                  </a:txBody>
                  <a:tcPr/>
                </a:tc>
                <a:tc>
                  <a:txBody>
                    <a:bodyPr/>
                    <a:lstStyle/>
                    <a:p>
                      <a:pPr marL="0" indent="0">
                        <a:buFont typeface="Arial" panose="020B0604020202020204" pitchFamily="34" charset="0"/>
                        <a:buNone/>
                      </a:pPr>
                      <a:r>
                        <a:rPr lang="de-DE" sz="900" dirty="0" smtClean="0"/>
                        <a:t>Michael Brandl, Jennifer Bender, Nadine Zeitlmann</a:t>
                      </a:r>
                      <a:endParaRPr lang="de-DE" sz="900" dirty="0"/>
                    </a:p>
                  </a:txBody>
                  <a:tcPr/>
                </a:tc>
              </a:tr>
              <a:tr h="274600">
                <a:tc>
                  <a:txBody>
                    <a:bodyPr/>
                    <a:lstStyle/>
                    <a:p>
                      <a:r>
                        <a:rPr lang="de-DE" sz="900" dirty="0" smtClean="0"/>
                        <a:t>BE</a:t>
                      </a:r>
                      <a:endParaRPr lang="de-DE" sz="900" dirty="0"/>
                    </a:p>
                  </a:txBody>
                  <a:tcPr/>
                </a:tc>
                <a:tc>
                  <a:txBody>
                    <a:bodyPr/>
                    <a:lstStyle/>
                    <a:p>
                      <a:r>
                        <a:rPr lang="de-DE" sz="900" dirty="0" smtClean="0"/>
                        <a:t>Mitte</a:t>
                      </a:r>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9.03.2020;</a:t>
                      </a:r>
                      <a:r>
                        <a:rPr lang="de-DE" sz="900" baseline="0" dirty="0" smtClean="0"/>
                        <a:t> </a:t>
                      </a:r>
                      <a:r>
                        <a:rPr lang="de-DE" sz="900" dirty="0" smtClean="0"/>
                        <a:t>22.03.20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Cluster</a:t>
                      </a:r>
                      <a:r>
                        <a:rPr lang="de-DE" sz="900" baseline="0" dirty="0" smtClean="0"/>
                        <a:t> im </a:t>
                      </a:r>
                      <a:r>
                        <a:rPr lang="de-DE" sz="900" dirty="0" smtClean="0"/>
                        <a:t>Zusammenhang mit einem Großraumbüro</a:t>
                      </a:r>
                    </a:p>
                  </a:txBody>
                  <a:tcPr/>
                </a:tc>
                <a:tc>
                  <a:txBody>
                    <a:bodyPr/>
                    <a:lstStyle/>
                    <a:p>
                      <a:pPr marL="0" indent="0">
                        <a:buFont typeface="Arial" panose="020B0604020202020204" pitchFamily="34" charset="0"/>
                        <a:buNone/>
                      </a:pPr>
                      <a:r>
                        <a:rPr lang="de-DE" sz="900" dirty="0" smtClean="0"/>
                        <a:t>Nadine</a:t>
                      </a:r>
                      <a:r>
                        <a:rPr lang="de-DE" sz="900" baseline="0" dirty="0" smtClean="0"/>
                        <a:t> Muller</a:t>
                      </a:r>
                      <a:endParaRPr lang="de-DE" sz="900" dirty="0"/>
                    </a:p>
                  </a:txBody>
                  <a:tcPr/>
                </a:tc>
              </a:tr>
              <a:tr h="389440">
                <a:tc>
                  <a:txBody>
                    <a:bodyPr/>
                    <a:lstStyle/>
                    <a:p>
                      <a:r>
                        <a:rPr lang="de-DE" sz="900" dirty="0" smtClean="0"/>
                        <a:t>BY</a:t>
                      </a:r>
                      <a:endParaRPr lang="de-DE" sz="900" dirty="0"/>
                    </a:p>
                  </a:txBody>
                  <a:tcPr/>
                </a:tc>
                <a:tc>
                  <a:txBody>
                    <a:bodyPr/>
                    <a:lstStyle/>
                    <a:p>
                      <a:r>
                        <a:rPr lang="de-DE" sz="900" dirty="0" smtClean="0"/>
                        <a:t>Nürnberg</a:t>
                      </a:r>
                      <a:endParaRPr lang="de-DE" sz="9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900" dirty="0" smtClean="0"/>
                        <a:t>10.03.2020</a:t>
                      </a:r>
                    </a:p>
                  </a:txBody>
                  <a:tcPr/>
                </a:tc>
                <a:tc>
                  <a:txBody>
                    <a:bodyPr/>
                    <a:lstStyle/>
                    <a:p>
                      <a:r>
                        <a:rPr lang="de-DE" sz="900" dirty="0" smtClean="0"/>
                        <a:t>Unterstützung bei </a:t>
                      </a:r>
                      <a:r>
                        <a:rPr lang="de-DE" sz="900" dirty="0" err="1" smtClean="0"/>
                        <a:t>KoNa</a:t>
                      </a:r>
                      <a:r>
                        <a:rPr lang="de-DE" sz="900" dirty="0" smtClean="0"/>
                        <a:t> in Arztpraxis mit SARS-CoV-2-positivem Arzt</a:t>
                      </a:r>
                    </a:p>
                  </a:txBody>
                  <a:tcPr/>
                </a:tc>
                <a:tc>
                  <a:txBody>
                    <a:bodyPr/>
                    <a:lstStyle/>
                    <a:p>
                      <a:pPr marL="0" indent="0">
                        <a:buFont typeface="Arial" panose="020B0604020202020204" pitchFamily="34" charset="0"/>
                        <a:buNone/>
                      </a:pPr>
                      <a:r>
                        <a:rPr lang="de-DE" sz="900" dirty="0" smtClean="0"/>
                        <a:t>Sonia </a:t>
                      </a:r>
                      <a:r>
                        <a:rPr lang="de-DE" sz="900" dirty="0" err="1" smtClean="0"/>
                        <a:t>Boender</a:t>
                      </a:r>
                      <a:r>
                        <a:rPr lang="de-DE" sz="900" dirty="0" smtClean="0"/>
                        <a:t>,</a:t>
                      </a:r>
                      <a:r>
                        <a:rPr lang="de-DE" sz="900" baseline="0" dirty="0" smtClean="0"/>
                        <a:t> </a:t>
                      </a:r>
                      <a:r>
                        <a:rPr lang="de-DE" sz="900" dirty="0" smtClean="0"/>
                        <a:t>Kai Michaelis,</a:t>
                      </a:r>
                      <a:r>
                        <a:rPr lang="de-DE" sz="900" baseline="0" dirty="0" smtClean="0"/>
                        <a:t> </a:t>
                      </a:r>
                      <a:r>
                        <a:rPr lang="de-DE" sz="900" dirty="0" smtClean="0"/>
                        <a:t>Jennifer Bender</a:t>
                      </a:r>
                      <a:endParaRPr lang="de-DE" sz="900" dirty="0"/>
                    </a:p>
                  </a:txBody>
                  <a:tcPr/>
                </a:tc>
              </a:tr>
              <a:tr h="389440">
                <a:tc>
                  <a:txBody>
                    <a:bodyPr/>
                    <a:lstStyle/>
                    <a:p>
                      <a:r>
                        <a:rPr lang="de-DE" sz="900" dirty="0" smtClean="0"/>
                        <a:t>BY</a:t>
                      </a:r>
                      <a:endParaRPr lang="de-DE" sz="900" dirty="0"/>
                    </a:p>
                  </a:txBody>
                  <a:tcPr/>
                </a:tc>
                <a:tc>
                  <a:txBody>
                    <a:bodyPr/>
                    <a:lstStyle/>
                    <a:p>
                      <a:r>
                        <a:rPr lang="de-DE" sz="900" dirty="0" smtClean="0"/>
                        <a:t>Tirschenreuth</a:t>
                      </a:r>
                      <a:endParaRPr lang="de-DE" sz="900" dirty="0"/>
                    </a:p>
                  </a:txBody>
                  <a:tcPr/>
                </a:tc>
                <a:tc>
                  <a:txBody>
                    <a:bodyPr/>
                    <a:lstStyle/>
                    <a:p>
                      <a:r>
                        <a:rPr lang="de-DE" sz="900" dirty="0" smtClean="0"/>
                        <a:t>19.03.2020; 23.04.2020</a:t>
                      </a:r>
                      <a:endParaRPr lang="de-DE" sz="900" dirty="0"/>
                    </a:p>
                  </a:txBody>
                  <a:tcPr/>
                </a:tc>
                <a:tc>
                  <a:txBody>
                    <a:bodyPr/>
                    <a:lstStyle/>
                    <a:p>
                      <a:r>
                        <a:rPr lang="de-DE" sz="900" dirty="0" smtClean="0"/>
                        <a:t>40 Fälle nach Starkbierfest;</a:t>
                      </a:r>
                      <a:r>
                        <a:rPr lang="de-DE" sz="900" baseline="0" dirty="0" smtClean="0"/>
                        <a:t> </a:t>
                      </a:r>
                      <a:r>
                        <a:rPr lang="de-DE" sz="900" dirty="0" smtClean="0"/>
                        <a:t>Europäisches mobiles Labor angefordert (Kapazität bis zu 100 Proben/Tag)</a:t>
                      </a:r>
                    </a:p>
                  </a:txBody>
                  <a:tcPr/>
                </a:tc>
                <a:tc>
                  <a:txBody>
                    <a:bodyPr/>
                    <a:lstStyle/>
                    <a:p>
                      <a:pPr marL="0" indent="0">
                        <a:buFont typeface="Arial" panose="020B0604020202020204" pitchFamily="34" charset="0"/>
                        <a:buNone/>
                      </a:pPr>
                      <a:r>
                        <a:rPr lang="de-DE" sz="900" dirty="0" smtClean="0"/>
                        <a:t>Michael Brandl,</a:t>
                      </a:r>
                      <a:r>
                        <a:rPr lang="de-DE" sz="900" baseline="0" dirty="0" smtClean="0"/>
                        <a:t> S</a:t>
                      </a:r>
                      <a:r>
                        <a:rPr lang="de-DE" sz="900" dirty="0" smtClean="0"/>
                        <a:t>ybille </a:t>
                      </a:r>
                      <a:r>
                        <a:rPr lang="de-DE" sz="900" dirty="0" err="1" smtClean="0"/>
                        <a:t>Rehmet</a:t>
                      </a:r>
                      <a:endParaRPr lang="de-DE" sz="900" dirty="0"/>
                    </a:p>
                  </a:txBody>
                  <a:tcPr/>
                </a:tc>
              </a:tr>
              <a:tr h="389440">
                <a:tc>
                  <a:txBody>
                    <a:bodyPr/>
                    <a:lstStyle/>
                    <a:p>
                      <a:r>
                        <a:rPr lang="de-DE" sz="900" dirty="0" smtClean="0"/>
                        <a:t>SL</a:t>
                      </a:r>
                      <a:endParaRPr lang="de-DE" sz="900" dirty="0"/>
                    </a:p>
                  </a:txBody>
                  <a:tcPr/>
                </a:tc>
                <a:tc>
                  <a:txBody>
                    <a:bodyPr/>
                    <a:lstStyle/>
                    <a:p>
                      <a:r>
                        <a:rPr lang="de-DE" sz="900" dirty="0" smtClean="0"/>
                        <a:t>Sankt Wendel</a:t>
                      </a:r>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20.03.2020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Ausbruch im Krankenhaus mit SARS-CoV2-positiven Mitarbeitern</a:t>
                      </a:r>
                    </a:p>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p>
                  </a:txBody>
                  <a:tcPr/>
                </a:tc>
                <a:tc>
                  <a:txBody>
                    <a:bodyPr/>
                    <a:lstStyle/>
                    <a:p>
                      <a:pPr marL="0" indent="0">
                        <a:buFont typeface="Arial" panose="020B0604020202020204" pitchFamily="34" charset="0"/>
                        <a:buNone/>
                      </a:pPr>
                      <a:r>
                        <a:rPr lang="de-DE" sz="900" dirty="0" smtClean="0"/>
                        <a:t>Tim </a:t>
                      </a:r>
                      <a:r>
                        <a:rPr lang="de-DE" sz="900" dirty="0" err="1" smtClean="0"/>
                        <a:t>Eckmanns</a:t>
                      </a:r>
                      <a:r>
                        <a:rPr lang="de-DE" sz="900" dirty="0" smtClean="0"/>
                        <a:t>, Kirsten Pörtner</a:t>
                      </a:r>
                      <a:endParaRPr lang="de-DE" sz="900" dirty="0"/>
                    </a:p>
                  </a:txBody>
                  <a:tcPr/>
                </a:tc>
              </a:tr>
              <a:tr h="389440">
                <a:tc>
                  <a:txBody>
                    <a:bodyPr/>
                    <a:lstStyle/>
                    <a:p>
                      <a:r>
                        <a:rPr lang="de-DE" sz="900" dirty="0" smtClean="0"/>
                        <a:t>ST</a:t>
                      </a:r>
                      <a:endParaRPr lang="de-DE" sz="900" dirty="0"/>
                    </a:p>
                  </a:txBody>
                  <a:tcPr/>
                </a:tc>
                <a:tc>
                  <a:txBody>
                    <a:bodyPr/>
                    <a:lstStyle/>
                    <a:p>
                      <a:r>
                        <a:rPr lang="de-DE" sz="900" dirty="0" smtClean="0"/>
                        <a:t>Wittenberg</a:t>
                      </a:r>
                      <a:endParaRPr lang="de-DE" sz="900" dirty="0"/>
                    </a:p>
                  </a:txBody>
                  <a:tcPr/>
                </a:tc>
                <a:tc>
                  <a:txBody>
                    <a:bodyPr/>
                    <a:lstStyle/>
                    <a:p>
                      <a:r>
                        <a:rPr lang="de-DE" sz="900" dirty="0" smtClean="0"/>
                        <a:t>26.03.2020</a:t>
                      </a:r>
                      <a:endParaRPr lang="de-DE" sz="900" dirty="0"/>
                    </a:p>
                  </a:txBody>
                  <a:tcPr/>
                </a:tc>
                <a:tc>
                  <a:txBody>
                    <a:bodyPr/>
                    <a:lstStyle/>
                    <a:p>
                      <a:r>
                        <a:rPr lang="de-DE" sz="900" dirty="0" smtClean="0">
                          <a:solidFill>
                            <a:schemeClr val="tx1"/>
                          </a:solidFill>
                        </a:rPr>
                        <a:t>Großer Ausbruch LK Wittenberg – Unterstützung bei </a:t>
                      </a:r>
                      <a:r>
                        <a:rPr lang="de-DE" sz="900" dirty="0" err="1" smtClean="0">
                          <a:solidFill>
                            <a:schemeClr val="tx1"/>
                          </a:solidFill>
                        </a:rPr>
                        <a:t>KoNa</a:t>
                      </a:r>
                      <a:r>
                        <a:rPr lang="de-DE" sz="900" dirty="0" smtClean="0">
                          <a:solidFill>
                            <a:schemeClr val="tx1"/>
                          </a:solidFill>
                        </a:rPr>
                        <a:t>  in Altenpflegeheim  </a:t>
                      </a:r>
                      <a:r>
                        <a:rPr lang="de-DE" sz="900" dirty="0" err="1" smtClean="0">
                          <a:solidFill>
                            <a:schemeClr val="tx1"/>
                          </a:solidFill>
                        </a:rPr>
                        <a:t>zusätzl</a:t>
                      </a:r>
                      <a:r>
                        <a:rPr lang="de-DE" sz="900" dirty="0" smtClean="0">
                          <a:solidFill>
                            <a:schemeClr val="tx1"/>
                          </a:solidFill>
                        </a:rPr>
                        <a:t>. Ausbruch in Krankenhaus</a:t>
                      </a:r>
                      <a:endParaRPr lang="de-DE" sz="900" kern="1200" dirty="0" smtClean="0">
                        <a:solidFill>
                          <a:schemeClr val="tx1"/>
                        </a:solidFill>
                        <a:latin typeface="+mn-lt"/>
                        <a:ea typeface="+mn-ea"/>
                        <a:cs typeface="+mn-cs"/>
                      </a:endParaRPr>
                    </a:p>
                  </a:txBody>
                  <a:tcPr/>
                </a:tc>
                <a:tc>
                  <a:txBody>
                    <a:bodyPr/>
                    <a:lstStyle/>
                    <a:p>
                      <a:pPr marL="0" indent="0">
                        <a:buFont typeface="Arial" panose="020B0604020202020204" pitchFamily="34" charset="0"/>
                        <a:buNone/>
                      </a:pPr>
                      <a:r>
                        <a:rPr lang="de-DE" sz="900" dirty="0" smtClean="0"/>
                        <a:t>Christina Frank,</a:t>
                      </a:r>
                      <a:r>
                        <a:rPr lang="de-DE" sz="900" baseline="0" dirty="0" smtClean="0"/>
                        <a:t> </a:t>
                      </a:r>
                      <a:r>
                        <a:rPr lang="de-DE" sz="900" dirty="0" smtClean="0"/>
                        <a:t>Marina Lewandowsky,</a:t>
                      </a:r>
                      <a:r>
                        <a:rPr lang="de-DE" sz="900" baseline="0" dirty="0" smtClean="0"/>
                        <a:t> </a:t>
                      </a:r>
                      <a:r>
                        <a:rPr lang="de-DE" sz="900" dirty="0" smtClean="0"/>
                        <a:t>Neil Saad</a:t>
                      </a:r>
                      <a:endParaRPr lang="de-DE" sz="900" dirty="0"/>
                    </a:p>
                  </a:txBody>
                  <a:tcPr/>
                </a:tc>
              </a:tr>
              <a:tr h="322462">
                <a:tc>
                  <a:txBody>
                    <a:bodyPr/>
                    <a:lstStyle/>
                    <a:p>
                      <a:r>
                        <a:rPr lang="de-DE" sz="900" dirty="0" smtClean="0"/>
                        <a:t>HH</a:t>
                      </a:r>
                      <a:endParaRPr lang="de-DE" sz="900" dirty="0"/>
                    </a:p>
                  </a:txBody>
                  <a:tcPr/>
                </a:tc>
                <a:tc>
                  <a:txBody>
                    <a:bodyPr/>
                    <a:lstStyle/>
                    <a:p>
                      <a:r>
                        <a:rPr lang="de-DE" sz="900" dirty="0" smtClean="0"/>
                        <a:t>Hamburg</a:t>
                      </a:r>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30.03.2020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Probleme mit der Datenerfassung und Übermittlung</a:t>
                      </a:r>
                    </a:p>
                  </a:txBody>
                  <a:tcPr/>
                </a:tc>
                <a:tc>
                  <a:txBody>
                    <a:bodyPr/>
                    <a:lstStyle/>
                    <a:p>
                      <a:pPr marL="0" indent="0">
                        <a:buFont typeface="Arial" panose="020B0604020202020204" pitchFamily="34" charset="0"/>
                        <a:buNone/>
                      </a:pPr>
                      <a:r>
                        <a:rPr lang="de-DE" sz="900" dirty="0" smtClean="0"/>
                        <a:t>Herman Claus</a:t>
                      </a:r>
                      <a:endParaRPr lang="de-DE" sz="900" dirty="0"/>
                    </a:p>
                  </a:txBody>
                  <a:tcPr/>
                </a:tc>
              </a:tr>
              <a:tr h="389440">
                <a:tc>
                  <a:txBody>
                    <a:bodyPr/>
                    <a:lstStyle/>
                    <a:p>
                      <a:r>
                        <a:rPr lang="de-DE" sz="900" dirty="0" smtClean="0"/>
                        <a:t>BB</a:t>
                      </a:r>
                      <a:endParaRPr lang="de-DE" sz="900" dirty="0"/>
                    </a:p>
                  </a:txBody>
                  <a:tcPr/>
                </a:tc>
                <a:tc>
                  <a:txBody>
                    <a:bodyPr/>
                    <a:lstStyle/>
                    <a:p>
                      <a:r>
                        <a:rPr lang="de-DE" sz="900" dirty="0" smtClean="0"/>
                        <a:t>Potsdam</a:t>
                      </a:r>
                      <a:endParaRPr lang="de-DE" sz="900" dirty="0"/>
                    </a:p>
                  </a:txBody>
                  <a:tcPr/>
                </a:tc>
                <a:tc>
                  <a:txBody>
                    <a:bodyPr/>
                    <a:lstStyle/>
                    <a:p>
                      <a:r>
                        <a:rPr lang="de-DE" sz="900" dirty="0" smtClean="0"/>
                        <a:t>03.04.2020</a:t>
                      </a:r>
                      <a:endParaRPr lang="de-DE" sz="900" dirty="0"/>
                    </a:p>
                  </a:txBody>
                  <a:tcPr/>
                </a:tc>
                <a:tc>
                  <a:txBody>
                    <a:bodyPr/>
                    <a:lstStyle/>
                    <a:p>
                      <a:r>
                        <a:rPr lang="de-DE" sz="900" dirty="0" smtClean="0"/>
                        <a:t>Ausbruch im</a:t>
                      </a:r>
                      <a:r>
                        <a:rPr lang="de-DE" sz="900" baseline="0" dirty="0" smtClean="0"/>
                        <a:t> </a:t>
                      </a:r>
                      <a:r>
                        <a:rPr lang="de-DE" sz="900" dirty="0" smtClean="0"/>
                        <a:t>Ernst-von-Bergmann-Klinikum Potsdam</a:t>
                      </a:r>
                    </a:p>
                  </a:txBody>
                  <a:tcPr/>
                </a:tc>
                <a:tc>
                  <a:txBody>
                    <a:bodyPr/>
                    <a:lstStyle/>
                    <a:p>
                      <a:pPr marL="0" indent="0">
                        <a:buFont typeface="Arial" panose="020B0604020202020204" pitchFamily="34" charset="0"/>
                        <a:buNone/>
                      </a:pPr>
                      <a:r>
                        <a:rPr lang="de-DE" sz="900" dirty="0" smtClean="0"/>
                        <a:t>Tim </a:t>
                      </a:r>
                      <a:r>
                        <a:rPr lang="de-DE" sz="900" dirty="0" err="1" smtClean="0"/>
                        <a:t>Eckmanns</a:t>
                      </a:r>
                      <a:r>
                        <a:rPr lang="de-DE" sz="900" dirty="0" smtClean="0"/>
                        <a:t>,</a:t>
                      </a:r>
                      <a:r>
                        <a:rPr lang="de-DE" sz="900" baseline="0" dirty="0" smtClean="0"/>
                        <a:t> </a:t>
                      </a:r>
                      <a:r>
                        <a:rPr lang="de-DE" sz="900" dirty="0" err="1" smtClean="0"/>
                        <a:t>Muna</a:t>
                      </a:r>
                      <a:r>
                        <a:rPr lang="de-DE" sz="900" dirty="0" smtClean="0"/>
                        <a:t> Abu Sin,</a:t>
                      </a:r>
                      <a:r>
                        <a:rPr lang="de-DE" sz="900" baseline="0" dirty="0" smtClean="0"/>
                        <a:t> Felix </a:t>
                      </a:r>
                      <a:r>
                        <a:rPr lang="de-DE" sz="900" baseline="0" dirty="0" err="1" smtClean="0"/>
                        <a:t>Moek</a:t>
                      </a:r>
                      <a:endParaRPr lang="de-DE" sz="900" dirty="0"/>
                    </a:p>
                  </a:txBody>
                  <a:tcPr/>
                </a:tc>
              </a:tr>
              <a:tr h="372934">
                <a:tc>
                  <a:txBody>
                    <a:bodyPr/>
                    <a:lstStyle/>
                    <a:p>
                      <a:r>
                        <a:rPr lang="de-DE" sz="900" dirty="0" smtClean="0"/>
                        <a:t>ST</a:t>
                      </a:r>
                      <a:endParaRPr lang="de-DE" sz="900" dirty="0"/>
                    </a:p>
                  </a:txBody>
                  <a:tcPr/>
                </a:tc>
                <a:tc>
                  <a:txBody>
                    <a:bodyPr/>
                    <a:lstStyle/>
                    <a:p>
                      <a:r>
                        <a:rPr lang="de-DE" sz="900" dirty="0" smtClean="0"/>
                        <a:t>Halberstadt</a:t>
                      </a:r>
                      <a:endParaRPr lang="de-DE" sz="900" dirty="0"/>
                    </a:p>
                  </a:txBody>
                  <a:tcPr/>
                </a:tc>
                <a:tc>
                  <a:txBody>
                    <a:bodyPr/>
                    <a:lstStyle/>
                    <a:p>
                      <a:r>
                        <a:rPr lang="de-DE" sz="900" dirty="0" smtClean="0"/>
                        <a:t>03.04.2020</a:t>
                      </a:r>
                      <a:endParaRPr lang="de-DE" sz="900" dirty="0"/>
                    </a:p>
                  </a:txBody>
                  <a:tcPr/>
                </a:tc>
                <a:tc>
                  <a:txBody>
                    <a:bodyPr/>
                    <a:lstStyle/>
                    <a:p>
                      <a:r>
                        <a:rPr lang="de-DE" sz="900" dirty="0" smtClean="0"/>
                        <a:t>Ausbruch in einer Flüchtlingsunterkunft</a:t>
                      </a:r>
                    </a:p>
                  </a:txBody>
                  <a:tcPr/>
                </a:tc>
                <a:tc>
                  <a:txBody>
                    <a:bodyPr/>
                    <a:lstStyle/>
                    <a:p>
                      <a:pPr marL="0" indent="0">
                        <a:buFont typeface="Arial" panose="020B0604020202020204" pitchFamily="34" charset="0"/>
                        <a:buNone/>
                      </a:pPr>
                      <a:r>
                        <a:rPr lang="de-DE" sz="900" dirty="0" smtClean="0"/>
                        <a:t>Sabine </a:t>
                      </a:r>
                      <a:r>
                        <a:rPr lang="de-DE" sz="900" dirty="0" err="1" smtClean="0"/>
                        <a:t>Vygen</a:t>
                      </a:r>
                      <a:r>
                        <a:rPr lang="de-DE" sz="900" dirty="0" smtClean="0"/>
                        <a:t>-Bonnet,</a:t>
                      </a:r>
                      <a:r>
                        <a:rPr lang="de-DE" sz="900" baseline="0" dirty="0" smtClean="0"/>
                        <a:t> </a:t>
                      </a:r>
                      <a:r>
                        <a:rPr lang="de-DE" sz="900" dirty="0" err="1" smtClean="0"/>
                        <a:t>Navina</a:t>
                      </a:r>
                      <a:r>
                        <a:rPr lang="de-DE" sz="900" dirty="0" smtClean="0"/>
                        <a:t> </a:t>
                      </a:r>
                      <a:r>
                        <a:rPr lang="de-DE" sz="900" dirty="0" err="1" smtClean="0"/>
                        <a:t>Sarma</a:t>
                      </a:r>
                      <a:endParaRPr lang="de-DE" sz="900" dirty="0"/>
                    </a:p>
                  </a:txBody>
                  <a:tcPr/>
                </a:tc>
              </a:tr>
              <a:tr h="539225">
                <a:tc>
                  <a:txBody>
                    <a:bodyPr/>
                    <a:lstStyle/>
                    <a:p>
                      <a:r>
                        <a:rPr lang="de-DE" sz="900" dirty="0" smtClean="0">
                          <a:solidFill>
                            <a:schemeClr val="tx1"/>
                          </a:solidFill>
                        </a:rPr>
                        <a:t>BE</a:t>
                      </a:r>
                      <a:endParaRPr lang="de-DE" sz="900" dirty="0">
                        <a:solidFill>
                          <a:schemeClr val="tx1"/>
                        </a:solidFill>
                      </a:endParaRPr>
                    </a:p>
                  </a:txBody>
                  <a:tcPr/>
                </a:tc>
                <a:tc>
                  <a:txBody>
                    <a:bodyPr/>
                    <a:lstStyle/>
                    <a:p>
                      <a:r>
                        <a:rPr lang="de-DE" sz="900" dirty="0" smtClean="0">
                          <a:solidFill>
                            <a:schemeClr val="tx1"/>
                          </a:solidFill>
                        </a:rPr>
                        <a:t>Berlin Hellersdorf &amp; Lichtenberg</a:t>
                      </a:r>
                      <a:endParaRPr lang="de-DE" sz="900" dirty="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03.04.2020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Ausbruch in Unfallkrankenhaus  Hellersdorf– 3 nosokomiale Infektionen, 25 MA positiv; Ausbruch in KH Lichtenberg</a:t>
                      </a:r>
                    </a:p>
                  </a:txBody>
                  <a:tcPr/>
                </a:tc>
                <a:tc>
                  <a:txBody>
                    <a:bodyPr/>
                    <a:lstStyle/>
                    <a:p>
                      <a:pPr marL="0" indent="0">
                        <a:buFont typeface="Arial" panose="020B0604020202020204" pitchFamily="34" charset="0"/>
                        <a:buNone/>
                      </a:pPr>
                      <a:r>
                        <a:rPr lang="de-DE" sz="900" dirty="0" smtClean="0">
                          <a:solidFill>
                            <a:schemeClr val="tx1"/>
                          </a:solidFill>
                        </a:rPr>
                        <a:t>Tim </a:t>
                      </a:r>
                      <a:r>
                        <a:rPr lang="de-DE" sz="900" dirty="0" err="1" smtClean="0">
                          <a:solidFill>
                            <a:schemeClr val="tx1"/>
                          </a:solidFill>
                        </a:rPr>
                        <a:t>Eckmanns</a:t>
                      </a:r>
                      <a:r>
                        <a:rPr lang="de-DE" sz="900" dirty="0" smtClean="0">
                          <a:solidFill>
                            <a:schemeClr val="tx1"/>
                          </a:solidFill>
                        </a:rPr>
                        <a:t>,</a:t>
                      </a:r>
                      <a:r>
                        <a:rPr lang="de-DE" sz="900" baseline="0" dirty="0" smtClean="0">
                          <a:solidFill>
                            <a:schemeClr val="tx1"/>
                          </a:solidFill>
                        </a:rPr>
                        <a:t> </a:t>
                      </a:r>
                      <a:r>
                        <a:rPr lang="de-DE" sz="900" dirty="0" smtClean="0">
                          <a:solidFill>
                            <a:schemeClr val="tx1"/>
                          </a:solidFill>
                        </a:rPr>
                        <a:t>Sebastian Haller</a:t>
                      </a:r>
                      <a:endParaRPr lang="de-DE" sz="900" dirty="0">
                        <a:solidFill>
                          <a:schemeClr val="tx1"/>
                        </a:solidFill>
                      </a:endParaRPr>
                    </a:p>
                  </a:txBody>
                  <a:tcPr/>
                </a:tc>
              </a:tr>
              <a:tr h="3894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HB</a:t>
                      </a:r>
                    </a:p>
                    <a:p>
                      <a:endParaRPr lang="de-DE" sz="900" dirty="0">
                        <a:solidFill>
                          <a:schemeClr val="tx1"/>
                        </a:solidFill>
                      </a:endParaRPr>
                    </a:p>
                  </a:txBody>
                  <a:tcPr/>
                </a:tc>
                <a:tc>
                  <a:txBody>
                    <a:bodyPr/>
                    <a:lstStyle/>
                    <a:p>
                      <a:r>
                        <a:rPr lang="de-DE" sz="900" dirty="0" smtClean="0">
                          <a:solidFill>
                            <a:schemeClr val="tx1"/>
                          </a:solidFill>
                        </a:rPr>
                        <a:t>Bremen</a:t>
                      </a:r>
                      <a:endParaRPr lang="de-DE" sz="900" dirty="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08.04.2020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kern="1200" dirty="0" smtClean="0">
                          <a:solidFill>
                            <a:schemeClr val="tx1"/>
                          </a:solidFill>
                          <a:latin typeface="+mn-lt"/>
                          <a:ea typeface="+mn-ea"/>
                          <a:cs typeface="+mn-cs"/>
                        </a:rPr>
                        <a:t>Klinikum Links der Weser – noch keine genauen</a:t>
                      </a:r>
                      <a:r>
                        <a:rPr lang="de-DE" sz="900" kern="1200" baseline="0" dirty="0" smtClean="0">
                          <a:solidFill>
                            <a:schemeClr val="tx1"/>
                          </a:solidFill>
                          <a:latin typeface="+mn-lt"/>
                          <a:ea typeface="+mn-ea"/>
                          <a:cs typeface="+mn-cs"/>
                        </a:rPr>
                        <a:t> Infos</a:t>
                      </a:r>
                      <a:endParaRPr lang="de-DE" sz="900" kern="1200" dirty="0" smtClean="0">
                        <a:solidFill>
                          <a:schemeClr val="tx1"/>
                        </a:solidFill>
                        <a:latin typeface="+mn-lt"/>
                        <a:ea typeface="+mn-ea"/>
                        <a:cs typeface="+mn-cs"/>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900" dirty="0" smtClean="0">
                          <a:solidFill>
                            <a:schemeClr val="tx1"/>
                          </a:solidFill>
                        </a:rPr>
                        <a:t>Tim </a:t>
                      </a:r>
                      <a:r>
                        <a:rPr lang="de-DE" sz="900" dirty="0" err="1" smtClean="0">
                          <a:solidFill>
                            <a:schemeClr val="tx1"/>
                          </a:solidFill>
                        </a:rPr>
                        <a:t>Eckmanns</a:t>
                      </a:r>
                      <a:r>
                        <a:rPr lang="de-DE" sz="900" dirty="0" smtClean="0">
                          <a:solidFill>
                            <a:schemeClr val="tx1"/>
                          </a:solidFill>
                        </a:rPr>
                        <a:t> &amp;</a:t>
                      </a:r>
                      <a:r>
                        <a:rPr lang="de-DE" sz="900" baseline="0" dirty="0" smtClean="0">
                          <a:solidFill>
                            <a:schemeClr val="tx1"/>
                          </a:solidFill>
                        </a:rPr>
                        <a:t> Sebastian Haller</a:t>
                      </a:r>
                      <a:endParaRPr lang="de-DE" sz="900" dirty="0">
                        <a:solidFill>
                          <a:schemeClr val="tx1"/>
                        </a:solidFill>
                      </a:endParaRPr>
                    </a:p>
                  </a:txBody>
                  <a:tcPr/>
                </a:tc>
              </a:tr>
            </a:tbl>
          </a:graphicData>
        </a:graphic>
      </p:graphicFrame>
    </p:spTree>
    <p:extLst>
      <p:ext uri="{BB962C8B-B14F-4D97-AF65-F5344CB8AC3E}">
        <p14:creationId xmlns:p14="http://schemas.microsoft.com/office/powerpoint/2010/main" val="6705595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r>
              <a:rPr lang="de-DE" smtClean="0"/>
              <a:t>11.05.2020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7</a:t>
            </a:fld>
            <a:endParaRPr lang="de-DE" dirty="0"/>
          </a:p>
        </p:txBody>
      </p:sp>
      <p:sp>
        <p:nvSpPr>
          <p:cNvPr id="8" name="Titel 1"/>
          <p:cNvSpPr txBox="1">
            <a:spLocks/>
          </p:cNvSpPr>
          <p:nvPr/>
        </p:nvSpPr>
        <p:spPr>
          <a:xfrm>
            <a:off x="348908" y="472849"/>
            <a:ext cx="7138820" cy="307777"/>
          </a:xfrm>
          <a:prstGeom prst="rect">
            <a:avLst/>
          </a:prstGeom>
          <a:solidFill>
            <a:srgbClr val="045AA6"/>
          </a:solidFill>
        </p:spPr>
        <p:txBody>
          <a:bodyPr vert="horz"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smtClean="0">
                <a:solidFill>
                  <a:schemeClr val="bg1"/>
                </a:solidFill>
              </a:rPr>
              <a:t>Anteil der Verstorbenen; </a:t>
            </a:r>
            <a:r>
              <a:rPr lang="de-DE" sz="1400" dirty="0" smtClean="0">
                <a:solidFill>
                  <a:schemeClr val="bg1"/>
                </a:solidFill>
              </a:rPr>
              <a:t>(Datenstand: </a:t>
            </a:r>
            <a:r>
              <a:rPr lang="de-DE" sz="1400" dirty="0" smtClean="0">
                <a:solidFill>
                  <a:schemeClr val="bg1"/>
                </a:solidFill>
              </a:rPr>
              <a:t>11.05.2020. </a:t>
            </a:r>
            <a:r>
              <a:rPr lang="de-DE" sz="1400" dirty="0" smtClean="0">
                <a:solidFill>
                  <a:schemeClr val="bg1"/>
                </a:solidFill>
              </a:rPr>
              <a:t>00:00)</a:t>
            </a:r>
            <a:endParaRPr lang="de-DE" sz="1400" dirty="0">
              <a:solidFill>
                <a:schemeClr val="bg1"/>
              </a:solidFill>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713" y="1146175"/>
            <a:ext cx="8662987"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982084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smtClean="0"/>
              <a:t>11.05.2020</a:t>
            </a:r>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70</a:t>
            </a:fld>
            <a:endParaRPr lang="de-DE"/>
          </a:p>
        </p:txBody>
      </p:sp>
      <p:sp>
        <p:nvSpPr>
          <p:cNvPr id="2" name="Titel 1"/>
          <p:cNvSpPr>
            <a:spLocks noGrp="1"/>
          </p:cNvSpPr>
          <p:nvPr>
            <p:ph type="title"/>
          </p:nvPr>
        </p:nvSpPr>
        <p:spPr>
          <a:xfrm>
            <a:off x="236765" y="195532"/>
            <a:ext cx="6784521" cy="307777"/>
          </a:xfrm>
          <a:solidFill>
            <a:srgbClr val="045AA6"/>
          </a:solidFill>
        </p:spPr>
        <p:txBody>
          <a:bodyPr lIns="72000"/>
          <a:lstStyle/>
          <a:p>
            <a:pPr>
              <a:spcBef>
                <a:spcPts val="600"/>
              </a:spcBef>
            </a:pPr>
            <a:r>
              <a:rPr lang="de-DE" sz="2000" dirty="0" smtClean="0">
                <a:solidFill>
                  <a:schemeClr val="bg1"/>
                </a:solidFill>
              </a:rPr>
              <a:t>Amtshilfeersuchen II</a:t>
            </a:r>
            <a:endParaRPr lang="de-DE" sz="2000" dirty="0">
              <a:solidFill>
                <a:schemeClr val="bg1"/>
              </a:solidFill>
            </a:endParaRPr>
          </a:p>
        </p:txBody>
      </p:sp>
      <p:graphicFrame>
        <p:nvGraphicFramePr>
          <p:cNvPr id="6" name="Tabelle 5"/>
          <p:cNvGraphicFramePr>
            <a:graphicFrameLocks noGrp="1"/>
          </p:cNvGraphicFramePr>
          <p:nvPr>
            <p:extLst>
              <p:ext uri="{D42A27DB-BD31-4B8C-83A1-F6EECF244321}">
                <p14:modId xmlns:p14="http://schemas.microsoft.com/office/powerpoint/2010/main" val="2516467252"/>
              </p:ext>
            </p:extLst>
          </p:nvPr>
        </p:nvGraphicFramePr>
        <p:xfrm>
          <a:off x="112142" y="823479"/>
          <a:ext cx="8865603" cy="5547314"/>
        </p:xfrm>
        <a:graphic>
          <a:graphicData uri="http://schemas.openxmlformats.org/drawingml/2006/table">
            <a:tbl>
              <a:tblPr firstRow="1" bandRow="1">
                <a:tableStyleId>{5C22544A-7EE6-4342-B048-85BDC9FD1C3A}</a:tableStyleId>
              </a:tblPr>
              <a:tblGrid>
                <a:gridCol w="772416"/>
                <a:gridCol w="965107"/>
                <a:gridCol w="1017087"/>
                <a:gridCol w="3865659"/>
                <a:gridCol w="2245334"/>
              </a:tblGrid>
              <a:tr h="280235">
                <a:tc>
                  <a:txBody>
                    <a:bodyPr/>
                    <a:lstStyle/>
                    <a:p>
                      <a:r>
                        <a:rPr lang="de-DE" sz="1050" dirty="0" smtClean="0"/>
                        <a:t>BL</a:t>
                      </a:r>
                      <a:endParaRPr lang="de-DE" sz="1050" dirty="0"/>
                    </a:p>
                  </a:txBody>
                  <a:tcPr/>
                </a:tc>
                <a:tc>
                  <a:txBody>
                    <a:bodyPr/>
                    <a:lstStyle/>
                    <a:p>
                      <a:r>
                        <a:rPr lang="de-DE" sz="1050" dirty="0" smtClean="0"/>
                        <a:t>Kreis</a:t>
                      </a:r>
                      <a:endParaRPr lang="de-DE" sz="1050" dirty="0"/>
                    </a:p>
                  </a:txBody>
                  <a:tcPr/>
                </a:tc>
                <a:tc>
                  <a:txBody>
                    <a:bodyPr/>
                    <a:lstStyle/>
                    <a:p>
                      <a:r>
                        <a:rPr lang="de-DE" sz="1050" dirty="0" smtClean="0"/>
                        <a:t>Datum Beginn</a:t>
                      </a:r>
                      <a:endParaRPr lang="de-DE" sz="1050" dirty="0"/>
                    </a:p>
                  </a:txBody>
                  <a:tcPr/>
                </a:tc>
                <a:tc>
                  <a:txBody>
                    <a:bodyPr/>
                    <a:lstStyle/>
                    <a:p>
                      <a:r>
                        <a:rPr lang="de-DE" sz="1050" dirty="0" smtClean="0"/>
                        <a:t>Details</a:t>
                      </a:r>
                      <a:endParaRPr lang="de-DE" sz="1050" dirty="0"/>
                    </a:p>
                  </a:txBody>
                  <a:tcPr/>
                </a:tc>
                <a:tc>
                  <a:txBody>
                    <a:bodyPr/>
                    <a:lstStyle/>
                    <a:p>
                      <a:r>
                        <a:rPr lang="de-DE" sz="1050" dirty="0" smtClean="0"/>
                        <a:t>RKI-Mitarbeitende</a:t>
                      </a:r>
                      <a:endParaRPr lang="de-DE" sz="1050" dirty="0"/>
                    </a:p>
                  </a:txBody>
                  <a:tcPr/>
                </a:tc>
              </a:tr>
              <a:tr h="389440">
                <a:tc>
                  <a:txBody>
                    <a:bodyPr/>
                    <a:lstStyle/>
                    <a:p>
                      <a:r>
                        <a:rPr lang="de-DE" sz="900" dirty="0" smtClean="0">
                          <a:solidFill>
                            <a:schemeClr val="tx1"/>
                          </a:solidFill>
                        </a:rPr>
                        <a:t>BE</a:t>
                      </a:r>
                      <a:endParaRPr lang="de-DE" sz="900" dirty="0">
                        <a:solidFill>
                          <a:schemeClr val="tx1"/>
                        </a:solidFill>
                      </a:endParaRPr>
                    </a:p>
                  </a:txBody>
                  <a:tcPr/>
                </a:tc>
                <a:tc>
                  <a:txBody>
                    <a:bodyPr/>
                    <a:lstStyle/>
                    <a:p>
                      <a:r>
                        <a:rPr lang="de-DE" sz="900" dirty="0" smtClean="0">
                          <a:solidFill>
                            <a:schemeClr val="tx1"/>
                          </a:solidFill>
                        </a:rPr>
                        <a:t>Berlin</a:t>
                      </a:r>
                      <a:endParaRPr lang="de-DE" sz="900" dirty="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17.04.2020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kern="1200" dirty="0" smtClean="0">
                          <a:solidFill>
                            <a:schemeClr val="tx1"/>
                          </a:solidFill>
                          <a:latin typeface="+mn-lt"/>
                          <a:ea typeface="+mn-ea"/>
                          <a:cs typeface="+mn-cs"/>
                        </a:rPr>
                        <a:t>Berlin Trompete</a:t>
                      </a:r>
                      <a:r>
                        <a:rPr lang="de-DE" sz="900" kern="1200" baseline="0" dirty="0" smtClean="0">
                          <a:solidFill>
                            <a:schemeClr val="tx1"/>
                          </a:solidFill>
                          <a:latin typeface="+mn-lt"/>
                          <a:ea typeface="+mn-ea"/>
                          <a:cs typeface="+mn-cs"/>
                        </a:rPr>
                        <a:t> (GA Mitte)</a:t>
                      </a:r>
                      <a:endParaRPr lang="de-DE" sz="900" kern="1200" dirty="0" smtClean="0">
                        <a:solidFill>
                          <a:schemeClr val="tx1"/>
                        </a:solidFill>
                        <a:latin typeface="+mn-lt"/>
                        <a:ea typeface="+mn-ea"/>
                        <a:cs typeface="+mn-cs"/>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900" dirty="0" smtClean="0">
                          <a:solidFill>
                            <a:schemeClr val="tx1"/>
                          </a:solidFill>
                        </a:rPr>
                        <a:t>Nadine Muller, Nadine Zeitlmann</a:t>
                      </a:r>
                      <a:endParaRPr lang="de-DE" sz="900" dirty="0">
                        <a:solidFill>
                          <a:schemeClr val="tx1"/>
                        </a:solidFill>
                      </a:endParaRPr>
                    </a:p>
                  </a:txBody>
                  <a:tcPr/>
                </a:tc>
              </a:tr>
              <a:tr h="252898">
                <a:tc>
                  <a:txBody>
                    <a:bodyPr/>
                    <a:lstStyle/>
                    <a:p>
                      <a:r>
                        <a:rPr lang="de-DE" sz="900" dirty="0" smtClean="0">
                          <a:solidFill>
                            <a:schemeClr val="tx1"/>
                          </a:solidFill>
                        </a:rPr>
                        <a:t>BE</a:t>
                      </a:r>
                      <a:endParaRPr lang="de-DE" sz="900" dirty="0">
                        <a:solidFill>
                          <a:schemeClr val="tx1"/>
                        </a:solidFill>
                      </a:endParaRPr>
                    </a:p>
                  </a:txBody>
                  <a:tcPr/>
                </a:tc>
                <a:tc>
                  <a:txBody>
                    <a:bodyPr/>
                    <a:lstStyle/>
                    <a:p>
                      <a:r>
                        <a:rPr lang="de-DE" sz="900" dirty="0" smtClean="0">
                          <a:solidFill>
                            <a:schemeClr val="tx1"/>
                          </a:solidFill>
                        </a:rPr>
                        <a:t>Berlin</a:t>
                      </a:r>
                      <a:endParaRPr lang="de-DE" sz="900" dirty="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20.04.2020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kern="1200" dirty="0" smtClean="0">
                          <a:solidFill>
                            <a:schemeClr val="tx1"/>
                          </a:solidFill>
                          <a:latin typeface="+mn-lt"/>
                          <a:ea typeface="+mn-ea"/>
                          <a:cs typeface="+mn-cs"/>
                        </a:rPr>
                        <a:t>Berliner Domchor</a:t>
                      </a:r>
                    </a:p>
                  </a:txBody>
                  <a:tcPr/>
                </a:tc>
                <a:tc>
                  <a: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900" dirty="0" smtClean="0">
                          <a:solidFill>
                            <a:schemeClr val="tx1"/>
                          </a:solidFill>
                        </a:rPr>
                        <a:t>Udo Buchholz, Felix</a:t>
                      </a:r>
                      <a:r>
                        <a:rPr lang="de-DE" sz="900" baseline="0" dirty="0" smtClean="0">
                          <a:solidFill>
                            <a:schemeClr val="tx1"/>
                          </a:solidFill>
                        </a:rPr>
                        <a:t> Reichert</a:t>
                      </a:r>
                      <a:endParaRPr lang="de-DE" sz="900" dirty="0">
                        <a:solidFill>
                          <a:schemeClr val="tx1"/>
                        </a:solidFill>
                      </a:endParaRPr>
                    </a:p>
                  </a:txBody>
                  <a:tcPr/>
                </a:tc>
              </a:tr>
              <a:tr h="389440">
                <a:tc>
                  <a:txBody>
                    <a:bodyPr/>
                    <a:lstStyle/>
                    <a:p>
                      <a:r>
                        <a:rPr lang="de-DE" sz="900" dirty="0" smtClean="0"/>
                        <a:t>BE</a:t>
                      </a:r>
                      <a:endParaRPr lang="de-DE" sz="900" dirty="0"/>
                    </a:p>
                  </a:txBody>
                  <a:tcPr/>
                </a:tc>
                <a:tc>
                  <a:txBody>
                    <a:bodyPr/>
                    <a:lstStyle/>
                    <a:p>
                      <a:r>
                        <a:rPr lang="de-DE" sz="900" dirty="0" smtClean="0"/>
                        <a:t>Berlin</a:t>
                      </a:r>
                      <a:endParaRPr lang="de-DE" sz="900" dirty="0"/>
                    </a:p>
                  </a:txBody>
                  <a:tcPr/>
                </a:tc>
                <a:tc>
                  <a:txBody>
                    <a:bodyPr/>
                    <a:lstStyle/>
                    <a:p>
                      <a:endParaRPr lang="de-DE" sz="900" dirty="0"/>
                    </a:p>
                  </a:txBody>
                  <a:tcPr/>
                </a:tc>
                <a:tc>
                  <a:txBody>
                    <a:bodyPr/>
                    <a:lstStyle/>
                    <a:p>
                      <a:r>
                        <a:rPr lang="de-DE" sz="900" dirty="0" smtClean="0"/>
                        <a:t>Lichtenberg-Altenpflegeheim</a:t>
                      </a:r>
                      <a:endParaRPr lang="de-DE" sz="900" dirty="0"/>
                    </a:p>
                  </a:txBody>
                  <a:tcPr/>
                </a:tc>
                <a:tc>
                  <a:txBody>
                    <a:bodyPr/>
                    <a:lstStyle/>
                    <a:p>
                      <a:pPr marL="0" indent="0">
                        <a:buFont typeface="Arial" panose="020B0604020202020204" pitchFamily="34" charset="0"/>
                        <a:buNone/>
                      </a:pPr>
                      <a:r>
                        <a:rPr lang="de-DE" sz="900" dirty="0" smtClean="0"/>
                        <a:t>FG37</a:t>
                      </a:r>
                      <a:endParaRPr lang="de-DE" sz="900" dirty="0"/>
                    </a:p>
                  </a:txBody>
                  <a:tcPr/>
                </a:tc>
              </a:tr>
              <a:tr h="389440">
                <a:tc>
                  <a:txBody>
                    <a:bodyPr/>
                    <a:lstStyle/>
                    <a:p>
                      <a:r>
                        <a:rPr lang="de-DE" sz="900" smtClean="0"/>
                        <a:t>SN</a:t>
                      </a:r>
                      <a:endParaRPr lang="de-DE" sz="900" dirty="0"/>
                    </a:p>
                  </a:txBody>
                  <a:tcPr/>
                </a:tc>
                <a:tc>
                  <a:txBody>
                    <a:bodyPr/>
                    <a:lstStyle/>
                    <a:p>
                      <a:r>
                        <a:rPr lang="de-DE" sz="900" dirty="0" smtClean="0"/>
                        <a:t>Sachsen</a:t>
                      </a:r>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Krankenhaus </a:t>
                      </a:r>
                      <a:r>
                        <a:rPr lang="de-DE" sz="900" dirty="0" err="1" smtClean="0"/>
                        <a:t>geriatrie-Obergötsch-Rodewsch</a:t>
                      </a:r>
                      <a:endParaRPr lang="de-DE" sz="900" dirty="0" smtClean="0"/>
                    </a:p>
                  </a:txBody>
                  <a:tcPr/>
                </a:tc>
                <a:tc>
                  <a:txBody>
                    <a:bodyPr/>
                    <a:lstStyle/>
                    <a:p>
                      <a:pPr marL="0" indent="0">
                        <a:buFont typeface="Arial" panose="020B0604020202020204" pitchFamily="34" charset="0"/>
                        <a:buNone/>
                      </a:pPr>
                      <a:r>
                        <a:rPr lang="de-DE" sz="900" dirty="0" smtClean="0"/>
                        <a:t>FG37</a:t>
                      </a:r>
                      <a:endParaRPr lang="de-DE" sz="900" dirty="0"/>
                    </a:p>
                  </a:txBody>
                  <a:tcPr/>
                </a:tc>
              </a:tr>
              <a:tr h="274600">
                <a:tc>
                  <a:txBody>
                    <a:bodyPr/>
                    <a:lstStyle/>
                    <a:p>
                      <a:r>
                        <a:rPr lang="de-DE" sz="900" dirty="0" smtClean="0"/>
                        <a:t>NI</a:t>
                      </a:r>
                      <a:endParaRPr lang="de-DE" sz="900" dirty="0"/>
                    </a:p>
                  </a:txBody>
                  <a:tcPr/>
                </a:tc>
                <a:tc>
                  <a:txBody>
                    <a:bodyPr/>
                    <a:lstStyle/>
                    <a:p>
                      <a:r>
                        <a:rPr lang="de-DE" sz="900" dirty="0" smtClean="0"/>
                        <a:t>Cuxhaven</a:t>
                      </a:r>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03.05.2020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Crew-Mitglieder „ Mein Schiff“</a:t>
                      </a:r>
                    </a:p>
                  </a:txBody>
                  <a:tcPr/>
                </a:tc>
                <a:tc>
                  <a:txBody>
                    <a:bodyPr/>
                    <a:lstStyle/>
                    <a:p>
                      <a:pPr marL="0" indent="0">
                        <a:buFont typeface="Arial" panose="020B0604020202020204" pitchFamily="34" charset="0"/>
                        <a:buNone/>
                      </a:pPr>
                      <a:r>
                        <a:rPr lang="de-DE" sz="900" dirty="0" smtClean="0"/>
                        <a:t>FG37, FG32</a:t>
                      </a:r>
                      <a:endParaRPr lang="de-DE" sz="900" dirty="0"/>
                    </a:p>
                  </a:txBody>
                  <a:tcPr/>
                </a:tc>
              </a:tr>
              <a:tr h="389440">
                <a:tc>
                  <a:txBody>
                    <a:bodyPr/>
                    <a:lstStyle/>
                    <a:p>
                      <a:endParaRPr lang="de-DE" sz="900" dirty="0"/>
                    </a:p>
                  </a:txBody>
                  <a:tcPr/>
                </a:tc>
                <a:tc>
                  <a:txBody>
                    <a:bodyPr/>
                    <a:lstStyle/>
                    <a:p>
                      <a:endParaRPr lang="de-DE" sz="9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de-DE" sz="900" dirty="0" smtClean="0"/>
                    </a:p>
                  </a:txBody>
                  <a:tcPr/>
                </a:tc>
                <a:tc>
                  <a:txBody>
                    <a:bodyPr/>
                    <a:lstStyle/>
                    <a:p>
                      <a:endParaRPr lang="de-DE" sz="900" dirty="0" smtClean="0"/>
                    </a:p>
                  </a:txBody>
                  <a:tcPr/>
                </a:tc>
                <a:tc>
                  <a:txBody>
                    <a:bodyPr/>
                    <a:lstStyle/>
                    <a:p>
                      <a:pPr marL="0" indent="0">
                        <a:buFont typeface="Arial" panose="020B0604020202020204" pitchFamily="34" charset="0"/>
                        <a:buNone/>
                      </a:pPr>
                      <a:endParaRPr lang="de-DE" sz="900" dirty="0"/>
                    </a:p>
                  </a:txBody>
                  <a:tcPr/>
                </a:tc>
              </a:tr>
              <a:tr h="389440">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smtClean="0"/>
                    </a:p>
                  </a:txBody>
                  <a:tcPr/>
                </a:tc>
                <a:tc>
                  <a:txBody>
                    <a:bodyPr/>
                    <a:lstStyle/>
                    <a:p>
                      <a:pPr marL="0" indent="0">
                        <a:buFont typeface="Arial" panose="020B0604020202020204" pitchFamily="34" charset="0"/>
                        <a:buNone/>
                      </a:pPr>
                      <a:endParaRPr lang="de-DE" sz="900" dirty="0"/>
                    </a:p>
                  </a:txBody>
                  <a:tcPr/>
                </a:tc>
              </a:tr>
              <a:tr h="389440">
                <a:tc>
                  <a:txBody>
                    <a:bodyPr/>
                    <a:lstStyle/>
                    <a:p>
                      <a:endParaRPr lang="de-DE" sz="900" dirty="0"/>
                    </a:p>
                  </a:txBody>
                  <a:tcPr/>
                </a:tc>
                <a:tc>
                  <a:txBody>
                    <a:bodyPr/>
                    <a:lstStyle/>
                    <a:p>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p>
                  </a:txBody>
                  <a:tcPr/>
                </a:tc>
                <a:tc>
                  <a:txBody>
                    <a:bodyPr/>
                    <a:lstStyle/>
                    <a:p>
                      <a:pPr marL="0" indent="0">
                        <a:buFont typeface="Arial" panose="020B0604020202020204" pitchFamily="34" charset="0"/>
                        <a:buNone/>
                      </a:pPr>
                      <a:endParaRPr lang="de-DE" sz="900" dirty="0"/>
                    </a:p>
                  </a:txBody>
                  <a:tcPr/>
                </a:tc>
              </a:tr>
              <a:tr h="389440">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kern="1200" dirty="0" smtClean="0">
                        <a:solidFill>
                          <a:schemeClr val="tx1"/>
                        </a:solidFill>
                        <a:latin typeface="+mn-lt"/>
                        <a:ea typeface="+mn-ea"/>
                        <a:cs typeface="+mn-cs"/>
                      </a:endParaRPr>
                    </a:p>
                  </a:txBody>
                  <a:tcPr/>
                </a:tc>
                <a:tc>
                  <a:txBody>
                    <a:bodyPr/>
                    <a:lstStyle/>
                    <a:p>
                      <a:pPr marL="0" indent="0">
                        <a:buFont typeface="Arial" panose="020B0604020202020204" pitchFamily="34" charset="0"/>
                        <a:buNone/>
                      </a:pPr>
                      <a:endParaRPr lang="de-DE" sz="900" dirty="0"/>
                    </a:p>
                  </a:txBody>
                  <a:tcPr/>
                </a:tc>
              </a:tr>
              <a:tr h="322462">
                <a:tc>
                  <a:txBody>
                    <a:bodyPr/>
                    <a:lstStyle/>
                    <a:p>
                      <a:endParaRPr lang="de-DE" sz="900" dirty="0"/>
                    </a:p>
                  </a:txBody>
                  <a:tcPr/>
                </a:tc>
                <a:tc>
                  <a:txBody>
                    <a:bodyPr/>
                    <a:lstStyle/>
                    <a:p>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solidFill>
                          <a:schemeClr val="tx1"/>
                        </a:solidFill>
                      </a:endParaRPr>
                    </a:p>
                  </a:txBody>
                  <a:tcPr/>
                </a:tc>
                <a:tc>
                  <a:txBody>
                    <a:bodyPr/>
                    <a:lstStyle/>
                    <a:p>
                      <a:pPr marL="0" indent="0">
                        <a:buFont typeface="Arial" panose="020B0604020202020204" pitchFamily="34" charset="0"/>
                        <a:buNone/>
                      </a:pPr>
                      <a:endParaRPr lang="de-DE" sz="900" dirty="0"/>
                    </a:p>
                  </a:txBody>
                  <a:tcPr/>
                </a:tc>
              </a:tr>
              <a:tr h="389440">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smtClean="0"/>
                    </a:p>
                  </a:txBody>
                  <a:tcPr/>
                </a:tc>
                <a:tc>
                  <a:txBody>
                    <a:bodyPr/>
                    <a:lstStyle/>
                    <a:p>
                      <a:pPr marL="0" indent="0">
                        <a:buFont typeface="Arial" panose="020B0604020202020204" pitchFamily="34" charset="0"/>
                        <a:buNone/>
                      </a:pPr>
                      <a:endParaRPr lang="de-DE" sz="900" dirty="0"/>
                    </a:p>
                  </a:txBody>
                  <a:tcPr/>
                </a:tc>
              </a:tr>
              <a:tr h="372934">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smtClean="0"/>
                    </a:p>
                  </a:txBody>
                  <a:tcPr/>
                </a:tc>
                <a:tc>
                  <a:txBody>
                    <a:bodyPr/>
                    <a:lstStyle/>
                    <a:p>
                      <a:pPr marL="0" indent="0">
                        <a:buFont typeface="Arial" panose="020B0604020202020204" pitchFamily="34" charset="0"/>
                        <a:buNone/>
                      </a:pPr>
                      <a:endParaRPr lang="de-DE" sz="900" dirty="0"/>
                    </a:p>
                  </a:txBody>
                  <a:tcPr/>
                </a:tc>
              </a:tr>
              <a:tr h="539225">
                <a:tc>
                  <a:txBody>
                    <a:bodyPr/>
                    <a:lstStyle/>
                    <a:p>
                      <a:endParaRPr lang="de-DE" sz="900" dirty="0">
                        <a:solidFill>
                          <a:schemeClr val="tx1"/>
                        </a:solidFill>
                      </a:endParaRPr>
                    </a:p>
                  </a:txBody>
                  <a:tcPr/>
                </a:tc>
                <a:tc>
                  <a:txBody>
                    <a:bodyPr/>
                    <a:lstStyle/>
                    <a:p>
                      <a:endParaRPr lang="de-DE" sz="900" dirty="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solidFill>
                          <a:schemeClr val="tx1"/>
                        </a:solidFill>
                      </a:endParaRPr>
                    </a:p>
                  </a:txBody>
                  <a:tcPr/>
                </a:tc>
                <a:tc>
                  <a:txBody>
                    <a:bodyPr/>
                    <a:lstStyle/>
                    <a:p>
                      <a:pPr marL="0" indent="0">
                        <a:buFont typeface="Arial" panose="020B0604020202020204" pitchFamily="34" charset="0"/>
                        <a:buNone/>
                      </a:pPr>
                      <a:endParaRPr lang="de-DE" sz="900" dirty="0">
                        <a:solidFill>
                          <a:schemeClr val="tx1"/>
                        </a:solidFill>
                      </a:endParaRPr>
                    </a:p>
                  </a:txBody>
                  <a:tcPr/>
                </a:tc>
              </a:tr>
              <a:tr h="389440">
                <a:tc>
                  <a:txBody>
                    <a:bodyPr/>
                    <a:lstStyle/>
                    <a:p>
                      <a:endParaRPr lang="de-DE" sz="900" dirty="0">
                        <a:solidFill>
                          <a:schemeClr val="tx1"/>
                        </a:solidFill>
                      </a:endParaRPr>
                    </a:p>
                  </a:txBody>
                  <a:tcPr/>
                </a:tc>
                <a:tc>
                  <a:txBody>
                    <a:bodyPr/>
                    <a:lstStyle/>
                    <a:p>
                      <a:endParaRPr lang="de-DE" sz="900" dirty="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kern="1200" dirty="0" smtClean="0">
                        <a:solidFill>
                          <a:schemeClr val="tx1"/>
                        </a:solidFill>
                        <a:latin typeface="+mn-lt"/>
                        <a:ea typeface="+mn-ea"/>
                        <a:cs typeface="+mn-cs"/>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900" dirty="0">
                        <a:solidFill>
                          <a:schemeClr val="tx1"/>
                        </a:solidFill>
                      </a:endParaRPr>
                    </a:p>
                  </a:txBody>
                  <a:tcPr/>
                </a:tc>
              </a:tr>
            </a:tbl>
          </a:graphicData>
        </a:graphic>
      </p:graphicFrame>
    </p:spTree>
    <p:extLst>
      <p:ext uri="{BB962C8B-B14F-4D97-AF65-F5344CB8AC3E}">
        <p14:creationId xmlns:p14="http://schemas.microsoft.com/office/powerpoint/2010/main" val="968637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lstStyle/>
          <a:p>
            <a:endParaRPr lang="de-DE"/>
          </a:p>
        </p:txBody>
      </p:sp>
      <p:sp>
        <p:nvSpPr>
          <p:cNvPr id="3" name="Titel 2"/>
          <p:cNvSpPr>
            <a:spLocks noGrp="1"/>
          </p:cNvSpPr>
          <p:nvPr>
            <p:ph type="title"/>
          </p:nvPr>
        </p:nvSpPr>
        <p:spPr/>
        <p:txBody>
          <a:bodyPr/>
          <a:lstStyle/>
          <a:p>
            <a:r>
              <a:rPr lang="de-DE" dirty="0" smtClean="0"/>
              <a:t>Backup</a:t>
            </a:r>
            <a:endParaRPr lang="de-DE" dirty="0"/>
          </a:p>
        </p:txBody>
      </p:sp>
      <p:sp>
        <p:nvSpPr>
          <p:cNvPr id="4" name="Datumsplatzhalter 3"/>
          <p:cNvSpPr>
            <a:spLocks noGrp="1"/>
          </p:cNvSpPr>
          <p:nvPr>
            <p:ph type="dt" sz="half" idx="14"/>
          </p:nvPr>
        </p:nvSpPr>
        <p:spPr/>
        <p:txBody>
          <a:bodyPr/>
          <a:lstStyle/>
          <a:p>
            <a:r>
              <a:rPr lang="de-DE" smtClean="0"/>
              <a:t>11.05.2020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71</a:t>
            </a:fld>
            <a:endParaRPr lang="de-DE" dirty="0"/>
          </a:p>
        </p:txBody>
      </p:sp>
    </p:spTree>
    <p:extLst>
      <p:ext uri="{BB962C8B-B14F-4D97-AF65-F5344CB8AC3E}">
        <p14:creationId xmlns:p14="http://schemas.microsoft.com/office/powerpoint/2010/main" val="1783926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a:xfrm>
            <a:off x="457199" y="1285874"/>
            <a:ext cx="8092593" cy="4725489"/>
          </a:xfrm>
        </p:spPr>
        <p:txBody>
          <a:bodyPr>
            <a:normAutofit/>
          </a:bodyPr>
          <a:lstStyle/>
          <a:p>
            <a:r>
              <a:rPr lang="de-DE" dirty="0" smtClean="0"/>
              <a:t>Reproduktionszahl Schätzung:  </a:t>
            </a:r>
          </a:p>
          <a:p>
            <a:pPr lvl="1"/>
            <a:r>
              <a:rPr lang="de-DE" dirty="0" smtClean="0"/>
              <a:t>R </a:t>
            </a:r>
            <a:r>
              <a:rPr lang="de-DE" dirty="0"/>
              <a:t>= </a:t>
            </a:r>
            <a:r>
              <a:rPr lang="de-DE" dirty="0" smtClean="0"/>
              <a:t>1,13 </a:t>
            </a:r>
            <a:r>
              <a:rPr lang="de-DE" dirty="0"/>
              <a:t>(95</a:t>
            </a:r>
            <a:r>
              <a:rPr lang="de-DE" dirty="0" smtClean="0"/>
              <a:t>%-Präzisionsintervall</a:t>
            </a:r>
            <a:r>
              <a:rPr lang="de-DE" dirty="0"/>
              <a:t>: </a:t>
            </a:r>
            <a:r>
              <a:rPr lang="de-DE" dirty="0" smtClean="0"/>
              <a:t>0,94 </a:t>
            </a:r>
            <a:r>
              <a:rPr lang="de-DE" dirty="0" smtClean="0"/>
              <a:t>– </a:t>
            </a:r>
            <a:r>
              <a:rPr lang="de-DE" dirty="0" smtClean="0"/>
              <a:t>1,35</a:t>
            </a:r>
            <a:r>
              <a:rPr lang="de-DE" dirty="0" smtClean="0"/>
              <a:t>) </a:t>
            </a:r>
            <a:endParaRPr lang="de-DE" dirty="0" smtClean="0"/>
          </a:p>
          <a:p>
            <a:r>
              <a:rPr lang="de-DE" dirty="0" smtClean="0"/>
              <a:t>Diese </a:t>
            </a:r>
            <a:r>
              <a:rPr lang="de-DE" dirty="0"/>
              <a:t>Schätzung basiert auf </a:t>
            </a:r>
            <a:endParaRPr lang="de-DE" dirty="0" smtClean="0"/>
          </a:p>
          <a:p>
            <a:pPr lvl="1"/>
            <a:r>
              <a:rPr lang="de-DE" dirty="0" smtClean="0"/>
              <a:t>den übermittelten </a:t>
            </a:r>
            <a:r>
              <a:rPr lang="de-DE" dirty="0"/>
              <a:t>COVID-19 Fällen mit Stand </a:t>
            </a:r>
            <a:r>
              <a:rPr lang="de-DE" dirty="0" smtClean="0"/>
              <a:t>07.05.2020 </a:t>
            </a:r>
            <a:endParaRPr lang="de-DE" dirty="0" smtClean="0"/>
          </a:p>
          <a:p>
            <a:pPr lvl="1"/>
            <a:r>
              <a:rPr lang="de-DE" dirty="0" smtClean="0"/>
              <a:t>Annahme </a:t>
            </a:r>
            <a:r>
              <a:rPr lang="de-DE" dirty="0"/>
              <a:t>einer </a:t>
            </a:r>
            <a:r>
              <a:rPr lang="de-DE" dirty="0" smtClean="0"/>
              <a:t>mittleren Generationszeit </a:t>
            </a:r>
            <a:r>
              <a:rPr lang="de-DE" dirty="0"/>
              <a:t>von 4 Tagen. </a:t>
            </a:r>
            <a:endParaRPr lang="de-DE" dirty="0" smtClean="0"/>
          </a:p>
          <a:p>
            <a:pPr lvl="1"/>
            <a:r>
              <a:rPr lang="de-DE" dirty="0" smtClean="0"/>
              <a:t>Fälle </a:t>
            </a:r>
            <a:r>
              <a:rPr lang="de-DE" dirty="0"/>
              <a:t>mit Erkrankungsbeginn in den </a:t>
            </a:r>
            <a:r>
              <a:rPr lang="de-DE" dirty="0" smtClean="0"/>
              <a:t>letzten 3 </a:t>
            </a:r>
            <a:r>
              <a:rPr lang="de-DE" dirty="0"/>
              <a:t>Tagen </a:t>
            </a:r>
            <a:r>
              <a:rPr lang="de-DE" dirty="0" smtClean="0"/>
              <a:t>nicht berücksichtigt</a:t>
            </a:r>
            <a:endParaRPr lang="de-DE" dirty="0"/>
          </a:p>
          <a:p>
            <a:pPr marL="0" indent="0">
              <a:buNone/>
            </a:pPr>
            <a:endParaRPr lang="de-DE" dirty="0" smtClean="0"/>
          </a:p>
          <a:p>
            <a:pPr marL="0" indent="0">
              <a:buNone/>
            </a:pPr>
            <a:endParaRPr lang="de-DE" dirty="0"/>
          </a:p>
          <a:p>
            <a:pPr marL="0" indent="0">
              <a:buNone/>
            </a:pPr>
            <a:endParaRPr lang="de-DE" dirty="0"/>
          </a:p>
          <a:p>
            <a:endParaRPr lang="de-DE" dirty="0"/>
          </a:p>
        </p:txBody>
      </p:sp>
      <p:sp>
        <p:nvSpPr>
          <p:cNvPr id="4" name="Datumsplatzhalter 3"/>
          <p:cNvSpPr>
            <a:spLocks noGrp="1"/>
          </p:cNvSpPr>
          <p:nvPr>
            <p:ph type="dt" sz="half" idx="14"/>
          </p:nvPr>
        </p:nvSpPr>
        <p:spPr/>
        <p:txBody>
          <a:bodyPr/>
          <a:lstStyle/>
          <a:p>
            <a:r>
              <a:rPr lang="de-DE" smtClean="0"/>
              <a:t>11.05.2020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8</a:t>
            </a:fld>
            <a:endParaRPr lang="de-DE" dirty="0"/>
          </a:p>
        </p:txBody>
      </p:sp>
      <p:sp>
        <p:nvSpPr>
          <p:cNvPr id="7" name="Titel 1"/>
          <p:cNvSpPr txBox="1">
            <a:spLocks/>
          </p:cNvSpPr>
          <p:nvPr/>
        </p:nvSpPr>
        <p:spPr>
          <a:xfrm>
            <a:off x="236764" y="554477"/>
            <a:ext cx="6784521" cy="307777"/>
          </a:xfrm>
          <a:prstGeom prst="rect">
            <a:avLst/>
          </a:prstGeom>
          <a:solidFill>
            <a:srgbClr val="045AA6"/>
          </a:solidFill>
        </p:spPr>
        <p:txBody>
          <a:bodyPr vert="horz"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smtClean="0">
                <a:solidFill>
                  <a:schemeClr val="bg1"/>
                </a:solidFill>
              </a:rPr>
              <a:t>Schätzung der Reproduktionszahl (R) (Stand </a:t>
            </a:r>
            <a:r>
              <a:rPr lang="de-DE" sz="2000" dirty="0" smtClean="0">
                <a:solidFill>
                  <a:schemeClr val="bg1"/>
                </a:solidFill>
              </a:rPr>
              <a:t>10</a:t>
            </a:r>
            <a:r>
              <a:rPr lang="de-DE" sz="2000" dirty="0" smtClean="0">
                <a:solidFill>
                  <a:schemeClr val="bg1"/>
                </a:solidFill>
              </a:rPr>
              <a:t>.05.2020 </a:t>
            </a:r>
            <a:r>
              <a:rPr lang="de-DE" sz="2000" dirty="0" smtClean="0">
                <a:solidFill>
                  <a:schemeClr val="bg1"/>
                </a:solidFill>
              </a:rPr>
              <a:t>0:00)</a:t>
            </a:r>
            <a:endParaRPr lang="de-DE" sz="2000" dirty="0">
              <a:solidFill>
                <a:schemeClr val="bg1"/>
              </a:solidFill>
            </a:endParaRPr>
          </a:p>
        </p:txBody>
      </p:sp>
    </p:spTree>
    <p:extLst>
      <p:ext uri="{BB962C8B-B14F-4D97-AF65-F5344CB8AC3E}">
        <p14:creationId xmlns:p14="http://schemas.microsoft.com/office/powerpoint/2010/main" val="1655247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a:xfrm>
            <a:off x="457199" y="709114"/>
            <a:ext cx="8092593" cy="5302250"/>
          </a:xfrm>
        </p:spPr>
        <p:txBody>
          <a:bodyPr>
            <a:normAutofit/>
          </a:bodyPr>
          <a:lstStyle/>
          <a:p>
            <a:pPr marL="0" indent="0">
              <a:buNone/>
            </a:pPr>
            <a:endParaRPr lang="de-DE" dirty="0" smtClean="0"/>
          </a:p>
          <a:p>
            <a:pPr marL="0" indent="0">
              <a:buNone/>
            </a:pPr>
            <a:endParaRPr lang="de-DE" dirty="0"/>
          </a:p>
          <a:p>
            <a:pPr marL="0" indent="0">
              <a:buNone/>
            </a:pPr>
            <a:endParaRPr lang="de-DE" dirty="0"/>
          </a:p>
          <a:p>
            <a:pPr marL="0" indent="0">
              <a:buNone/>
            </a:pPr>
            <a:r>
              <a:rPr lang="de-DE" dirty="0" smtClean="0"/>
              <a:t> </a:t>
            </a:r>
            <a:endParaRPr lang="de-DE" dirty="0"/>
          </a:p>
        </p:txBody>
      </p:sp>
      <p:sp>
        <p:nvSpPr>
          <p:cNvPr id="4" name="Datumsplatzhalter 3"/>
          <p:cNvSpPr>
            <a:spLocks noGrp="1"/>
          </p:cNvSpPr>
          <p:nvPr>
            <p:ph type="dt" sz="half" idx="14"/>
          </p:nvPr>
        </p:nvSpPr>
        <p:spPr/>
        <p:txBody>
          <a:bodyPr/>
          <a:lstStyle/>
          <a:p>
            <a:r>
              <a:rPr lang="de-DE" smtClean="0"/>
              <a:t>11.05.2020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9</a:t>
            </a:fld>
            <a:endParaRPr lang="de-DE" dirty="0"/>
          </a:p>
        </p:txBody>
      </p:sp>
      <p:sp>
        <p:nvSpPr>
          <p:cNvPr id="7" name="Titel 1"/>
          <p:cNvSpPr txBox="1">
            <a:spLocks/>
          </p:cNvSpPr>
          <p:nvPr/>
        </p:nvSpPr>
        <p:spPr>
          <a:xfrm>
            <a:off x="236763" y="481254"/>
            <a:ext cx="7816157" cy="630942"/>
          </a:xfrm>
          <a:prstGeom prst="rect">
            <a:avLst/>
          </a:prstGeom>
          <a:solidFill>
            <a:srgbClr val="045AA6"/>
          </a:solidFill>
        </p:spPr>
        <p:txBody>
          <a:bodyPr vert="horz" wrap="square"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smtClean="0">
                <a:solidFill>
                  <a:schemeClr val="bg1"/>
                </a:solidFill>
              </a:rPr>
              <a:t>Schätzung der Reproduktionszahl (R) </a:t>
            </a:r>
          </a:p>
          <a:p>
            <a:pPr>
              <a:spcBef>
                <a:spcPts val="600"/>
              </a:spcBef>
            </a:pPr>
            <a:r>
              <a:rPr lang="de-DE" sz="1600" dirty="0" smtClean="0">
                <a:solidFill>
                  <a:schemeClr val="bg1"/>
                </a:solidFill>
              </a:rPr>
              <a:t>(</a:t>
            </a:r>
            <a:r>
              <a:rPr lang="de-DE" sz="1600" dirty="0">
                <a:solidFill>
                  <a:schemeClr val="bg1"/>
                </a:solidFill>
              </a:rPr>
              <a:t>Datenstand </a:t>
            </a:r>
            <a:r>
              <a:rPr lang="de-DE" sz="1600" dirty="0" smtClean="0">
                <a:solidFill>
                  <a:schemeClr val="bg1"/>
                </a:solidFill>
              </a:rPr>
              <a:t>10</a:t>
            </a:r>
            <a:r>
              <a:rPr lang="de-DE" sz="1600" dirty="0" smtClean="0">
                <a:solidFill>
                  <a:schemeClr val="bg1"/>
                </a:solidFill>
              </a:rPr>
              <a:t>.05.2020   </a:t>
            </a:r>
            <a:r>
              <a:rPr lang="de-DE" sz="1600" dirty="0" smtClean="0">
                <a:solidFill>
                  <a:schemeClr val="bg1"/>
                </a:solidFill>
              </a:rPr>
              <a:t>00:00 Uhr (unter </a:t>
            </a:r>
            <a:r>
              <a:rPr lang="de-DE" sz="1600" dirty="0">
                <a:solidFill>
                  <a:schemeClr val="bg1"/>
                </a:solidFill>
              </a:rPr>
              <a:t>Berücksichtigung der Fälle bis </a:t>
            </a:r>
            <a:r>
              <a:rPr lang="de-DE" sz="1600" dirty="0" smtClean="0">
                <a:solidFill>
                  <a:schemeClr val="bg1"/>
                </a:solidFill>
              </a:rPr>
              <a:t>04.05.2020)</a:t>
            </a:r>
            <a:endParaRPr lang="de-DE" sz="1600" dirty="0">
              <a:solidFill>
                <a:schemeClr val="bg1"/>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25" y="1485900"/>
            <a:ext cx="8714500" cy="49257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2947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3488</Words>
  <Application>Microsoft Office PowerPoint</Application>
  <PresentationFormat>Bildschirmpräsentation (4:3)</PresentationFormat>
  <Paragraphs>1254</Paragraphs>
  <Slides>71</Slides>
  <Notes>47</Notes>
  <HiddenSlides>37</HiddenSlides>
  <MMClips>0</MMClips>
  <ScaleCrop>false</ScaleCrop>
  <HeadingPairs>
    <vt:vector size="4" baseType="variant">
      <vt:variant>
        <vt:lpstr>Design</vt:lpstr>
      </vt:variant>
      <vt:variant>
        <vt:i4>2</vt:i4>
      </vt:variant>
      <vt:variant>
        <vt:lpstr>Folientitel</vt:lpstr>
      </vt:variant>
      <vt:variant>
        <vt:i4>71</vt:i4>
      </vt:variant>
    </vt:vector>
  </HeadingPairs>
  <TitlesOfParts>
    <vt:vector size="73" baseType="lpstr">
      <vt:lpstr>Office-Design</vt:lpstr>
      <vt:lpstr>1_Office-Design</vt:lpstr>
      <vt:lpstr>COVID-19:   Lage National, 11.05.2020  Informationen für den Krisenstab</vt:lpstr>
      <vt:lpstr>Fälle und Todesfälle pro Bundesland (Datenstand: 11.05.2020. 00:00)</vt:lpstr>
      <vt:lpstr>Epikurve nach Erkrankungsbeginn, ersatzweise Meldedatum (Datenstand: 11.05.2020. 00:00)</vt:lpstr>
      <vt:lpstr>Epikurve nach Meldedatum  Dashboard; (Datenstand: 11.05.2020. 00:00)</vt:lpstr>
      <vt:lpstr>Epikurve nach Meldedatum und Krankheitsstatus  (Datenstand: 11.05.2020. 00:00)</vt:lpstr>
      <vt:lpstr>Fälle nach übermitteltem Todesdatum; (Datenstand 11.05.2020 00:00Uhr)  </vt:lpstr>
      <vt:lpstr>PowerPoint-Präsentation</vt:lpstr>
      <vt:lpstr>PowerPoint-Präsentation</vt:lpstr>
      <vt:lpstr>PowerPoint-Präsentation</vt:lpstr>
      <vt:lpstr>PowerPoint-Präsentation</vt:lpstr>
      <vt:lpstr>Geographische Verteilung in Deutschland</vt:lpstr>
      <vt:lpstr>Geographische Verteilung in Deutschland: 7-Tage-Inzidenz </vt:lpstr>
      <vt:lpstr>Geographische Verteilung in Deutschland: 5-Tage-Inzidenz </vt:lpstr>
      <vt:lpstr>Geographische Verteilung in Deutschland: 3-Tage-Inzidenz </vt:lpstr>
      <vt:lpstr>Geographische Verteilung: 7-Tageskarte - Vergleich mit Vorwoche</vt:lpstr>
      <vt:lpstr>Vergleich KW17/KW18 pro Bundesland</vt:lpstr>
      <vt:lpstr>PowerPoint-Präsentation</vt:lpstr>
      <vt:lpstr>Trendanalyse der Landkreise</vt:lpstr>
      <vt:lpstr>Vergleich Fallinformationen über die Meldewochen (Datenstand 05.05.2020 00:00)</vt:lpstr>
      <vt:lpstr>Alters- &amp; Geschlechtsverteilung: Gesamtfälle (Datenstand: 11.05.2020. 00:00)</vt:lpstr>
      <vt:lpstr>Altersverteilung nach Meldewoche: Gesamtfälle;  (Datenstand: 11.05.2020. 00:00)</vt:lpstr>
      <vt:lpstr>Alters- &amp; Geschlechtsverteilung: Todesfälle; (Datenstand: 11.05.2020. 00:00)</vt:lpstr>
      <vt:lpstr>Todesfälle nach Altersgruppen; (Datenstand: 11.05.2020. 00:00)</vt:lpstr>
      <vt:lpstr>Mortalitätssurveillance - Deutschland</vt:lpstr>
      <vt:lpstr>Mortalitätsurveillance – nach Bundesländern I</vt:lpstr>
      <vt:lpstr>Mortalitätsurveillance - nach Bundesländern II</vt:lpstr>
      <vt:lpstr>Übermittelte Fälle nach Tätigkeit oder Betreuung in Einrichtungen; (Datenstand: 11.05.2020. 0:00)</vt:lpstr>
      <vt:lpstr>PowerPoint-Präsentation</vt:lpstr>
      <vt:lpstr>PowerPoint-Präsentation</vt:lpstr>
      <vt:lpstr>Übermittelte COVID-19-Fälle nach Expositionsort</vt:lpstr>
      <vt:lpstr>DIVI Intensivregister; (Datenstand: 11.05.2020, 9:15)</vt:lpstr>
      <vt:lpstr>DIVI Intensivregister; (Datenstand: 11.05.2020, 09:15)</vt:lpstr>
      <vt:lpstr>Prognose benötigter Intensivbetten für SARS-CoV-2 Fälle; (Datenstand: 04.05.2020)</vt:lpstr>
      <vt:lpstr>Aktuelle Mobilität (Datenstand 05.05.2020)</vt:lpstr>
      <vt:lpstr>Aktuelle Mobilität (Datenstand 05.05.2020)</vt:lpstr>
      <vt:lpstr>Anzahl Labortestungen (Datenstand 05.05.2020, 18:00 Uhr)</vt:lpstr>
      <vt:lpstr>PowerPoint-Präsentation</vt:lpstr>
      <vt:lpstr>Anteil der positiven Testungen nach Datum der Probenentnahme für Deutschland (Datenstand 06.05.2020)</vt:lpstr>
      <vt:lpstr>Anteil der positiven Testungen nach Datum der Probenentnahme und Bundesland (Datenstand 06.05.2020)</vt:lpstr>
      <vt:lpstr>AGI, Stand 18. KW</vt:lpstr>
      <vt:lpstr>GrippeWeb – KW 18</vt:lpstr>
      <vt:lpstr>AGInfluenza ARE-Konsultationen KW 18</vt:lpstr>
      <vt:lpstr>PowerPoint-Präsentation</vt:lpstr>
      <vt:lpstr>ICOSARI – KW 17</vt:lpstr>
      <vt:lpstr>COVID-19-Fälle</vt:lpstr>
      <vt:lpstr>COVID-19-Fälle</vt:lpstr>
      <vt:lpstr>Dauer der Hospitalisierung - Outcome</vt:lpstr>
      <vt:lpstr>Dauer der Hospitalisierung - Altersgruppen</vt:lpstr>
      <vt:lpstr>Dauer der Intensivbehandlung - Outcome</vt:lpstr>
      <vt:lpstr>Dauer der Intensivbehandlung - Altersgruppen</vt:lpstr>
      <vt:lpstr>Dauer der Beatmung - Outcome</vt:lpstr>
      <vt:lpstr>Dauer der Beatmung - Altersgruppen</vt:lpstr>
      <vt:lpstr>Mobilitätsanalyse (Mobility Change) von Google mit 6 Kategorien und auch nach Bundesland (Datenstand: 17.04.2020)</vt:lpstr>
      <vt:lpstr>Mobilitätsanalyse – Teil 2</vt:lpstr>
      <vt:lpstr>PowerPoint-Präsentation</vt:lpstr>
      <vt:lpstr>Besuche pro Notaufnahme</vt:lpstr>
      <vt:lpstr>Situation Report – Besucheranzahl Gesamt &amp; nach Altersgruppen</vt:lpstr>
      <vt:lpstr>AKTIN- Syndromische Surveillance in Notaufnahmen</vt:lpstr>
      <vt:lpstr>Situation Report – Besucheranzahl nach Triage Level</vt:lpstr>
      <vt:lpstr>PowerPoint-Präsentation</vt:lpstr>
      <vt:lpstr>EUROMOMO-Woche 17: Weekly Z-Score by country</vt:lpstr>
      <vt:lpstr>EUROMOMO-Woche 17: Weekly Z-Score by country</vt:lpstr>
      <vt:lpstr>EUROMOMO-Woche 17: Weekly Z-Score by country</vt:lpstr>
      <vt:lpstr>Exzessmortalität Deutschland (bis Mitte März 2020)</vt:lpstr>
      <vt:lpstr>Kapazitäten für die Durchführung von Infektionsschutzmaßnahmen; 05.05.2020 </vt:lpstr>
      <vt:lpstr>Landkreis Enzkreis - COVID-Ausbruchsgeschehen</vt:lpstr>
      <vt:lpstr>Mein Schiff 3</vt:lpstr>
      <vt:lpstr>Überlastungsanzeigen Überblick – Stand 07.05.2020</vt:lpstr>
      <vt:lpstr>Amtshilfeersuchen I</vt:lpstr>
      <vt:lpstr>Amtshilfeersuchen II</vt:lpstr>
      <vt:lpstr>Backup</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Christian  Weber</dc:creator>
  <cp:lastModifiedBy>Hellenbrand, Wiebke</cp:lastModifiedBy>
  <cp:revision>1546</cp:revision>
  <cp:lastPrinted>2020-05-06T05:17:57Z</cp:lastPrinted>
  <dcterms:created xsi:type="dcterms:W3CDTF">2015-11-02T12:29:13Z</dcterms:created>
  <dcterms:modified xsi:type="dcterms:W3CDTF">2020-05-10T18:52:42Z</dcterms:modified>
</cp:coreProperties>
</file>