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3" r:id="rId2"/>
    <p:sldId id="262" r:id="rId3"/>
    <p:sldId id="257" r:id="rId4"/>
    <p:sldId id="258" r:id="rId5"/>
    <p:sldId id="260" r:id="rId6"/>
    <p:sldId id="261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560" autoAdjust="0"/>
  </p:normalViewPr>
  <p:slideViewPr>
    <p:cSldViewPr>
      <p:cViewPr>
        <p:scale>
          <a:sx n="70" d="100"/>
          <a:sy n="70" d="100"/>
        </p:scale>
        <p:origin x="-11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C9A7D-12A6-4125-B1E8-ABAA5EBE4395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B15EC-F2C7-4D47-80A4-F7D0A2791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657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>
                <a:solidFill>
                  <a:prstClr val="black"/>
                </a:solidFill>
              </a:rPr>
              <a:pPr/>
              <a:t>1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B15EC-F2C7-4D47-80A4-F7D0A27918D2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8281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B15EC-F2C7-4D47-80A4-F7D0A27918D2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0299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smtClean="0"/>
              <a:t>Oise in der Region </a:t>
            </a:r>
            <a:r>
              <a:rPr lang="de-DE" b="1" dirty="0" err="1" smtClean="0"/>
              <a:t>Hauts</a:t>
            </a:r>
            <a:r>
              <a:rPr lang="de-DE" b="1" dirty="0" smtClean="0"/>
              <a:t>-de-France mit hoher COVID-19 Inzidenz </a:t>
            </a:r>
          </a:p>
          <a:p>
            <a:r>
              <a:rPr lang="de-DE" dirty="0" err="1" smtClean="0"/>
              <a:t>Denmark</a:t>
            </a:r>
            <a:r>
              <a:rPr lang="de-DE" dirty="0" smtClean="0"/>
              <a:t>, </a:t>
            </a:r>
            <a:r>
              <a:rPr lang="de-DE" dirty="0" err="1" smtClean="0"/>
              <a:t>Midtjylland</a:t>
            </a:r>
            <a:r>
              <a:rPr lang="de-DE" dirty="0" smtClean="0"/>
              <a:t>, Blood </a:t>
            </a:r>
            <a:r>
              <a:rPr lang="de-DE" dirty="0" err="1" smtClean="0"/>
              <a:t>Donors</a:t>
            </a:r>
            <a:r>
              <a:rPr lang="de-DE" dirty="0" smtClean="0"/>
              <a:t>  und </a:t>
            </a:r>
            <a:r>
              <a:rPr lang="de-DE" dirty="0" err="1" smtClean="0"/>
              <a:t>Finland</a:t>
            </a:r>
            <a:r>
              <a:rPr lang="de-DE" dirty="0" smtClean="0"/>
              <a:t>, non-</a:t>
            </a:r>
            <a:r>
              <a:rPr lang="de-DE" dirty="0" err="1" smtClean="0"/>
              <a:t>infectious</a:t>
            </a:r>
            <a:r>
              <a:rPr lang="de-DE" dirty="0" smtClean="0"/>
              <a:t> </a:t>
            </a:r>
            <a:r>
              <a:rPr lang="de-DE" dirty="0" err="1" smtClean="0"/>
              <a:t>hospital</a:t>
            </a:r>
            <a:r>
              <a:rPr lang="de-DE" dirty="0" smtClean="0"/>
              <a:t> lab </a:t>
            </a:r>
            <a:r>
              <a:rPr lang="de-DE" dirty="0" err="1" smtClean="0"/>
              <a:t>samples</a:t>
            </a:r>
            <a:r>
              <a:rPr lang="de-DE" dirty="0" smtClean="0"/>
              <a:t> (3)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B15EC-F2C7-4D47-80A4-F7D0A27918D2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7711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newcases_movingaverage_above70000lastweek_new_2020-04-26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>
                <a:solidFill>
                  <a:prstClr val="black"/>
                </a:solidFill>
              </a:rPr>
              <a:pPr/>
              <a:t>7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newcases_movingaverage_above7000below70000lastweek_max10k_2020-04-26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>
                <a:solidFill>
                  <a:prstClr val="black"/>
                </a:solidFill>
              </a:rPr>
              <a:pPr/>
              <a:t>8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9703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newcases_movingaverage_1400-7000lastweek_ownyaxis_2020-05-04</a:t>
            </a:r>
          </a:p>
          <a:p>
            <a:r>
              <a:rPr lang="de-DE" dirty="0" smtClean="0"/>
              <a:t>newcases_movingaverage_1400-7000lastweek_2020-04-26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>
                <a:solidFill>
                  <a:prstClr val="black"/>
                </a:solidFill>
              </a:rPr>
              <a:pPr/>
              <a:t>9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739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877EC-6036-4AB2-83FF-88F50A27A447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AAC18-1A25-4A5E-A3A3-1F5E8D91E5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4309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877EC-6036-4AB2-83FF-88F50A27A447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AAC18-1A25-4A5E-A3A3-1F5E8D91E5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6019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877EC-6036-4AB2-83FF-88F50A27A447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AAC18-1A25-4A5E-A3A3-1F5E8D91E5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0485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877EC-6036-4AB2-83FF-88F50A27A447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AAC18-1A25-4A5E-A3A3-1F5E8D91E5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5856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877EC-6036-4AB2-83FF-88F50A27A447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AAC18-1A25-4A5E-A3A3-1F5E8D91E5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5549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877EC-6036-4AB2-83FF-88F50A27A447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AAC18-1A25-4A5E-A3A3-1F5E8D91E5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361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877EC-6036-4AB2-83FF-88F50A27A447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AAC18-1A25-4A5E-A3A3-1F5E8D91E5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2562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877EC-6036-4AB2-83FF-88F50A27A447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AAC18-1A25-4A5E-A3A3-1F5E8D91E5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5827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877EC-6036-4AB2-83FF-88F50A27A447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AAC18-1A25-4A5E-A3A3-1F5E8D91E5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0471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877EC-6036-4AB2-83FF-88F50A27A447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AAC18-1A25-4A5E-A3A3-1F5E8D91E5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3742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877EC-6036-4AB2-83FF-88F50A27A447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AAC18-1A25-4A5E-A3A3-1F5E8D91E5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5996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877EC-6036-4AB2-83FF-88F50A27A447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AAC18-1A25-4A5E-A3A3-1F5E8D91E5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536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guardian.com/world/2020/may/13/10-days-battle-wuhan-covid-19-testing-pla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dition.cnn.com/2020/05/12/asia/wuhan-coronavirus-testing-china-intl-hnk/index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555857"/>
              </p:ext>
            </p:extLst>
          </p:nvPr>
        </p:nvGraphicFramePr>
        <p:xfrm>
          <a:off x="431540" y="1988840"/>
          <a:ext cx="8280920" cy="3275208"/>
        </p:xfrm>
        <a:graphic>
          <a:graphicData uri="http://schemas.openxmlformats.org/drawingml/2006/table">
            <a:tbl>
              <a:tblPr/>
              <a:tblGrid>
                <a:gridCol w="1135288"/>
                <a:gridCol w="934943"/>
                <a:gridCol w="1335633"/>
                <a:gridCol w="1238652"/>
                <a:gridCol w="648072"/>
                <a:gridCol w="1728192"/>
                <a:gridCol w="1260140"/>
              </a:tblGrid>
              <a:tr h="468831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Gesamt-</a:t>
                      </a:r>
                      <a:r>
                        <a:rPr lang="de-DE" sz="1600" b="1" i="0" u="none" strike="noStrike" dirty="0" err="1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fallzahlen</a:t>
                      </a:r>
                      <a:endParaRPr lang="de-DE" sz="1600" b="1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Neue Fälle in den </a:t>
                      </a:r>
                      <a:r>
                        <a:rPr lang="de-DE" sz="16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letzten </a:t>
                      </a:r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7d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Zunahme in den letzten 7d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Verdopplungszeit</a:t>
                      </a:r>
                      <a:r>
                        <a:rPr lang="de-DE" sz="16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/</a:t>
                      </a:r>
                      <a:br>
                        <a:rPr lang="de-DE" sz="16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</a:br>
                      <a:r>
                        <a:rPr lang="de-DE" sz="16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Halbzeit</a:t>
                      </a:r>
                      <a:endParaRPr lang="de-DE" sz="1600" b="1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Trend</a:t>
                      </a:r>
                      <a:endParaRPr lang="de-DE" sz="1600" b="1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1.390.406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161.075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00B050"/>
                          </a:solidFill>
                        </a:rPr>
                        <a:t>▼</a:t>
                      </a:r>
                      <a:endParaRPr lang="de-DE" sz="16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Russia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242.271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76.342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Brazil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190.137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63.526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United Kingdom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230.985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28.626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600" dirty="0" smtClean="0"/>
                    </a:p>
                    <a:p>
                      <a:pPr algn="ctr" fontAlgn="b"/>
                      <a:r>
                        <a:rPr lang="de-DE" sz="1600" dirty="0" smtClean="0"/>
                        <a:t>~</a:t>
                      </a:r>
                      <a:endParaRPr lang="de-DE" sz="1600" b="0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India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78.055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25.068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Peru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76.306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21.489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-186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/>
                        <a:t>~</a:t>
                      </a:r>
                      <a:endParaRPr lang="de-DE" sz="1600" b="0" i="0" u="none" strike="noStrike" dirty="0" smtClean="0">
                        <a:solidFill>
                          <a:srgbClr val="36609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Saudi Arabia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44.830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12.892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Mexico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40.186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12.552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/>
                        <a:t>~</a:t>
                      </a:r>
                      <a:endParaRPr lang="de-DE" sz="1600" b="0" i="0" u="none" strike="noStrike" dirty="0" smtClean="0">
                        <a:solidFill>
                          <a:srgbClr val="36609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Turkey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143.114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11.370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00B050"/>
                          </a:solidFill>
                        </a:rPr>
                        <a:t>▼</a:t>
                      </a:r>
                      <a:endParaRPr lang="de-DE" sz="1600" b="0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Chile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34.381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11.333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2400" dirty="0" smtClean="0"/>
              <a:t>Top 10 Länder nach Anzahl neuer Fälle in den letzten 7 Tagen</a:t>
            </a:r>
            <a:endParaRPr lang="de-DE" sz="2400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7" name="Textfeld 6"/>
          <p:cNvSpPr txBox="1"/>
          <p:nvPr/>
        </p:nvSpPr>
        <p:spPr>
          <a:xfrm>
            <a:off x="3182799" y="1052736"/>
            <a:ext cx="30718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1F497D"/>
                </a:solidFill>
              </a:rPr>
              <a:t>4.347.921 Fälle</a:t>
            </a:r>
          </a:p>
          <a:p>
            <a:r>
              <a:rPr lang="en-US" sz="2400" dirty="0" smtClean="0">
                <a:solidFill>
                  <a:srgbClr val="1F497D"/>
                </a:solidFill>
              </a:rPr>
              <a:t>    297.226 Verstorbene</a:t>
            </a:r>
            <a:endParaRPr lang="en-US" sz="2400" dirty="0">
              <a:solidFill>
                <a:srgbClr val="1F497D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Johns Hopkins, </a:t>
            </a:r>
            <a:r>
              <a:rPr lang="de-DE" sz="1400" i="1" dirty="0">
                <a:solidFill>
                  <a:prstClr val="black"/>
                </a:solidFill>
              </a:rPr>
              <a:t>Stand </a:t>
            </a:r>
            <a:r>
              <a:rPr lang="de-DE" sz="1400" i="1" dirty="0" smtClean="0">
                <a:solidFill>
                  <a:prstClr val="black"/>
                </a:solidFill>
              </a:rPr>
              <a:t>14.05.2020</a:t>
            </a:r>
            <a:endParaRPr lang="de-DE" sz="1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825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/>
              <a:t>10-Tage- </a:t>
            </a:r>
            <a:r>
              <a:rPr lang="de-DE" sz="3600" b="1" dirty="0" smtClean="0"/>
              <a:t>Plan in Wuhan</a:t>
            </a:r>
            <a:endParaRPr lang="de-DE" sz="3600" b="1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b="1" u="sng" dirty="0" smtClean="0"/>
              <a:t>Wuhan</a:t>
            </a:r>
            <a:r>
              <a:rPr lang="de-DE" u="sng" dirty="0" smtClean="0"/>
              <a:t>, China</a:t>
            </a:r>
            <a:r>
              <a:rPr lang="de-DE" b="1" u="sng" dirty="0" smtClean="0"/>
              <a:t>: </a:t>
            </a:r>
            <a:r>
              <a:rPr lang="de-DE" dirty="0"/>
              <a:t>keine Fälle im April, aber letzte Woche </a:t>
            </a:r>
            <a:r>
              <a:rPr lang="de-DE" dirty="0" smtClean="0"/>
              <a:t>Meldung eines Clusters mit 6 </a:t>
            </a:r>
            <a:r>
              <a:rPr lang="de-DE" dirty="0"/>
              <a:t>Personen </a:t>
            </a:r>
          </a:p>
          <a:p>
            <a:pPr lvl="1"/>
            <a:r>
              <a:rPr lang="de-DE" dirty="0"/>
              <a:t>Zur Vermeidung eines erneuten Ausbruchs und einer Rückkehr zu den </a:t>
            </a:r>
            <a:r>
              <a:rPr lang="de-DE" dirty="0" smtClean="0"/>
              <a:t>Abriegelungen: 10-Tage- Plan, </a:t>
            </a:r>
            <a:r>
              <a:rPr lang="de-DE" dirty="0"/>
              <a:t>alle Bürger in Wuhan (11 Millionen) </a:t>
            </a:r>
            <a:r>
              <a:rPr lang="de-DE" dirty="0" smtClean="0"/>
              <a:t>mit PCR zu testen.</a:t>
            </a:r>
          </a:p>
          <a:p>
            <a:pPr lvl="1"/>
            <a:endParaRPr lang="de-DE" dirty="0"/>
          </a:p>
          <a:p>
            <a:pPr marL="0" indent="0">
              <a:buNone/>
            </a:pPr>
            <a:r>
              <a:rPr lang="de-DE" sz="1800" dirty="0">
                <a:hlinkClick r:id="rId3"/>
              </a:rPr>
              <a:t>https://</a:t>
            </a:r>
            <a:r>
              <a:rPr lang="de-DE" sz="1800" dirty="0" smtClean="0">
                <a:hlinkClick r:id="rId3"/>
              </a:rPr>
              <a:t>www.theguardian.com/world/2020/may/13/10-days-battle-wuhan-covid-19-testing-plan</a:t>
            </a:r>
            <a:endParaRPr lang="de-DE" sz="1800" dirty="0" smtClean="0"/>
          </a:p>
          <a:p>
            <a:pPr marL="0" indent="0">
              <a:buNone/>
            </a:pPr>
            <a:r>
              <a:rPr lang="de-DE" sz="1800" dirty="0">
                <a:hlinkClick r:id="rId4"/>
              </a:rPr>
              <a:t>https://</a:t>
            </a:r>
            <a:r>
              <a:rPr lang="de-DE" sz="1800" dirty="0" smtClean="0">
                <a:hlinkClick r:id="rId4"/>
              </a:rPr>
              <a:t>edition.cnn.com/2020/05/12/asia/wuhan-coronavirus-testing-china-intl-hnk/index.html</a:t>
            </a:r>
            <a:r>
              <a:rPr lang="de-DE" sz="1800" dirty="0" smtClean="0"/>
              <a:t> 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78273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de-DE" sz="3200" b="1" dirty="0">
                <a:solidFill>
                  <a:prstClr val="black"/>
                </a:solidFill>
              </a:rPr>
              <a:t>30 serologischen Studien aus 12 Länder</a:t>
            </a:r>
            <a:endParaRPr lang="de-DE" b="1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88955871"/>
              </p:ext>
            </p:extLst>
          </p:nvPr>
        </p:nvGraphicFramePr>
        <p:xfrm>
          <a:off x="4211960" y="1124744"/>
          <a:ext cx="4473006" cy="5615480"/>
        </p:xfrm>
        <a:graphic>
          <a:graphicData uri="http://schemas.openxmlformats.org/drawingml/2006/table">
            <a:tbl>
              <a:tblPr/>
              <a:tblGrid>
                <a:gridCol w="2816112"/>
                <a:gridCol w="609956"/>
                <a:gridCol w="1046938"/>
              </a:tblGrid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Kohorte</a:t>
                      </a:r>
                    </a:p>
                    <a:p>
                      <a:pPr algn="l" fontAlgn="b"/>
                      <a:endParaRPr lang="de-DE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Land</a:t>
                      </a:r>
                    </a:p>
                    <a:p>
                      <a:pPr algn="l" fontAlgn="b"/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Stichprobe(N)</a:t>
                      </a:r>
                    </a:p>
                    <a:p>
                      <a:pPr algn="l" fontAlgn="b"/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Belgium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</a:t>
                      </a:r>
                      <a:r>
                        <a:rPr lang="de-D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Flanders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Blood </a:t>
                      </a:r>
                      <a:r>
                        <a:rPr lang="de-D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donors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~1,300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Belgium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Blood </a:t>
                      </a:r>
                      <a:r>
                        <a:rPr lang="de-D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donors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~3,000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Switzerland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</a:t>
                      </a:r>
                      <a:r>
                        <a:rPr lang="de-D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Geneva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</a:t>
                      </a:r>
                      <a:r>
                        <a:rPr lang="de-D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Health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Panel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343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Switzerland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</a:t>
                      </a:r>
                      <a:r>
                        <a:rPr lang="de-D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Geneva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</a:t>
                      </a:r>
                      <a:r>
                        <a:rPr lang="de-D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Health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Panel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417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China, Wuhan, Hospital </a:t>
                      </a:r>
                      <a:r>
                        <a:rPr lang="de-D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visitors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CN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~5,000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China, Wuhan, Hospital Health Care Workers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CN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3600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Germany, Gangelt, General Public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~500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Denmark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</a:t>
                      </a:r>
                      <a:r>
                        <a:rPr lang="de-D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Copenhagen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Blood </a:t>
                      </a:r>
                      <a:r>
                        <a:rPr lang="de-D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Donors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DK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1000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Denmark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</a:t>
                      </a:r>
                      <a:r>
                        <a:rPr lang="de-D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Midtjylland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Blood </a:t>
                      </a:r>
                      <a:r>
                        <a:rPr lang="de-D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Donors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DK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Denmark, Blood Donors 1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DK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4072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Denmark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Blood </a:t>
                      </a:r>
                      <a:r>
                        <a:rPr lang="de-D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Donors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2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DK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5029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Denmark, Hospital Health Care Workers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DK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~20,000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Finland, non-infectious hospital lab samples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145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Finland, non-infectious hospital lab samples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Finland, non-infectious hospital lab samples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147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France, Oise, Blood </a:t>
                      </a:r>
                      <a:r>
                        <a:rPr lang="de-D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Donors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France, Oise, High School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661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Italy, Robbio, General Public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IT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910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Netherlands, Blood Donors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NL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4208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Sweden, Stockholm, Retirement home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~2,000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Sweden, Stockholm, Hospital Health Care Workers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527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Scotland, Blood Donors 1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UK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500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Scotland, Blood Donors 2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UK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500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USA, Telluride, First Responders (2)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645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USA, Telluride, General Public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5757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USA, Santa Clara, General Public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3330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USA, LA County, General Public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863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USA, Boston, General Public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USA, Florida, Miami-Dade County, General Public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750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USA, New York State, General Public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3000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USA, New York State, General Public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7500</a:t>
                      </a:r>
                    </a:p>
                  </a:txBody>
                  <a:tcPr marL="8236" marR="8236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8" name="Inhaltsplatzhalter 7"/>
          <p:cNvSpPr>
            <a:spLocks noGrp="1"/>
          </p:cNvSpPr>
          <p:nvPr>
            <p:ph sz="quarter" idx="4"/>
          </p:nvPr>
        </p:nvSpPr>
        <p:spPr>
          <a:xfrm>
            <a:off x="395536" y="1268760"/>
            <a:ext cx="3672408" cy="4968552"/>
          </a:xfrm>
        </p:spPr>
        <p:txBody>
          <a:bodyPr/>
          <a:lstStyle/>
          <a:p>
            <a:r>
              <a:rPr lang="de-DE" sz="2000" dirty="0" smtClean="0"/>
              <a:t>30 serologischen Studien aus 12 Länder </a:t>
            </a:r>
            <a:r>
              <a:rPr lang="de-DE" sz="1400" dirty="0" smtClean="0"/>
              <a:t>(Datenabstand: </a:t>
            </a:r>
            <a:r>
              <a:rPr lang="de-DE" sz="1400" dirty="0" smtClean="0"/>
              <a:t>30</a:t>
            </a:r>
            <a:r>
              <a:rPr lang="de-DE" sz="1400" dirty="0" smtClean="0"/>
              <a:t>.04.2020</a:t>
            </a:r>
            <a:r>
              <a:rPr lang="de-DE" sz="1400" dirty="0" smtClean="0"/>
              <a:t>)</a:t>
            </a:r>
            <a:endParaRPr lang="de-DE" sz="2000" dirty="0" smtClean="0"/>
          </a:p>
          <a:p>
            <a:r>
              <a:rPr lang="de-DE" sz="2000" dirty="0" smtClean="0"/>
              <a:t> Die Stichprobengröße lag zwischen 145 und 20.000 Teilnehmern </a:t>
            </a:r>
          </a:p>
          <a:p>
            <a:r>
              <a:rPr lang="de-DE" sz="2000" dirty="0" smtClean="0"/>
              <a:t>Unterschiedliche Settings: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800" dirty="0" smtClean="0"/>
              <a:t>Allgemeine Bevölkerung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800" dirty="0" smtClean="0"/>
              <a:t>Schüler (High School)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800" dirty="0" smtClean="0"/>
              <a:t>HCW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800" dirty="0"/>
              <a:t>S</a:t>
            </a:r>
            <a:r>
              <a:rPr lang="de-DE" sz="1800" dirty="0" smtClean="0"/>
              <a:t>enioreneinrichtunge</a:t>
            </a:r>
            <a:r>
              <a:rPr lang="de-DE" dirty="0" smtClean="0"/>
              <a:t>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025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de-DE" sz="3200" dirty="0" smtClean="0"/>
              <a:t>30 serologische Studien aus 12 Ländern</a:t>
            </a:r>
            <a:endParaRPr lang="de-DE" sz="3200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67544" y="1196752"/>
            <a:ext cx="7859216" cy="676672"/>
          </a:xfrm>
        </p:spPr>
        <p:txBody>
          <a:bodyPr>
            <a:normAutofit fontScale="40000" lnSpcReduction="20000"/>
          </a:bodyPr>
          <a:lstStyle/>
          <a:p>
            <a:r>
              <a:rPr lang="de-DE" sz="5500" dirty="0" smtClean="0"/>
              <a:t>Die </a:t>
            </a:r>
            <a:r>
              <a:rPr lang="de-DE" sz="5500" dirty="0" err="1" smtClean="0"/>
              <a:t>Seropositivität</a:t>
            </a:r>
            <a:r>
              <a:rPr lang="de-DE" sz="5500" dirty="0" smtClean="0"/>
              <a:t> lag zwischen 0 und 32% (Durchschnitt 6.9%; Median 3.2%).</a:t>
            </a:r>
          </a:p>
          <a:p>
            <a:endParaRPr lang="de-DE" dirty="0" smtClean="0"/>
          </a:p>
          <a:p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44824"/>
            <a:ext cx="6805514" cy="48362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50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de-DE" b="1" dirty="0" smtClean="0"/>
              <a:t>Begrenzte </a:t>
            </a:r>
            <a:r>
              <a:rPr lang="de-DE" b="1" dirty="0"/>
              <a:t>Aussagekraft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de-DE" sz="2600" dirty="0" smtClean="0"/>
              <a:t>Schwerwiegende </a:t>
            </a:r>
            <a:r>
              <a:rPr lang="de-DE" sz="2600" dirty="0"/>
              <a:t>Mängel im Studiendesign und bei der Rekrutierung von Teilnehmern </a:t>
            </a:r>
            <a:r>
              <a:rPr lang="de-DE" sz="2600" dirty="0" smtClean="0"/>
              <a:t>(keine repräsentativen Bevölkerungsgruppen, kein echtes „Random Sampling</a:t>
            </a:r>
            <a:r>
              <a:rPr lang="de-DE" sz="2600" dirty="0" smtClean="0"/>
              <a:t>“)</a:t>
            </a:r>
          </a:p>
          <a:p>
            <a:endParaRPr lang="de-DE" sz="2600" dirty="0" smtClean="0"/>
          </a:p>
          <a:p>
            <a:r>
              <a:rPr lang="de-DE" sz="2600" dirty="0"/>
              <a:t>Falsch-positive Ergebnisse (Kreuzreaktion mit anderen </a:t>
            </a:r>
            <a:r>
              <a:rPr lang="de-DE" sz="2600" dirty="0" err="1"/>
              <a:t>Coronaviren</a:t>
            </a:r>
            <a:r>
              <a:rPr lang="de-DE" sz="2600" dirty="0"/>
              <a:t>): z.B. in den Studien in Boston und Oise </a:t>
            </a:r>
            <a:r>
              <a:rPr lang="de-DE" sz="2600" dirty="0" smtClean="0"/>
              <a:t>wurde Rapid Test (Point-</a:t>
            </a:r>
            <a:r>
              <a:rPr lang="de-DE" sz="2600" dirty="0" err="1" smtClean="0"/>
              <a:t>of</a:t>
            </a:r>
            <a:r>
              <a:rPr lang="de-DE" sz="2600" dirty="0" smtClean="0"/>
              <a:t>-Care-Test) verwendet </a:t>
            </a:r>
            <a:br>
              <a:rPr lang="de-DE" sz="2600" dirty="0" smtClean="0"/>
            </a:br>
            <a:r>
              <a:rPr lang="de-DE" sz="1900" b="1" dirty="0" smtClean="0">
                <a:solidFill>
                  <a:schemeClr val="accent1"/>
                </a:solidFill>
              </a:rPr>
              <a:t>(</a:t>
            </a:r>
            <a:r>
              <a:rPr lang="en-US" sz="1700" b="1" dirty="0" smtClean="0">
                <a:solidFill>
                  <a:schemeClr val="accent1"/>
                </a:solidFill>
              </a:rPr>
              <a:t>WHO </a:t>
            </a:r>
            <a:r>
              <a:rPr lang="en-US" sz="1700" b="1" dirty="0">
                <a:solidFill>
                  <a:schemeClr val="accent1"/>
                </a:solidFill>
              </a:rPr>
              <a:t>does not recommend the use of antibody-detecting rapid diagnostic tests for patient care</a:t>
            </a:r>
            <a:r>
              <a:rPr lang="de-DE" sz="1900" b="1" dirty="0" smtClean="0">
                <a:solidFill>
                  <a:schemeClr val="accent1"/>
                </a:solidFill>
              </a:rPr>
              <a:t>)</a:t>
            </a:r>
          </a:p>
          <a:p>
            <a:endParaRPr lang="de-DE" sz="2600" b="1" dirty="0" smtClean="0">
              <a:solidFill>
                <a:schemeClr val="accent1"/>
              </a:solidFill>
            </a:endParaRPr>
          </a:p>
          <a:p>
            <a:r>
              <a:rPr lang="de-DE" sz="2600" dirty="0" smtClean="0"/>
              <a:t>Positive </a:t>
            </a:r>
            <a:r>
              <a:rPr lang="de-DE" sz="2600" dirty="0"/>
              <a:t>Antikörper </a:t>
            </a:r>
            <a:r>
              <a:rPr lang="de-DE" sz="2600" dirty="0" smtClean="0"/>
              <a:t>bedeuten </a:t>
            </a:r>
            <a:r>
              <a:rPr lang="de-DE" sz="2600" dirty="0"/>
              <a:t>nicht unbedingt Immunität. </a:t>
            </a:r>
            <a:r>
              <a:rPr lang="de-DE" sz="2600" dirty="0" smtClean="0"/>
              <a:t>Nur eine </a:t>
            </a:r>
            <a:r>
              <a:rPr lang="de-DE" sz="2600" dirty="0"/>
              <a:t>Studie </a:t>
            </a:r>
            <a:r>
              <a:rPr lang="de-DE" sz="2600" dirty="0" smtClean="0"/>
              <a:t>hat Qualität </a:t>
            </a:r>
            <a:r>
              <a:rPr lang="de-DE" sz="2600" dirty="0"/>
              <a:t>der Antikörper (</a:t>
            </a:r>
            <a:r>
              <a:rPr lang="de-DE" sz="2600" dirty="0" err="1"/>
              <a:t>neutralizing</a:t>
            </a:r>
            <a:r>
              <a:rPr lang="de-DE" sz="2600" dirty="0"/>
              <a:t> </a:t>
            </a:r>
            <a:r>
              <a:rPr lang="de-DE" sz="2600" dirty="0" err="1"/>
              <a:t>antibodies</a:t>
            </a:r>
            <a:r>
              <a:rPr lang="de-DE" sz="2600" dirty="0"/>
              <a:t>) und </a:t>
            </a:r>
            <a:r>
              <a:rPr lang="de-DE" sz="2600" dirty="0" smtClean="0"/>
              <a:t>Quantität </a:t>
            </a:r>
            <a:r>
              <a:rPr lang="de-DE" sz="2600" dirty="0"/>
              <a:t>der Antikörper </a:t>
            </a:r>
            <a:r>
              <a:rPr lang="de-DE" sz="2600" dirty="0" smtClean="0"/>
              <a:t>(High Level) </a:t>
            </a:r>
            <a:r>
              <a:rPr lang="de-DE" sz="2600" dirty="0"/>
              <a:t>untersucht</a:t>
            </a:r>
            <a:r>
              <a:rPr lang="de-DE" sz="2600" dirty="0" smtClean="0"/>
              <a:t> 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905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de-DE" sz="4000" b="1" dirty="0"/>
              <a:t>Schlussfolgerung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r>
              <a:rPr lang="de-DE" sz="2800" dirty="0" smtClean="0"/>
              <a:t>Ungeachtet der schwerwiegenden Mängel, der </a:t>
            </a:r>
            <a:r>
              <a:rPr lang="de-DE" sz="2800" dirty="0"/>
              <a:t>avisierte Anteil von 60-70% </a:t>
            </a:r>
            <a:r>
              <a:rPr lang="de-DE" sz="2800" dirty="0" err="1" smtClean="0"/>
              <a:t>Seroprävalenz</a:t>
            </a:r>
            <a:r>
              <a:rPr lang="de-DE" sz="2800" dirty="0" smtClean="0"/>
              <a:t> ist </a:t>
            </a:r>
            <a:r>
              <a:rPr lang="de-DE" sz="2800" dirty="0"/>
              <a:t>weder in stark betroffenen Regionen noch in der allgemeinen Bevölkerung </a:t>
            </a:r>
            <a:r>
              <a:rPr lang="de-DE" sz="2800" dirty="0" smtClean="0"/>
              <a:t>erreicht.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400" dirty="0" smtClean="0"/>
              <a:t>Bevölkerungsbezogene </a:t>
            </a:r>
            <a:r>
              <a:rPr lang="de-DE" sz="2400" dirty="0"/>
              <a:t>Limitierung der COVID-19 Ausbreitung </a:t>
            </a:r>
            <a:r>
              <a:rPr lang="de-DE" sz="2400" dirty="0" smtClean="0"/>
              <a:t>ist weiterhin </a:t>
            </a:r>
            <a:r>
              <a:rPr lang="de-DE" sz="2400" dirty="0"/>
              <a:t>nicht </a:t>
            </a:r>
            <a:r>
              <a:rPr lang="de-DE" sz="2400" dirty="0" smtClean="0"/>
              <a:t>gewährleistet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400" dirty="0" smtClean="0"/>
              <a:t>Herdenimmunität ist </a:t>
            </a:r>
            <a:r>
              <a:rPr lang="de-DE" sz="2400" dirty="0" smtClean="0"/>
              <a:t>noch </a:t>
            </a:r>
            <a:r>
              <a:rPr lang="de-DE" sz="2400" dirty="0"/>
              <a:t>weit weg </a:t>
            </a:r>
            <a:r>
              <a:rPr lang="de-DE" sz="2400" dirty="0" smtClean="0"/>
              <a:t>und der Aufbau der </a:t>
            </a:r>
            <a:r>
              <a:rPr lang="de-DE" sz="2400" dirty="0"/>
              <a:t>Herdenimmunität </a:t>
            </a:r>
            <a:r>
              <a:rPr lang="de-DE" sz="2400" dirty="0" smtClean="0"/>
              <a:t>wird </a:t>
            </a:r>
            <a:r>
              <a:rPr lang="de-DE" sz="2400" dirty="0" smtClean="0"/>
              <a:t>mehr </a:t>
            </a:r>
            <a:r>
              <a:rPr lang="de-DE" sz="2400" dirty="0" smtClean="0"/>
              <a:t>Zeit brauchen 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18180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2400" dirty="0" smtClean="0"/>
              <a:t>Länder mit über 70.000 neuen COVID-19 Fällen in den letzten 7 Tagen</a:t>
            </a:r>
            <a:endParaRPr lang="de-DE" sz="2400" dirty="0"/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Johns Hopkins, </a:t>
            </a:r>
            <a:r>
              <a:rPr lang="de-DE" sz="1400" i="1" dirty="0">
                <a:solidFill>
                  <a:prstClr val="black"/>
                </a:solidFill>
              </a:rPr>
              <a:t>Stand </a:t>
            </a:r>
            <a:r>
              <a:rPr lang="de-DE" sz="1400" i="1" dirty="0" smtClean="0">
                <a:solidFill>
                  <a:prstClr val="black"/>
                </a:solidFill>
              </a:rPr>
              <a:t>14.05.2020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5004048" y="1399916"/>
            <a:ext cx="1603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1.369.376 </a:t>
            </a:r>
            <a:r>
              <a:rPr lang="en-US" dirty="0" err="1" smtClean="0">
                <a:solidFill>
                  <a:prstClr val="black"/>
                </a:solidFill>
              </a:rPr>
              <a:t>Fälle</a:t>
            </a:r>
            <a:endParaRPr lang="en-US" dirty="0" smtClean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82.387 </a:t>
            </a:r>
            <a:r>
              <a:rPr lang="en-US" dirty="0" err="1" smtClean="0">
                <a:solidFill>
                  <a:prstClr val="black"/>
                </a:solidFill>
              </a:rPr>
              <a:t>Verst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2267744" y="1414517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232.243 </a:t>
            </a:r>
            <a:r>
              <a:rPr lang="en-US" dirty="0" err="1" smtClean="0">
                <a:solidFill>
                  <a:prstClr val="black"/>
                </a:solidFill>
              </a:rPr>
              <a:t>Fälle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2.116 </a:t>
            </a:r>
            <a:r>
              <a:rPr lang="en-US" dirty="0" err="1" smtClean="0">
                <a:solidFill>
                  <a:prstClr val="black"/>
                </a:solidFill>
              </a:rPr>
              <a:t>Verst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092214"/>
            <a:ext cx="6430910" cy="443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264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56984" cy="35394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2300" dirty="0" smtClean="0"/>
              <a:t>Länder mit 7.000 – 70.000 neuen COVID-19 Fällen in den letzten 7 Tagen</a:t>
            </a:r>
            <a:endParaRPr lang="de-DE" sz="2300" dirty="0"/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Johns Hopkins, </a:t>
            </a:r>
            <a:r>
              <a:rPr lang="de-DE" sz="1400" i="1" dirty="0">
                <a:solidFill>
                  <a:prstClr val="black"/>
                </a:solidFill>
              </a:rPr>
              <a:t>Stand </a:t>
            </a:r>
            <a:r>
              <a:rPr lang="de-DE" sz="1400" i="1" dirty="0" smtClean="0">
                <a:solidFill>
                  <a:prstClr val="black"/>
                </a:solidFill>
              </a:rPr>
              <a:t>14.05.2020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32" y="1125344"/>
            <a:ext cx="7823284" cy="54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820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4"/>
          <p:cNvSpPr txBox="1">
            <a:spLocks/>
          </p:cNvSpPr>
          <p:nvPr/>
        </p:nvSpPr>
        <p:spPr>
          <a:xfrm>
            <a:off x="147010" y="332656"/>
            <a:ext cx="8849980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2400" dirty="0" smtClean="0"/>
              <a:t>Länder mit 1.400-7.000 neuen COVID-19 Fällen in den letzten 7 Tagen</a:t>
            </a:r>
            <a:endParaRPr lang="en-GB" sz="2400" dirty="0">
              <a:latin typeface="ScalaSansPro-Bold" pitchFamily="50" charset="0"/>
            </a:endParaRPr>
          </a:p>
        </p:txBody>
      </p:sp>
      <p:cxnSp>
        <p:nvCxnSpPr>
          <p:cNvPr id="11" name="Gerade Verbindung 10"/>
          <p:cNvCxnSpPr/>
          <p:nvPr/>
        </p:nvCxnSpPr>
        <p:spPr>
          <a:xfrm>
            <a:off x="0" y="90720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12" name="Textfeld 11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Johns Hopkins, </a:t>
            </a:r>
            <a:r>
              <a:rPr lang="de-DE" sz="1400" i="1" dirty="0">
                <a:solidFill>
                  <a:prstClr val="black"/>
                </a:solidFill>
              </a:rPr>
              <a:t>Stand </a:t>
            </a:r>
            <a:r>
              <a:rPr lang="de-DE" sz="1400" i="1" dirty="0" smtClean="0">
                <a:solidFill>
                  <a:prstClr val="black"/>
                </a:solidFill>
              </a:rPr>
              <a:t>14.05.2020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340" y="1053336"/>
            <a:ext cx="7831076" cy="54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495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697</Words>
  <Application>Microsoft Office PowerPoint</Application>
  <PresentationFormat>Bildschirmpräsentation (4:3)</PresentationFormat>
  <Paragraphs>231</Paragraphs>
  <Slides>9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Larissa</vt:lpstr>
      <vt:lpstr>PowerPoint-Präsentation</vt:lpstr>
      <vt:lpstr>10-Tage- Plan in Wuhan</vt:lpstr>
      <vt:lpstr>30 serologischen Studien aus 12 Länder</vt:lpstr>
      <vt:lpstr>30 serologische Studien aus 12 Ländern</vt:lpstr>
      <vt:lpstr>Begrenzte Aussagekraft</vt:lpstr>
      <vt:lpstr>Schlussfolgerung</vt:lpstr>
      <vt:lpstr>PowerPoint-Präsentation</vt:lpstr>
      <vt:lpstr>PowerPoint-Präsentation</vt:lpstr>
      <vt:lpstr>PowerPoint-Präsentation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Karo, Basel</dc:creator>
  <cp:lastModifiedBy>Karo, Basel</cp:lastModifiedBy>
  <cp:revision>33</cp:revision>
  <dcterms:created xsi:type="dcterms:W3CDTF">2020-04-30T09:42:31Z</dcterms:created>
  <dcterms:modified xsi:type="dcterms:W3CDTF">2020-05-14T08:13:32Z</dcterms:modified>
</cp:coreProperties>
</file>