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81"/>
  </p:notesMasterIdLst>
  <p:handoutMasterIdLst>
    <p:handoutMasterId r:id="rId82"/>
  </p:handoutMasterIdLst>
  <p:sldIdLst>
    <p:sldId id="427" r:id="rId3"/>
    <p:sldId id="428" r:id="rId4"/>
    <p:sldId id="431" r:id="rId5"/>
    <p:sldId id="430" r:id="rId6"/>
    <p:sldId id="494" r:id="rId7"/>
    <p:sldId id="559" r:id="rId8"/>
    <p:sldId id="470" r:id="rId9"/>
    <p:sldId id="500" r:id="rId10"/>
    <p:sldId id="509" r:id="rId11"/>
    <p:sldId id="498" r:id="rId12"/>
    <p:sldId id="437" r:id="rId13"/>
    <p:sldId id="570" r:id="rId14"/>
    <p:sldId id="568" r:id="rId15"/>
    <p:sldId id="439" r:id="rId16"/>
    <p:sldId id="440" r:id="rId17"/>
    <p:sldId id="441" r:id="rId18"/>
    <p:sldId id="555" r:id="rId19"/>
    <p:sldId id="534" r:id="rId20"/>
    <p:sldId id="442" r:id="rId21"/>
    <p:sldId id="556" r:id="rId22"/>
    <p:sldId id="433" r:id="rId23"/>
    <p:sldId id="508" r:id="rId24"/>
    <p:sldId id="550" r:id="rId25"/>
    <p:sldId id="435" r:id="rId26"/>
    <p:sldId id="574" r:id="rId27"/>
    <p:sldId id="565" r:id="rId28"/>
    <p:sldId id="567" r:id="rId29"/>
    <p:sldId id="566" r:id="rId30"/>
    <p:sldId id="553" r:id="rId31"/>
    <p:sldId id="571" r:id="rId32"/>
    <p:sldId id="533" r:id="rId33"/>
    <p:sldId id="538" r:id="rId34"/>
    <p:sldId id="432" r:id="rId35"/>
    <p:sldId id="515" r:id="rId36"/>
    <p:sldId id="497" r:id="rId37"/>
    <p:sldId id="554" r:id="rId38"/>
    <p:sldId id="557" r:id="rId39"/>
    <p:sldId id="558" r:id="rId40"/>
    <p:sldId id="544" r:id="rId41"/>
    <p:sldId id="547" r:id="rId42"/>
    <p:sldId id="545" r:id="rId43"/>
    <p:sldId id="546" r:id="rId44"/>
    <p:sldId id="539" r:id="rId45"/>
    <p:sldId id="540" r:id="rId46"/>
    <p:sldId id="541" r:id="rId47"/>
    <p:sldId id="542" r:id="rId48"/>
    <p:sldId id="543" r:id="rId49"/>
    <p:sldId id="575" r:id="rId50"/>
    <p:sldId id="576" r:id="rId51"/>
    <p:sldId id="517" r:id="rId52"/>
    <p:sldId id="518" r:id="rId53"/>
    <p:sldId id="519" r:id="rId54"/>
    <p:sldId id="520" r:id="rId55"/>
    <p:sldId id="521" r:id="rId56"/>
    <p:sldId id="522" r:id="rId57"/>
    <p:sldId id="523" r:id="rId58"/>
    <p:sldId id="524" r:id="rId59"/>
    <p:sldId id="481" r:id="rId60"/>
    <p:sldId id="482" r:id="rId61"/>
    <p:sldId id="504" r:id="rId62"/>
    <p:sldId id="513" r:id="rId63"/>
    <p:sldId id="512" r:id="rId64"/>
    <p:sldId id="511" r:id="rId65"/>
    <p:sldId id="514" r:id="rId66"/>
    <p:sldId id="476" r:id="rId67"/>
    <p:sldId id="478" r:id="rId68"/>
    <p:sldId id="551" r:id="rId69"/>
    <p:sldId id="552" r:id="rId70"/>
    <p:sldId id="505" r:id="rId71"/>
    <p:sldId id="578" r:id="rId72"/>
    <p:sldId id="569" r:id="rId73"/>
    <p:sldId id="577" r:id="rId74"/>
    <p:sldId id="564" r:id="rId75"/>
    <p:sldId id="572" r:id="rId76"/>
    <p:sldId id="573" r:id="rId77"/>
    <p:sldId id="450" r:id="rId78"/>
    <p:sldId id="549" r:id="rId79"/>
    <p:sldId id="483" r:id="rId80"/>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A8DD"/>
    <a:srgbClr val="045AA6"/>
    <a:srgbClr val="006EC7"/>
    <a:srgbClr val="D0D8E8"/>
    <a:srgbClr val="E9EDF4"/>
    <a:srgbClr val="367BB8"/>
    <a:srgbClr val="338BD2"/>
    <a:srgbClr val="4D8AD2"/>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0046" autoAdjust="0"/>
  </p:normalViewPr>
  <p:slideViewPr>
    <p:cSldViewPr snapToGrid="0" snapToObjects="1">
      <p:cViewPr>
        <p:scale>
          <a:sx n="100" d="100"/>
          <a:sy n="100" d="100"/>
        </p:scale>
        <p:origin x="-1224" y="-22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14.05.2020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14.05.2020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Fallzahlen_aktuellesDatum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37</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Entwurf Wochenbericht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47</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60</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65</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66</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69</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74</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7100BE1-DBC9-4D36-A316-D2F1B3B47456}" type="datetime1">
              <a:rPr lang="de-DE" smtClean="0"/>
              <a:t>14.05.2020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E012CAC1-886B-43DA-AB6E-92F0B00AFEFD}" type="datetime1">
              <a:rPr lang="de-DE" smtClean="0"/>
              <a:t>14.05.2020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A472DE-D007-4E6A-A1CC-2AD65DD588FA}" type="datetime1">
              <a:rPr lang="de-DE" smtClean="0"/>
              <a:t>14.05.2020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D755CA61-CEAC-422F-98B6-2359364003B6}" type="datetime1">
              <a:rPr lang="de-DE" smtClean="0"/>
              <a:t>14.05.2020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0FC09BA8-2265-418A-B15B-DDB68448BC9A}" type="datetime1">
              <a:rPr lang="de-DE" smtClean="0"/>
              <a:t>14.05.2020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A8EE8C0C-18A6-4DD7-A37F-B633B012B971}" type="datetime1">
              <a:rPr lang="de-DE" smtClean="0"/>
              <a:t>14.05.2020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75D4EB28-9C16-4AA1-A18C-9579548FB1D8}" type="datetime1">
              <a:rPr lang="de-DE" smtClean="0"/>
              <a:t>14.05.2020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88E9847-3FE8-45BB-AA0C-6E214E892DE0}" type="datetime1">
              <a:rPr lang="de-DE" smtClean="0"/>
              <a:t>14.05.2020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0FC57387-72FA-406A-9298-A34A2B95D844}" type="datetime1">
              <a:rPr lang="de-DE" smtClean="0"/>
              <a:t>14.05.2020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F1AA8ABF-8A2A-47C3-A0CE-ABB4D5CB80D6}" type="datetime1">
              <a:rPr lang="de-DE" smtClean="0"/>
              <a:t>14.05.2020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ABE0CADC-94B7-4C06-9F1F-81B610786BDA}"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a:t>
            </a:r>
            <a:r>
              <a:rPr lang="de-DE" sz="2800" dirty="0" smtClean="0">
                <a:solidFill>
                  <a:schemeClr val="bg1"/>
                </a:solidFill>
              </a:rPr>
              <a:t>14.05.2020</a:t>
            </a:r>
            <a:r>
              <a:rPr lang="de-DE" sz="2800" dirty="0" smtClean="0">
                <a:solidFill>
                  <a:schemeClr val="bg1"/>
                </a:solidFill>
              </a:rPr>
              <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3404272854"/>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14.05.2020</a:t>
                      </a:r>
                      <a:endParaRPr lang="de-DE" b="1" dirty="0" smtClean="0">
                        <a:solidFill>
                          <a:schemeClr val="bg1"/>
                        </a:solidFill>
                      </a:endParaRP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172.239</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+933</a:t>
                      </a:r>
                      <a:endParaRPr lang="de-DE" dirty="0" smtClean="0"/>
                    </a:p>
                  </a:txBody>
                  <a:tcPr anchor="ctr"/>
                </a:tc>
                <a:tc>
                  <a:txBody>
                    <a:bodyPr/>
                    <a:lstStyle/>
                    <a:p>
                      <a:pPr algn="ctr"/>
                      <a:r>
                        <a:rPr lang="de-DE" dirty="0" smtClean="0">
                          <a:solidFill>
                            <a:schemeClr val="tx1"/>
                          </a:solidFill>
                        </a:rPr>
                        <a:t>+0,5%</a:t>
                      </a:r>
                      <a:endParaRPr lang="de-DE" dirty="0">
                        <a:solidFill>
                          <a:schemeClr val="tx1"/>
                        </a:solidFill>
                      </a:endParaRPr>
                    </a:p>
                  </a:txBody>
                  <a:tcPr anchor="ctr"/>
                </a:tc>
                <a:tc>
                  <a:txBody>
                    <a:bodyPr/>
                    <a:lstStyle/>
                    <a:p>
                      <a:pPr algn="ctr"/>
                      <a:r>
                        <a:rPr lang="de-DE" dirty="0" smtClean="0">
                          <a:solidFill>
                            <a:schemeClr val="tx1"/>
                          </a:solidFill>
                        </a:rPr>
                        <a:t>207</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7.723</a:t>
                      </a:r>
                      <a:endParaRPr lang="de-DE" dirty="0">
                        <a:solidFill>
                          <a:schemeClr val="tx1"/>
                        </a:solidFill>
                      </a:endParaRPr>
                    </a:p>
                  </a:txBody>
                  <a:tcPr anchor="ctr"/>
                </a:tc>
                <a:tc>
                  <a:txBody>
                    <a:bodyPr/>
                    <a:lstStyle/>
                    <a:p>
                      <a:pPr algn="ctr"/>
                      <a:r>
                        <a:rPr lang="de-DE" dirty="0" smtClean="0">
                          <a:solidFill>
                            <a:schemeClr val="tx1"/>
                          </a:solidFill>
                        </a:rPr>
                        <a:t>+89</a:t>
                      </a:r>
                      <a:endParaRPr lang="de-DE" dirty="0">
                        <a:solidFill>
                          <a:schemeClr val="tx1"/>
                        </a:solidFill>
                      </a:endParaRPr>
                    </a:p>
                  </a:txBody>
                  <a:tcPr anchor="ctr"/>
                </a:tc>
                <a:tc>
                  <a:txBody>
                    <a:bodyPr/>
                    <a:lstStyle/>
                    <a:p>
                      <a:pPr algn="ctr"/>
                      <a:r>
                        <a:rPr lang="de-DE" dirty="0" smtClean="0">
                          <a:solidFill>
                            <a:schemeClr val="tx1"/>
                          </a:solidFill>
                        </a:rPr>
                        <a:t>+</a:t>
                      </a:r>
                      <a:r>
                        <a:rPr lang="de-DE" dirty="0" smtClean="0">
                          <a:solidFill>
                            <a:schemeClr val="tx1"/>
                          </a:solidFill>
                        </a:rPr>
                        <a:t>1,2%</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4,5%</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150.300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a:t>
            </a:r>
            <a:r>
              <a:rPr lang="de-DE" sz="2000" dirty="0" smtClean="0">
                <a:solidFill>
                  <a:srgbClr val="FF0000"/>
                </a:solidFill>
              </a:rPr>
              <a:t>13.05.2020 </a:t>
            </a:r>
            <a:r>
              <a:rPr lang="de-DE" sz="2000" dirty="0" smtClean="0">
                <a:solidFill>
                  <a:schemeClr val="bg1"/>
                </a:solidFill>
              </a:rPr>
              <a:t>(unter Berücksichtigung der Fälle bis 09.05.2020)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818430085"/>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0,83</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( 0,65 - 1,04 )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0,96</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( 0,75 - 1,20 )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0,43</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( 0,29 - 0,60 )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0,41</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( 0,22 - 0,70 )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0,68</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( 0,47 - 0,93 )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1,36</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( 0,92 - 1,96 )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0,69</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( 0,51 - 0,89 )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0,96</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( 0,43 - 1,68 )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0,47</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( 0,34 - 0,62 )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0,9</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( 0,72 - 1,12 )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0,68</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( 0,46 - 1,01 )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0,63</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( 0,27 - 1,11 )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0,84</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( 0,63 - 1,12 )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0,56</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( 0,27 - 0,94 )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0,75</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( 0,49 - 1,04 )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0,96</a:t>
                      </a:r>
                    </a:p>
                  </a:txBody>
                  <a:tcPr marL="9525" marR="9525" marT="9525" marB="0" anchor="b"/>
                </a:tc>
                <a:tc>
                  <a:txBody>
                    <a:bodyPr/>
                    <a:lstStyle/>
                    <a:p>
                      <a:pPr marL="0" algn="ctr" defTabSz="457200" rtl="0" eaLnBrk="1" fontAlgn="b" latinLnBrk="0" hangingPunct="1"/>
                      <a:r>
                        <a:rPr lang="de-DE" sz="1200" b="1" i="0" u="none" strike="noStrike" kern="1200" dirty="0">
                          <a:solidFill>
                            <a:schemeClr val="dk1"/>
                          </a:solidFill>
                          <a:effectLst/>
                          <a:latin typeface="Calibri"/>
                          <a:ea typeface="+mn-ea"/>
                          <a:cs typeface="+mn-cs"/>
                        </a:rPr>
                        <a:t>( 0,72 - 1,26 )</a:t>
                      </a:r>
                    </a:p>
                  </a:txBody>
                  <a:tcPr marL="9525" marR="9525" marT="9525"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C66688F7-BAD6-4339-8A84-277E2C81A79D}" type="datetime1">
              <a:rPr lang="de-DE" smtClean="0"/>
              <a:t>14.05.2020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9CE652A2-AA1B-4FFC-A12D-C8A345AFD182}"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723811528"/>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172.239</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8" name="Inhaltsplatzhalt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4213" y="1155700"/>
            <a:ext cx="7499049" cy="5302250"/>
          </a:xfr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1EAD678-7A37-49CC-899F-47F80F4E307C}"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12</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310789789"/>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5.075</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3" name="Inhaltsplatzhalt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54213" y="1581893"/>
            <a:ext cx="6363763" cy="4499539"/>
          </a:xfrm>
        </p:spPr>
      </p:pic>
    </p:spTree>
    <p:extLst>
      <p:ext uri="{BB962C8B-B14F-4D97-AF65-F5344CB8AC3E}">
        <p14:creationId xmlns:p14="http://schemas.microsoft.com/office/powerpoint/2010/main" val="71339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B612926-04FB-439D-9457-BF5907AF9B87}"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3" name="Inhaltsplatzhalt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4017" y="1004046"/>
            <a:ext cx="5806124" cy="4105257"/>
          </a:xfr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055"/>
          <a:stretch/>
        </p:blipFill>
        <p:spPr bwMode="auto">
          <a:xfrm>
            <a:off x="3550024" y="4165928"/>
            <a:ext cx="5382839" cy="238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FED36042-93EA-4960-9C44-00BF69F0F1F9}"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160696952"/>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2.911</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1580676"/>
            <a:ext cx="7021286" cy="4964444"/>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654631BC-FF00-408D-9988-E00AD0B49783}"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440803628"/>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1.892</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1711502"/>
            <a:ext cx="6568748" cy="4644474"/>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8FAAFF12-41BE-4DD8-A8A3-B4018FF99C68}"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46598"/>
            <a:ext cx="7886382" cy="5576115"/>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21,5</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11,6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7,5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20,6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15,5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14,4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5,8</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8,9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4,3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3,0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11,3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15,3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8,8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14,8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0535A23D-5801-41C8-9450-632D24409669}"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29FE0204-8ED7-42CD-A7D7-0004B978D09D}"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13.05.2020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40" y="1182098"/>
            <a:ext cx="7561911" cy="532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172D8F3B-6AD1-42F3-81B5-8598E01CA0AE}"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13.05.2020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2" y="1182098"/>
            <a:ext cx="7727344" cy="544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8B5219D-B83B-44C8-A384-22F560E43D81}"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a:t>
            </a:r>
            <a:r>
              <a:rPr lang="de-DE" sz="1400" dirty="0" smtClean="0">
                <a:solidFill>
                  <a:schemeClr val="bg1"/>
                </a:solidFill>
              </a:rPr>
              <a:t>14.05.2020</a:t>
            </a:r>
            <a:r>
              <a:rPr lang="de-DE" sz="1400" dirty="0" smtClean="0">
                <a:solidFill>
                  <a:schemeClr val="bg1"/>
                </a:solidFill>
              </a:rPr>
              <a:t>. 00:00)</a:t>
            </a:r>
            <a:endParaRPr lang="de-DE" sz="14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474737894"/>
              </p:ext>
            </p:extLst>
          </p:nvPr>
        </p:nvGraphicFramePr>
        <p:xfrm>
          <a:off x="342900" y="1272206"/>
          <a:ext cx="8207376" cy="4631459"/>
        </p:xfrm>
        <a:graphic>
          <a:graphicData uri="http://schemas.openxmlformats.org/drawingml/2006/table">
            <a:tbl>
              <a:tblPr/>
              <a:tblGrid>
                <a:gridCol w="2133065"/>
                <a:gridCol w="1142428"/>
                <a:gridCol w="1374110"/>
                <a:gridCol w="1171721"/>
                <a:gridCol w="1193026"/>
                <a:gridCol w="1193026"/>
              </a:tblGrid>
              <a:tr h="487522">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3761">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33.670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304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1.608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44.980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178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344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2.229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17,0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6.342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173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3.135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5,5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1.104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162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37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5,4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4.976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270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12,4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9.169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82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146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423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6,8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739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46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11.003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524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6,6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35.741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186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199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1.483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8,3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6.382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156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212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5,2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2.677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270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145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14,6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5.031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195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1.656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75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2,4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2.982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103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a:solidFill>
                            <a:srgbClr val="000000"/>
                          </a:solidFill>
                          <a:effectLst/>
                          <a:latin typeface="Calibri"/>
                        </a:rPr>
                        <a:t>125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0" i="0" u="none" strike="noStrike" dirty="0">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2.652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400" b="0" i="0" u="none" strike="noStrike">
                          <a:solidFill>
                            <a:srgbClr val="000000"/>
                          </a:solidFill>
                          <a:effectLst/>
                          <a:latin typeface="Calibri"/>
                        </a:rPr>
                        <a:t>131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400" b="0" i="0" u="none" strike="noStrike" dirty="0">
                          <a:solidFill>
                            <a:srgbClr val="000000"/>
                          </a:solidFill>
                          <a:effectLst/>
                          <a:latin typeface="Calibri"/>
                        </a:rPr>
                        <a:t>6,1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61">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1" i="0" u="none" strike="noStrike">
                          <a:solidFill>
                            <a:srgbClr val="000000"/>
                          </a:solidFill>
                          <a:effectLst/>
                          <a:latin typeface="Calibri"/>
                        </a:rPr>
                        <a:t>172.239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1" i="0" u="none" strike="noStrike">
                          <a:solidFill>
                            <a:srgbClr val="000000"/>
                          </a:solidFill>
                          <a:effectLst/>
                          <a:latin typeface="Calibri"/>
                        </a:rPr>
                        <a:t>933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1" i="0" u="none" strike="noStrike">
                          <a:solidFill>
                            <a:srgbClr val="000000"/>
                          </a:solidFill>
                          <a:effectLst/>
                          <a:latin typeface="Calibri"/>
                        </a:rPr>
                        <a:t>207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1" i="0" u="none" strike="noStrike">
                          <a:solidFill>
                            <a:srgbClr val="000000"/>
                          </a:solidFill>
                          <a:effectLst/>
                          <a:latin typeface="Calibri"/>
                        </a:rPr>
                        <a:t>7.723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400" b="1" i="0" u="none" strike="noStrike" dirty="0">
                          <a:solidFill>
                            <a:srgbClr val="000000"/>
                          </a:solidFill>
                          <a:effectLst/>
                          <a:latin typeface="Calibri"/>
                        </a:rPr>
                        <a:t>9,3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dirty="0">
                          <a:solidFill>
                            <a:srgbClr val="000000"/>
                          </a:solidFill>
                          <a:effectLst/>
                          <a:latin typeface="Calibri"/>
                          <a:ea typeface="Calibri"/>
                        </a:rPr>
                        <a:t>Meldewoche</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2,0</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3,9</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5,5</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5,8</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fld id="{DFA8B816-BFCB-4312-B886-CC3624532F45}"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20</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AA048DC-822E-45E2-9962-4E0FB3A73005}"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14.05.2020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036630341"/>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172.239</a:t>
                      </a:r>
                      <a:r>
                        <a:rPr lang="de-DE" sz="1400" kern="1200" baseline="0" dirty="0" smtClean="0">
                          <a:solidFill>
                            <a:schemeClr val="tx1"/>
                          </a:solidFill>
                          <a:latin typeface="+mn-lt"/>
                          <a:ea typeface="+mn-ea"/>
                          <a:cs typeface="+mn-cs"/>
                        </a:rPr>
                        <a:t> (171.737)</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45" y="1817612"/>
            <a:ext cx="5380396" cy="218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42" y="4014253"/>
            <a:ext cx="5137802" cy="261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7C24E1A-61B4-4B05-AB47-0745C79D153D}"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14.05.2020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68236108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171.933</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3" y="2115671"/>
            <a:ext cx="4600294" cy="375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937" y="2223246"/>
            <a:ext cx="4477891" cy="36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2305A3D-E46E-4296-BAB2-FA7D37C91D84}"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874020210"/>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7.723</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7.718</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789" y="999473"/>
            <a:ext cx="4313003" cy="277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580" y="3775169"/>
            <a:ext cx="4328223" cy="278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a:t>
            </a:r>
            <a:r>
              <a:rPr lang="de-DE" dirty="0" smtClean="0"/>
              <a:t>14.05.2020</a:t>
            </a:r>
            <a:r>
              <a:rPr lang="de-DE" dirty="0" smtClean="0"/>
              <a:t>. 00:00)</a:t>
            </a:r>
            <a:endParaRPr lang="de-DE" dirty="0"/>
          </a:p>
        </p:txBody>
      </p:sp>
      <p:sp>
        <p:nvSpPr>
          <p:cNvPr id="10" name="Datumsplatzhalter 9"/>
          <p:cNvSpPr>
            <a:spLocks noGrp="1"/>
          </p:cNvSpPr>
          <p:nvPr>
            <p:ph type="dt" sz="half" idx="14"/>
          </p:nvPr>
        </p:nvSpPr>
        <p:spPr/>
        <p:txBody>
          <a:bodyPr/>
          <a:lstStyle/>
          <a:p>
            <a:fld id="{104D9C08-CDFC-40E2-9F74-37650CF3120E}"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2352842069"/>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000" b="1" i="0" u="none" strike="noStrike" dirty="0">
                          <a:effectLst/>
                          <a:latin typeface="Arial"/>
                        </a:rPr>
                        <a:t>0-9</a:t>
                      </a:r>
                    </a:p>
                  </a:txBody>
                  <a:tcPr marL="0" marR="0" marT="0" marB="0" anchor="ctr"/>
                </a:tc>
                <a:tc>
                  <a:txBody>
                    <a:bodyPr/>
                    <a:lstStyle/>
                    <a:p>
                      <a:pPr algn="ctr" fontAlgn="b"/>
                      <a:r>
                        <a:rPr lang="de-DE" sz="1000" b="1" i="0" u="none" strike="noStrike">
                          <a:effectLst/>
                          <a:latin typeface="Arial"/>
                        </a:rPr>
                        <a:t>10-19</a:t>
                      </a:r>
                    </a:p>
                  </a:txBody>
                  <a:tcPr marL="0" marR="0" marT="0" marB="0" anchor="ctr"/>
                </a:tc>
                <a:tc>
                  <a:txBody>
                    <a:bodyPr/>
                    <a:lstStyle/>
                    <a:p>
                      <a:pPr algn="ctr" fontAlgn="b"/>
                      <a:r>
                        <a:rPr lang="de-DE" sz="1000" b="1" i="0" u="none" strike="noStrike">
                          <a:effectLst/>
                          <a:latin typeface="Arial"/>
                        </a:rPr>
                        <a:t>20-29</a:t>
                      </a:r>
                    </a:p>
                  </a:txBody>
                  <a:tcPr marL="0" marR="0" marT="0" marB="0" anchor="ctr"/>
                </a:tc>
                <a:tc>
                  <a:txBody>
                    <a:bodyPr/>
                    <a:lstStyle/>
                    <a:p>
                      <a:pPr algn="ctr" fontAlgn="b"/>
                      <a:r>
                        <a:rPr lang="de-DE" sz="1000" b="1" i="0" u="none" strike="noStrike">
                          <a:effectLst/>
                          <a:latin typeface="Arial"/>
                        </a:rPr>
                        <a:t>30-39</a:t>
                      </a:r>
                    </a:p>
                  </a:txBody>
                  <a:tcPr marL="0" marR="0" marT="0" marB="0" anchor="ctr"/>
                </a:tc>
                <a:tc>
                  <a:txBody>
                    <a:bodyPr/>
                    <a:lstStyle/>
                    <a:p>
                      <a:pPr algn="ctr" fontAlgn="b"/>
                      <a:r>
                        <a:rPr lang="de-DE" sz="1000" b="1" i="0" u="none" strike="noStrike">
                          <a:effectLst/>
                          <a:latin typeface="Arial"/>
                        </a:rPr>
                        <a:t>40-49</a:t>
                      </a:r>
                    </a:p>
                  </a:txBody>
                  <a:tcPr marL="0" marR="0" marT="0" marB="0" anchor="ctr"/>
                </a:tc>
                <a:tc>
                  <a:txBody>
                    <a:bodyPr/>
                    <a:lstStyle/>
                    <a:p>
                      <a:pPr algn="ctr" fontAlgn="b"/>
                      <a:r>
                        <a:rPr lang="de-DE" sz="1000" b="1" i="0" u="none" strike="noStrike">
                          <a:effectLst/>
                          <a:latin typeface="Arial"/>
                        </a:rPr>
                        <a:t>50-59</a:t>
                      </a:r>
                    </a:p>
                  </a:txBody>
                  <a:tcPr marL="0" marR="0" marT="0" marB="0" anchor="ctr"/>
                </a:tc>
                <a:tc>
                  <a:txBody>
                    <a:bodyPr/>
                    <a:lstStyle/>
                    <a:p>
                      <a:pPr algn="ctr" fontAlgn="b"/>
                      <a:r>
                        <a:rPr lang="de-DE" sz="1000" b="1" i="0" u="none" strike="noStrike">
                          <a:effectLst/>
                          <a:latin typeface="Arial"/>
                        </a:rPr>
                        <a:t>60-69</a:t>
                      </a:r>
                    </a:p>
                  </a:txBody>
                  <a:tcPr marL="0" marR="0" marT="0" marB="0" anchor="ctr"/>
                </a:tc>
                <a:tc>
                  <a:txBody>
                    <a:bodyPr/>
                    <a:lstStyle/>
                    <a:p>
                      <a:pPr algn="ctr" fontAlgn="b"/>
                      <a:r>
                        <a:rPr lang="de-DE" sz="1000" b="1" i="0" u="none" strike="noStrike">
                          <a:effectLst/>
                          <a:latin typeface="Arial"/>
                        </a:rPr>
                        <a:t>70-79</a:t>
                      </a:r>
                    </a:p>
                  </a:txBody>
                  <a:tcPr marL="0" marR="0" marT="0" marB="0" anchor="ctr"/>
                </a:tc>
                <a:tc>
                  <a:txBody>
                    <a:bodyPr/>
                    <a:lstStyle/>
                    <a:p>
                      <a:pPr algn="ctr" fontAlgn="b"/>
                      <a:r>
                        <a:rPr lang="de-DE" sz="1000" b="1" i="0" u="none" strike="noStrike">
                          <a:effectLst/>
                          <a:latin typeface="Arial"/>
                        </a:rPr>
                        <a:t>80-89</a:t>
                      </a:r>
                    </a:p>
                  </a:txBody>
                  <a:tcPr marL="0" marR="0" marT="0" marB="0" anchor="ctr"/>
                </a:tc>
                <a:tc>
                  <a:txBody>
                    <a:bodyPr/>
                    <a:lstStyle/>
                    <a:p>
                      <a:pPr algn="ctr" fontAlgn="b"/>
                      <a:r>
                        <a:rPr lang="de-DE" sz="1000" b="1" i="0" u="none" strike="noStrike">
                          <a:effectLst/>
                          <a:latin typeface="Arial"/>
                        </a:rPr>
                        <a:t>90-99</a:t>
                      </a:r>
                    </a:p>
                  </a:txBody>
                  <a:tcPr marL="0" marR="0" marT="0" marB="0" anchor="ctr"/>
                </a:tc>
                <a:tc>
                  <a:txBody>
                    <a:bodyPr/>
                    <a:lstStyle/>
                    <a:p>
                      <a:pPr algn="ctr" fontAlgn="b"/>
                      <a:r>
                        <a:rPr lang="de-DE" sz="10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13</a:t>
                      </a:r>
                    </a:p>
                  </a:txBody>
                  <a:tcPr marL="0" marR="0" marT="0" marB="0" anchor="ctr"/>
                </a:tc>
                <a:tc>
                  <a:txBody>
                    <a:bodyPr/>
                    <a:lstStyle/>
                    <a:p>
                      <a:pPr algn="ctr" fontAlgn="b"/>
                      <a:r>
                        <a:rPr lang="de-DE" sz="1000" b="0" i="0" u="none" strike="noStrike">
                          <a:effectLst/>
                          <a:latin typeface="Arial"/>
                        </a:rPr>
                        <a:t>40</a:t>
                      </a:r>
                    </a:p>
                  </a:txBody>
                  <a:tcPr marL="0" marR="0" marT="0" marB="0" anchor="ctr"/>
                </a:tc>
                <a:tc>
                  <a:txBody>
                    <a:bodyPr/>
                    <a:lstStyle/>
                    <a:p>
                      <a:pPr algn="ctr" fontAlgn="b"/>
                      <a:r>
                        <a:rPr lang="de-DE" sz="1000" b="0" i="0" u="none" strike="noStrike">
                          <a:effectLst/>
                          <a:latin typeface="Arial"/>
                        </a:rPr>
                        <a:t>195</a:t>
                      </a:r>
                    </a:p>
                  </a:txBody>
                  <a:tcPr marL="0" marR="0" marT="0" marB="0" anchor="ctr"/>
                </a:tc>
                <a:tc>
                  <a:txBody>
                    <a:bodyPr/>
                    <a:lstStyle/>
                    <a:p>
                      <a:pPr algn="ctr" fontAlgn="b"/>
                      <a:r>
                        <a:rPr lang="de-DE" sz="1000" b="0" i="0" u="none" strike="noStrike">
                          <a:effectLst/>
                          <a:latin typeface="Arial"/>
                        </a:rPr>
                        <a:t>520</a:t>
                      </a:r>
                    </a:p>
                  </a:txBody>
                  <a:tcPr marL="0" marR="0" marT="0" marB="0" anchor="ctr"/>
                </a:tc>
                <a:tc>
                  <a:txBody>
                    <a:bodyPr/>
                    <a:lstStyle/>
                    <a:p>
                      <a:pPr algn="ctr" fontAlgn="b"/>
                      <a:r>
                        <a:rPr lang="de-DE" sz="1000" b="0" i="0" u="none" strike="noStrike">
                          <a:effectLst/>
                          <a:latin typeface="Arial"/>
                        </a:rPr>
                        <a:t>1.174</a:t>
                      </a:r>
                    </a:p>
                  </a:txBody>
                  <a:tcPr marL="0" marR="0" marT="0" marB="0" anchor="ctr"/>
                </a:tc>
                <a:tc>
                  <a:txBody>
                    <a:bodyPr/>
                    <a:lstStyle/>
                    <a:p>
                      <a:pPr algn="ctr" fontAlgn="b"/>
                      <a:r>
                        <a:rPr lang="de-DE" sz="1000" b="0" i="0" u="none" strike="noStrike">
                          <a:effectLst/>
                          <a:latin typeface="Arial"/>
                        </a:rPr>
                        <a:t>1.838</a:t>
                      </a:r>
                    </a:p>
                  </a:txBody>
                  <a:tcPr marL="0" marR="0" marT="0" marB="0" anchor="ctr"/>
                </a:tc>
                <a:tc>
                  <a:txBody>
                    <a:bodyPr/>
                    <a:lstStyle/>
                    <a:p>
                      <a:pPr algn="ctr" fontAlgn="b"/>
                      <a:r>
                        <a:rPr lang="de-DE" sz="1000" b="0" i="0" u="none" strike="noStrike">
                          <a:effectLst/>
                          <a:latin typeface="Arial"/>
                        </a:rPr>
                        <a:t>501</a:t>
                      </a:r>
                    </a:p>
                  </a:txBody>
                  <a:tcPr marL="0" marR="0" marT="0" marB="0" anchor="ctr"/>
                </a:tc>
                <a:tc>
                  <a:txBody>
                    <a:bodyPr/>
                    <a:lstStyle/>
                    <a:p>
                      <a:pPr algn="ctr" fontAlgn="b"/>
                      <a:r>
                        <a:rPr lang="de-DE" sz="1000" b="0" i="0" u="none" strike="noStrike">
                          <a:effectLst/>
                          <a:latin typeface="Arial"/>
                        </a:rPr>
                        <a:t>5</a:t>
                      </a:r>
                    </a:p>
                  </a:txBody>
                  <a:tcPr marL="0" marR="0" marT="0" marB="0" anchor="ctr"/>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000" b="0" i="0" u="none" strike="noStrike">
                          <a:effectLst/>
                          <a:latin typeface="Arial"/>
                        </a:rPr>
                        <a:t>1</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14</a:t>
                      </a:r>
                    </a:p>
                  </a:txBody>
                  <a:tcPr marL="0" marR="0" marT="0" marB="0" anchor="ctr"/>
                </a:tc>
                <a:tc>
                  <a:txBody>
                    <a:bodyPr/>
                    <a:lstStyle/>
                    <a:p>
                      <a:pPr algn="ctr" fontAlgn="b"/>
                      <a:r>
                        <a:rPr lang="de-DE" sz="1000" b="0" i="0" u="none" strike="noStrike">
                          <a:effectLst/>
                          <a:latin typeface="Arial"/>
                        </a:rPr>
                        <a:t>62</a:t>
                      </a:r>
                    </a:p>
                  </a:txBody>
                  <a:tcPr marL="0" marR="0" marT="0" marB="0" anchor="ctr"/>
                </a:tc>
                <a:tc>
                  <a:txBody>
                    <a:bodyPr/>
                    <a:lstStyle/>
                    <a:p>
                      <a:pPr algn="ctr" fontAlgn="b"/>
                      <a:r>
                        <a:rPr lang="de-DE" sz="1000" b="0" i="0" u="none" strike="noStrike">
                          <a:effectLst/>
                          <a:latin typeface="Arial"/>
                        </a:rPr>
                        <a:t>182</a:t>
                      </a:r>
                    </a:p>
                  </a:txBody>
                  <a:tcPr marL="0" marR="0" marT="0" marB="0" anchor="ctr"/>
                </a:tc>
                <a:tc>
                  <a:txBody>
                    <a:bodyPr/>
                    <a:lstStyle/>
                    <a:p>
                      <a:pPr algn="ctr" fontAlgn="b"/>
                      <a:r>
                        <a:rPr lang="de-DE" sz="1000" b="0" i="0" u="none" strike="noStrike">
                          <a:effectLst/>
                          <a:latin typeface="Arial"/>
                        </a:rPr>
                        <a:t>563</a:t>
                      </a:r>
                    </a:p>
                  </a:txBody>
                  <a:tcPr marL="0" marR="0" marT="0" marB="0" anchor="ctr"/>
                </a:tc>
                <a:tc>
                  <a:txBody>
                    <a:bodyPr/>
                    <a:lstStyle/>
                    <a:p>
                      <a:pPr algn="ctr" fontAlgn="b"/>
                      <a:r>
                        <a:rPr lang="de-DE" sz="1000" b="0" i="0" u="none" strike="noStrike">
                          <a:effectLst/>
                          <a:latin typeface="Arial"/>
                        </a:rPr>
                        <a:t>1.652</a:t>
                      </a:r>
                    </a:p>
                  </a:txBody>
                  <a:tcPr marL="0" marR="0" marT="0" marB="0" anchor="ctr"/>
                </a:tc>
                <a:tc>
                  <a:txBody>
                    <a:bodyPr/>
                    <a:lstStyle/>
                    <a:p>
                      <a:pPr algn="ctr" fontAlgn="b"/>
                      <a:r>
                        <a:rPr lang="de-DE" sz="1000" b="0" i="0" u="none" strike="noStrike">
                          <a:effectLst/>
                          <a:latin typeface="Arial"/>
                        </a:rPr>
                        <a:t>901</a:t>
                      </a:r>
                    </a:p>
                  </a:txBody>
                  <a:tcPr marL="0" marR="0" marT="0" marB="0" anchor="ctr"/>
                </a:tc>
                <a:tc>
                  <a:txBody>
                    <a:bodyPr/>
                    <a:lstStyle/>
                    <a:p>
                      <a:pPr algn="ctr" fontAlgn="b"/>
                      <a:r>
                        <a:rPr lang="de-DE" sz="1000" b="0" i="0" u="none" strike="noStrike" dirty="0">
                          <a:effectLst/>
                          <a:latin typeface="Arial"/>
                        </a:rPr>
                        <a:t>41</a:t>
                      </a: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12.05.2020, 0:00 Uhr)</a:t>
            </a:r>
            <a:endParaRPr lang="de-DE" sz="1400" dirty="0"/>
          </a:p>
        </p:txBody>
      </p:sp>
      <p:sp>
        <p:nvSpPr>
          <p:cNvPr id="4" name="Datumsplatzhalter 3"/>
          <p:cNvSpPr>
            <a:spLocks noGrp="1"/>
          </p:cNvSpPr>
          <p:nvPr>
            <p:ph type="dt" sz="half" idx="14"/>
          </p:nvPr>
        </p:nvSpPr>
        <p:spPr/>
        <p:txBody>
          <a:bodyPr/>
          <a:lstStyle/>
          <a:p>
            <a:fld id="{ACAF461F-8D1F-4FF7-88D9-E71E314A1B2F}"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pic>
        <p:nvPicPr>
          <p:cNvPr id="1945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6589" y="1717482"/>
            <a:ext cx="8345471" cy="413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18 und 19 sind noch nicht aussagekräftig, da der Ausgang der in diesen Meldewochen übermittelten Erkrankungen noch unklar ist.</a:t>
            </a:r>
          </a:p>
        </p:txBody>
      </p:sp>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Mortalitätssurveillance</a:t>
            </a:r>
            <a:r>
              <a:rPr lang="de-DE" dirty="0" smtClean="0"/>
              <a:t> - Deutschland</a:t>
            </a:r>
            <a:endParaRPr lang="de-DE" dirty="0"/>
          </a:p>
        </p:txBody>
      </p:sp>
      <p:sp>
        <p:nvSpPr>
          <p:cNvPr id="4" name="Datumsplatzhalter 3"/>
          <p:cNvSpPr>
            <a:spLocks noGrp="1"/>
          </p:cNvSpPr>
          <p:nvPr>
            <p:ph type="dt" sz="half" idx="14"/>
          </p:nvPr>
        </p:nvSpPr>
        <p:spPr/>
        <p:txBody>
          <a:bodyPr/>
          <a:lstStyle/>
          <a:p>
            <a:fld id="{BE8532F3-E912-4648-8F21-9CC4F23D0CC7}"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12920" y="1676400"/>
            <a:ext cx="729362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5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Mortalitätsurveillance</a:t>
            </a:r>
            <a:r>
              <a:rPr lang="de-DE" dirty="0" smtClean="0"/>
              <a:t> – nach Bundesländern I</a:t>
            </a:r>
            <a:endParaRPr lang="de-DE" dirty="0"/>
          </a:p>
        </p:txBody>
      </p:sp>
      <p:sp>
        <p:nvSpPr>
          <p:cNvPr id="4" name="Datumsplatzhalter 3"/>
          <p:cNvSpPr>
            <a:spLocks noGrp="1"/>
          </p:cNvSpPr>
          <p:nvPr>
            <p:ph type="dt" sz="half" idx="14"/>
          </p:nvPr>
        </p:nvSpPr>
        <p:spPr/>
        <p:txBody>
          <a:bodyPr/>
          <a:lstStyle/>
          <a:p>
            <a:fld id="{8BBC3F07-2F66-4602-9DE6-99C25B09BBEE}"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pic>
        <p:nvPicPr>
          <p:cNvPr id="8" name="17AD69B9-A75E-4774-A7FD-B8A6D8665AE1" descr="image00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20654" y="1323975"/>
            <a:ext cx="8329138" cy="482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89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Mortalitätsurveillance</a:t>
            </a:r>
            <a:r>
              <a:rPr lang="de-DE" dirty="0"/>
              <a:t> </a:t>
            </a:r>
            <a:r>
              <a:rPr lang="de-DE" dirty="0" smtClean="0"/>
              <a:t>- nach </a:t>
            </a:r>
            <a:r>
              <a:rPr lang="de-DE" dirty="0"/>
              <a:t>Bundesländern </a:t>
            </a:r>
            <a:r>
              <a:rPr lang="de-DE" dirty="0" smtClean="0"/>
              <a:t>II</a:t>
            </a:r>
            <a:endParaRPr lang="de-DE" dirty="0"/>
          </a:p>
        </p:txBody>
      </p:sp>
      <p:sp>
        <p:nvSpPr>
          <p:cNvPr id="4" name="Datumsplatzhalter 3"/>
          <p:cNvSpPr>
            <a:spLocks noGrp="1"/>
          </p:cNvSpPr>
          <p:nvPr>
            <p:ph type="dt" sz="half" idx="14"/>
          </p:nvPr>
        </p:nvSpPr>
        <p:spPr/>
        <p:txBody>
          <a:bodyPr/>
          <a:lstStyle/>
          <a:p>
            <a:fld id="{B0D6BD25-1B02-4C0B-A3A2-30C1D5876FE9}"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4989" y="1428750"/>
            <a:ext cx="7977486" cy="461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7816736E-E885-4E60-9EE7-3772504ED49C}"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171.322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53.946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2915978133"/>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2.583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1.759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484</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1.600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11.582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528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10.800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1.875*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52</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rPr>
                        <a:t>1.700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2.242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107</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latin typeface="+mn-lt"/>
                          <a:ea typeface="+mn-ea"/>
                        </a:rPr>
                        <a:t>2.100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14.315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3.242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2.884</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9.400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8.317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343</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41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7.600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rPr>
                        <a:t>1.962</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123</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1.200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74.500</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13.522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2.915</a:t>
                      </a:r>
                      <a:endParaRPr lang="de-DE" sz="1200" dirty="0" smtClean="0">
                        <a:solidFill>
                          <a:schemeClr val="tx1"/>
                        </a:solidFill>
                        <a:effectLst/>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67.800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742F325-5EDF-46FB-94B7-37F053458135}"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38518"/>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9600739A-895C-4207-ADE7-0BFE2FA04AE1}"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13.05.2020. 00:00) </a:t>
            </a:r>
            <a:endParaRPr lang="de-DE" sz="1400" dirty="0">
              <a:solidFill>
                <a:schemeClr val="bg1"/>
              </a:solidFill>
            </a:endParaRPr>
          </a:p>
        </p:txBody>
      </p:sp>
      <p:pic>
        <p:nvPicPr>
          <p:cNvPr id="2048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00600" y="941015"/>
            <a:ext cx="6515729"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00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877E270B-EA32-414B-A472-BDC9D7270CB7}"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13.05.2020. 00:00) </a:t>
            </a:r>
            <a:endParaRPr lang="de-DE" sz="1400" dirty="0">
              <a:solidFill>
                <a:schemeClr val="bg1"/>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47" y="1464973"/>
            <a:ext cx="7635063" cy="467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32</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5246FD75-4D90-447B-8F2C-8A2E3392AFE5}" type="datetime1">
              <a:rPr lang="de-DE" smtClean="0"/>
              <a:t>14.05.2020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fld id="{27331669-E292-4431-85CA-4E5BE3447300}"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EB73E8B-1A9F-43F7-BB3E-FA80999C3CBA}"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34</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1.268</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312544769"/>
              </p:ext>
            </p:extLst>
          </p:nvPr>
        </p:nvGraphicFramePr>
        <p:xfrm>
          <a:off x="307239" y="1683362"/>
          <a:ext cx="8085887" cy="2083003"/>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1.329</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-136</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892</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-82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11.593</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+197</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3.169</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+35</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2691464058"/>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6.373</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13.706</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218</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20.297</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+114</a:t>
                      </a:r>
                      <a:endParaRPr lang="de-DE" sz="16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3.284</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8.402</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519</a:t>
                      </a:r>
                      <a:r>
                        <a:rPr lang="de-DE" sz="1600" b="0" i="0" u="none" strike="noStrike" kern="1200" baseline="0" dirty="0" smtClean="0">
                          <a:solidFill>
                            <a:schemeClr val="tx1"/>
                          </a:solidFill>
                          <a:latin typeface="+mn-lt"/>
                          <a:ea typeface="+mn-ea"/>
                          <a:cs typeface="+mn-cs"/>
                        </a:rPr>
                        <a:t>	</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 </a:t>
                      </a:r>
                      <a:r>
                        <a:rPr lang="de-DE" sz="1600" b="1" i="0" u="none" strike="noStrike" kern="1200" baseline="0" dirty="0" smtClean="0">
                          <a:solidFill>
                            <a:schemeClr val="tx1"/>
                          </a:solidFill>
                          <a:latin typeface="+mn-lt"/>
                          <a:ea typeface="+mn-ea"/>
                          <a:cs typeface="+mn-cs"/>
                        </a:rPr>
                        <a:t>12.205</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+78</a:t>
                      </a:r>
                      <a:endParaRPr lang="de-DE" sz="16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35858B8-0445-4A16-8507-E652361D0ABF}"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 y="778154"/>
            <a:ext cx="8506060" cy="558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FDCBF80-876C-4DA3-8404-F94654FB5105}"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36</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6FAF323E-6E7B-4F38-A8AE-A3AA78B85F9B}"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19FE8842-2737-48F4-8EFD-908C10E1FF1A}"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12.05.2020)</a:t>
            </a:r>
            <a:endParaRPr lang="de-DE" sz="1400" dirty="0"/>
          </a:p>
        </p:txBody>
      </p:sp>
      <p:sp>
        <p:nvSpPr>
          <p:cNvPr id="4" name="Datumsplatzhalter 3"/>
          <p:cNvSpPr>
            <a:spLocks noGrp="1"/>
          </p:cNvSpPr>
          <p:nvPr>
            <p:ph type="dt" sz="half" idx="14"/>
          </p:nvPr>
        </p:nvSpPr>
        <p:spPr/>
        <p:txBody>
          <a:bodyPr/>
          <a:lstStyle/>
          <a:p>
            <a:fld id="{41F43A7D-9249-46C0-A91D-35427D60A8B1}"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39</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19 gaben 29 Labore einen Rückstau von insgesamt  3224 abzuarbeitenden Proben an. 35 Labore nannten Lieferschwierigkeiten für Reagenzien (siehe Anhang), hauptsächlich Extraktionskits und </a:t>
            </a:r>
            <a:r>
              <a:rPr lang="de-DE" dirty="0" err="1"/>
              <a:t>Abstrichtupfer</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4064219205"/>
              </p:ext>
            </p:extLst>
          </p:nvPr>
        </p:nvGraphicFramePr>
        <p:xfrm>
          <a:off x="286746" y="1066752"/>
          <a:ext cx="5834380" cy="2611247"/>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dirty="0">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dirty="0">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dirty="0">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dirty="0">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dirty="0">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dirty="0">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dirty="0">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360.443</a:t>
                      </a:r>
                    </a:p>
                  </a:txBody>
                  <a:tcPr marL="9525" marR="9525" marT="9525" marB="0" anchor="ctr"/>
                </a:tc>
                <a:tc>
                  <a:txBody>
                    <a:bodyPr/>
                    <a:lstStyle/>
                    <a:p>
                      <a:pPr algn="ctr" fontAlgn="ctr"/>
                      <a:r>
                        <a:rPr lang="de-DE" sz="1100" b="0" i="0" u="none" strike="noStrike">
                          <a:solidFill>
                            <a:srgbClr val="000000"/>
                          </a:solidFill>
                          <a:effectLst/>
                          <a:latin typeface="Calibri"/>
                        </a:rPr>
                        <a:t>18.015 (5,0%)</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dirty="0">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382.154</a:t>
                      </a:r>
                    </a:p>
                  </a:txBody>
                  <a:tcPr marL="9525" marR="9525" marT="9525" marB="0" anchor="ctr"/>
                </a:tc>
                <a:tc>
                  <a:txBody>
                    <a:bodyPr/>
                    <a:lstStyle/>
                    <a:p>
                      <a:pPr algn="ctr" fontAlgn="ctr"/>
                      <a:r>
                        <a:rPr lang="de-DE" sz="1100" b="0" i="0" u="none" strike="noStrike">
                          <a:solidFill>
                            <a:srgbClr val="000000"/>
                          </a:solidFill>
                          <a:effectLst/>
                          <a:latin typeface="Calibri"/>
                        </a:rPr>
                        <a:t>15.775 (4,1%)</a:t>
                      </a:r>
                    </a:p>
                  </a:txBody>
                  <a:tcPr marL="9525" marR="9525" marT="9525" marB="0" anchor="ctr"/>
                </a:tc>
                <a:tc>
                  <a:txBody>
                    <a:bodyPr/>
                    <a:lstStyle/>
                    <a:p>
                      <a:pPr algn="ctr" fontAlgn="ctr"/>
                      <a:r>
                        <a:rPr lang="de-DE" sz="1100" b="0" i="0" u="none" strike="noStrike" dirty="0">
                          <a:solidFill>
                            <a:srgbClr val="000000"/>
                          </a:solidFill>
                          <a:effectLst/>
                          <a:latin typeface="Calibri"/>
                        </a:rPr>
                        <a:t>173</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a:solidFill>
                            <a:srgbClr val="000000"/>
                          </a:solidFill>
                          <a:effectLst/>
                          <a:latin typeface="Calibri"/>
                        </a:rPr>
                        <a:t>3.147.771</a:t>
                      </a: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202.689 </a:t>
                      </a:r>
                      <a:r>
                        <a:rPr lang="de-DE" sz="1100" b="1" dirty="0">
                          <a:solidFill>
                            <a:schemeClr val="tx1"/>
                          </a:solidFill>
                          <a:effectLst/>
                          <a:latin typeface="Calibri"/>
                          <a:ea typeface="Times New Roman"/>
                          <a:cs typeface="Calibri"/>
                        </a:rPr>
                        <a:t>(</a:t>
                      </a:r>
                      <a:r>
                        <a:rPr lang="de-DE" sz="1100" b="1" dirty="0" smtClean="0">
                          <a:solidFill>
                            <a:schemeClr val="tx1"/>
                          </a:solidFill>
                          <a:effectLst/>
                          <a:latin typeface="Calibri"/>
                          <a:ea typeface="Times New Roman"/>
                          <a:cs typeface="Calibri"/>
                        </a:rPr>
                        <a:t>6,8</a:t>
                      </a:r>
                      <a:r>
                        <a:rPr lang="de-DE" sz="1100" b="1" dirty="0">
                          <a:solidFill>
                            <a:schemeClr val="tx1"/>
                          </a:solidFill>
                          <a:effectLst/>
                          <a:latin typeface="Calibri"/>
                          <a:ea typeface="Times New Roman"/>
                          <a:cs typeface="Calibri"/>
                        </a:rPr>
                        <a:t>%)</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460237183"/>
              </p:ext>
            </p:extLst>
          </p:nvPr>
        </p:nvGraphicFramePr>
        <p:xfrm>
          <a:off x="564827" y="3956161"/>
          <a:ext cx="7402378" cy="1556385"/>
        </p:xfrm>
        <a:graphic>
          <a:graphicData uri="http://schemas.openxmlformats.org/drawingml/2006/table">
            <a:tbl>
              <a:tblPr firstRow="1" firstCol="1" bandRow="1">
                <a:tableStyleId>{5C22544A-7EE6-4342-B048-85BDC9FD1C3A}</a:tableStyleId>
              </a:tblPr>
              <a:tblGrid>
                <a:gridCol w="1327583"/>
                <a:gridCol w="650153"/>
                <a:gridCol w="602519"/>
                <a:gridCol w="602519"/>
                <a:gridCol w="602519"/>
                <a:gridCol w="602519"/>
                <a:gridCol w="602519"/>
                <a:gridCol w="602519"/>
                <a:gridCol w="603176"/>
                <a:gridCol w="603176"/>
                <a:gridCol w="603176"/>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r>
            </a:tbl>
          </a:graphicData>
        </a:graphic>
      </p:graphicFrame>
      <p:sp>
        <p:nvSpPr>
          <p:cNvPr id="7" name="Textfeld 6"/>
          <p:cNvSpPr txBox="1"/>
          <p:nvPr/>
        </p:nvSpPr>
        <p:spPr>
          <a:xfrm>
            <a:off x="6384897" y="1184745"/>
            <a:ext cx="2393343" cy="2339102"/>
          </a:xfrm>
          <a:prstGeom prst="rect">
            <a:avLst/>
          </a:prstGeom>
          <a:noFill/>
        </p:spPr>
        <p:txBody>
          <a:bodyPr wrap="square" rtlCol="0">
            <a:spAutoFit/>
          </a:bodyPr>
          <a:lstStyle/>
          <a:p>
            <a:pPr marL="0" lvl="1"/>
            <a:r>
              <a:rPr lang="de-DE" sz="1600" dirty="0"/>
              <a:t>Bei den Zahlen der Labortestungen Stand KW19 warten wir noch auf Rückmeldung zweier Labore, da zu den übermittelten Daten noch Fragen offen sind (Stand 13.05.2020 08:30 Uhr).</a:t>
            </a:r>
          </a:p>
          <a:p>
            <a:endParaRPr lang="de-DE" dirty="0"/>
          </a:p>
        </p:txBody>
      </p:sp>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331049C-5EF0-42DD-A609-DE13919208AE}"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9231786E-E02C-4A0F-8FE0-5A67897EAE9E}"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12.05.2020)</a:t>
            </a:r>
            <a:endParaRPr lang="de-DE" dirty="0"/>
          </a:p>
        </p:txBody>
      </p:sp>
      <p:sp>
        <p:nvSpPr>
          <p:cNvPr id="4" name="Datumsplatzhalter 3"/>
          <p:cNvSpPr>
            <a:spLocks noGrp="1"/>
          </p:cNvSpPr>
          <p:nvPr>
            <p:ph type="dt" sz="half" idx="14"/>
          </p:nvPr>
        </p:nvSpPr>
        <p:spPr/>
        <p:txBody>
          <a:bodyPr/>
          <a:lstStyle/>
          <a:p>
            <a:fld id="{95C134A1-03D3-4B2D-97BF-7F328E52676F}"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41</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32" y="1369804"/>
            <a:ext cx="63722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20E8B8D7-7A11-4DD5-8318-C3D96CC46DD3}"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42</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12.05.2020)</a:t>
            </a:r>
            <a:endParaRPr lang="de-DE"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15" y="1413578"/>
            <a:ext cx="63722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AGI, </a:t>
            </a:r>
            <a:r>
              <a:rPr lang="de-DE" dirty="0" smtClean="0"/>
              <a:t>Stand 18. KW</a:t>
            </a:r>
            <a:endParaRPr lang="de-DE" dirty="0"/>
          </a:p>
        </p:txBody>
      </p:sp>
      <p:sp>
        <p:nvSpPr>
          <p:cNvPr id="3" name="Datumsplatzhalter 2"/>
          <p:cNvSpPr>
            <a:spLocks noGrp="1"/>
          </p:cNvSpPr>
          <p:nvPr>
            <p:ph type="dt" sz="half" idx="14"/>
          </p:nvPr>
        </p:nvSpPr>
        <p:spPr/>
        <p:txBody>
          <a:bodyPr/>
          <a:lstStyle/>
          <a:p>
            <a:fld id="{2EC638F5-D42B-45E6-8147-3F3F3A0C42B6}"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43</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a:t>
            </a:r>
            <a:r>
              <a:rPr lang="de-DE" dirty="0" smtClean="0"/>
              <a:t>19</a:t>
            </a:r>
            <a:endParaRPr lang="de-DE" dirty="0"/>
          </a:p>
        </p:txBody>
      </p:sp>
      <p:sp>
        <p:nvSpPr>
          <p:cNvPr id="3" name="Datumsplatzhalter 2"/>
          <p:cNvSpPr>
            <a:spLocks noGrp="1"/>
          </p:cNvSpPr>
          <p:nvPr>
            <p:ph type="dt" sz="half" idx="14"/>
          </p:nvPr>
        </p:nvSpPr>
        <p:spPr/>
        <p:txBody>
          <a:bodyPr/>
          <a:lstStyle/>
          <a:p>
            <a:fld id="{EDBBE615-4925-457A-B619-713D5815D087}"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44</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037" y="1247775"/>
            <a:ext cx="6211501" cy="487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a:t>
            </a:r>
            <a:r>
              <a:rPr lang="de-DE" dirty="0" smtClean="0"/>
              <a:t>19</a:t>
            </a:r>
            <a:endParaRPr lang="de-DE" dirty="0"/>
          </a:p>
        </p:txBody>
      </p:sp>
      <p:sp>
        <p:nvSpPr>
          <p:cNvPr id="3" name="Datumsplatzhalter 2"/>
          <p:cNvSpPr>
            <a:spLocks noGrp="1"/>
          </p:cNvSpPr>
          <p:nvPr>
            <p:ph type="dt" sz="half" idx="14"/>
          </p:nvPr>
        </p:nvSpPr>
        <p:spPr/>
        <p:txBody>
          <a:bodyPr/>
          <a:lstStyle/>
          <a:p>
            <a:fld id="{FD70A6D2-F1E8-41C8-9F88-5ACF7211C192}"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45</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145194"/>
            <a:ext cx="7550038" cy="47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766DB50D-F728-46C4-8261-F53A064A1FB5}"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46</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19</a:t>
            </a:r>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2" y="1232328"/>
            <a:ext cx="79438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fld id="{CC80A032-0B50-46CB-862E-16679613D0E2}"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47</a:t>
            </a:fld>
            <a:endParaRPr lang="de-D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57" y="1163904"/>
            <a:ext cx="8813828" cy="439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19</a:t>
            </a:r>
            <a:endParaRPr lang="de-DE" dirty="0"/>
          </a:p>
        </p:txBody>
      </p:sp>
      <p:sp>
        <p:nvSpPr>
          <p:cNvPr id="4" name="Datumsplatzhalter 3"/>
          <p:cNvSpPr>
            <a:spLocks noGrp="1"/>
          </p:cNvSpPr>
          <p:nvPr>
            <p:ph type="dt" sz="half" idx="14"/>
          </p:nvPr>
        </p:nvSpPr>
        <p:spPr/>
        <p:txBody>
          <a:bodyPr/>
          <a:lstStyle/>
          <a:p>
            <a:fld id="{6A44E1B5-D2E5-4B8A-ADB5-78EB2AC26DEF}"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29560" y="1478943"/>
            <a:ext cx="6674565" cy="434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526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19</a:t>
            </a:r>
          </a:p>
        </p:txBody>
      </p:sp>
      <p:sp>
        <p:nvSpPr>
          <p:cNvPr id="4" name="Datumsplatzhalter 3"/>
          <p:cNvSpPr>
            <a:spLocks noGrp="1"/>
          </p:cNvSpPr>
          <p:nvPr>
            <p:ph type="dt" sz="half" idx="14"/>
          </p:nvPr>
        </p:nvSpPr>
        <p:spPr/>
        <p:txBody>
          <a:bodyPr/>
          <a:lstStyle/>
          <a:p>
            <a:fld id="{0F28E664-81B9-4772-90C7-055A9779E085}"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64825" y="1234842"/>
            <a:ext cx="7067875" cy="461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83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FE7E10F-1450-4BC3-939A-09E4C70B2442}"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14.05.2020</a:t>
            </a:r>
            <a:r>
              <a:rPr lang="de-DE" sz="1400" dirty="0" smtClean="0">
                <a:solidFill>
                  <a:schemeClr val="bg1"/>
                </a:solidFill>
              </a:rPr>
              <a:t>. </a:t>
            </a:r>
            <a:r>
              <a:rPr lang="de-DE" sz="1400" dirty="0">
                <a:solidFill>
                  <a:schemeClr val="bg1"/>
                </a:solidFill>
              </a:rPr>
              <a:t>00:00)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28750"/>
            <a:ext cx="8113713"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CC63B00-38F7-4FFA-92AF-F0D2599655C5}"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a:t>
            </a:r>
            <a:r>
              <a:rPr lang="de-DE" b="1" smtClean="0"/>
              <a:t>respiratorischer Diagnose</a:t>
            </a:r>
            <a:r>
              <a:rPr lang="de-DE" smtClean="0"/>
              <a:t>, </a:t>
            </a:r>
            <a:r>
              <a:rPr lang="de-DE" dirty="0" smtClean="0"/>
              <a:t>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a:t>
            </a:r>
            <a:r>
              <a:rPr lang="de-DE" sz="2000" i="1" smtClean="0"/>
              <a:t>64%, </a:t>
            </a:r>
            <a:r>
              <a:rPr lang="de-DE" sz="2000" i="1" dirty="0" smtClean="0"/>
              <a:t>Altersmedian: 72</a:t>
            </a:r>
          </a:p>
          <a:p>
            <a:endParaRPr lang="de-DE" sz="2000" dirty="0" smtClean="0"/>
          </a:p>
          <a:p>
            <a:r>
              <a:rPr lang="de-DE" sz="2000" dirty="0" smtClean="0"/>
              <a:t>Anteil beatmete Patienten:		14% </a:t>
            </a:r>
            <a:r>
              <a:rPr lang="de-DE" sz="2000" i="1" dirty="0"/>
              <a:t>	männlich: </a:t>
            </a:r>
            <a:r>
              <a:rPr lang="de-DE" sz="2000" i="1"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a:t>
            </a:r>
            <a:r>
              <a:rPr lang="de-DE" sz="2000" i="1" smtClean="0"/>
              <a:t>57%, </a:t>
            </a:r>
            <a:r>
              <a:rPr lang="de-DE" sz="2000" i="1" dirty="0" smtClean="0"/>
              <a:t>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5138F4-F6E2-4FBA-82C4-18241BA9B214}"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5F40AB0-9962-4BB2-B177-C3D18D7B7502}"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F971F48-24DF-46C2-9832-C64A6EA3B16F}"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D560C9-9A9C-401A-B7EC-54C1A8428985}"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9E60AA2-36FD-4C85-A6CF-6FE45548CC2E}"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4C7B77F-3A6C-49FA-AAC3-D6BA6C0951D4}"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B2C9C34-7C28-4260-9B6D-B228B0E7721D}"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3D436210-8B5E-4DBF-8F89-BFF805FE4668}"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78C0250B-D2D2-45A2-976B-3BC7CDBC773E}"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smtClean="0">
                <a:solidFill>
                  <a:schemeClr val="bg1"/>
                </a:solidFill>
              </a:rPr>
              <a:t>14.05.2020 </a:t>
            </a:r>
            <a:r>
              <a:rPr lang="en-US" sz="1400" dirty="0" smtClean="0">
                <a:solidFill>
                  <a:schemeClr val="bg1"/>
                </a:solidFill>
              </a:rPr>
              <a:t>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C38E11EC-D8CA-4845-BADB-15E55C419FE4}"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1929560"/>
            <a:ext cx="7615237"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B5FC95A5-4D10-4A0D-9DF9-C8E2B7BF3C10}" type="datetime1">
              <a:rPr lang="de-DE" smtClean="0"/>
              <a:t>14.05.2020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60</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226B7D47-E60A-4150-9F82-912CF529D216}"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5117891E-EA0A-4E52-A17F-DFABB94CD171}"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2C9E71CA-D2C6-4F2B-9A04-EB877226DA0C}"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73D18D65-BFB5-45C7-A6EB-D9E2015ACB2E}"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28FEC8D-3026-436C-A672-41B4D4A87007}"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FAEA1BBB-2020-4B23-A267-F2EB10F50344}"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CB12BA05-3723-45EB-890C-A7FA05988760}"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791285B0-D472-4DC7-925D-20F153880D8C}"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AFA79C6F-FA62-48F6-AA8F-5F1D15301B42}"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69</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EEDD49D-B477-4FD6-A448-E420CC2331AB}"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a:t>
            </a:r>
            <a:r>
              <a:rPr lang="de-DE" sz="1400" dirty="0" smtClean="0">
                <a:solidFill>
                  <a:schemeClr val="bg1"/>
                </a:solidFill>
              </a:rPr>
              <a:t>14.05.2020</a:t>
            </a:r>
            <a:r>
              <a:rPr lang="de-DE" sz="1400" dirty="0" smtClean="0">
                <a:solidFill>
                  <a:schemeClr val="bg1"/>
                </a:solidFill>
              </a:rPr>
              <a:t>. 00:00)</a:t>
            </a:r>
            <a:endParaRPr lang="de-DE" sz="14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1314582"/>
            <a:ext cx="8337875" cy="440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r>
              <a:rPr lang="de-DE" dirty="0" smtClean="0"/>
              <a:t>Bei </a:t>
            </a:r>
            <a:r>
              <a:rPr lang="de-DE" dirty="0"/>
              <a:t>Corona-Reihenuntersuchungen im Landkreis Greiz sind insgesamt 47 weitere Infektionen festgestellt worden. Insgesamt wurden am Wochenende 855 Bewohner und Beschäftigte von sechs Pflege- und Seniorenheimen auf das Virus </a:t>
            </a:r>
            <a:r>
              <a:rPr lang="de-DE" dirty="0" smtClean="0"/>
              <a:t>getestet</a:t>
            </a:r>
            <a:r>
              <a:rPr lang="de-DE" dirty="0"/>
              <a:t> </a:t>
            </a:r>
            <a:r>
              <a:rPr lang="de-DE" dirty="0" smtClean="0"/>
              <a:t>(07.05.2020)</a:t>
            </a:r>
          </a:p>
          <a:p>
            <a:r>
              <a:rPr lang="de-DE" dirty="0" smtClean="0"/>
              <a:t>Maßnahmen: Allgemeinverfügung </a:t>
            </a:r>
            <a:r>
              <a:rPr lang="de-DE" dirty="0"/>
              <a:t>vom 12.05.2020 (in Kraft seit 13.05.2020, befristet zunächst bis 26.05.2020) "der Besuch von Krankenhäusern, Vorsorge- und Rehabilitationseinrichtungen sowie stationären Einrichtungen der Pflege und der besonderen Wohnformen für Menschen mit Behinderungen in der Eingliederungshilfe [... ist] untersagt."</a:t>
            </a:r>
          </a:p>
          <a:p>
            <a:r>
              <a:rPr lang="de-DE" dirty="0" smtClean="0"/>
              <a:t>Weitere </a:t>
            </a:r>
            <a:r>
              <a:rPr lang="de-DE" dirty="0"/>
              <a:t>Testungen in betroffenen Krankenhäusern und Pflegeeinrichtungen geplant.</a:t>
            </a:r>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fld id="{D755CA61-CEAC-422F-98B6-2359364003B6}"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70</a:t>
            </a:fld>
            <a:endParaRPr lang="de-DE" dirty="0"/>
          </a:p>
        </p:txBody>
      </p:sp>
    </p:spTree>
    <p:extLst>
      <p:ext uri="{BB962C8B-B14F-4D97-AF65-F5344CB8AC3E}">
        <p14:creationId xmlns:p14="http://schemas.microsoft.com/office/powerpoint/2010/main" val="3755448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smtClean="0"/>
              <a:t>Mit </a:t>
            </a:r>
            <a:r>
              <a:rPr lang="de-DE" sz="1900" dirty="0"/>
              <a:t>Datenstand 11.05.2020 umfasst der Ausbruch 248 Fälle, davon 52 weiblich und 196 männlich. Der Altersmedian liegt bei 42 Jahren. Insgesamt sind 160 Fälle (65%) </a:t>
            </a:r>
            <a:r>
              <a:rPr lang="de-DE" sz="1900" dirty="0" smtClean="0"/>
              <a:t>asymptomatisch</a:t>
            </a:r>
          </a:p>
          <a:p>
            <a:r>
              <a:rPr lang="de-DE" sz="1900" dirty="0"/>
              <a:t>Der Betrieb wurde mittlerweile vorübergehend geschlossen, die positiv-getesteten 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r>
              <a:rPr lang="de-DE" sz="1900" dirty="0" smtClean="0"/>
              <a:t>Pressemeldung 12.05.: Aktuell </a:t>
            </a:r>
            <a:r>
              <a:rPr lang="de-DE" sz="1900" dirty="0"/>
              <a:t>sind 261 Beschäftigte des fleischverarbeitenden Betriebs in Coesfeld nachweislich mit dem </a:t>
            </a:r>
            <a:r>
              <a:rPr lang="de-DE" sz="1900" dirty="0" err="1"/>
              <a:t>Coronavirus</a:t>
            </a:r>
            <a:r>
              <a:rPr lang="de-DE" sz="1900" dirty="0"/>
              <a:t> infiziert. Bei 573 Getesteten hat sich die Befürchtung nicht bestätigt. Insgesamt sind unter den Beschäftigten bislang 1012 Abstriche genommen worden</a:t>
            </a:r>
            <a:r>
              <a:rPr lang="de-DE" sz="1900" dirty="0" smtClean="0"/>
              <a:t>.</a:t>
            </a:r>
          </a:p>
          <a:p>
            <a:r>
              <a:rPr lang="de-DE" sz="1900" dirty="0" smtClean="0"/>
              <a:t>09.05.Lockerungen </a:t>
            </a:r>
            <a:r>
              <a:rPr lang="de-DE" sz="1900" dirty="0"/>
              <a:t>der Maßnahmen teilweise aufgeschoben bis zum 18. Mai </a:t>
            </a:r>
            <a:r>
              <a:rPr lang="de-DE" sz="1900" dirty="0" smtClean="0"/>
              <a:t>2020</a:t>
            </a:r>
            <a:endParaRPr lang="de-DE" sz="1900" dirty="0" smtClean="0"/>
          </a:p>
          <a:p>
            <a:pPr lvl="2"/>
            <a:endParaRPr lang="de-DE" dirty="0" smtClean="0"/>
          </a:p>
          <a:p>
            <a:pPr lvl="1"/>
            <a:endParaRPr lang="de-DE" dirty="0"/>
          </a:p>
        </p:txBody>
      </p:sp>
      <p:sp>
        <p:nvSpPr>
          <p:cNvPr id="3" name="Titel 2"/>
          <p:cNvSpPr>
            <a:spLocks noGrp="1"/>
          </p:cNvSpPr>
          <p:nvPr>
            <p:ph type="title"/>
          </p:nvPr>
        </p:nvSpPr>
        <p:spPr>
          <a:xfrm>
            <a:off x="333375" y="354142"/>
            <a:ext cx="8092592" cy="923330"/>
          </a:xfrm>
        </p:spPr>
        <p:txBody>
          <a:bodyPr/>
          <a:lstStyle/>
          <a:p>
            <a:r>
              <a:rPr lang="de-DE" dirty="0" smtClean="0"/>
              <a:t>Ausbruchsgeschehen auf Fleischverarbeitenden Betrieben </a:t>
            </a:r>
            <a:r>
              <a:rPr lang="de-DE" dirty="0" smtClean="0"/>
              <a:t>:</a:t>
            </a:r>
            <a:br>
              <a:rPr lang="de-DE" dirty="0" smtClean="0"/>
            </a:br>
            <a:r>
              <a:rPr lang="de-DE" dirty="0" smtClean="0"/>
              <a:t>Landkreis Coesfeld (NW)</a:t>
            </a:r>
            <a:r>
              <a:rPr lang="de-DE" dirty="0" smtClean="0"/>
              <a:t/>
            </a:r>
            <a:br>
              <a:rPr lang="de-DE" dirty="0" smtClean="0"/>
            </a:br>
            <a:r>
              <a:rPr lang="de-DE" sz="1600" b="0" dirty="0" smtClean="0">
                <a:solidFill>
                  <a:schemeClr val="tx1"/>
                </a:solidFill>
              </a:rPr>
              <a:t>(</a:t>
            </a:r>
            <a:r>
              <a:rPr lang="de-DE" sz="1600" b="0" dirty="0">
                <a:solidFill>
                  <a:schemeClr val="tx1"/>
                </a:solidFill>
              </a:rPr>
              <a:t>Stand </a:t>
            </a:r>
            <a:r>
              <a:rPr lang="de-DE" sz="1600" b="0" dirty="0" smtClean="0">
                <a:solidFill>
                  <a:schemeClr val="tx1"/>
                </a:solidFill>
              </a:rPr>
              <a:t>14</a:t>
            </a:r>
            <a:r>
              <a:rPr lang="de-DE" sz="1600" b="0" dirty="0" smtClean="0">
                <a:solidFill>
                  <a:schemeClr val="tx1"/>
                </a:solidFill>
              </a:rPr>
              <a:t>.05.2020</a:t>
            </a:r>
            <a:r>
              <a:rPr lang="de-DE" sz="1600" b="0" dirty="0">
                <a:solidFill>
                  <a:schemeClr val="tx1"/>
                </a:solidFill>
              </a:rPr>
              <a:t>)</a:t>
            </a:r>
          </a:p>
        </p:txBody>
      </p:sp>
      <p:sp>
        <p:nvSpPr>
          <p:cNvPr id="4" name="Datumsplatzhalter 3"/>
          <p:cNvSpPr>
            <a:spLocks noGrp="1"/>
          </p:cNvSpPr>
          <p:nvPr>
            <p:ph type="dt" sz="half" idx="14"/>
          </p:nvPr>
        </p:nvSpPr>
        <p:spPr/>
        <p:txBody>
          <a:bodyPr/>
          <a:lstStyle/>
          <a:p>
            <a:fld id="{8AFDF7B5-F3A7-4FCE-9569-CF08BABFBE1D}"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71</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umfasst</a:t>
            </a:r>
          </a:p>
          <a:p>
            <a:r>
              <a:rPr lang="de-DE" sz="1800" dirty="0"/>
              <a:t>Amtshilfe 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fld id="{A5B9D0F4-C9CC-4316-AA9D-535D0DFB2FB6}"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72</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Ländern</a:t>
            </a:r>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unklar</a:t>
            </a:r>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fld id="{49005355-6F09-468C-A77B-FEC668FB8FDA}"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73</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a:t>
            </a:r>
            <a:r>
              <a:rPr lang="de-DE" dirty="0" smtClean="0">
                <a:solidFill>
                  <a:srgbClr val="FF0000"/>
                </a:solidFill>
              </a:rPr>
              <a:t>12.05</a:t>
            </a:r>
            <a:r>
              <a:rPr lang="de-DE" dirty="0" smtClean="0"/>
              <a:t>.2020</a:t>
            </a:r>
            <a:endParaRPr lang="de-DE" dirty="0"/>
          </a:p>
        </p:txBody>
      </p:sp>
      <p:sp>
        <p:nvSpPr>
          <p:cNvPr id="2" name="Datumsplatzhalter 1"/>
          <p:cNvSpPr>
            <a:spLocks noGrp="1"/>
          </p:cNvSpPr>
          <p:nvPr>
            <p:ph type="dt" sz="half" idx="10"/>
          </p:nvPr>
        </p:nvSpPr>
        <p:spPr/>
        <p:txBody>
          <a:bodyPr/>
          <a:lstStyle/>
          <a:p>
            <a:fld id="{EFC8B71C-DC69-4131-965E-0B2AC6D0CA0E}" type="datetime1">
              <a:rPr lang="de-DE" smtClean="0"/>
              <a:t>14.05.2020</a:t>
            </a:fld>
            <a:endParaRPr lang="de-DE" dirty="0"/>
          </a:p>
        </p:txBody>
      </p:sp>
      <p:sp>
        <p:nvSpPr>
          <p:cNvPr id="5" name="Fußzeilenplatzhalter 4"/>
          <p:cNvSpPr>
            <a:spLocks noGrp="1"/>
          </p:cNvSpPr>
          <p:nvPr>
            <p:ph type="ftr" sz="quarter" idx="11"/>
          </p:nvPr>
        </p:nvSpPr>
        <p:spPr/>
        <p:txBody>
          <a:bodyPr/>
          <a:lstStyle/>
          <a:p>
            <a:r>
              <a:rPr lang="de-DE" smtClean="0"/>
              <a:t>COVID-19: Lage National</a:t>
            </a:r>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74</a:t>
            </a:fld>
            <a:endParaRPr lang="de-DE"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4" y="615623"/>
            <a:ext cx="7765924" cy="609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878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B719526-839F-49EC-B9D0-02D12A62BF78}" type="datetime1">
              <a:rPr lang="de-DE" smtClean="0"/>
              <a:t>14.05.2020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75</a:t>
            </a:fld>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09" y="496092"/>
            <a:ext cx="7897083" cy="561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27544" y="3657601"/>
            <a:ext cx="4531920" cy="3016210"/>
          </a:xfrm>
          <a:prstGeom prst="rect">
            <a:avLst/>
          </a:prstGeom>
          <a:noFill/>
        </p:spPr>
        <p:txBody>
          <a:bodyPr wrap="square" rtlCol="0">
            <a:spAutoFit/>
          </a:bodyPr>
          <a:lstStyle/>
          <a:p>
            <a:r>
              <a:rPr lang="de-DE" sz="1400" dirty="0" smtClean="0"/>
              <a:t>Rückmeldung aus allen BL; aktueller Unterstützungsbedarf:</a:t>
            </a:r>
          </a:p>
          <a:p>
            <a:pPr marL="285750" indent="-285750">
              <a:buFont typeface="Arial" panose="020B0604020202020204" pitchFamily="34" charset="0"/>
              <a:buChar char="•"/>
            </a:pPr>
            <a:r>
              <a:rPr lang="de-DE" sz="1400" dirty="0" smtClean="0"/>
              <a:t>Thüringen: 4 GÄ (LK Ilm-Kreis, SK Weimar, SK Gera, LK Sonneberg) bei der Kontaktpersonennachverfolgung</a:t>
            </a:r>
          </a:p>
          <a:p>
            <a:pPr marL="285750" indent="-285750">
              <a:buFont typeface="Arial" panose="020B0604020202020204" pitchFamily="34" charset="0"/>
              <a:buChar char="•"/>
            </a:pPr>
            <a:r>
              <a:rPr lang="de-DE" sz="1400" dirty="0" smtClean="0"/>
              <a:t>Sachsen: 1 GA (LK Vogtlandkreis)  bei Bewältigung eines Ausbruchs</a:t>
            </a:r>
          </a:p>
          <a:p>
            <a:pPr marL="285750" indent="-285750">
              <a:buFont typeface="Arial" panose="020B0604020202020204" pitchFamily="34" charset="0"/>
              <a:buChar char="•"/>
            </a:pPr>
            <a:r>
              <a:rPr lang="de-DE" sz="1400" dirty="0" smtClean="0"/>
              <a:t>Sachsen-Anhalt: 1 GA (LK Harz) Kontaktpersonennachverfolgung</a:t>
            </a:r>
          </a:p>
          <a:p>
            <a:pPr marL="285750" indent="-285750">
              <a:buFont typeface="Arial" panose="020B0604020202020204" pitchFamily="34" charset="0"/>
              <a:buChar char="•"/>
            </a:pPr>
            <a:r>
              <a:rPr lang="de-DE" sz="1400" dirty="0" smtClean="0"/>
              <a:t>Niedersachsen. 1 GA (SK Salzgitter): Kontaktpersonennachverfolgung</a:t>
            </a:r>
          </a:p>
          <a:p>
            <a:pPr marL="285750" indent="-285750">
              <a:buFont typeface="Arial" panose="020B0604020202020204" pitchFamily="34" charset="0"/>
              <a:buChar char="•"/>
            </a:pPr>
            <a:r>
              <a:rPr lang="de-DE" sz="1400" dirty="0" smtClean="0"/>
              <a:t>Baden-Württemberg: 1 GA (LK </a:t>
            </a:r>
            <a:r>
              <a:rPr lang="de-DE" sz="1400" dirty="0" err="1" smtClean="0"/>
              <a:t>Enzkreis</a:t>
            </a:r>
            <a:r>
              <a:rPr lang="de-DE" sz="1400" dirty="0" smtClean="0"/>
              <a:t>): Bewältigung eines Ausbruchs</a:t>
            </a:r>
          </a:p>
          <a:p>
            <a:pPr marL="285750" indent="-285750">
              <a:buFont typeface="Arial" panose="020B0604020202020204" pitchFamily="34" charset="0"/>
              <a:buChar char="•"/>
            </a:pPr>
            <a:endParaRPr lang="de-DE" dirty="0" smtClean="0"/>
          </a:p>
          <a:p>
            <a:endParaRPr lang="de-DE" dirty="0"/>
          </a:p>
        </p:txBody>
      </p:sp>
    </p:spTree>
    <p:extLst>
      <p:ext uri="{BB962C8B-B14F-4D97-AF65-F5344CB8AC3E}">
        <p14:creationId xmlns:p14="http://schemas.microsoft.com/office/powerpoint/2010/main" val="1714817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1AE5CA9-360A-4F42-B92B-0E6334C60DD6}"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76</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E591BD4-DBF3-4E3E-A807-AFC0096A5EE3}" type="datetime1">
              <a:rPr lang="de-DE" smtClean="0"/>
              <a:t>14.05.2020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77</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717164044"/>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07.05.2020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A859535A-B17D-4DEF-93B1-BF6CFB40E275}"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78</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0,81 </a:t>
            </a:r>
            <a:r>
              <a:rPr lang="de-DE" dirty="0"/>
              <a:t>(95</a:t>
            </a:r>
            <a:r>
              <a:rPr lang="de-DE" dirty="0" smtClean="0"/>
              <a:t>%-Präzisionsintervall</a:t>
            </a:r>
            <a:r>
              <a:rPr lang="de-DE" dirty="0"/>
              <a:t>: </a:t>
            </a:r>
            <a:r>
              <a:rPr lang="de-DE" dirty="0" smtClean="0"/>
              <a:t>0,66 – 0,97)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09.05.2020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ED5C6D87-B605-4FE1-83AB-B516D2E94869}"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a:t>
            </a:r>
            <a:r>
              <a:rPr lang="de-DE" sz="2000" dirty="0" smtClean="0">
                <a:solidFill>
                  <a:srgbClr val="FF0000"/>
                </a:solidFill>
              </a:rPr>
              <a:t>13.05.2020</a:t>
            </a:r>
            <a:r>
              <a:rPr lang="de-DE" sz="2000" dirty="0" smtClean="0">
                <a:solidFill>
                  <a:schemeClr val="bg1"/>
                </a:solidFill>
              </a:rPr>
              <a:t>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CAD821A0-B6A6-46DA-A489-922BCBC95C3B}" type="datetime1">
              <a:rPr lang="de-DE" smtClean="0"/>
              <a:t>14.05.2020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rgbClr val="FF0000"/>
                </a:solidFill>
              </a:rPr>
              <a:t>13.05.2020</a:t>
            </a:r>
            <a:r>
              <a:rPr lang="de-DE" sz="1600" dirty="0" smtClean="0">
                <a:solidFill>
                  <a:schemeClr val="bg1"/>
                </a:solidFill>
              </a:rPr>
              <a:t>   00:00 Uhr (unter </a:t>
            </a:r>
            <a:r>
              <a:rPr lang="de-DE" sz="1600" dirty="0">
                <a:solidFill>
                  <a:schemeClr val="bg1"/>
                </a:solidFill>
              </a:rPr>
              <a:t>Berücksichtigung der Fälle bis </a:t>
            </a:r>
            <a:r>
              <a:rPr lang="de-DE" sz="1600" dirty="0" smtClean="0">
                <a:solidFill>
                  <a:schemeClr val="bg1"/>
                </a:solidFill>
              </a:rPr>
              <a:t>09.05.2020)</a:t>
            </a:r>
            <a:endParaRPr lang="de-DE" sz="1600" dirty="0">
              <a:solidFill>
                <a:schemeClr val="bg1"/>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8" y="1600264"/>
            <a:ext cx="7720119" cy="4411100"/>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3722</Words>
  <Application>Microsoft Office PowerPoint</Application>
  <PresentationFormat>Bildschirmpräsentation (4:3)</PresentationFormat>
  <Paragraphs>1300</Paragraphs>
  <Slides>78</Slides>
  <Notes>47</Notes>
  <HiddenSlides>38</HiddenSlides>
  <MMClips>0</MMClips>
  <ScaleCrop>false</ScaleCrop>
  <HeadingPairs>
    <vt:vector size="4" baseType="variant">
      <vt:variant>
        <vt:lpstr>Design</vt:lpstr>
      </vt:variant>
      <vt:variant>
        <vt:i4>2</vt:i4>
      </vt:variant>
      <vt:variant>
        <vt:lpstr>Folientitel</vt:lpstr>
      </vt:variant>
      <vt:variant>
        <vt:i4>78</vt:i4>
      </vt:variant>
    </vt:vector>
  </HeadingPairs>
  <TitlesOfParts>
    <vt:vector size="80" baseType="lpstr">
      <vt:lpstr>Office-Design</vt:lpstr>
      <vt:lpstr>1_Office-Design</vt:lpstr>
      <vt:lpstr>COVID-19:   Lage National, 14.05.2020  Informationen für den Krisenstab</vt:lpstr>
      <vt:lpstr>Fälle und Todesfälle pro Bundesland (Datenstand: 14.05.2020. 00:00)</vt:lpstr>
      <vt:lpstr>Epikurve nach Erkrankungsbeginn, ersatzweise Meldedatum (Datenstand: 14.05.2020. 00:00)</vt:lpstr>
      <vt:lpstr>Epikurve nach Meldedatum  Dashboard; (Datenstand: 14.05.2020. 00:00)</vt:lpstr>
      <vt:lpstr>Epikurve nach Meldedatum und Krankheitsstatus  (Datenstand: 14.05.2020. 00:00)</vt:lpstr>
      <vt:lpstr>Fälle nach übermitteltem Todesdatum; (Datenstand 14.05.2020 00:00Uhr)  </vt:lpstr>
      <vt:lpstr>PowerPoint-Präsentation</vt:lpstr>
      <vt:lpstr>PowerPoint-Präsentation</vt:lpstr>
      <vt:lpstr>PowerPoint-Präsentation</vt:lpstr>
      <vt:lpstr>PowerPoint-Präsentation</vt:lpstr>
      <vt:lpstr>Geographische Verteilung in Deutschland</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14.05.2020. 00:00)</vt:lpstr>
      <vt:lpstr>Altersverteilung nach Meldewoche: Gesamtfälle;  (Datenstand: 14.05.2020. 00:00)</vt:lpstr>
      <vt:lpstr>Alters- &amp; Geschlechtsverteilung: Todesfälle; (Datenstand: 14.05.2020. 00:00)</vt:lpstr>
      <vt:lpstr>Todesfälle nach Altersgruppen; (Datenstand: 14.05.2020. 00:00)</vt:lpstr>
      <vt:lpstr>Alter, Geschlecht, Anteil der Hospitalisierten und der Anteil der Verstorbenen nach Meldewoche (Datenstand 12.05.2020, 0:00 Uhr)</vt:lpstr>
      <vt:lpstr>Mortalitätssurveillance - Deutschland</vt:lpstr>
      <vt:lpstr>Mortalitätsurveillance – nach Bundesländern I</vt:lpstr>
      <vt:lpstr>Mortalitätsurveillance - nach Bundesländern II</vt:lpstr>
      <vt:lpstr>Übermittelte Fälle nach Tätigkeit oder Betreuung in Einrichtungen; (Datenstand: 14.05.2020. 0:00)</vt:lpstr>
      <vt:lpstr>PowerPoint-Präsentation</vt:lpstr>
      <vt:lpstr>PowerPoint-Präsentation</vt:lpstr>
      <vt:lpstr>PowerPoint-Präsentation</vt:lpstr>
      <vt:lpstr>Übermittelte COVID-19-Fälle nach Expositionsort  (Datenstand: 13.05.2020, 0:00 Uhr)</vt:lpstr>
      <vt:lpstr>DIVI Intensivregister; (Datenstand: 14.05.2020, 9:15)</vt:lpstr>
      <vt:lpstr>DIVI Intensivregister; (Datenstand: 14.05.2020, 09:15)</vt:lpstr>
      <vt:lpstr>Prognose benötigter Intensivbetten für SARS-CoV-2 Fälle; (Datenstand: 04.05.2020)</vt:lpstr>
      <vt:lpstr>Aktuelle Mobilität (Datenstand 05.05.2020)</vt:lpstr>
      <vt:lpstr>Aktuelle Mobilität (Datenstand 05.05.2020)</vt:lpstr>
      <vt:lpstr>Anzahl Labortestungen (Datenstand 12.05.2020)</vt:lpstr>
      <vt:lpstr>PowerPoint-Präsentation</vt:lpstr>
      <vt:lpstr>Anteil der positiven Testungen nach Datum der Probenentnahme für Deutschland (Datenstand 12.05.2020)</vt:lpstr>
      <vt:lpstr>Anteil der positiven Testungen nach Datum der Probenentnahme und Bundesland (Datenstand 12.05.2020)</vt:lpstr>
      <vt:lpstr>AGI, Stand 18. KW</vt:lpstr>
      <vt:lpstr>GrippeWeb – KW 19</vt:lpstr>
      <vt:lpstr>AGInfluenza ARE-Konsultationen KW 19</vt:lpstr>
      <vt:lpstr>PowerPoint-Präsentation</vt:lpstr>
      <vt:lpstr>ICOSARI – KW 19</vt:lpstr>
      <vt:lpstr>ICOSARI – KW 19</vt:lpstr>
      <vt:lpstr>ICOSARI – KW 19</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COVID-Ausbruchgeschehen Landkreis Greiz (TH)</vt:lpstr>
      <vt:lpstr>Ausbruchsgeschehen auf Fleischverarbeitenden Betrieben : Landkreis Coesfeld (NW) (Stand 14.05.2020)</vt:lpstr>
      <vt:lpstr>Ausbruchsgeschehen auf Fleischverarbeitenden Betrieben:  Landkreis Enzkreis (BW)</vt:lpstr>
      <vt:lpstr>Mein Schiff 3</vt:lpstr>
      <vt:lpstr>PowerPoint-Präsentation</vt:lpstr>
      <vt:lpstr>PowerPoint-Präsentation</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Sievers, Claudia</cp:lastModifiedBy>
  <cp:revision>1641</cp:revision>
  <cp:lastPrinted>2020-05-13T06:04:10Z</cp:lastPrinted>
  <dcterms:created xsi:type="dcterms:W3CDTF">2015-11-02T12:29:13Z</dcterms:created>
  <dcterms:modified xsi:type="dcterms:W3CDTF">2020-05-14T08:12:22Z</dcterms:modified>
</cp:coreProperties>
</file>