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1" r:id="rId2"/>
    <p:sldId id="333" r:id="rId3"/>
    <p:sldId id="332" r:id="rId4"/>
    <p:sldId id="334" r:id="rId5"/>
    <p:sldId id="335" r:id="rId6"/>
    <p:sldId id="330" r:id="rId7"/>
    <p:sldId id="336" r:id="rId8"/>
    <p:sldId id="337" r:id="rId9"/>
    <p:sldId id="338" r:id="rId10"/>
    <p:sldId id="342" r:id="rId11"/>
    <p:sldId id="339" r:id="rId12"/>
    <p:sldId id="341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367BB8"/>
    <a:srgbClr val="045AA6"/>
    <a:srgbClr val="33CC33"/>
    <a:srgbClr val="338BD2"/>
    <a:srgbClr val="80A5DC"/>
    <a:srgbClr val="4D8AD2"/>
    <a:srgbClr val="66A8DD"/>
    <a:srgbClr val="689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7" autoAdjust="0"/>
    <p:restoredTop sz="91963" autoAdjust="0"/>
  </p:normalViewPr>
  <p:slideViewPr>
    <p:cSldViewPr snapToGrid="0" snapToObjects="1">
      <p:cViewPr varScale="1">
        <p:scale>
          <a:sx n="103" d="100"/>
          <a:sy n="103" d="100"/>
        </p:scale>
        <p:origin x="-17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Restliche 12%:</a:t>
            </a:r>
            <a:r>
              <a:rPr lang="de-DE" baseline="0" dirty="0" smtClean="0"/>
              <a:t> Mehrzahl hat a</a:t>
            </a:r>
            <a:r>
              <a:rPr lang="de-DE" dirty="0" smtClean="0"/>
              <a:t>kute Erkrankung der oberen Atemwege (J00-J06, 72%), ansonsten akute</a:t>
            </a:r>
            <a:r>
              <a:rPr lang="de-DE" baseline="0" dirty="0" smtClean="0"/>
              <a:t> respiratorische Insuffizienz, COPD, Asthma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31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Spannweite</a:t>
            </a:r>
            <a:r>
              <a:rPr lang="en-US" dirty="0" smtClean="0"/>
              <a:t>; </a:t>
            </a:r>
            <a:r>
              <a:rPr lang="en-US" dirty="0" err="1" smtClean="0"/>
              <a:t>Darstellung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Boxplot; Masse der COVID-</a:t>
            </a:r>
            <a:r>
              <a:rPr lang="en-US" dirty="0" err="1" smtClean="0"/>
              <a:t>Fälle</a:t>
            </a:r>
            <a:r>
              <a:rPr lang="en-US" dirty="0" smtClean="0"/>
              <a:t> </a:t>
            </a:r>
            <a:r>
              <a:rPr lang="en-US" dirty="0" err="1" smtClean="0"/>
              <a:t>liegt</a:t>
            </a:r>
            <a:r>
              <a:rPr lang="en-US" dirty="0" smtClean="0"/>
              <a:t> </a:t>
            </a:r>
            <a:r>
              <a:rPr lang="en-US" dirty="0" err="1" smtClean="0"/>
              <a:t>länger</a:t>
            </a:r>
            <a:r>
              <a:rPr lang="en-US" dirty="0" smtClean="0"/>
              <a:t>, </a:t>
            </a:r>
            <a:r>
              <a:rPr lang="en-US" dirty="0" err="1" smtClean="0"/>
              <a:t>größere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Spannweite</a:t>
            </a:r>
            <a:r>
              <a:rPr lang="en-US" baseline="0" dirty="0" smtClean="0"/>
              <a:t>;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häufigste</a:t>
            </a:r>
            <a:r>
              <a:rPr lang="en-US" dirty="0" smtClean="0"/>
              <a:t> </a:t>
            </a:r>
            <a:r>
              <a:rPr lang="en-US" dirty="0" err="1" smtClean="0"/>
              <a:t>Begleiterkrankungen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kleine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Diagramme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ähnlich</a:t>
            </a:r>
            <a:r>
              <a:rPr lang="en-US" baseline="0" dirty="0" smtClean="0"/>
              <a:t> int. </a:t>
            </a:r>
            <a:r>
              <a:rPr lang="en-US" baseline="0" dirty="0" err="1" smtClean="0"/>
              <a:t>Fallzahlen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Anteil</a:t>
            </a:r>
            <a:r>
              <a:rPr lang="en-US" baseline="0" dirty="0" smtClean="0"/>
              <a:t> Pers.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häufigste</a:t>
            </a:r>
            <a:r>
              <a:rPr lang="en-US" dirty="0" smtClean="0"/>
              <a:t> </a:t>
            </a:r>
            <a:r>
              <a:rPr lang="en-US" dirty="0" err="1" smtClean="0"/>
              <a:t>Begleiterkrankungen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kleine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Diagramme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ähnlich</a:t>
            </a:r>
            <a:r>
              <a:rPr lang="en-US" baseline="0" dirty="0" smtClean="0"/>
              <a:t> int. </a:t>
            </a:r>
            <a:r>
              <a:rPr lang="en-US" baseline="0" dirty="0" err="1" smtClean="0"/>
              <a:t>Fallzahlen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Anteil</a:t>
            </a:r>
            <a:r>
              <a:rPr lang="en-US" baseline="0" dirty="0" smtClean="0"/>
              <a:t> Pers.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häufigste</a:t>
            </a:r>
            <a:r>
              <a:rPr lang="en-US" dirty="0" smtClean="0"/>
              <a:t> </a:t>
            </a:r>
            <a:r>
              <a:rPr lang="en-US" dirty="0" err="1" smtClean="0"/>
              <a:t>Begleiterkrankungen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kleine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Diagramme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ähnlich</a:t>
            </a:r>
            <a:r>
              <a:rPr lang="en-US" baseline="0" dirty="0" smtClean="0"/>
              <a:t> int. </a:t>
            </a:r>
            <a:r>
              <a:rPr lang="en-US" baseline="0" dirty="0" err="1" smtClean="0"/>
              <a:t>Fallzahlen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Anteil</a:t>
            </a:r>
            <a:r>
              <a:rPr lang="en-US" baseline="0" dirty="0" smtClean="0"/>
              <a:t> Pers.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pic>
        <p:nvPicPr>
          <p:cNvPr id="20" name="Bild 19" descr="RKI_Jubilaeumslogo_PPT_EN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1729250" cy="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5" name="Bild 14" descr="RKI_Jubilaeumslogo_PPT_EN-0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1729250" cy="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15.05.2020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8042054" y="6636373"/>
            <a:ext cx="10866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454844" y="1031250"/>
            <a:ext cx="8094948" cy="5295901"/>
          </a:xfrm>
        </p:spPr>
        <p:txBody>
          <a:bodyPr>
            <a:normAutofit lnSpcReduction="10000"/>
          </a:bodyPr>
          <a:lstStyle/>
          <a:p>
            <a:endParaRPr lang="de-DE" dirty="0" smtClean="0"/>
          </a:p>
          <a:p>
            <a:pPr>
              <a:lnSpc>
                <a:spcPct val="160000"/>
              </a:lnSpc>
            </a:pPr>
            <a:r>
              <a:rPr lang="de-DE" dirty="0" smtClean="0"/>
              <a:t>Daten zu hospitalisierten </a:t>
            </a:r>
            <a:r>
              <a:rPr lang="de-DE" dirty="0"/>
              <a:t>COVID-19-Patienten </a:t>
            </a:r>
            <a:r>
              <a:rPr lang="de-DE" dirty="0" smtClean="0"/>
              <a:t>aus ICOSARI-</a:t>
            </a:r>
            <a:r>
              <a:rPr lang="de-DE" dirty="0" err="1" smtClean="0"/>
              <a:t>Sentinel</a:t>
            </a:r>
            <a:endParaRPr lang="de-DE" dirty="0" smtClean="0"/>
          </a:p>
          <a:p>
            <a:pPr>
              <a:lnSpc>
                <a:spcPct val="160000"/>
              </a:lnSpc>
            </a:pPr>
            <a:r>
              <a:rPr lang="de-DE" dirty="0" smtClean="0"/>
              <a:t>Definition </a:t>
            </a:r>
            <a:r>
              <a:rPr lang="de-DE" dirty="0"/>
              <a:t>der </a:t>
            </a:r>
            <a:r>
              <a:rPr lang="de-DE" dirty="0" smtClean="0"/>
              <a:t>Vergleichsgruppen: </a:t>
            </a:r>
          </a:p>
          <a:p>
            <a:pPr lvl="2">
              <a:lnSpc>
                <a:spcPct val="160000"/>
              </a:lnSpc>
              <a:buFont typeface="Wingdings"/>
              <a:buChar char="à"/>
            </a:pPr>
            <a:r>
              <a:rPr lang="de-DE" sz="2200" dirty="0" smtClean="0"/>
              <a:t>SARI-Fälle </a:t>
            </a:r>
            <a:r>
              <a:rPr lang="de-DE" sz="2200" u="sng" dirty="0" smtClean="0"/>
              <a:t>innerhalb der Grippewelle 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DE" dirty="0" smtClean="0"/>
              <a:t>		    (jeweils 9 Wochen in 5 Vorsaisons)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DE" b="1" dirty="0" smtClean="0">
                <a:solidFill>
                  <a:srgbClr val="006EC7"/>
                </a:solidFill>
              </a:rPr>
              <a:t>			vs.</a:t>
            </a:r>
            <a:endParaRPr lang="de-DE" dirty="0" smtClean="0"/>
          </a:p>
          <a:p>
            <a:pPr lvl="2">
              <a:lnSpc>
                <a:spcPct val="160000"/>
              </a:lnSpc>
              <a:buFont typeface="Wingdings"/>
              <a:buChar char="à"/>
            </a:pPr>
            <a:r>
              <a:rPr lang="de-DE" sz="2200" dirty="0" smtClean="0"/>
              <a:t>SARI-Fälle mit </a:t>
            </a:r>
            <a:r>
              <a:rPr lang="de-DE" sz="2200" u="sng" dirty="0" smtClean="0"/>
              <a:t>COVID-19 </a:t>
            </a:r>
            <a:r>
              <a:rPr lang="de-DE" sz="2200" dirty="0" smtClean="0"/>
              <a:t> </a:t>
            </a:r>
            <a:endParaRPr lang="de-DE" sz="2200" dirty="0"/>
          </a:p>
          <a:p>
            <a:pPr marL="0" indent="0">
              <a:lnSpc>
                <a:spcPct val="160000"/>
              </a:lnSpc>
              <a:buNone/>
            </a:pPr>
            <a:r>
              <a:rPr lang="de-DE" dirty="0"/>
              <a:t>		    </a:t>
            </a:r>
            <a:r>
              <a:rPr lang="de-DE" dirty="0" smtClean="0"/>
              <a:t>(9 </a:t>
            </a:r>
            <a:r>
              <a:rPr lang="de-DE" dirty="0"/>
              <a:t>Wochen </a:t>
            </a:r>
            <a:r>
              <a:rPr lang="de-DE" dirty="0" smtClean="0"/>
              <a:t>im Jahr 2020)</a:t>
            </a:r>
          </a:p>
          <a:p>
            <a:pPr marL="0" indent="0">
              <a:lnSpc>
                <a:spcPct val="160000"/>
              </a:lnSpc>
              <a:buNone/>
            </a:pPr>
            <a:endParaRPr lang="de-DE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de-DE" dirty="0" smtClean="0">
                <a:sym typeface="Wingdings" panose="05000000000000000000" pitchFamily="2" charset="2"/>
              </a:rPr>
              <a:t>8</a:t>
            </a:r>
            <a:r>
              <a:rPr lang="de-DE" dirty="0" smtClean="0"/>
              <a:t>8</a:t>
            </a:r>
            <a:r>
              <a:rPr lang="de-DE" dirty="0"/>
              <a:t>% aller COVID-19-Fälle im </a:t>
            </a:r>
            <a:r>
              <a:rPr lang="de-DE" dirty="0" smtClean="0"/>
              <a:t>Datensatz haben eine SARI-Diagnose</a:t>
            </a:r>
          </a:p>
          <a:p>
            <a:pPr>
              <a:buFont typeface="Wingdings"/>
              <a:buChar char="à"/>
            </a:pPr>
            <a:endParaRPr lang="de-DE" b="1" dirty="0">
              <a:solidFill>
                <a:srgbClr val="006EC7"/>
              </a:solidFill>
            </a:endParaRPr>
          </a:p>
          <a:p>
            <a:pPr>
              <a:buFont typeface="Wingdings"/>
              <a:buChar char="à"/>
            </a:pPr>
            <a:endParaRPr lang="de-DE" b="1" dirty="0">
              <a:solidFill>
                <a:srgbClr val="006EC7"/>
              </a:solidFill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Risikofaktoren für schwere Verläufe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39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16135"/>
            <a:ext cx="3600000" cy="159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66" y="4816135"/>
            <a:ext cx="3600000" cy="160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Verstorbene an Fällen mit Risikofaktor</a:t>
            </a:r>
            <a:endParaRPr lang="de-DE" dirty="0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66" y="1321226"/>
            <a:ext cx="3600000" cy="159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8" y="1321225"/>
            <a:ext cx="3600000" cy="159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5882"/>
            <a:ext cx="3600000" cy="159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66" y="3095882"/>
            <a:ext cx="3600000" cy="159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4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854499"/>
            <a:ext cx="3600000" cy="15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16" y="4847455"/>
            <a:ext cx="3600000" cy="160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Intensivbehandlung an Fällen mit Risikofaktor</a:t>
            </a:r>
            <a:endParaRPr lang="de-DE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20" y="1284149"/>
            <a:ext cx="3600000" cy="160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4149"/>
            <a:ext cx="3600000" cy="15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93181"/>
            <a:ext cx="3600000" cy="15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20" y="3093532"/>
            <a:ext cx="3600000" cy="15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3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20569"/>
            <a:ext cx="3600000" cy="15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20" y="4810374"/>
            <a:ext cx="3600000" cy="160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Beatmungsfälle an Fällen mit Risikofaktor</a:t>
            </a:r>
            <a:endParaRPr lang="de-DE" dirty="0"/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20" y="1330503"/>
            <a:ext cx="3600000" cy="15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30503"/>
            <a:ext cx="3600000" cy="160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7029"/>
            <a:ext cx="3600000" cy="15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20" y="3067029"/>
            <a:ext cx="3600000" cy="15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3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Auswahl des Zeitraums der COVID-19-Fallgruppe</a:t>
            </a:r>
            <a:endParaRPr lang="de-DE" dirty="0"/>
          </a:p>
        </p:txBody>
      </p:sp>
      <p:pic>
        <p:nvPicPr>
          <p:cNvPr id="2050" name="Picture 2" descr="S:\Projekte\FG36_INV_ICOSARI\Arbeitsordner\Vorträge\Covidverlau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7" y="1451821"/>
            <a:ext cx="7770982" cy="431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4364184" y="1451822"/>
            <a:ext cx="2676698" cy="431721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200" y="5621190"/>
            <a:ext cx="367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Auswahl </a:t>
            </a:r>
            <a:r>
              <a:rPr lang="de-DE" b="1" dirty="0">
                <a:solidFill>
                  <a:srgbClr val="FF0000"/>
                </a:solidFill>
              </a:rPr>
              <a:t>der Wochen </a:t>
            </a:r>
            <a:r>
              <a:rPr lang="de-DE" b="1" dirty="0" smtClean="0">
                <a:solidFill>
                  <a:srgbClr val="FF0000"/>
                </a:solidFill>
              </a:rPr>
              <a:t>10-18/2020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2699791" y="4288430"/>
            <a:ext cx="1664393" cy="133276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3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90032"/>
            <a:ext cx="82105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Auswahl des Zeitraums der SARI-Vergleichsgruppe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64825" y="2748742"/>
            <a:ext cx="6866753" cy="1923011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239491" y="5952853"/>
            <a:ext cx="4754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Auswahl </a:t>
            </a:r>
            <a:r>
              <a:rPr lang="de-DE" b="1" dirty="0">
                <a:solidFill>
                  <a:srgbClr val="FF0000"/>
                </a:solidFill>
              </a:rPr>
              <a:t>der Wochen 3-11 der Jahre 2015-2019</a:t>
            </a:r>
          </a:p>
          <a:p>
            <a:pPr algn="ctr"/>
            <a:r>
              <a:rPr lang="de-DE" b="1" dirty="0">
                <a:solidFill>
                  <a:srgbClr val="FF0000"/>
                </a:solidFill>
              </a:rPr>
              <a:t>(„sichere Grippewellenwochen</a:t>
            </a:r>
            <a:r>
              <a:rPr lang="de-DE" b="1" dirty="0" smtClean="0">
                <a:solidFill>
                  <a:srgbClr val="FF0000"/>
                </a:solidFill>
              </a:rPr>
              <a:t>)“</a:t>
            </a:r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5237018" y="4754881"/>
            <a:ext cx="1379914" cy="109822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7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454844" y="1031250"/>
            <a:ext cx="8094948" cy="5295901"/>
          </a:xfrm>
        </p:spPr>
        <p:txBody>
          <a:bodyPr/>
          <a:lstStyle/>
          <a:p>
            <a:pPr>
              <a:buFont typeface="Wingdings"/>
              <a:buChar char="à"/>
            </a:pPr>
            <a:endParaRPr lang="de-DE" b="1" dirty="0">
              <a:solidFill>
                <a:srgbClr val="006EC7"/>
              </a:solidFill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Ausschluss  der jüngeren Altersgruppen (unter 15 Jahre)</a:t>
            </a:r>
            <a:endParaRPr lang="de-DE" dirty="0"/>
          </a:p>
        </p:txBody>
      </p:sp>
      <p:pic>
        <p:nvPicPr>
          <p:cNvPr id="3079" name="Picture 7" descr="S:\Projekte\FG36_INV_ICOSARI\Arbeitsordner\Tageslieferung\AltersverteilungAG5_SA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7" y="1093113"/>
            <a:ext cx="8640000" cy="27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:\Projekte\FG36_INV_ICOSARI\Arbeitsordner\Tageslieferung\AltersverteilungAG5_COVID_SA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7" y="3857913"/>
            <a:ext cx="8640000" cy="27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/>
        </p:nvSpPr>
        <p:spPr>
          <a:xfrm>
            <a:off x="799149" y="1248223"/>
            <a:ext cx="1138140" cy="5153418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schwerer Verläufe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81905" y="5767722"/>
            <a:ext cx="816788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de-DE" b="1" dirty="0" smtClean="0">
                <a:solidFill>
                  <a:srgbClr val="006EC7"/>
                </a:solidFill>
                <a:sym typeface="Wingdings" panose="05000000000000000000" pitchFamily="2" charset="2"/>
              </a:rPr>
              <a:t></a:t>
            </a:r>
            <a:r>
              <a:rPr lang="de-DE" dirty="0" smtClean="0">
                <a:sym typeface="Wingdings" panose="05000000000000000000" pitchFamily="2" charset="2"/>
              </a:rPr>
              <a:t> Noch liegend: 8% der COVID-Fälle mit SARI (Datenstand 13.05.2020)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251924"/>
            <a:ext cx="8310228" cy="451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1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Dauer der Hospitalisierung</a:t>
            </a:r>
            <a:endParaRPr lang="de-DE" dirty="0"/>
          </a:p>
        </p:txBody>
      </p:sp>
      <p:pic>
        <p:nvPicPr>
          <p:cNvPr id="4109" name="Picture 13" descr="S:\Projekte\FG36_INV_ICOSARI\Arbeitsordner\Tageslieferung\Verweildauer_SARI_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05" y="1304722"/>
            <a:ext cx="162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:\Projekte\FG36_INV_ICOSARI\Arbeitsordner\Tageslieferung\Verweildauer_COVIDSAR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4722"/>
            <a:ext cx="162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98" y="1033591"/>
            <a:ext cx="3962400" cy="54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5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730200"/>
            <a:ext cx="8092592" cy="338554"/>
          </a:xfrm>
        </p:spPr>
        <p:txBody>
          <a:bodyPr/>
          <a:lstStyle/>
          <a:p>
            <a:r>
              <a:rPr lang="de-DE" dirty="0" smtClean="0"/>
              <a:t>Dauer der Intensivbehandlung</a:t>
            </a:r>
            <a:endParaRPr lang="de-DE" dirty="0"/>
          </a:p>
        </p:txBody>
      </p:sp>
      <p:pic>
        <p:nvPicPr>
          <p:cNvPr id="7170" name="Picture 2" descr="S:\Projekte\FG36_INV_ICOSARI\Arbeitsordner\Tageslieferung\Intensivdauer_SARI_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246" y="1330036"/>
            <a:ext cx="1620000" cy="48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S:\Projekte\FG36_INV_ICOSARI\Arbeitsordner\Tageslieferung\Intensivdauer_COVIDSAR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9" y="1330035"/>
            <a:ext cx="162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48" y="1220451"/>
            <a:ext cx="3962400" cy="54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0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Dauer der Beatmung</a:t>
            </a:r>
            <a:endParaRPr lang="de-DE" dirty="0"/>
          </a:p>
        </p:txBody>
      </p:sp>
      <p:pic>
        <p:nvPicPr>
          <p:cNvPr id="6147" name="Picture 3" descr="S:\Projekte\FG36_INV_ICOSARI\Arbeitsordner\Tageslieferung\Beatmungsdauer_T_COVIDSA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2825"/>
            <a:ext cx="162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:\Projekte\FG36_INV_ICOSARI\Arbeitsordner\Tageslieferung\Beatmungsdauer_T_SARI_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31" y="1382825"/>
            <a:ext cx="162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46" y="1111694"/>
            <a:ext cx="3962400" cy="54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8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Risikofaktor Alter: Anteil Verstorbene an Fällen</a:t>
            </a:r>
            <a:endParaRPr lang="de-D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5" y="1266823"/>
            <a:ext cx="8246597" cy="495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3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Bildschirmpräsentation (4:3)</PresentationFormat>
  <Paragraphs>82</Paragraphs>
  <Slides>12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Risikofaktoren für schwere Verläufe</vt:lpstr>
      <vt:lpstr>Auswahl des Zeitraums der COVID-19-Fallgruppe</vt:lpstr>
      <vt:lpstr>Auswahl des Zeitraums der SARI-Vergleichsgruppe</vt:lpstr>
      <vt:lpstr>Ausschluss  der jüngeren Altersgruppen (unter 15 Jahre)</vt:lpstr>
      <vt:lpstr>Anteil schwerer Verläufe</vt:lpstr>
      <vt:lpstr>Dauer der Hospitalisierung</vt:lpstr>
      <vt:lpstr>Dauer der Intensivbehandlung</vt:lpstr>
      <vt:lpstr>Dauer der Beatmung</vt:lpstr>
      <vt:lpstr>Risikofaktor Alter: Anteil Verstorbene an Fällen</vt:lpstr>
      <vt:lpstr>Anteil Verstorbene an Fällen mit Risikofaktor</vt:lpstr>
      <vt:lpstr>Anteil Intensivbehandlung an Fällen mit Risikofaktor</vt:lpstr>
      <vt:lpstr>Anteil Beatmungsfälle an Fällen mit Risikofaktor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Hellenbrand, Wiebke</cp:lastModifiedBy>
  <cp:revision>308</cp:revision>
  <dcterms:created xsi:type="dcterms:W3CDTF">2015-11-02T12:29:13Z</dcterms:created>
  <dcterms:modified xsi:type="dcterms:W3CDTF">2020-05-15T07:19:18Z</dcterms:modified>
</cp:coreProperties>
</file>