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ti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69" r:id="rId3"/>
  </p:sldMasterIdLst>
  <p:notesMasterIdLst>
    <p:notesMasterId r:id="rId126"/>
  </p:notesMasterIdLst>
  <p:handoutMasterIdLst>
    <p:handoutMasterId r:id="rId127"/>
  </p:handoutMasterIdLst>
  <p:sldIdLst>
    <p:sldId id="427" r:id="rId4"/>
    <p:sldId id="428" r:id="rId5"/>
    <p:sldId id="431" r:id="rId6"/>
    <p:sldId id="430" r:id="rId7"/>
    <p:sldId id="494" r:id="rId8"/>
    <p:sldId id="559" r:id="rId9"/>
    <p:sldId id="470" r:id="rId10"/>
    <p:sldId id="500" r:id="rId11"/>
    <p:sldId id="509" r:id="rId12"/>
    <p:sldId id="498" r:id="rId13"/>
    <p:sldId id="437" r:id="rId14"/>
    <p:sldId id="570" r:id="rId15"/>
    <p:sldId id="568" r:id="rId16"/>
    <p:sldId id="439" r:id="rId17"/>
    <p:sldId id="440" r:id="rId18"/>
    <p:sldId id="441" r:id="rId19"/>
    <p:sldId id="555" r:id="rId20"/>
    <p:sldId id="534" r:id="rId21"/>
    <p:sldId id="442" r:id="rId22"/>
    <p:sldId id="433" r:id="rId23"/>
    <p:sldId id="508" r:id="rId24"/>
    <p:sldId id="550" r:id="rId25"/>
    <p:sldId id="435" r:id="rId26"/>
    <p:sldId id="574" r:id="rId27"/>
    <p:sldId id="553" r:id="rId28"/>
    <p:sldId id="571" r:id="rId29"/>
    <p:sldId id="533" r:id="rId30"/>
    <p:sldId id="538" r:id="rId31"/>
    <p:sldId id="432" r:id="rId32"/>
    <p:sldId id="515" r:id="rId33"/>
    <p:sldId id="497" r:id="rId34"/>
    <p:sldId id="579" r:id="rId35"/>
    <p:sldId id="580" r:id="rId36"/>
    <p:sldId id="581" r:id="rId37"/>
    <p:sldId id="582" r:id="rId38"/>
    <p:sldId id="583" r:id="rId39"/>
    <p:sldId id="584" r:id="rId40"/>
    <p:sldId id="585" r:id="rId41"/>
    <p:sldId id="586" r:id="rId42"/>
    <p:sldId id="587" r:id="rId43"/>
    <p:sldId id="588" r:id="rId44"/>
    <p:sldId id="589" r:id="rId45"/>
    <p:sldId id="590" r:id="rId46"/>
    <p:sldId id="554" r:id="rId47"/>
    <p:sldId id="557" r:id="rId48"/>
    <p:sldId id="558" r:id="rId49"/>
    <p:sldId id="544" r:id="rId50"/>
    <p:sldId id="547" r:id="rId51"/>
    <p:sldId id="545" r:id="rId52"/>
    <p:sldId id="546" r:id="rId53"/>
    <p:sldId id="539" r:id="rId54"/>
    <p:sldId id="540" r:id="rId55"/>
    <p:sldId id="541" r:id="rId56"/>
    <p:sldId id="542" r:id="rId57"/>
    <p:sldId id="543" r:id="rId58"/>
    <p:sldId id="575" r:id="rId59"/>
    <p:sldId id="576" r:id="rId60"/>
    <p:sldId id="517" r:id="rId61"/>
    <p:sldId id="518" r:id="rId62"/>
    <p:sldId id="519" r:id="rId63"/>
    <p:sldId id="520" r:id="rId64"/>
    <p:sldId id="521" r:id="rId65"/>
    <p:sldId id="522" r:id="rId66"/>
    <p:sldId id="523" r:id="rId67"/>
    <p:sldId id="524" r:id="rId68"/>
    <p:sldId id="481" r:id="rId69"/>
    <p:sldId id="482" r:id="rId70"/>
    <p:sldId id="504" r:id="rId71"/>
    <p:sldId id="513" r:id="rId72"/>
    <p:sldId id="512" r:id="rId73"/>
    <p:sldId id="511" r:id="rId74"/>
    <p:sldId id="514" r:id="rId75"/>
    <p:sldId id="627" r:id="rId76"/>
    <p:sldId id="628" r:id="rId77"/>
    <p:sldId id="629" r:id="rId78"/>
    <p:sldId id="630" r:id="rId79"/>
    <p:sldId id="591" r:id="rId80"/>
    <p:sldId id="592" r:id="rId81"/>
    <p:sldId id="593" r:id="rId82"/>
    <p:sldId id="594" r:id="rId83"/>
    <p:sldId id="595" r:id="rId84"/>
    <p:sldId id="596" r:id="rId85"/>
    <p:sldId id="597" r:id="rId86"/>
    <p:sldId id="598" r:id="rId87"/>
    <p:sldId id="599" r:id="rId88"/>
    <p:sldId id="600" r:id="rId89"/>
    <p:sldId id="601" r:id="rId90"/>
    <p:sldId id="602" r:id="rId91"/>
    <p:sldId id="603" r:id="rId92"/>
    <p:sldId id="604" r:id="rId93"/>
    <p:sldId id="605" r:id="rId94"/>
    <p:sldId id="606" r:id="rId95"/>
    <p:sldId id="607" r:id="rId96"/>
    <p:sldId id="608" r:id="rId97"/>
    <p:sldId id="609" r:id="rId98"/>
    <p:sldId id="610" r:id="rId99"/>
    <p:sldId id="611" r:id="rId100"/>
    <p:sldId id="612" r:id="rId101"/>
    <p:sldId id="613" r:id="rId102"/>
    <p:sldId id="614" r:id="rId103"/>
    <p:sldId id="615" r:id="rId104"/>
    <p:sldId id="616" r:id="rId105"/>
    <p:sldId id="617" r:id="rId106"/>
    <p:sldId id="618" r:id="rId107"/>
    <p:sldId id="619" r:id="rId108"/>
    <p:sldId id="620" r:id="rId109"/>
    <p:sldId id="621" r:id="rId110"/>
    <p:sldId id="622" r:id="rId111"/>
    <p:sldId id="623" r:id="rId112"/>
    <p:sldId id="624" r:id="rId113"/>
    <p:sldId id="625" r:id="rId114"/>
    <p:sldId id="626" r:id="rId115"/>
    <p:sldId id="505" r:id="rId116"/>
    <p:sldId id="578" r:id="rId117"/>
    <p:sldId id="569" r:id="rId118"/>
    <p:sldId id="577" r:id="rId119"/>
    <p:sldId id="564" r:id="rId120"/>
    <p:sldId id="572" r:id="rId121"/>
    <p:sldId id="573" r:id="rId122"/>
    <p:sldId id="450" r:id="rId123"/>
    <p:sldId id="549" r:id="rId124"/>
    <p:sldId id="483" r:id="rId125"/>
  </p:sldIdLst>
  <p:sldSz cx="9144000" cy="6858000" type="screen4x3"/>
  <p:notesSz cx="6797675" cy="9928225"/>
  <p:defaultTex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aas, Walter" initials="HW" lastIdx="10" clrIdx="0"/>
  <p:cmAuthor id="1" name="Buchholz, Udo" initials="BU" lastIdx="0" clrIdx="1"/>
  <p:cmAuthor id="2" name="Goerlitz, Luise" initials="GL" lastIdx="2"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6A8DD"/>
    <a:srgbClr val="045AA6"/>
    <a:srgbClr val="006EC7"/>
    <a:srgbClr val="D0D8E8"/>
    <a:srgbClr val="E9EDF4"/>
    <a:srgbClr val="367BB8"/>
    <a:srgbClr val="338BD2"/>
    <a:srgbClr val="4D8AD2"/>
    <a:srgbClr val="0DE3A1"/>
    <a:srgbClr val="80A5D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Helle Formatvorlage 1 - Akz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Designformatvorlage 1 - Akz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BC89EF96-8CEA-46FF-86C4-4CE0E7609802}" styleName="Helle Formatvorlage 3 - Akz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48" autoAdjust="0"/>
    <p:restoredTop sz="90046" autoAdjust="0"/>
  </p:normalViewPr>
  <p:slideViewPr>
    <p:cSldViewPr snapToGrid="0" snapToObjects="1">
      <p:cViewPr>
        <p:scale>
          <a:sx n="100" d="100"/>
          <a:sy n="100" d="100"/>
        </p:scale>
        <p:origin x="-2052" y="-198"/>
      </p:cViewPr>
      <p:guideLst>
        <p:guide orient="horz" pos="2160"/>
        <p:guide pos="2880"/>
      </p:guideLst>
    </p:cSldViewPr>
  </p:slideViewPr>
  <p:notesTextViewPr>
    <p:cViewPr>
      <p:scale>
        <a:sx n="100" d="100"/>
        <a:sy n="100" d="100"/>
      </p:scale>
      <p:origin x="0" y="0"/>
    </p:cViewPr>
  </p:notesTextViewPr>
  <p:sorterViewPr>
    <p:cViewPr>
      <p:scale>
        <a:sx n="200" d="100"/>
        <a:sy n="200" d="100"/>
      </p:scale>
      <p:origin x="0" y="0"/>
    </p:cViewPr>
  </p:sorterViewPr>
  <p:notesViewPr>
    <p:cSldViewPr snapToGrid="0" snapToObjects="1">
      <p:cViewPr varScale="1">
        <p:scale>
          <a:sx n="93" d="100"/>
          <a:sy n="93" d="100"/>
        </p:scale>
        <p:origin x="-3780" y="-10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s>
</file>

<file path=ppt/charts/_rels/chart1.xml.rels><?xml version="1.0" encoding="UTF-8" standalone="yes"?>
<Relationships xmlns="http://schemas.openxmlformats.org/package/2006/relationships"><Relationship Id="rId1" Type="http://schemas.openxmlformats.org/officeDocument/2006/relationships/oleObject" Target="file:///\\rki.local\daten\Projekte\RKI_nCoV-Lage\3.Kommunikation\3.7.Lageberichte\2020-05-15\Zahlen_kumulativ_2020-05-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1"/>
          <c:order val="0"/>
          <c:tx>
            <c:strRef>
              <c:f>Tabelle1!$E$1</c:f>
              <c:strCache>
                <c:ptCount val="1"/>
                <c:pt idx="0">
                  <c:v>Todesfälle</c:v>
                </c:pt>
              </c:strCache>
            </c:strRef>
          </c:tx>
          <c:spPr>
            <a:ln>
              <a:solidFill>
                <a:schemeClr val="tx1">
                  <a:lumMod val="50000"/>
                  <a:lumOff val="50000"/>
                </a:schemeClr>
              </a:solidFill>
            </a:ln>
          </c:spPr>
          <c:marker>
            <c:symbol val="none"/>
          </c:marker>
          <c:cat>
            <c:strRef>
              <c:f>Tabelle1!$A$2:$A$82</c:f>
              <c:strCache>
                <c:ptCount val="81"/>
                <c:pt idx="0">
                  <c:v>vor 25.02.2020</c:v>
                </c:pt>
                <c:pt idx="1">
                  <c:v>26.02.2020</c:v>
                </c:pt>
                <c:pt idx="2">
                  <c:v>27.02.2020</c:v>
                </c:pt>
                <c:pt idx="3">
                  <c:v>28.02.2020</c:v>
                </c:pt>
                <c:pt idx="4">
                  <c:v>29.02.2020</c:v>
                </c:pt>
                <c:pt idx="5">
                  <c:v>01.03.2020</c:v>
                </c:pt>
                <c:pt idx="6">
                  <c:v>02.03.2020</c:v>
                </c:pt>
                <c:pt idx="7">
                  <c:v>03.03.2020</c:v>
                </c:pt>
                <c:pt idx="8">
                  <c:v>04.03.2020</c:v>
                </c:pt>
                <c:pt idx="9">
                  <c:v>05.03.2020</c:v>
                </c:pt>
                <c:pt idx="10">
                  <c:v>06.03.2020</c:v>
                </c:pt>
                <c:pt idx="11">
                  <c:v>07.03.2020</c:v>
                </c:pt>
                <c:pt idx="12">
                  <c:v>08.03.2020</c:v>
                </c:pt>
                <c:pt idx="13">
                  <c:v>09.03.2020</c:v>
                </c:pt>
                <c:pt idx="14">
                  <c:v>10.03.2020</c:v>
                </c:pt>
                <c:pt idx="15">
                  <c:v>11.03.2020</c:v>
                </c:pt>
                <c:pt idx="16">
                  <c:v>12.03.2020</c:v>
                </c:pt>
                <c:pt idx="17">
                  <c:v>13.03.2020</c:v>
                </c:pt>
                <c:pt idx="18">
                  <c:v>14.03.2020</c:v>
                </c:pt>
                <c:pt idx="19">
                  <c:v>15.03.2020</c:v>
                </c:pt>
                <c:pt idx="20">
                  <c:v>16.03.2020</c:v>
                </c:pt>
                <c:pt idx="21">
                  <c:v>17.03.2020</c:v>
                </c:pt>
                <c:pt idx="22">
                  <c:v>18.03.2020</c:v>
                </c:pt>
                <c:pt idx="23">
                  <c:v>19.03.2020</c:v>
                </c:pt>
                <c:pt idx="24">
                  <c:v>20.03.2020</c:v>
                </c:pt>
                <c:pt idx="25">
                  <c:v>21.03.2020</c:v>
                </c:pt>
                <c:pt idx="26">
                  <c:v>22.03.2020</c:v>
                </c:pt>
                <c:pt idx="27">
                  <c:v>23.03.2020</c:v>
                </c:pt>
                <c:pt idx="28">
                  <c:v>24.03.2020</c:v>
                </c:pt>
                <c:pt idx="29">
                  <c:v>25.03.2020</c:v>
                </c:pt>
                <c:pt idx="30">
                  <c:v>26.03.2020</c:v>
                </c:pt>
                <c:pt idx="31">
                  <c:v>27.03.2020</c:v>
                </c:pt>
                <c:pt idx="32">
                  <c:v>28.03.2020</c:v>
                </c:pt>
                <c:pt idx="33">
                  <c:v>29.03.2020</c:v>
                </c:pt>
                <c:pt idx="34">
                  <c:v>30.03.2020</c:v>
                </c:pt>
                <c:pt idx="35">
                  <c:v>31.03.2020</c:v>
                </c:pt>
                <c:pt idx="36">
                  <c:v>01.04.2020</c:v>
                </c:pt>
                <c:pt idx="37">
                  <c:v>02.04.2020</c:v>
                </c:pt>
                <c:pt idx="38">
                  <c:v>03.04.2020</c:v>
                </c:pt>
                <c:pt idx="39">
                  <c:v>04.04.2020</c:v>
                </c:pt>
                <c:pt idx="40">
                  <c:v>05.04.2020</c:v>
                </c:pt>
                <c:pt idx="41">
                  <c:v>06.04.2020</c:v>
                </c:pt>
                <c:pt idx="42">
                  <c:v>07.04.2020</c:v>
                </c:pt>
                <c:pt idx="43">
                  <c:v>08.04.2020</c:v>
                </c:pt>
                <c:pt idx="44">
                  <c:v>09.04.2020</c:v>
                </c:pt>
                <c:pt idx="45">
                  <c:v>10.04.2020</c:v>
                </c:pt>
                <c:pt idx="46">
                  <c:v>11.04.2020</c:v>
                </c:pt>
                <c:pt idx="47">
                  <c:v>12.04.2020</c:v>
                </c:pt>
                <c:pt idx="48">
                  <c:v>13.04.2020</c:v>
                </c:pt>
                <c:pt idx="49">
                  <c:v>14.04.2020</c:v>
                </c:pt>
                <c:pt idx="50">
                  <c:v>15.04.2020</c:v>
                </c:pt>
                <c:pt idx="51">
                  <c:v>16.04.2020</c:v>
                </c:pt>
                <c:pt idx="52">
                  <c:v>17.04.2020</c:v>
                </c:pt>
                <c:pt idx="53">
                  <c:v>18.04.2020</c:v>
                </c:pt>
                <c:pt idx="54">
                  <c:v>19.04.2020</c:v>
                </c:pt>
                <c:pt idx="55">
                  <c:v>20.04.2020</c:v>
                </c:pt>
                <c:pt idx="56">
                  <c:v>21.04.2020</c:v>
                </c:pt>
                <c:pt idx="57">
                  <c:v>22.04.2020</c:v>
                </c:pt>
                <c:pt idx="58">
                  <c:v>23.04.2020</c:v>
                </c:pt>
                <c:pt idx="59">
                  <c:v>24.04.2020</c:v>
                </c:pt>
                <c:pt idx="60">
                  <c:v>25.04.2020</c:v>
                </c:pt>
                <c:pt idx="61">
                  <c:v>26.04.2020</c:v>
                </c:pt>
                <c:pt idx="62">
                  <c:v>27.04.2020</c:v>
                </c:pt>
                <c:pt idx="63">
                  <c:v>28.04.2020</c:v>
                </c:pt>
                <c:pt idx="64">
                  <c:v>29.04.2020</c:v>
                </c:pt>
                <c:pt idx="65">
                  <c:v>30.04.2020</c:v>
                </c:pt>
                <c:pt idx="66">
                  <c:v>01.05.2020</c:v>
                </c:pt>
                <c:pt idx="67">
                  <c:v>02.05.2020</c:v>
                </c:pt>
                <c:pt idx="68">
                  <c:v>03.05.2020</c:v>
                </c:pt>
                <c:pt idx="69">
                  <c:v>04.05.2020</c:v>
                </c:pt>
                <c:pt idx="70">
                  <c:v>05.05.2020</c:v>
                </c:pt>
                <c:pt idx="71">
                  <c:v>06.05.2020</c:v>
                </c:pt>
                <c:pt idx="72">
                  <c:v>07.05.2020</c:v>
                </c:pt>
                <c:pt idx="73">
                  <c:v>08.05.2020</c:v>
                </c:pt>
                <c:pt idx="74">
                  <c:v>09.05.2020</c:v>
                </c:pt>
                <c:pt idx="75">
                  <c:v>10.05.2020</c:v>
                </c:pt>
                <c:pt idx="76">
                  <c:v>11.05.2020</c:v>
                </c:pt>
                <c:pt idx="77">
                  <c:v>12.05.2020</c:v>
                </c:pt>
                <c:pt idx="78">
                  <c:v>13.05.2020</c:v>
                </c:pt>
                <c:pt idx="79">
                  <c:v>14.05.2020</c:v>
                </c:pt>
                <c:pt idx="80">
                  <c:v>15.05.2020</c:v>
                </c:pt>
              </c:strCache>
            </c:strRef>
          </c:cat>
          <c:val>
            <c:numRef>
              <c:f>Tabelle1!$E$2:$E$82</c:f>
              <c:numCache>
                <c:formatCode>General</c:formatCode>
                <c:ptCount val="81"/>
                <c:pt idx="13">
                  <c:v>2</c:v>
                </c:pt>
                <c:pt idx="14">
                  <c:v>2</c:v>
                </c:pt>
                <c:pt idx="15">
                  <c:v>3</c:v>
                </c:pt>
                <c:pt idx="16">
                  <c:v>5</c:v>
                </c:pt>
                <c:pt idx="17">
                  <c:v>5</c:v>
                </c:pt>
                <c:pt idx="18">
                  <c:v>8</c:v>
                </c:pt>
                <c:pt idx="19">
                  <c:v>12</c:v>
                </c:pt>
                <c:pt idx="20">
                  <c:v>12</c:v>
                </c:pt>
                <c:pt idx="21">
                  <c:v>12</c:v>
                </c:pt>
                <c:pt idx="22">
                  <c:v>12</c:v>
                </c:pt>
                <c:pt idx="23">
                  <c:v>20</c:v>
                </c:pt>
                <c:pt idx="24">
                  <c:v>31</c:v>
                </c:pt>
                <c:pt idx="25">
                  <c:v>47</c:v>
                </c:pt>
                <c:pt idx="26">
                  <c:v>55</c:v>
                </c:pt>
                <c:pt idx="27">
                  <c:v>86</c:v>
                </c:pt>
                <c:pt idx="28">
                  <c:v>114</c:v>
                </c:pt>
                <c:pt idx="29">
                  <c:v>149</c:v>
                </c:pt>
                <c:pt idx="30">
                  <c:v>198</c:v>
                </c:pt>
                <c:pt idx="31">
                  <c:v>253</c:v>
                </c:pt>
                <c:pt idx="32">
                  <c:v>325</c:v>
                </c:pt>
                <c:pt idx="33">
                  <c:v>389</c:v>
                </c:pt>
                <c:pt idx="34">
                  <c:v>455</c:v>
                </c:pt>
                <c:pt idx="35">
                  <c:v>583</c:v>
                </c:pt>
                <c:pt idx="36">
                  <c:v>732</c:v>
                </c:pt>
                <c:pt idx="37">
                  <c:v>872</c:v>
                </c:pt>
                <c:pt idx="38">
                  <c:v>1017</c:v>
                </c:pt>
                <c:pt idx="39">
                  <c:v>1158</c:v>
                </c:pt>
                <c:pt idx="40">
                  <c:v>1342</c:v>
                </c:pt>
                <c:pt idx="41">
                  <c:v>1434</c:v>
                </c:pt>
                <c:pt idx="42">
                  <c:v>1607</c:v>
                </c:pt>
                <c:pt idx="43">
                  <c:v>1861</c:v>
                </c:pt>
                <c:pt idx="44">
                  <c:v>2107</c:v>
                </c:pt>
                <c:pt idx="45">
                  <c:v>2373</c:v>
                </c:pt>
                <c:pt idx="46">
                  <c:v>2544</c:v>
                </c:pt>
                <c:pt idx="47">
                  <c:v>2673</c:v>
                </c:pt>
                <c:pt idx="48">
                  <c:v>2799</c:v>
                </c:pt>
                <c:pt idx="49">
                  <c:v>2969</c:v>
                </c:pt>
                <c:pt idx="50">
                  <c:v>3254</c:v>
                </c:pt>
                <c:pt idx="51">
                  <c:v>3569</c:v>
                </c:pt>
                <c:pt idx="52">
                  <c:v>3868</c:v>
                </c:pt>
                <c:pt idx="53">
                  <c:v>4110</c:v>
                </c:pt>
                <c:pt idx="54">
                  <c:v>4294</c:v>
                </c:pt>
                <c:pt idx="55">
                  <c:v>4404</c:v>
                </c:pt>
                <c:pt idx="56">
                  <c:v>4598</c:v>
                </c:pt>
                <c:pt idx="57">
                  <c:v>4879</c:v>
                </c:pt>
                <c:pt idx="58">
                  <c:v>5094</c:v>
                </c:pt>
                <c:pt idx="59">
                  <c:v>5321</c:v>
                </c:pt>
                <c:pt idx="60">
                  <c:v>5500</c:v>
                </c:pt>
                <c:pt idx="61">
                  <c:v>5640</c:v>
                </c:pt>
                <c:pt idx="62">
                  <c:v>5750</c:v>
                </c:pt>
                <c:pt idx="63">
                  <c:v>5913</c:v>
                </c:pt>
                <c:pt idx="64">
                  <c:v>6115</c:v>
                </c:pt>
                <c:pt idx="65">
                  <c:v>6288</c:v>
                </c:pt>
                <c:pt idx="66">
                  <c:v>6481</c:v>
                </c:pt>
                <c:pt idx="67">
                  <c:v>6575</c:v>
                </c:pt>
                <c:pt idx="68">
                  <c:v>6649</c:v>
                </c:pt>
                <c:pt idx="69">
                  <c:v>6692</c:v>
                </c:pt>
                <c:pt idx="70">
                  <c:v>6831</c:v>
                </c:pt>
                <c:pt idx="71">
                  <c:v>6996</c:v>
                </c:pt>
                <c:pt idx="72">
                  <c:v>7119</c:v>
                </c:pt>
                <c:pt idx="73">
                  <c:v>7266</c:v>
                </c:pt>
                <c:pt idx="74">
                  <c:v>7369</c:v>
                </c:pt>
                <c:pt idx="75">
                  <c:v>7395</c:v>
                </c:pt>
                <c:pt idx="76">
                  <c:v>7417</c:v>
                </c:pt>
                <c:pt idx="77">
                  <c:v>7533</c:v>
                </c:pt>
                <c:pt idx="78">
                  <c:v>7634</c:v>
                </c:pt>
                <c:pt idx="79">
                  <c:v>7723</c:v>
                </c:pt>
                <c:pt idx="80">
                  <c:v>7824</c:v>
                </c:pt>
              </c:numCache>
            </c:numRef>
          </c:val>
          <c:smooth val="0"/>
        </c:ser>
        <c:ser>
          <c:idx val="0"/>
          <c:order val="1"/>
          <c:tx>
            <c:strRef>
              <c:f>Tabelle1!$B$1</c:f>
              <c:strCache>
                <c:ptCount val="1"/>
                <c:pt idx="0">
                  <c:v>Anzahl COVID-19-Fälle</c:v>
                </c:pt>
              </c:strCache>
            </c:strRef>
          </c:tx>
          <c:marker>
            <c:symbol val="none"/>
          </c:marker>
          <c:cat>
            <c:strRef>
              <c:f>Tabelle1!$A$2:$A$82</c:f>
              <c:strCache>
                <c:ptCount val="81"/>
                <c:pt idx="0">
                  <c:v>vor 25.02.2020</c:v>
                </c:pt>
                <c:pt idx="1">
                  <c:v>26.02.2020</c:v>
                </c:pt>
                <c:pt idx="2">
                  <c:v>27.02.2020</c:v>
                </c:pt>
                <c:pt idx="3">
                  <c:v>28.02.2020</c:v>
                </c:pt>
                <c:pt idx="4">
                  <c:v>29.02.2020</c:v>
                </c:pt>
                <c:pt idx="5">
                  <c:v>01.03.2020</c:v>
                </c:pt>
                <c:pt idx="6">
                  <c:v>02.03.2020</c:v>
                </c:pt>
                <c:pt idx="7">
                  <c:v>03.03.2020</c:v>
                </c:pt>
                <c:pt idx="8">
                  <c:v>04.03.2020</c:v>
                </c:pt>
                <c:pt idx="9">
                  <c:v>05.03.2020</c:v>
                </c:pt>
                <c:pt idx="10">
                  <c:v>06.03.2020</c:v>
                </c:pt>
                <c:pt idx="11">
                  <c:v>07.03.2020</c:v>
                </c:pt>
                <c:pt idx="12">
                  <c:v>08.03.2020</c:v>
                </c:pt>
                <c:pt idx="13">
                  <c:v>09.03.2020</c:v>
                </c:pt>
                <c:pt idx="14">
                  <c:v>10.03.2020</c:v>
                </c:pt>
                <c:pt idx="15">
                  <c:v>11.03.2020</c:v>
                </c:pt>
                <c:pt idx="16">
                  <c:v>12.03.2020</c:v>
                </c:pt>
                <c:pt idx="17">
                  <c:v>13.03.2020</c:v>
                </c:pt>
                <c:pt idx="18">
                  <c:v>14.03.2020</c:v>
                </c:pt>
                <c:pt idx="19">
                  <c:v>15.03.2020</c:v>
                </c:pt>
                <c:pt idx="20">
                  <c:v>16.03.2020</c:v>
                </c:pt>
                <c:pt idx="21">
                  <c:v>17.03.2020</c:v>
                </c:pt>
                <c:pt idx="22">
                  <c:v>18.03.2020</c:v>
                </c:pt>
                <c:pt idx="23">
                  <c:v>19.03.2020</c:v>
                </c:pt>
                <c:pt idx="24">
                  <c:v>20.03.2020</c:v>
                </c:pt>
                <c:pt idx="25">
                  <c:v>21.03.2020</c:v>
                </c:pt>
                <c:pt idx="26">
                  <c:v>22.03.2020</c:v>
                </c:pt>
                <c:pt idx="27">
                  <c:v>23.03.2020</c:v>
                </c:pt>
                <c:pt idx="28">
                  <c:v>24.03.2020</c:v>
                </c:pt>
                <c:pt idx="29">
                  <c:v>25.03.2020</c:v>
                </c:pt>
                <c:pt idx="30">
                  <c:v>26.03.2020</c:v>
                </c:pt>
                <c:pt idx="31">
                  <c:v>27.03.2020</c:v>
                </c:pt>
                <c:pt idx="32">
                  <c:v>28.03.2020</c:v>
                </c:pt>
                <c:pt idx="33">
                  <c:v>29.03.2020</c:v>
                </c:pt>
                <c:pt idx="34">
                  <c:v>30.03.2020</c:v>
                </c:pt>
                <c:pt idx="35">
                  <c:v>31.03.2020</c:v>
                </c:pt>
                <c:pt idx="36">
                  <c:v>01.04.2020</c:v>
                </c:pt>
                <c:pt idx="37">
                  <c:v>02.04.2020</c:v>
                </c:pt>
                <c:pt idx="38">
                  <c:v>03.04.2020</c:v>
                </c:pt>
                <c:pt idx="39">
                  <c:v>04.04.2020</c:v>
                </c:pt>
                <c:pt idx="40">
                  <c:v>05.04.2020</c:v>
                </c:pt>
                <c:pt idx="41">
                  <c:v>06.04.2020</c:v>
                </c:pt>
                <c:pt idx="42">
                  <c:v>07.04.2020</c:v>
                </c:pt>
                <c:pt idx="43">
                  <c:v>08.04.2020</c:v>
                </c:pt>
                <c:pt idx="44">
                  <c:v>09.04.2020</c:v>
                </c:pt>
                <c:pt idx="45">
                  <c:v>10.04.2020</c:v>
                </c:pt>
                <c:pt idx="46">
                  <c:v>11.04.2020</c:v>
                </c:pt>
                <c:pt idx="47">
                  <c:v>12.04.2020</c:v>
                </c:pt>
                <c:pt idx="48">
                  <c:v>13.04.2020</c:v>
                </c:pt>
                <c:pt idx="49">
                  <c:v>14.04.2020</c:v>
                </c:pt>
                <c:pt idx="50">
                  <c:v>15.04.2020</c:v>
                </c:pt>
                <c:pt idx="51">
                  <c:v>16.04.2020</c:v>
                </c:pt>
                <c:pt idx="52">
                  <c:v>17.04.2020</c:v>
                </c:pt>
                <c:pt idx="53">
                  <c:v>18.04.2020</c:v>
                </c:pt>
                <c:pt idx="54">
                  <c:v>19.04.2020</c:v>
                </c:pt>
                <c:pt idx="55">
                  <c:v>20.04.2020</c:v>
                </c:pt>
                <c:pt idx="56">
                  <c:v>21.04.2020</c:v>
                </c:pt>
                <c:pt idx="57">
                  <c:v>22.04.2020</c:v>
                </c:pt>
                <c:pt idx="58">
                  <c:v>23.04.2020</c:v>
                </c:pt>
                <c:pt idx="59">
                  <c:v>24.04.2020</c:v>
                </c:pt>
                <c:pt idx="60">
                  <c:v>25.04.2020</c:v>
                </c:pt>
                <c:pt idx="61">
                  <c:v>26.04.2020</c:v>
                </c:pt>
                <c:pt idx="62">
                  <c:v>27.04.2020</c:v>
                </c:pt>
                <c:pt idx="63">
                  <c:v>28.04.2020</c:v>
                </c:pt>
                <c:pt idx="64">
                  <c:v>29.04.2020</c:v>
                </c:pt>
                <c:pt idx="65">
                  <c:v>30.04.2020</c:v>
                </c:pt>
                <c:pt idx="66">
                  <c:v>01.05.2020</c:v>
                </c:pt>
                <c:pt idx="67">
                  <c:v>02.05.2020</c:v>
                </c:pt>
                <c:pt idx="68">
                  <c:v>03.05.2020</c:v>
                </c:pt>
                <c:pt idx="69">
                  <c:v>04.05.2020</c:v>
                </c:pt>
                <c:pt idx="70">
                  <c:v>05.05.2020</c:v>
                </c:pt>
                <c:pt idx="71">
                  <c:v>06.05.2020</c:v>
                </c:pt>
                <c:pt idx="72">
                  <c:v>07.05.2020</c:v>
                </c:pt>
                <c:pt idx="73">
                  <c:v>08.05.2020</c:v>
                </c:pt>
                <c:pt idx="74">
                  <c:v>09.05.2020</c:v>
                </c:pt>
                <c:pt idx="75">
                  <c:v>10.05.2020</c:v>
                </c:pt>
                <c:pt idx="76">
                  <c:v>11.05.2020</c:v>
                </c:pt>
                <c:pt idx="77">
                  <c:v>12.05.2020</c:v>
                </c:pt>
                <c:pt idx="78">
                  <c:v>13.05.2020</c:v>
                </c:pt>
                <c:pt idx="79">
                  <c:v>14.05.2020</c:v>
                </c:pt>
                <c:pt idx="80">
                  <c:v>15.05.2020</c:v>
                </c:pt>
              </c:strCache>
            </c:strRef>
          </c:cat>
          <c:val>
            <c:numRef>
              <c:f>Tabelle1!$B$2:$B$82</c:f>
              <c:numCache>
                <c:formatCode>General</c:formatCode>
                <c:ptCount val="81"/>
                <c:pt idx="0">
                  <c:v>16</c:v>
                </c:pt>
                <c:pt idx="1">
                  <c:v>21</c:v>
                </c:pt>
                <c:pt idx="2">
                  <c:v>26</c:v>
                </c:pt>
                <c:pt idx="3">
                  <c:v>53</c:v>
                </c:pt>
                <c:pt idx="4">
                  <c:v>66</c:v>
                </c:pt>
                <c:pt idx="5">
                  <c:v>117</c:v>
                </c:pt>
                <c:pt idx="6">
                  <c:v>150</c:v>
                </c:pt>
                <c:pt idx="7">
                  <c:v>188</c:v>
                </c:pt>
                <c:pt idx="8">
                  <c:v>240</c:v>
                </c:pt>
                <c:pt idx="9">
                  <c:v>349</c:v>
                </c:pt>
                <c:pt idx="10">
                  <c:v>534</c:v>
                </c:pt>
                <c:pt idx="11">
                  <c:v>684</c:v>
                </c:pt>
                <c:pt idx="12">
                  <c:v>847</c:v>
                </c:pt>
                <c:pt idx="13">
                  <c:v>1112</c:v>
                </c:pt>
                <c:pt idx="14">
                  <c:v>1296</c:v>
                </c:pt>
                <c:pt idx="15">
                  <c:v>1567</c:v>
                </c:pt>
                <c:pt idx="16">
                  <c:v>2369</c:v>
                </c:pt>
                <c:pt idx="17">
                  <c:v>3062</c:v>
                </c:pt>
                <c:pt idx="18">
                  <c:v>3795</c:v>
                </c:pt>
                <c:pt idx="19">
                  <c:v>4838</c:v>
                </c:pt>
                <c:pt idx="20">
                  <c:v>6012</c:v>
                </c:pt>
                <c:pt idx="21">
                  <c:v>7156</c:v>
                </c:pt>
                <c:pt idx="22">
                  <c:v>8198</c:v>
                </c:pt>
                <c:pt idx="23">
                  <c:v>10999</c:v>
                </c:pt>
                <c:pt idx="24">
                  <c:v>13957</c:v>
                </c:pt>
                <c:pt idx="25">
                  <c:v>16662</c:v>
                </c:pt>
                <c:pt idx="26">
                  <c:v>18610</c:v>
                </c:pt>
                <c:pt idx="27" formatCode="#,##0">
                  <c:v>22672</c:v>
                </c:pt>
                <c:pt idx="28">
                  <c:v>27436</c:v>
                </c:pt>
                <c:pt idx="29">
                  <c:v>31554</c:v>
                </c:pt>
                <c:pt idx="30">
                  <c:v>36508</c:v>
                </c:pt>
                <c:pt idx="31">
                  <c:v>42288</c:v>
                </c:pt>
                <c:pt idx="32">
                  <c:v>48582</c:v>
                </c:pt>
                <c:pt idx="33">
                  <c:v>52547</c:v>
                </c:pt>
                <c:pt idx="34">
                  <c:v>57298</c:v>
                </c:pt>
                <c:pt idx="35">
                  <c:v>61913</c:v>
                </c:pt>
                <c:pt idx="36">
                  <c:v>67366</c:v>
                </c:pt>
                <c:pt idx="37">
                  <c:v>73522</c:v>
                </c:pt>
                <c:pt idx="38">
                  <c:v>79696</c:v>
                </c:pt>
                <c:pt idx="39">
                  <c:v>85778</c:v>
                </c:pt>
                <c:pt idx="40">
                  <c:v>91714</c:v>
                </c:pt>
                <c:pt idx="41">
                  <c:v>95391</c:v>
                </c:pt>
                <c:pt idx="42">
                  <c:v>99225</c:v>
                </c:pt>
                <c:pt idx="43">
                  <c:v>103228</c:v>
                </c:pt>
                <c:pt idx="44">
                  <c:v>108202</c:v>
                </c:pt>
                <c:pt idx="45">
                  <c:v>113525</c:v>
                </c:pt>
                <c:pt idx="46">
                  <c:v>117658</c:v>
                </c:pt>
                <c:pt idx="47">
                  <c:v>120479</c:v>
                </c:pt>
                <c:pt idx="48">
                  <c:v>123016</c:v>
                </c:pt>
                <c:pt idx="49">
                  <c:v>125098</c:v>
                </c:pt>
                <c:pt idx="50">
                  <c:v>127584</c:v>
                </c:pt>
                <c:pt idx="51">
                  <c:v>130450</c:v>
                </c:pt>
                <c:pt idx="52">
                  <c:v>133830</c:v>
                </c:pt>
                <c:pt idx="53">
                  <c:v>137439</c:v>
                </c:pt>
                <c:pt idx="54">
                  <c:v>139897</c:v>
                </c:pt>
                <c:pt idx="55">
                  <c:v>141672</c:v>
                </c:pt>
                <c:pt idx="56">
                  <c:v>143457</c:v>
                </c:pt>
                <c:pt idx="57">
                  <c:v>145694</c:v>
                </c:pt>
                <c:pt idx="58">
                  <c:v>148046</c:v>
                </c:pt>
                <c:pt idx="59">
                  <c:v>150383</c:v>
                </c:pt>
                <c:pt idx="60">
                  <c:v>152438</c:v>
                </c:pt>
                <c:pt idx="61">
                  <c:v>154175</c:v>
                </c:pt>
                <c:pt idx="62">
                  <c:v>155193</c:v>
                </c:pt>
                <c:pt idx="63">
                  <c:v>156337</c:v>
                </c:pt>
                <c:pt idx="64">
                  <c:v>157641</c:v>
                </c:pt>
                <c:pt idx="65">
                  <c:v>159119</c:v>
                </c:pt>
                <c:pt idx="66">
                  <c:v>160758</c:v>
                </c:pt>
                <c:pt idx="67">
                  <c:v>161703</c:v>
                </c:pt>
                <c:pt idx="68">
                  <c:v>162496</c:v>
                </c:pt>
                <c:pt idx="69">
                  <c:v>163175</c:v>
                </c:pt>
                <c:pt idx="70">
                  <c:v>163860</c:v>
                </c:pt>
                <c:pt idx="71">
                  <c:v>164807</c:v>
                </c:pt>
                <c:pt idx="72">
                  <c:v>166091</c:v>
                </c:pt>
                <c:pt idx="73">
                  <c:v>167300</c:v>
                </c:pt>
                <c:pt idx="74">
                  <c:v>168551</c:v>
                </c:pt>
                <c:pt idx="75">
                  <c:v>169218</c:v>
                </c:pt>
                <c:pt idx="76">
                  <c:v>169575</c:v>
                </c:pt>
                <c:pt idx="77">
                  <c:v>170508</c:v>
                </c:pt>
                <c:pt idx="78">
                  <c:v>171306</c:v>
                </c:pt>
                <c:pt idx="79">
                  <c:v>172239</c:v>
                </c:pt>
                <c:pt idx="80">
                  <c:v>173152</c:v>
                </c:pt>
              </c:numCache>
            </c:numRef>
          </c:val>
          <c:smooth val="0"/>
        </c:ser>
        <c:dLbls>
          <c:showLegendKey val="0"/>
          <c:showVal val="0"/>
          <c:showCatName val="0"/>
          <c:showSerName val="0"/>
          <c:showPercent val="0"/>
          <c:showBubbleSize val="0"/>
        </c:dLbls>
        <c:marker val="1"/>
        <c:smooth val="0"/>
        <c:axId val="159394432"/>
        <c:axId val="159408512"/>
      </c:lineChart>
      <c:lineChart>
        <c:grouping val="standard"/>
        <c:varyColors val="0"/>
        <c:ser>
          <c:idx val="2"/>
          <c:order val="2"/>
          <c:tx>
            <c:strRef>
              <c:f>Tabelle1!$G$1</c:f>
              <c:strCache>
                <c:ptCount val="1"/>
                <c:pt idx="0">
                  <c:v>Fall-Verstorbenen-Anteil</c:v>
                </c:pt>
              </c:strCache>
            </c:strRef>
          </c:tx>
          <c:marker>
            <c:symbol val="none"/>
          </c:marker>
          <c:val>
            <c:numRef>
              <c:f>Tabelle1!$G$2:$G$82</c:f>
              <c:numCache>
                <c:formatCode>General</c:formatCode>
                <c:ptCount val="81"/>
                <c:pt idx="13" formatCode="0.00%">
                  <c:v>1.7985611510791368E-3</c:v>
                </c:pt>
                <c:pt idx="14" formatCode="0.00%">
                  <c:v>1.5432098765432098E-3</c:v>
                </c:pt>
                <c:pt idx="15" formatCode="0.00%">
                  <c:v>1.9144862795149968E-3</c:v>
                </c:pt>
                <c:pt idx="16" formatCode="0.00%">
                  <c:v>2.1105951878429719E-3</c:v>
                </c:pt>
                <c:pt idx="17" formatCode="0.00%">
                  <c:v>1.6329196603527107E-3</c:v>
                </c:pt>
                <c:pt idx="18" formatCode="0.00%">
                  <c:v>2.1080368906455861E-3</c:v>
                </c:pt>
                <c:pt idx="19" formatCode="0.00%">
                  <c:v>2.4803637866887144E-3</c:v>
                </c:pt>
                <c:pt idx="20" formatCode="0.00%">
                  <c:v>1.996007984031936E-3</c:v>
                </c:pt>
                <c:pt idx="21" formatCode="0.00%">
                  <c:v>1.6769144773616546E-3</c:v>
                </c:pt>
                <c:pt idx="22" formatCode="0.00%">
                  <c:v>1.463771651622347E-3</c:v>
                </c:pt>
                <c:pt idx="23" formatCode="0.00%">
                  <c:v>1.8183471224656788E-3</c:v>
                </c:pt>
                <c:pt idx="24" formatCode="0.00%">
                  <c:v>2.2211076878985454E-3</c:v>
                </c:pt>
                <c:pt idx="25" formatCode="0.00%">
                  <c:v>2.8207898211499221E-3</c:v>
                </c:pt>
                <c:pt idx="26" formatCode="0.00%">
                  <c:v>2.9554003224073078E-3</c:v>
                </c:pt>
                <c:pt idx="27" formatCode="0.00%">
                  <c:v>3.7932251235003531E-3</c:v>
                </c:pt>
                <c:pt idx="28" formatCode="0.00%">
                  <c:v>4.1551246537396124E-3</c:v>
                </c:pt>
                <c:pt idx="29" formatCode="0.00%">
                  <c:v>4.7220637637066616E-3</c:v>
                </c:pt>
                <c:pt idx="30" formatCode="0.00%">
                  <c:v>5.4234688287498629E-3</c:v>
                </c:pt>
                <c:pt idx="31" formatCode="0.00%">
                  <c:v>5.9827847143397658E-3</c:v>
                </c:pt>
                <c:pt idx="32" formatCode="0.00%">
                  <c:v>6.6897204726030215E-3</c:v>
                </c:pt>
                <c:pt idx="33" formatCode="0.00%">
                  <c:v>7.4028964546025465E-3</c:v>
                </c:pt>
                <c:pt idx="34" formatCode="0.00%">
                  <c:v>7.9409403469580097E-3</c:v>
                </c:pt>
                <c:pt idx="35" formatCode="0.00%">
                  <c:v>9.4164391969376385E-3</c:v>
                </c:pt>
                <c:pt idx="36" formatCode="0.00%">
                  <c:v>1.0866015497431939E-2</c:v>
                </c:pt>
                <c:pt idx="37" formatCode="0.00%">
                  <c:v>1.1860395527869209E-2</c:v>
                </c:pt>
                <c:pt idx="38" formatCode="0.00%">
                  <c:v>1.276099176872114E-2</c:v>
                </c:pt>
                <c:pt idx="39" formatCode="0.00%">
                  <c:v>1.3499965025997342E-2</c:v>
                </c:pt>
                <c:pt idx="40" formatCode="0.00%">
                  <c:v>1.4632444337832827E-2</c:v>
                </c:pt>
                <c:pt idx="41" formatCode="0.00%">
                  <c:v>1.5032864735666887E-2</c:v>
                </c:pt>
                <c:pt idx="42" formatCode="0.00%">
                  <c:v>1.6195515243134291E-2</c:v>
                </c:pt>
                <c:pt idx="43" formatCode="0.00%">
                  <c:v>1.8028054403843918E-2</c:v>
                </c:pt>
                <c:pt idx="44" formatCode="0.00%">
                  <c:v>1.9472837840335669E-2</c:v>
                </c:pt>
                <c:pt idx="45" formatCode="0.00%">
                  <c:v>2.0902884827130586E-2</c:v>
                </c:pt>
                <c:pt idx="46" formatCode="0.00%">
                  <c:v>2.1621989155008584E-2</c:v>
                </c:pt>
                <c:pt idx="47" formatCode="0.00%">
                  <c:v>2.2186439130470869E-2</c:v>
                </c:pt>
                <c:pt idx="48" formatCode="0.00%">
                  <c:v>2.275313780321259E-2</c:v>
                </c:pt>
                <c:pt idx="49" formatCode="0.00%">
                  <c:v>2.3733393019872422E-2</c:v>
                </c:pt>
                <c:pt idx="50" formatCode="0.00%">
                  <c:v>2.5504765487835465E-2</c:v>
                </c:pt>
                <c:pt idx="51" formatCode="0.00%">
                  <c:v>2.7359141433499424E-2</c:v>
                </c:pt>
                <c:pt idx="52" formatCode="0.00%">
                  <c:v>2.8902338788014646E-2</c:v>
                </c:pt>
                <c:pt idx="53" formatCode="0.00%">
                  <c:v>2.9904175670661167E-2</c:v>
                </c:pt>
                <c:pt idx="54" formatCode="0.00%">
                  <c:v>3.069401059350808E-2</c:v>
                </c:pt>
                <c:pt idx="55" formatCode="0.00%">
                  <c:v>3.1085888531255292E-2</c:v>
                </c:pt>
                <c:pt idx="56" formatCode="0.00%">
                  <c:v>3.2051416103780227E-2</c:v>
                </c:pt>
                <c:pt idx="57" formatCode="0.000%">
                  <c:v>3.3487995387593172E-2</c:v>
                </c:pt>
                <c:pt idx="58" formatCode="0.00%">
                  <c:v>3.4408224470772596E-2</c:v>
                </c:pt>
                <c:pt idx="59" formatCode="0.00%">
                  <c:v>3.5382988768677313E-2</c:v>
                </c:pt>
                <c:pt idx="60" formatCode="0.00%">
                  <c:v>3.6080242459229327E-2</c:v>
                </c:pt>
                <c:pt idx="61" formatCode="0.00%">
                  <c:v>3.6581806388843847E-2</c:v>
                </c:pt>
                <c:pt idx="62" formatCode="0.00%">
                  <c:v>3.7050640170626252E-2</c:v>
                </c:pt>
                <c:pt idx="63" formatCode="0.00%">
                  <c:v>3.7822140632096046E-2</c:v>
                </c:pt>
                <c:pt idx="64" formatCode="0.00%">
                  <c:v>3.8790669939926796E-2</c:v>
                </c:pt>
                <c:pt idx="65" formatCode="0.000%">
                  <c:v>3.9517593750589185E-2</c:v>
                </c:pt>
                <c:pt idx="66" formatCode="0.00%">
                  <c:v>4.0315256472461709E-2</c:v>
                </c:pt>
                <c:pt idx="67" formatCode="0.00%">
                  <c:v>4.0660964855321176E-2</c:v>
                </c:pt>
                <c:pt idx="68" formatCode="0.00%">
                  <c:v>4.0917930287514767E-2</c:v>
                </c:pt>
                <c:pt idx="69" formatCode="0.00%">
                  <c:v>4.1011184311322203E-2</c:v>
                </c:pt>
                <c:pt idx="70" formatCode="0.00%">
                  <c:v>4.168802636396924E-2</c:v>
                </c:pt>
                <c:pt idx="71" formatCode="0.00%">
                  <c:v>4.2449653230748695E-2</c:v>
                </c:pt>
                <c:pt idx="72" formatCode="0.000%">
                  <c:v>4.2862045505174876E-2</c:v>
                </c:pt>
                <c:pt idx="73" formatCode="0.00%">
                  <c:v>4.3430962343096235E-2</c:v>
                </c:pt>
                <c:pt idx="74" formatCode="0.00%">
                  <c:v>4.3719705015099287E-2</c:v>
                </c:pt>
                <c:pt idx="75" formatCode="0.00%">
                  <c:v>4.3701024713682944E-2</c:v>
                </c:pt>
                <c:pt idx="76" formatCode="0.00%">
                  <c:v>4.3738758661359282E-2</c:v>
                </c:pt>
                <c:pt idx="77" formatCode="0.00%">
                  <c:v>4.417974523189528E-2</c:v>
                </c:pt>
                <c:pt idx="78" formatCode="0.00%">
                  <c:v>4.4563529590323746E-2</c:v>
                </c:pt>
                <c:pt idx="79" formatCode="0.00%">
                  <c:v>4.4838857633869217E-2</c:v>
                </c:pt>
                <c:pt idx="80" formatCode="0.00%">
                  <c:v>4.5185732766586585E-2</c:v>
                </c:pt>
              </c:numCache>
            </c:numRef>
          </c:val>
          <c:smooth val="0"/>
        </c:ser>
        <c:dLbls>
          <c:showLegendKey val="0"/>
          <c:showVal val="0"/>
          <c:showCatName val="0"/>
          <c:showSerName val="0"/>
          <c:showPercent val="0"/>
          <c:showBubbleSize val="0"/>
        </c:dLbls>
        <c:marker val="1"/>
        <c:smooth val="0"/>
        <c:axId val="159412608"/>
        <c:axId val="159410432"/>
      </c:lineChart>
      <c:catAx>
        <c:axId val="159394432"/>
        <c:scaling>
          <c:orientation val="minMax"/>
        </c:scaling>
        <c:delete val="0"/>
        <c:axPos val="b"/>
        <c:majorTickMark val="out"/>
        <c:minorTickMark val="none"/>
        <c:tickLblPos val="nextTo"/>
        <c:crossAx val="159408512"/>
        <c:crosses val="autoZero"/>
        <c:auto val="1"/>
        <c:lblAlgn val="ctr"/>
        <c:lblOffset val="100"/>
        <c:tickLblSkip val="2"/>
        <c:noMultiLvlLbl val="0"/>
      </c:catAx>
      <c:valAx>
        <c:axId val="159408512"/>
        <c:scaling>
          <c:logBase val="10"/>
          <c:orientation val="minMax"/>
        </c:scaling>
        <c:delete val="0"/>
        <c:axPos val="l"/>
        <c:majorGridlines/>
        <c:title>
          <c:tx>
            <c:rich>
              <a:bodyPr rot="-5400000" vert="horz"/>
              <a:lstStyle/>
              <a:p>
                <a:pPr>
                  <a:defRPr/>
                </a:pPr>
                <a:r>
                  <a:rPr lang="en-US"/>
                  <a:t>Anzahl COVID-19-Fälle bzw. -Todesfälle (logarithmisch)</a:t>
                </a:r>
              </a:p>
            </c:rich>
          </c:tx>
          <c:layout/>
          <c:overlay val="0"/>
        </c:title>
        <c:numFmt formatCode="#,##0" sourceLinked="0"/>
        <c:majorTickMark val="out"/>
        <c:minorTickMark val="none"/>
        <c:tickLblPos val="nextTo"/>
        <c:crossAx val="159394432"/>
        <c:crosses val="autoZero"/>
        <c:crossBetween val="between"/>
      </c:valAx>
      <c:valAx>
        <c:axId val="159410432"/>
        <c:scaling>
          <c:orientation val="minMax"/>
          <c:max val="8.0000000000000016E-2"/>
        </c:scaling>
        <c:delete val="0"/>
        <c:axPos val="r"/>
        <c:title>
          <c:tx>
            <c:rich>
              <a:bodyPr rot="-5400000" vert="horz"/>
              <a:lstStyle/>
              <a:p>
                <a:pPr>
                  <a:defRPr/>
                </a:pPr>
                <a:r>
                  <a:rPr lang="en-US"/>
                  <a:t>Fall-Verstorbenen-Anteil</a:t>
                </a:r>
              </a:p>
            </c:rich>
          </c:tx>
          <c:layout/>
          <c:overlay val="0"/>
        </c:title>
        <c:numFmt formatCode="0%" sourceLinked="0"/>
        <c:majorTickMark val="out"/>
        <c:minorTickMark val="none"/>
        <c:tickLblPos val="nextTo"/>
        <c:crossAx val="159412608"/>
        <c:crosses val="max"/>
        <c:crossBetween val="between"/>
      </c:valAx>
      <c:catAx>
        <c:axId val="159412608"/>
        <c:scaling>
          <c:orientation val="minMax"/>
        </c:scaling>
        <c:delete val="1"/>
        <c:axPos val="b"/>
        <c:majorTickMark val="out"/>
        <c:minorTickMark val="none"/>
        <c:tickLblPos val="nextTo"/>
        <c:crossAx val="159410432"/>
        <c:crosses val="autoZero"/>
        <c:auto val="1"/>
        <c:lblAlgn val="ctr"/>
        <c:lblOffset val="100"/>
        <c:noMultiLvlLbl val="0"/>
      </c:catAx>
    </c:plotArea>
    <c:legend>
      <c:legendPos val="t"/>
      <c:layout/>
      <c:overlay val="0"/>
    </c:legend>
    <c:plotVisOnly val="1"/>
    <c:dispBlanksAs val="gap"/>
    <c:showDLblsOverMax val="0"/>
  </c:chart>
  <c:spPr>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411"/>
          </a:xfrm>
          <a:prstGeom prst="rect">
            <a:avLst/>
          </a:prstGeom>
        </p:spPr>
        <p:txBody>
          <a:bodyPr vert="horz" lIns="91577" tIns="45789" rIns="91577" bIns="45789" rtlCol="0"/>
          <a:lstStyle>
            <a:lvl1pPr algn="r">
              <a:defRPr sz="1200"/>
            </a:lvl1pPr>
          </a:lstStyle>
          <a:p>
            <a:fld id="{112A5B09-A9A8-2644-9E6D-705AA413DA79}" type="datetimeFigureOut">
              <a:rPr lang="de-DE" smtClean="0"/>
              <a:t>15.05.2020</a:t>
            </a:fld>
            <a:endParaRPr lang="de-DE"/>
          </a:p>
        </p:txBody>
      </p:sp>
      <p:sp>
        <p:nvSpPr>
          <p:cNvPr id="4" name="Fußzeilenplatzhalter 3"/>
          <p:cNvSpPr>
            <a:spLocks noGrp="1"/>
          </p:cNvSpPr>
          <p:nvPr>
            <p:ph type="ftr" sz="quarter" idx="2"/>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30091"/>
            <a:ext cx="2945659" cy="496411"/>
          </a:xfrm>
          <a:prstGeom prst="rect">
            <a:avLst/>
          </a:prstGeom>
        </p:spPr>
        <p:txBody>
          <a:bodyPr vert="horz" lIns="91577" tIns="45789" rIns="91577" bIns="45789" rtlCol="0" anchor="b"/>
          <a:lstStyle>
            <a:lvl1pPr algn="r">
              <a:defRPr sz="1200"/>
            </a:lvl1pPr>
          </a:lstStyle>
          <a:p>
            <a:fld id="{5EDF7B35-E1B4-904A-9F7F-1474D5483FC4}" type="slidenum">
              <a:rPr lang="de-DE" smtClean="0"/>
              <a:t>‹Nr.›</a:t>
            </a:fld>
            <a:endParaRPr lang="de-DE"/>
          </a:p>
        </p:txBody>
      </p:sp>
    </p:spTree>
    <p:extLst>
      <p:ext uri="{BB962C8B-B14F-4D97-AF65-F5344CB8AC3E}">
        <p14:creationId xmlns:p14="http://schemas.microsoft.com/office/powerpoint/2010/main" val="396755813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berschriftenplatzhalter 1"/>
          <p:cNvSpPr>
            <a:spLocks noGrp="1"/>
          </p:cNvSpPr>
          <p:nvPr>
            <p:ph type="hdr" sz="quarter"/>
          </p:nvPr>
        </p:nvSpPr>
        <p:spPr>
          <a:xfrm>
            <a:off x="0" y="0"/>
            <a:ext cx="2945659" cy="496411"/>
          </a:xfrm>
          <a:prstGeom prst="rect">
            <a:avLst/>
          </a:prstGeom>
        </p:spPr>
        <p:txBody>
          <a:bodyPr vert="horz" lIns="91577" tIns="45789" rIns="91577" bIns="45789" rtlCol="0"/>
          <a:lstStyle>
            <a:lvl1pPr algn="l">
              <a:defRPr sz="1200"/>
            </a:lvl1pPr>
          </a:lstStyle>
          <a:p>
            <a:endParaRPr lang="de-DE"/>
          </a:p>
        </p:txBody>
      </p:sp>
      <p:sp>
        <p:nvSpPr>
          <p:cNvPr id="3" name="Datumsplatzhalter 2"/>
          <p:cNvSpPr>
            <a:spLocks noGrp="1"/>
          </p:cNvSpPr>
          <p:nvPr>
            <p:ph type="dt" idx="1"/>
          </p:nvPr>
        </p:nvSpPr>
        <p:spPr>
          <a:xfrm>
            <a:off x="3850444" y="0"/>
            <a:ext cx="2945659" cy="496411"/>
          </a:xfrm>
          <a:prstGeom prst="rect">
            <a:avLst/>
          </a:prstGeom>
        </p:spPr>
        <p:txBody>
          <a:bodyPr vert="horz" lIns="91577" tIns="45789" rIns="91577" bIns="45789" rtlCol="0"/>
          <a:lstStyle>
            <a:lvl1pPr algn="r">
              <a:defRPr sz="1200"/>
            </a:lvl1pPr>
          </a:lstStyle>
          <a:p>
            <a:fld id="{03B55E56-2990-C745-88B9-6378D75E0E12}" type="datetimeFigureOut">
              <a:rPr lang="de-DE" smtClean="0"/>
              <a:t>15.05.2020</a:t>
            </a:fld>
            <a:endParaRPr lang="de-DE"/>
          </a:p>
        </p:txBody>
      </p:sp>
      <p:sp>
        <p:nvSpPr>
          <p:cNvPr id="4" name="Folienbildplatzhalt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577" tIns="45789" rIns="91577" bIns="45789" rtlCol="0" anchor="ctr"/>
          <a:lstStyle/>
          <a:p>
            <a:endParaRPr lang="de-DE"/>
          </a:p>
        </p:txBody>
      </p:sp>
      <p:sp>
        <p:nvSpPr>
          <p:cNvPr id="5" name="Notizenplatzhalter 4"/>
          <p:cNvSpPr>
            <a:spLocks noGrp="1"/>
          </p:cNvSpPr>
          <p:nvPr>
            <p:ph type="body" sz="quarter" idx="3"/>
          </p:nvPr>
        </p:nvSpPr>
        <p:spPr>
          <a:xfrm>
            <a:off x="679768" y="4715907"/>
            <a:ext cx="5438140" cy="4467701"/>
          </a:xfrm>
          <a:prstGeom prst="rect">
            <a:avLst/>
          </a:prstGeom>
        </p:spPr>
        <p:txBody>
          <a:bodyPr vert="horz" lIns="91577" tIns="45789" rIns="91577" bIns="45789"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30091"/>
            <a:ext cx="2945659" cy="496411"/>
          </a:xfrm>
          <a:prstGeom prst="rect">
            <a:avLst/>
          </a:prstGeom>
        </p:spPr>
        <p:txBody>
          <a:bodyPr vert="horz" lIns="91577" tIns="45789" rIns="91577" bIns="45789"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30091"/>
            <a:ext cx="2945659" cy="496411"/>
          </a:xfrm>
          <a:prstGeom prst="rect">
            <a:avLst/>
          </a:prstGeom>
        </p:spPr>
        <p:txBody>
          <a:bodyPr vert="horz" lIns="91577" tIns="45789" rIns="91577" bIns="45789" rtlCol="0" anchor="b"/>
          <a:lstStyle>
            <a:lvl1pPr algn="r">
              <a:defRPr sz="1200"/>
            </a:lvl1pPr>
          </a:lstStyle>
          <a:p>
            <a:fld id="{E7DB3B74-E7C2-B34F-8624-8515ACB00503}" type="slidenum">
              <a:rPr lang="de-DE" smtClean="0"/>
              <a:t>‹Nr.›</a:t>
            </a:fld>
            <a:endParaRPr lang="de-DE"/>
          </a:p>
        </p:txBody>
      </p:sp>
    </p:spTree>
    <p:extLst>
      <p:ext uri="{BB962C8B-B14F-4D97-AF65-F5344CB8AC3E}">
        <p14:creationId xmlns:p14="http://schemas.microsoft.com/office/powerpoint/2010/main" val="33947342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file:///\\rki.local\daten\Projekte\RKI_nCoV-Lage\2.Themen\2.1.Epidemiologie\Nowcasting\Do-Files\pics\Surveillance\apr25"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rocs.hu-berlin.de/covid-19-mobility/de/current-mobility/"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kern="1200" dirty="0" smtClean="0">
                <a:solidFill>
                  <a:schemeClr val="tx1"/>
                </a:solidFill>
                <a:effectLst/>
                <a:latin typeface="+mn-lt"/>
                <a:ea typeface="+mn-ea"/>
                <a:cs typeface="+mn-cs"/>
                <a:hlinkClick r:id="rId3"/>
              </a:rPr>
              <a:t>S:\Projekte\RKI_nCoV-Lage\2.Themen\2.1.Epidemiologie\Nowcasting\Do-Files\pics\Surveillance </a:t>
            </a:r>
            <a:endParaRPr lang="de-DE" dirty="0" smtClean="0"/>
          </a:p>
          <a:p>
            <a:endParaRPr lang="de-DE" sz="1200" u="sng" kern="1200" dirty="0" smtClean="0">
              <a:solidFill>
                <a:schemeClr val="tx1"/>
              </a:solidFill>
              <a:effectLst/>
              <a:latin typeface="+mn-lt"/>
              <a:ea typeface="+mn-ea"/>
              <a:cs typeface="+mn-cs"/>
            </a:endParaRPr>
          </a:p>
          <a:p>
            <a:r>
              <a:rPr lang="de-DE" sz="1200" u="none" kern="1200" dirty="0" smtClean="0">
                <a:solidFill>
                  <a:schemeClr val="tx1"/>
                </a:solidFill>
                <a:effectLst/>
                <a:latin typeface="+mn-lt"/>
                <a:ea typeface="+mn-ea"/>
                <a:cs typeface="+mn-cs"/>
              </a:rPr>
              <a:t>Ordner BL</a:t>
            </a:r>
          </a:p>
          <a:p>
            <a:r>
              <a:rPr lang="de-DE" sz="1200" u="none" kern="1200" dirty="0" smtClean="0">
                <a:solidFill>
                  <a:schemeClr val="tx1"/>
                </a:solidFill>
                <a:effectLst/>
                <a:latin typeface="+mn-lt"/>
                <a:ea typeface="+mn-ea"/>
                <a:cs typeface="+mn-cs"/>
              </a:rPr>
              <a:t>Excel-Tabelle </a:t>
            </a:r>
            <a:r>
              <a:rPr lang="de-DE" sz="1200" u="none" kern="1200" dirty="0" err="1" smtClean="0">
                <a:solidFill>
                  <a:schemeClr val="tx1"/>
                </a:solidFill>
                <a:effectLst/>
                <a:latin typeface="+mn-lt"/>
                <a:ea typeface="+mn-ea"/>
                <a:cs typeface="+mn-cs"/>
              </a:rPr>
              <a:t>Nowcast_BL</a:t>
            </a:r>
            <a:r>
              <a:rPr lang="de-DE" sz="1200" u="none" kern="1200" dirty="0" smtClean="0">
                <a:solidFill>
                  <a:schemeClr val="tx1"/>
                </a:solidFill>
                <a:effectLst/>
                <a:latin typeface="+mn-lt"/>
                <a:ea typeface="+mn-ea"/>
                <a:cs typeface="+mn-cs"/>
              </a:rPr>
              <a:t> , Reiter R_BL</a:t>
            </a: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10</a:t>
            </a:fld>
            <a:endParaRPr lang="de-DE"/>
          </a:p>
        </p:txBody>
      </p:sp>
    </p:spTree>
    <p:extLst>
      <p:ext uri="{BB962C8B-B14F-4D97-AF65-F5344CB8AC3E}">
        <p14:creationId xmlns:p14="http://schemas.microsoft.com/office/powerpoint/2010/main" val="15664590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16</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Extra Folie nur Dienstags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17</a:t>
            </a:fld>
            <a:endParaRPr lang="de-DE"/>
          </a:p>
        </p:txBody>
      </p:sp>
    </p:spTree>
    <p:extLst>
      <p:ext uri="{BB962C8B-B14F-4D97-AF65-F5344CB8AC3E}">
        <p14:creationId xmlns:p14="http://schemas.microsoft.com/office/powerpoint/2010/main" val="13891909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r>
              <a:rPr lang="de-DE" dirty="0" smtClean="0"/>
              <a:t>PDF: kreise_2020-xx-xx_optionIF_00</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Alter-Geschlecht</a:t>
            </a:r>
          </a:p>
          <a:p>
            <a:pPr defTabSz="457886">
              <a:defRPr/>
            </a:pPr>
            <a:endParaRPr lang="de-DE" dirty="0" smtClean="0"/>
          </a:p>
          <a:p>
            <a:pPr defTabSz="457886">
              <a:defRPr/>
            </a:pPr>
            <a:r>
              <a:rPr lang="de-DE" dirty="0" smtClean="0"/>
              <a:t>Reiter AG10-Geschlecht für Anteil &gt;= 70 und Abbildung</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a:p>
            <a:pPr defTabSz="457886">
              <a:defRPr/>
            </a:pPr>
            <a:endParaRPr lang="de-DE" dirty="0"/>
          </a:p>
          <a:p>
            <a:pPr defTabSz="457886">
              <a:defRPr/>
            </a:pPr>
            <a:r>
              <a:rPr lang="de-DE" dirty="0" smtClean="0"/>
              <a:t>Quelle: Ordner des aktuellen Lageberichts S:\Projekte\RKI_nCoV-Lage\3.Kommunikation\3.7.Lageberichte</a:t>
            </a:r>
          </a:p>
          <a:p>
            <a:pPr defTabSz="457886">
              <a:defRPr/>
            </a:pPr>
            <a:r>
              <a:rPr lang="de-DE" dirty="0" smtClean="0"/>
              <a:t>Reiter AG10-Meldewoche</a:t>
            </a:r>
          </a:p>
          <a:p>
            <a:pPr defTabSz="457886">
              <a:defRPr/>
            </a:pPr>
            <a:endParaRPr lang="de-DE" dirty="0" smtClean="0"/>
          </a:p>
          <a:p>
            <a:pPr defTabSz="457886">
              <a:defRPr/>
            </a:pPr>
            <a:r>
              <a:rPr lang="de-DE" dirty="0" smtClean="0"/>
              <a:t>Anzahl Gesamtfälle mit Angaben</a:t>
            </a:r>
            <a:r>
              <a:rPr lang="de-DE" baseline="0" dirty="0" smtClean="0"/>
              <a:t> = S</a:t>
            </a:r>
            <a:r>
              <a:rPr lang="de-DE" dirty="0" smtClean="0"/>
              <a:t>umme aus den Fallzahlen der dargestellten Meldewochen summieren</a:t>
            </a:r>
            <a:r>
              <a:rPr lang="de-DE" baseline="0" dirty="0" smtClean="0"/>
              <a:t> (ohne unbekannt)</a:t>
            </a:r>
            <a:endParaRPr lang="de-DE" dirty="0" smtClean="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S:\Projekte\RKI_nCoV-Lage\3.Kommunikation\3.7.Lageberichte</a:t>
            </a:r>
          </a:p>
          <a:p>
            <a:pPr defTabSz="457886">
              <a:defRPr/>
            </a:pPr>
            <a:endParaRPr lang="de-DE" dirty="0" smtClean="0"/>
          </a:p>
          <a:p>
            <a:pPr defTabSz="457886">
              <a:defRPr/>
            </a:pPr>
            <a:r>
              <a:rPr lang="de-DE" dirty="0" smtClean="0"/>
              <a:t>Excel-Tabelle </a:t>
            </a:r>
            <a:r>
              <a:rPr lang="de-DE" dirty="0" err="1" smtClean="0"/>
              <a:t>Fallzahlen_aktuellesDatum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Ordner des aktuellen Lageberichts S:\Projekte\RKI_nCoV-Lage\3.Kommunikation\3.7.Lageberichte</a:t>
            </a:r>
          </a:p>
          <a:p>
            <a:pPr defTabSz="457886">
              <a:defRPr/>
            </a:pPr>
            <a:r>
              <a:rPr lang="de-DE" dirty="0" smtClean="0"/>
              <a:t>Reiter Todesfälle für Angaben in der linken Tabelle</a:t>
            </a:r>
          </a:p>
          <a:p>
            <a:pPr defTabSz="457886">
              <a:defRPr/>
            </a:pPr>
            <a:r>
              <a:rPr lang="de-DE" dirty="0" smtClean="0"/>
              <a:t>Reiter AG10-Geschlecht Verstorben</a:t>
            </a:r>
            <a:r>
              <a:rPr lang="de-DE" baseline="0" dirty="0" smtClean="0"/>
              <a:t> für Abbildung</a:t>
            </a:r>
          </a:p>
          <a:p>
            <a:pPr defTabSz="457886">
              <a:defRPr/>
            </a:pPr>
            <a:r>
              <a:rPr lang="de-DE" baseline="0" dirty="0" smtClean="0"/>
              <a:t>Untere Tabelle aus Präsentation für </a:t>
            </a:r>
            <a:r>
              <a:rPr lang="de-DE" baseline="0" dirty="0" err="1" smtClean="0"/>
              <a:t>Wieler</a:t>
            </a:r>
            <a:r>
              <a:rPr lang="de-DE" baseline="0" dirty="0" smtClean="0"/>
              <a:t> mit aktuellem Datum: </a:t>
            </a:r>
            <a:r>
              <a:rPr lang="de-DE" sz="1200" kern="1200" dirty="0" smtClean="0">
                <a:solidFill>
                  <a:schemeClr val="tx1"/>
                </a:solidFill>
                <a:effectLst/>
                <a:latin typeface="+mn-lt"/>
                <a:ea typeface="+mn-ea"/>
                <a:cs typeface="+mn-cs"/>
              </a:rPr>
              <a:t>S:\Projekte\RKI_nCoV-Lage\3.Kommunikation\6.3 Vorträge\</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Excel-File: Covid19_Liste_stand_xxx</a:t>
            </a:r>
          </a:p>
          <a:p>
            <a:pPr defTabSz="457886">
              <a:defRPr/>
            </a:pPr>
            <a:r>
              <a:rPr lang="de-DE" dirty="0" smtClean="0"/>
              <a:t>Reiter: </a:t>
            </a:r>
            <a:r>
              <a:rPr lang="de-DE" dirty="0" err="1" smtClean="0"/>
              <a:t>Einrichtung_Details</a:t>
            </a: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sz="1200" b="0" i="0" u="none" strike="noStrike" kern="1200" dirty="0" smtClean="0">
                <a:solidFill>
                  <a:schemeClr val="tx1"/>
                </a:solidFill>
                <a:effectLst/>
                <a:latin typeface="+mn-lt"/>
                <a:ea typeface="+mn-ea"/>
                <a:cs typeface="+mn-cs"/>
              </a:rPr>
              <a:t>* Spalte H</a:t>
            </a:r>
            <a:endParaRPr lang="de-DE" sz="1200" dirty="0" smtClean="0">
              <a:effectLst/>
              <a:latin typeface="+mn-lt"/>
              <a:ea typeface="MS Mincho"/>
              <a:cs typeface="Times New Roman"/>
            </a:endParaRPr>
          </a:p>
          <a:p>
            <a:pPr defTabSz="457886">
              <a:defRPr/>
            </a:pPr>
            <a:endParaRPr lang="de-DE" dirty="0" smtClean="0"/>
          </a:p>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Reite Exposition: </a:t>
            </a: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Keine Tätigkeit, Betreuung, Unterbringung  in genannten Einrichtungen = </a:t>
            </a:r>
            <a:r>
              <a:rPr lang="de-DE" dirty="0" smtClean="0"/>
              <a:t>Ohne</a:t>
            </a:r>
            <a:endParaRPr lang="de-DE" sz="1200" dirty="0" smtClean="0">
              <a:effectLst/>
              <a:latin typeface="+mn-lt"/>
              <a:ea typeface="MS Mincho"/>
              <a:cs typeface="Times New Roman"/>
            </a:endParaRPr>
          </a:p>
          <a:p>
            <a:pPr marL="0" marR="0" indent="0" algn="l" defTabSz="457886" rtl="0" eaLnBrk="1" fontAlgn="auto" latinLnBrk="0" hangingPunct="1">
              <a:lnSpc>
                <a:spcPct val="100000"/>
              </a:lnSpc>
              <a:spcBef>
                <a:spcPts val="0"/>
              </a:spcBef>
              <a:spcAft>
                <a:spcPts val="0"/>
              </a:spcAft>
              <a:buClrTx/>
              <a:buSzTx/>
              <a:buFontTx/>
              <a:buNone/>
              <a:tabLst/>
              <a:defRPr/>
            </a:pPr>
            <a:r>
              <a:rPr lang="de-DE" sz="1200" dirty="0" smtClean="0">
                <a:solidFill>
                  <a:srgbClr val="000000"/>
                </a:solidFill>
                <a:effectLst/>
                <a:latin typeface="+mn-lt"/>
                <a:ea typeface="Times New Roman"/>
                <a:cs typeface="Calibri"/>
              </a:rPr>
              <a:t>Unbekannt = </a:t>
            </a:r>
            <a:r>
              <a:rPr lang="de-DE" sz="1200" b="0" i="0" u="none" strike="noStrike" kern="1200" dirty="0" smtClean="0">
                <a:solidFill>
                  <a:schemeClr val="tx1"/>
                </a:solidFill>
                <a:effectLst/>
                <a:latin typeface="+mn-lt"/>
                <a:ea typeface="+mn-ea"/>
                <a:cs typeface="+mn-cs"/>
              </a:rPr>
              <a:t>nicht </a:t>
            </a:r>
            <a:r>
              <a:rPr lang="de-DE" sz="1200" b="0" i="0" u="none" strike="noStrike" kern="1200" dirty="0" err="1" smtClean="0">
                <a:solidFill>
                  <a:schemeClr val="tx1"/>
                </a:solidFill>
                <a:effectLst/>
                <a:latin typeface="+mn-lt"/>
                <a:ea typeface="+mn-ea"/>
                <a:cs typeface="+mn-cs"/>
              </a:rPr>
              <a:t>erhoben+nicht</a:t>
            </a:r>
            <a:r>
              <a:rPr lang="de-DE" sz="1200" b="0" i="0" u="none" strike="noStrike" kern="1200" dirty="0" smtClean="0">
                <a:solidFill>
                  <a:schemeClr val="tx1"/>
                </a:solidFill>
                <a:effectLst/>
                <a:latin typeface="+mn-lt"/>
                <a:ea typeface="+mn-ea"/>
                <a:cs typeface="+mn-cs"/>
              </a:rPr>
              <a:t> ermittelbar</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Extel</a:t>
            </a:r>
            <a:r>
              <a:rPr lang="de-DE" dirty="0" smtClean="0"/>
              <a:t>-tabelle</a:t>
            </a:r>
            <a:r>
              <a:rPr lang="de-DE" baseline="0" dirty="0" smtClean="0"/>
              <a:t> </a:t>
            </a:r>
            <a:r>
              <a:rPr lang="de-DE" dirty="0" err="1" smtClean="0"/>
              <a:t>Linelist</a:t>
            </a:r>
            <a:endParaRPr lang="de-DE" dirty="0" smtClean="0"/>
          </a:p>
          <a:p>
            <a:endParaRPr lang="de-DE" dirty="0" smtClean="0"/>
          </a:p>
          <a:p>
            <a:r>
              <a:rPr lang="de-DE" dirty="0" smtClean="0"/>
              <a:t>Reiter  </a:t>
            </a:r>
            <a:r>
              <a:rPr lang="de-DE" dirty="0" err="1" smtClean="0"/>
              <a:t>Einrichtungen_Grafik</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27</a:t>
            </a:fld>
            <a:endParaRPr lang="de-DE"/>
          </a:p>
        </p:txBody>
      </p:sp>
    </p:spTree>
    <p:extLst>
      <p:ext uri="{BB962C8B-B14F-4D97-AF65-F5344CB8AC3E}">
        <p14:creationId xmlns:p14="http://schemas.microsoft.com/office/powerpoint/2010/main" val="671559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defTabSz="457792">
              <a:buFontTx/>
              <a:buNone/>
              <a:defRPr/>
            </a:pPr>
            <a:r>
              <a:rPr lang="de-DE" dirty="0" smtClean="0"/>
              <a:t>Email 27.4.2020</a:t>
            </a:r>
          </a:p>
          <a:p>
            <a:pPr marL="0" indent="0" defTabSz="457792">
              <a:buFontTx/>
              <a:buNone/>
              <a:defRPr/>
            </a:pPr>
            <a:endParaRPr lang="de-DE" dirty="0" smtClean="0"/>
          </a:p>
          <a:p>
            <a:r>
              <a:rPr lang="de-DE" sz="1200" kern="1200" smtClean="0">
                <a:solidFill>
                  <a:schemeClr val="tx1"/>
                </a:solidFill>
                <a:effectLst/>
                <a:latin typeface="+mn-lt"/>
                <a:ea typeface="+mn-ea"/>
                <a:cs typeface="+mn-cs"/>
              </a:rPr>
              <a:t>Liebe Sandra,</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wir haben die Berechnung nochmal angepasst und warten noch auf Daten </a:t>
            </a:r>
            <a:r>
              <a:rPr lang="de-DE" sz="1200" kern="1200" smtClean="0">
                <a:solidFill>
                  <a:schemeClr val="tx1"/>
                </a:solidFill>
                <a:effectLst/>
                <a:latin typeface="+mn-lt"/>
                <a:ea typeface="+mn-ea"/>
                <a:cs typeface="+mn-cs"/>
              </a:rPr>
              <a:t>von FG31, </a:t>
            </a:r>
            <a:r>
              <a:rPr lang="de-DE" sz="1200" kern="1200" dirty="0" smtClean="0">
                <a:solidFill>
                  <a:schemeClr val="tx1"/>
                </a:solidFill>
                <a:effectLst/>
                <a:latin typeface="+mn-lt"/>
                <a:ea typeface="+mn-ea"/>
                <a:cs typeface="+mn-cs"/>
              </a:rPr>
              <a:t>daher gibt es bisher noch keine Aktualisierung der nosokomialen Ausbruchszahlen. Im Laufe der Woche bekommen wir eine sinnvolle Auswertung hin.</a:t>
            </a:r>
          </a:p>
          <a:p>
            <a:r>
              <a:rPr lang="de-DE" sz="1200" kern="1200" smtClean="0">
                <a:solidFill>
                  <a:schemeClr val="tx1"/>
                </a:solidFill>
                <a:effectLst/>
                <a:latin typeface="+mn-lt"/>
                <a:ea typeface="+mn-ea"/>
                <a:cs typeface="+mn-cs"/>
              </a:rPr>
              <a:t>Grüße,</a:t>
            </a:r>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Sebastian </a:t>
            </a:r>
          </a:p>
          <a:p>
            <a:pPr marL="0" indent="0" defTabSz="457792">
              <a:buFontTx/>
              <a:buNone/>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28</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NEU: Datenquelle:</a:t>
            </a:r>
            <a:r>
              <a:rPr lang="de-DE" baseline="0" dirty="0" smtClean="0"/>
              <a:t> COVID-19-Cube</a:t>
            </a:r>
            <a:endParaRPr lang="de-DE" dirty="0" smtClean="0"/>
          </a:p>
          <a:p>
            <a:pPr defTabSz="457886">
              <a:defRPr/>
            </a:pPr>
            <a:endParaRPr lang="de-DE" dirty="0" smtClean="0"/>
          </a:p>
          <a:p>
            <a:pPr defTabSz="457886">
              <a:defRPr/>
            </a:pPr>
            <a:r>
              <a:rPr lang="de-DE" dirty="0" smtClean="0"/>
              <a:t>----------</a:t>
            </a:r>
          </a:p>
          <a:p>
            <a:pPr defTabSz="457886">
              <a:defRPr/>
            </a:pPr>
            <a:r>
              <a:rPr lang="de-DE" dirty="0" smtClean="0"/>
              <a:t>Datenquelle</a:t>
            </a:r>
            <a:r>
              <a:rPr lang="de-DE" smtClean="0"/>
              <a:t>: Covid19_Liste, </a:t>
            </a:r>
            <a:r>
              <a:rPr lang="de-DE" dirty="0" smtClean="0"/>
              <a:t>Datenblätter: Expositionsort 		</a:t>
            </a:r>
            <a:r>
              <a:rPr lang="de-DE" baseline="0" dirty="0" smtClean="0"/>
              <a:t>- Wichtig: vor der nächsten Filterung den vorherigen Filter entfernen! </a:t>
            </a:r>
            <a:endParaRPr lang="de-DE" dirty="0" smtClean="0"/>
          </a:p>
          <a:p>
            <a:pPr defTabSz="457886">
              <a:defRPr/>
            </a:pPr>
            <a:r>
              <a:rPr lang="de-DE" baseline="0" dirty="0" smtClean="0"/>
              <a:t>Expositionsland: 1. </a:t>
            </a:r>
            <a:r>
              <a:rPr lang="de-DE" dirty="0" smtClean="0"/>
              <a:t>Ebene (ohne Deutschland)</a:t>
            </a:r>
          </a:p>
          <a:p>
            <a:pPr defTabSz="457886">
              <a:defRPr/>
            </a:pPr>
            <a:r>
              <a:rPr lang="de-DE" baseline="0" dirty="0" smtClean="0"/>
              <a:t>Häufig genannte Regionen: 2. </a:t>
            </a:r>
            <a:r>
              <a:rPr lang="de-DE" dirty="0" smtClean="0"/>
              <a:t>Ebene; nach Land filtern</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29</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Quelle: Bericht DIVI-Intensivregister; per Email</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Restliche 12%:</a:t>
            </a:r>
            <a:r>
              <a:rPr lang="de-DE" baseline="0" dirty="0" smtClean="0"/>
              <a:t> Mehrzahl hat a</a:t>
            </a:r>
            <a:r>
              <a:rPr lang="de-DE" dirty="0" smtClean="0"/>
              <a:t>kute Erkrankung der oberen Atemwege (J00-J06, 72%), ansonsten akute</a:t>
            </a:r>
            <a:r>
              <a:rPr lang="de-DE" baseline="0" dirty="0" smtClean="0"/>
              <a:t> respiratorische Insuffizienz, COPD, Asthma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32</a:t>
            </a:fld>
            <a:endParaRPr lang="de-DE">
              <a:solidFill>
                <a:prstClr val="black"/>
              </a:solidFill>
            </a:endParaRPr>
          </a:p>
        </p:txBody>
      </p:sp>
    </p:spTree>
    <p:extLst>
      <p:ext uri="{BB962C8B-B14F-4D97-AF65-F5344CB8AC3E}">
        <p14:creationId xmlns:p14="http://schemas.microsoft.com/office/powerpoint/2010/main" val="13823196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36</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37</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3</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err="1" smtClean="0"/>
              <a:t>Spannweite</a:t>
            </a:r>
            <a:r>
              <a:rPr lang="en-US" dirty="0" smtClean="0"/>
              <a:t>; </a:t>
            </a:r>
            <a:r>
              <a:rPr lang="en-US" dirty="0" err="1" smtClean="0"/>
              <a:t>Darstellung</a:t>
            </a:r>
            <a:r>
              <a:rPr lang="en-US" dirty="0" smtClean="0"/>
              <a:t> </a:t>
            </a:r>
            <a:r>
              <a:rPr lang="en-US" dirty="0" err="1" smtClean="0"/>
              <a:t>mit</a:t>
            </a:r>
            <a:r>
              <a:rPr lang="en-US" dirty="0" smtClean="0"/>
              <a:t> Boxplot; Masse der COVID-</a:t>
            </a:r>
            <a:r>
              <a:rPr lang="en-US" dirty="0" err="1" smtClean="0"/>
              <a:t>Fälle</a:t>
            </a:r>
            <a:r>
              <a:rPr lang="en-US" dirty="0" smtClean="0"/>
              <a:t> </a:t>
            </a:r>
            <a:r>
              <a:rPr lang="en-US" dirty="0" err="1" smtClean="0"/>
              <a:t>liegt</a:t>
            </a:r>
            <a:r>
              <a:rPr lang="en-US" dirty="0" smtClean="0"/>
              <a:t> </a:t>
            </a:r>
            <a:r>
              <a:rPr lang="en-US" dirty="0" err="1" smtClean="0"/>
              <a:t>länger</a:t>
            </a:r>
            <a:r>
              <a:rPr lang="en-US" dirty="0" smtClean="0"/>
              <a:t>, </a:t>
            </a:r>
            <a:r>
              <a:rPr lang="en-US" dirty="0" err="1" smtClean="0"/>
              <a:t>größere</a:t>
            </a:r>
            <a:r>
              <a:rPr lang="en-US" baseline="0" dirty="0" smtClean="0"/>
              <a:t> </a:t>
            </a:r>
            <a:r>
              <a:rPr lang="en-US" baseline="0" dirty="0" err="1" smtClean="0"/>
              <a:t>Spannweite</a:t>
            </a:r>
            <a:r>
              <a:rPr lang="en-US" baseline="0" dirty="0" smtClean="0"/>
              <a:t>; </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39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5 </a:t>
            </a:r>
            <a:r>
              <a:rPr lang="en-US" dirty="0" err="1" smtClean="0"/>
              <a:t>häufigste</a:t>
            </a:r>
            <a:r>
              <a:rPr lang="en-US" dirty="0" smtClean="0"/>
              <a:t> </a:t>
            </a:r>
            <a:r>
              <a:rPr lang="en-US" dirty="0" err="1" smtClean="0"/>
              <a:t>Begleiterkrankungen</a:t>
            </a:r>
            <a:r>
              <a:rPr lang="en-US" dirty="0" smtClean="0"/>
              <a:t>,</a:t>
            </a:r>
            <a:r>
              <a:rPr lang="en-US" baseline="0" dirty="0" smtClean="0"/>
              <a:t> </a:t>
            </a:r>
            <a:r>
              <a:rPr lang="en-US" baseline="0" dirty="0" err="1" smtClean="0"/>
              <a:t>kleine</a:t>
            </a:r>
            <a:r>
              <a:rPr lang="en-US" baseline="0" dirty="0" smtClean="0"/>
              <a:t> </a:t>
            </a:r>
            <a:r>
              <a:rPr lang="en-US" baseline="0" dirty="0" err="1" smtClean="0"/>
              <a:t>Diagramme</a:t>
            </a:r>
            <a:r>
              <a:rPr lang="en-US" baseline="0" dirty="0" smtClean="0"/>
              <a:t>, </a:t>
            </a:r>
            <a:r>
              <a:rPr lang="en-US" baseline="0" dirty="0" err="1" smtClean="0"/>
              <a:t>ähnlich</a:t>
            </a:r>
            <a:r>
              <a:rPr lang="en-US" baseline="0" dirty="0" smtClean="0"/>
              <a:t> int. </a:t>
            </a:r>
            <a:r>
              <a:rPr lang="en-US" baseline="0" dirty="0" err="1" smtClean="0"/>
              <a:t>Fallzahlen</a:t>
            </a:r>
            <a:r>
              <a:rPr lang="en-US" baseline="0" dirty="0" smtClean="0"/>
              <a:t>; </a:t>
            </a:r>
            <a:r>
              <a:rPr lang="en-US" baseline="0" dirty="0" err="1" smtClean="0"/>
              <a:t>Anteil</a:t>
            </a:r>
            <a:r>
              <a:rPr lang="en-US" baseline="0" dirty="0" smtClean="0"/>
              <a:t> Pers. </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5 </a:t>
            </a:r>
            <a:r>
              <a:rPr lang="en-US" dirty="0" err="1" smtClean="0"/>
              <a:t>häufigste</a:t>
            </a:r>
            <a:r>
              <a:rPr lang="en-US" dirty="0" smtClean="0"/>
              <a:t> </a:t>
            </a:r>
            <a:r>
              <a:rPr lang="en-US" dirty="0" err="1" smtClean="0"/>
              <a:t>Begleiterkrankungen</a:t>
            </a:r>
            <a:r>
              <a:rPr lang="en-US" dirty="0" smtClean="0"/>
              <a:t>,</a:t>
            </a:r>
            <a:r>
              <a:rPr lang="en-US" baseline="0" dirty="0" smtClean="0"/>
              <a:t> </a:t>
            </a:r>
            <a:r>
              <a:rPr lang="en-US" baseline="0" dirty="0" err="1" smtClean="0"/>
              <a:t>kleine</a:t>
            </a:r>
            <a:r>
              <a:rPr lang="en-US" baseline="0" dirty="0" smtClean="0"/>
              <a:t> </a:t>
            </a:r>
            <a:r>
              <a:rPr lang="en-US" baseline="0" dirty="0" err="1" smtClean="0"/>
              <a:t>Diagramme</a:t>
            </a:r>
            <a:r>
              <a:rPr lang="en-US" baseline="0" dirty="0" smtClean="0"/>
              <a:t>, </a:t>
            </a:r>
            <a:r>
              <a:rPr lang="en-US" baseline="0" dirty="0" err="1" smtClean="0"/>
              <a:t>ähnlich</a:t>
            </a:r>
            <a:r>
              <a:rPr lang="en-US" baseline="0" dirty="0" smtClean="0"/>
              <a:t> int. </a:t>
            </a:r>
            <a:r>
              <a:rPr lang="en-US" baseline="0" dirty="0" err="1" smtClean="0"/>
              <a:t>Fallzahlen</a:t>
            </a:r>
            <a:r>
              <a:rPr lang="en-US" baseline="0" dirty="0" smtClean="0"/>
              <a:t>; </a:t>
            </a:r>
            <a:r>
              <a:rPr lang="en-US" baseline="0" dirty="0" err="1" smtClean="0"/>
              <a:t>Anteil</a:t>
            </a:r>
            <a:r>
              <a:rPr lang="en-US" baseline="0" dirty="0" smtClean="0"/>
              <a:t> Pers. </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5 </a:t>
            </a:r>
            <a:r>
              <a:rPr lang="en-US" dirty="0" err="1" smtClean="0"/>
              <a:t>häufigste</a:t>
            </a:r>
            <a:r>
              <a:rPr lang="en-US" dirty="0" smtClean="0"/>
              <a:t> </a:t>
            </a:r>
            <a:r>
              <a:rPr lang="en-US" dirty="0" err="1" smtClean="0"/>
              <a:t>Begleiterkrankungen</a:t>
            </a:r>
            <a:r>
              <a:rPr lang="en-US" dirty="0" smtClean="0"/>
              <a:t>,</a:t>
            </a:r>
            <a:r>
              <a:rPr lang="en-US" baseline="0" dirty="0" smtClean="0"/>
              <a:t> </a:t>
            </a:r>
            <a:r>
              <a:rPr lang="en-US" baseline="0" dirty="0" err="1" smtClean="0"/>
              <a:t>kleine</a:t>
            </a:r>
            <a:r>
              <a:rPr lang="en-US" baseline="0" dirty="0" smtClean="0"/>
              <a:t> </a:t>
            </a:r>
            <a:r>
              <a:rPr lang="en-US" baseline="0" dirty="0" err="1" smtClean="0"/>
              <a:t>Diagramme</a:t>
            </a:r>
            <a:r>
              <a:rPr lang="en-US" baseline="0" dirty="0" smtClean="0"/>
              <a:t>, </a:t>
            </a:r>
            <a:r>
              <a:rPr lang="en-US" baseline="0" dirty="0" err="1" smtClean="0"/>
              <a:t>ähnlich</a:t>
            </a:r>
            <a:r>
              <a:rPr lang="en-US" baseline="0" dirty="0" smtClean="0"/>
              <a:t> int. </a:t>
            </a:r>
            <a:r>
              <a:rPr lang="en-US" baseline="0" dirty="0" err="1" smtClean="0"/>
              <a:t>Fallzahlen</a:t>
            </a:r>
            <a:r>
              <a:rPr lang="en-US" baseline="0" dirty="0" smtClean="0"/>
              <a:t>; </a:t>
            </a:r>
            <a:r>
              <a:rPr lang="en-US" baseline="0" dirty="0" err="1" smtClean="0"/>
              <a:t>Anteil</a:t>
            </a:r>
            <a:r>
              <a:rPr lang="en-US" baseline="0" dirty="0" smtClean="0"/>
              <a:t> Pers. </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43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886" rtl="0" eaLnBrk="1" fontAlgn="auto" latinLnBrk="0" hangingPunct="1">
              <a:lnSpc>
                <a:spcPct val="100000"/>
              </a:lnSpc>
              <a:spcBef>
                <a:spcPts val="0"/>
              </a:spcBef>
              <a:spcAft>
                <a:spcPts val="0"/>
              </a:spcAft>
              <a:buClrTx/>
              <a:buSzTx/>
              <a:buFontTx/>
              <a:buNone/>
              <a:tabLst/>
              <a:defRPr/>
            </a:pPr>
            <a:r>
              <a:rPr lang="de-DE" dirty="0" smtClean="0"/>
              <a:t>Quelle: Bericht DIVI-Intensivregister; per Email</a:t>
            </a:r>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45</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u="sng" kern="1200" dirty="0" smtClean="0">
                <a:solidFill>
                  <a:schemeClr val="tx1"/>
                </a:solidFill>
                <a:effectLst/>
                <a:latin typeface="+mn-lt"/>
                <a:ea typeface="+mn-ea"/>
                <a:cs typeface="+mn-cs"/>
                <a:hlinkClick r:id="rId3"/>
              </a:rPr>
              <a:t>http://rocs.hu-berlin.de/covid-19-mobility/de/current-mobility/</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46</a:t>
            </a:fld>
            <a:endParaRPr lang="de-DE"/>
          </a:p>
        </p:txBody>
      </p:sp>
    </p:spTree>
    <p:extLst>
      <p:ext uri="{BB962C8B-B14F-4D97-AF65-F5344CB8AC3E}">
        <p14:creationId xmlns:p14="http://schemas.microsoft.com/office/powerpoint/2010/main" val="10123831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Entwurf Wochenbericht</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52</a:t>
            </a:fld>
            <a:endParaRPr lang="de-DE"/>
          </a:p>
        </p:txBody>
      </p:sp>
    </p:spTree>
    <p:extLst>
      <p:ext uri="{BB962C8B-B14F-4D97-AF65-F5344CB8AC3E}">
        <p14:creationId xmlns:p14="http://schemas.microsoft.com/office/powerpoint/2010/main" val="3537655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4</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55</a:t>
            </a:fld>
            <a:endParaRPr lang="de-DE"/>
          </a:p>
        </p:txBody>
      </p:sp>
    </p:spTree>
    <p:extLst>
      <p:ext uri="{BB962C8B-B14F-4D97-AF65-F5344CB8AC3E}">
        <p14:creationId xmlns:p14="http://schemas.microsoft.com/office/powerpoint/2010/main" val="38919463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dirty="0" smtClean="0"/>
              <a:t>ICOSARI Email FG36</a:t>
            </a:r>
            <a:r>
              <a:rPr lang="en-US" baseline="0" dirty="0" smtClean="0"/>
              <a:t> </a:t>
            </a:r>
            <a:r>
              <a:rPr lang="en-US" baseline="0" dirty="0" err="1" smtClean="0"/>
              <a:t>Dienstag</a:t>
            </a:r>
            <a:r>
              <a:rPr lang="en-US" baseline="0" dirty="0" smtClean="0"/>
              <a:t> </a:t>
            </a:r>
            <a:r>
              <a:rPr lang="en-US" baseline="0" dirty="0" err="1" smtClean="0"/>
              <a:t>oder</a:t>
            </a:r>
            <a:r>
              <a:rPr lang="en-US" baseline="0" dirty="0" smtClean="0"/>
              <a:t> </a:t>
            </a:r>
            <a:r>
              <a:rPr lang="en-US" baseline="0" dirty="0" err="1" smtClean="0"/>
              <a:t>Mittwoch</a:t>
            </a:r>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58</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59</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60</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61</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62</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63</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64</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en-US" dirty="0"/>
          </a:p>
        </p:txBody>
      </p:sp>
      <p:sp>
        <p:nvSpPr>
          <p:cNvPr id="4" name="Foliennummernplatzhalter 3"/>
          <p:cNvSpPr>
            <a:spLocks noGrp="1"/>
          </p:cNvSpPr>
          <p:nvPr>
            <p:ph type="sldNum" sz="quarter" idx="10"/>
          </p:nvPr>
        </p:nvSpPr>
        <p:spPr/>
        <p:txBody>
          <a:bodyPr/>
          <a:lstStyle/>
          <a:p>
            <a:fld id="{E7DB3B74-E7C2-B34F-8624-8515ACB00503}" type="slidenum">
              <a:rPr lang="de-DE" smtClean="0">
                <a:solidFill>
                  <a:prstClr val="black"/>
                </a:solidFill>
              </a:rPr>
              <a:pPr/>
              <a:t>65</a:t>
            </a:fld>
            <a:endParaRPr lang="de-DE">
              <a:solidFill>
                <a:prstClr val="black"/>
              </a:solidFill>
            </a:endParaRPr>
          </a:p>
        </p:txBody>
      </p:sp>
    </p:spTree>
    <p:extLst>
      <p:ext uri="{BB962C8B-B14F-4D97-AF65-F5344CB8AC3E}">
        <p14:creationId xmlns:p14="http://schemas.microsoft.com/office/powerpoint/2010/main" val="6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Email </a:t>
            </a:r>
            <a:r>
              <a:rPr lang="de-DE" dirty="0" err="1" smtClean="0"/>
              <a:t>Madlen</a:t>
            </a:r>
            <a:r>
              <a:rPr lang="de-DE" dirty="0" smtClean="0"/>
              <a:t> Schranz</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68</a:t>
            </a:fld>
            <a:endParaRPr lang="de-DE"/>
          </a:p>
        </p:txBody>
      </p:sp>
    </p:spTree>
    <p:extLst>
      <p:ext uri="{BB962C8B-B14F-4D97-AF65-F5344CB8AC3E}">
        <p14:creationId xmlns:p14="http://schemas.microsoft.com/office/powerpoint/2010/main" val="417672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a:t>Quelle: Ordner des aktuellen Lageberichts S:\</a:t>
            </a:r>
            <a:r>
              <a:rPr lang="de-DE" dirty="0" smtClean="0"/>
              <a:t>Projekte\RKI_nCoV-Lage\3.Kommunikation\3.7.Lageberichte</a:t>
            </a:r>
          </a:p>
          <a:p>
            <a:pPr defTabSz="457886">
              <a:defRPr/>
            </a:pPr>
            <a:r>
              <a:rPr lang="de-DE" dirty="0" smtClean="0"/>
              <a:t>Reiter </a:t>
            </a:r>
            <a:r>
              <a:rPr lang="de-DE" dirty="0" err="1" smtClean="0"/>
              <a:t>GenesenStatus</a:t>
            </a:r>
            <a:r>
              <a:rPr lang="de-DE" dirty="0" smtClean="0"/>
              <a:t>-Meldedatum</a:t>
            </a:r>
            <a:endParaRPr lang="de-DE" dirty="0"/>
          </a:p>
          <a:p>
            <a:pPr defTabSz="457886">
              <a:defRPr/>
            </a:pPr>
            <a:endParaRPr lang="de-DE" dirty="0"/>
          </a:p>
          <a:p>
            <a:pPr defTabSz="457886">
              <a:defRPr/>
            </a:pP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5</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69</a:t>
            </a:fld>
            <a:endParaRPr lang="de-DE"/>
          </a:p>
        </p:txBody>
      </p:sp>
    </p:spTree>
    <p:extLst>
      <p:ext uri="{BB962C8B-B14F-4D97-AF65-F5344CB8AC3E}">
        <p14:creationId xmlns:p14="http://schemas.microsoft.com/office/powerpoint/2010/main" val="239373180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https://www.euromomo.eu/graphs-and-maps/</a:t>
            </a:r>
          </a:p>
          <a:p>
            <a:endParaRPr lang="de-DE" dirty="0" smtClean="0"/>
          </a:p>
          <a:p>
            <a:r>
              <a:rPr lang="de-DE" dirty="0" smtClean="0"/>
              <a:t>Immer Donnerstags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73</a:t>
            </a:fld>
            <a:endParaRPr lang="de-DE"/>
          </a:p>
        </p:txBody>
      </p:sp>
    </p:spTree>
    <p:extLst>
      <p:ext uri="{BB962C8B-B14F-4D97-AF65-F5344CB8AC3E}">
        <p14:creationId xmlns:p14="http://schemas.microsoft.com/office/powerpoint/2010/main" val="16431833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74</a:t>
            </a:fld>
            <a:endParaRPr lang="de-DE"/>
          </a:p>
        </p:txBody>
      </p:sp>
    </p:spTree>
    <p:extLst>
      <p:ext uri="{BB962C8B-B14F-4D97-AF65-F5344CB8AC3E}">
        <p14:creationId xmlns:p14="http://schemas.microsoft.com/office/powerpoint/2010/main" val="21045976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https://www.euromomo.eu/</a:t>
            </a:r>
          </a:p>
          <a:p>
            <a:r>
              <a:rPr lang="de-DE" dirty="0" smtClean="0"/>
              <a:t>Immer Freitags</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113</a:t>
            </a:fld>
            <a:endParaRPr lang="de-DE"/>
          </a:p>
        </p:txBody>
      </p:sp>
    </p:spTree>
    <p:extLst>
      <p:ext uri="{BB962C8B-B14F-4D97-AF65-F5344CB8AC3E}">
        <p14:creationId xmlns:p14="http://schemas.microsoft.com/office/powerpoint/2010/main" val="31814329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118</a:t>
            </a:fld>
            <a:endParaRPr lang="de-DE"/>
          </a:p>
        </p:txBody>
      </p:sp>
    </p:spTree>
    <p:extLst>
      <p:ext uri="{BB962C8B-B14F-4D97-AF65-F5344CB8AC3E}">
        <p14:creationId xmlns:p14="http://schemas.microsoft.com/office/powerpoint/2010/main" val="95259204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120</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defTabSz="457886">
              <a:defRPr/>
            </a:pPr>
            <a:r>
              <a:rPr lang="de-DE" dirty="0" smtClean="0"/>
              <a:t>Vergleiche</a:t>
            </a:r>
            <a:r>
              <a:rPr lang="de-DE" baseline="0" dirty="0" smtClean="0"/>
              <a:t>:</a:t>
            </a:r>
          </a:p>
          <a:p>
            <a:pPr defTabSz="457886">
              <a:defRPr/>
            </a:pPr>
            <a:r>
              <a:rPr lang="de-DE" baseline="0" smtClean="0"/>
              <a:t>Lageprotokoll, </a:t>
            </a:r>
            <a:r>
              <a:rPr lang="de-DE" baseline="0" dirty="0" smtClean="0"/>
              <a:t>unter: S:\Projekte\RKI_nCoV-Lage\1.Lagemanagement\1.2.Lageprotokolle\Lageprotokoll_nCoV.xlsx </a:t>
            </a:r>
          </a:p>
          <a:p>
            <a:pPr defTabSz="457886">
              <a:defRPr/>
            </a:pPr>
            <a:r>
              <a:rPr lang="de-DE" baseline="0" smtClean="0"/>
              <a:t>Einsatzteams, </a:t>
            </a:r>
            <a:r>
              <a:rPr lang="de-DE" baseline="0" dirty="0" smtClean="0"/>
              <a:t>unter: S</a:t>
            </a:r>
            <a:r>
              <a:rPr lang="de-DE" baseline="0" smtClean="0"/>
              <a:t>:\Projekte\RKI_nCoV-Lage\5.Unterstützung_im_Feld\Covid-19_Bereitschaft_für_BL-Einsätze.xlsx, </a:t>
            </a:r>
            <a:r>
              <a:rPr lang="de-DE" baseline="0" dirty="0" smtClean="0"/>
              <a:t>Reiter: Teams im Einsatz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121</a:t>
            </a:fld>
            <a:endParaRPr lang="de-DE"/>
          </a:p>
        </p:txBody>
      </p:sp>
    </p:spTree>
    <p:extLst>
      <p:ext uri="{BB962C8B-B14F-4D97-AF65-F5344CB8AC3E}">
        <p14:creationId xmlns:p14="http://schemas.microsoft.com/office/powerpoint/2010/main" val="28109306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smtClean="0"/>
              <a:t>Linelist</a:t>
            </a:r>
            <a:r>
              <a:rPr lang="de-DE" dirty="0" smtClean="0"/>
              <a:t> Tabellenblatt:</a:t>
            </a:r>
            <a:r>
              <a:rPr lang="de-DE" baseline="0" dirty="0" smtClean="0"/>
              <a:t> </a:t>
            </a:r>
            <a:r>
              <a:rPr lang="de-DE" dirty="0" err="1" smtClean="0"/>
              <a:t>Epikurve_Sterbedatum</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6</a:t>
            </a:fld>
            <a:endParaRPr lang="de-DE"/>
          </a:p>
        </p:txBody>
      </p:sp>
    </p:spTree>
    <p:extLst>
      <p:ext uri="{BB962C8B-B14F-4D97-AF65-F5344CB8AC3E}">
        <p14:creationId xmlns:p14="http://schemas.microsoft.com/office/powerpoint/2010/main" val="23896128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smtClean="0"/>
              <a:t>Excel File: </a:t>
            </a:r>
            <a:r>
              <a:rPr lang="de-DE" dirty="0" err="1" smtClean="0"/>
              <a:t>Zahlen_kumulativ</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7</a:t>
            </a:fld>
            <a:endParaRPr lang="de-DE"/>
          </a:p>
        </p:txBody>
      </p:sp>
    </p:spTree>
    <p:extLst>
      <p:ext uri="{BB962C8B-B14F-4D97-AF65-F5344CB8AC3E}">
        <p14:creationId xmlns:p14="http://schemas.microsoft.com/office/powerpoint/2010/main" val="904762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a:p>
            <a:endParaRPr lang="de-DE" sz="1200" kern="1200" dirty="0" smtClean="0">
              <a:solidFill>
                <a:schemeClr val="tx1"/>
              </a:solidFill>
              <a:effectLst/>
              <a:latin typeface="+mn-lt"/>
              <a:ea typeface="+mn-ea"/>
              <a:cs typeface="+mn-cs"/>
            </a:endParaRPr>
          </a:p>
          <a:p>
            <a:r>
              <a:rPr lang="de-DE" sz="1200" kern="1200" dirty="0" smtClean="0">
                <a:solidFill>
                  <a:schemeClr val="tx1"/>
                </a:solidFill>
                <a:effectLst/>
                <a:latin typeface="+mn-lt"/>
                <a:ea typeface="+mn-ea"/>
                <a:cs typeface="+mn-cs"/>
              </a:rPr>
              <a:t>„R-Wert_Range7.txt“ für den R-Wert </a:t>
            </a:r>
            <a:endParaRPr lang="de-DE" dirty="0"/>
          </a:p>
        </p:txBody>
      </p:sp>
      <p:sp>
        <p:nvSpPr>
          <p:cNvPr id="4" name="Foliennummernplatzhalter 3"/>
          <p:cNvSpPr>
            <a:spLocks noGrp="1"/>
          </p:cNvSpPr>
          <p:nvPr>
            <p:ph type="sldNum" sz="quarter" idx="10"/>
          </p:nvPr>
        </p:nvSpPr>
        <p:spPr/>
        <p:txBody>
          <a:bodyPr/>
          <a:lstStyle/>
          <a:p>
            <a:fld id="{E7DB3B74-E7C2-B34F-8624-8515ACB00503}" type="slidenum">
              <a:rPr lang="de-DE" smtClean="0"/>
              <a:t>8</a:t>
            </a:fld>
            <a:endParaRPr lang="de-DE"/>
          </a:p>
        </p:txBody>
      </p:sp>
    </p:spTree>
    <p:extLst>
      <p:ext uri="{BB962C8B-B14F-4D97-AF65-F5344CB8AC3E}">
        <p14:creationId xmlns:p14="http://schemas.microsoft.com/office/powerpoint/2010/main" val="1095213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sz="1200" kern="1200" dirty="0" smtClean="0">
                <a:solidFill>
                  <a:schemeClr val="tx1"/>
                </a:solidFill>
                <a:effectLst/>
                <a:latin typeface="+mn-lt"/>
                <a:ea typeface="+mn-ea"/>
                <a:cs typeface="+mn-cs"/>
              </a:rPr>
              <a:t>„NC_AGsges_Range7_ma4.emf“ </a:t>
            </a:r>
          </a:p>
          <a:p>
            <a:r>
              <a:rPr lang="de-DE" sz="1200" u="sng" strike="sngStrike" kern="1200" dirty="0" smtClean="0">
                <a:solidFill>
                  <a:schemeClr val="tx1"/>
                </a:solidFill>
                <a:effectLst/>
                <a:latin typeface="+mn-lt"/>
                <a:ea typeface="+mn-ea"/>
                <a:cs typeface="+mn-cs"/>
              </a:rPr>
              <a:t>S:\Projekte\RKI_nCoV-Lage\2.Themen\2.1.Epidemiologie\Nowcasting\Do-Files\pics\Surveillance\</a:t>
            </a:r>
          </a:p>
          <a:p>
            <a:r>
              <a:rPr lang="de-DE" dirty="0" smtClean="0"/>
              <a:t>S:\Projekte\RKI_nCoV-Lage\3.Kommunikation\3.7.Lageberichte\2020-05-13\Nowcast</a:t>
            </a:r>
          </a:p>
        </p:txBody>
      </p:sp>
      <p:sp>
        <p:nvSpPr>
          <p:cNvPr id="4" name="Foliennummernplatzhalter 3"/>
          <p:cNvSpPr>
            <a:spLocks noGrp="1"/>
          </p:cNvSpPr>
          <p:nvPr>
            <p:ph type="sldNum" sz="quarter" idx="10"/>
          </p:nvPr>
        </p:nvSpPr>
        <p:spPr/>
        <p:txBody>
          <a:bodyPr/>
          <a:lstStyle/>
          <a:p>
            <a:fld id="{E7DB3B74-E7C2-B34F-8624-8515ACB00503}" type="slidenum">
              <a:rPr lang="de-DE" smtClean="0"/>
              <a:t>9</a:t>
            </a:fld>
            <a:endParaRPr lang="de-DE"/>
          </a:p>
        </p:txBody>
      </p:sp>
    </p:spTree>
    <p:extLst>
      <p:ext uri="{BB962C8B-B14F-4D97-AF65-F5344CB8AC3E}">
        <p14:creationId xmlns:p14="http://schemas.microsoft.com/office/powerpoint/2010/main" val="24347804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6.jpg"/><Relationship Id="rId1" Type="http://schemas.openxmlformats.org/officeDocument/2006/relationships/slideMaster" Target="../slideMasters/slideMaster3.xml"/><Relationship Id="rId4" Type="http://schemas.openxmlformats.org/officeDocument/2006/relationships/image" Target="../media/image5.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ti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image" Target="../media/image3.jpeg"/><Relationship Id="rId1" Type="http://schemas.openxmlformats.org/officeDocument/2006/relationships/slideMaster" Target="../slideMasters/slideMaster2.xml"/><Relationship Id="rId4" Type="http://schemas.openxmlformats.org/officeDocument/2006/relationships/image" Target="../media/image5.jp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Tree>
    <p:extLst>
      <p:ext uri="{BB962C8B-B14F-4D97-AF65-F5344CB8AC3E}">
        <p14:creationId xmlns:p14="http://schemas.microsoft.com/office/powerpoint/2010/main" val="1480715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27100BE1-DBC9-4D36-A316-D2F1B3B47456}" type="datetime1">
              <a:rPr lang="de-DE" smtClean="0"/>
              <a:t>15.05.2020</a:t>
            </a:fld>
            <a:endParaRPr lang="de-DE"/>
          </a:p>
        </p:txBody>
      </p:sp>
      <p:sp>
        <p:nvSpPr>
          <p:cNvPr id="4" name="Fußzeilenplatzhalter 3"/>
          <p:cNvSpPr>
            <a:spLocks noGrp="1"/>
          </p:cNvSpPr>
          <p:nvPr>
            <p:ph type="ftr" sz="quarter" idx="11"/>
          </p:nvPr>
        </p:nvSpPr>
        <p:spPr/>
        <p:txBody>
          <a:bodyPr/>
          <a:lstStyle/>
          <a:p>
            <a:r>
              <a:rPr lang="de-DE" smtClean="0"/>
              <a:t>COVID-19: Lage National</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21279035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fld id="{E012CAC1-886B-43DA-AB6E-92F0B00AFEFD}" type="datetime1">
              <a:rPr lang="de-DE" smtClean="0"/>
              <a:t>15.05.2020</a:t>
            </a:fld>
            <a:endParaRPr lang="de-DE" dirty="0"/>
          </a:p>
        </p:txBody>
      </p:sp>
      <p:sp>
        <p:nvSpPr>
          <p:cNvPr id="4" name="Fußzeilenplatzhalter 3"/>
          <p:cNvSpPr>
            <a:spLocks noGrp="1"/>
          </p:cNvSpPr>
          <p:nvPr>
            <p:ph type="ftr" sz="quarter" idx="11"/>
          </p:nvPr>
        </p:nvSpPr>
        <p:spPr/>
        <p:txBody>
          <a:bodyPr/>
          <a:lstStyle/>
          <a:p>
            <a:r>
              <a:rPr lang="de-DE" smtClean="0"/>
              <a:t>COVID-19: Lage National</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48884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5EA472DE-D007-4E6A-A1CC-2AD65DD588FA}" type="datetime1">
              <a:rPr lang="de-DE" smtClean="0"/>
              <a:t>15.05.2020</a:t>
            </a:fld>
            <a:endParaRPr lang="de-DE"/>
          </a:p>
        </p:txBody>
      </p:sp>
      <p:sp>
        <p:nvSpPr>
          <p:cNvPr id="3" name="Fußzeilenplatzhalter 2"/>
          <p:cNvSpPr>
            <a:spLocks noGrp="1"/>
          </p:cNvSpPr>
          <p:nvPr>
            <p:ph type="ftr" sz="quarter" idx="11"/>
          </p:nvPr>
        </p:nvSpPr>
        <p:spPr/>
        <p:txBody>
          <a:bodyPr/>
          <a:lstStyle/>
          <a:p>
            <a:r>
              <a:rPr lang="de-DE" smtClean="0"/>
              <a:t>COVID-19: Lage National</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2443547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795681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6237333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r>
              <a:rPr lang="de-DE" smtClean="0"/>
              <a:t>15.05.2020</a:t>
            </a:r>
            <a:endParaRPr lang="de-DE"/>
          </a:p>
        </p:txBody>
      </p:sp>
      <p:sp>
        <p:nvSpPr>
          <p:cNvPr id="5" name="Fußzeilenplatzhalter 4"/>
          <p:cNvSpPr>
            <a:spLocks noGrp="1"/>
          </p:cNvSpPr>
          <p:nvPr>
            <p:ph type="ftr" sz="quarter" idx="11"/>
          </p:nvPr>
        </p:nvSpPr>
        <p:spPr/>
        <p:txBody>
          <a:bodyPr/>
          <a:lstStyle/>
          <a:p>
            <a:r>
              <a:rPr lang="de-DE" smtClean="0"/>
              <a:t>ICOSARI-Krankenhaussurveillance COVID-19</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33877153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r>
              <a:rPr lang="de-DE" smtClean="0"/>
              <a:t>15.05.2020</a:t>
            </a:r>
            <a:endParaRPr lang="de-DE"/>
          </a:p>
        </p:txBody>
      </p:sp>
      <p:sp>
        <p:nvSpPr>
          <p:cNvPr id="4" name="Fußzeilenplatzhalter 3"/>
          <p:cNvSpPr>
            <a:spLocks noGrp="1"/>
          </p:cNvSpPr>
          <p:nvPr>
            <p:ph type="ftr" sz="quarter" idx="11"/>
          </p:nvPr>
        </p:nvSpPr>
        <p:spPr/>
        <p:txBody>
          <a:bodyPr/>
          <a:lstStyle/>
          <a:p>
            <a:r>
              <a:rPr lang="de-DE" smtClean="0"/>
              <a:t>ICOSARI-Krankenhaussurveillance COVID-19</a:t>
            </a:r>
            <a:endParaRPr lang="de-DE"/>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a:p>
        </p:txBody>
      </p:sp>
      <p:sp>
        <p:nvSpPr>
          <p:cNvPr id="8" name="Inhaltsplatzhalter 7"/>
          <p:cNvSpPr>
            <a:spLocks noGrp="1"/>
          </p:cNvSpPr>
          <p:nvPr>
            <p:ph sz="quarter" idx="13"/>
          </p:nvPr>
        </p:nvSpPr>
        <p:spPr>
          <a:xfrm>
            <a:off x="4606442" y="1155699"/>
            <a:ext cx="3943350" cy="5295901"/>
          </a:xfrm>
        </p:spPr>
        <p:txBody>
          <a:bodyPr/>
          <a:lstStyle/>
          <a:p>
            <a:pPr lvl="0"/>
            <a:r>
              <a:rPr lang="de-DE" smtClean="0"/>
              <a:t>Mastertextformat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9" name="Inhaltsplatzhalter 7"/>
          <p:cNvSpPr>
            <a:spLocks noGrp="1"/>
          </p:cNvSpPr>
          <p:nvPr>
            <p:ph sz="quarter" idx="14"/>
          </p:nvPr>
        </p:nvSpPr>
        <p:spPr>
          <a:xfrm>
            <a:off x="454844" y="1155699"/>
            <a:ext cx="3943350" cy="5295901"/>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30735417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Mastertitelformat bearbeiten</a:t>
            </a:r>
            <a:endParaRPr lang="de-DE"/>
          </a:p>
        </p:txBody>
      </p:sp>
      <p:sp>
        <p:nvSpPr>
          <p:cNvPr id="3" name="Datumsplatzhalter 2"/>
          <p:cNvSpPr>
            <a:spLocks noGrp="1"/>
          </p:cNvSpPr>
          <p:nvPr>
            <p:ph type="dt" sz="half" idx="10"/>
          </p:nvPr>
        </p:nvSpPr>
        <p:spPr/>
        <p:txBody>
          <a:bodyPr/>
          <a:lstStyle/>
          <a:p>
            <a:r>
              <a:rPr lang="de-DE" smtClean="0"/>
              <a:t>15.05.2020</a:t>
            </a:r>
            <a:endParaRPr lang="de-DE" dirty="0"/>
          </a:p>
        </p:txBody>
      </p:sp>
      <p:sp>
        <p:nvSpPr>
          <p:cNvPr id="4" name="Fußzeilenplatzhalter 3"/>
          <p:cNvSpPr>
            <a:spLocks noGrp="1"/>
          </p:cNvSpPr>
          <p:nvPr>
            <p:ph type="ftr" sz="quarter" idx="11"/>
          </p:nvPr>
        </p:nvSpPr>
        <p:spPr/>
        <p:txBody>
          <a:bodyPr/>
          <a:lstStyle/>
          <a:p>
            <a:r>
              <a:rPr lang="de-DE" smtClean="0"/>
              <a:t>ICOSARI-Krankenhaussurveillance COVID-19</a:t>
            </a:r>
            <a:endParaRPr lang="de-DE" dirty="0"/>
          </a:p>
        </p:txBody>
      </p:sp>
      <p:sp>
        <p:nvSpPr>
          <p:cNvPr id="5" name="Foliennummernplatzhalter 4"/>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842379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15.05.2020</a:t>
            </a:r>
            <a:endParaRPr lang="de-DE"/>
          </a:p>
        </p:txBody>
      </p:sp>
      <p:sp>
        <p:nvSpPr>
          <p:cNvPr id="3" name="Fußzeilenplatzhalter 2"/>
          <p:cNvSpPr>
            <a:spLocks noGrp="1"/>
          </p:cNvSpPr>
          <p:nvPr>
            <p:ph type="ftr" sz="quarter" idx="11"/>
          </p:nvPr>
        </p:nvSpPr>
        <p:spPr/>
        <p:txBody>
          <a:bodyPr/>
          <a:lstStyle/>
          <a:p>
            <a:r>
              <a:rPr lang="de-DE" smtClean="0"/>
              <a:t>ICOSARI-Krankenhaussurveillance COVID-19</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‹Nr.›</a:t>
            </a:fld>
            <a:endParaRPr lang="de-DE"/>
          </a:p>
        </p:txBody>
      </p:sp>
    </p:spTree>
    <p:extLst>
      <p:ext uri="{BB962C8B-B14F-4D97-AF65-F5344CB8AC3E}">
        <p14:creationId xmlns:p14="http://schemas.microsoft.com/office/powerpoint/2010/main" val="34096289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ffectLst/>
              <a:latin typeface="Calibri"/>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a:t>Mastertitelformat bearbeiten</a:t>
            </a:r>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Tree>
    <p:extLst>
      <p:ext uri="{BB962C8B-B14F-4D97-AF65-F5344CB8AC3E}">
        <p14:creationId xmlns:p14="http://schemas.microsoft.com/office/powerpoint/2010/main" val="199620653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11" name="Inhaltsplatzhalter 2"/>
          <p:cNvSpPr>
            <a:spLocks noGrp="1"/>
          </p:cNvSpPr>
          <p:nvPr>
            <p:ph sz="quarter" idx="13"/>
          </p:nvPr>
        </p:nvSpPr>
        <p:spPr>
          <a:xfrm>
            <a:off x="457199" y="1155700"/>
            <a:ext cx="8092593" cy="5302250"/>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9" name="Datumsplatzhalter 8"/>
          <p:cNvSpPr>
            <a:spLocks noGrp="1"/>
          </p:cNvSpPr>
          <p:nvPr>
            <p:ph type="dt" sz="half" idx="14"/>
          </p:nvPr>
        </p:nvSpPr>
        <p:spPr/>
        <p:txBody>
          <a:bodyPr/>
          <a:lstStyle/>
          <a:p>
            <a:fld id="{D755CA61-CEAC-422F-98B6-2359364003B6}" type="datetime1">
              <a:rPr lang="de-DE" smtClean="0"/>
              <a:t>15.05.2020</a:t>
            </a:fld>
            <a:endParaRPr lang="de-DE" dirty="0"/>
          </a:p>
        </p:txBody>
      </p:sp>
      <p:sp>
        <p:nvSpPr>
          <p:cNvPr id="10" name="Fußzeilenplatzhalter 9"/>
          <p:cNvSpPr>
            <a:spLocks noGrp="1"/>
          </p:cNvSpPr>
          <p:nvPr>
            <p:ph type="ftr" sz="quarter" idx="15"/>
          </p:nvPr>
        </p:nvSpPr>
        <p:spPr/>
        <p:txBody>
          <a:bodyPr/>
          <a:lstStyle/>
          <a:p>
            <a:r>
              <a:rPr lang="de-DE" smtClean="0"/>
              <a:t>COVID-19: Lage National</a:t>
            </a:r>
            <a:endParaRPr lang="de-DE" dirty="0"/>
          </a:p>
        </p:txBody>
      </p:sp>
      <p:sp>
        <p:nvSpPr>
          <p:cNvPr id="12" name="Foliennummernplatzhalter 11"/>
          <p:cNvSpPr>
            <a:spLocks noGrp="1"/>
          </p:cNvSpPr>
          <p:nvPr>
            <p:ph type="sldNum" sz="quarter" idx="16"/>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96019672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8" name="Inhaltsplatzhalter 7"/>
          <p:cNvSpPr>
            <a:spLocks noGrp="1"/>
          </p:cNvSpPr>
          <p:nvPr>
            <p:ph sz="quarter" idx="13"/>
          </p:nvPr>
        </p:nvSpPr>
        <p:spPr>
          <a:xfrm>
            <a:off x="4606442" y="1155699"/>
            <a:ext cx="3943350" cy="5295901"/>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9" name="Inhaltsplatzhalter 7"/>
          <p:cNvSpPr>
            <a:spLocks noGrp="1"/>
          </p:cNvSpPr>
          <p:nvPr>
            <p:ph sz="quarter" idx="14"/>
          </p:nvPr>
        </p:nvSpPr>
        <p:spPr>
          <a:xfrm>
            <a:off x="454844" y="1155699"/>
            <a:ext cx="3943350" cy="5295901"/>
          </a:xfr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0"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11" name="Datumsplatzhalter 10"/>
          <p:cNvSpPr>
            <a:spLocks noGrp="1"/>
          </p:cNvSpPr>
          <p:nvPr>
            <p:ph type="dt" sz="half" idx="15"/>
          </p:nvPr>
        </p:nvSpPr>
        <p:spPr/>
        <p:txBody>
          <a:bodyPr/>
          <a:lstStyle/>
          <a:p>
            <a:fld id="{0FC09BA8-2265-418A-B15B-DDB68448BC9A}" type="datetime1">
              <a:rPr lang="de-DE" smtClean="0"/>
              <a:t>15.05.2020</a:t>
            </a:fld>
            <a:endParaRPr lang="de-DE" dirty="0"/>
          </a:p>
        </p:txBody>
      </p:sp>
      <p:sp>
        <p:nvSpPr>
          <p:cNvPr id="12" name="Fußzeilenplatzhalter 11"/>
          <p:cNvSpPr>
            <a:spLocks noGrp="1"/>
          </p:cNvSpPr>
          <p:nvPr>
            <p:ph type="ftr" sz="quarter" idx="16"/>
          </p:nvPr>
        </p:nvSpPr>
        <p:spPr/>
        <p:txBody>
          <a:bodyPr/>
          <a:lstStyle/>
          <a:p>
            <a:r>
              <a:rPr lang="de-DE" smtClean="0"/>
              <a:t>COVID-19: Lage National</a:t>
            </a:r>
            <a:endParaRPr lang="de-DE" dirty="0"/>
          </a:p>
        </p:txBody>
      </p:sp>
      <p:sp>
        <p:nvSpPr>
          <p:cNvPr id="13" name="Foliennummernplatzhalter 12"/>
          <p:cNvSpPr>
            <a:spLocks noGrp="1"/>
          </p:cNvSpPr>
          <p:nvPr>
            <p:ph type="sldNum" sz="quarter" idx="17"/>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288002536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Benutzerdefiniertes Layou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Mastertitelformat bearbeiten</a:t>
            </a:r>
          </a:p>
        </p:txBody>
      </p:sp>
      <p:sp>
        <p:nvSpPr>
          <p:cNvPr id="9" name="Datumsplatzhalter 8"/>
          <p:cNvSpPr>
            <a:spLocks noGrp="1"/>
          </p:cNvSpPr>
          <p:nvPr>
            <p:ph type="dt" sz="half" idx="10"/>
          </p:nvPr>
        </p:nvSpPr>
        <p:spPr/>
        <p:txBody>
          <a:bodyPr/>
          <a:lstStyle/>
          <a:p>
            <a:fld id="{A8EE8C0C-18A6-4DD7-A37F-B633B012B971}" type="datetime1">
              <a:rPr lang="de-DE" smtClean="0"/>
              <a:t>15.05.2020</a:t>
            </a:fld>
            <a:endParaRPr lang="de-DE" dirty="0"/>
          </a:p>
        </p:txBody>
      </p:sp>
      <p:sp>
        <p:nvSpPr>
          <p:cNvPr id="10" name="Fußzeilenplatzhalter 9"/>
          <p:cNvSpPr>
            <a:spLocks noGrp="1"/>
          </p:cNvSpPr>
          <p:nvPr>
            <p:ph type="ftr" sz="quarter" idx="11"/>
          </p:nvPr>
        </p:nvSpPr>
        <p:spPr/>
        <p:txBody>
          <a:bodyPr/>
          <a:lstStyle/>
          <a:p>
            <a:r>
              <a:rPr lang="de-DE" smtClean="0"/>
              <a:t>COVID-19: Lage National</a:t>
            </a:r>
            <a:endParaRPr lang="de-DE" dirty="0"/>
          </a:p>
        </p:txBody>
      </p:sp>
      <p:sp>
        <p:nvSpPr>
          <p:cNvPr id="11" name="Foliennummernplatzhalter 10"/>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127045127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fld id="{75D4EB28-9C16-4AA1-A18C-9579548FB1D8}" type="datetime1">
              <a:rPr lang="de-DE" smtClean="0"/>
              <a:t>15.05.2020</a:t>
            </a:fld>
            <a:endParaRPr lang="de-DE" dirty="0"/>
          </a:p>
        </p:txBody>
      </p:sp>
      <p:sp>
        <p:nvSpPr>
          <p:cNvPr id="9" name="Fußzeilenplatzhalter 8"/>
          <p:cNvSpPr>
            <a:spLocks noGrp="1"/>
          </p:cNvSpPr>
          <p:nvPr>
            <p:ph type="ftr" sz="quarter" idx="11"/>
          </p:nvPr>
        </p:nvSpPr>
        <p:spPr/>
        <p:txBody>
          <a:bodyPr/>
          <a:lstStyle/>
          <a:p>
            <a:r>
              <a:rPr lang="de-DE" smtClean="0"/>
              <a:t>COVID-19: Lage National</a:t>
            </a:r>
            <a:endParaRPr lang="de-DE" dirty="0"/>
          </a:p>
        </p:txBody>
      </p:sp>
      <p:sp>
        <p:nvSpPr>
          <p:cNvPr id="10" name="Foliennummernplatzhalter 9"/>
          <p:cNvSpPr>
            <a:spLocks noGrp="1"/>
          </p:cNvSpPr>
          <p:nvPr>
            <p:ph type="sldNum" sz="quarter" idx="12"/>
          </p:nvPr>
        </p:nvSpPr>
        <p:spPr/>
        <p:txBody>
          <a:bodyPr/>
          <a:lstStyle/>
          <a:p>
            <a:fld id="{162A217B-ED1C-D84B-8478-63C77FA79618}" type="slidenum">
              <a:rPr lang="de-DE" smtClean="0"/>
              <a:pPr/>
              <a:t>‹Nr.›</a:t>
            </a:fld>
            <a:endParaRPr lang="de-DE" dirty="0"/>
          </a:p>
        </p:txBody>
      </p:sp>
    </p:spTree>
    <p:extLst>
      <p:ext uri="{BB962C8B-B14F-4D97-AF65-F5344CB8AC3E}">
        <p14:creationId xmlns:p14="http://schemas.microsoft.com/office/powerpoint/2010/main" val="365855864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3" name="Rechteck 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7" name="Rechteck 6"/>
          <p:cNvSpPr/>
          <p:nvPr userDrawn="1"/>
        </p:nvSpPr>
        <p:spPr>
          <a:xfrm>
            <a:off x="0" y="1384875"/>
            <a:ext cx="8752360" cy="4355538"/>
          </a:xfrm>
          <a:prstGeom prst="rect">
            <a:avLst/>
          </a:prstGeom>
          <a:solidFill>
            <a:srgbClr val="006EC7"/>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9" name="Textfeld 8"/>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648000" tIns="234000" rIns="684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sp>
        <p:nvSpPr>
          <p:cNvPr id="2"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cxnSp>
        <p:nvCxnSpPr>
          <p:cNvPr id="11" name="Gerade Verbindung 10"/>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12" name="Gerade Verbindung 11"/>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sp>
        <p:nvSpPr>
          <p:cNvPr id="15" name="Bildplatzhalter 14"/>
          <p:cNvSpPr>
            <a:spLocks noGrp="1"/>
          </p:cNvSpPr>
          <p:nvPr>
            <p:ph type="pic" sz="quarter" idx="13"/>
          </p:nvPr>
        </p:nvSpPr>
        <p:spPr>
          <a:xfrm>
            <a:off x="0" y="1384300"/>
            <a:ext cx="3319463" cy="4356100"/>
          </a:xfrm>
        </p:spPr>
        <p:txBody>
          <a:bodyPr/>
          <a:lstStyle/>
          <a:p>
            <a:endParaRPr lang="de-DE"/>
          </a:p>
        </p:txBody>
      </p:sp>
      <p:sp>
        <p:nvSpPr>
          <p:cNvPr id="16" name="Rechteck 15"/>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7"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3" name="Bild 12" descr="RKI-Logo_RGB_P300C.tif"/>
          <p:cNvPicPr>
            <a:picLocks noChangeAspect="1"/>
          </p:cNvPicPr>
          <p:nvPr userDrawn="1"/>
        </p:nvPicPr>
        <p:blipFill>
          <a:blip r:embed="rId2">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pic>
        <p:nvPicPr>
          <p:cNvPr id="20" name="Bild 19" descr="RKI_Jubilaeumslogo_PPT_EN-02.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285158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_Standardfoto">
    <p:spTree>
      <p:nvGrpSpPr>
        <p:cNvPr id="1" name=""/>
        <p:cNvGrpSpPr/>
        <p:nvPr/>
      </p:nvGrpSpPr>
      <p:grpSpPr>
        <a:xfrm>
          <a:off x="0" y="0"/>
          <a:ext cx="0" cy="0"/>
          <a:chOff x="0" y="0"/>
          <a:chExt cx="0" cy="0"/>
        </a:xfrm>
      </p:grpSpPr>
      <p:sp>
        <p:nvSpPr>
          <p:cNvPr id="13" name="Rechteck 12"/>
          <p:cNvSpPr/>
          <p:nvPr userDrawn="1"/>
        </p:nvSpPr>
        <p:spPr>
          <a:xfrm>
            <a:off x="6409267" y="118533"/>
            <a:ext cx="2411205" cy="9271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pic>
        <p:nvPicPr>
          <p:cNvPr id="3" name="Bild 2" descr="PPT_Background_4zu3_RBGNEU.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80" y="1384875"/>
            <a:ext cx="8746484" cy="4358640"/>
          </a:xfrm>
          <a:prstGeom prst="rect">
            <a:avLst/>
          </a:prstGeom>
        </p:spPr>
      </p:pic>
      <p:sp>
        <p:nvSpPr>
          <p:cNvPr id="21" name="Textfeld 20"/>
          <p:cNvSpPr txBox="1"/>
          <p:nvPr userDrawn="1"/>
        </p:nvSpPr>
        <p:spPr>
          <a:xfrm>
            <a:off x="3624352" y="2264791"/>
            <a:ext cx="5124112" cy="2678578"/>
          </a:xfrm>
          <a:prstGeom prst="rect">
            <a:avLst/>
          </a:prstGeom>
          <a:solidFill>
            <a:srgbClr val="4D8AD2"/>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0">
            <a:schemeClr val="accent1"/>
          </a:lnRef>
          <a:fillRef idx="0">
            <a:schemeClr val="accent1"/>
          </a:fillRef>
          <a:effectRef idx="0">
            <a:schemeClr val="accent1"/>
          </a:effectRef>
          <a:fontRef idx="minor">
            <a:schemeClr val="dk1"/>
          </a:fontRef>
        </p:style>
        <p:txBody>
          <a:bodyPr rot="0" spcFirstLastPara="0" vert="horz" wrap="square" lIns="252000" tIns="234000" rIns="252000" bIns="450000" numCol="1" spcCol="0" rtlCol="0" fromWordArt="0" anchor="ctr" anchorCtr="0" forceAA="0" compatLnSpc="1">
            <a:prstTxWarp prst="textNoShape">
              <a:avLst/>
            </a:prstTxWarp>
            <a:noAutofit/>
          </a:bodyPr>
          <a:lstStyle/>
          <a:p>
            <a:pPr>
              <a:lnSpc>
                <a:spcPts val="1200"/>
              </a:lnSpc>
              <a:spcAft>
                <a:spcPts val="600"/>
              </a:spcAft>
            </a:pPr>
            <a:endParaRPr lang="de-DE" sz="2800" dirty="0">
              <a:solidFill>
                <a:srgbClr val="FFFFFF"/>
              </a:solidFill>
              <a:ea typeface="ＭＳ 明朝"/>
              <a:cs typeface="Calibri"/>
            </a:endParaRPr>
          </a:p>
        </p:txBody>
      </p:sp>
      <p:cxnSp>
        <p:nvCxnSpPr>
          <p:cNvPr id="23" name="Gerade Verbindung 22"/>
          <p:cNvCxnSpPr/>
          <p:nvPr userDrawn="1"/>
        </p:nvCxnSpPr>
        <p:spPr>
          <a:xfrm>
            <a:off x="3934890" y="2015660"/>
            <a:ext cx="0" cy="3160410"/>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cxnSp>
        <p:nvCxnSpPr>
          <p:cNvPr id="24" name="Gerade Verbindung 23"/>
          <p:cNvCxnSpPr/>
          <p:nvPr userDrawn="1"/>
        </p:nvCxnSpPr>
        <p:spPr>
          <a:xfrm>
            <a:off x="8439734" y="2009669"/>
            <a:ext cx="0" cy="3166401"/>
          </a:xfrm>
          <a:prstGeom prst="line">
            <a:avLst/>
          </a:prstGeom>
          <a:ln>
            <a:solidFill>
              <a:schemeClr val="bg1"/>
            </a:solid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2">
            <a:schemeClr val="accent1"/>
          </a:lnRef>
          <a:fillRef idx="0">
            <a:schemeClr val="accent1"/>
          </a:fillRef>
          <a:effectRef idx="1">
            <a:schemeClr val="accent1"/>
          </a:effectRef>
          <a:fontRef idx="minor">
            <a:schemeClr val="tx1"/>
          </a:fontRef>
        </p:style>
      </p:cxnSp>
      <p:sp>
        <p:nvSpPr>
          <p:cNvPr id="2" name="Rechteck 1"/>
          <p:cNvSpPr/>
          <p:nvPr userDrawn="1"/>
        </p:nvSpPr>
        <p:spPr>
          <a:xfrm>
            <a:off x="89647" y="6432176"/>
            <a:ext cx="8658817" cy="4258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solidFill>
                <a:prstClr val="white"/>
              </a:solidFill>
            </a:endParaRPr>
          </a:p>
        </p:txBody>
      </p:sp>
      <p:sp>
        <p:nvSpPr>
          <p:cNvPr id="10" name="Titel 1"/>
          <p:cNvSpPr>
            <a:spLocks noGrp="1"/>
          </p:cNvSpPr>
          <p:nvPr>
            <p:ph type="ctrTitle"/>
          </p:nvPr>
        </p:nvSpPr>
        <p:spPr>
          <a:xfrm>
            <a:off x="3934890" y="2267305"/>
            <a:ext cx="4504844" cy="1548940"/>
          </a:xfrm>
        </p:spPr>
        <p:txBody>
          <a:bodyPr lIns="252000" tIns="252000" rIns="252000" bIns="108000" anchor="t" anchorCtr="0">
            <a:noAutofit/>
          </a:bodyPr>
          <a:lstStyle>
            <a:lvl1pPr algn="l">
              <a:defRPr sz="2200" b="1" i="0">
                <a:solidFill>
                  <a:schemeClr val="bg1"/>
                </a:solidFill>
              </a:defRPr>
            </a:lvl1pPr>
          </a:lstStyle>
          <a:p>
            <a:r>
              <a:rPr lang="de-DE" dirty="0" smtClean="0"/>
              <a:t>Mastertitelformat bearbeiten</a:t>
            </a:r>
            <a:endParaRPr lang="de-DE" dirty="0"/>
          </a:p>
        </p:txBody>
      </p:sp>
      <p:sp>
        <p:nvSpPr>
          <p:cNvPr id="11" name="Textplatzhalter 16"/>
          <p:cNvSpPr>
            <a:spLocks noGrp="1"/>
          </p:cNvSpPr>
          <p:nvPr>
            <p:ph type="body" sz="quarter" idx="14"/>
          </p:nvPr>
        </p:nvSpPr>
        <p:spPr>
          <a:xfrm>
            <a:off x="3935413" y="3816244"/>
            <a:ext cx="4503737" cy="1127125"/>
          </a:xfrm>
        </p:spPr>
        <p:txBody>
          <a:bodyPr lIns="252000" tIns="108000" rIns="252000" bIns="252000" anchor="b" anchorCtr="0">
            <a:noAutofit/>
          </a:bodyPr>
          <a:lstStyle>
            <a:lvl1pPr marL="0" indent="0">
              <a:lnSpc>
                <a:spcPts val="2200"/>
              </a:lnSpc>
              <a:spcBef>
                <a:spcPts val="0"/>
              </a:spcBef>
              <a:buNone/>
              <a:defRPr sz="1800">
                <a:solidFill>
                  <a:schemeClr val="bg1"/>
                </a:solidFill>
              </a:defRPr>
            </a:lvl1pPr>
            <a:lvl2pPr marL="457200" indent="0">
              <a:buNone/>
              <a:defRPr>
                <a:solidFill>
                  <a:srgbClr val="FFFFFF"/>
                </a:solidFill>
              </a:defRPr>
            </a:lvl2pPr>
            <a:lvl3pPr marL="914400" indent="0">
              <a:buNone/>
              <a:defRPr>
                <a:solidFill>
                  <a:srgbClr val="FFFFFF"/>
                </a:solidFill>
              </a:defRPr>
            </a:lvl3pPr>
            <a:lvl4pPr marL="1371600" indent="0">
              <a:buNone/>
              <a:defRPr>
                <a:solidFill>
                  <a:srgbClr val="FFFFFF"/>
                </a:solidFill>
              </a:defRPr>
            </a:lvl4pPr>
            <a:lvl5pPr marL="1828800" indent="0">
              <a:buNone/>
              <a:defRPr>
                <a:solidFill>
                  <a:srgbClr val="FFFFFF"/>
                </a:solidFill>
              </a:defRPr>
            </a:lvl5pPr>
          </a:lstStyle>
          <a:p>
            <a:pPr lvl="0"/>
            <a:r>
              <a:rPr lang="de-DE" dirty="0" smtClean="0"/>
              <a:t>Mastertextformat bearbeiten</a:t>
            </a:r>
          </a:p>
        </p:txBody>
      </p:sp>
      <p:pic>
        <p:nvPicPr>
          <p:cNvPr id="12" name="Bild 11" descr="RKI-Logo_RGB_P300C.tif"/>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6770379" y="332655"/>
            <a:ext cx="2050093" cy="594649"/>
          </a:xfrm>
          <a:prstGeom prst="rect">
            <a:avLst/>
          </a:prstGeom>
        </p:spPr>
      </p:pic>
      <p:sp>
        <p:nvSpPr>
          <p:cNvPr id="14" name="Rechteck 13"/>
          <p:cNvSpPr/>
          <p:nvPr userDrawn="1"/>
        </p:nvSpPr>
        <p:spPr>
          <a:xfrm>
            <a:off x="8748464" y="2267304"/>
            <a:ext cx="395537" cy="2676064"/>
          </a:xfrm>
          <a:prstGeom prst="rect">
            <a:avLst/>
          </a:prstGeom>
          <a:solidFill>
            <a:srgbClr val="80A5DC"/>
          </a:solidFill>
          <a:ln>
            <a:noFill/>
          </a:ln>
          <a:effectLst/>
          <a:extLst>
            <a:ext uri="{FAA26D3D-D897-4be2-8F04-BA451C77F1D7}">
              <ma14:placeholderFlag xmlns="" xmlns:ma14="http://schemas.microsoft.com/office/mac/drawingml/2011/main"/>
            </a:ext>
            <a:ext uri="{C572A759-6A51-4108-AA02-DFA0A04FC94B}">
              <ma14:wrappingTextBoxFlag xmlns="" xmlns:ma14="http://schemas.microsoft.com/office/mac/drawingml/2011/main"/>
            </a:ext>
          </a:extLst>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solidFill>
                <a:prstClr val="white"/>
              </a:solidFill>
            </a:endParaRPr>
          </a:p>
        </p:txBody>
      </p:sp>
      <p:pic>
        <p:nvPicPr>
          <p:cNvPr id="15" name="Bild 14" descr="RKI_Jubilaeumslogo_PPT_EN-02.jp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332658"/>
            <a:ext cx="1729250" cy="507999"/>
          </a:xfrm>
          <a:prstGeom prst="rect">
            <a:avLst/>
          </a:prstGeom>
        </p:spPr>
      </p:pic>
    </p:spTree>
    <p:extLst>
      <p:ext uri="{BB962C8B-B14F-4D97-AF65-F5344CB8AC3E}">
        <p14:creationId xmlns:p14="http://schemas.microsoft.com/office/powerpoint/2010/main" val="1846426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fld id="{888E9847-3FE8-45BB-AA0C-6E214E892DE0}" type="datetime1">
              <a:rPr lang="de-DE" smtClean="0"/>
              <a:t>15.05.2020</a:t>
            </a:fld>
            <a:endParaRPr lang="de-DE"/>
          </a:p>
        </p:txBody>
      </p:sp>
      <p:sp>
        <p:nvSpPr>
          <p:cNvPr id="5" name="Fußzeilenplatzhalter 4"/>
          <p:cNvSpPr>
            <a:spLocks noGrp="1"/>
          </p:cNvSpPr>
          <p:nvPr>
            <p:ph type="ftr" sz="quarter" idx="11"/>
          </p:nvPr>
        </p:nvSpPr>
        <p:spPr/>
        <p:txBody>
          <a:bodyPr/>
          <a:lstStyle/>
          <a:p>
            <a:r>
              <a:rPr lang="de-DE" smtClean="0"/>
              <a:t>COVID-19: Lage National</a:t>
            </a:r>
            <a:endParaRPr lang="de-DE"/>
          </a:p>
        </p:txBody>
      </p:sp>
      <p:sp>
        <p:nvSpPr>
          <p:cNvPr id="6" name="Foliennummernplatzhalter 5"/>
          <p:cNvSpPr>
            <a:spLocks noGrp="1"/>
          </p:cNvSpPr>
          <p:nvPr>
            <p:ph type="sldNum" sz="quarter" idx="12"/>
          </p:nvPr>
        </p:nvSpPr>
        <p:spPr/>
        <p:txBody>
          <a:bodyPr/>
          <a:lstStyle/>
          <a:p>
            <a:fld id="{162A217B-ED1C-D84B-8478-63C77FA79618}" type="slidenum">
              <a:rPr lang="de-DE" smtClean="0"/>
              <a:pPr/>
              <a:t>‹Nr.›</a:t>
            </a:fld>
            <a:endParaRPr lang="de-DE"/>
          </a:p>
        </p:txBody>
      </p:sp>
      <p:sp>
        <p:nvSpPr>
          <p:cNvPr id="11" name="Inhaltsplatzhalter 2"/>
          <p:cNvSpPr>
            <a:spLocks noGrp="1"/>
          </p:cNvSpPr>
          <p:nvPr>
            <p:ph sz="quarter" idx="13"/>
          </p:nvPr>
        </p:nvSpPr>
        <p:spPr>
          <a:xfrm>
            <a:off x="457199" y="1155700"/>
            <a:ext cx="8092593" cy="5302250"/>
          </a:xfrm>
        </p:spPr>
        <p:txBody>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7"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Tree>
    <p:extLst>
      <p:ext uri="{BB962C8B-B14F-4D97-AF65-F5344CB8AC3E}">
        <p14:creationId xmlns:p14="http://schemas.microsoft.com/office/powerpoint/2010/main" val="138349467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4.tif"/><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a:t>Mastertitelformat bearbeiten</a:t>
            </a:r>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0FC57387-72FA-406A-9298-A34A2B95D844}" type="datetime1">
              <a:rPr lang="de-DE" smtClean="0"/>
              <a:t>15.05.2020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3" name="Gerade Verbindung 12"/>
          <p:cNvCxnSpPr/>
          <p:nvPr userDrawn="1"/>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userDrawn="1"/>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userDrawn="1"/>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userDrawn="1"/>
        </p:nvPicPr>
        <p:blipFill>
          <a:blip r:embed="rId8" cstate="screen">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cxnSp>
        <p:nvCxnSpPr>
          <p:cNvPr id="17" name="Gerade Verbindung 16">
            <a:extLst>
              <a:ext uri="{FF2B5EF4-FFF2-40B4-BE49-F238E27FC236}">
                <a16:creationId xmlns:a16="http://schemas.microsoft.com/office/drawing/2014/main" xmlns="" id="{3D4E5546-5335-5647-A96F-CE3BCF4D161A}"/>
              </a:ext>
            </a:extLst>
          </p:cNvPr>
          <p:cNvCxnSpPr/>
          <p:nvPr userDrawn="1"/>
        </p:nvCxnSpPr>
        <p:spPr>
          <a:xfrm>
            <a:off x="8045635"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95598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4" r:id="rId4"/>
    <p:sldLayoutId id="2147483661" r:id="rId5"/>
    <p:sldLayoutId id="2147483655" r:id="rId6"/>
  </p:sldLayoutIdLst>
  <p:timing>
    <p:tnLst>
      <p:par>
        <p:cTn id="1" dur="indefinite" restart="never" nodeType="tmRoot"/>
      </p:par>
    </p:tnLst>
  </p:timing>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fld id="{F1AA8ABF-8A2A-47C3-A0CE-ABB4D5CB80D6}" type="datetime1">
              <a:rPr lang="de-DE" smtClean="0"/>
              <a:t>15.05.2020</a:t>
            </a:fld>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COVID-19: Lage National</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7369307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692696"/>
            <a:ext cx="8092592" cy="338554"/>
          </a:xfrm>
          <a:prstGeom prst="rect">
            <a:avLst/>
          </a:prstGeom>
        </p:spPr>
        <p:txBody>
          <a:bodyPr vert="horz" lIns="0" tIns="0" rIns="0" bIns="0" rtlCol="0" anchor="t" anchorCtr="0">
            <a:spAutoFit/>
          </a:bodyPr>
          <a:lstStyle/>
          <a:p>
            <a:r>
              <a:rPr lang="de-DE" dirty="0" smtClean="0"/>
              <a:t>Mastertitelformat bearbeiten</a:t>
            </a:r>
            <a:endParaRPr lang="de-DE" dirty="0"/>
          </a:p>
        </p:txBody>
      </p:sp>
      <p:sp>
        <p:nvSpPr>
          <p:cNvPr id="3" name="Textplatzhalter 2"/>
          <p:cNvSpPr>
            <a:spLocks noGrp="1"/>
          </p:cNvSpPr>
          <p:nvPr>
            <p:ph type="body" idx="1"/>
          </p:nvPr>
        </p:nvSpPr>
        <p:spPr>
          <a:xfrm>
            <a:off x="457199" y="1155700"/>
            <a:ext cx="8092593" cy="5302250"/>
          </a:xfrm>
          <a:prstGeom prst="rect">
            <a:avLst/>
          </a:prstGeom>
        </p:spPr>
        <p:txBody>
          <a:bodyPr vert="horz" lIns="0" tIns="0" rIns="0" bIns="0" rtlCol="0">
            <a:normAutofit/>
          </a:bodyPr>
          <a:lstStyle/>
          <a:p>
            <a:pPr lvl="0"/>
            <a:r>
              <a:rPr lang="de-DE" dirty="0" smtClean="0"/>
              <a:t>Mastertextformat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4" name="Datumsplatzhalter 3"/>
          <p:cNvSpPr>
            <a:spLocks noGrp="1"/>
          </p:cNvSpPr>
          <p:nvPr>
            <p:ph type="dt" sz="half" idx="2"/>
          </p:nvPr>
        </p:nvSpPr>
        <p:spPr>
          <a:xfrm>
            <a:off x="564825" y="6622713"/>
            <a:ext cx="1860421" cy="195750"/>
          </a:xfrm>
          <a:prstGeom prst="rect">
            <a:avLst/>
          </a:prstGeom>
        </p:spPr>
        <p:txBody>
          <a:bodyPr vert="horz" lIns="0" tIns="0" rIns="0" bIns="45720" rtlCol="0" anchor="t" anchorCtr="0"/>
          <a:lstStyle>
            <a:lvl1pPr algn="l">
              <a:defRPr sz="1200">
                <a:solidFill>
                  <a:srgbClr val="006EC7"/>
                </a:solidFill>
              </a:defRPr>
            </a:lvl1pPr>
          </a:lstStyle>
          <a:p>
            <a:r>
              <a:rPr lang="de-DE" smtClean="0"/>
              <a:t>15.05.2020</a:t>
            </a:r>
            <a:endParaRPr lang="de-DE" dirty="0"/>
          </a:p>
        </p:txBody>
      </p:sp>
      <p:sp>
        <p:nvSpPr>
          <p:cNvPr id="5" name="Fußzeilenplatzhalter 4"/>
          <p:cNvSpPr>
            <a:spLocks noGrp="1"/>
          </p:cNvSpPr>
          <p:nvPr>
            <p:ph type="ftr" sz="quarter" idx="3"/>
          </p:nvPr>
        </p:nvSpPr>
        <p:spPr>
          <a:xfrm>
            <a:off x="2699791" y="6622713"/>
            <a:ext cx="5182675" cy="195750"/>
          </a:xfrm>
          <a:prstGeom prst="rect">
            <a:avLst/>
          </a:prstGeom>
        </p:spPr>
        <p:txBody>
          <a:bodyPr vert="horz" lIns="0" tIns="0" rIns="0" bIns="45720" rtlCol="0" anchor="t" anchorCtr="0"/>
          <a:lstStyle>
            <a:lvl1pPr algn="l">
              <a:defRPr sz="1200">
                <a:solidFill>
                  <a:srgbClr val="006EC7"/>
                </a:solidFill>
              </a:defRPr>
            </a:lvl1pPr>
          </a:lstStyle>
          <a:p>
            <a:r>
              <a:rPr lang="de-DE" smtClean="0"/>
              <a:t>ICOSARI-Krankenhaussurveillance COVID-19</a:t>
            </a:r>
            <a:endParaRPr lang="de-DE" dirty="0"/>
          </a:p>
        </p:txBody>
      </p:sp>
      <p:sp>
        <p:nvSpPr>
          <p:cNvPr id="6" name="Foliennummernplatzhalter 5"/>
          <p:cNvSpPr>
            <a:spLocks noGrp="1"/>
          </p:cNvSpPr>
          <p:nvPr>
            <p:ph type="sldNum" sz="quarter" idx="4"/>
          </p:nvPr>
        </p:nvSpPr>
        <p:spPr>
          <a:xfrm>
            <a:off x="8052920" y="6622713"/>
            <a:ext cx="496872" cy="195750"/>
          </a:xfrm>
          <a:prstGeom prst="rect">
            <a:avLst/>
          </a:prstGeom>
        </p:spPr>
        <p:txBody>
          <a:bodyPr vert="horz" lIns="0" tIns="0" rIns="0" bIns="45720" rtlCol="0" anchor="t" anchorCtr="0"/>
          <a:lstStyle>
            <a:lvl1pPr algn="ctr">
              <a:defRPr sz="1200">
                <a:solidFill>
                  <a:srgbClr val="006EC7"/>
                </a:solidFill>
              </a:defRPr>
            </a:lvl1pPr>
          </a:lstStyle>
          <a:p>
            <a:fld id="{162A217B-ED1C-D84B-8478-63C77FA79618}" type="slidenum">
              <a:rPr lang="de-DE" smtClean="0"/>
              <a:pPr/>
              <a:t>‹Nr.›</a:t>
            </a:fld>
            <a:endParaRPr lang="de-DE" dirty="0"/>
          </a:p>
        </p:txBody>
      </p:sp>
      <p:cxnSp>
        <p:nvCxnSpPr>
          <p:cNvPr id="12" name="Gerade Verbindung 11"/>
          <p:cNvCxnSpPr/>
          <p:nvPr/>
        </p:nvCxnSpPr>
        <p:spPr>
          <a:xfrm>
            <a:off x="8042054" y="6636373"/>
            <a:ext cx="10866"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3" name="Gerade Verbindung 12"/>
          <p:cNvCxnSpPr/>
          <p:nvPr/>
        </p:nvCxnSpPr>
        <p:spPr>
          <a:xfrm>
            <a:off x="2594239" y="6628377"/>
            <a:ext cx="0" cy="229623"/>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4" name="Gerade Verbindung 13"/>
          <p:cNvCxnSpPr/>
          <p:nvPr/>
        </p:nvCxnSpPr>
        <p:spPr>
          <a:xfrm>
            <a:off x="457200" y="6622713"/>
            <a:ext cx="0" cy="23528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cxnSp>
        <p:nvCxnSpPr>
          <p:cNvPr id="16" name="Gerade Verbindung 15"/>
          <p:cNvCxnSpPr/>
          <p:nvPr/>
        </p:nvCxnSpPr>
        <p:spPr>
          <a:xfrm>
            <a:off x="8564139" y="6636373"/>
            <a:ext cx="0" cy="221627"/>
          </a:xfrm>
          <a:prstGeom prst="line">
            <a:avLst/>
          </a:prstGeom>
          <a:ln w="6350">
            <a:solidFill>
              <a:srgbClr val="006EC7"/>
            </a:solidFill>
          </a:ln>
          <a:effectLst/>
        </p:spPr>
        <p:style>
          <a:lnRef idx="2">
            <a:schemeClr val="accent1"/>
          </a:lnRef>
          <a:fillRef idx="0">
            <a:schemeClr val="accent1"/>
          </a:fillRef>
          <a:effectRef idx="1">
            <a:schemeClr val="accent1"/>
          </a:effectRef>
          <a:fontRef idx="minor">
            <a:schemeClr val="tx1"/>
          </a:fontRef>
        </p:style>
      </p:cxnSp>
      <p:pic>
        <p:nvPicPr>
          <p:cNvPr id="15" name="Bild 14" descr="RKI-Logo_RGB_P300C.tif"/>
          <p:cNvPicPr>
            <a:picLocks noChangeAspect="1"/>
          </p:cNvPicPr>
          <p:nvPr/>
        </p:nvPicPr>
        <p:blipFill>
          <a:blip r:embed="rId8">
            <a:alphaModFix/>
            <a:extLst>
              <a:ext uri="{28A0092B-C50C-407E-A947-70E740481C1C}">
                <a14:useLocalDpi xmlns:a14="http://schemas.microsoft.com/office/drawing/2010/main" val="0"/>
              </a:ext>
            </a:extLst>
          </a:blip>
          <a:stretch>
            <a:fillRect/>
          </a:stretch>
        </p:blipFill>
        <p:spPr>
          <a:xfrm>
            <a:off x="7206623" y="182309"/>
            <a:ext cx="1656184" cy="480392"/>
          </a:xfrm>
          <a:prstGeom prst="rect">
            <a:avLst/>
          </a:prstGeom>
        </p:spPr>
      </p:pic>
    </p:spTree>
    <p:extLst>
      <p:ext uri="{BB962C8B-B14F-4D97-AF65-F5344CB8AC3E}">
        <p14:creationId xmlns:p14="http://schemas.microsoft.com/office/powerpoint/2010/main" val="2549103206"/>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Lst>
  <p:hf hdr="0"/>
  <p:txStyles>
    <p:title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p:titleStyle>
    <p:bodyStyle>
      <a:lvl1pPr marL="342900" indent="-342900" algn="l" defTabSz="457200" rtl="0" eaLnBrk="1" latinLnBrk="0" hangingPunct="1">
        <a:spcBef>
          <a:spcPts val="432"/>
        </a:spcBef>
        <a:buClr>
          <a:srgbClr val="006EC7"/>
        </a:buClr>
        <a:buFont typeface="Wingdings" charset="2"/>
        <a:buChar char="§"/>
        <a:defRPr sz="2200" kern="1200">
          <a:solidFill>
            <a:schemeClr val="tx1"/>
          </a:solidFill>
          <a:latin typeface="+mn-lt"/>
          <a:ea typeface="+mn-ea"/>
          <a:cs typeface="+mn-cs"/>
        </a:defRPr>
      </a:lvl1pPr>
      <a:lvl2pPr marL="742950" indent="-285750" algn="l" defTabSz="457200" rtl="0" eaLnBrk="1" latinLnBrk="0" hangingPunct="1">
        <a:spcBef>
          <a:spcPts val="432"/>
        </a:spcBef>
        <a:buClr>
          <a:srgbClr val="006EC7"/>
        </a:buClr>
        <a:buFont typeface="Wingdings" charset="2"/>
        <a:buChar char="§"/>
        <a:defRPr sz="2000" kern="1200">
          <a:solidFill>
            <a:schemeClr val="tx1"/>
          </a:solidFill>
          <a:latin typeface="+mn-lt"/>
          <a:ea typeface="+mn-ea"/>
          <a:cs typeface="+mn-cs"/>
        </a:defRPr>
      </a:lvl2pPr>
      <a:lvl3pPr marL="1143000" indent="-228600" algn="l" defTabSz="457200" rtl="0" eaLnBrk="1" latinLnBrk="0" hangingPunct="1">
        <a:spcBef>
          <a:spcPts val="432"/>
        </a:spcBef>
        <a:buClr>
          <a:srgbClr val="006EC7"/>
        </a:buClr>
        <a:buFont typeface="Wingdings" charset="2"/>
        <a:buChar char="§"/>
        <a:defRPr sz="1800" kern="1200">
          <a:solidFill>
            <a:schemeClr val="tx1"/>
          </a:solidFill>
          <a:latin typeface="+mn-lt"/>
          <a:ea typeface="+mn-ea"/>
          <a:cs typeface="+mn-cs"/>
        </a:defRPr>
      </a:lvl3pPr>
      <a:lvl4pPr marL="1600200" indent="-228600" algn="l" defTabSz="457200" rtl="0" eaLnBrk="1" latinLnBrk="0" hangingPunct="1">
        <a:spcBef>
          <a:spcPts val="432"/>
        </a:spcBef>
        <a:buClr>
          <a:srgbClr val="006EC7"/>
        </a:buClr>
        <a:buFont typeface="Wingdings" charset="2"/>
        <a:buChar char="§"/>
        <a:defRPr sz="1600" kern="1200">
          <a:solidFill>
            <a:schemeClr val="tx1"/>
          </a:solidFill>
          <a:latin typeface="+mn-lt"/>
          <a:ea typeface="+mn-ea"/>
          <a:cs typeface="+mn-cs"/>
        </a:defRPr>
      </a:lvl4pPr>
      <a:lvl5pPr marL="2057400" indent="-228600" algn="l" defTabSz="457200" rtl="0" eaLnBrk="1" latinLnBrk="0" hangingPunct="1">
        <a:spcBef>
          <a:spcPts val="432"/>
        </a:spcBef>
        <a:buClr>
          <a:srgbClr val="006EC7"/>
        </a:buClr>
        <a:buFont typeface="Wingdings" charset="2"/>
        <a:buChar char="§"/>
        <a:defRPr sz="1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3.xml"/><Relationship Id="rId1" Type="http://schemas.openxmlformats.org/officeDocument/2006/relationships/slideLayout" Target="../slideLayouts/slideLayout3.xml"/><Relationship Id="rId4" Type="http://schemas.openxmlformats.org/officeDocument/2006/relationships/hyperlink" Target="https://www.destatis.de/DE/Themen/Querschnitt/Corona/Gesellschaft/bevoelkerung-sterbefaelle.html"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hyperlink" Target="https://www.kreis-coesfeld.de/themen-projekte/gesundheit/coronavirus/mitteilungen-pressemeldungen.html" TargetMode="External"/><Relationship Id="rId2" Type="http://schemas.openxmlformats.org/officeDocument/2006/relationships/image" Target="../media/image14.png"/><Relationship Id="rId1" Type="http://schemas.openxmlformats.org/officeDocument/2006/relationships/slideLayout" Target="../slideLayouts/slideLayout3.xml"/><Relationship Id="rId6" Type="http://schemas.openxmlformats.org/officeDocument/2006/relationships/hyperlink" Target="https://www.landkreis-greiz.de/" TargetMode="External"/><Relationship Id="rId5" Type="http://schemas.openxmlformats.org/officeDocument/2006/relationships/hyperlink" Target="https://www.kreis-sonneberg.de/news/wichtige-hinweise-zum-coronavirus-1" TargetMode="External"/><Relationship Id="rId4" Type="http://schemas.openxmlformats.org/officeDocument/2006/relationships/hyperlink" Target="http://www.landkreis-coburg.de/2621-0-Steigende-COVID-19-Infektionszahlen-in-der-Region-Coburg.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4" Type="http://schemas.openxmlformats.org/officeDocument/2006/relationships/image" Target="../media/image18.em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vmlDrawing" Target="../drawings/vmlDrawing2.vml"/><Relationship Id="rId5" Type="http://schemas.openxmlformats.org/officeDocument/2006/relationships/image" Target="../media/image19.emf"/><Relationship Id="rId4" Type="http://schemas.openxmlformats.org/officeDocument/2006/relationships/oleObject" Target="../embeddings/oleObject2.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21.emf"/></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16.xml"/><Relationship Id="rId5" Type="http://schemas.openxmlformats.org/officeDocument/2006/relationships/image" Target="../media/image40.png"/><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0.xml"/><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16.xml"/><Relationship Id="rId5" Type="http://schemas.openxmlformats.org/officeDocument/2006/relationships/image" Target="../media/image46.png"/><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notesSlide" Target="../notesSlides/notesSlide34.xml"/><Relationship Id="rId1" Type="http://schemas.openxmlformats.org/officeDocument/2006/relationships/slideLayout" Target="../slideLayouts/slideLayout16.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4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16.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44.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67.emf"/></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hyperlink" Target="http://rocs.hu-berlin.de/covid-19-mobility/de/mobility-monitor/"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hyperlink" Target="https://grippeweb.rki.de/"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0.xml"/><Relationship Id="rId4" Type="http://schemas.openxmlformats.org/officeDocument/2006/relationships/image" Target="../media/image81.png"/></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10.xml"/><Relationship Id="rId4" Type="http://schemas.openxmlformats.org/officeDocument/2006/relationships/image" Target="../media/image85.png"/></Relationships>
</file>

<file path=ppt/slides/_rels/slide6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10.xml"/><Relationship Id="rId4" Type="http://schemas.openxmlformats.org/officeDocument/2006/relationships/image" Target="../media/image87.png"/></Relationships>
</file>

<file path=ppt/slides/_rels/slide6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10.xml"/><Relationship Id="rId4" Type="http://schemas.openxmlformats.org/officeDocument/2006/relationships/image" Target="../media/image89.png"/></Relationships>
</file>

<file path=ppt/slides/_rels/slide6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7.xml"/><Relationship Id="rId1" Type="http://schemas.openxmlformats.org/officeDocument/2006/relationships/slideLayout" Target="../slideLayouts/slideLayout10.xml"/><Relationship Id="rId4" Type="http://schemas.openxmlformats.org/officeDocument/2006/relationships/image" Target="../media/image91.png"/></Relationships>
</file>

<file path=ppt/slides/_rels/slide6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93.png"/></Relationships>
</file>

<file path=ppt/slides/_rels/slide6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hyperlink" Target="https://www.google.com/covid19/mobility/" TargetMode="Externa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ABE0CADC-94B7-4C06-9F1F-81B610786BDA}"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a:t>
            </a:fld>
            <a:endParaRPr lang="de-DE"/>
          </a:p>
        </p:txBody>
      </p:sp>
      <p:sp>
        <p:nvSpPr>
          <p:cNvPr id="2" name="Titel 1"/>
          <p:cNvSpPr>
            <a:spLocks noGrp="1"/>
          </p:cNvSpPr>
          <p:nvPr>
            <p:ph type="title"/>
          </p:nvPr>
        </p:nvSpPr>
        <p:spPr>
          <a:xfrm>
            <a:off x="206829" y="597446"/>
            <a:ext cx="8670471" cy="1292662"/>
          </a:xfrm>
          <a:solidFill>
            <a:srgbClr val="045AA6"/>
          </a:solidFill>
        </p:spPr>
        <p:txBody>
          <a:bodyPr/>
          <a:lstStyle/>
          <a:p>
            <a:r>
              <a:rPr lang="de-DE" sz="2800" dirty="0" smtClean="0">
                <a:solidFill>
                  <a:schemeClr val="bg1"/>
                </a:solidFill>
              </a:rPr>
              <a:t>COVID-19: 		Lage National, 15.05.2020</a:t>
            </a:r>
            <a:br>
              <a:rPr lang="de-DE" sz="2800" dirty="0" smtClean="0">
                <a:solidFill>
                  <a:schemeClr val="bg1"/>
                </a:solidFill>
              </a:rPr>
            </a:br>
            <a:r>
              <a:rPr lang="de-DE" sz="2800" dirty="0">
                <a:solidFill>
                  <a:schemeClr val="bg1"/>
                </a:solidFill>
              </a:rPr>
              <a:t/>
            </a:r>
            <a:br>
              <a:rPr lang="de-DE" sz="2800" dirty="0">
                <a:solidFill>
                  <a:schemeClr val="bg1"/>
                </a:solidFill>
              </a:rPr>
            </a:br>
            <a:r>
              <a:rPr lang="de-DE" sz="2800" dirty="0" smtClean="0">
                <a:solidFill>
                  <a:schemeClr val="bg1"/>
                </a:solidFill>
              </a:rPr>
              <a:t>Informationen für den Krisenstab</a:t>
            </a:r>
            <a:endParaRPr lang="de-DE" sz="2800" dirty="0">
              <a:solidFill>
                <a:schemeClr val="bg1"/>
              </a:solidFill>
            </a:endParaRPr>
          </a:p>
        </p:txBody>
      </p:sp>
      <p:graphicFrame>
        <p:nvGraphicFramePr>
          <p:cNvPr id="11" name="Tabelle 10"/>
          <p:cNvGraphicFramePr>
            <a:graphicFrameLocks noGrp="1"/>
          </p:cNvGraphicFramePr>
          <p:nvPr>
            <p:extLst>
              <p:ext uri="{D42A27DB-BD31-4B8C-83A1-F6EECF244321}">
                <p14:modId xmlns:p14="http://schemas.microsoft.com/office/powerpoint/2010/main" val="1122896473"/>
              </p:ext>
            </p:extLst>
          </p:nvPr>
        </p:nvGraphicFramePr>
        <p:xfrm>
          <a:off x="217439" y="2004786"/>
          <a:ext cx="8659861" cy="2646682"/>
        </p:xfrm>
        <a:graphic>
          <a:graphicData uri="http://schemas.openxmlformats.org/drawingml/2006/table">
            <a:tbl>
              <a:tblPr firstRow="1" bandRow="1">
                <a:tableStyleId>{5C22544A-7EE6-4342-B048-85BDC9FD1C3A}</a:tableStyleId>
              </a:tblPr>
              <a:tblGrid>
                <a:gridCol w="2065238"/>
                <a:gridCol w="1308633"/>
                <a:gridCol w="1417559"/>
                <a:gridCol w="1621027"/>
                <a:gridCol w="2247404"/>
              </a:tblGrid>
              <a:tr h="396910">
                <a:tc>
                  <a:txBody>
                    <a:bodyPr/>
                    <a:lstStyle/>
                    <a:p>
                      <a:pPr algn="l"/>
                      <a:r>
                        <a:rPr lang="de-DE" dirty="0" smtClean="0">
                          <a:solidFill>
                            <a:schemeClr val="bg1"/>
                          </a:solidFill>
                        </a:rPr>
                        <a:t>Datenstand</a:t>
                      </a:r>
                    </a:p>
                  </a:txBody>
                  <a:tcPr>
                    <a:solidFill>
                      <a:srgbClr val="045AA6"/>
                    </a:solidFill>
                  </a:tcPr>
                </a:tc>
                <a:tc rowSpan="2">
                  <a:txBody>
                    <a:bodyPr/>
                    <a:lstStyle/>
                    <a:p>
                      <a:pPr algn="ctr"/>
                      <a:r>
                        <a:rPr lang="de-DE" sz="1800" b="1" kern="1200" dirty="0" smtClean="0">
                          <a:solidFill>
                            <a:schemeClr val="bg1"/>
                          </a:solidFill>
                          <a:latin typeface="+mn-lt"/>
                          <a:ea typeface="+mn-ea"/>
                          <a:cs typeface="+mn-cs"/>
                        </a:rPr>
                        <a:t>Anzahl</a:t>
                      </a:r>
                      <a:endParaRPr lang="de-DE" sz="1800" b="1" kern="1200" dirty="0">
                        <a:solidFill>
                          <a:schemeClr val="bg1"/>
                        </a:solidFill>
                        <a:latin typeface="+mn-lt"/>
                        <a:ea typeface="+mn-ea"/>
                        <a:cs typeface="+mn-cs"/>
                      </a:endParaRPr>
                    </a:p>
                  </a:txBody>
                  <a:tcPr anchor="ctr">
                    <a:solidFill>
                      <a:srgbClr val="045AA6"/>
                    </a:solidFill>
                  </a:tcPr>
                </a:tc>
                <a:tc gridSpan="2">
                  <a:txBody>
                    <a:bodyPr/>
                    <a:lstStyle/>
                    <a:p>
                      <a:pPr algn="ctr"/>
                      <a:r>
                        <a:rPr lang="de-DE" dirty="0" smtClean="0">
                          <a:solidFill>
                            <a:schemeClr val="bg1"/>
                          </a:solidFill>
                        </a:rPr>
                        <a:t>Änderung zum Vortag</a:t>
                      </a:r>
                      <a:endParaRPr lang="de-DE" dirty="0">
                        <a:solidFill>
                          <a:schemeClr val="bg1"/>
                        </a:solidFill>
                      </a:endParaRPr>
                    </a:p>
                  </a:txBody>
                  <a:tcPr anchor="ctr">
                    <a:solidFill>
                      <a:srgbClr val="045AA6"/>
                    </a:solidFill>
                  </a:tcPr>
                </a:tc>
                <a:tc hMerge="1">
                  <a:txBody>
                    <a:bodyPr/>
                    <a:lstStyle/>
                    <a:p>
                      <a:pPr algn="ctr"/>
                      <a:endParaRPr lang="de-DE" dirty="0">
                        <a:solidFill>
                          <a:schemeClr val="tx1"/>
                        </a:solidFill>
                      </a:endParaRPr>
                    </a:p>
                  </a:txBody>
                  <a:tcPr/>
                </a:tc>
                <a:tc row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b="1" dirty="0" smtClean="0">
                          <a:solidFill>
                            <a:schemeClr val="bg1"/>
                          </a:solidFill>
                        </a:rPr>
                        <a:t>Inzidenz </a:t>
                      </a:r>
                      <a:r>
                        <a:rPr lang="de-DE" sz="1800" b="1" dirty="0" smtClean="0">
                          <a:solidFill>
                            <a:schemeClr val="bg1"/>
                          </a:solidFill>
                        </a:rPr>
                        <a:t>(Fälle/100.000 </a:t>
                      </a:r>
                      <a:r>
                        <a:rPr lang="de-DE" sz="1800" b="1" dirty="0" err="1" smtClean="0">
                          <a:solidFill>
                            <a:schemeClr val="bg1"/>
                          </a:solidFill>
                        </a:rPr>
                        <a:t>Einw</a:t>
                      </a:r>
                      <a:r>
                        <a:rPr lang="de-DE" sz="1800" b="1" dirty="0" smtClean="0">
                          <a:solidFill>
                            <a:schemeClr val="bg1"/>
                          </a:solidFill>
                        </a:rPr>
                        <a:t>.)</a:t>
                      </a:r>
                    </a:p>
                  </a:txBody>
                  <a:tcPr anchor="ctr">
                    <a:solidFill>
                      <a:srgbClr val="045AA6"/>
                    </a:solidFill>
                  </a:tcPr>
                </a:tc>
              </a:tr>
              <a:tr h="396910">
                <a:tc>
                  <a:txBody>
                    <a:bodyPr/>
                    <a:lstStyle/>
                    <a:p>
                      <a:pPr algn="l"/>
                      <a:r>
                        <a:rPr lang="de-DE" b="1" dirty="0" smtClean="0">
                          <a:solidFill>
                            <a:schemeClr val="bg1"/>
                          </a:solidFill>
                        </a:rPr>
                        <a:t>14.05.2020</a:t>
                      </a:r>
                    </a:p>
                    <a:p>
                      <a:pPr algn="l"/>
                      <a:r>
                        <a:rPr lang="de-DE" b="1" dirty="0" smtClean="0">
                          <a:solidFill>
                            <a:schemeClr val="bg1"/>
                          </a:solidFill>
                        </a:rPr>
                        <a:t>0:00 Uhr</a:t>
                      </a:r>
                    </a:p>
                  </a:txBody>
                  <a:tcPr>
                    <a:solidFill>
                      <a:srgbClr val="045AA6"/>
                    </a:solidFill>
                  </a:tcPr>
                </a:tc>
                <a:tc vMerge="1">
                  <a:txBody>
                    <a:bodyPr/>
                    <a:lstStyle/>
                    <a:p>
                      <a:pPr algn="ctr"/>
                      <a:endParaRPr lang="de-DE" sz="18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Ganze Zahl</a:t>
                      </a:r>
                      <a:endParaRPr lang="de-DE" sz="1400" b="1" kern="1200" dirty="0">
                        <a:solidFill>
                          <a:schemeClr val="bg1"/>
                        </a:solidFill>
                        <a:latin typeface="+mn-lt"/>
                        <a:ea typeface="+mn-ea"/>
                        <a:cs typeface="+mn-cs"/>
                      </a:endParaRPr>
                    </a:p>
                  </a:txBody>
                  <a:tcPr anchor="ctr">
                    <a:solidFill>
                      <a:srgbClr val="045AA6"/>
                    </a:solidFill>
                  </a:tcPr>
                </a:tc>
                <a:tc>
                  <a:txBody>
                    <a:bodyPr/>
                    <a:lstStyle/>
                    <a:p>
                      <a:pPr algn="ctr"/>
                      <a:r>
                        <a:rPr lang="de-DE" sz="1400" b="1" kern="1200" dirty="0" smtClean="0">
                          <a:solidFill>
                            <a:schemeClr val="bg1"/>
                          </a:solidFill>
                          <a:latin typeface="+mn-lt"/>
                          <a:ea typeface="+mn-ea"/>
                          <a:cs typeface="+mn-cs"/>
                        </a:rPr>
                        <a:t>Prozent</a:t>
                      </a:r>
                      <a:endParaRPr lang="de-DE" sz="1400" b="1" kern="1200" dirty="0">
                        <a:solidFill>
                          <a:schemeClr val="bg1"/>
                        </a:solidFill>
                        <a:latin typeface="+mn-lt"/>
                        <a:ea typeface="+mn-ea"/>
                        <a:cs typeface="+mn-cs"/>
                      </a:endParaRPr>
                    </a:p>
                  </a:txBody>
                  <a:tcPr anchor="ctr">
                    <a:solidFill>
                      <a:srgbClr val="045AA6"/>
                    </a:solidFill>
                  </a:tcPr>
                </a:tc>
                <a:tc v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800" b="1" dirty="0" smtClean="0">
                        <a:solidFill>
                          <a:schemeClr val="bg1"/>
                        </a:solidFill>
                      </a:endParaRPr>
                    </a:p>
                  </a:txBody>
                  <a:tcPr anchor="ctr">
                    <a:solidFill>
                      <a:srgbClr val="045AA6"/>
                    </a:solidFill>
                  </a:tcPr>
                </a:tc>
              </a:tr>
              <a:tr h="402423">
                <a:tc>
                  <a:txBody>
                    <a:bodyPr/>
                    <a:lstStyle/>
                    <a:p>
                      <a:r>
                        <a:rPr lang="de-DE" dirty="0" smtClean="0">
                          <a:solidFill>
                            <a:schemeClr val="tx1"/>
                          </a:solidFill>
                        </a:rPr>
                        <a:t>Bestätigte Fälle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173.152</a:t>
                      </a:r>
                      <a:endParaRPr lang="de-DE" sz="1800" kern="1200" dirty="0" smtClean="0">
                        <a:solidFill>
                          <a:schemeClr val="tx1"/>
                        </a:solidFill>
                        <a:latin typeface="+mn-lt"/>
                        <a:ea typeface="+mn-ea"/>
                        <a:cs typeface="+mn-cs"/>
                      </a:endParaRPr>
                    </a:p>
                  </a:txBody>
                  <a:tcPr marL="9525" marR="9525" marT="9525" marB="0" anchor="ctr"/>
                </a:tc>
                <a:tc>
                  <a:txBody>
                    <a:bodyPr/>
                    <a:lstStyle/>
                    <a:p>
                      <a:pPr algn="ctr"/>
                      <a:r>
                        <a:rPr lang="de-DE" dirty="0" smtClean="0"/>
                        <a:t>+913</a:t>
                      </a:r>
                    </a:p>
                  </a:txBody>
                  <a:tcPr anchor="ctr"/>
                </a:tc>
                <a:tc>
                  <a:txBody>
                    <a:bodyPr/>
                    <a:lstStyle/>
                    <a:p>
                      <a:pPr algn="ctr"/>
                      <a:r>
                        <a:rPr lang="de-DE" dirty="0" smtClean="0">
                          <a:solidFill>
                            <a:schemeClr val="tx1"/>
                          </a:solidFill>
                        </a:rPr>
                        <a:t>+0,5%</a:t>
                      </a:r>
                      <a:endParaRPr lang="de-DE" dirty="0">
                        <a:solidFill>
                          <a:schemeClr val="tx1"/>
                        </a:solidFill>
                      </a:endParaRPr>
                    </a:p>
                  </a:txBody>
                  <a:tcPr anchor="ctr"/>
                </a:tc>
                <a:tc>
                  <a:txBody>
                    <a:bodyPr/>
                    <a:lstStyle/>
                    <a:p>
                      <a:pPr algn="ctr"/>
                      <a:r>
                        <a:rPr lang="de-DE" dirty="0" smtClean="0">
                          <a:solidFill>
                            <a:schemeClr val="tx1"/>
                          </a:solidFill>
                        </a:rPr>
                        <a:t>208</a:t>
                      </a:r>
                      <a:endParaRPr lang="de-DE" dirty="0">
                        <a:solidFill>
                          <a:schemeClr val="tx1"/>
                        </a:solidFill>
                      </a:endParaRPr>
                    </a:p>
                  </a:txBody>
                  <a:tcPr anchor="ctr"/>
                </a:tc>
              </a:tr>
              <a:tr h="402423">
                <a:tc>
                  <a:txBody>
                    <a:bodyPr/>
                    <a:lstStyle/>
                    <a:p>
                      <a:r>
                        <a:rPr lang="de-DE" dirty="0" smtClean="0">
                          <a:solidFill>
                            <a:schemeClr val="tx1"/>
                          </a:solidFill>
                        </a:rPr>
                        <a:t>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t>7.824</a:t>
                      </a:r>
                      <a:endParaRPr lang="de-DE" dirty="0">
                        <a:solidFill>
                          <a:schemeClr val="tx1"/>
                        </a:solidFill>
                      </a:endParaRPr>
                    </a:p>
                  </a:txBody>
                  <a:tcPr anchor="ctr"/>
                </a:tc>
                <a:tc>
                  <a:txBody>
                    <a:bodyPr/>
                    <a:lstStyle/>
                    <a:p>
                      <a:pPr algn="ctr"/>
                      <a:r>
                        <a:rPr lang="de-DE" dirty="0" smtClean="0">
                          <a:solidFill>
                            <a:schemeClr val="tx1"/>
                          </a:solidFill>
                        </a:rPr>
                        <a:t>+</a:t>
                      </a:r>
                      <a:r>
                        <a:rPr lang="de-DE" dirty="0" smtClean="0"/>
                        <a:t>101</a:t>
                      </a:r>
                      <a:endParaRPr lang="de-DE" dirty="0">
                        <a:solidFill>
                          <a:schemeClr val="tx1"/>
                        </a:solidFill>
                      </a:endParaRPr>
                    </a:p>
                  </a:txBody>
                  <a:tcPr anchor="ctr"/>
                </a:tc>
                <a:tc>
                  <a:txBody>
                    <a:bodyPr/>
                    <a:lstStyle/>
                    <a:p>
                      <a:pPr algn="ctr"/>
                      <a:r>
                        <a:rPr lang="de-DE" dirty="0" smtClean="0">
                          <a:solidFill>
                            <a:schemeClr val="tx1"/>
                          </a:solidFill>
                        </a:rPr>
                        <a:t>+1,3%</a:t>
                      </a:r>
                      <a:endParaRPr lang="de-DE" dirty="0">
                        <a:solidFill>
                          <a:schemeClr val="tx1"/>
                        </a:solidFill>
                      </a:endParaRPr>
                    </a:p>
                  </a:txBody>
                  <a:tcPr anchor="ct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Anteil Verstorbene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4,5%</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r h="402423">
                <a:tc>
                  <a:txBody>
                    <a:bodyPr/>
                    <a:lstStyle/>
                    <a:p>
                      <a:r>
                        <a:rPr lang="de-DE" dirty="0" smtClean="0">
                          <a:solidFill>
                            <a:schemeClr val="tx1"/>
                          </a:solidFill>
                        </a:rPr>
                        <a:t>Genesene</a:t>
                      </a:r>
                      <a:endParaRPr lang="de-DE"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dirty="0" smtClean="0">
                          <a:solidFill>
                            <a:schemeClr val="tx1"/>
                          </a:solidFill>
                        </a:rPr>
                        <a:t>ca. </a:t>
                      </a:r>
                      <a:r>
                        <a:rPr lang="de-DE" dirty="0" smtClean="0"/>
                        <a:t>151.700</a:t>
                      </a:r>
                      <a:r>
                        <a:rPr lang="de-DE" sz="1800" kern="1200" dirty="0" smtClean="0">
                          <a:solidFill>
                            <a:schemeClr val="tx1"/>
                          </a:solidFill>
                          <a:effectLst/>
                          <a:latin typeface="+mn-lt"/>
                          <a:ea typeface="+mn-ea"/>
                          <a:cs typeface="+mn-cs"/>
                        </a:rPr>
                        <a:t> </a:t>
                      </a:r>
                      <a:endParaRPr lang="de-DE" dirty="0">
                        <a:solidFill>
                          <a:schemeClr val="tx1"/>
                        </a:solidFill>
                      </a:endParaRPr>
                    </a:p>
                  </a:txBody>
                  <a:tcPr anchor="ct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rgbClr val="FF0000"/>
                        </a:solidFill>
                      </a:endParaRPr>
                    </a:p>
                  </a:txBody>
                  <a:tcPr anchor="ctr">
                    <a:solidFill>
                      <a:schemeClr val="bg1"/>
                    </a:solidFill>
                  </a:tcPr>
                </a:tc>
                <a:tc>
                  <a:txBody>
                    <a:bodyPr/>
                    <a:lstStyle/>
                    <a:p>
                      <a:pPr algn="ctr"/>
                      <a:endParaRPr lang="de-DE" dirty="0">
                        <a:solidFill>
                          <a:schemeClr val="tx1"/>
                        </a:solidFill>
                      </a:endParaRPr>
                    </a:p>
                  </a:txBody>
                  <a:tcPr anchor="ctr">
                    <a:solidFill>
                      <a:schemeClr val="bg1"/>
                    </a:solidFill>
                  </a:tcPr>
                </a:tc>
              </a:tr>
            </a:tbl>
          </a:graphicData>
        </a:graphic>
      </p:graphicFrame>
    </p:spTree>
    <p:extLst>
      <p:ext uri="{BB962C8B-B14F-4D97-AF65-F5344CB8AC3E}">
        <p14:creationId xmlns:p14="http://schemas.microsoft.com/office/powerpoint/2010/main" val="12834943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4294967295"/>
          </p:nvPr>
        </p:nvSpPr>
        <p:spPr>
          <a:xfrm>
            <a:off x="353682" y="897328"/>
            <a:ext cx="8420987" cy="5302250"/>
          </a:xfrm>
          <a:prstGeom prst="rect">
            <a:avLst/>
          </a:prstGeom>
        </p:spPr>
        <p:txBody>
          <a:bodyPr>
            <a:normAutofit/>
          </a:bodyPr>
          <a:lstStyle/>
          <a:p>
            <a:pPr marL="0" indent="0">
              <a:buNone/>
            </a:pPr>
            <a:endParaRPr lang="de-DE" dirty="0"/>
          </a:p>
          <a:p>
            <a:pPr marL="0" indent="0">
              <a:buNone/>
            </a:pPr>
            <a:endParaRPr lang="de-DE" dirty="0" smtClean="0"/>
          </a:p>
          <a:p>
            <a:pPr marL="0" indent="0">
              <a:buNone/>
            </a:pPr>
            <a:endParaRPr lang="de-DE" dirty="0" smtClean="0"/>
          </a:p>
          <a:p>
            <a:pPr marL="0" indent="0">
              <a:buNone/>
            </a:pPr>
            <a:endParaRPr lang="de-DE" dirty="0"/>
          </a:p>
          <a:p>
            <a:pPr marL="0" indent="0">
              <a:buNone/>
            </a:pPr>
            <a:endParaRPr lang="de-DE" dirty="0" smtClean="0"/>
          </a:p>
          <a:p>
            <a:pPr marL="0" indent="0">
              <a:buNone/>
            </a:pPr>
            <a:endParaRPr lang="de-DE" dirty="0"/>
          </a:p>
          <a:p>
            <a:endParaRPr lang="de-DE" sz="1600" dirty="0" smtClean="0"/>
          </a:p>
          <a:p>
            <a:endParaRPr lang="de-DE" dirty="0"/>
          </a:p>
        </p:txBody>
      </p:sp>
      <p:sp>
        <p:nvSpPr>
          <p:cNvPr id="6" name="Foliennummernplatzhalter 5"/>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10</a:t>
            </a:fld>
            <a:endParaRPr lang="de-DE" dirty="0"/>
          </a:p>
        </p:txBody>
      </p:sp>
      <p:sp>
        <p:nvSpPr>
          <p:cNvPr id="7" name="Titel 1"/>
          <p:cNvSpPr txBox="1">
            <a:spLocks/>
          </p:cNvSpPr>
          <p:nvPr/>
        </p:nvSpPr>
        <p:spPr>
          <a:xfrm>
            <a:off x="236765" y="195531"/>
            <a:ext cx="8511699"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Geschätzte Reproduktionszahl nach Bundesland, Datenstand </a:t>
            </a:r>
            <a:r>
              <a:rPr lang="de-DE" sz="2000" dirty="0" smtClean="0">
                <a:solidFill>
                  <a:srgbClr val="FF0000"/>
                </a:solidFill>
              </a:rPr>
              <a:t>14.05.2020 </a:t>
            </a:r>
            <a:r>
              <a:rPr lang="de-DE" sz="2000" dirty="0" smtClean="0">
                <a:solidFill>
                  <a:schemeClr val="bg1"/>
                </a:solidFill>
              </a:rPr>
              <a:t>(unter Berücksichtigung der Fälle bis 10.05.2020)</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713706480"/>
              </p:ext>
            </p:extLst>
          </p:nvPr>
        </p:nvGraphicFramePr>
        <p:xfrm>
          <a:off x="539552" y="1085503"/>
          <a:ext cx="5329608" cy="4751356"/>
        </p:xfrm>
        <a:graphic>
          <a:graphicData uri="http://schemas.openxmlformats.org/drawingml/2006/table">
            <a:tbl>
              <a:tblPr firstRow="1" firstCol="1" bandRow="1">
                <a:tableStyleId>{5C22544A-7EE6-4342-B048-85BDC9FD1C3A}</a:tableStyleId>
              </a:tblPr>
              <a:tblGrid>
                <a:gridCol w="1720435"/>
                <a:gridCol w="1870038"/>
                <a:gridCol w="1739135"/>
              </a:tblGrid>
              <a:tr h="849916">
                <a:tc>
                  <a:txBody>
                    <a:bodyPr/>
                    <a:lstStyle/>
                    <a:p>
                      <a:pPr algn="ctr">
                        <a:spcAft>
                          <a:spcPts val="0"/>
                        </a:spcAft>
                      </a:pPr>
                      <a:r>
                        <a:rPr lang="de-DE" sz="1600" dirty="0">
                          <a:effectLst/>
                        </a:rPr>
                        <a:t>Bundesland</a:t>
                      </a:r>
                      <a:endParaRPr lang="de-DE" sz="1600" dirty="0">
                        <a:effectLst/>
                        <a:latin typeface="Cambria"/>
                        <a:ea typeface="Cambria"/>
                        <a:cs typeface="Times New Roman"/>
                      </a:endParaRPr>
                    </a:p>
                  </a:txBody>
                  <a:tcPr marL="44450" marR="44450" marT="0" marB="0" anchor="ctr"/>
                </a:tc>
                <a:tc>
                  <a:txBody>
                    <a:bodyPr/>
                    <a:lstStyle/>
                    <a:p>
                      <a:pPr algn="ctr">
                        <a:spcAft>
                          <a:spcPts val="0"/>
                        </a:spcAft>
                      </a:pPr>
                      <a:r>
                        <a:rPr lang="de-DE" sz="1600">
                          <a:effectLst/>
                        </a:rPr>
                        <a:t>geschätzte Reproduktionszahl (Punktschätzer)</a:t>
                      </a:r>
                      <a:endParaRPr lang="de-DE" sz="1600">
                        <a:effectLst/>
                        <a:latin typeface="Cambria"/>
                        <a:ea typeface="Cambria"/>
                        <a:cs typeface="Times New Roman"/>
                      </a:endParaRPr>
                    </a:p>
                  </a:txBody>
                  <a:tcPr marL="44450" marR="44450" marT="0" marB="0" anchor="ctr"/>
                </a:tc>
                <a:tc>
                  <a:txBody>
                    <a:bodyPr/>
                    <a:lstStyle/>
                    <a:p>
                      <a:pPr algn="ctr">
                        <a:spcAft>
                          <a:spcPts val="0"/>
                        </a:spcAft>
                      </a:pPr>
                      <a:r>
                        <a:rPr lang="de-DE" sz="1600" dirty="0">
                          <a:effectLst/>
                        </a:rPr>
                        <a:t>95%-</a:t>
                      </a:r>
                      <a:r>
                        <a:rPr lang="de-DE" sz="1600" dirty="0" smtClean="0">
                          <a:effectLst/>
                        </a:rPr>
                        <a:t>Prädiktionsintervall</a:t>
                      </a:r>
                      <a:endParaRPr lang="de-DE" sz="1600" dirty="0">
                        <a:effectLst/>
                        <a:latin typeface="Cambria"/>
                        <a:ea typeface="Cambria"/>
                        <a:cs typeface="Times New Roman"/>
                      </a:endParaRPr>
                    </a:p>
                  </a:txBody>
                  <a:tcPr marL="44450" marR="44450" marT="0" marB="0" anchor="ctr"/>
                </a:tc>
              </a:tr>
              <a:tr h="239413">
                <a:tc>
                  <a:txBody>
                    <a:bodyPr/>
                    <a:lstStyle/>
                    <a:p>
                      <a:pPr algn="ctr">
                        <a:spcAft>
                          <a:spcPts val="0"/>
                        </a:spcAft>
                      </a:pPr>
                      <a:r>
                        <a:rPr lang="de-DE" sz="1600" dirty="0">
                          <a:effectLst/>
                        </a:rPr>
                        <a:t>BW</a:t>
                      </a:r>
                      <a:endParaRPr lang="de-DE" sz="1600" dirty="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0,73</a:t>
                      </a:r>
                    </a:p>
                  </a:txBody>
                  <a:tcPr marL="9525" marR="9525" marT="9525" marB="0" anchor="b"/>
                </a:tc>
                <a:tc>
                  <a:txBody>
                    <a:bodyPr/>
                    <a:lstStyle/>
                    <a:p>
                      <a:pPr algn="ctr" fontAlgn="b"/>
                      <a:r>
                        <a:rPr lang="de-DE" sz="1100" b="0" i="0" u="none" strike="noStrike">
                          <a:effectLst/>
                          <a:latin typeface="Calibri"/>
                        </a:rPr>
                        <a:t>( 0,57 - 0,89 )</a:t>
                      </a:r>
                    </a:p>
                  </a:txBody>
                  <a:tcPr marL="9525" marR="9525" marT="9525" marB="0" anchor="b"/>
                </a:tc>
              </a:tr>
              <a:tr h="239413">
                <a:tc>
                  <a:txBody>
                    <a:bodyPr/>
                    <a:lstStyle/>
                    <a:p>
                      <a:pPr algn="ctr">
                        <a:spcAft>
                          <a:spcPts val="0"/>
                        </a:spcAft>
                      </a:pPr>
                      <a:r>
                        <a:rPr lang="de-DE" sz="1600">
                          <a:effectLst/>
                        </a:rPr>
                        <a:t>BY</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0,85</a:t>
                      </a:r>
                    </a:p>
                  </a:txBody>
                  <a:tcPr marL="9525" marR="9525" marT="9525" marB="0" anchor="b"/>
                </a:tc>
                <a:tc>
                  <a:txBody>
                    <a:bodyPr/>
                    <a:lstStyle/>
                    <a:p>
                      <a:pPr algn="ctr" fontAlgn="b"/>
                      <a:r>
                        <a:rPr lang="de-DE" sz="1100" b="0" i="0" u="none" strike="noStrike">
                          <a:effectLst/>
                          <a:latin typeface="Calibri"/>
                        </a:rPr>
                        <a:t>( 0,66 - 1,03 )</a:t>
                      </a:r>
                    </a:p>
                  </a:txBody>
                  <a:tcPr marL="9525" marR="9525" marT="9525" marB="0" anchor="b"/>
                </a:tc>
              </a:tr>
              <a:tr h="239413">
                <a:tc>
                  <a:txBody>
                    <a:bodyPr/>
                    <a:lstStyle/>
                    <a:p>
                      <a:pPr algn="ctr">
                        <a:spcAft>
                          <a:spcPts val="0"/>
                        </a:spcAft>
                      </a:pPr>
                      <a:r>
                        <a:rPr lang="de-DE" sz="1600">
                          <a:effectLst/>
                        </a:rPr>
                        <a:t>BE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0,69</a:t>
                      </a:r>
                    </a:p>
                  </a:txBody>
                  <a:tcPr marL="9525" marR="9525" marT="9525" marB="0" anchor="b"/>
                </a:tc>
                <a:tc>
                  <a:txBody>
                    <a:bodyPr/>
                    <a:lstStyle/>
                    <a:p>
                      <a:pPr algn="ctr" fontAlgn="b"/>
                      <a:r>
                        <a:rPr lang="de-DE" sz="1100" b="0" i="0" u="none" strike="noStrike">
                          <a:effectLst/>
                          <a:latin typeface="Calibri"/>
                        </a:rPr>
                        <a:t>( 0,47 - 1,01 )</a:t>
                      </a:r>
                    </a:p>
                  </a:txBody>
                  <a:tcPr marL="9525" marR="9525" marT="9525" marB="0" anchor="b"/>
                </a:tc>
              </a:tr>
              <a:tr h="239413">
                <a:tc>
                  <a:txBody>
                    <a:bodyPr/>
                    <a:lstStyle/>
                    <a:p>
                      <a:pPr algn="ctr">
                        <a:spcAft>
                          <a:spcPts val="0"/>
                        </a:spcAft>
                      </a:pPr>
                      <a:r>
                        <a:rPr lang="de-DE" sz="1600">
                          <a:effectLst/>
                        </a:rPr>
                        <a:t>BB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0,37</a:t>
                      </a:r>
                    </a:p>
                  </a:txBody>
                  <a:tcPr marL="9525" marR="9525" marT="9525" marB="0" anchor="b"/>
                </a:tc>
                <a:tc>
                  <a:txBody>
                    <a:bodyPr/>
                    <a:lstStyle/>
                    <a:p>
                      <a:pPr algn="ctr" fontAlgn="b"/>
                      <a:r>
                        <a:rPr lang="de-DE" sz="1100" b="0" i="0" u="none" strike="noStrike">
                          <a:effectLst/>
                          <a:latin typeface="Calibri"/>
                        </a:rPr>
                        <a:t>( 0,18 - 0,66 )</a:t>
                      </a:r>
                    </a:p>
                  </a:txBody>
                  <a:tcPr marL="9525" marR="9525" marT="9525" marB="0" anchor="b"/>
                </a:tc>
              </a:tr>
              <a:tr h="239413">
                <a:tc>
                  <a:txBody>
                    <a:bodyPr/>
                    <a:lstStyle/>
                    <a:p>
                      <a:pPr algn="ctr">
                        <a:spcAft>
                          <a:spcPts val="0"/>
                        </a:spcAft>
                      </a:pPr>
                      <a:r>
                        <a:rPr lang="de-DE" sz="1600">
                          <a:effectLst/>
                        </a:rPr>
                        <a:t>HB</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0,71</a:t>
                      </a:r>
                    </a:p>
                  </a:txBody>
                  <a:tcPr marL="9525" marR="9525" marT="9525" marB="0" anchor="b"/>
                </a:tc>
                <a:tc>
                  <a:txBody>
                    <a:bodyPr/>
                    <a:lstStyle/>
                    <a:p>
                      <a:pPr algn="ctr" fontAlgn="b"/>
                      <a:r>
                        <a:rPr lang="de-DE" sz="1100" b="0" i="0" u="none" strike="noStrike">
                          <a:effectLst/>
                          <a:latin typeface="Calibri"/>
                        </a:rPr>
                        <a:t>( 0,51 - 0,95 )</a:t>
                      </a:r>
                    </a:p>
                  </a:txBody>
                  <a:tcPr marL="9525" marR="9525" marT="9525" marB="0" anchor="b"/>
                </a:tc>
              </a:tr>
              <a:tr h="239413">
                <a:tc>
                  <a:txBody>
                    <a:bodyPr/>
                    <a:lstStyle/>
                    <a:p>
                      <a:pPr algn="ctr">
                        <a:spcAft>
                          <a:spcPts val="0"/>
                        </a:spcAft>
                      </a:pPr>
                      <a:r>
                        <a:rPr lang="de-DE" sz="1600">
                          <a:effectLst/>
                        </a:rPr>
                        <a:t>HH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0,91</a:t>
                      </a:r>
                    </a:p>
                  </a:txBody>
                  <a:tcPr marL="9525" marR="9525" marT="9525" marB="0" anchor="b"/>
                </a:tc>
                <a:tc>
                  <a:txBody>
                    <a:bodyPr/>
                    <a:lstStyle/>
                    <a:p>
                      <a:pPr algn="ctr" fontAlgn="b"/>
                      <a:r>
                        <a:rPr lang="de-DE" sz="1100" b="0" i="0" u="none" strike="noStrike">
                          <a:effectLst/>
                          <a:latin typeface="Calibri"/>
                        </a:rPr>
                        <a:t>( 0,60 - 1,35 )</a:t>
                      </a:r>
                    </a:p>
                  </a:txBody>
                  <a:tcPr marL="9525" marR="9525" marT="9525" marB="0" anchor="b"/>
                </a:tc>
              </a:tr>
              <a:tr h="239413">
                <a:tc>
                  <a:txBody>
                    <a:bodyPr/>
                    <a:lstStyle/>
                    <a:p>
                      <a:pPr algn="ctr">
                        <a:spcAft>
                          <a:spcPts val="0"/>
                        </a:spcAft>
                      </a:pPr>
                      <a:r>
                        <a:rPr lang="de-DE" sz="1600">
                          <a:effectLst/>
                        </a:rPr>
                        <a:t>HE</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a:t>
                      </a:r>
                    </a:p>
                  </a:txBody>
                  <a:tcPr marL="9525" marR="9525" marT="9525" marB="0" anchor="b"/>
                </a:tc>
                <a:tc>
                  <a:txBody>
                    <a:bodyPr/>
                    <a:lstStyle/>
                    <a:p>
                      <a:pPr algn="ctr" fontAlgn="b"/>
                      <a:r>
                        <a:rPr lang="de-DE" sz="1100" b="0" i="0" u="none" strike="noStrike">
                          <a:effectLst/>
                          <a:latin typeface="Calibri"/>
                        </a:rPr>
                        <a:t>( 0,51 - 0,91 )</a:t>
                      </a:r>
                    </a:p>
                  </a:txBody>
                  <a:tcPr marL="9525" marR="9525" marT="9525" marB="0" anchor="b"/>
                </a:tc>
              </a:tr>
              <a:tr h="239413">
                <a:tc>
                  <a:txBody>
                    <a:bodyPr/>
                    <a:lstStyle/>
                    <a:p>
                      <a:pPr algn="ctr">
                        <a:spcAft>
                          <a:spcPts val="0"/>
                        </a:spcAft>
                      </a:pPr>
                      <a:r>
                        <a:rPr lang="de-DE" sz="1600">
                          <a:effectLst/>
                        </a:rPr>
                        <a:t>MV</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1,05</a:t>
                      </a:r>
                    </a:p>
                  </a:txBody>
                  <a:tcPr marL="9525" marR="9525" marT="9525" marB="0" anchor="b"/>
                </a:tc>
                <a:tc>
                  <a:txBody>
                    <a:bodyPr/>
                    <a:lstStyle/>
                    <a:p>
                      <a:pPr algn="ctr" fontAlgn="b"/>
                      <a:r>
                        <a:rPr lang="de-DE" sz="1100" b="0" i="0" u="none" strike="noStrike">
                          <a:effectLst/>
                          <a:latin typeface="Calibri"/>
                        </a:rPr>
                        <a:t>( 0,44 - 1,81 )</a:t>
                      </a:r>
                    </a:p>
                  </a:txBody>
                  <a:tcPr marL="9525" marR="9525" marT="9525" marB="0" anchor="b"/>
                </a:tc>
              </a:tr>
              <a:tr h="239413">
                <a:tc>
                  <a:txBody>
                    <a:bodyPr/>
                    <a:lstStyle/>
                    <a:p>
                      <a:pPr algn="ctr">
                        <a:spcAft>
                          <a:spcPts val="0"/>
                        </a:spcAft>
                      </a:pPr>
                      <a:r>
                        <a:rPr lang="de-DE" sz="1600">
                          <a:effectLst/>
                        </a:rPr>
                        <a:t>NI</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0,66</a:t>
                      </a:r>
                    </a:p>
                  </a:txBody>
                  <a:tcPr marL="9525" marR="9525" marT="9525" marB="0" anchor="b"/>
                </a:tc>
                <a:tc>
                  <a:txBody>
                    <a:bodyPr/>
                    <a:lstStyle/>
                    <a:p>
                      <a:pPr algn="ctr" fontAlgn="b"/>
                      <a:r>
                        <a:rPr lang="de-DE" sz="1100" b="0" i="0" u="none" strike="noStrike">
                          <a:effectLst/>
                          <a:latin typeface="Calibri"/>
                        </a:rPr>
                        <a:t>( 0,49 - 0,84 )</a:t>
                      </a:r>
                    </a:p>
                  </a:txBody>
                  <a:tcPr marL="9525" marR="9525" marT="9525" marB="0" anchor="b"/>
                </a:tc>
              </a:tr>
              <a:tr h="239413">
                <a:tc>
                  <a:txBody>
                    <a:bodyPr/>
                    <a:lstStyle/>
                    <a:p>
                      <a:pPr algn="ctr">
                        <a:spcAft>
                          <a:spcPts val="0"/>
                        </a:spcAft>
                      </a:pPr>
                      <a:r>
                        <a:rPr lang="de-DE" sz="1600">
                          <a:effectLst/>
                        </a:rPr>
                        <a:t>NW</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0,82</a:t>
                      </a:r>
                    </a:p>
                  </a:txBody>
                  <a:tcPr marL="9525" marR="9525" marT="9525" marB="0" anchor="b"/>
                </a:tc>
                <a:tc>
                  <a:txBody>
                    <a:bodyPr/>
                    <a:lstStyle/>
                    <a:p>
                      <a:pPr algn="ctr" fontAlgn="b"/>
                      <a:r>
                        <a:rPr lang="de-DE" sz="1100" b="0" i="0" u="none" strike="noStrike">
                          <a:effectLst/>
                          <a:latin typeface="Calibri"/>
                        </a:rPr>
                        <a:t>( 0,65 - 1,01 )</a:t>
                      </a:r>
                    </a:p>
                  </a:txBody>
                  <a:tcPr marL="9525" marR="9525" marT="9525" marB="0" anchor="b"/>
                </a:tc>
              </a:tr>
              <a:tr h="239413">
                <a:tc>
                  <a:txBody>
                    <a:bodyPr/>
                    <a:lstStyle/>
                    <a:p>
                      <a:pPr algn="ctr">
                        <a:spcAft>
                          <a:spcPts val="0"/>
                        </a:spcAft>
                      </a:pPr>
                      <a:r>
                        <a:rPr lang="de-DE" sz="1600">
                          <a:effectLst/>
                        </a:rPr>
                        <a:t>RP</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0,6</a:t>
                      </a:r>
                    </a:p>
                  </a:txBody>
                  <a:tcPr marL="9525" marR="9525" marT="9525" marB="0" anchor="b"/>
                </a:tc>
                <a:tc>
                  <a:txBody>
                    <a:bodyPr/>
                    <a:lstStyle/>
                    <a:p>
                      <a:pPr algn="ctr" fontAlgn="b"/>
                      <a:r>
                        <a:rPr lang="de-DE" sz="1100" b="0" i="0" u="none" strike="noStrike">
                          <a:effectLst/>
                          <a:latin typeface="Calibri"/>
                        </a:rPr>
                        <a:t>( 0,38 - 0,85 )</a:t>
                      </a:r>
                    </a:p>
                  </a:txBody>
                  <a:tcPr marL="9525" marR="9525" marT="9525" marB="0" anchor="b"/>
                </a:tc>
              </a:tr>
              <a:tr h="239413">
                <a:tc>
                  <a:txBody>
                    <a:bodyPr/>
                    <a:lstStyle/>
                    <a:p>
                      <a:pPr algn="ctr">
                        <a:spcAft>
                          <a:spcPts val="0"/>
                        </a:spcAft>
                      </a:pPr>
                      <a:r>
                        <a:rPr lang="de-DE" sz="1600">
                          <a:effectLst/>
                        </a:rPr>
                        <a:t>SL</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0,85</a:t>
                      </a:r>
                    </a:p>
                  </a:txBody>
                  <a:tcPr marL="9525" marR="9525" marT="9525" marB="0" anchor="b"/>
                </a:tc>
                <a:tc>
                  <a:txBody>
                    <a:bodyPr/>
                    <a:lstStyle/>
                    <a:p>
                      <a:pPr algn="ctr" fontAlgn="b"/>
                      <a:r>
                        <a:rPr lang="de-DE" sz="1100" b="0" i="0" u="none" strike="noStrike">
                          <a:effectLst/>
                          <a:latin typeface="Calibri"/>
                        </a:rPr>
                        <a:t>( 0,43 - 1,60 )</a:t>
                      </a:r>
                    </a:p>
                  </a:txBody>
                  <a:tcPr marL="9525" marR="9525" marT="9525" marB="0" anchor="b"/>
                </a:tc>
              </a:tr>
              <a:tr h="239413">
                <a:tc>
                  <a:txBody>
                    <a:bodyPr/>
                    <a:lstStyle/>
                    <a:p>
                      <a:pPr algn="ctr">
                        <a:spcAft>
                          <a:spcPts val="0"/>
                        </a:spcAft>
                      </a:pPr>
                      <a:r>
                        <a:rPr lang="de-DE" sz="1600">
                          <a:effectLst/>
                        </a:rPr>
                        <a:t>SN</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0,77</a:t>
                      </a:r>
                    </a:p>
                  </a:txBody>
                  <a:tcPr marL="9525" marR="9525" marT="9525" marB="0" anchor="b"/>
                </a:tc>
                <a:tc>
                  <a:txBody>
                    <a:bodyPr/>
                    <a:lstStyle/>
                    <a:p>
                      <a:pPr algn="ctr" fontAlgn="b"/>
                      <a:r>
                        <a:rPr lang="de-DE" sz="1100" b="0" i="0" u="none" strike="noStrike">
                          <a:effectLst/>
                          <a:latin typeface="Calibri"/>
                        </a:rPr>
                        <a:t>( 0,53 - 1,10 )</a:t>
                      </a:r>
                    </a:p>
                  </a:txBody>
                  <a:tcPr marL="9525" marR="9525" marT="9525" marB="0" anchor="b"/>
                </a:tc>
              </a:tr>
              <a:tr h="239413">
                <a:tc>
                  <a:txBody>
                    <a:bodyPr/>
                    <a:lstStyle/>
                    <a:p>
                      <a:pPr algn="ctr">
                        <a:spcAft>
                          <a:spcPts val="0"/>
                        </a:spcAft>
                      </a:pPr>
                      <a:r>
                        <a:rPr lang="de-DE" sz="1600">
                          <a:effectLst/>
                        </a:rPr>
                        <a:t>ST</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0,48</a:t>
                      </a:r>
                    </a:p>
                  </a:txBody>
                  <a:tcPr marL="9525" marR="9525" marT="9525" marB="0" anchor="b"/>
                </a:tc>
                <a:tc>
                  <a:txBody>
                    <a:bodyPr/>
                    <a:lstStyle/>
                    <a:p>
                      <a:pPr algn="ctr" fontAlgn="b"/>
                      <a:r>
                        <a:rPr lang="de-DE" sz="1100" b="0" i="0" u="none" strike="noStrike">
                          <a:effectLst/>
                          <a:latin typeface="Calibri"/>
                        </a:rPr>
                        <a:t>( 0,25 - 0,77 )</a:t>
                      </a:r>
                    </a:p>
                  </a:txBody>
                  <a:tcPr marL="9525" marR="9525" marT="9525" marB="0" anchor="b"/>
                </a:tc>
              </a:tr>
              <a:tr h="239413">
                <a:tc>
                  <a:txBody>
                    <a:bodyPr/>
                    <a:lstStyle/>
                    <a:p>
                      <a:pPr algn="ctr">
                        <a:spcAft>
                          <a:spcPts val="0"/>
                        </a:spcAft>
                      </a:pPr>
                      <a:r>
                        <a:rPr lang="de-DE" sz="1600">
                          <a:effectLst/>
                        </a:rPr>
                        <a:t>SH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0,55</a:t>
                      </a:r>
                    </a:p>
                  </a:txBody>
                  <a:tcPr marL="9525" marR="9525" marT="9525" marB="0" anchor="b"/>
                </a:tc>
                <a:tc>
                  <a:txBody>
                    <a:bodyPr/>
                    <a:lstStyle/>
                    <a:p>
                      <a:pPr algn="ctr" fontAlgn="b"/>
                      <a:r>
                        <a:rPr lang="de-DE" sz="1100" b="0" i="0" u="none" strike="noStrike">
                          <a:effectLst/>
                          <a:latin typeface="Calibri"/>
                        </a:rPr>
                        <a:t>( 0,32 - 0,77 )</a:t>
                      </a:r>
                    </a:p>
                  </a:txBody>
                  <a:tcPr marL="9525" marR="9525" marT="9525" marB="0" anchor="b"/>
                </a:tc>
              </a:tr>
              <a:tr h="239413">
                <a:tc>
                  <a:txBody>
                    <a:bodyPr/>
                    <a:lstStyle/>
                    <a:p>
                      <a:pPr algn="ctr">
                        <a:spcAft>
                          <a:spcPts val="0"/>
                        </a:spcAft>
                      </a:pPr>
                      <a:r>
                        <a:rPr lang="de-DE" sz="1600">
                          <a:effectLst/>
                        </a:rPr>
                        <a:t>TH</a:t>
                      </a:r>
                      <a:endParaRPr lang="de-DE" sz="1600">
                        <a:effectLst/>
                        <a:latin typeface="Cambria"/>
                        <a:ea typeface="Cambria"/>
                        <a:cs typeface="Times New Roman"/>
                      </a:endParaRPr>
                    </a:p>
                  </a:txBody>
                  <a:tcPr marL="44450" marR="44450" marT="0" marB="0" anchor="b"/>
                </a:tc>
                <a:tc>
                  <a:txBody>
                    <a:bodyPr/>
                    <a:lstStyle/>
                    <a:p>
                      <a:pPr algn="ctr" fontAlgn="b"/>
                      <a:r>
                        <a:rPr lang="de-DE" sz="1100" b="0" i="0" u="none" strike="noStrike">
                          <a:effectLst/>
                          <a:latin typeface="Calibri"/>
                        </a:rPr>
                        <a:t>0,96</a:t>
                      </a:r>
                    </a:p>
                  </a:txBody>
                  <a:tcPr marL="9525" marR="9525" marT="9525" marB="0" anchor="b"/>
                </a:tc>
                <a:tc>
                  <a:txBody>
                    <a:bodyPr/>
                    <a:lstStyle/>
                    <a:p>
                      <a:pPr algn="ctr" fontAlgn="b"/>
                      <a:r>
                        <a:rPr lang="de-DE" sz="1100" b="0" i="0" u="none" strike="noStrike" dirty="0">
                          <a:effectLst/>
                          <a:latin typeface="Calibri"/>
                        </a:rPr>
                        <a:t>( 0,68 - 1,26 )</a:t>
                      </a:r>
                    </a:p>
                  </a:txBody>
                  <a:tcPr marL="9525" marR="9525" marT="9525" marB="0" anchor="b"/>
                </a:tc>
              </a:tr>
            </a:tbl>
          </a:graphicData>
        </a:graphic>
      </p:graphicFrame>
      <p:sp>
        <p:nvSpPr>
          <p:cNvPr id="10" name="Datumsplatzhalter 9"/>
          <p:cNvSpPr>
            <a:spLocks noGrp="1"/>
          </p:cNvSpPr>
          <p:nvPr>
            <p:ph type="dt" sz="half" idx="14"/>
          </p:nvPr>
        </p:nvSpPr>
        <p:spPr>
          <a:xfrm>
            <a:off x="564825" y="6622713"/>
            <a:ext cx="1860421" cy="195750"/>
          </a:xfrm>
        </p:spPr>
        <p:txBody>
          <a:bodyPr/>
          <a:lstStyle/>
          <a:p>
            <a:fld id="{C66688F7-BAD6-4339-8A84-277E2C81A79D}" type="datetime1">
              <a:rPr lang="de-DE" smtClean="0"/>
              <a:t>15.05.2020</a:t>
            </a:fld>
            <a:endParaRPr lang="de-DE" dirty="0"/>
          </a:p>
        </p:txBody>
      </p:sp>
      <p:sp>
        <p:nvSpPr>
          <p:cNvPr id="11" name="Fußzeilenplatzhalter 2"/>
          <p:cNvSpPr>
            <a:spLocks noGrp="1"/>
          </p:cNvSpPr>
          <p:nvPr>
            <p:ph type="ftr" sz="quarter" idx="15"/>
          </p:nvPr>
        </p:nvSpPr>
        <p:spPr>
          <a:xfrm>
            <a:off x="2699791" y="6622713"/>
            <a:ext cx="5182675" cy="195750"/>
          </a:xfrm>
        </p:spPr>
        <p:txBody>
          <a:bodyPr/>
          <a:lstStyle/>
          <a:p>
            <a:r>
              <a:rPr lang="de-DE" smtClean="0"/>
              <a:t>COVID-19: Lage National</a:t>
            </a:r>
            <a:endParaRPr lang="de-DE" dirty="0"/>
          </a:p>
        </p:txBody>
      </p:sp>
    </p:spTree>
    <p:extLst>
      <p:ext uri="{BB962C8B-B14F-4D97-AF65-F5344CB8AC3E}">
        <p14:creationId xmlns:p14="http://schemas.microsoft.com/office/powerpoint/2010/main" val="2832219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025" y="223838"/>
            <a:ext cx="6457950" cy="6410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628901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Rheinland-Pfalz</a:t>
            </a:r>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1405658"/>
            <a:ext cx="9147029" cy="4759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6351206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6363" y="238125"/>
            <a:ext cx="6391275" cy="6381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65982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Schleswig-Holstein</a:t>
            </a:r>
            <a:endParaRPr lang="de-DE" dirty="0"/>
          </a:p>
        </p:txBody>
      </p:sp>
      <p:pic>
        <p:nvPicPr>
          <p:cNvPr id="2355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65825" y="1628800"/>
            <a:ext cx="8485637" cy="45365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03941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2457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6696744" cy="6598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380477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Saarland</a:t>
            </a:r>
            <a:endParaRPr lang="de-DE" dirty="0"/>
          </a:p>
        </p:txBody>
      </p:sp>
      <p:pic>
        <p:nvPicPr>
          <p:cNvPr id="2560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33634" y="1753306"/>
            <a:ext cx="8442822" cy="4339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963486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2662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87624" y="58084"/>
            <a:ext cx="6630953" cy="6611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097288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Sachsen</a:t>
            </a:r>
            <a:endParaRPr lang="de-DE" dirty="0"/>
          </a:p>
        </p:txBody>
      </p:sp>
      <p:pic>
        <p:nvPicPr>
          <p:cNvPr id="276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8968" y="1651404"/>
            <a:ext cx="8659495" cy="4585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967512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233363"/>
            <a:ext cx="6438900" cy="6391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6265727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Sachsen-Anhalt</a:t>
            </a:r>
            <a:endParaRPr lang="de-DE" dirty="0"/>
          </a:p>
        </p:txBody>
      </p:sp>
      <p:pic>
        <p:nvPicPr>
          <p:cNvPr id="2969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8385" y="1801712"/>
            <a:ext cx="8774095" cy="46516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45767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98335"/>
            <a:ext cx="7461233" cy="338554"/>
          </a:xfrm>
          <a:solidFill>
            <a:srgbClr val="045AA6"/>
          </a:solidFill>
        </p:spPr>
        <p:txBody>
          <a:bodyPr lIns="72000"/>
          <a:lstStyle/>
          <a:p>
            <a:pPr>
              <a:spcBef>
                <a:spcPts val="600"/>
              </a:spcBef>
            </a:pPr>
            <a:r>
              <a:rPr lang="de-DE" sz="2000" dirty="0" smtClean="0">
                <a:solidFill>
                  <a:schemeClr val="bg1"/>
                </a:solidFill>
              </a:rPr>
              <a:t>Geographische Verteilung in Deutschland</a:t>
            </a:r>
            <a:endParaRPr lang="de-DE" sz="2000" dirty="0">
              <a:solidFill>
                <a:schemeClr val="bg1"/>
              </a:solidFill>
            </a:endParaRPr>
          </a:p>
        </p:txBody>
      </p:sp>
      <p:sp>
        <p:nvSpPr>
          <p:cNvPr id="10" name="Datumsplatzhalter 9"/>
          <p:cNvSpPr>
            <a:spLocks noGrp="1"/>
          </p:cNvSpPr>
          <p:nvPr>
            <p:ph type="dt" sz="half" idx="14"/>
          </p:nvPr>
        </p:nvSpPr>
        <p:spPr/>
        <p:txBody>
          <a:bodyPr/>
          <a:lstStyle/>
          <a:p>
            <a:fld id="{9CE652A2-AA1B-4FFC-A12D-C8A345AFD182}"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11</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842207497"/>
              </p:ext>
            </p:extLst>
          </p:nvPr>
        </p:nvGraphicFramePr>
        <p:xfrm>
          <a:off x="254017" y="536889"/>
          <a:ext cx="6800849" cy="365760"/>
        </p:xfrm>
        <a:graphic>
          <a:graphicData uri="http://schemas.openxmlformats.org/drawingml/2006/table">
            <a:tbl>
              <a:tblPr bandRow="1">
                <a:tableStyleId>{5C22544A-7EE6-4342-B048-85BDC9FD1C3A}</a:tableStyleId>
              </a:tblPr>
              <a:tblGrid>
                <a:gridCol w="496481"/>
                <a:gridCol w="6304368"/>
              </a:tblGrid>
              <a:tr h="225513">
                <a:tc>
                  <a:txBody>
                    <a:bodyPr/>
                    <a:lstStyle/>
                    <a:p>
                      <a:r>
                        <a:rPr lang="de-DE" sz="1800" dirty="0" smtClean="0">
                          <a:solidFill>
                            <a:schemeClr val="tx1"/>
                          </a:solidFill>
                        </a:rPr>
                        <a:t>n</a:t>
                      </a:r>
                      <a:r>
                        <a:rPr lang="de-DE" sz="1800" baseline="0" dirty="0" smtClean="0">
                          <a:solidFill>
                            <a:schemeClr val="tx1"/>
                          </a:solidFill>
                        </a:rPr>
                        <a:t> = </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173.152</a:t>
                      </a:r>
                    </a:p>
                  </a:txBody>
                  <a:tcPr marL="9525" marR="9525" marT="9525" marB="0" anchor="ctr"/>
                </a:tc>
              </a:tr>
            </a:tbl>
          </a:graphicData>
        </a:graphic>
      </p:graphicFrame>
      <p:pic>
        <p:nvPicPr>
          <p:cNvPr id="3074" name="Picture 2" descr="S:\Projekte\RKI_nCoV-Lage\3.Kommunikation\3.7.Lageberichte\2020-05-15\Karten\Deutsch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17" y="1033664"/>
            <a:ext cx="7903537" cy="5589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288756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313" y="242888"/>
            <a:ext cx="6429375" cy="637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36073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Thüringen</a:t>
            </a:r>
            <a:endParaRPr lang="de-DE" dirty="0"/>
          </a:p>
        </p:txBody>
      </p:sp>
      <p:pic>
        <p:nvPicPr>
          <p:cNvPr id="3174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95441" y="1628800"/>
            <a:ext cx="882059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2148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277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899592" y="308480"/>
            <a:ext cx="6768751" cy="6551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1144523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AFA79C6F-FA62-48F6-AA8F-5F1D15301B42}"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113</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Deutschland (bis Mitte März 2020)</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1404938"/>
            <a:ext cx="9070975" cy="4048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Inhaltsplatzhalter 2"/>
          <p:cNvSpPr>
            <a:spLocks noGrp="1"/>
          </p:cNvSpPr>
          <p:nvPr>
            <p:ph idx="4294967295"/>
          </p:nvPr>
        </p:nvSpPr>
        <p:spPr>
          <a:xfrm>
            <a:off x="457200" y="6038850"/>
            <a:ext cx="8229600" cy="375345"/>
          </a:xfrm>
          <a:prstGeom prst="rect">
            <a:avLst/>
          </a:prstGeom>
        </p:spPr>
        <p:txBody>
          <a:bodyPr>
            <a:normAutofit/>
          </a:bodyPr>
          <a:lstStyle/>
          <a:p>
            <a:pPr marL="0" indent="0">
              <a:buNone/>
            </a:pPr>
            <a:r>
              <a:rPr lang="de-DE" sz="1500" dirty="0" smtClean="0">
                <a:hlinkClick r:id="rId4"/>
              </a:rPr>
              <a:t>https://www.destatis.de/DE/Themen/Querschnitt/Corona/Gesellschaft/bevoelkerung-sterbefaelle.html</a:t>
            </a:r>
            <a:endParaRPr lang="de-DE" sz="1500" dirty="0" smtClean="0"/>
          </a:p>
          <a:p>
            <a:endParaRPr lang="de-DE" dirty="0"/>
          </a:p>
        </p:txBody>
      </p:sp>
    </p:spTree>
    <p:extLst>
      <p:ext uri="{BB962C8B-B14F-4D97-AF65-F5344CB8AC3E}">
        <p14:creationId xmlns:p14="http://schemas.microsoft.com/office/powerpoint/2010/main" val="40859297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r>
              <a:rPr lang="de-DE" dirty="0" smtClean="0"/>
              <a:t>Bei </a:t>
            </a:r>
            <a:r>
              <a:rPr lang="de-DE" dirty="0"/>
              <a:t>Corona-Reihenuntersuchungen im Landkreis Greiz sind insgesamt 47 weitere Infektionen festgestellt worden. Insgesamt wurden am Wochenende 855 Bewohner und Beschäftigte von sechs Pflege- und Seniorenheimen auf das Virus </a:t>
            </a:r>
            <a:r>
              <a:rPr lang="de-DE" dirty="0" smtClean="0"/>
              <a:t>getestet</a:t>
            </a:r>
            <a:r>
              <a:rPr lang="de-DE" dirty="0"/>
              <a:t> </a:t>
            </a:r>
            <a:r>
              <a:rPr lang="de-DE" dirty="0" smtClean="0"/>
              <a:t>(07.05.2020)</a:t>
            </a:r>
          </a:p>
          <a:p>
            <a:r>
              <a:rPr lang="de-DE" dirty="0" smtClean="0"/>
              <a:t>Maßnahmen: Allgemeinverfügung </a:t>
            </a:r>
            <a:r>
              <a:rPr lang="de-DE" dirty="0"/>
              <a:t>vom 12.05.2020 (in Kraft seit 13.05.2020, befristet zunächst bis 26.05.2020) "der Besuch von Krankenhäusern, Vorsorge- und Rehabilitationseinrichtungen sowie stationären Einrichtungen der Pflege und der besonderen Wohnformen für Menschen mit Behinderungen in der Eingliederungshilfe [... ist] untersagt."</a:t>
            </a:r>
          </a:p>
          <a:p>
            <a:r>
              <a:rPr lang="de-DE" dirty="0" smtClean="0"/>
              <a:t>Weitere </a:t>
            </a:r>
            <a:r>
              <a:rPr lang="de-DE" dirty="0"/>
              <a:t>Testungen in betroffenen Krankenhäusern und Pflegeeinrichtungen geplant.</a:t>
            </a:r>
          </a:p>
          <a:p>
            <a:endParaRPr lang="de-DE" dirty="0"/>
          </a:p>
          <a:p>
            <a:endParaRPr lang="de-DE" dirty="0"/>
          </a:p>
        </p:txBody>
      </p:sp>
      <p:sp>
        <p:nvSpPr>
          <p:cNvPr id="3" name="Titel 2"/>
          <p:cNvSpPr>
            <a:spLocks noGrp="1"/>
          </p:cNvSpPr>
          <p:nvPr>
            <p:ph type="title"/>
          </p:nvPr>
        </p:nvSpPr>
        <p:spPr/>
        <p:txBody>
          <a:bodyPr/>
          <a:lstStyle/>
          <a:p>
            <a:r>
              <a:rPr lang="de-DE" dirty="0" smtClean="0"/>
              <a:t>COVID-Ausbruchgeschehen Landkreis Greiz (TH)</a:t>
            </a:r>
            <a:endParaRPr lang="de-DE" dirty="0"/>
          </a:p>
        </p:txBody>
      </p:sp>
      <p:sp>
        <p:nvSpPr>
          <p:cNvPr id="4" name="Datumsplatzhalter 3"/>
          <p:cNvSpPr>
            <a:spLocks noGrp="1"/>
          </p:cNvSpPr>
          <p:nvPr>
            <p:ph type="dt" sz="half" idx="14"/>
          </p:nvPr>
        </p:nvSpPr>
        <p:spPr/>
        <p:txBody>
          <a:bodyPr/>
          <a:lstStyle/>
          <a:p>
            <a:fld id="{D755CA61-CEAC-422F-98B6-2359364003B6}"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114</a:t>
            </a:fld>
            <a:endParaRPr lang="de-DE" dirty="0"/>
          </a:p>
        </p:txBody>
      </p:sp>
    </p:spTree>
    <p:extLst>
      <p:ext uri="{BB962C8B-B14F-4D97-AF65-F5344CB8AC3E}">
        <p14:creationId xmlns:p14="http://schemas.microsoft.com/office/powerpoint/2010/main" val="3755448044"/>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1340635"/>
            <a:ext cx="8420101" cy="5302250"/>
          </a:xfrm>
        </p:spPr>
        <p:txBody>
          <a:bodyPr>
            <a:normAutofit/>
          </a:bodyPr>
          <a:lstStyle/>
          <a:p>
            <a:r>
              <a:rPr lang="de-DE" sz="1900" dirty="0" smtClean="0"/>
              <a:t>Mit </a:t>
            </a:r>
            <a:r>
              <a:rPr lang="de-DE" sz="1900" dirty="0"/>
              <a:t>Datenstand 11.05.2020 umfasst der Ausbruch 248 Fälle, davon 52 weiblich und 196 männlich. Der Altersmedian liegt bei 42 Jahren. Insgesamt sind 160 Fälle (65%) </a:t>
            </a:r>
            <a:r>
              <a:rPr lang="de-DE" sz="1900" dirty="0" smtClean="0"/>
              <a:t>asymptomatisch</a:t>
            </a:r>
          </a:p>
          <a:p>
            <a:r>
              <a:rPr lang="de-DE" sz="1900" dirty="0"/>
              <a:t>Der Betrieb wurde mittlerweile vorübergehend geschlossen, die positiv-getesteten Mitarbeitenden wurden größtenteils in Hotels isoliert, da die vorhandenen Wohnverhältnisse keine häusliche Isolierung </a:t>
            </a:r>
            <a:r>
              <a:rPr lang="de-DE" sz="1900" dirty="0" smtClean="0"/>
              <a:t>zuließen</a:t>
            </a:r>
          </a:p>
          <a:p>
            <a:r>
              <a:rPr lang="de-DE" sz="1900" dirty="0"/>
              <a:t>I</a:t>
            </a:r>
            <a:r>
              <a:rPr lang="de-DE" sz="1900" dirty="0" smtClean="0"/>
              <a:t>n </a:t>
            </a:r>
            <a:r>
              <a:rPr lang="de-DE" sz="1900" dirty="0"/>
              <a:t>einem anderen Standort des Betriebs im LK Recklinghausen wurde SARS-CoV-2 ebenfalls bei einem Teil der Mitarbeitenden nachgewiesen. </a:t>
            </a:r>
            <a:endParaRPr lang="de-DE" sz="1900" dirty="0" smtClean="0"/>
          </a:p>
          <a:p>
            <a:r>
              <a:rPr lang="de-DE" sz="1900" dirty="0" smtClean="0"/>
              <a:t>Landesregierung NW: Testung </a:t>
            </a:r>
            <a:r>
              <a:rPr lang="de-DE" sz="1900" dirty="0"/>
              <a:t>aller Mitarbeitenden fleischverarbeitender Betriebe in ganz NW angeordnet, mit dem Fokus auf Betriebe, bei denen die Größe des Unternehmens und die Wohnsituation bzw. Unterbringung der dort Tätigen ein besonderes seuchenhygienisches Gefahrenpotenzial haben </a:t>
            </a:r>
            <a:r>
              <a:rPr lang="de-DE" sz="1900" dirty="0" smtClean="0"/>
              <a:t>kann</a:t>
            </a:r>
          </a:p>
          <a:p>
            <a:r>
              <a:rPr lang="de-DE" sz="1900" dirty="0" smtClean="0"/>
              <a:t>Pressemeldung 12.05.: Aktuell </a:t>
            </a:r>
            <a:r>
              <a:rPr lang="de-DE" sz="1900" dirty="0"/>
              <a:t>sind 261 Beschäftigte des fleischverarbeitenden Betriebs in Coesfeld nachweislich mit dem </a:t>
            </a:r>
            <a:r>
              <a:rPr lang="de-DE" sz="1900" dirty="0" err="1"/>
              <a:t>Coronavirus</a:t>
            </a:r>
            <a:r>
              <a:rPr lang="de-DE" sz="1900" dirty="0"/>
              <a:t> infiziert. Bei 573 Getesteten hat sich die Befürchtung nicht bestätigt. Insgesamt sind unter den Beschäftigten bislang 1012 Abstriche genommen worden</a:t>
            </a:r>
            <a:r>
              <a:rPr lang="de-DE" sz="1900" dirty="0" smtClean="0"/>
              <a:t>.</a:t>
            </a:r>
          </a:p>
          <a:p>
            <a:r>
              <a:rPr lang="de-DE" sz="1900" dirty="0" smtClean="0"/>
              <a:t>09.05.Lockerungen </a:t>
            </a:r>
            <a:r>
              <a:rPr lang="de-DE" sz="1900" dirty="0"/>
              <a:t>der Maßnahmen teilweise aufgeschoben bis zum 18. Mai </a:t>
            </a:r>
            <a:r>
              <a:rPr lang="de-DE" sz="1900" dirty="0" smtClean="0"/>
              <a:t>2020</a:t>
            </a:r>
          </a:p>
          <a:p>
            <a:pPr lvl="2"/>
            <a:endParaRPr lang="de-DE" dirty="0" smtClean="0"/>
          </a:p>
          <a:p>
            <a:pPr lvl="1"/>
            <a:endParaRPr lang="de-DE" dirty="0"/>
          </a:p>
        </p:txBody>
      </p:sp>
      <p:sp>
        <p:nvSpPr>
          <p:cNvPr id="3" name="Titel 2"/>
          <p:cNvSpPr>
            <a:spLocks noGrp="1"/>
          </p:cNvSpPr>
          <p:nvPr>
            <p:ph type="title"/>
          </p:nvPr>
        </p:nvSpPr>
        <p:spPr>
          <a:xfrm>
            <a:off x="333375" y="354142"/>
            <a:ext cx="8092592" cy="677108"/>
          </a:xfrm>
        </p:spPr>
        <p:txBody>
          <a:bodyPr/>
          <a:lstStyle/>
          <a:p>
            <a:r>
              <a:rPr lang="de-DE" dirty="0" smtClean="0"/>
              <a:t>Ausbruchsgeschehen auf Fleischverarbeitenden Betrieben :</a:t>
            </a:r>
            <a:br>
              <a:rPr lang="de-DE" dirty="0" smtClean="0"/>
            </a:br>
            <a:r>
              <a:rPr lang="de-DE" dirty="0" smtClean="0"/>
              <a:t>Landkreis Coesfeld (NW)</a:t>
            </a:r>
            <a:endParaRPr lang="de-DE" sz="1600" b="0" dirty="0">
              <a:solidFill>
                <a:schemeClr val="tx1"/>
              </a:solidFill>
            </a:endParaRPr>
          </a:p>
        </p:txBody>
      </p:sp>
      <p:sp>
        <p:nvSpPr>
          <p:cNvPr id="4" name="Datumsplatzhalter 3"/>
          <p:cNvSpPr>
            <a:spLocks noGrp="1"/>
          </p:cNvSpPr>
          <p:nvPr>
            <p:ph type="dt" sz="half" idx="14"/>
          </p:nvPr>
        </p:nvSpPr>
        <p:spPr/>
        <p:txBody>
          <a:bodyPr/>
          <a:lstStyle/>
          <a:p>
            <a:fld id="{8AFDF7B5-F3A7-4FCE-9569-CF08BABFBE1D}"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115</a:t>
            </a:fld>
            <a:endParaRPr lang="de-DE" dirty="0"/>
          </a:p>
        </p:txBody>
      </p:sp>
    </p:spTree>
    <p:extLst>
      <p:ext uri="{BB962C8B-B14F-4D97-AF65-F5344CB8AC3E}">
        <p14:creationId xmlns:p14="http://schemas.microsoft.com/office/powerpoint/2010/main" val="42317050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normAutofit/>
          </a:bodyPr>
          <a:lstStyle/>
          <a:p>
            <a:r>
              <a:rPr lang="de-DE" sz="1800" dirty="0"/>
              <a:t>Landkreis </a:t>
            </a:r>
            <a:r>
              <a:rPr lang="de-DE" sz="1800" dirty="0" err="1"/>
              <a:t>Enzkreis</a:t>
            </a:r>
            <a:r>
              <a:rPr lang="de-DE" sz="1800" dirty="0"/>
              <a:t> (GA Pforzheim) läuft seit 8. April ein COVID-Ausbruchsgeschehen unter Mitarbeitern eines </a:t>
            </a:r>
            <a:r>
              <a:rPr lang="de-DE" sz="1800" dirty="0" smtClean="0"/>
              <a:t>Schlachthofs, </a:t>
            </a:r>
            <a:r>
              <a:rPr lang="de-DE" sz="1800" dirty="0"/>
              <a:t>das aktuell ca. 350 Fälle umfasst</a:t>
            </a:r>
          </a:p>
          <a:p>
            <a:r>
              <a:rPr lang="de-DE" sz="1800" dirty="0"/>
              <a:t>Amtshilfe durch RKI erbeten (Sa 9:40)</a:t>
            </a:r>
          </a:p>
          <a:p>
            <a:r>
              <a:rPr lang="de-DE" sz="1800" dirty="0" smtClean="0"/>
              <a:t>Arbeiter auf </a:t>
            </a:r>
            <a:r>
              <a:rPr lang="de-DE" sz="1800" dirty="0"/>
              <a:t>60-70 Adressen </a:t>
            </a:r>
            <a:r>
              <a:rPr lang="de-DE" sz="1800" dirty="0" smtClean="0"/>
              <a:t>untergebracht. Wohnungen </a:t>
            </a:r>
            <a:r>
              <a:rPr lang="de-DE" sz="1800" dirty="0"/>
              <a:t>oder ganze Häuser, </a:t>
            </a:r>
            <a:r>
              <a:rPr lang="de-DE" sz="1800" dirty="0" smtClean="0"/>
              <a:t>mit </a:t>
            </a:r>
            <a:r>
              <a:rPr lang="de-DE" sz="1800" dirty="0"/>
              <a:t>6 bis 90 </a:t>
            </a:r>
            <a:r>
              <a:rPr lang="de-DE" sz="1800" dirty="0" smtClean="0"/>
              <a:t>Personen</a:t>
            </a:r>
          </a:p>
          <a:p>
            <a:r>
              <a:rPr lang="de-DE" sz="1800" dirty="0" smtClean="0"/>
              <a:t>Mitbewohner können an andere </a:t>
            </a:r>
            <a:r>
              <a:rPr lang="de-DE" sz="1800" dirty="0"/>
              <a:t>Firmen "vermietet" werden (auch fleischverarbeitende Firmen oder für andere Tätigkeiten). </a:t>
            </a:r>
            <a:endParaRPr lang="de-DE" sz="1800" dirty="0" smtClean="0"/>
          </a:p>
          <a:p>
            <a:r>
              <a:rPr lang="de-DE" sz="1800" dirty="0" smtClean="0"/>
              <a:t>Großes </a:t>
            </a:r>
            <a:r>
              <a:rPr lang="de-DE" sz="1800" dirty="0"/>
              <a:t>Problem ist die Kommunikation und Sprachmittlung</a:t>
            </a:r>
            <a:endParaRPr lang="de-DE" sz="1800" dirty="0" smtClean="0"/>
          </a:p>
          <a:p>
            <a:r>
              <a:rPr lang="de-DE" sz="1800" dirty="0" smtClean="0"/>
              <a:t>Empfehlung von Institutionen</a:t>
            </a:r>
            <a:r>
              <a:rPr lang="de-DE" sz="1800" dirty="0"/>
              <a:t>, die </a:t>
            </a:r>
            <a:r>
              <a:rPr lang="de-DE" sz="1800" dirty="0" smtClean="0"/>
              <a:t>bei Kommunikation </a:t>
            </a:r>
            <a:r>
              <a:rPr lang="de-DE" sz="1800" dirty="0"/>
              <a:t>(MSF) oder Sprachmittlung (z.B. "Faire Mobilität" oder </a:t>
            </a:r>
            <a:r>
              <a:rPr lang="de-DE" sz="1800" dirty="0" err="1"/>
              <a:t>Gemeindedolmetschdienst</a:t>
            </a:r>
            <a:r>
              <a:rPr lang="de-DE" sz="1800" dirty="0"/>
              <a:t>) </a:t>
            </a:r>
            <a:r>
              <a:rPr lang="de-DE" sz="1800" dirty="0" smtClean="0"/>
              <a:t>weiterhelfen können</a:t>
            </a:r>
            <a:endParaRPr lang="de-DE" sz="1800" dirty="0"/>
          </a:p>
          <a:p>
            <a:r>
              <a:rPr lang="de-DE" sz="1800" dirty="0" smtClean="0"/>
              <a:t>Unterstützung durch die Bundeswehr (Anfrage bei BMG, 36 </a:t>
            </a:r>
            <a:r>
              <a:rPr lang="de-DE" sz="1800" dirty="0" err="1" smtClean="0"/>
              <a:t>qual</a:t>
            </a:r>
            <a:r>
              <a:rPr lang="de-DE" sz="1800" dirty="0" smtClean="0"/>
              <a:t>. Personen) und 4 </a:t>
            </a:r>
            <a:r>
              <a:rPr lang="de-DE" sz="1800" dirty="0" err="1" smtClean="0"/>
              <a:t>polnischsprachige</a:t>
            </a:r>
            <a:r>
              <a:rPr lang="de-DE" sz="1800" dirty="0" smtClean="0"/>
              <a:t> </a:t>
            </a:r>
            <a:r>
              <a:rPr lang="de-DE" sz="1800" dirty="0" err="1" smtClean="0"/>
              <a:t>Containement</a:t>
            </a:r>
            <a:r>
              <a:rPr lang="de-DE" sz="1800" dirty="0" smtClean="0"/>
              <a:t> Scouts</a:t>
            </a:r>
          </a:p>
          <a:p>
            <a:endParaRPr lang="de-DE" sz="1800" dirty="0"/>
          </a:p>
        </p:txBody>
      </p:sp>
      <p:sp>
        <p:nvSpPr>
          <p:cNvPr id="3" name="Titel 2"/>
          <p:cNvSpPr>
            <a:spLocks noGrp="1"/>
          </p:cNvSpPr>
          <p:nvPr>
            <p:ph type="title"/>
          </p:nvPr>
        </p:nvSpPr>
        <p:spPr>
          <a:xfrm>
            <a:off x="342900" y="370563"/>
            <a:ext cx="8092592" cy="677108"/>
          </a:xfrm>
        </p:spPr>
        <p:txBody>
          <a:bodyPr/>
          <a:lstStyle/>
          <a:p>
            <a:r>
              <a:rPr lang="de-DE" dirty="0"/>
              <a:t>Ausbruchsgeschehen auf Fleischverarbeitenden </a:t>
            </a:r>
            <a:r>
              <a:rPr lang="de-DE" dirty="0" smtClean="0"/>
              <a:t>Betrieben: </a:t>
            </a:r>
            <a:br>
              <a:rPr lang="de-DE" dirty="0" smtClean="0"/>
            </a:br>
            <a:r>
              <a:rPr lang="de-DE" dirty="0" smtClean="0"/>
              <a:t>Landkreis </a:t>
            </a:r>
            <a:r>
              <a:rPr lang="de-DE" dirty="0" err="1" smtClean="0"/>
              <a:t>Enzkreis</a:t>
            </a:r>
            <a:r>
              <a:rPr lang="de-DE" dirty="0" smtClean="0"/>
              <a:t> (BW)</a:t>
            </a:r>
            <a:endParaRPr lang="de-DE" dirty="0"/>
          </a:p>
        </p:txBody>
      </p:sp>
      <p:sp>
        <p:nvSpPr>
          <p:cNvPr id="4" name="Datumsplatzhalter 3"/>
          <p:cNvSpPr>
            <a:spLocks noGrp="1"/>
          </p:cNvSpPr>
          <p:nvPr>
            <p:ph type="dt" sz="half" idx="14"/>
          </p:nvPr>
        </p:nvSpPr>
        <p:spPr/>
        <p:txBody>
          <a:bodyPr/>
          <a:lstStyle/>
          <a:p>
            <a:fld id="{A5B9D0F4-C9CC-4316-AA9D-535D0DFB2FB6}"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116</a:t>
            </a:fld>
            <a:endParaRPr lang="de-DE" dirty="0"/>
          </a:p>
        </p:txBody>
      </p:sp>
    </p:spTree>
    <p:extLst>
      <p:ext uri="{BB962C8B-B14F-4D97-AF65-F5344CB8AC3E}">
        <p14:creationId xmlns:p14="http://schemas.microsoft.com/office/powerpoint/2010/main" val="29761325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200" y="1187450"/>
            <a:ext cx="8092593" cy="5302250"/>
          </a:xfrm>
        </p:spPr>
        <p:txBody>
          <a:bodyPr/>
          <a:lstStyle/>
          <a:p>
            <a:r>
              <a:rPr lang="de-DE" sz="2400" dirty="0"/>
              <a:t>Team ist aus Cuxhaven abgezogen worden. Gesundheitsamt hätte sich eine weitere Unterstützung gewünscht, aber das Ministerium hatte die Amtshilfe für beendet erklärt</a:t>
            </a:r>
          </a:p>
          <a:p>
            <a:r>
              <a:rPr lang="de-DE" sz="2400" dirty="0"/>
              <a:t>Repatriierung hat am 07.05.20 begonnen. Aktuell (13.05.20): 1250 Personen aus 26 </a:t>
            </a:r>
            <a:r>
              <a:rPr lang="de-DE" sz="2400" dirty="0" smtClean="0"/>
              <a:t>Ländern, täglich steigen ca. 40 Personen ab</a:t>
            </a:r>
            <a:endParaRPr lang="de-DE" sz="2400" dirty="0"/>
          </a:p>
          <a:p>
            <a:r>
              <a:rPr lang="de-DE" sz="2400" dirty="0"/>
              <a:t>RKI unterstützt seit dem 12.05.20 bei der internationalen Kommunikation </a:t>
            </a:r>
          </a:p>
          <a:p>
            <a:pPr lvl="1"/>
            <a:r>
              <a:rPr lang="de-DE" dirty="0"/>
              <a:t>Erste Listen am 11. und 13.05.20 erhalten</a:t>
            </a:r>
          </a:p>
          <a:p>
            <a:pPr lvl="1"/>
            <a:r>
              <a:rPr lang="de-DE" dirty="0"/>
              <a:t>Kommunikation über EWRS und IGV-NFP</a:t>
            </a:r>
          </a:p>
          <a:p>
            <a:pPr lvl="1"/>
            <a:r>
              <a:rPr lang="de-DE" dirty="0"/>
              <a:t>Zu erwarten: tgl. Listen der Absteiger; Ges. Anzahl / Zeitraum noch </a:t>
            </a:r>
            <a:r>
              <a:rPr lang="de-DE" dirty="0" smtClean="0"/>
              <a:t>unklar</a:t>
            </a:r>
          </a:p>
          <a:p>
            <a:pPr lvl="1"/>
            <a:r>
              <a:rPr lang="de-DE" dirty="0" smtClean="0"/>
              <a:t>Bisher keine neuen positiven Fälle</a:t>
            </a:r>
            <a:endParaRPr lang="de-DE" dirty="0"/>
          </a:p>
        </p:txBody>
      </p:sp>
      <p:sp>
        <p:nvSpPr>
          <p:cNvPr id="3" name="Titel 2"/>
          <p:cNvSpPr>
            <a:spLocks noGrp="1"/>
          </p:cNvSpPr>
          <p:nvPr>
            <p:ph type="title"/>
          </p:nvPr>
        </p:nvSpPr>
        <p:spPr/>
        <p:txBody>
          <a:bodyPr/>
          <a:lstStyle/>
          <a:p>
            <a:r>
              <a:rPr lang="de-DE" dirty="0" smtClean="0"/>
              <a:t>Mein Schiff 3</a:t>
            </a:r>
            <a:endParaRPr lang="de-DE" dirty="0"/>
          </a:p>
        </p:txBody>
      </p:sp>
      <p:sp>
        <p:nvSpPr>
          <p:cNvPr id="4" name="Datumsplatzhalter 3"/>
          <p:cNvSpPr>
            <a:spLocks noGrp="1"/>
          </p:cNvSpPr>
          <p:nvPr>
            <p:ph type="dt" sz="half" idx="14"/>
          </p:nvPr>
        </p:nvSpPr>
        <p:spPr/>
        <p:txBody>
          <a:bodyPr/>
          <a:lstStyle/>
          <a:p>
            <a:fld id="{49005355-6F09-468C-A77B-FEC668FB8FDA}"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117</a:t>
            </a:fld>
            <a:endParaRPr lang="de-DE" dirty="0"/>
          </a:p>
        </p:txBody>
      </p:sp>
    </p:spTree>
    <p:extLst>
      <p:ext uri="{BB962C8B-B14F-4D97-AF65-F5344CB8AC3E}">
        <p14:creationId xmlns:p14="http://schemas.microsoft.com/office/powerpoint/2010/main" val="3565682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2"/>
          <p:cNvSpPr txBox="1">
            <a:spLocks/>
          </p:cNvSpPr>
          <p:nvPr/>
        </p:nvSpPr>
        <p:spPr>
          <a:xfrm>
            <a:off x="242049" y="188641"/>
            <a:ext cx="8092592" cy="338554"/>
          </a:xfrm>
          <a:prstGeom prst="rect">
            <a:avLst/>
          </a:prstGeom>
        </p:spPr>
        <p:txBody>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Überlastungsanzeigen Überblick – Stand </a:t>
            </a:r>
            <a:r>
              <a:rPr lang="de-DE" dirty="0"/>
              <a:t>15.05.20</a:t>
            </a:r>
            <a:r>
              <a:rPr lang="de-DE" dirty="0" smtClean="0"/>
              <a:t>20</a:t>
            </a:r>
            <a:endParaRPr lang="de-DE" dirty="0"/>
          </a:p>
        </p:txBody>
      </p:sp>
      <p:sp>
        <p:nvSpPr>
          <p:cNvPr id="2" name="Datumsplatzhalter 1"/>
          <p:cNvSpPr>
            <a:spLocks noGrp="1"/>
          </p:cNvSpPr>
          <p:nvPr>
            <p:ph type="dt" sz="half" idx="10"/>
          </p:nvPr>
        </p:nvSpPr>
        <p:spPr/>
        <p:txBody>
          <a:bodyPr/>
          <a:lstStyle/>
          <a:p>
            <a:fld id="{EFC8B71C-DC69-4131-965E-0B2AC6D0CA0E}" type="datetime1">
              <a:rPr lang="de-DE" smtClean="0"/>
              <a:t>15.05.2020</a:t>
            </a:fld>
            <a:endParaRPr lang="de-DE" dirty="0"/>
          </a:p>
        </p:txBody>
      </p:sp>
      <p:sp>
        <p:nvSpPr>
          <p:cNvPr id="5" name="Fußzeilenplatzhalter 4"/>
          <p:cNvSpPr>
            <a:spLocks noGrp="1"/>
          </p:cNvSpPr>
          <p:nvPr>
            <p:ph type="ftr" sz="quarter" idx="11"/>
          </p:nvPr>
        </p:nvSpPr>
        <p:spPr/>
        <p:txBody>
          <a:bodyPr/>
          <a:lstStyle/>
          <a:p>
            <a:r>
              <a:rPr lang="de-DE" smtClean="0"/>
              <a:t>COVID-19: Lage National</a:t>
            </a:r>
            <a:endParaRPr lang="de-DE" dirty="0"/>
          </a:p>
        </p:txBody>
      </p:sp>
      <p:sp>
        <p:nvSpPr>
          <p:cNvPr id="6" name="Foliennummernplatzhalter 5"/>
          <p:cNvSpPr>
            <a:spLocks noGrp="1"/>
          </p:cNvSpPr>
          <p:nvPr>
            <p:ph type="sldNum" sz="quarter" idx="12"/>
          </p:nvPr>
        </p:nvSpPr>
        <p:spPr/>
        <p:txBody>
          <a:bodyPr/>
          <a:lstStyle/>
          <a:p>
            <a:fld id="{162A217B-ED1C-D84B-8478-63C77FA79618}" type="slidenum">
              <a:rPr lang="de-DE" smtClean="0"/>
              <a:pPr/>
              <a:t>118</a:t>
            </a:fld>
            <a:endParaRPr lang="de-DE" dirty="0"/>
          </a:p>
        </p:txBody>
      </p:sp>
      <p:graphicFrame>
        <p:nvGraphicFramePr>
          <p:cNvPr id="3" name="Tabelle 2"/>
          <p:cNvGraphicFramePr>
            <a:graphicFrameLocks noGrp="1"/>
          </p:cNvGraphicFramePr>
          <p:nvPr>
            <p:extLst>
              <p:ext uri="{D42A27DB-BD31-4B8C-83A1-F6EECF244321}">
                <p14:modId xmlns:p14="http://schemas.microsoft.com/office/powerpoint/2010/main" val="1428592373"/>
              </p:ext>
            </p:extLst>
          </p:nvPr>
        </p:nvGraphicFramePr>
        <p:xfrm>
          <a:off x="242047" y="694748"/>
          <a:ext cx="8391313" cy="5815741"/>
        </p:xfrm>
        <a:graphic>
          <a:graphicData uri="http://schemas.openxmlformats.org/drawingml/2006/table">
            <a:tbl>
              <a:tblPr>
                <a:tableStyleId>{5C22544A-7EE6-4342-B048-85BDC9FD1C3A}</a:tableStyleId>
              </a:tblPr>
              <a:tblGrid>
                <a:gridCol w="703894"/>
                <a:gridCol w="782102"/>
                <a:gridCol w="889643"/>
                <a:gridCol w="1094944"/>
                <a:gridCol w="1437114"/>
                <a:gridCol w="2359344"/>
                <a:gridCol w="1124272"/>
              </a:tblGrid>
              <a:tr h="1084948">
                <a:tc>
                  <a:txBody>
                    <a:bodyPr/>
                    <a:lstStyle/>
                    <a:p>
                      <a:pPr algn="l" fontAlgn="ctr"/>
                      <a:r>
                        <a:rPr lang="de-DE" sz="1200" b="1" u="none" strike="noStrike" dirty="0" smtClean="0">
                          <a:effectLst/>
                        </a:rPr>
                        <a:t>Eingangs-datum</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Bundesland</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LK / SK</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Gesundheitsamt</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Ansprechpartner (GA)</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Art des Unterstützungsbedarfs (</a:t>
                      </a:r>
                      <a:r>
                        <a:rPr lang="de-DE" sz="1200" b="1" u="none" strike="noStrike" dirty="0" err="1">
                          <a:effectLst/>
                        </a:rPr>
                        <a:t>KoNa</a:t>
                      </a:r>
                      <a:r>
                        <a:rPr lang="de-DE" sz="1200" b="1" u="none" strike="noStrike" dirty="0">
                          <a:effectLst/>
                        </a:rPr>
                        <a:t>, </a:t>
                      </a:r>
                      <a:r>
                        <a:rPr lang="de-DE" sz="1200" b="1" u="none" strike="noStrike" dirty="0" smtClean="0">
                          <a:effectLst/>
                        </a:rPr>
                        <a:t>Ausbruchsuntersuchung)</a:t>
                      </a:r>
                      <a:endParaRPr lang="de-DE" sz="1200" b="1" i="0" u="none" strike="noStrike" dirty="0">
                        <a:solidFill>
                          <a:srgbClr val="000000"/>
                        </a:solidFill>
                        <a:effectLst/>
                        <a:latin typeface="Arial"/>
                      </a:endParaRPr>
                    </a:p>
                  </a:txBody>
                  <a:tcPr marL="7165" marR="7165" marT="7165" marB="0" anchor="ctr" anchorCtr="1"/>
                </a:tc>
                <a:tc>
                  <a:txBody>
                    <a:bodyPr/>
                    <a:lstStyle/>
                    <a:p>
                      <a:pPr algn="l" fontAlgn="ctr"/>
                      <a:r>
                        <a:rPr lang="de-DE" sz="1200" b="1" u="none" strike="noStrike" dirty="0">
                          <a:effectLst/>
                        </a:rPr>
                        <a:t>Status (1= kein Engpass, 2=absehbarer Engpass, 3=aktueller Engpass)</a:t>
                      </a:r>
                      <a:endParaRPr lang="de-DE" sz="1200" b="1" i="0" u="none" strike="noStrike" dirty="0">
                        <a:solidFill>
                          <a:srgbClr val="000000"/>
                        </a:solidFill>
                        <a:effectLst/>
                        <a:latin typeface="Arial"/>
                      </a:endParaRPr>
                    </a:p>
                  </a:txBody>
                  <a:tcPr marL="7165" marR="7165" marT="7165" marB="0" anchor="ctr" anchorCtr="1"/>
                </a:tc>
              </a:tr>
              <a:tr h="241099">
                <a:tc>
                  <a:txBody>
                    <a:bodyPr/>
                    <a:lstStyle/>
                    <a:p>
                      <a:pPr algn="r" fontAlgn="ctr"/>
                      <a:r>
                        <a:rPr lang="de-DE" sz="900" u="none" strike="noStrike" dirty="0">
                          <a:effectLst/>
                          <a:latin typeface="+mn-lt"/>
                        </a:rPr>
                        <a:t>30.04.2020</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Thüringen</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LK Ilm-Kreis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Ilm-Kreis</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Dr. med. R. Koch</a:t>
                      </a:r>
                      <a:br>
                        <a:rPr lang="de-DE" sz="900" u="none" strike="noStrike">
                          <a:effectLst/>
                          <a:latin typeface="+mn-lt"/>
                        </a:rPr>
                      </a:b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a:t>
                      </a:r>
                      <a:endParaRPr lang="de-DE" sz="900" b="0" i="0" u="none" strike="noStrike">
                        <a:solidFill>
                          <a:srgbClr val="000000"/>
                        </a:solidFill>
                        <a:effectLst/>
                        <a:latin typeface="+mn-lt"/>
                      </a:endParaRPr>
                    </a:p>
                  </a:txBody>
                  <a:tcPr marL="7165" marR="7165" marT="7165" marB="0" anchor="ctr" anchorCtr="1"/>
                </a:tc>
              </a:tr>
              <a:tr h="150687">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Thüringen</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SK Weimar</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Weimar</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Dr. Isabelle Oberbeck</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a:t>
                      </a:r>
                      <a:endParaRPr lang="de-DE" sz="900" b="0" i="0" u="none" strike="noStrike">
                        <a:solidFill>
                          <a:srgbClr val="000000"/>
                        </a:solidFill>
                        <a:effectLst/>
                        <a:latin typeface="+mn-lt"/>
                      </a:endParaRPr>
                    </a:p>
                  </a:txBody>
                  <a:tcPr marL="7165" marR="7165" marT="7165" marB="0" anchor="ctr" anchorCtr="1"/>
                </a:tc>
              </a:tr>
              <a:tr h="241099">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Thüringen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SK Gera</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Gera</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Monika </a:t>
                      </a:r>
                      <a:r>
                        <a:rPr lang="de-DE" sz="900" u="none" strike="noStrike" dirty="0" err="1">
                          <a:effectLst/>
                          <a:latin typeface="+mn-lt"/>
                        </a:rPr>
                        <a:t>Jorzik</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 Betreuung Quarantänefälle ab 25.05.2020, Umfang 4-6 Personen</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2</a:t>
                      </a:r>
                      <a:endParaRPr lang="de-DE" sz="900" b="0" i="0" u="none" strike="noStrike">
                        <a:solidFill>
                          <a:srgbClr val="000000"/>
                        </a:solidFill>
                        <a:effectLst/>
                        <a:latin typeface="+mn-lt"/>
                      </a:endParaRPr>
                    </a:p>
                  </a:txBody>
                  <a:tcPr marL="7165" marR="7165" marT="7165" marB="0" anchor="ctr" anchorCtr="1"/>
                </a:tc>
              </a:tr>
              <a:tr h="241099">
                <a:tc>
                  <a:txBody>
                    <a:bodyPr/>
                    <a:lstStyle/>
                    <a:p>
                      <a:pPr algn="r" fontAlgn="ctr"/>
                      <a:r>
                        <a:rPr lang="de-DE" sz="900" u="none" strike="noStrike">
                          <a:effectLst/>
                          <a:latin typeface="+mn-lt"/>
                        </a:rPr>
                        <a:t>30.04.2020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Sachsen-Anhalt</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Harz</a:t>
                      </a:r>
                      <a:endParaRPr lang="de-DE" sz="900" b="0" i="0" u="none" strike="noStrike">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l" fontAlgn="ct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KoNa ab 20. KW, Umfang 2 Personen</a:t>
                      </a:r>
                      <a:endParaRPr lang="de-DE" sz="900" b="0" i="0" u="none" strike="noStrike">
                        <a:solidFill>
                          <a:srgbClr val="000000"/>
                        </a:solidFill>
                        <a:effectLst/>
                        <a:latin typeface="+mn-lt"/>
                      </a:endParaRPr>
                    </a:p>
                  </a:txBody>
                  <a:tcPr marL="7165" marR="7165" marT="7165" marB="0" anchor="ctr" anchorCtr="1"/>
                </a:tc>
                <a:tc>
                  <a:txBody>
                    <a:bodyPr/>
                    <a:lstStyle/>
                    <a:p>
                      <a:pPr algn="r" fontAlgn="ctr"/>
                      <a:r>
                        <a:rPr lang="de-DE" sz="900" u="none" strike="noStrike">
                          <a:effectLst/>
                          <a:latin typeface="+mn-lt"/>
                        </a:rPr>
                        <a:t>3</a:t>
                      </a:r>
                      <a:endParaRPr lang="de-DE" sz="900" b="0" i="0" u="none" strike="noStrike">
                        <a:solidFill>
                          <a:srgbClr val="000000"/>
                        </a:solidFill>
                        <a:effectLst/>
                        <a:latin typeface="+mn-lt"/>
                      </a:endParaRPr>
                    </a:p>
                  </a:txBody>
                  <a:tcPr marL="7165" marR="7165" marT="7165" marB="0" anchor="ctr" anchorCtr="1"/>
                </a:tc>
              </a:tr>
              <a:tr h="2049346">
                <a:tc>
                  <a:txBody>
                    <a:bodyPr/>
                    <a:lstStyle/>
                    <a:p>
                      <a:pPr algn="r" fontAlgn="ctr"/>
                      <a:r>
                        <a:rPr lang="de-DE" sz="900" u="none" strike="noStrike">
                          <a:effectLst/>
                          <a:latin typeface="+mn-lt"/>
                        </a:rPr>
                        <a:t>07.05.2020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Sachsen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Vogtlandkreis</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Plauen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Dr. med. Kerstin Zenker</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Ausbruchsuntersuchung: </a:t>
                      </a:r>
                      <a:br>
                        <a:rPr lang="de-DE" sz="900" u="none" strike="noStrike" dirty="0">
                          <a:effectLst/>
                          <a:latin typeface="+mn-lt"/>
                        </a:rPr>
                      </a:br>
                      <a:r>
                        <a:rPr lang="de-DE" sz="900" u="none" strike="noStrike" dirty="0">
                          <a:effectLst/>
                          <a:latin typeface="+mn-lt"/>
                        </a:rPr>
                        <a:t>-Ausbruch an COVID-19 in unserem Klinikum </a:t>
                      </a:r>
                      <a:r>
                        <a:rPr lang="de-DE" sz="900" u="none" strike="noStrike" dirty="0" err="1">
                          <a:effectLst/>
                          <a:latin typeface="+mn-lt"/>
                        </a:rPr>
                        <a:t>Obergöltzsch</a:t>
                      </a:r>
                      <a:r>
                        <a:rPr lang="de-DE" sz="900" u="none" strike="noStrike" dirty="0">
                          <a:effectLst/>
                          <a:latin typeface="+mn-lt"/>
                        </a:rPr>
                        <a:t> in Rodewisch, mit Stand vom 08.05.2020 wurden 33 positive Nachweise bei Personal und 8 Nachweise bei Patienten erbracht. </a:t>
                      </a:r>
                      <a:br>
                        <a:rPr lang="de-DE" sz="900" u="none" strike="noStrike" dirty="0">
                          <a:effectLst/>
                          <a:latin typeface="+mn-lt"/>
                        </a:rPr>
                      </a:br>
                      <a:r>
                        <a:rPr lang="de-DE" sz="900" u="none" strike="noStrike" dirty="0">
                          <a:effectLst/>
                          <a:latin typeface="+mn-lt"/>
                        </a:rPr>
                        <a:t>-Nach Begehung mit einem </a:t>
                      </a:r>
                      <a:r>
                        <a:rPr lang="de-DE" sz="900" u="none" strike="noStrike" dirty="0" err="1">
                          <a:effectLst/>
                          <a:latin typeface="+mn-lt"/>
                        </a:rPr>
                        <a:t>Infektiologen</a:t>
                      </a:r>
                      <a:r>
                        <a:rPr lang="de-DE" sz="900" u="none" strike="noStrike" dirty="0">
                          <a:effectLst/>
                          <a:latin typeface="+mn-lt"/>
                        </a:rPr>
                        <a:t> erfolgte die Entscheidung zur schrittweisen Wiederaufnahme des Regelbetriebes zum 11.05.. Aufnahmescreening ist etabliert. Screening von Personal und auf betroffenen Stationen mind. wöchentlich wird fortgeführt. Fälle werden </a:t>
                      </a:r>
                      <a:r>
                        <a:rPr lang="de-DE" sz="900" u="none" strike="noStrike" dirty="0" err="1">
                          <a:effectLst/>
                          <a:latin typeface="+mn-lt"/>
                        </a:rPr>
                        <a:t>kohortiert</a:t>
                      </a:r>
                      <a:r>
                        <a:rPr lang="de-DE" sz="900" u="none" strike="noStrike" dirty="0">
                          <a:effectLst/>
                          <a:latin typeface="+mn-lt"/>
                        </a:rPr>
                        <a:t>, Verdachtsfälle bzw. Kontakte auch. </a:t>
                      </a:r>
                      <a:br>
                        <a:rPr lang="de-DE" sz="900" u="none" strike="noStrike" dirty="0">
                          <a:effectLst/>
                          <a:latin typeface="+mn-lt"/>
                        </a:rPr>
                      </a:br>
                      <a:r>
                        <a:rPr lang="de-DE" sz="900" u="none" strike="noStrike" dirty="0">
                          <a:effectLst/>
                          <a:latin typeface="+mn-lt"/>
                        </a:rPr>
                        <a:t>-Aufnahmestopp </a:t>
                      </a:r>
                      <a:br>
                        <a:rPr lang="de-DE" sz="900" u="none" strike="noStrike" dirty="0">
                          <a:effectLst/>
                          <a:latin typeface="+mn-lt"/>
                        </a:rPr>
                      </a:br>
                      <a:r>
                        <a:rPr lang="de-DE" sz="900" u="none" strike="noStrike" dirty="0">
                          <a:effectLst/>
                          <a:latin typeface="+mn-lt"/>
                        </a:rPr>
                        <a:t>-Bitte um logistische Unterstützung</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a:t>
                      </a:r>
                      <a:endParaRPr lang="de-DE" sz="900" b="0" i="0" u="none" strike="noStrike" dirty="0">
                        <a:solidFill>
                          <a:srgbClr val="000000"/>
                        </a:solidFill>
                        <a:effectLst/>
                        <a:latin typeface="+mn-lt"/>
                      </a:endParaRPr>
                    </a:p>
                  </a:txBody>
                  <a:tcPr marL="7165" marR="7165" marT="7165" marB="0" anchor="ctr" anchorCtr="1"/>
                </a:tc>
              </a:tr>
              <a:tr h="602749">
                <a:tc>
                  <a:txBody>
                    <a:bodyPr/>
                    <a:lstStyle/>
                    <a:p>
                      <a:pPr algn="r" fontAlgn="ctr"/>
                      <a:r>
                        <a:rPr lang="de-DE" sz="900" u="none" strike="noStrike">
                          <a:effectLst/>
                          <a:latin typeface="+mn-lt"/>
                        </a:rPr>
                        <a:t>08.05.2020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Thüringen</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Sonneberg</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Sonneberg</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Jürgen Kopper (Krisenstab), Stefan Müller (GA)</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err="1">
                          <a:effectLst/>
                          <a:latin typeface="+mn-lt"/>
                        </a:rPr>
                        <a:t>KoNa</a:t>
                      </a:r>
                      <a:r>
                        <a:rPr lang="de-DE" sz="900" u="none" strike="noStrike" dirty="0">
                          <a:effectLst/>
                          <a:latin typeface="+mn-lt"/>
                        </a:rPr>
                        <a:t> (Ausbrüche in einer Seniorenwohnanlage, in der Dialysestation am KH Sonneberg, im KH Sonneberg, nur ein Honorararzt mit 20 </a:t>
                      </a:r>
                      <a:r>
                        <a:rPr lang="de-DE" sz="900" u="none" strike="noStrike" dirty="0" err="1">
                          <a:effectLst/>
                          <a:latin typeface="+mn-lt"/>
                        </a:rPr>
                        <a:t>WStd</a:t>
                      </a:r>
                      <a:r>
                        <a:rPr lang="de-DE" sz="900" u="none" strike="noStrike" dirty="0">
                          <a:effectLst/>
                          <a:latin typeface="+mn-lt"/>
                        </a:rPr>
                        <a:t>.)</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a:t>
                      </a:r>
                      <a:endParaRPr lang="de-DE" sz="900" b="0" i="0" u="none" strike="noStrike" dirty="0">
                        <a:solidFill>
                          <a:srgbClr val="000000"/>
                        </a:solidFill>
                        <a:effectLst/>
                        <a:latin typeface="+mn-lt"/>
                      </a:endParaRPr>
                    </a:p>
                  </a:txBody>
                  <a:tcPr marL="7165" marR="7165" marT="7165" marB="0" anchor="ctr" anchorCtr="1"/>
                </a:tc>
              </a:tr>
              <a:tr h="964398">
                <a:tc>
                  <a:txBody>
                    <a:bodyPr/>
                    <a:lstStyle/>
                    <a:p>
                      <a:pPr algn="r" fontAlgn="ctr"/>
                      <a:r>
                        <a:rPr lang="de-DE" sz="900" u="none" strike="noStrike">
                          <a:effectLst/>
                          <a:latin typeface="+mn-lt"/>
                        </a:rPr>
                        <a:t>09.05.2020</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Baden-Württemberg</a:t>
                      </a:r>
                      <a:endParaRPr lang="de-DE" sz="900" b="0" i="0" u="none" strike="noStrike" dirty="0">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Lk Enzkreis</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Pforzheim</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a:effectLst/>
                          <a:latin typeface="+mn-lt"/>
                        </a:rPr>
                        <a:t>Dr. Brigitte Joggerst</a:t>
                      </a:r>
                      <a:endParaRPr lang="de-DE" sz="900" b="0" i="0" u="none" strike="noStrike">
                        <a:solidFill>
                          <a:srgbClr val="000000"/>
                        </a:solidFill>
                        <a:effectLst/>
                        <a:latin typeface="+mn-lt"/>
                      </a:endParaRPr>
                    </a:p>
                  </a:txBody>
                  <a:tcPr marL="7165" marR="7165" marT="7165" marB="0" anchor="ctr" anchorCtr="1"/>
                </a:tc>
                <a:tc>
                  <a:txBody>
                    <a:bodyPr/>
                    <a:lstStyle/>
                    <a:p>
                      <a:pPr algn="l" fontAlgn="ctr"/>
                      <a:r>
                        <a:rPr lang="de-DE" sz="900" u="none" strike="noStrike" dirty="0">
                          <a:effectLst/>
                          <a:latin typeface="+mn-lt"/>
                        </a:rPr>
                        <a:t>Ausbruchsuntersuchung: </a:t>
                      </a:r>
                      <a:br>
                        <a:rPr lang="de-DE" sz="900" u="none" strike="noStrike" dirty="0">
                          <a:effectLst/>
                          <a:latin typeface="+mn-lt"/>
                        </a:rPr>
                      </a:br>
                      <a:r>
                        <a:rPr lang="de-DE" sz="900" u="none" strike="noStrike" dirty="0">
                          <a:effectLst/>
                          <a:latin typeface="+mn-lt"/>
                        </a:rPr>
                        <a:t>-Baden Württemberg erbittet Amtshilfe durch das RKI beim weiteren Management des Ausbruchsgeschehens im Landkreis </a:t>
                      </a:r>
                      <a:r>
                        <a:rPr lang="de-DE" sz="900" u="none" strike="noStrike" dirty="0" err="1">
                          <a:effectLst/>
                          <a:latin typeface="+mn-lt"/>
                        </a:rPr>
                        <a:t>Enzkreis</a:t>
                      </a:r>
                      <a:r>
                        <a:rPr lang="de-DE" sz="900" u="none" strike="noStrike" dirty="0">
                          <a:effectLst/>
                          <a:latin typeface="+mn-lt"/>
                        </a:rPr>
                        <a:t> in BW, wo seit dem 8. April ein COVID-Ausbruchsgeschehen unter Mitarbeitern eines Schlachthofs läuft, das aktuell ca. 350 Fälle umfasst. </a:t>
                      </a:r>
                      <a:endParaRPr lang="de-DE" sz="900" b="0" i="0" u="none" strike="noStrike" dirty="0">
                        <a:solidFill>
                          <a:srgbClr val="000000"/>
                        </a:solidFill>
                        <a:effectLst/>
                        <a:latin typeface="+mn-lt"/>
                      </a:endParaRPr>
                    </a:p>
                  </a:txBody>
                  <a:tcPr marL="7165" marR="7165" marT="7165" marB="0" anchor="ctr" anchorCtr="1"/>
                </a:tc>
                <a:tc>
                  <a:txBody>
                    <a:bodyPr/>
                    <a:lstStyle/>
                    <a:p>
                      <a:pPr algn="r" fontAlgn="ctr"/>
                      <a:r>
                        <a:rPr lang="de-DE" sz="900" u="none" strike="noStrike" dirty="0">
                          <a:effectLst/>
                          <a:latin typeface="+mn-lt"/>
                        </a:rPr>
                        <a:t>3</a:t>
                      </a:r>
                      <a:endParaRPr lang="de-DE" sz="900" b="0" i="0" u="none" strike="noStrike" dirty="0">
                        <a:solidFill>
                          <a:srgbClr val="000000"/>
                        </a:solidFill>
                        <a:effectLst/>
                        <a:latin typeface="+mn-lt"/>
                      </a:endParaRPr>
                    </a:p>
                  </a:txBody>
                  <a:tcPr marL="7165" marR="7165" marT="7165" marB="0" anchor="ctr" anchorCtr="1"/>
                </a:tc>
              </a:tr>
            </a:tbl>
          </a:graphicData>
        </a:graphic>
      </p:graphicFrame>
    </p:spTree>
    <p:extLst>
      <p:ext uri="{BB962C8B-B14F-4D97-AF65-F5344CB8AC3E}">
        <p14:creationId xmlns:p14="http://schemas.microsoft.com/office/powerpoint/2010/main" val="323587844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6B719526-839F-49EC-B9D0-02D12A62BF78}" type="datetime1">
              <a:rPr lang="de-DE" smtClean="0"/>
              <a:t>15.05.2020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119</a:t>
            </a:fld>
            <a:endParaRPr lang="de-DE"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709" y="496092"/>
            <a:ext cx="7897083" cy="5610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148173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61EAD678-7A37-49CC-899F-47F80F4E307C}"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12</a:t>
            </a:fld>
            <a:endParaRPr lang="de-DE" dirty="0"/>
          </a:p>
        </p:txBody>
      </p:sp>
      <p:sp>
        <p:nvSpPr>
          <p:cNvPr id="7" name="Titel 1"/>
          <p:cNvSpPr txBox="1">
            <a:spLocks/>
          </p:cNvSpPr>
          <p:nvPr/>
        </p:nvSpPr>
        <p:spPr>
          <a:xfrm>
            <a:off x="236765" y="166413"/>
            <a:ext cx="6784521" cy="338554"/>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smtClean="0">
                <a:solidFill>
                  <a:schemeClr val="bg1"/>
                </a:solidFill>
              </a:rPr>
              <a:t>Geographische Verteilung in Deutschland: 7-Tage-Inzidenz </a:t>
            </a:r>
            <a:endParaRPr lang="de-DE" sz="2000" dirty="0">
              <a:solidFill>
                <a:schemeClr val="bg1"/>
              </a:solidFill>
            </a:endParaRPr>
          </a:p>
        </p:txBody>
      </p:sp>
      <p:graphicFrame>
        <p:nvGraphicFramePr>
          <p:cNvPr id="8" name="Tabelle 7"/>
          <p:cNvGraphicFramePr>
            <a:graphicFrameLocks noGrp="1"/>
          </p:cNvGraphicFramePr>
          <p:nvPr>
            <p:extLst>
              <p:ext uri="{D42A27DB-BD31-4B8C-83A1-F6EECF244321}">
                <p14:modId xmlns:p14="http://schemas.microsoft.com/office/powerpoint/2010/main" val="121863754"/>
              </p:ext>
            </p:extLst>
          </p:nvPr>
        </p:nvGraphicFramePr>
        <p:xfrm>
          <a:off x="236765" y="519637"/>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4.727</a:t>
                      </a:r>
                      <a:endParaRPr lang="de-DE" sz="1400" kern="1200" dirty="0">
                        <a:solidFill>
                          <a:schemeClr val="tx1"/>
                        </a:solidFill>
                        <a:latin typeface="+mn-lt"/>
                        <a:ea typeface="+mn-ea"/>
                        <a:cs typeface="+mn-cs"/>
                      </a:endParaRPr>
                    </a:p>
                  </a:txBody>
                  <a:tcPr marL="9525" marR="9525" marT="9525" marB="0" anchor="ct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a:solidFill>
                          <a:schemeClr val="tx1"/>
                        </a:solidFill>
                        <a:latin typeface="+mn-lt"/>
                        <a:ea typeface="+mn-ea"/>
                        <a:cs typeface="+mn-cs"/>
                      </a:endParaRPr>
                    </a:p>
                  </a:txBody>
                  <a:tcPr>
                    <a:solidFill>
                      <a:srgbClr val="E9EDF4"/>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2</a:t>
                      </a:r>
                      <a:r>
                        <a:rPr lang="de-DE" sz="1200" b="1"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51-100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solidFill>
                      <a:srgbClr val="E9EDF4"/>
                    </a:solidFill>
                  </a:tcPr>
                </a:tc>
              </a:tr>
              <a:tr h="25200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de-DE" sz="1200" kern="1200" dirty="0" smtClean="0">
                        <a:solidFill>
                          <a:schemeClr val="tx1"/>
                        </a:solidFill>
                        <a:latin typeface="+mn-lt"/>
                        <a:ea typeface="+mn-ea"/>
                        <a:cs typeface="+mn-cs"/>
                      </a:endParaRPr>
                    </a:p>
                  </a:txBody>
                  <a:tcPr>
                    <a:solidFill>
                      <a:srgbClr val="D0D8E8"/>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a:t>
                      </a:r>
                      <a:r>
                        <a:rPr lang="de-DE" sz="1200" dirty="0" smtClean="0">
                          <a:solidFill>
                            <a:schemeClr val="tx1"/>
                          </a:solidFill>
                        </a:rPr>
                        <a:t>7-Tages-Inzidenz  </a:t>
                      </a:r>
                      <a:r>
                        <a:rPr lang="de-DE" sz="1200" b="1" dirty="0" smtClean="0">
                          <a:solidFill>
                            <a:schemeClr val="tx1"/>
                          </a:solidFill>
                        </a:rPr>
                        <a:t>101-500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solidFill>
                      <a:srgbClr val="D0D8E8"/>
                    </a:solidFill>
                  </a:tcPr>
                </a:tc>
              </a:tr>
            </a:tbl>
          </a:graphicData>
        </a:graphic>
      </p:graphicFrame>
      <p:pic>
        <p:nvPicPr>
          <p:cNvPr id="4098" name="Picture 2" descr="S:\Projekte\RKI_nCoV-Lage\3.Kommunikation\3.7.Lageberichte\2020-05-15\Karten\Meldeaktivität 7 Tage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184" y="1482419"/>
            <a:ext cx="6959682" cy="4921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39182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1AE5CA9-360A-4F42-B92B-0E6334C60DD6}"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120</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392355935"/>
              </p:ext>
            </p:extLst>
          </p:nvPr>
        </p:nvGraphicFramePr>
        <p:xfrm>
          <a:off x="112142" y="748749"/>
          <a:ext cx="8865603" cy="5609699"/>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0">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t>BY</a:t>
                      </a:r>
                      <a:endParaRPr lang="de-DE" sz="900" dirty="0"/>
                    </a:p>
                  </a:txBody>
                  <a:tcPr/>
                </a:tc>
                <a:tc>
                  <a:txBody>
                    <a:bodyPr/>
                    <a:lstStyle/>
                    <a:p>
                      <a:r>
                        <a:rPr lang="de-DE" sz="900" dirty="0" smtClean="0"/>
                        <a:t>Starnberg</a:t>
                      </a:r>
                      <a:endParaRPr lang="de-DE" sz="900" dirty="0"/>
                    </a:p>
                  </a:txBody>
                  <a:tcPr/>
                </a:tc>
                <a:tc>
                  <a:txBody>
                    <a:bodyPr/>
                    <a:lstStyle/>
                    <a:p>
                      <a:r>
                        <a:rPr lang="de-DE" sz="900" dirty="0" smtClean="0"/>
                        <a:t>30.01.2020</a:t>
                      </a:r>
                      <a:endParaRPr lang="de-DE" sz="900" dirty="0"/>
                    </a:p>
                  </a:txBody>
                  <a:tcPr/>
                </a:tc>
                <a:tc>
                  <a:txBody>
                    <a:bodyPr/>
                    <a:lstStyle/>
                    <a:p>
                      <a:r>
                        <a:rPr lang="de-DE" sz="900" dirty="0" smtClean="0"/>
                        <a:t>WEBASO-Cluster</a:t>
                      </a:r>
                    </a:p>
                  </a:txBody>
                  <a:tcPr/>
                </a:tc>
                <a:tc>
                  <a:txBody>
                    <a:bodyPr/>
                    <a:lstStyle/>
                    <a:p>
                      <a:pPr marL="0" indent="0">
                        <a:buFont typeface="Arial" panose="020B0604020202020204" pitchFamily="34" charset="0"/>
                        <a:buNone/>
                      </a:pPr>
                      <a:r>
                        <a:rPr lang="de-DE" sz="900" smtClean="0"/>
                        <a:t>Nadine Zeitlmann,</a:t>
                      </a:r>
                      <a:r>
                        <a:rPr lang="de-DE" sz="900" baseline="0" smtClean="0"/>
                        <a:t> </a:t>
                      </a:r>
                      <a:r>
                        <a:rPr lang="de-DE" sz="900" smtClean="0"/>
                        <a:t>Andreas Reich,</a:t>
                      </a:r>
                      <a:r>
                        <a:rPr lang="de-DE" sz="900" baseline="0" smtClean="0"/>
                        <a:t> </a:t>
                      </a:r>
                      <a:r>
                        <a:rPr lang="de-DE" sz="900" smtClean="0"/>
                        <a:t>Sonja Boender,</a:t>
                      </a:r>
                      <a:r>
                        <a:rPr lang="de-DE" sz="900" baseline="0" smtClean="0"/>
                        <a:t> </a:t>
                      </a:r>
                      <a:r>
                        <a:rPr lang="de-DE" sz="900" dirty="0" smtClean="0"/>
                        <a:t>N</a:t>
                      </a:r>
                      <a:r>
                        <a:rPr lang="de-DE" sz="900" smtClean="0"/>
                        <a:t>.</a:t>
                      </a:r>
                      <a:r>
                        <a:rPr lang="de-DE" sz="900" baseline="0" smtClean="0"/>
                        <a:t> Muller, </a:t>
                      </a:r>
                      <a:r>
                        <a:rPr lang="de-DE" sz="900" dirty="0" smtClean="0"/>
                        <a:t>Kirsten Pörtner</a:t>
                      </a:r>
                      <a:endParaRPr lang="de-DE" sz="900" dirty="0"/>
                    </a:p>
                  </a:txBody>
                  <a:tcPr/>
                </a:tc>
              </a:tr>
              <a:tr h="252898">
                <a:tc>
                  <a:txBody>
                    <a:bodyPr/>
                    <a:lstStyle/>
                    <a:p>
                      <a:r>
                        <a:rPr lang="de-DE" sz="900" dirty="0" smtClean="0"/>
                        <a:t>NW</a:t>
                      </a:r>
                      <a:endParaRPr lang="de-DE" sz="900" dirty="0"/>
                    </a:p>
                  </a:txBody>
                  <a:tcPr/>
                </a:tc>
                <a:tc>
                  <a:txBody>
                    <a:bodyPr/>
                    <a:lstStyle/>
                    <a:p>
                      <a:r>
                        <a:rPr lang="de-DE" sz="900" dirty="0" smtClean="0"/>
                        <a:t>Heinsberg</a:t>
                      </a:r>
                      <a:endParaRPr lang="de-DE" sz="900" dirty="0"/>
                    </a:p>
                  </a:txBody>
                  <a:tcPr/>
                </a:tc>
                <a:tc>
                  <a:txBody>
                    <a:bodyPr/>
                    <a:lstStyle/>
                    <a:p>
                      <a:r>
                        <a:rPr lang="de-DE" sz="900" dirty="0" smtClean="0"/>
                        <a:t>27.02.2020</a:t>
                      </a:r>
                      <a:endParaRPr lang="de-DE" sz="900" dirty="0"/>
                    </a:p>
                  </a:txBody>
                  <a:tcPr/>
                </a:tc>
                <a:tc>
                  <a:txBody>
                    <a:bodyPr/>
                    <a:lstStyle/>
                    <a:p>
                      <a:r>
                        <a:rPr lang="de-DE" sz="900" dirty="0" smtClean="0"/>
                        <a:t>Fälle nach Karnevalsveranstaltung</a:t>
                      </a:r>
                    </a:p>
                  </a:txBody>
                  <a:tcPr/>
                </a:tc>
                <a:tc>
                  <a:txBody>
                    <a:bodyPr/>
                    <a:lstStyle/>
                    <a:p>
                      <a:pPr marL="0" indent="0">
                        <a:buFont typeface="Arial" panose="020B0604020202020204" pitchFamily="34" charset="0"/>
                        <a:buNone/>
                      </a:pPr>
                      <a:r>
                        <a:rPr lang="de-DE" sz="900" smtClean="0"/>
                        <a:t>Juliane Seidel,</a:t>
                      </a:r>
                      <a:r>
                        <a:rPr lang="de-DE" sz="900" baseline="0" smtClean="0"/>
                        <a:t> </a:t>
                      </a:r>
                      <a:r>
                        <a:rPr lang="de-DE" sz="900" dirty="0" smtClean="0"/>
                        <a:t>M</a:t>
                      </a:r>
                      <a:r>
                        <a:rPr lang="de-DE" sz="900" smtClean="0"/>
                        <a:t>. Schranz,</a:t>
                      </a:r>
                      <a:r>
                        <a:rPr lang="de-DE" sz="900" baseline="0" smtClean="0"/>
                        <a:t> </a:t>
                      </a:r>
                      <a:r>
                        <a:rPr lang="de-DE" sz="900" dirty="0" smtClean="0"/>
                        <a:t>Doreen</a:t>
                      </a:r>
                      <a:r>
                        <a:rPr lang="de-DE" sz="900" baseline="0" dirty="0" smtClean="0"/>
                        <a:t> Staat</a:t>
                      </a:r>
                      <a:endParaRPr lang="de-DE" sz="900" dirty="0"/>
                    </a:p>
                  </a:txBody>
                  <a:tcPr/>
                </a:tc>
              </a:tr>
              <a:tr h="389440">
                <a:tc>
                  <a:txBody>
                    <a:bodyPr/>
                    <a:lstStyle/>
                    <a:p>
                      <a:r>
                        <a:rPr lang="de-DE" sz="900" dirty="0" smtClean="0"/>
                        <a:t>NW</a:t>
                      </a:r>
                      <a:endParaRPr lang="de-DE" sz="900" dirty="0"/>
                    </a:p>
                  </a:txBody>
                  <a:tcPr/>
                </a:tc>
                <a:tc>
                  <a:txBody>
                    <a:bodyPr/>
                    <a:lstStyle/>
                    <a:p>
                      <a:r>
                        <a:rPr lang="de-DE" sz="900" dirty="0" smtClean="0"/>
                        <a:t>Telefonische Beratung</a:t>
                      </a:r>
                      <a:endParaRPr lang="de-DE" sz="900" dirty="0"/>
                    </a:p>
                  </a:txBody>
                  <a:tcPr/>
                </a:tc>
                <a:tc>
                  <a:txBody>
                    <a:bodyPr/>
                    <a:lstStyle/>
                    <a:p>
                      <a:r>
                        <a:rPr lang="de-DE" sz="900" dirty="0" smtClean="0"/>
                        <a:t>01.03.2020</a:t>
                      </a:r>
                      <a:endParaRPr lang="de-DE" sz="900" dirty="0"/>
                    </a:p>
                  </a:txBody>
                  <a:tcPr/>
                </a:tc>
                <a:tc>
                  <a:txBody>
                    <a:bodyPr/>
                    <a:lstStyle/>
                    <a:p>
                      <a:r>
                        <a:rPr lang="de-DE" sz="900" dirty="0" smtClean="0"/>
                        <a:t>Fachliche Unterstützung des RKI bei den vielfältigen Anfragen Ministerium </a:t>
                      </a:r>
                      <a:r>
                        <a:rPr lang="de-DE" sz="900" smtClean="0"/>
                        <a:t>für Arbeit, </a:t>
                      </a:r>
                      <a:r>
                        <a:rPr lang="de-DE" sz="900" dirty="0" smtClean="0"/>
                        <a:t>Gesundheit und Soziales in NRW</a:t>
                      </a:r>
                      <a:endParaRPr lang="de-DE" sz="900" dirty="0"/>
                    </a:p>
                  </a:txBody>
                  <a:tcPr/>
                </a:tc>
                <a:tc>
                  <a:txBody>
                    <a:bodyPr/>
                    <a:lstStyle/>
                    <a:p>
                      <a:pPr marL="0" indent="0">
                        <a:buFont typeface="Arial" panose="020B0604020202020204" pitchFamily="34" charset="0"/>
                        <a:buNone/>
                      </a:pPr>
                      <a:r>
                        <a:rPr lang="de-DE" sz="900" dirty="0" err="1" smtClean="0"/>
                        <a:t>Muna</a:t>
                      </a:r>
                      <a:r>
                        <a:rPr lang="de-DE" sz="900" baseline="0" dirty="0" smtClean="0"/>
                        <a:t> </a:t>
                      </a:r>
                      <a:r>
                        <a:rPr lang="de-DE" sz="900" dirty="0" smtClean="0"/>
                        <a:t>Abu Sin</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Freising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05.03.2020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Ausbruchs </a:t>
                      </a:r>
                      <a:r>
                        <a:rPr lang="de-DE" sz="900" smtClean="0"/>
                        <a:t>im Landkreis, </a:t>
                      </a:r>
                      <a:r>
                        <a:rPr lang="de-DE" sz="900" dirty="0" smtClean="0"/>
                        <a:t>Unterstützung bei </a:t>
                      </a:r>
                      <a:r>
                        <a:rPr lang="de-DE" sz="900" dirty="0" err="1" smtClean="0"/>
                        <a:t>KoNa</a:t>
                      </a:r>
                      <a:r>
                        <a:rPr lang="de-DE" sz="900" dirty="0" smtClean="0"/>
                        <a:t> </a:t>
                      </a:r>
                    </a:p>
                  </a:txBody>
                  <a:tcPr/>
                </a:tc>
                <a:tc>
                  <a:txBody>
                    <a:bodyPr/>
                    <a:lstStyle/>
                    <a:p>
                      <a:pPr marL="0" indent="0">
                        <a:buFont typeface="Arial" panose="020B0604020202020204" pitchFamily="34" charset="0"/>
                        <a:buNone/>
                      </a:pPr>
                      <a:r>
                        <a:rPr lang="de-DE" sz="900" smtClean="0"/>
                        <a:t>Michael Brandl, Jennifer Bender, </a:t>
                      </a:r>
                      <a:r>
                        <a:rPr lang="de-DE" sz="900" dirty="0" smtClean="0"/>
                        <a:t>Nadine Zeitlmann</a:t>
                      </a:r>
                      <a:endParaRPr lang="de-DE" sz="900" dirty="0"/>
                    </a:p>
                  </a:txBody>
                  <a:tcPr/>
                </a:tc>
              </a:tr>
              <a:tr h="274600">
                <a:tc>
                  <a:txBody>
                    <a:bodyPr/>
                    <a:lstStyle/>
                    <a:p>
                      <a:r>
                        <a:rPr lang="de-DE" sz="900" dirty="0" smtClean="0"/>
                        <a:t>BE</a:t>
                      </a:r>
                      <a:endParaRPr lang="de-DE" sz="900" dirty="0"/>
                    </a:p>
                  </a:txBody>
                  <a:tcPr/>
                </a:tc>
                <a:tc>
                  <a:txBody>
                    <a:bodyPr/>
                    <a:lstStyle/>
                    <a:p>
                      <a:r>
                        <a:rPr lang="de-DE" sz="900" dirty="0" smtClean="0"/>
                        <a:t>Mitte</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9.03.2020;</a:t>
                      </a:r>
                      <a:r>
                        <a:rPr lang="de-DE" sz="900" baseline="0" dirty="0" smtClean="0"/>
                        <a:t> </a:t>
                      </a:r>
                      <a:r>
                        <a:rPr lang="de-DE" sz="900" dirty="0" smtClean="0"/>
                        <a:t>22.03.20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Cluster</a:t>
                      </a:r>
                      <a:r>
                        <a:rPr lang="de-DE" sz="900" baseline="0" dirty="0" smtClean="0"/>
                        <a:t> im </a:t>
                      </a:r>
                      <a:r>
                        <a:rPr lang="de-DE" sz="900" dirty="0" smtClean="0"/>
                        <a:t>Zusammenhang mit einem Großraumbüro</a:t>
                      </a:r>
                    </a:p>
                  </a:txBody>
                  <a:tcPr/>
                </a:tc>
                <a:tc>
                  <a:txBody>
                    <a:bodyPr/>
                    <a:lstStyle/>
                    <a:p>
                      <a:pPr marL="0" indent="0">
                        <a:buFont typeface="Arial" panose="020B0604020202020204" pitchFamily="34" charset="0"/>
                        <a:buNone/>
                      </a:pPr>
                      <a:r>
                        <a:rPr lang="de-DE" sz="900" dirty="0" smtClean="0"/>
                        <a:t>Nadine</a:t>
                      </a:r>
                      <a:r>
                        <a:rPr lang="de-DE" sz="900" baseline="0" dirty="0" smtClean="0"/>
                        <a:t> Muller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Nürnberg</a:t>
                      </a:r>
                      <a:endParaRPr lang="de-DE" sz="900" dirty="0"/>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t>10.03.2020</a:t>
                      </a:r>
                    </a:p>
                  </a:txBody>
                  <a:tcPr/>
                </a:tc>
                <a:tc>
                  <a:txBody>
                    <a:bodyPr/>
                    <a:lstStyle/>
                    <a:p>
                      <a:r>
                        <a:rPr lang="de-DE" sz="900" dirty="0" smtClean="0"/>
                        <a:t>Unterstützung bei </a:t>
                      </a:r>
                      <a:r>
                        <a:rPr lang="de-DE" sz="900" dirty="0" err="1" smtClean="0"/>
                        <a:t>KoNa</a:t>
                      </a:r>
                      <a:r>
                        <a:rPr lang="de-DE" sz="900" dirty="0" smtClean="0"/>
                        <a:t> in Arztpraxis mit SARS-CoV-2-positivem Arzt</a:t>
                      </a:r>
                    </a:p>
                  </a:txBody>
                  <a:tcPr/>
                </a:tc>
                <a:tc>
                  <a:txBody>
                    <a:bodyPr/>
                    <a:lstStyle/>
                    <a:p>
                      <a:pPr marL="0" indent="0">
                        <a:buFont typeface="Arial" panose="020B0604020202020204" pitchFamily="34" charset="0"/>
                        <a:buNone/>
                      </a:pPr>
                      <a:r>
                        <a:rPr lang="de-DE" sz="900" smtClean="0"/>
                        <a:t>Sonia Boender,</a:t>
                      </a:r>
                      <a:r>
                        <a:rPr lang="de-DE" sz="900" baseline="0" smtClean="0"/>
                        <a:t> </a:t>
                      </a:r>
                      <a:r>
                        <a:rPr lang="de-DE" sz="900" smtClean="0"/>
                        <a:t>Kai Michaelis,</a:t>
                      </a:r>
                      <a:r>
                        <a:rPr lang="de-DE" sz="900" baseline="0" smtClean="0"/>
                        <a:t> </a:t>
                      </a:r>
                      <a:r>
                        <a:rPr lang="de-DE" sz="900" dirty="0" smtClean="0"/>
                        <a:t>Jennifer Bender</a:t>
                      </a:r>
                      <a:endParaRPr lang="de-DE" sz="900" dirty="0"/>
                    </a:p>
                  </a:txBody>
                  <a:tcPr/>
                </a:tc>
              </a:tr>
              <a:tr h="389440">
                <a:tc>
                  <a:txBody>
                    <a:bodyPr/>
                    <a:lstStyle/>
                    <a:p>
                      <a:r>
                        <a:rPr lang="de-DE" sz="900" dirty="0" smtClean="0"/>
                        <a:t>BY</a:t>
                      </a:r>
                      <a:endParaRPr lang="de-DE" sz="900" dirty="0"/>
                    </a:p>
                  </a:txBody>
                  <a:tcPr/>
                </a:tc>
                <a:tc>
                  <a:txBody>
                    <a:bodyPr/>
                    <a:lstStyle/>
                    <a:p>
                      <a:r>
                        <a:rPr lang="de-DE" sz="900" dirty="0" smtClean="0"/>
                        <a:t>Tirschenreuth</a:t>
                      </a:r>
                      <a:endParaRPr lang="de-DE" sz="900" dirty="0"/>
                    </a:p>
                  </a:txBody>
                  <a:tcPr/>
                </a:tc>
                <a:tc>
                  <a:txBody>
                    <a:bodyPr/>
                    <a:lstStyle/>
                    <a:p>
                      <a:r>
                        <a:rPr lang="de-DE" sz="900" dirty="0" smtClean="0"/>
                        <a:t>19.03.2020; 23.04.2020</a:t>
                      </a:r>
                      <a:endParaRPr lang="de-DE" sz="900" dirty="0"/>
                    </a:p>
                  </a:txBody>
                  <a:tcPr/>
                </a:tc>
                <a:tc>
                  <a:txBody>
                    <a:bodyPr/>
                    <a:lstStyle/>
                    <a:p>
                      <a:r>
                        <a:rPr lang="de-DE" sz="900" dirty="0" smtClean="0"/>
                        <a:t>40 Fälle nach Starkbierfest;</a:t>
                      </a:r>
                      <a:r>
                        <a:rPr lang="de-DE" sz="900" baseline="0" dirty="0" smtClean="0"/>
                        <a:t> </a:t>
                      </a:r>
                      <a:r>
                        <a:rPr lang="de-DE" sz="900" dirty="0" smtClean="0"/>
                        <a:t>Europäisches mobiles Labor angefordert (Kapazität bis zu 100 Proben/Tag)</a:t>
                      </a:r>
                    </a:p>
                  </a:txBody>
                  <a:tcPr/>
                </a:tc>
                <a:tc>
                  <a:txBody>
                    <a:bodyPr/>
                    <a:lstStyle/>
                    <a:p>
                      <a:pPr marL="0" indent="0">
                        <a:buFont typeface="Arial" panose="020B0604020202020204" pitchFamily="34" charset="0"/>
                        <a:buNone/>
                      </a:pPr>
                      <a:r>
                        <a:rPr lang="de-DE" sz="900" smtClean="0"/>
                        <a:t>Michael Brandl,</a:t>
                      </a:r>
                      <a:r>
                        <a:rPr lang="de-DE" sz="900" baseline="0" smtClean="0"/>
                        <a:t> </a:t>
                      </a:r>
                      <a:r>
                        <a:rPr lang="de-DE" sz="900" baseline="0" dirty="0" smtClean="0"/>
                        <a:t>S</a:t>
                      </a:r>
                      <a:r>
                        <a:rPr lang="de-DE" sz="900" dirty="0" smtClean="0"/>
                        <a:t>ybille </a:t>
                      </a:r>
                      <a:r>
                        <a:rPr lang="de-DE" sz="900" dirty="0" err="1" smtClean="0"/>
                        <a:t>Rehmet</a:t>
                      </a:r>
                      <a:endParaRPr lang="de-DE" sz="900" dirty="0"/>
                    </a:p>
                  </a:txBody>
                  <a:tcPr/>
                </a:tc>
              </a:tr>
              <a:tr h="389440">
                <a:tc>
                  <a:txBody>
                    <a:bodyPr/>
                    <a:lstStyle/>
                    <a:p>
                      <a:r>
                        <a:rPr lang="de-DE" sz="900" dirty="0" smtClean="0"/>
                        <a:t>SL</a:t>
                      </a:r>
                      <a:endParaRPr lang="de-DE" sz="900" dirty="0"/>
                    </a:p>
                  </a:txBody>
                  <a:tcPr/>
                </a:tc>
                <a:tc>
                  <a:txBody>
                    <a:bodyPr/>
                    <a:lstStyle/>
                    <a:p>
                      <a:r>
                        <a:rPr lang="de-DE" sz="900" dirty="0" smtClean="0"/>
                        <a:t>Sankt Wendel</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20.03.2020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Ausbruch im Krankenhaus mit SARS-CoV2-positiven Mitarbeitern</a:t>
                      </a:r>
                    </a:p>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r>
                        <a:rPr lang="de-DE" sz="900" smtClean="0"/>
                        <a:t>Tim Eckmanns, </a:t>
                      </a:r>
                      <a:r>
                        <a:rPr lang="de-DE" sz="900" dirty="0" smtClean="0"/>
                        <a:t>Kirsten Pörtner</a:t>
                      </a:r>
                      <a:endParaRPr lang="de-DE" sz="900" dirty="0"/>
                    </a:p>
                  </a:txBody>
                  <a:tcPr/>
                </a:tc>
              </a:tr>
              <a:tr h="389440">
                <a:tc>
                  <a:txBody>
                    <a:bodyPr/>
                    <a:lstStyle/>
                    <a:p>
                      <a:r>
                        <a:rPr lang="de-DE" sz="900" dirty="0" smtClean="0"/>
                        <a:t>ST</a:t>
                      </a:r>
                      <a:endParaRPr lang="de-DE" sz="900" dirty="0"/>
                    </a:p>
                  </a:txBody>
                  <a:tcPr/>
                </a:tc>
                <a:tc>
                  <a:txBody>
                    <a:bodyPr/>
                    <a:lstStyle/>
                    <a:p>
                      <a:r>
                        <a:rPr lang="de-DE" sz="900" dirty="0" smtClean="0"/>
                        <a:t>Wittenberg</a:t>
                      </a:r>
                      <a:endParaRPr lang="de-DE" sz="900" dirty="0"/>
                    </a:p>
                  </a:txBody>
                  <a:tcPr/>
                </a:tc>
                <a:tc>
                  <a:txBody>
                    <a:bodyPr/>
                    <a:lstStyle/>
                    <a:p>
                      <a:r>
                        <a:rPr lang="de-DE" sz="900" dirty="0" smtClean="0"/>
                        <a:t>26.03.2020</a:t>
                      </a:r>
                      <a:endParaRPr lang="de-DE" sz="900" dirty="0"/>
                    </a:p>
                  </a:txBody>
                  <a:tcPr/>
                </a:tc>
                <a:tc>
                  <a:txBody>
                    <a:bodyPr/>
                    <a:lstStyle/>
                    <a:p>
                      <a:r>
                        <a:rPr lang="de-DE" sz="900" dirty="0" smtClean="0">
                          <a:solidFill>
                            <a:schemeClr val="tx1"/>
                          </a:solidFill>
                        </a:rPr>
                        <a:t>Großer Ausbruch LK Wittenberg – Unterstützung bei </a:t>
                      </a:r>
                      <a:r>
                        <a:rPr lang="de-DE" sz="900" dirty="0" err="1" smtClean="0">
                          <a:solidFill>
                            <a:schemeClr val="tx1"/>
                          </a:solidFill>
                        </a:rPr>
                        <a:t>KoNa</a:t>
                      </a:r>
                      <a:r>
                        <a:rPr lang="de-DE" sz="900" dirty="0" smtClean="0">
                          <a:solidFill>
                            <a:schemeClr val="tx1"/>
                          </a:solidFill>
                        </a:rPr>
                        <a:t>  in Altenpflegeheim  </a:t>
                      </a:r>
                      <a:r>
                        <a:rPr lang="de-DE" sz="900" dirty="0" err="1" smtClean="0">
                          <a:solidFill>
                            <a:schemeClr val="tx1"/>
                          </a:solidFill>
                        </a:rPr>
                        <a:t>zusätzl</a:t>
                      </a:r>
                      <a:r>
                        <a:rPr lang="de-DE" sz="900" dirty="0" smtClean="0">
                          <a:solidFill>
                            <a:schemeClr val="tx1"/>
                          </a:solidFill>
                        </a:rPr>
                        <a:t>. Ausbruch in Krankenhaus</a:t>
                      </a:r>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r>
                        <a:rPr lang="de-DE" sz="900" smtClean="0"/>
                        <a:t>Christina Frank,</a:t>
                      </a:r>
                      <a:r>
                        <a:rPr lang="de-DE" sz="900" baseline="0" smtClean="0"/>
                        <a:t> </a:t>
                      </a:r>
                      <a:r>
                        <a:rPr lang="de-DE" sz="900" smtClean="0"/>
                        <a:t>Marina Lewandowsky,</a:t>
                      </a:r>
                      <a:r>
                        <a:rPr lang="de-DE" sz="900" baseline="0" smtClean="0"/>
                        <a:t> </a:t>
                      </a:r>
                      <a:r>
                        <a:rPr lang="de-DE" sz="900" dirty="0" smtClean="0"/>
                        <a:t>Neil Saad</a:t>
                      </a:r>
                      <a:endParaRPr lang="de-DE" sz="900" dirty="0"/>
                    </a:p>
                  </a:txBody>
                  <a:tcPr/>
                </a:tc>
              </a:tr>
              <a:tr h="322462">
                <a:tc>
                  <a:txBody>
                    <a:bodyPr/>
                    <a:lstStyle/>
                    <a:p>
                      <a:r>
                        <a:rPr lang="de-DE" sz="900" dirty="0" smtClean="0"/>
                        <a:t>HH</a:t>
                      </a:r>
                      <a:endParaRPr lang="de-DE" sz="900" dirty="0"/>
                    </a:p>
                  </a:txBody>
                  <a:tcPr/>
                </a:tc>
                <a:tc>
                  <a:txBody>
                    <a:bodyPr/>
                    <a:lstStyle/>
                    <a:p>
                      <a:r>
                        <a:rPr lang="de-DE" sz="900" dirty="0" smtClean="0"/>
                        <a:t>Hamburg</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30.03.2020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Probleme mit der Datenerfassung und Übermittlung</a:t>
                      </a:r>
                    </a:p>
                  </a:txBody>
                  <a:tcPr/>
                </a:tc>
                <a:tc>
                  <a:txBody>
                    <a:bodyPr/>
                    <a:lstStyle/>
                    <a:p>
                      <a:pPr marL="0" indent="0">
                        <a:buFont typeface="Arial" panose="020B0604020202020204" pitchFamily="34" charset="0"/>
                        <a:buNone/>
                      </a:pPr>
                      <a:r>
                        <a:rPr lang="de-DE" sz="900" dirty="0" smtClean="0"/>
                        <a:t>Herman Claus</a:t>
                      </a:r>
                      <a:endParaRPr lang="de-DE" sz="900" dirty="0"/>
                    </a:p>
                  </a:txBody>
                  <a:tcPr/>
                </a:tc>
              </a:tr>
              <a:tr h="389440">
                <a:tc>
                  <a:txBody>
                    <a:bodyPr/>
                    <a:lstStyle/>
                    <a:p>
                      <a:r>
                        <a:rPr lang="de-DE" sz="900" dirty="0" smtClean="0"/>
                        <a:t>BB</a:t>
                      </a:r>
                      <a:endParaRPr lang="de-DE" sz="900" dirty="0"/>
                    </a:p>
                  </a:txBody>
                  <a:tcPr/>
                </a:tc>
                <a:tc>
                  <a:txBody>
                    <a:bodyPr/>
                    <a:lstStyle/>
                    <a:p>
                      <a:r>
                        <a:rPr lang="de-DE" sz="900" dirty="0" smtClean="0"/>
                        <a:t>Potsdam</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im</a:t>
                      </a:r>
                      <a:r>
                        <a:rPr lang="de-DE" sz="900" baseline="0" dirty="0" smtClean="0"/>
                        <a:t> </a:t>
                      </a:r>
                      <a:r>
                        <a:rPr lang="de-DE" sz="900" dirty="0" smtClean="0"/>
                        <a:t>Ernst-von-Bergmann-Klinikum Potsdam</a:t>
                      </a:r>
                    </a:p>
                  </a:txBody>
                  <a:tcPr/>
                </a:tc>
                <a:tc>
                  <a:txBody>
                    <a:bodyPr/>
                    <a:lstStyle/>
                    <a:p>
                      <a:pPr marL="0" indent="0">
                        <a:buFont typeface="Arial" panose="020B0604020202020204" pitchFamily="34" charset="0"/>
                        <a:buNone/>
                      </a:pPr>
                      <a:r>
                        <a:rPr lang="de-DE" sz="900" smtClean="0"/>
                        <a:t>Tim Eckmanns,</a:t>
                      </a:r>
                      <a:r>
                        <a:rPr lang="de-DE" sz="900" baseline="0" smtClean="0"/>
                        <a:t> </a:t>
                      </a:r>
                      <a:r>
                        <a:rPr lang="de-DE" sz="900" dirty="0" smtClean="0"/>
                        <a:t>Muna </a:t>
                      </a:r>
                      <a:r>
                        <a:rPr lang="de-DE" sz="900" smtClean="0"/>
                        <a:t>Abu Sin,</a:t>
                      </a:r>
                      <a:r>
                        <a:rPr lang="de-DE" sz="900" baseline="0" smtClean="0"/>
                        <a:t> </a:t>
                      </a:r>
                      <a:r>
                        <a:rPr lang="de-DE" sz="900" baseline="0" dirty="0" smtClean="0"/>
                        <a:t>Felix </a:t>
                      </a:r>
                      <a:r>
                        <a:rPr lang="de-DE" sz="900" baseline="0" dirty="0" err="1" smtClean="0"/>
                        <a:t>Moek</a:t>
                      </a:r>
                      <a:endParaRPr lang="de-DE" sz="900" dirty="0"/>
                    </a:p>
                  </a:txBody>
                  <a:tcPr/>
                </a:tc>
              </a:tr>
              <a:tr h="372934">
                <a:tc>
                  <a:txBody>
                    <a:bodyPr/>
                    <a:lstStyle/>
                    <a:p>
                      <a:r>
                        <a:rPr lang="de-DE" sz="900" dirty="0" smtClean="0"/>
                        <a:t>ST</a:t>
                      </a:r>
                      <a:endParaRPr lang="de-DE" sz="900" dirty="0"/>
                    </a:p>
                  </a:txBody>
                  <a:tcPr/>
                </a:tc>
                <a:tc>
                  <a:txBody>
                    <a:bodyPr/>
                    <a:lstStyle/>
                    <a:p>
                      <a:r>
                        <a:rPr lang="de-DE" sz="900" dirty="0" smtClean="0"/>
                        <a:t>Halberstadt</a:t>
                      </a:r>
                      <a:endParaRPr lang="de-DE" sz="900" dirty="0"/>
                    </a:p>
                  </a:txBody>
                  <a:tcPr/>
                </a:tc>
                <a:tc>
                  <a:txBody>
                    <a:bodyPr/>
                    <a:lstStyle/>
                    <a:p>
                      <a:r>
                        <a:rPr lang="de-DE" sz="900" dirty="0" smtClean="0"/>
                        <a:t>03.04.2020</a:t>
                      </a:r>
                      <a:endParaRPr lang="de-DE" sz="900" dirty="0"/>
                    </a:p>
                  </a:txBody>
                  <a:tcPr/>
                </a:tc>
                <a:tc>
                  <a:txBody>
                    <a:bodyPr/>
                    <a:lstStyle/>
                    <a:p>
                      <a:r>
                        <a:rPr lang="de-DE" sz="900" dirty="0" smtClean="0"/>
                        <a:t>Ausbruch in einer Flüchtlingsunterkunft</a:t>
                      </a:r>
                    </a:p>
                  </a:txBody>
                  <a:tcPr/>
                </a:tc>
                <a:tc>
                  <a:txBody>
                    <a:bodyPr/>
                    <a:lstStyle/>
                    <a:p>
                      <a:pPr marL="0" indent="0">
                        <a:buFont typeface="Arial" panose="020B0604020202020204" pitchFamily="34" charset="0"/>
                        <a:buNone/>
                      </a:pPr>
                      <a:r>
                        <a:rPr lang="de-DE" sz="900" smtClean="0"/>
                        <a:t>Sabine Vygen-Bonnet,</a:t>
                      </a:r>
                      <a:r>
                        <a:rPr lang="de-DE" sz="900" baseline="0" smtClean="0"/>
                        <a:t> </a:t>
                      </a:r>
                      <a:r>
                        <a:rPr lang="de-DE" sz="900" dirty="0" err="1" smtClean="0"/>
                        <a:t>Navina</a:t>
                      </a:r>
                      <a:r>
                        <a:rPr lang="de-DE" sz="900" dirty="0" smtClean="0"/>
                        <a:t> </a:t>
                      </a:r>
                      <a:r>
                        <a:rPr lang="de-DE" sz="900" dirty="0" err="1" smtClean="0"/>
                        <a:t>Sarma</a:t>
                      </a:r>
                      <a:endParaRPr lang="de-DE" sz="900" dirty="0"/>
                    </a:p>
                  </a:txBody>
                  <a:tcPr/>
                </a:tc>
              </a:tr>
              <a:tr h="539225">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 Hellersdorf &amp; Lichtenberg</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03.04.2020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Ausbruch in Unfallkrankenhaus  Hellersdorf– 3 </a:t>
                      </a:r>
                      <a:r>
                        <a:rPr lang="de-DE" sz="900" smtClean="0">
                          <a:solidFill>
                            <a:schemeClr val="tx1"/>
                          </a:solidFill>
                        </a:rPr>
                        <a:t>nosokomiale Infektionen, </a:t>
                      </a:r>
                      <a:r>
                        <a:rPr lang="de-DE" sz="900" dirty="0" smtClean="0">
                          <a:solidFill>
                            <a:schemeClr val="tx1"/>
                          </a:solidFill>
                        </a:rPr>
                        <a:t>25 MA positiv; Ausbruch in KH Lichtenberg</a:t>
                      </a:r>
                    </a:p>
                  </a:txBody>
                  <a:tcPr/>
                </a:tc>
                <a:tc>
                  <a:txBody>
                    <a:bodyPr/>
                    <a:lstStyle/>
                    <a:p>
                      <a:pPr marL="0" indent="0">
                        <a:buFont typeface="Arial" panose="020B0604020202020204" pitchFamily="34" charset="0"/>
                        <a:buNone/>
                      </a:pPr>
                      <a:r>
                        <a:rPr lang="de-DE" sz="900" smtClean="0">
                          <a:solidFill>
                            <a:schemeClr val="tx1"/>
                          </a:solidFill>
                        </a:rPr>
                        <a:t>Tim Eckmanns,</a:t>
                      </a:r>
                      <a:r>
                        <a:rPr lang="de-DE" sz="900" baseline="0" smtClean="0">
                          <a:solidFill>
                            <a:schemeClr val="tx1"/>
                          </a:solidFill>
                        </a:rPr>
                        <a:t> </a:t>
                      </a:r>
                      <a:r>
                        <a:rPr lang="de-DE" sz="900" dirty="0" smtClean="0">
                          <a:solidFill>
                            <a:schemeClr val="tx1"/>
                          </a:solidFill>
                        </a:rPr>
                        <a:t>Sebastian Haller</a:t>
                      </a:r>
                      <a:endParaRPr lang="de-DE" sz="900" dirty="0">
                        <a:solidFill>
                          <a:schemeClr val="tx1"/>
                        </a:solidFill>
                      </a:endParaRPr>
                    </a:p>
                  </a:txBody>
                  <a:tcPr/>
                </a:tc>
              </a:tr>
              <a:tr h="389440">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HB</a:t>
                      </a:r>
                    </a:p>
                    <a:p>
                      <a:endParaRPr lang="de-DE" sz="900" dirty="0">
                        <a:solidFill>
                          <a:schemeClr val="tx1"/>
                        </a:solidFill>
                      </a:endParaRPr>
                    </a:p>
                  </a:txBody>
                  <a:tcPr/>
                </a:tc>
                <a:tc>
                  <a:txBody>
                    <a:bodyPr/>
                    <a:lstStyle/>
                    <a:p>
                      <a:r>
                        <a:rPr lang="de-DE" sz="900" dirty="0" smtClean="0">
                          <a:solidFill>
                            <a:schemeClr val="tx1"/>
                          </a:solidFill>
                        </a:rPr>
                        <a:t>Bremen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08.04.2020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Klinikum Links der Weser – noch keine genauen</a:t>
                      </a:r>
                      <a:r>
                        <a:rPr lang="de-DE" sz="900" kern="1200" baseline="0" dirty="0" smtClean="0">
                          <a:solidFill>
                            <a:schemeClr val="tx1"/>
                          </a:solidFill>
                          <a:latin typeface="+mn-lt"/>
                          <a:ea typeface="+mn-ea"/>
                          <a:cs typeface="+mn-cs"/>
                        </a:rPr>
                        <a:t> Infos</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dirty="0" smtClean="0">
                          <a:solidFill>
                            <a:schemeClr val="tx1"/>
                          </a:solidFill>
                        </a:rPr>
                        <a:t>Tim </a:t>
                      </a:r>
                      <a:r>
                        <a:rPr lang="de-DE" sz="900" dirty="0" err="1" smtClean="0">
                          <a:solidFill>
                            <a:schemeClr val="tx1"/>
                          </a:solidFill>
                        </a:rPr>
                        <a:t>Eckmanns</a:t>
                      </a:r>
                      <a:r>
                        <a:rPr lang="de-DE" sz="900" dirty="0" smtClean="0">
                          <a:solidFill>
                            <a:schemeClr val="tx1"/>
                          </a:solidFill>
                        </a:rPr>
                        <a:t> &amp;</a:t>
                      </a:r>
                      <a:r>
                        <a:rPr lang="de-DE" sz="900" baseline="0" dirty="0" smtClean="0">
                          <a:solidFill>
                            <a:schemeClr val="tx1"/>
                          </a:solidFill>
                        </a:rPr>
                        <a:t> Sebastian Haller</a:t>
                      </a: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670559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E591BD4-DBF3-4E3E-A807-AFC0096A5EE3}"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121</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Amtshilfeersuchen II</a:t>
            </a:r>
            <a:endParaRPr lang="de-DE" sz="20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2542923198"/>
              </p:ext>
            </p:extLst>
          </p:nvPr>
        </p:nvGraphicFramePr>
        <p:xfrm>
          <a:off x="112142" y="823479"/>
          <a:ext cx="8865603" cy="5547314"/>
        </p:xfrm>
        <a:graphic>
          <a:graphicData uri="http://schemas.openxmlformats.org/drawingml/2006/table">
            <a:tbl>
              <a:tblPr firstRow="1" bandRow="1">
                <a:tableStyleId>{5C22544A-7EE6-4342-B048-85BDC9FD1C3A}</a:tableStyleId>
              </a:tblPr>
              <a:tblGrid>
                <a:gridCol w="772416"/>
                <a:gridCol w="965107"/>
                <a:gridCol w="1017087"/>
                <a:gridCol w="3865659"/>
                <a:gridCol w="2245334"/>
              </a:tblGrid>
              <a:tr h="280235">
                <a:tc>
                  <a:txBody>
                    <a:bodyPr/>
                    <a:lstStyle/>
                    <a:p>
                      <a:r>
                        <a:rPr lang="de-DE" sz="1050" dirty="0" smtClean="0"/>
                        <a:t>BL</a:t>
                      </a:r>
                      <a:endParaRPr lang="de-DE" sz="1050" dirty="0"/>
                    </a:p>
                  </a:txBody>
                  <a:tcPr/>
                </a:tc>
                <a:tc>
                  <a:txBody>
                    <a:bodyPr/>
                    <a:lstStyle/>
                    <a:p>
                      <a:r>
                        <a:rPr lang="de-DE" sz="1050" dirty="0" smtClean="0"/>
                        <a:t>Kreis</a:t>
                      </a:r>
                      <a:endParaRPr lang="de-DE" sz="1050" dirty="0"/>
                    </a:p>
                  </a:txBody>
                  <a:tcPr/>
                </a:tc>
                <a:tc>
                  <a:txBody>
                    <a:bodyPr/>
                    <a:lstStyle/>
                    <a:p>
                      <a:r>
                        <a:rPr lang="de-DE" sz="1050" dirty="0" smtClean="0"/>
                        <a:t>Datum Beginn</a:t>
                      </a:r>
                      <a:endParaRPr lang="de-DE" sz="1050" dirty="0"/>
                    </a:p>
                  </a:txBody>
                  <a:tcPr/>
                </a:tc>
                <a:tc>
                  <a:txBody>
                    <a:bodyPr/>
                    <a:lstStyle/>
                    <a:p>
                      <a:r>
                        <a:rPr lang="de-DE" sz="1050" dirty="0" smtClean="0"/>
                        <a:t>Details</a:t>
                      </a:r>
                      <a:endParaRPr lang="de-DE" sz="1050" dirty="0"/>
                    </a:p>
                  </a:txBody>
                  <a:tcPr/>
                </a:tc>
                <a:tc>
                  <a:txBody>
                    <a:bodyPr/>
                    <a:lstStyle/>
                    <a:p>
                      <a:r>
                        <a:rPr lang="de-DE" sz="1050" dirty="0" smtClean="0"/>
                        <a:t>RKI-Mitarbeitende</a:t>
                      </a:r>
                      <a:endParaRPr lang="de-DE" sz="1050" dirty="0"/>
                    </a:p>
                  </a:txBody>
                  <a:tcPr/>
                </a:tc>
              </a:tr>
              <a:tr h="389440">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17.04.2020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 Trompete</a:t>
                      </a:r>
                      <a:r>
                        <a:rPr lang="de-DE" sz="900" kern="1200" baseline="0" dirty="0" smtClean="0">
                          <a:solidFill>
                            <a:schemeClr val="tx1"/>
                          </a:solidFill>
                          <a:latin typeface="+mn-lt"/>
                          <a:ea typeface="+mn-ea"/>
                          <a:cs typeface="+mn-cs"/>
                        </a:rPr>
                        <a:t> (GA Mitte)</a:t>
                      </a: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Nadine Muller, </a:t>
                      </a:r>
                      <a:r>
                        <a:rPr lang="de-DE" sz="900" dirty="0" smtClean="0">
                          <a:solidFill>
                            <a:schemeClr val="tx1"/>
                          </a:solidFill>
                        </a:rPr>
                        <a:t>Nadine Zeitlmann</a:t>
                      </a:r>
                      <a:endParaRPr lang="de-DE" sz="900" dirty="0">
                        <a:solidFill>
                          <a:schemeClr val="tx1"/>
                        </a:solidFill>
                      </a:endParaRPr>
                    </a:p>
                  </a:txBody>
                  <a:tcPr/>
                </a:tc>
              </a:tr>
              <a:tr h="252898">
                <a:tc>
                  <a:txBody>
                    <a:bodyPr/>
                    <a:lstStyle/>
                    <a:p>
                      <a:r>
                        <a:rPr lang="de-DE" sz="900" dirty="0" smtClean="0">
                          <a:solidFill>
                            <a:schemeClr val="tx1"/>
                          </a:solidFill>
                        </a:rPr>
                        <a:t>BE</a:t>
                      </a:r>
                      <a:endParaRPr lang="de-DE" sz="900" dirty="0">
                        <a:solidFill>
                          <a:schemeClr val="tx1"/>
                        </a:solidFill>
                      </a:endParaRPr>
                    </a:p>
                  </a:txBody>
                  <a:tcPr/>
                </a:tc>
                <a:tc>
                  <a:txBody>
                    <a:bodyPr/>
                    <a:lstStyle/>
                    <a:p>
                      <a:r>
                        <a:rPr lang="de-DE" sz="900" dirty="0" smtClean="0">
                          <a:solidFill>
                            <a:schemeClr val="tx1"/>
                          </a:solidFill>
                        </a:rPr>
                        <a:t>Berlin</a:t>
                      </a:r>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solidFill>
                            <a:schemeClr val="tx1"/>
                          </a:solidFill>
                        </a:rPr>
                        <a:t>20.04.2020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kern="1200" dirty="0" smtClean="0">
                          <a:solidFill>
                            <a:schemeClr val="tx1"/>
                          </a:solidFill>
                          <a:latin typeface="+mn-lt"/>
                          <a:ea typeface="+mn-ea"/>
                          <a:cs typeface="+mn-cs"/>
                        </a:rPr>
                        <a:t>Berliner Domchor</a:t>
                      </a: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smtClean="0">
                          <a:solidFill>
                            <a:schemeClr val="tx1"/>
                          </a:solidFill>
                        </a:rPr>
                        <a:t>Udo Buchholz, </a:t>
                      </a:r>
                      <a:r>
                        <a:rPr lang="de-DE" sz="900" dirty="0" smtClean="0">
                          <a:solidFill>
                            <a:schemeClr val="tx1"/>
                          </a:solidFill>
                        </a:rPr>
                        <a:t>Felix</a:t>
                      </a:r>
                      <a:r>
                        <a:rPr lang="de-DE" sz="900" baseline="0" dirty="0" smtClean="0">
                          <a:solidFill>
                            <a:schemeClr val="tx1"/>
                          </a:solidFill>
                        </a:rPr>
                        <a:t> Reichert</a:t>
                      </a:r>
                      <a:endParaRPr lang="de-DE" sz="900" dirty="0">
                        <a:solidFill>
                          <a:schemeClr val="tx1"/>
                        </a:solidFill>
                      </a:endParaRPr>
                    </a:p>
                  </a:txBody>
                  <a:tcPr/>
                </a:tc>
              </a:tr>
              <a:tr h="389440">
                <a:tc>
                  <a:txBody>
                    <a:bodyPr/>
                    <a:lstStyle/>
                    <a:p>
                      <a:r>
                        <a:rPr lang="de-DE" sz="900" dirty="0" smtClean="0"/>
                        <a:t>BE</a:t>
                      </a:r>
                      <a:endParaRPr lang="de-DE" sz="900" dirty="0"/>
                    </a:p>
                  </a:txBody>
                  <a:tcPr/>
                </a:tc>
                <a:tc>
                  <a:txBody>
                    <a:bodyPr/>
                    <a:lstStyle/>
                    <a:p>
                      <a:r>
                        <a:rPr lang="de-DE" sz="900" dirty="0" smtClean="0"/>
                        <a:t>Berlin</a:t>
                      </a:r>
                      <a:endParaRPr lang="de-DE" sz="900" dirty="0"/>
                    </a:p>
                  </a:txBody>
                  <a:tcPr/>
                </a:tc>
                <a:tc>
                  <a:txBody>
                    <a:bodyPr/>
                    <a:lstStyle/>
                    <a:p>
                      <a:endParaRPr lang="de-DE" sz="900" dirty="0"/>
                    </a:p>
                  </a:txBody>
                  <a:tcPr/>
                </a:tc>
                <a:tc>
                  <a:txBody>
                    <a:bodyPr/>
                    <a:lstStyle/>
                    <a:p>
                      <a:r>
                        <a:rPr lang="de-DE" sz="900" dirty="0" smtClean="0"/>
                        <a:t>Lichtenberg-Altenpflegeheim</a:t>
                      </a:r>
                      <a:endParaRPr lang="de-DE" sz="900" dirty="0"/>
                    </a:p>
                  </a:txBody>
                  <a:tcPr/>
                </a:tc>
                <a:tc>
                  <a:txBody>
                    <a:bodyPr/>
                    <a:lstStyle/>
                    <a:p>
                      <a:pPr marL="0" indent="0">
                        <a:buFont typeface="Arial" panose="020B0604020202020204" pitchFamily="34" charset="0"/>
                        <a:buNone/>
                      </a:pPr>
                      <a:r>
                        <a:rPr lang="de-DE" sz="900" dirty="0" smtClean="0"/>
                        <a:t>FG37</a:t>
                      </a:r>
                      <a:endParaRPr lang="de-DE" sz="900" dirty="0"/>
                    </a:p>
                  </a:txBody>
                  <a:tcPr/>
                </a:tc>
              </a:tr>
              <a:tr h="389440">
                <a:tc>
                  <a:txBody>
                    <a:bodyPr/>
                    <a:lstStyle/>
                    <a:p>
                      <a:r>
                        <a:rPr lang="de-DE" sz="900" smtClean="0"/>
                        <a:t>SN</a:t>
                      </a:r>
                      <a:endParaRPr lang="de-DE" sz="900" dirty="0"/>
                    </a:p>
                  </a:txBody>
                  <a:tcPr/>
                </a:tc>
                <a:tc>
                  <a:txBody>
                    <a:bodyPr/>
                    <a:lstStyle/>
                    <a:p>
                      <a:r>
                        <a:rPr lang="de-DE" sz="900" dirty="0" smtClean="0"/>
                        <a:t>Sachsen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Krankenhaus </a:t>
                      </a:r>
                      <a:r>
                        <a:rPr lang="de-DE" sz="900" dirty="0" err="1" smtClean="0"/>
                        <a:t>geriatrie-Obergöltsch-Rodewsch</a:t>
                      </a:r>
                      <a:endParaRPr lang="de-DE" sz="900" dirty="0" smtClean="0"/>
                    </a:p>
                  </a:txBody>
                  <a:tcPr/>
                </a:tc>
                <a:tc>
                  <a:txBody>
                    <a:bodyPr/>
                    <a:lstStyle/>
                    <a:p>
                      <a:pPr marL="0" indent="0">
                        <a:buFont typeface="Arial" panose="020B0604020202020204" pitchFamily="34" charset="0"/>
                        <a:buNone/>
                      </a:pPr>
                      <a:r>
                        <a:rPr lang="de-DE" sz="900" dirty="0" smtClean="0"/>
                        <a:t>FG37</a:t>
                      </a:r>
                      <a:endParaRPr lang="de-DE" sz="900" dirty="0"/>
                    </a:p>
                  </a:txBody>
                  <a:tcPr/>
                </a:tc>
              </a:tr>
              <a:tr h="274600">
                <a:tc>
                  <a:txBody>
                    <a:bodyPr/>
                    <a:lstStyle/>
                    <a:p>
                      <a:r>
                        <a:rPr lang="de-DE" sz="900" dirty="0" smtClean="0"/>
                        <a:t>NI</a:t>
                      </a:r>
                      <a:endParaRPr lang="de-DE" sz="900" dirty="0"/>
                    </a:p>
                  </a:txBody>
                  <a:tcPr/>
                </a:tc>
                <a:tc>
                  <a:txBody>
                    <a:bodyPr/>
                    <a:lstStyle/>
                    <a:p>
                      <a:r>
                        <a:rPr lang="de-DE" sz="900" dirty="0" smtClean="0"/>
                        <a:t>Cuxhaven</a:t>
                      </a:r>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03.05.2020</a:t>
                      </a: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lang="de-DE" sz="900" dirty="0" smtClean="0"/>
                        <a:t>Crew-Mitglieder „ Mein Schiff“</a:t>
                      </a:r>
                    </a:p>
                  </a:txBody>
                  <a:tcPr/>
                </a:tc>
                <a:tc>
                  <a:txBody>
                    <a:bodyPr/>
                    <a:lstStyle/>
                    <a:p>
                      <a:pPr marL="0" indent="0">
                        <a:buFont typeface="Arial" panose="020B0604020202020204" pitchFamily="34" charset="0"/>
                        <a:buNone/>
                      </a:pPr>
                      <a:r>
                        <a:rPr lang="de-DE" sz="900" dirty="0" smtClean="0"/>
                        <a:t>FG37, FG32</a:t>
                      </a:r>
                      <a:endParaRPr lang="de-DE" sz="900" dirty="0"/>
                    </a:p>
                  </a:txBody>
                  <a:tcPr/>
                </a:tc>
              </a:tr>
              <a:tr h="389440">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BW</a:t>
                      </a:r>
                      <a:endParaRPr lang="de-DE" sz="900" kern="1200" dirty="0">
                        <a:solidFill>
                          <a:schemeClr val="dk1"/>
                        </a:solidFill>
                        <a:latin typeface="+mn-lt"/>
                        <a:ea typeface="+mn-ea"/>
                        <a:cs typeface="+mn-cs"/>
                      </a:endParaRPr>
                    </a:p>
                  </a:txBody>
                  <a:tcPr anchor="ctr"/>
                </a:tc>
                <a:tc>
                  <a:txBody>
                    <a:bodyPr/>
                    <a:lstStyle/>
                    <a:p>
                      <a:pPr marL="0" indent="0" algn="l" defTabSz="457200" rtl="0" eaLnBrk="1" latinLnBrk="0" hangingPunct="1">
                        <a:buFont typeface="Arial" panose="020B0604020202020204" pitchFamily="34" charset="0"/>
                        <a:buNone/>
                      </a:pPr>
                      <a:r>
                        <a:rPr lang="de-DE" sz="900" kern="1200" dirty="0" err="1" smtClean="0">
                          <a:solidFill>
                            <a:schemeClr val="dk1"/>
                          </a:solidFill>
                          <a:latin typeface="+mn-lt"/>
                          <a:ea typeface="+mn-ea"/>
                          <a:cs typeface="+mn-cs"/>
                        </a:rPr>
                        <a:t>Enzkreis</a:t>
                      </a:r>
                      <a:endParaRPr lang="de-DE" sz="900" kern="1200" dirty="0">
                        <a:solidFill>
                          <a:schemeClr val="dk1"/>
                        </a:solidFill>
                        <a:latin typeface="+mn-lt"/>
                        <a:ea typeface="+mn-ea"/>
                        <a:cs typeface="+mn-cs"/>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sz="900" kern="1200" dirty="0" smtClean="0">
                          <a:solidFill>
                            <a:schemeClr val="dk1"/>
                          </a:solidFill>
                          <a:latin typeface="+mn-lt"/>
                          <a:ea typeface="+mn-ea"/>
                          <a:cs typeface="+mn-cs"/>
                        </a:rPr>
                        <a:t>07.05.2020</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Fleischverarbeitende Fabrik</a:t>
                      </a:r>
                    </a:p>
                  </a:txBody>
                  <a:tcPr anchor="ctr"/>
                </a:tc>
                <a:tc>
                  <a:txBody>
                    <a:bodyPr/>
                    <a:lstStyle/>
                    <a:p>
                      <a:pPr marL="0" indent="0" algn="l" defTabSz="457200" rtl="0" eaLnBrk="1" latinLnBrk="0" hangingPunct="1">
                        <a:buFont typeface="Arial" panose="020B0604020202020204" pitchFamily="34" charset="0"/>
                        <a:buNone/>
                      </a:pPr>
                      <a:r>
                        <a:rPr lang="de-DE" sz="900" kern="1200" dirty="0" smtClean="0">
                          <a:solidFill>
                            <a:schemeClr val="dk1"/>
                          </a:solidFill>
                          <a:latin typeface="+mn-lt"/>
                          <a:ea typeface="+mn-ea"/>
                          <a:cs typeface="+mn-cs"/>
                        </a:rPr>
                        <a:t>FG35</a:t>
                      </a:r>
                      <a:endParaRPr lang="de-DE" sz="900" kern="1200" dirty="0">
                        <a:solidFill>
                          <a:schemeClr val="dk1"/>
                        </a:solidFill>
                        <a:latin typeface="+mn-lt"/>
                        <a:ea typeface="+mn-ea"/>
                        <a:cs typeface="+mn-cs"/>
                      </a:endParaRPr>
                    </a:p>
                  </a:txBody>
                  <a:tcPr anchor="ct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kern="1200" dirty="0" smtClean="0">
                        <a:solidFill>
                          <a:schemeClr val="tx1"/>
                        </a:solidFill>
                        <a:latin typeface="+mn-lt"/>
                        <a:ea typeface="+mn-ea"/>
                        <a:cs typeface="+mn-cs"/>
                      </a:endParaRPr>
                    </a:p>
                  </a:txBody>
                  <a:tcPr/>
                </a:tc>
                <a:tc>
                  <a:txBody>
                    <a:bodyPr/>
                    <a:lstStyle/>
                    <a:p>
                      <a:pPr marL="0" indent="0">
                        <a:buFont typeface="Arial" panose="020B0604020202020204" pitchFamily="34" charset="0"/>
                        <a:buNone/>
                      </a:pPr>
                      <a:endParaRPr lang="de-DE" sz="900" dirty="0"/>
                    </a:p>
                  </a:txBody>
                  <a:tcPr/>
                </a:tc>
              </a:tr>
              <a:tr h="322462">
                <a:tc>
                  <a:txBody>
                    <a:bodyPr/>
                    <a:lstStyle/>
                    <a:p>
                      <a:endParaRPr lang="de-DE" sz="900" dirty="0"/>
                    </a:p>
                  </a:txBody>
                  <a:tcPr/>
                </a:tc>
                <a:tc>
                  <a:txBody>
                    <a:bodyPr/>
                    <a:lstStyle/>
                    <a:p>
                      <a:endParaRPr lang="de-DE" sz="900" dirty="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p>
                  </a:txBody>
                  <a:tcPr/>
                </a:tc>
              </a:tr>
              <a:tr h="389440">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372934">
                <a:tc>
                  <a:txBody>
                    <a:bodyPr/>
                    <a:lstStyle/>
                    <a:p>
                      <a:endParaRPr lang="de-DE" sz="900" dirty="0"/>
                    </a:p>
                  </a:txBody>
                  <a:tcPr/>
                </a:tc>
                <a:tc>
                  <a:txBody>
                    <a:bodyPr/>
                    <a:lstStyle/>
                    <a:p>
                      <a:endParaRPr lang="de-DE" sz="900" dirty="0"/>
                    </a:p>
                  </a:txBody>
                  <a:tcPr/>
                </a:tc>
                <a:tc>
                  <a:txBody>
                    <a:bodyPr/>
                    <a:lstStyle/>
                    <a:p>
                      <a:endParaRPr lang="de-DE" sz="900" dirty="0"/>
                    </a:p>
                  </a:txBody>
                  <a:tcPr/>
                </a:tc>
                <a:tc>
                  <a:txBody>
                    <a:bodyPr/>
                    <a:lstStyle/>
                    <a:p>
                      <a:endParaRPr lang="de-DE" sz="900" dirty="0" smtClean="0"/>
                    </a:p>
                  </a:txBody>
                  <a:tcPr/>
                </a:tc>
                <a:tc>
                  <a:txBody>
                    <a:bodyPr/>
                    <a:lstStyle/>
                    <a:p>
                      <a:pPr marL="0" indent="0">
                        <a:buFont typeface="Arial" panose="020B0604020202020204" pitchFamily="34" charset="0"/>
                        <a:buNone/>
                      </a:pPr>
                      <a:endParaRPr lang="de-DE" sz="900" dirty="0"/>
                    </a:p>
                  </a:txBody>
                  <a:tcPr/>
                </a:tc>
              </a:tr>
              <a:tr h="539225">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indent="0">
                        <a:buFont typeface="Arial" panose="020B0604020202020204" pitchFamily="34" charset="0"/>
                        <a:buNone/>
                      </a:pPr>
                      <a:endParaRPr lang="de-DE" sz="900" dirty="0">
                        <a:solidFill>
                          <a:schemeClr val="tx1"/>
                        </a:solidFill>
                      </a:endParaRPr>
                    </a:p>
                  </a:txBody>
                  <a:tcPr/>
                </a:tc>
              </a:tr>
              <a:tr h="389440">
                <a:tc>
                  <a:txBody>
                    <a:bodyPr/>
                    <a:lstStyle/>
                    <a:p>
                      <a:endParaRPr lang="de-DE" sz="900" dirty="0">
                        <a:solidFill>
                          <a:schemeClr val="tx1"/>
                        </a:solidFill>
                      </a:endParaRPr>
                    </a:p>
                  </a:txBody>
                  <a:tcPr/>
                </a:tc>
                <a:tc>
                  <a:txBody>
                    <a:bodyPr/>
                    <a:lstStyle/>
                    <a:p>
                      <a:endParaRPr lang="de-DE" sz="900" dirty="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dirty="0" smtClean="0">
                        <a:solidFill>
                          <a:schemeClr val="tx1"/>
                        </a:solidFill>
                      </a:endParaRPr>
                    </a:p>
                  </a:txBody>
                  <a:tcPr/>
                </a:tc>
                <a:tc>
                  <a:txBody>
                    <a:bodyPr/>
                    <a:lstStyle/>
                    <a:p>
                      <a:pPr marL="0" marR="0" lvl="1" indent="0" algn="l" defTabSz="457200" rtl="0" eaLnBrk="1" fontAlgn="auto" latinLnBrk="0" hangingPunct="1">
                        <a:lnSpc>
                          <a:spcPct val="100000"/>
                        </a:lnSpc>
                        <a:spcBef>
                          <a:spcPts val="0"/>
                        </a:spcBef>
                        <a:spcAft>
                          <a:spcPts val="0"/>
                        </a:spcAft>
                        <a:buClrTx/>
                        <a:buSzTx/>
                        <a:buFontTx/>
                        <a:buNone/>
                        <a:tabLst/>
                        <a:defRPr/>
                      </a:pPr>
                      <a:endParaRPr lang="de-DE" sz="900" kern="1200" dirty="0" smtClean="0">
                        <a:solidFill>
                          <a:schemeClr val="tx1"/>
                        </a:solidFill>
                        <a:latin typeface="+mn-lt"/>
                        <a:ea typeface="+mn-ea"/>
                        <a:cs typeface="+mn-cs"/>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sz="900" dirty="0">
                        <a:solidFill>
                          <a:schemeClr val="tx1"/>
                        </a:solidFill>
                      </a:endParaRPr>
                    </a:p>
                  </a:txBody>
                  <a:tcPr/>
                </a:tc>
              </a:tr>
            </a:tbl>
          </a:graphicData>
        </a:graphic>
      </p:graphicFrame>
    </p:spTree>
    <p:extLst>
      <p:ext uri="{BB962C8B-B14F-4D97-AF65-F5344CB8AC3E}">
        <p14:creationId xmlns:p14="http://schemas.microsoft.com/office/powerpoint/2010/main" val="9686370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p:txBody>
          <a:bodyPr/>
          <a:lstStyle/>
          <a:p>
            <a:endParaRPr lang="de-DE"/>
          </a:p>
        </p:txBody>
      </p:sp>
      <p:sp>
        <p:nvSpPr>
          <p:cNvPr id="3" name="Titel 2"/>
          <p:cNvSpPr>
            <a:spLocks noGrp="1"/>
          </p:cNvSpPr>
          <p:nvPr>
            <p:ph type="title"/>
          </p:nvPr>
        </p:nvSpPr>
        <p:spPr/>
        <p:txBody>
          <a:bodyPr/>
          <a:lstStyle/>
          <a:p>
            <a:r>
              <a:rPr lang="de-DE" dirty="0" smtClean="0"/>
              <a:t>Backup</a:t>
            </a:r>
            <a:endParaRPr lang="de-DE" dirty="0"/>
          </a:p>
        </p:txBody>
      </p:sp>
      <p:sp>
        <p:nvSpPr>
          <p:cNvPr id="4" name="Datumsplatzhalter 3"/>
          <p:cNvSpPr>
            <a:spLocks noGrp="1"/>
          </p:cNvSpPr>
          <p:nvPr>
            <p:ph type="dt" sz="half" idx="14"/>
          </p:nvPr>
        </p:nvSpPr>
        <p:spPr/>
        <p:txBody>
          <a:bodyPr/>
          <a:lstStyle/>
          <a:p>
            <a:fld id="{A859535A-B17D-4DEF-93B1-BF6CFB40E275}"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122</a:t>
            </a:fld>
            <a:endParaRPr lang="de-DE" dirty="0"/>
          </a:p>
        </p:txBody>
      </p:sp>
    </p:spTree>
    <p:extLst>
      <p:ext uri="{BB962C8B-B14F-4D97-AF65-F5344CB8AC3E}">
        <p14:creationId xmlns:p14="http://schemas.microsoft.com/office/powerpoint/2010/main" val="1783926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0B612926-04FB-439D-9457-BF5907AF9B87}"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13</a:t>
            </a:fld>
            <a:endParaRPr lang="de-DE" dirty="0"/>
          </a:p>
        </p:txBody>
      </p:sp>
      <p:sp>
        <p:nvSpPr>
          <p:cNvPr id="7" name="Titel 1"/>
          <p:cNvSpPr txBox="1">
            <a:spLocks/>
          </p:cNvSpPr>
          <p:nvPr/>
        </p:nvSpPr>
        <p:spPr>
          <a:xfrm>
            <a:off x="254017" y="198335"/>
            <a:ext cx="7461233" cy="615553"/>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Landkreise mit 7-Tage-Inzidenzen &gt;50 bzw. &gt;35 Fälle pro 100.000 </a:t>
            </a:r>
            <a:r>
              <a:rPr lang="de-DE" sz="2000" dirty="0" smtClean="0">
                <a:solidFill>
                  <a:schemeClr val="bg1"/>
                </a:solidFill>
              </a:rPr>
              <a:t>Einwohner</a:t>
            </a:r>
            <a:endParaRPr lang="de-DE" sz="2000" dirty="0">
              <a:solidFill>
                <a:schemeClr val="bg1"/>
              </a:solidFill>
            </a:endParaRPr>
          </a:p>
        </p:txBody>
      </p:sp>
      <p:pic>
        <p:nvPicPr>
          <p:cNvPr id="5122" name="Picture 2" descr="S:\Projekte\RKI_nCoV-Lage\3.Kommunikation\3.7.Lageberichte\2020-05-15\Karten\FünfunddreissigFünfzig_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80" y="897084"/>
            <a:ext cx="6329547" cy="447598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Tabelle 8"/>
          <p:cNvGraphicFramePr>
            <a:graphicFrameLocks noGrp="1"/>
          </p:cNvGraphicFramePr>
          <p:nvPr>
            <p:extLst>
              <p:ext uri="{D42A27DB-BD31-4B8C-83A1-F6EECF244321}">
                <p14:modId xmlns:p14="http://schemas.microsoft.com/office/powerpoint/2010/main" val="310088402"/>
              </p:ext>
            </p:extLst>
          </p:nvPr>
        </p:nvGraphicFramePr>
        <p:xfrm>
          <a:off x="3319153" y="4322616"/>
          <a:ext cx="5741721" cy="2011680"/>
        </p:xfrm>
        <a:graphic>
          <a:graphicData uri="http://schemas.openxmlformats.org/drawingml/2006/table">
            <a:tbl>
              <a:tblPr firstRow="1" firstCol="1" bandRow="1">
                <a:tableStyleId>{5C22544A-7EE6-4342-B048-85BDC9FD1C3A}</a:tableStyleId>
              </a:tblPr>
              <a:tblGrid>
                <a:gridCol w="325141"/>
                <a:gridCol w="1208014"/>
                <a:gridCol w="431695"/>
                <a:gridCol w="3776871"/>
              </a:tblGrid>
              <a:tr h="129127">
                <a:tc>
                  <a:txBody>
                    <a:bodyPr/>
                    <a:lstStyle/>
                    <a:p>
                      <a:pPr>
                        <a:spcAft>
                          <a:spcPts val="0"/>
                        </a:spcAft>
                      </a:pPr>
                      <a:r>
                        <a:rPr lang="de-DE" sz="1100" dirty="0">
                          <a:effectLst/>
                        </a:rPr>
                        <a:t> </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dirty="0" smtClean="0">
                          <a:solidFill>
                            <a:schemeClr val="tx1"/>
                          </a:solidFill>
                          <a:effectLst/>
                        </a:rPr>
                        <a:t>Landkreis</a:t>
                      </a:r>
                      <a:endParaRPr lang="de-DE" sz="1100" dirty="0">
                        <a:solidFill>
                          <a:schemeClr val="tx1"/>
                        </a:solidFill>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dirty="0">
                          <a:solidFill>
                            <a:schemeClr val="tx1"/>
                          </a:solidFill>
                          <a:effectLst/>
                        </a:rPr>
                        <a:t>BL</a:t>
                      </a:r>
                      <a:endParaRPr lang="de-DE" sz="1100" dirty="0">
                        <a:solidFill>
                          <a:schemeClr val="tx1"/>
                        </a:solidFill>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dirty="0">
                          <a:solidFill>
                            <a:schemeClr val="tx1"/>
                          </a:solidFill>
                          <a:effectLst/>
                        </a:rPr>
                        <a:t>Anmerkungen</a:t>
                      </a:r>
                      <a:endParaRPr lang="de-DE" sz="1100" dirty="0">
                        <a:solidFill>
                          <a:schemeClr val="tx1"/>
                        </a:solidFill>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spcAft>
                          <a:spcPts val="0"/>
                        </a:spcAft>
                      </a:pPr>
                      <a:r>
                        <a:rPr lang="de-DE" sz="1100" dirty="0">
                          <a:effectLst/>
                        </a:rPr>
                        <a:t> </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spcAft>
                          <a:spcPts val="0"/>
                        </a:spcAft>
                      </a:pPr>
                      <a:r>
                        <a:rPr lang="de-DE" sz="1100" dirty="0">
                          <a:effectLst/>
                        </a:rPr>
                        <a:t>LK Coesfeld</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dirty="0">
                          <a:effectLst/>
                        </a:rPr>
                        <a:t>NW</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dirty="0">
                          <a:effectLst/>
                        </a:rPr>
                        <a:t>Ausbruch in fleischverarbeitendem Betrieb mit &gt;250 Fällen, weitere aktive Fallsuche, Lockerungen von Maßnahmen werden verschoben, Presseinfo: </a:t>
                      </a:r>
                      <a:r>
                        <a:rPr lang="de-DE" sz="1100" u="sng" dirty="0">
                          <a:effectLst/>
                          <a:hlinkClick r:id="rId3"/>
                        </a:rPr>
                        <a:t>Link</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spcAft>
                          <a:spcPts val="0"/>
                        </a:spcAft>
                      </a:pPr>
                      <a:r>
                        <a:rPr lang="de-DE" sz="1100" dirty="0">
                          <a:effectLst/>
                        </a:rPr>
                        <a:t> </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pPr>
                        <a:spcAft>
                          <a:spcPts val="0"/>
                        </a:spcAft>
                      </a:pPr>
                      <a:r>
                        <a:rPr lang="de-DE" sz="1100">
                          <a:effectLst/>
                        </a:rPr>
                        <a:t>LK Coburg</a:t>
                      </a:r>
                      <a:endParaRPr lang="de-DE" sz="110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a:effectLst/>
                        </a:rPr>
                        <a:t>BY</a:t>
                      </a:r>
                      <a:endParaRPr lang="de-DE" sz="110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dirty="0">
                          <a:effectLst/>
                        </a:rPr>
                        <a:t>6 Pflege-/Altenheime betroffen, in denen Reihentestungen durchgeführt wurden. Presseinfo: </a:t>
                      </a:r>
                      <a:r>
                        <a:rPr lang="de-DE" sz="1100" u="sng" dirty="0">
                          <a:effectLst/>
                          <a:hlinkClick r:id="rId4"/>
                        </a:rPr>
                        <a:t>Link</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spcAft>
                          <a:spcPts val="0"/>
                        </a:spcAft>
                      </a:pPr>
                      <a:r>
                        <a:rPr lang="de-DE" sz="1100" dirty="0">
                          <a:effectLst/>
                        </a:rPr>
                        <a:t> </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spcAft>
                          <a:spcPts val="0"/>
                        </a:spcAft>
                      </a:pPr>
                      <a:r>
                        <a:rPr lang="de-DE" sz="1100">
                          <a:effectLst/>
                        </a:rPr>
                        <a:t>LK Sonneberg</a:t>
                      </a:r>
                      <a:endParaRPr lang="de-DE" sz="110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a:effectLst/>
                        </a:rPr>
                        <a:t>TH</a:t>
                      </a:r>
                      <a:endParaRPr lang="de-DE" sz="110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dirty="0">
                          <a:effectLst/>
                        </a:rPr>
                        <a:t>Ausbrüche in Altenheimen, Dialyse und Krankenhaus, aktive Fallsuche in Einrichtungen, Überlastungsanzeige wurde gestellt. Presseinfo </a:t>
                      </a:r>
                      <a:r>
                        <a:rPr lang="de-DE" sz="1100" u="sng" dirty="0">
                          <a:effectLst/>
                          <a:hlinkClick r:id="rId5"/>
                        </a:rPr>
                        <a:t>Link</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0">
                <a:tc>
                  <a:txBody>
                    <a:bodyPr/>
                    <a:lstStyle/>
                    <a:p>
                      <a:pPr>
                        <a:spcAft>
                          <a:spcPts val="0"/>
                        </a:spcAft>
                      </a:pPr>
                      <a:r>
                        <a:rPr lang="de-DE" sz="1100" dirty="0">
                          <a:effectLst/>
                        </a:rPr>
                        <a:t> </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spcAft>
                          <a:spcPts val="0"/>
                        </a:spcAft>
                      </a:pPr>
                      <a:r>
                        <a:rPr lang="de-DE" sz="1100">
                          <a:effectLst/>
                        </a:rPr>
                        <a:t>LK Greiz</a:t>
                      </a:r>
                      <a:endParaRPr lang="de-DE" sz="110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a:effectLst/>
                        </a:rPr>
                        <a:t>TH</a:t>
                      </a:r>
                      <a:endParaRPr lang="de-DE" sz="110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spcAft>
                          <a:spcPts val="0"/>
                        </a:spcAft>
                      </a:pPr>
                      <a:r>
                        <a:rPr lang="de-DE" sz="1100" dirty="0">
                          <a:effectLst/>
                        </a:rPr>
                        <a:t>Ausbrüche in 6 Alten- und Pflegeheimen, aktive Fallsuche mit Screening, Allgemeinverfügung mit Besuchsverbot für Krankenhäuser und weitere Einrichtungen erlassen: </a:t>
                      </a:r>
                      <a:r>
                        <a:rPr lang="de-DE" sz="1100" u="sng" dirty="0">
                          <a:effectLst/>
                          <a:hlinkClick r:id="rId6"/>
                        </a:rPr>
                        <a:t>Link</a:t>
                      </a:r>
                      <a:endParaRPr lang="de-DE" sz="1100" dirty="0">
                        <a:effectLst/>
                        <a:latin typeface="Calibri"/>
                        <a:ea typeface="Cambria"/>
                        <a:cs typeface="Times New Roman"/>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Tree>
    <p:extLst>
      <p:ext uri="{BB962C8B-B14F-4D97-AF65-F5344CB8AC3E}">
        <p14:creationId xmlns:p14="http://schemas.microsoft.com/office/powerpoint/2010/main" val="39370401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5391" y="189709"/>
            <a:ext cx="6775895" cy="338554"/>
          </a:xfrm>
          <a:solidFill>
            <a:srgbClr val="045AA6"/>
          </a:solidFill>
        </p:spPr>
        <p:txBody>
          <a:bodyPr lIns="72000"/>
          <a:lstStyle/>
          <a:p>
            <a:pPr>
              <a:spcBef>
                <a:spcPts val="600"/>
              </a:spcBef>
            </a:pPr>
            <a:r>
              <a:rPr lang="de-DE" sz="2000" dirty="0" smtClean="0">
                <a:solidFill>
                  <a:schemeClr val="bg1"/>
                </a:solidFill>
              </a:rPr>
              <a:t>Geographische Verteilung in Deutschland: 5-Tage-Inzidenz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FED36042-93EA-4960-9C44-00BF69F0F1F9}"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14</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517180473"/>
              </p:ext>
            </p:extLst>
          </p:nvPr>
        </p:nvGraphicFramePr>
        <p:xfrm>
          <a:off x="236765" y="528263"/>
          <a:ext cx="6784521" cy="85344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400" dirty="0" smtClean="0">
                          <a:solidFill>
                            <a:schemeClr val="tx1"/>
                          </a:solidFill>
                        </a:rPr>
                        <a:t>n</a:t>
                      </a:r>
                      <a:r>
                        <a:rPr lang="de-DE" sz="1400" baseline="0" dirty="0" smtClean="0">
                          <a:solidFill>
                            <a:schemeClr val="tx1"/>
                          </a:solidFill>
                        </a:rPr>
                        <a:t> </a:t>
                      </a:r>
                      <a:r>
                        <a:rPr lang="de-DE" sz="1400" dirty="0" smtClean="0">
                          <a:solidFill>
                            <a:schemeClr val="tx1"/>
                          </a:solidFill>
                        </a:rPr>
                        <a:t>=</a:t>
                      </a:r>
                      <a:endParaRPr lang="de-DE" sz="14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3.073</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3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Einw.</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dirty="0" smtClean="0">
                          <a:solidFill>
                            <a:schemeClr val="tx1"/>
                          </a:solidFill>
                          <a:latin typeface="+mn-lt"/>
                          <a:ea typeface="+mn-ea"/>
                          <a:cs typeface="+mn-cs"/>
                        </a:rPr>
                        <a:t>0 </a:t>
                      </a:r>
                      <a:r>
                        <a:rPr lang="de-DE" sz="1200" kern="1200" dirty="0" smtClean="0">
                          <a:solidFill>
                            <a:schemeClr val="tx1"/>
                          </a:solidFill>
                          <a:latin typeface="+mn-lt"/>
                          <a:ea typeface="+mn-ea"/>
                          <a:cs typeface="+mn-cs"/>
                        </a:rPr>
                        <a:t>LK mit 5</a:t>
                      </a:r>
                      <a:r>
                        <a:rPr lang="de-DE" sz="1200" dirty="0" smtClean="0">
                          <a:solidFill>
                            <a:schemeClr val="tx1"/>
                          </a:solidFill>
                        </a:rPr>
                        <a:t>-Tages-Inzidenz  </a:t>
                      </a:r>
                      <a:r>
                        <a:rPr lang="de-DE" sz="1200" b="1" dirty="0" smtClean="0">
                          <a:solidFill>
                            <a:schemeClr val="tx1"/>
                          </a:solidFill>
                        </a:rPr>
                        <a:t>51-100</a:t>
                      </a:r>
                      <a:r>
                        <a:rPr lang="de-DE" sz="1200" dirty="0" smtClean="0">
                          <a:solidFill>
                            <a:schemeClr val="tx1"/>
                          </a:solidFill>
                        </a:rPr>
                        <a:t> Fälle/100.000 Einw.</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6146" name="Picture 2" descr="S:\Projekte\RKI_nCoV-Lage\3.Kommunikation\3.7.Lageberichte\2020-05-15\Karten\Meldeaktivität 5 Tag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391" y="1381703"/>
            <a:ext cx="6948076" cy="4913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233566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54017" y="189709"/>
            <a:ext cx="6767269" cy="338554"/>
          </a:xfrm>
          <a:solidFill>
            <a:srgbClr val="045AA6"/>
          </a:solidFill>
        </p:spPr>
        <p:txBody>
          <a:bodyPr lIns="72000"/>
          <a:lstStyle/>
          <a:p>
            <a:pPr>
              <a:spcBef>
                <a:spcPts val="600"/>
              </a:spcBef>
            </a:pPr>
            <a:r>
              <a:rPr lang="de-DE" sz="2000" dirty="0" smtClean="0">
                <a:solidFill>
                  <a:schemeClr val="bg1"/>
                </a:solidFill>
              </a:rPr>
              <a:t>Geographische Verteilung in Deutschland: 3-Tage-Inzidenz </a:t>
            </a:r>
            <a:endParaRPr lang="de-DE" sz="2000" dirty="0">
              <a:solidFill>
                <a:schemeClr val="bg1"/>
              </a:solidFill>
            </a:endParaRPr>
          </a:p>
        </p:txBody>
      </p:sp>
      <p:sp>
        <p:nvSpPr>
          <p:cNvPr id="10" name="Datumsplatzhalter 9"/>
          <p:cNvSpPr>
            <a:spLocks noGrp="1"/>
          </p:cNvSpPr>
          <p:nvPr>
            <p:ph type="dt" sz="half" idx="14"/>
          </p:nvPr>
        </p:nvSpPr>
        <p:spPr/>
        <p:txBody>
          <a:bodyPr/>
          <a:lstStyle/>
          <a:p>
            <a:fld id="{654631BC-FF00-408D-9988-E00AD0B49783}"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15</a:t>
            </a:fld>
            <a:endParaRPr lang="de-DE"/>
          </a:p>
        </p:txBody>
      </p:sp>
      <p:graphicFrame>
        <p:nvGraphicFramePr>
          <p:cNvPr id="9" name="Tabelle 8"/>
          <p:cNvGraphicFramePr>
            <a:graphicFrameLocks noGrp="1"/>
          </p:cNvGraphicFramePr>
          <p:nvPr>
            <p:extLst>
              <p:ext uri="{D42A27DB-BD31-4B8C-83A1-F6EECF244321}">
                <p14:modId xmlns:p14="http://schemas.microsoft.com/office/powerpoint/2010/main" val="1897880197"/>
              </p:ext>
            </p:extLst>
          </p:nvPr>
        </p:nvGraphicFramePr>
        <p:xfrm>
          <a:off x="236765" y="528263"/>
          <a:ext cx="6784521" cy="914400"/>
        </p:xfrm>
        <a:graphic>
          <a:graphicData uri="http://schemas.openxmlformats.org/drawingml/2006/table">
            <a:tbl>
              <a:tblPr bandRow="1">
                <a:tableStyleId>{5C22544A-7EE6-4342-B048-85BDC9FD1C3A}</a:tableStyleId>
              </a:tblPr>
              <a:tblGrid>
                <a:gridCol w="473528"/>
                <a:gridCol w="6310993"/>
              </a:tblGrid>
              <a:tr h="225513">
                <a:tc>
                  <a:txBody>
                    <a:bodyPr/>
                    <a:lstStyle/>
                    <a:p>
                      <a:r>
                        <a:rPr lang="de-DE" sz="1800" dirty="0" smtClean="0">
                          <a:solidFill>
                            <a:schemeClr val="tx1"/>
                          </a:solidFill>
                        </a:rPr>
                        <a:t>n</a:t>
                      </a:r>
                      <a:r>
                        <a:rPr lang="de-DE" sz="1800" baseline="0" dirty="0" smtClean="0">
                          <a:solidFill>
                            <a:schemeClr val="tx1"/>
                          </a:solidFill>
                        </a:rPr>
                        <a:t> </a:t>
                      </a:r>
                      <a:r>
                        <a:rPr lang="de-DE" sz="1800" dirty="0" smtClean="0">
                          <a:solidFill>
                            <a:schemeClr val="tx1"/>
                          </a:solidFill>
                        </a:rPr>
                        <a:t>=</a:t>
                      </a:r>
                      <a:endParaRPr lang="de-DE" sz="18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800" kern="1200" dirty="0" smtClean="0">
                          <a:solidFill>
                            <a:schemeClr val="dk1"/>
                          </a:solidFill>
                          <a:effectLst/>
                          <a:latin typeface="+mn-lt"/>
                          <a:ea typeface="+mn-ea"/>
                          <a:cs typeface="+mn-cs"/>
                        </a:rPr>
                        <a:t>2.051</a:t>
                      </a:r>
                      <a:endParaRPr lang="de-DE" sz="14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2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1" dirty="0" smtClean="0">
                          <a:solidFill>
                            <a:schemeClr val="tx1"/>
                          </a:solidFill>
                        </a:rPr>
                        <a:t>26-50 </a:t>
                      </a:r>
                      <a:r>
                        <a:rPr lang="de-DE" sz="1200" dirty="0" smtClean="0">
                          <a:solidFill>
                            <a:schemeClr val="tx1"/>
                          </a:solidFill>
                        </a:rPr>
                        <a:t>Fälle/100.000 </a:t>
                      </a:r>
                      <a:r>
                        <a:rPr lang="de-DE" sz="1200" dirty="0" err="1" smtClean="0">
                          <a:solidFill>
                            <a:schemeClr val="tx1"/>
                          </a:solidFill>
                        </a:rPr>
                        <a:t>Einw</a:t>
                      </a:r>
                      <a:r>
                        <a:rPr lang="de-DE" sz="1200" dirty="0" smtClean="0">
                          <a:solidFill>
                            <a:schemeClr val="tx1"/>
                          </a:solidFill>
                        </a:rPr>
                        <a:t>.</a:t>
                      </a:r>
                      <a:endParaRPr lang="de-DE" sz="1200" kern="1200" dirty="0">
                        <a:solidFill>
                          <a:schemeClr val="tx1"/>
                        </a:solidFill>
                        <a:latin typeface="+mn-lt"/>
                        <a:ea typeface="+mn-ea"/>
                        <a:cs typeface="+mn-cs"/>
                      </a:endParaRPr>
                    </a:p>
                  </a:txBody>
                  <a:tcPr marL="9525" marR="9525" marT="9525" marB="0" anchor="ctr"/>
                </a:tc>
              </a:tr>
              <a:tr h="252000">
                <a:tc>
                  <a:txBody>
                    <a:bodyPr/>
                    <a:lstStyle/>
                    <a:p>
                      <a:endParaRPr lang="de-DE" sz="1200" dirty="0">
                        <a:solidFill>
                          <a:schemeClr val="tx1"/>
                        </a:solidFill>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1200" b="1" kern="1200" baseline="0" dirty="0" smtClean="0">
                          <a:solidFill>
                            <a:schemeClr val="tx1"/>
                          </a:solidFill>
                          <a:latin typeface="+mn-lt"/>
                          <a:ea typeface="+mn-ea"/>
                          <a:cs typeface="+mn-cs"/>
                        </a:rPr>
                        <a:t>0</a:t>
                      </a:r>
                      <a:r>
                        <a:rPr lang="de-DE" sz="1200" b="0" kern="1200" baseline="0" dirty="0" smtClean="0">
                          <a:solidFill>
                            <a:schemeClr val="tx1"/>
                          </a:solidFill>
                          <a:latin typeface="+mn-lt"/>
                          <a:ea typeface="+mn-ea"/>
                          <a:cs typeface="+mn-cs"/>
                        </a:rPr>
                        <a:t> </a:t>
                      </a:r>
                      <a:r>
                        <a:rPr lang="de-DE" sz="1200" b="0" kern="1200" dirty="0" smtClean="0">
                          <a:solidFill>
                            <a:schemeClr val="tx1"/>
                          </a:solidFill>
                          <a:latin typeface="+mn-lt"/>
                          <a:ea typeface="+mn-ea"/>
                          <a:cs typeface="+mn-cs"/>
                        </a:rPr>
                        <a:t>LK </a:t>
                      </a:r>
                      <a:r>
                        <a:rPr lang="de-DE" sz="1200" kern="1200" dirty="0" smtClean="0">
                          <a:solidFill>
                            <a:schemeClr val="tx1"/>
                          </a:solidFill>
                          <a:latin typeface="+mn-lt"/>
                          <a:ea typeface="+mn-ea"/>
                          <a:cs typeface="+mn-cs"/>
                        </a:rPr>
                        <a:t>mit 3</a:t>
                      </a:r>
                      <a:r>
                        <a:rPr lang="de-DE" sz="1200" dirty="0" smtClean="0">
                          <a:solidFill>
                            <a:schemeClr val="tx1"/>
                          </a:solidFill>
                        </a:rPr>
                        <a:t>-Tages-Inzidenz </a:t>
                      </a:r>
                      <a:r>
                        <a:rPr lang="de-DE" sz="1200" baseline="0" dirty="0" smtClean="0">
                          <a:solidFill>
                            <a:schemeClr val="tx1"/>
                          </a:solidFill>
                        </a:rPr>
                        <a:t> </a:t>
                      </a:r>
                      <a:r>
                        <a:rPr lang="de-DE" sz="1200" b="1" kern="1200" dirty="0" smtClean="0">
                          <a:solidFill>
                            <a:schemeClr val="tx1"/>
                          </a:solidFill>
                          <a:latin typeface="+mn-lt"/>
                          <a:ea typeface="+mn-ea"/>
                          <a:cs typeface="+mn-cs"/>
                        </a:rPr>
                        <a:t>51-5</a:t>
                      </a:r>
                      <a:r>
                        <a:rPr lang="de-DE" sz="1200" b="1" dirty="0" smtClean="0">
                          <a:solidFill>
                            <a:schemeClr val="tx1"/>
                          </a:solidFill>
                        </a:rPr>
                        <a:t>00</a:t>
                      </a:r>
                      <a:r>
                        <a:rPr lang="de-DE" sz="1200" dirty="0" smtClean="0">
                          <a:solidFill>
                            <a:schemeClr val="tx1"/>
                          </a:solidFill>
                        </a:rPr>
                        <a:t> Fälle/100.000 </a:t>
                      </a:r>
                      <a:r>
                        <a:rPr lang="de-DE" sz="1200" dirty="0" err="1" smtClean="0">
                          <a:solidFill>
                            <a:schemeClr val="tx1"/>
                          </a:solidFill>
                        </a:rPr>
                        <a:t>Einw</a:t>
                      </a:r>
                      <a:r>
                        <a:rPr lang="de-DE" sz="1200" dirty="0" smtClean="0">
                          <a:solidFill>
                            <a:schemeClr val="tx1"/>
                          </a:solidFill>
                        </a:rPr>
                        <a:t>.</a:t>
                      </a:r>
                      <a:endParaRPr lang="de-DE" sz="1200" kern="1200" dirty="0" smtClean="0">
                        <a:solidFill>
                          <a:schemeClr val="tx1"/>
                        </a:solidFill>
                        <a:latin typeface="+mn-lt"/>
                        <a:ea typeface="+mn-ea"/>
                        <a:cs typeface="+mn-cs"/>
                      </a:endParaRPr>
                    </a:p>
                  </a:txBody>
                  <a:tcPr marL="9525" marR="9525" marT="9525" marB="0" anchor="ctr"/>
                </a:tc>
              </a:tr>
            </a:tbl>
          </a:graphicData>
        </a:graphic>
      </p:graphicFrame>
      <p:pic>
        <p:nvPicPr>
          <p:cNvPr id="7170" name="Picture 2" descr="S:\Projekte\RKI_nCoV-Lage\3.Kommunikation\3.7.Lageberichte\2020-05-15\Karten\Meldeaktivität 3 Tage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475" y="1488511"/>
            <a:ext cx="7260334" cy="51342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6269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523419"/>
            <a:ext cx="7425266" cy="338554"/>
          </a:xfrm>
          <a:solidFill>
            <a:srgbClr val="045AA6"/>
          </a:solidFill>
        </p:spPr>
        <p:txBody>
          <a:bodyPr lIns="72000"/>
          <a:lstStyle/>
          <a:p>
            <a:pPr>
              <a:spcBef>
                <a:spcPts val="600"/>
              </a:spcBef>
            </a:pPr>
            <a:r>
              <a:rPr lang="de-DE" sz="2000" dirty="0" smtClean="0">
                <a:solidFill>
                  <a:schemeClr val="bg1"/>
                </a:solidFill>
              </a:rPr>
              <a:t>Geographische Verteilung: 7-Tageskarte - Vergleich mit Vorwoche</a:t>
            </a:r>
            <a:endParaRPr lang="de-DE" sz="2000" dirty="0">
              <a:solidFill>
                <a:schemeClr val="bg1"/>
              </a:solidFill>
            </a:endParaRPr>
          </a:p>
        </p:txBody>
      </p:sp>
      <p:sp>
        <p:nvSpPr>
          <p:cNvPr id="10" name="Datumsplatzhalter 9"/>
          <p:cNvSpPr>
            <a:spLocks noGrp="1"/>
          </p:cNvSpPr>
          <p:nvPr>
            <p:ph type="dt" sz="half" idx="14"/>
          </p:nvPr>
        </p:nvSpPr>
        <p:spPr/>
        <p:txBody>
          <a:bodyPr/>
          <a:lstStyle/>
          <a:p>
            <a:fld id="{8FAAFF12-41BE-4DD8-A8A3-B4018FF99C68}"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16</a:t>
            </a:fld>
            <a:endParaRPr lang="de-DE"/>
          </a:p>
        </p:txBody>
      </p:sp>
      <p:pic>
        <p:nvPicPr>
          <p:cNvPr id="8194" name="Picture 2" descr="S:\Projekte\RKI_nCoV-Lage\3.Kommunikation\3.7.Lageberichte\2020-05-15\Karten\Wochenvergleich_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28382"/>
            <a:ext cx="8052419" cy="5694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81537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8" name="Inhaltsplatzhalter 7"/>
          <p:cNvGraphicFramePr>
            <a:graphicFrameLocks noGrp="1"/>
          </p:cNvGraphicFramePr>
          <p:nvPr>
            <p:ph sz="quarter" idx="13"/>
            <p:extLst>
              <p:ext uri="{D42A27DB-BD31-4B8C-83A1-F6EECF244321}">
                <p14:modId xmlns:p14="http://schemas.microsoft.com/office/powerpoint/2010/main" val="1659845398"/>
              </p:ext>
            </p:extLst>
          </p:nvPr>
        </p:nvGraphicFramePr>
        <p:xfrm>
          <a:off x="457200" y="1277248"/>
          <a:ext cx="8172775" cy="5109040"/>
        </p:xfrm>
        <a:graphic>
          <a:graphicData uri="http://schemas.openxmlformats.org/drawingml/2006/table">
            <a:tbl>
              <a:tblPr/>
              <a:tblGrid>
                <a:gridCol w="2345484"/>
                <a:gridCol w="1042438"/>
                <a:gridCol w="1042438"/>
                <a:gridCol w="1042438"/>
                <a:gridCol w="1042438"/>
                <a:gridCol w="1657539"/>
              </a:tblGrid>
              <a:tr h="257921">
                <a:tc>
                  <a:txBody>
                    <a:bodyPr/>
                    <a:lstStyle/>
                    <a:p>
                      <a:pPr algn="l" fontAlgn="b"/>
                      <a:r>
                        <a:rPr lang="de-DE" sz="1200" b="1" i="0" u="none" strike="noStrike" dirty="0">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gridSpan="2">
                  <a:txBody>
                    <a:bodyPr/>
                    <a:lstStyle/>
                    <a:p>
                      <a:pPr algn="ctr" fontAlgn="b"/>
                      <a:r>
                        <a:rPr lang="de-DE" sz="1200" b="1" i="0" u="none" strike="noStrike" dirty="0">
                          <a:solidFill>
                            <a:srgbClr val="000000"/>
                          </a:solidFill>
                          <a:effectLst/>
                          <a:latin typeface="Calibri"/>
                        </a:rPr>
                        <a:t>Meldewoche 18</a:t>
                      </a:r>
                    </a:p>
                  </a:txBody>
                  <a:tcPr marL="9525" marR="9525" marT="9525" marB="0" anchor="b">
                    <a:lnL>
                      <a:noFill/>
                    </a:lnL>
                    <a:lnR>
                      <a:noFill/>
                    </a:lnR>
                    <a:lnT>
                      <a:noFill/>
                    </a:lnT>
                    <a:lnB>
                      <a:noFill/>
                    </a:lnB>
                    <a:solidFill>
                      <a:srgbClr val="DCE6F1"/>
                    </a:solidFill>
                  </a:tcPr>
                </a:tc>
                <a:tc hMerge="1">
                  <a:txBody>
                    <a:bodyPr/>
                    <a:lstStyle/>
                    <a:p>
                      <a:endParaRPr lang="de-DE"/>
                    </a:p>
                  </a:txBody>
                  <a:tcPr/>
                </a:tc>
                <a:tc gridSpan="2">
                  <a:txBody>
                    <a:bodyPr/>
                    <a:lstStyle/>
                    <a:p>
                      <a:pPr algn="ctr" fontAlgn="b"/>
                      <a:r>
                        <a:rPr lang="de-DE" sz="1200" b="1" i="0" u="none" strike="noStrike">
                          <a:solidFill>
                            <a:srgbClr val="000000"/>
                          </a:solidFill>
                          <a:effectLst/>
                          <a:latin typeface="Calibri"/>
                        </a:rPr>
                        <a:t>Meldewoche 17</a:t>
                      </a:r>
                    </a:p>
                  </a:txBody>
                  <a:tcPr marL="9525" marR="9525" marT="9525" marB="0" anchor="b">
                    <a:lnL>
                      <a:noFill/>
                    </a:lnL>
                    <a:lnR>
                      <a:noFill/>
                    </a:lnR>
                    <a:lnT>
                      <a:noFill/>
                    </a:lnT>
                    <a:lnB>
                      <a:noFill/>
                    </a:lnB>
                    <a:solidFill>
                      <a:srgbClr val="DCE6F1"/>
                    </a:solidFill>
                  </a:tcPr>
                </a:tc>
                <a:tc hMerge="1">
                  <a:txBody>
                    <a:bodyPr/>
                    <a:lstStyle/>
                    <a:p>
                      <a:endParaRPr lang="de-DE"/>
                    </a:p>
                  </a:txBody>
                  <a:tcPr/>
                </a:tc>
                <a:tc>
                  <a:txBody>
                    <a:bodyPr/>
                    <a:lstStyle/>
                    <a:p>
                      <a:pPr algn="l" fontAlgn="b"/>
                      <a:r>
                        <a:rPr lang="de-DE" sz="1200" b="1" i="0" u="none" strike="noStrike">
                          <a:solidFill>
                            <a:srgbClr val="000000"/>
                          </a:solidFill>
                          <a:effectLst/>
                          <a:latin typeface="Calibri"/>
                        </a:rPr>
                        <a:t> </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r>
              <a:tr h="466462">
                <a:tc>
                  <a:txBody>
                    <a:bodyPr/>
                    <a:lstStyle/>
                    <a:p>
                      <a:pPr algn="l" fontAlgn="b"/>
                      <a:r>
                        <a:rPr lang="de-DE" sz="1200" b="1" i="0" u="none" strike="noStrike">
                          <a:solidFill>
                            <a:srgbClr val="000000"/>
                          </a:solidFill>
                          <a:effectLst/>
                          <a:latin typeface="Calibri"/>
                        </a:rPr>
                        <a:t>Bundesland</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Anzahl</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Inzidenz</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solidFill>
                      <a:srgbClr val="DCE6F1"/>
                    </a:solidFill>
                  </a:tcPr>
                </a:tc>
                <a:tc>
                  <a:txBody>
                    <a:bodyPr/>
                    <a:lstStyle/>
                    <a:p>
                      <a:pPr algn="ctr" fontAlgn="b"/>
                      <a:r>
                        <a:rPr lang="de-DE" sz="1200" b="1" i="0" u="none" strike="noStrike" dirty="0">
                          <a:solidFill>
                            <a:srgbClr val="000000"/>
                          </a:solidFill>
                          <a:effectLst/>
                          <a:latin typeface="Calibri"/>
                        </a:rPr>
                        <a:t>Änderung im Vergleich zur Vorwoche</a:t>
                      </a:r>
                    </a:p>
                  </a:txBody>
                  <a:tcPr marL="9525" marR="9525" marT="9525" marB="0" anchor="b">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57921">
                <a:tc>
                  <a:txBody>
                    <a:bodyPr/>
                    <a:lstStyle/>
                    <a:p>
                      <a:pPr algn="l" fontAlgn="b"/>
                      <a:r>
                        <a:rPr lang="de-DE" sz="1200" b="0" i="0" u="none" strike="noStrike" dirty="0">
                          <a:solidFill>
                            <a:srgbClr val="000000"/>
                          </a:solidFill>
                          <a:effectLst/>
                          <a:latin typeface="Calibri"/>
                        </a:rPr>
                        <a:t>Baden-Württemberg</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1.180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a:solidFill>
                            <a:srgbClr val="000000"/>
                          </a:solidFill>
                          <a:effectLst/>
                          <a:latin typeface="Calibri"/>
                        </a:rPr>
                        <a:t>2.380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smtClean="0">
                          <a:solidFill>
                            <a:srgbClr val="000000"/>
                          </a:solidFill>
                          <a:effectLst/>
                          <a:latin typeface="Calibri"/>
                        </a:rPr>
                        <a:t>21,5</a:t>
                      </a:r>
                      <a:endParaRPr lang="de-DE" sz="1200" b="0"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tcPr>
                </a:tc>
              </a:tr>
              <a:tr h="257921">
                <a:tc>
                  <a:txBody>
                    <a:bodyPr/>
                    <a:lstStyle/>
                    <a:p>
                      <a:pPr algn="l" fontAlgn="b"/>
                      <a:r>
                        <a:rPr lang="de-DE" sz="1200" b="0" i="0" u="none" strike="noStrike" dirty="0">
                          <a:solidFill>
                            <a:srgbClr val="000000"/>
                          </a:solidFill>
                          <a:effectLst/>
                          <a:latin typeface="Calibri"/>
                        </a:rPr>
                        <a:t>Bayern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1.689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3.097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-45%</a:t>
                      </a:r>
                    </a:p>
                  </a:txBody>
                  <a:tcPr marL="9525" marR="9525" marT="9525" marB="0" anchor="b">
                    <a:lnL>
                      <a:noFill/>
                    </a:lnL>
                    <a:lnR>
                      <a:noFill/>
                    </a:lnR>
                    <a:lnT>
                      <a:noFill/>
                    </a:lnT>
                    <a:lnB>
                      <a:noFill/>
                    </a:lnB>
                  </a:tcPr>
                </a:tc>
              </a:tr>
              <a:tr h="257921">
                <a:tc>
                  <a:txBody>
                    <a:bodyPr/>
                    <a:lstStyle/>
                    <a:p>
                      <a:pPr algn="l" fontAlgn="b"/>
                      <a:r>
                        <a:rPr lang="de-DE" sz="1200" b="0" i="0" u="none" strike="noStrike" dirty="0">
                          <a:solidFill>
                            <a:srgbClr val="000000"/>
                          </a:solidFill>
                          <a:effectLst/>
                          <a:latin typeface="Calibri"/>
                        </a:rPr>
                        <a:t>Berlin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345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434</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11,6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Brandenburg</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189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7,5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Bremen</a:t>
                      </a: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141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20,6</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159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23,3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Hamburg</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117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286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15,5</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-59%</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Hessen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581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762</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12,2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Mecklenburg-Vorpommern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smtClean="0">
                          <a:solidFill>
                            <a:srgbClr val="000000"/>
                          </a:solidFill>
                          <a:effectLst/>
                          <a:latin typeface="Calibri"/>
                        </a:rPr>
                        <a:t>+33</a:t>
                      </a:r>
                      <a:r>
                        <a:rPr lang="de-DE" sz="1200" b="0" i="0" u="none" strike="noStrike" dirty="0">
                          <a:solidFill>
                            <a:srgbClr val="000000"/>
                          </a:solidFill>
                          <a:effectLst/>
                          <a:latin typeface="Calibri"/>
                        </a:rPr>
                        <a:t>%</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Niedersachsen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425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809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-47%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Nordrhein-Westfalen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1.609</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9,0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2.577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14,4</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Rheinland-Pfalz</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238</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5,8</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363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8,9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-34%</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Saarland</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106</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10,7</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17,3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-38%</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177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4,3</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253</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6,2</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-30%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Sachsen-Anhalt</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67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3,0</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135</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-50%</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Schleswig-Holstein</a:t>
                      </a: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147</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5,1</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a:solidFill>
                            <a:srgbClr val="000000"/>
                          </a:solidFill>
                          <a:effectLst/>
                          <a:latin typeface="Calibri"/>
                        </a:rPr>
                        <a:t>201</a:t>
                      </a:r>
                    </a:p>
                  </a:txBody>
                  <a:tcPr marL="9525" marR="9525" marT="9525" marB="0" anchor="b">
                    <a:lnL>
                      <a:noFill/>
                    </a:lnL>
                    <a:lnR>
                      <a:noFill/>
                    </a:lnR>
                    <a:lnT>
                      <a:noFill/>
                    </a:lnT>
                    <a:lnB>
                      <a:noFill/>
                    </a:lnB>
                  </a:tcPr>
                </a:tc>
                <a:tc>
                  <a:txBody>
                    <a:bodyPr/>
                    <a:lstStyle/>
                    <a:p>
                      <a:pPr algn="ctr" fontAlgn="b"/>
                      <a:r>
                        <a:rPr lang="de-DE" sz="1200" b="0" i="0" u="none" strike="noStrike" smtClean="0">
                          <a:solidFill>
                            <a:srgbClr val="000000"/>
                          </a:solidFill>
                          <a:effectLst/>
                          <a:latin typeface="Calibri"/>
                        </a:rPr>
                        <a:t>6,9</a:t>
                      </a:r>
                      <a:endParaRPr lang="de-DE" sz="1200" b="0" i="0" u="none" strike="noStrike" dirty="0">
                        <a:solidFill>
                          <a:srgbClr val="000000"/>
                        </a:solidFill>
                        <a:effectLst/>
                        <a:latin typeface="Calibri"/>
                      </a:endParaRPr>
                    </a:p>
                  </a:txBody>
                  <a:tcPr marL="9525" marR="9525" marT="9525" marB="0" anchor="b">
                    <a:lnL>
                      <a:noFill/>
                    </a:lnL>
                    <a:lnR>
                      <a:noFill/>
                    </a:lnR>
                    <a:lnT>
                      <a:noFill/>
                    </a:lnT>
                    <a:lnB>
                      <a:noFill/>
                    </a:lnB>
                  </a:tcPr>
                </a:tc>
                <a:tc>
                  <a:txBody>
                    <a:bodyPr/>
                    <a:lstStyle/>
                    <a:p>
                      <a:pPr algn="ctr" fontAlgn="b"/>
                      <a:r>
                        <a:rPr lang="de-DE" sz="1200" b="0" i="0" u="none" strike="noStrike" dirty="0">
                          <a:solidFill>
                            <a:srgbClr val="000000"/>
                          </a:solidFill>
                          <a:effectLst/>
                          <a:latin typeface="Calibri"/>
                        </a:rPr>
                        <a:t>-27%</a:t>
                      </a:r>
                    </a:p>
                  </a:txBody>
                  <a:tcPr marL="9525" marR="9525" marT="9525" marB="0" anchor="b">
                    <a:lnL>
                      <a:noFill/>
                    </a:lnL>
                    <a:lnR>
                      <a:noFill/>
                    </a:lnR>
                    <a:lnT>
                      <a:noFill/>
                    </a:lnT>
                    <a:lnB>
                      <a:noFill/>
                    </a:lnB>
                  </a:tcPr>
                </a:tc>
              </a:tr>
              <a:tr h="257921">
                <a:tc>
                  <a:txBody>
                    <a:bodyPr/>
                    <a:lstStyle/>
                    <a:p>
                      <a:pPr algn="l" fontAlgn="b"/>
                      <a:r>
                        <a:rPr lang="de-DE" sz="1200" b="0" i="0" u="none" strike="noStrike">
                          <a:solidFill>
                            <a:srgbClr val="000000"/>
                          </a:solidFill>
                          <a:effectLst/>
                          <a:latin typeface="Calibri"/>
                        </a:rPr>
                        <a:t>Thüringen</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242</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11,3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a:solidFill>
                            <a:srgbClr val="000000"/>
                          </a:solidFill>
                          <a:effectLst/>
                          <a:latin typeface="Calibri"/>
                        </a:rPr>
                        <a:t>327</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smtClean="0">
                          <a:solidFill>
                            <a:srgbClr val="000000"/>
                          </a:solidFill>
                          <a:effectLst/>
                          <a:latin typeface="Calibri"/>
                        </a:rPr>
                        <a:t>15,3</a:t>
                      </a:r>
                      <a:endParaRPr lang="de-DE" sz="1200" b="0" i="0" u="none" strike="noStrike" dirty="0">
                        <a:solidFill>
                          <a:srgbClr val="000000"/>
                        </a:solidFill>
                        <a:effectLst/>
                        <a:latin typeface="Calibri"/>
                      </a:endParaRP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c>
                  <a:txBody>
                    <a:bodyPr/>
                    <a:lstStyle/>
                    <a:p>
                      <a:pPr algn="ctr" fontAlgn="b"/>
                      <a:r>
                        <a:rPr lang="de-DE" sz="1200" b="0" i="0" u="none" strike="noStrike" dirty="0">
                          <a:solidFill>
                            <a:srgbClr val="000000"/>
                          </a:solidFill>
                          <a:effectLst/>
                          <a:latin typeface="Calibri"/>
                        </a:rPr>
                        <a:t>-26%</a:t>
                      </a:r>
                    </a:p>
                  </a:txBody>
                  <a:tcPr marL="9525" marR="9525" marT="9525" marB="0" anchor="b">
                    <a:lnL>
                      <a:noFill/>
                    </a:lnL>
                    <a:lnR>
                      <a:noFill/>
                    </a:lnR>
                    <a:lnT>
                      <a:noFill/>
                    </a:lnT>
                    <a:lnB w="6350" cap="flat" cmpd="sng" algn="ctr">
                      <a:solidFill>
                        <a:srgbClr val="95B3D7"/>
                      </a:solidFill>
                      <a:prstDash val="solid"/>
                      <a:round/>
                      <a:headEnd type="none" w="med" len="med"/>
                      <a:tailEnd type="none" w="med" len="med"/>
                    </a:lnB>
                  </a:tcPr>
                </a:tc>
              </a:tr>
              <a:tr h="257921">
                <a:tc>
                  <a:txBody>
                    <a:bodyPr/>
                    <a:lstStyle/>
                    <a:p>
                      <a:pPr algn="l" fontAlgn="b"/>
                      <a:r>
                        <a:rPr lang="de-DE" sz="1200" b="1" i="0" u="none" strike="noStrike">
                          <a:solidFill>
                            <a:srgbClr val="000000"/>
                          </a:solidFill>
                          <a:effectLst/>
                          <a:latin typeface="Calibri"/>
                        </a:rPr>
                        <a:t>Gesamtergebnis</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7.281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8,8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12.310</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smtClean="0">
                          <a:solidFill>
                            <a:srgbClr val="000000"/>
                          </a:solidFill>
                          <a:effectLst/>
                          <a:latin typeface="Calibri"/>
                        </a:rPr>
                        <a:t>14,8</a:t>
                      </a:r>
                      <a:endParaRPr lang="de-DE" sz="1200" b="1" i="0" u="none" strike="noStrike" dirty="0">
                        <a:solidFill>
                          <a:srgbClr val="000000"/>
                        </a:solidFill>
                        <a:effectLst/>
                        <a:latin typeface="Calibri"/>
                      </a:endParaRP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c>
                  <a:txBody>
                    <a:bodyPr/>
                    <a:lstStyle/>
                    <a:p>
                      <a:pPr algn="ctr" fontAlgn="b"/>
                      <a:r>
                        <a:rPr lang="de-DE" sz="1200" b="1" i="0" u="none" strike="noStrike" dirty="0">
                          <a:solidFill>
                            <a:srgbClr val="000000"/>
                          </a:solidFill>
                          <a:effectLst/>
                          <a:latin typeface="Calibri"/>
                        </a:rPr>
                        <a:t>-41%</a:t>
                      </a:r>
                    </a:p>
                  </a:txBody>
                  <a:tcPr marL="9525" marR="9525" marT="9525" marB="0" anchor="b">
                    <a:lnL>
                      <a:noFill/>
                    </a:lnL>
                    <a:lnR>
                      <a:noFill/>
                    </a:lnR>
                    <a:lnT w="6350" cap="flat" cmpd="sng" algn="ctr">
                      <a:solidFill>
                        <a:srgbClr val="95B3D7"/>
                      </a:solidFill>
                      <a:prstDash val="solid"/>
                      <a:round/>
                      <a:headEnd type="none" w="med" len="med"/>
                      <a:tailEnd type="none" w="med" len="med"/>
                    </a:lnT>
                    <a:lnB>
                      <a:noFill/>
                    </a:lnB>
                    <a:solidFill>
                      <a:srgbClr val="DCE6F1"/>
                    </a:solidFill>
                  </a:tcPr>
                </a:tc>
              </a:tr>
            </a:tbl>
          </a:graphicData>
        </a:graphic>
      </p:graphicFrame>
      <p:sp>
        <p:nvSpPr>
          <p:cNvPr id="3" name="Titel 2"/>
          <p:cNvSpPr>
            <a:spLocks noGrp="1"/>
          </p:cNvSpPr>
          <p:nvPr>
            <p:ph type="title"/>
          </p:nvPr>
        </p:nvSpPr>
        <p:spPr/>
        <p:txBody>
          <a:bodyPr/>
          <a:lstStyle/>
          <a:p>
            <a:r>
              <a:rPr lang="de-DE" dirty="0" smtClean="0"/>
              <a:t>Vergleich KW17/KW18 pro Bundesland</a:t>
            </a:r>
            <a:endParaRPr lang="de-DE" dirty="0"/>
          </a:p>
        </p:txBody>
      </p:sp>
      <p:sp>
        <p:nvSpPr>
          <p:cNvPr id="4" name="Datumsplatzhalter 3"/>
          <p:cNvSpPr>
            <a:spLocks noGrp="1"/>
          </p:cNvSpPr>
          <p:nvPr>
            <p:ph type="dt" sz="half" idx="14"/>
          </p:nvPr>
        </p:nvSpPr>
        <p:spPr/>
        <p:txBody>
          <a:bodyPr/>
          <a:lstStyle/>
          <a:p>
            <a:fld id="{0535A23D-5801-41C8-9450-632D24409669}"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17</a:t>
            </a:fld>
            <a:endParaRPr lang="de-DE" dirty="0"/>
          </a:p>
        </p:txBody>
      </p:sp>
    </p:spTree>
    <p:extLst>
      <p:ext uri="{BB962C8B-B14F-4D97-AF65-F5344CB8AC3E}">
        <p14:creationId xmlns:p14="http://schemas.microsoft.com/office/powerpoint/2010/main" val="612757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29FE0204-8ED7-42CD-A7D7-0004B978D09D}"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18</a:t>
            </a:fld>
            <a:endParaRPr lang="de-DE" dirty="0"/>
          </a:p>
        </p:txBody>
      </p:sp>
      <p:sp>
        <p:nvSpPr>
          <p:cNvPr id="8" name="Titel 1"/>
          <p:cNvSpPr txBox="1">
            <a:spLocks/>
          </p:cNvSpPr>
          <p:nvPr/>
        </p:nvSpPr>
        <p:spPr>
          <a:xfrm>
            <a:off x="241540" y="205575"/>
            <a:ext cx="6504317"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Trendanalyse der Bundesländer</a:t>
            </a:r>
            <a:endParaRPr lang="de-DE" sz="2000" dirty="0">
              <a:solidFill>
                <a:schemeClr val="bg1"/>
              </a:solidFill>
            </a:endParaRPr>
          </a:p>
        </p:txBody>
      </p:sp>
      <p:sp>
        <p:nvSpPr>
          <p:cNvPr id="9" name="Textfeld 8"/>
          <p:cNvSpPr txBox="1"/>
          <p:nvPr/>
        </p:nvSpPr>
        <p:spPr>
          <a:xfrm>
            <a:off x="155122" y="544129"/>
            <a:ext cx="4050335" cy="367393"/>
          </a:xfrm>
          <a:prstGeom prst="rect">
            <a:avLst/>
          </a:prstGeom>
          <a:noFill/>
        </p:spPr>
        <p:txBody>
          <a:bodyPr wrap="square" rtlCol="0">
            <a:spAutoFit/>
          </a:bodyPr>
          <a:lstStyle/>
          <a:p>
            <a:r>
              <a:rPr lang="de-DE" dirty="0" smtClean="0"/>
              <a:t>Datenstand 15.05.2020</a:t>
            </a:r>
            <a:endParaRPr lang="de-DE" dirty="0"/>
          </a:p>
        </p:txBody>
      </p:sp>
      <p:sp>
        <p:nvSpPr>
          <p:cNvPr id="10" name="Rechteck 9"/>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graphicFrame>
        <p:nvGraphicFramePr>
          <p:cNvPr id="2" name="Objekt 1"/>
          <p:cNvGraphicFramePr>
            <a:graphicFrameLocks noChangeAspect="1"/>
          </p:cNvGraphicFramePr>
          <p:nvPr>
            <p:extLst>
              <p:ext uri="{D42A27DB-BD31-4B8C-83A1-F6EECF244321}">
                <p14:modId xmlns:p14="http://schemas.microsoft.com/office/powerpoint/2010/main" val="3757072856"/>
              </p:ext>
            </p:extLst>
          </p:nvPr>
        </p:nvGraphicFramePr>
        <p:xfrm>
          <a:off x="241541" y="1190626"/>
          <a:ext cx="7489296" cy="5298610"/>
        </p:xfrm>
        <a:graphic>
          <a:graphicData uri="http://schemas.openxmlformats.org/presentationml/2006/ole">
            <mc:AlternateContent xmlns:mc="http://schemas.openxmlformats.org/markup-compatibility/2006">
              <mc:Choice xmlns:v="urn:schemas-microsoft-com:vml" Requires="v">
                <p:oleObj spid="_x0000_s10283" name="Acrobat Document" r:id="rId3" imgW="8010356" imgH="5667375" progId="AcroExch.Document.2017">
                  <p:embed/>
                </p:oleObj>
              </mc:Choice>
              <mc:Fallback>
                <p:oleObj name="Acrobat Document" r:id="rId3" imgW="8010356" imgH="5667375" progId="AcroExch.Document.2017">
                  <p:embed/>
                  <p:pic>
                    <p:nvPicPr>
                      <p:cNvPr id="0" name=""/>
                      <p:cNvPicPr/>
                      <p:nvPr/>
                    </p:nvPicPr>
                    <p:blipFill>
                      <a:blip r:embed="rId4"/>
                      <a:stretch>
                        <a:fillRect/>
                      </a:stretch>
                    </p:blipFill>
                    <p:spPr>
                      <a:xfrm>
                        <a:off x="241541" y="1190626"/>
                        <a:ext cx="7489296" cy="5298610"/>
                      </a:xfrm>
                      <a:prstGeom prst="rect">
                        <a:avLst/>
                      </a:prstGeom>
                    </p:spPr>
                  </p:pic>
                </p:oleObj>
              </mc:Fallback>
            </mc:AlternateContent>
          </a:graphicData>
        </a:graphic>
      </p:graphicFrame>
    </p:spTree>
    <p:extLst>
      <p:ext uri="{BB962C8B-B14F-4D97-AF65-F5344CB8AC3E}">
        <p14:creationId xmlns:p14="http://schemas.microsoft.com/office/powerpoint/2010/main" val="332736100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241540" y="205575"/>
            <a:ext cx="6504317" cy="307777"/>
          </a:xfrm>
          <a:solidFill>
            <a:srgbClr val="045AA6"/>
          </a:solidFill>
        </p:spPr>
        <p:txBody>
          <a:bodyPr lIns="72000"/>
          <a:lstStyle/>
          <a:p>
            <a:pPr>
              <a:spcBef>
                <a:spcPts val="600"/>
              </a:spcBef>
            </a:pPr>
            <a:r>
              <a:rPr lang="de-DE" sz="2000" dirty="0" smtClean="0">
                <a:solidFill>
                  <a:schemeClr val="bg1"/>
                </a:solidFill>
              </a:rPr>
              <a:t>Trendanalyse der Landkreise</a:t>
            </a:r>
            <a:endParaRPr lang="de-DE" sz="2000" dirty="0">
              <a:solidFill>
                <a:schemeClr val="bg1"/>
              </a:solidFill>
            </a:endParaRPr>
          </a:p>
        </p:txBody>
      </p:sp>
      <p:sp>
        <p:nvSpPr>
          <p:cNvPr id="10" name="Datumsplatzhalter 9"/>
          <p:cNvSpPr>
            <a:spLocks noGrp="1"/>
          </p:cNvSpPr>
          <p:nvPr>
            <p:ph type="dt" sz="half" idx="14"/>
          </p:nvPr>
        </p:nvSpPr>
        <p:spPr/>
        <p:txBody>
          <a:bodyPr/>
          <a:lstStyle/>
          <a:p>
            <a:fld id="{172D8F3B-6AD1-42F3-81B5-8598E01CA0AE}"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19</a:t>
            </a:fld>
            <a:endParaRPr lang="de-DE"/>
          </a:p>
        </p:txBody>
      </p:sp>
      <p:sp>
        <p:nvSpPr>
          <p:cNvPr id="6" name="Textfeld 5"/>
          <p:cNvSpPr txBox="1"/>
          <p:nvPr/>
        </p:nvSpPr>
        <p:spPr>
          <a:xfrm>
            <a:off x="155122" y="544129"/>
            <a:ext cx="4050335" cy="367393"/>
          </a:xfrm>
          <a:prstGeom prst="rect">
            <a:avLst/>
          </a:prstGeom>
          <a:noFill/>
        </p:spPr>
        <p:txBody>
          <a:bodyPr wrap="square" rtlCol="0">
            <a:spAutoFit/>
          </a:bodyPr>
          <a:lstStyle/>
          <a:p>
            <a:r>
              <a:rPr lang="de-DE" dirty="0" smtClean="0"/>
              <a:t>Datenstand 15.05.2020</a:t>
            </a:r>
            <a:endParaRPr lang="de-DE" dirty="0"/>
          </a:p>
        </p:txBody>
      </p:sp>
      <p:sp>
        <p:nvSpPr>
          <p:cNvPr id="9" name="Rechteck 8"/>
          <p:cNvSpPr/>
          <p:nvPr/>
        </p:nvSpPr>
        <p:spPr>
          <a:xfrm>
            <a:off x="155122" y="812766"/>
            <a:ext cx="7086599" cy="369332"/>
          </a:xfrm>
          <a:prstGeom prst="rect">
            <a:avLst/>
          </a:prstGeom>
        </p:spPr>
        <p:txBody>
          <a:bodyPr wrap="square">
            <a:spAutoFit/>
          </a:bodyPr>
          <a:lstStyle/>
          <a:p>
            <a:r>
              <a:rPr lang="de-DE" dirty="0"/>
              <a:t>N</a:t>
            </a:r>
            <a:r>
              <a:rPr lang="de-DE" dirty="0" smtClean="0"/>
              <a:t>ach </a:t>
            </a:r>
            <a:r>
              <a:rPr lang="de-DE" dirty="0"/>
              <a:t>Erkrankungs- bzw. Meldedatum-Diagnoseverzug </a:t>
            </a:r>
            <a:r>
              <a:rPr lang="de-DE" dirty="0" smtClean="0"/>
              <a:t>von </a:t>
            </a:r>
            <a:r>
              <a:rPr lang="de-DE" dirty="0"/>
              <a:t>5 Tagen</a:t>
            </a:r>
          </a:p>
        </p:txBody>
      </p:sp>
      <p:graphicFrame>
        <p:nvGraphicFramePr>
          <p:cNvPr id="5" name="Objekt 4"/>
          <p:cNvGraphicFramePr>
            <a:graphicFrameLocks noChangeAspect="1"/>
          </p:cNvGraphicFramePr>
          <p:nvPr>
            <p:extLst>
              <p:ext uri="{D42A27DB-BD31-4B8C-83A1-F6EECF244321}">
                <p14:modId xmlns:p14="http://schemas.microsoft.com/office/powerpoint/2010/main" val="3794279889"/>
              </p:ext>
            </p:extLst>
          </p:nvPr>
        </p:nvGraphicFramePr>
        <p:xfrm>
          <a:off x="241541" y="1151089"/>
          <a:ext cx="7640925" cy="5405887"/>
        </p:xfrm>
        <a:graphic>
          <a:graphicData uri="http://schemas.openxmlformats.org/presentationml/2006/ole">
            <mc:AlternateContent xmlns:mc="http://schemas.openxmlformats.org/markup-compatibility/2006">
              <mc:Choice xmlns:v="urn:schemas-microsoft-com:vml" Requires="v">
                <p:oleObj spid="_x0000_s9261" name="Acrobat Document" r:id="rId4" imgW="8010356" imgH="5667375" progId="AcroExch.Document.2017">
                  <p:embed/>
                </p:oleObj>
              </mc:Choice>
              <mc:Fallback>
                <p:oleObj name="Acrobat Document" r:id="rId4" imgW="8010356" imgH="5667375" progId="AcroExch.Document.2017">
                  <p:embed/>
                  <p:pic>
                    <p:nvPicPr>
                      <p:cNvPr id="0" name=""/>
                      <p:cNvPicPr/>
                      <p:nvPr/>
                    </p:nvPicPr>
                    <p:blipFill>
                      <a:blip r:embed="rId5"/>
                      <a:stretch>
                        <a:fillRect/>
                      </a:stretch>
                    </p:blipFill>
                    <p:spPr>
                      <a:xfrm>
                        <a:off x="241541" y="1151089"/>
                        <a:ext cx="7640925" cy="5405887"/>
                      </a:xfrm>
                      <a:prstGeom prst="rect">
                        <a:avLst/>
                      </a:prstGeom>
                    </p:spPr>
                  </p:pic>
                </p:oleObj>
              </mc:Fallback>
            </mc:AlternateContent>
          </a:graphicData>
        </a:graphic>
      </p:graphicFrame>
    </p:spTree>
    <p:extLst>
      <p:ext uri="{BB962C8B-B14F-4D97-AF65-F5344CB8AC3E}">
        <p14:creationId xmlns:p14="http://schemas.microsoft.com/office/powerpoint/2010/main" val="14806011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58B5219D-B83B-44C8-A384-22F560E43D81}"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a:t>
            </a:fld>
            <a:endParaRPr lang="de-DE"/>
          </a:p>
        </p:txBody>
      </p:sp>
      <p:sp>
        <p:nvSpPr>
          <p:cNvPr id="2" name="Titel 1"/>
          <p:cNvSpPr>
            <a:spLocks noGrp="1"/>
          </p:cNvSpPr>
          <p:nvPr>
            <p:ph type="title"/>
          </p:nvPr>
        </p:nvSpPr>
        <p:spPr>
          <a:xfrm>
            <a:off x="342899" y="451218"/>
            <a:ext cx="6784521" cy="307777"/>
          </a:xfrm>
          <a:solidFill>
            <a:srgbClr val="045AA6"/>
          </a:solidFill>
        </p:spPr>
        <p:txBody>
          <a:bodyPr lIns="72000"/>
          <a:lstStyle/>
          <a:p>
            <a:pPr>
              <a:spcBef>
                <a:spcPts val="600"/>
              </a:spcBef>
            </a:pPr>
            <a:r>
              <a:rPr lang="de-DE" sz="2000" dirty="0" smtClean="0">
                <a:solidFill>
                  <a:schemeClr val="bg1"/>
                </a:solidFill>
              </a:rPr>
              <a:t>Fälle und Todesfälle pro Bundesland </a:t>
            </a:r>
            <a:r>
              <a:rPr lang="de-DE" sz="1400" dirty="0" smtClean="0">
                <a:solidFill>
                  <a:schemeClr val="bg1"/>
                </a:solidFill>
              </a:rPr>
              <a:t>(Datenstand: 15.05.2020. 00:00)</a:t>
            </a:r>
            <a:endParaRPr lang="de-DE" sz="1400" dirty="0">
              <a:solidFill>
                <a:schemeClr val="bg1"/>
              </a:solidFill>
            </a:endParaRPr>
          </a:p>
        </p:txBody>
      </p:sp>
      <p:graphicFrame>
        <p:nvGraphicFramePr>
          <p:cNvPr id="6" name="Tabelle 5"/>
          <p:cNvGraphicFramePr>
            <a:graphicFrameLocks noGrp="1"/>
          </p:cNvGraphicFramePr>
          <p:nvPr>
            <p:extLst>
              <p:ext uri="{D42A27DB-BD31-4B8C-83A1-F6EECF244321}">
                <p14:modId xmlns:p14="http://schemas.microsoft.com/office/powerpoint/2010/main" val="1474737894"/>
              </p:ext>
            </p:extLst>
          </p:nvPr>
        </p:nvGraphicFramePr>
        <p:xfrm>
          <a:off x="342900" y="1272206"/>
          <a:ext cx="8207376" cy="4794727"/>
        </p:xfrm>
        <a:graphic>
          <a:graphicData uri="http://schemas.openxmlformats.org/drawingml/2006/table">
            <a:tbl>
              <a:tblPr/>
              <a:tblGrid>
                <a:gridCol w="2133065"/>
                <a:gridCol w="1142428"/>
                <a:gridCol w="1374110"/>
                <a:gridCol w="1171721"/>
                <a:gridCol w="1193026"/>
                <a:gridCol w="1193026"/>
              </a:tblGrid>
              <a:tr h="487522">
                <a:tc>
                  <a:txBody>
                    <a:bodyPr/>
                    <a:lstStyle/>
                    <a:p>
                      <a:pPr algn="l" fontAlgn="ctr"/>
                      <a:r>
                        <a:rPr lang="de-DE" sz="1300" b="1" i="0" u="none" strike="noStrike" dirty="0">
                          <a:solidFill>
                            <a:srgbClr val="FFFFFF"/>
                          </a:solidFill>
                          <a:effectLst/>
                          <a:latin typeface="Calibri"/>
                        </a:rPr>
                        <a:t>Bundesland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Anzahl</a:t>
                      </a:r>
                    </a:p>
                  </a:txBody>
                  <a:tcPr marL="7883" marR="7883" marT="7883"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Differenz Vortag</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Fälle/100.000 Einw.</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a:t>
                      </a:r>
                    </a:p>
                  </a:txBody>
                  <a:tcPr marL="7883" marR="7883" marT="7883"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c>
                  <a:txBody>
                    <a:bodyPr/>
                    <a:lstStyle/>
                    <a:p>
                      <a:pPr algn="r" fontAlgn="ctr"/>
                      <a:r>
                        <a:rPr lang="de-DE" sz="1300" b="1" i="0" u="none" strike="noStrike">
                          <a:solidFill>
                            <a:srgbClr val="FFFFFF"/>
                          </a:solidFill>
                          <a:effectLst/>
                          <a:latin typeface="Calibri"/>
                        </a:rPr>
                        <a:t>Todesfälle/ 100.000 Einw.</a:t>
                      </a:r>
                    </a:p>
                  </a:txBody>
                  <a:tcPr marL="7883" marR="7883" marT="7883"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4F81BD"/>
                    </a:solidFill>
                  </a:tcPr>
                </a:tc>
              </a:tr>
              <a:tr h="243761">
                <a:tc>
                  <a:txBody>
                    <a:bodyPr/>
                    <a:lstStyle/>
                    <a:p>
                      <a:pPr algn="l" fontAlgn="ctr"/>
                      <a:r>
                        <a:rPr lang="de-DE" sz="1300" b="0" i="0" u="none" strike="noStrike">
                          <a:solidFill>
                            <a:srgbClr val="000000"/>
                          </a:solidFill>
                          <a:effectLst/>
                          <a:latin typeface="Calibri"/>
                        </a:rPr>
                        <a:t>Baden-Württemberg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33.851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181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306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1.628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Bayern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45.143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163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345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2.260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17,3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Berlin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6.397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55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171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177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Brandenburg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3.158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23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5,9</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Bremen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1.129</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25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165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Hamburg</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4.981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271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228</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Hessen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9.204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147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429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Mecklenburg-Vorpommern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740</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46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Niedersachsen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11.087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84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139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534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6,7</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Nordrhein-Westfalen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35.967</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226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201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1.493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8,3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Rheinland-Pfalz</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6.413</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157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213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5,2</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Saarland</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2.684</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271</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147</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14,8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Sachsen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5.061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30</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124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195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4,8</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Sachsen-Anhalt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1.668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76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54</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r>
              <a:tr h="243761">
                <a:tc>
                  <a:txBody>
                    <a:bodyPr/>
                    <a:lstStyle/>
                    <a:p>
                      <a:pPr algn="l" fontAlgn="ctr"/>
                      <a:r>
                        <a:rPr lang="de-DE" sz="1300" b="0" i="0" u="none" strike="noStrike">
                          <a:solidFill>
                            <a:srgbClr val="000000"/>
                          </a:solidFill>
                          <a:effectLst/>
                          <a:latin typeface="Calibri"/>
                        </a:rPr>
                        <a:t>Schleswig-Holstein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2.988</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103</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dirty="0">
                          <a:solidFill>
                            <a:srgbClr val="000000"/>
                          </a:solidFill>
                          <a:effectLst/>
                          <a:latin typeface="Calibri"/>
                        </a:rPr>
                        <a:t>126</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0" i="0" u="none" strike="noStrike">
                          <a:solidFill>
                            <a:srgbClr val="000000"/>
                          </a:solidFill>
                          <a:effectLst/>
                          <a:latin typeface="Calibri"/>
                        </a:rPr>
                        <a:t>4,3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r h="243761">
                <a:tc>
                  <a:txBody>
                    <a:bodyPr/>
                    <a:lstStyle/>
                    <a:p>
                      <a:pPr algn="l" fontAlgn="ctr"/>
                      <a:r>
                        <a:rPr lang="de-DE" sz="1300" b="0" i="0" u="none" strike="noStrike">
                          <a:solidFill>
                            <a:srgbClr val="000000"/>
                          </a:solidFill>
                          <a:effectLst/>
                          <a:latin typeface="Calibri"/>
                        </a:rPr>
                        <a:t>Thüringen</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2.681</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29</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125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dirty="0">
                          <a:solidFill>
                            <a:srgbClr val="000000"/>
                          </a:solidFill>
                          <a:effectLst/>
                          <a:latin typeface="Calibri"/>
                        </a:rPr>
                        <a:t>135</a:t>
                      </a:r>
                    </a:p>
                  </a:txBody>
                  <a:tcPr marL="9525" marR="9525" marT="9525" marB="0" anchor="ctr">
                    <a:lnL>
                      <a:noFill/>
                    </a:lnL>
                    <a:lnR>
                      <a:noFill/>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de-DE" sz="1600" b="0" i="0" u="none" strike="noStrike">
                          <a:solidFill>
                            <a:srgbClr val="000000"/>
                          </a:solidFill>
                          <a:effectLst/>
                          <a:latin typeface="Calibri"/>
                        </a:rPr>
                        <a:t>6,3</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95B3D7"/>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43761">
                <a:tc>
                  <a:txBody>
                    <a:bodyPr/>
                    <a:lstStyle/>
                    <a:p>
                      <a:pPr algn="l" fontAlgn="ctr"/>
                      <a:r>
                        <a:rPr lang="de-DE" sz="1300" b="1" i="0" u="none" strike="noStrike">
                          <a:solidFill>
                            <a:srgbClr val="000000"/>
                          </a:solidFill>
                          <a:effectLst/>
                          <a:latin typeface="Calibri"/>
                        </a:rPr>
                        <a:t>Gesamt</a:t>
                      </a:r>
                    </a:p>
                  </a:txBody>
                  <a:tcPr marL="7883" marR="7883" marT="7883" marB="0" anchor="ctr">
                    <a:lnL w="6350" cap="flat" cmpd="sng" algn="ctr">
                      <a:solidFill>
                        <a:srgbClr val="95B3D7"/>
                      </a:solidFill>
                      <a:prstDash val="solid"/>
                      <a:round/>
                      <a:headEnd type="none" w="med" len="med"/>
                      <a:tailEnd type="none" w="med" len="med"/>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173.152</a:t>
                      </a:r>
                    </a:p>
                  </a:txBody>
                  <a:tcPr marL="9525" marR="9525" marT="9525" marB="0" anchor="ctr">
                    <a:lnL w="6350" cap="flat" cmpd="sng" algn="ctr">
                      <a:solidFill>
                        <a:srgbClr val="95B3D7"/>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913</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208</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a:solidFill>
                            <a:srgbClr val="000000"/>
                          </a:solidFill>
                          <a:effectLst/>
                          <a:latin typeface="Calibri"/>
                        </a:rPr>
                        <a:t>7.824</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c>
                  <a:txBody>
                    <a:bodyPr/>
                    <a:lstStyle/>
                    <a:p>
                      <a:pPr algn="r" fontAlgn="ctr"/>
                      <a:r>
                        <a:rPr lang="de-DE" sz="1600" b="1" i="0" u="none" strike="noStrike" dirty="0">
                          <a:solidFill>
                            <a:srgbClr val="000000"/>
                          </a:solidFill>
                          <a:effectLst/>
                          <a:latin typeface="Calibri"/>
                        </a:rPr>
                        <a:t>9,4</a:t>
                      </a:r>
                    </a:p>
                  </a:txBody>
                  <a:tcPr marL="9525" marR="9525" marT="9525" marB="0" anchor="ctr">
                    <a:lnL>
                      <a:noFill/>
                    </a:lnL>
                    <a:lnR w="6350" cap="flat" cmpd="sng" algn="ctr">
                      <a:solidFill>
                        <a:srgbClr val="95B3D7"/>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rgbClr val="DCE6F1"/>
                    </a:solidFill>
                  </a:tcPr>
                </a:tc>
              </a:tr>
            </a:tbl>
          </a:graphicData>
        </a:graphic>
      </p:graphicFrame>
    </p:spTree>
    <p:extLst>
      <p:ext uri="{BB962C8B-B14F-4D97-AF65-F5344CB8AC3E}">
        <p14:creationId xmlns:p14="http://schemas.microsoft.com/office/powerpoint/2010/main" val="427354184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2AA048DC-822E-45E2-9962-4E0FB3A73005}"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20</a:t>
            </a:fld>
            <a:endParaRPr lang="de-DE"/>
          </a:p>
        </p:txBody>
      </p:sp>
      <p:sp>
        <p:nvSpPr>
          <p:cNvPr id="2" name="Titel 1"/>
          <p:cNvSpPr>
            <a:spLocks noGrp="1"/>
          </p:cNvSpPr>
          <p:nvPr>
            <p:ph type="title"/>
          </p:nvPr>
        </p:nvSpPr>
        <p:spPr>
          <a:xfrm>
            <a:off x="236765" y="195532"/>
            <a:ext cx="6945085"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a:t>
            </a:r>
            <a:r>
              <a:rPr lang="de-DE" sz="2000" dirty="0" smtClean="0">
                <a:solidFill>
                  <a:schemeClr val="bg1"/>
                </a:solidFill>
              </a:rPr>
              <a:t>Gesamtfälle </a:t>
            </a:r>
            <a:r>
              <a:rPr lang="de-DE" sz="1200" dirty="0">
                <a:solidFill>
                  <a:schemeClr val="bg1"/>
                </a:solidFill>
              </a:rPr>
              <a:t>(Datenstand: </a:t>
            </a:r>
            <a:r>
              <a:rPr lang="de-DE" sz="1200" dirty="0" smtClean="0">
                <a:solidFill>
                  <a:schemeClr val="bg1"/>
                </a:solidFill>
              </a:rPr>
              <a:t>15.05.2020.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3764974097"/>
              </p:ext>
            </p:extLst>
          </p:nvPr>
        </p:nvGraphicFramePr>
        <p:xfrm>
          <a:off x="236765" y="539859"/>
          <a:ext cx="6916510" cy="1277753"/>
        </p:xfrm>
        <a:graphic>
          <a:graphicData uri="http://schemas.openxmlformats.org/drawingml/2006/table">
            <a:tbl>
              <a:tblPr bandRow="1">
                <a:tableStyleId>{5C22544A-7EE6-4342-B048-85BDC9FD1C3A}</a:tableStyleId>
              </a:tblPr>
              <a:tblGrid>
                <a:gridCol w="4478110"/>
                <a:gridCol w="2438400"/>
              </a:tblGrid>
              <a:tr h="315875">
                <a:tc>
                  <a:txBody>
                    <a:bodyPr/>
                    <a:lstStyle/>
                    <a:p>
                      <a:r>
                        <a:rPr lang="de-DE" sz="1400" dirty="0" smtClean="0">
                          <a:solidFill>
                            <a:schemeClr val="tx1"/>
                          </a:solidFill>
                        </a:rPr>
                        <a:t>Anzahl Gesamtfälle (m. Angaben zu Alter und Geschlecht)</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173.152</a:t>
                      </a:r>
                      <a:r>
                        <a:rPr lang="de-DE" sz="1400" kern="1200" baseline="0" dirty="0" smtClean="0">
                          <a:solidFill>
                            <a:schemeClr val="tx1"/>
                          </a:solidFill>
                          <a:latin typeface="+mn-lt"/>
                          <a:ea typeface="+mn-ea"/>
                          <a:cs typeface="+mn-cs"/>
                        </a:rPr>
                        <a:t> (172.658)</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Median/Mittelwert Alter in Jahren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50/49</a:t>
                      </a:r>
                      <a:endParaRPr lang="de-DE" sz="1400" kern="1200" dirty="0">
                        <a:solidFill>
                          <a:schemeClr val="tx1"/>
                        </a:solidFill>
                        <a:latin typeface="+mn-lt"/>
                        <a:ea typeface="+mn-ea"/>
                        <a:cs typeface="+mn-cs"/>
                      </a:endParaRPr>
                    </a:p>
                  </a:txBody>
                  <a:tcPr marL="9525" marR="9525" marT="9525" marB="0" anchor="ctr"/>
                </a:tc>
              </a:tr>
              <a:tr h="320626">
                <a:tc>
                  <a:txBody>
                    <a:bodyPr/>
                    <a:lstStyle/>
                    <a:p>
                      <a:r>
                        <a:rPr lang="de-DE" sz="1400" dirty="0" smtClean="0">
                          <a:solidFill>
                            <a:schemeClr val="tx1"/>
                          </a:solidFill>
                        </a:rPr>
                        <a:t>Anteil 70</a:t>
                      </a:r>
                      <a:r>
                        <a:rPr lang="de-DE" sz="1400" baseline="0" dirty="0" smtClean="0">
                          <a:solidFill>
                            <a:schemeClr val="tx1"/>
                          </a:solidFill>
                        </a:rPr>
                        <a:t> Jahre und älter (an allen Fällen)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19%</a:t>
                      </a:r>
                      <a:endParaRPr lang="de-DE" sz="1400" dirty="0">
                        <a:solidFill>
                          <a:schemeClr val="tx1"/>
                        </a:solidFill>
                      </a:endParaRPr>
                    </a:p>
                  </a:txBody>
                  <a:tcPr anchor="ctr"/>
                </a:tc>
              </a:tr>
              <a:tr h="320626">
                <a:tc>
                  <a:txBody>
                    <a:bodyPr/>
                    <a:lstStyle/>
                    <a:p>
                      <a:r>
                        <a:rPr lang="de-DE" sz="1400" dirty="0" smtClean="0">
                          <a:solidFill>
                            <a:schemeClr val="tx1"/>
                          </a:solidFill>
                        </a:rPr>
                        <a:t>Anteil</a:t>
                      </a:r>
                      <a:r>
                        <a:rPr lang="de-DE" sz="1400" baseline="0" dirty="0" smtClean="0">
                          <a:solidFill>
                            <a:schemeClr val="tx1"/>
                          </a:solidFill>
                        </a:rPr>
                        <a:t> männlich/weiblich</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48%/52%</a:t>
                      </a:r>
                      <a:endParaRPr lang="de-DE" sz="1400" dirty="0">
                        <a:solidFill>
                          <a:schemeClr val="tx1"/>
                        </a:solidFill>
                      </a:endParaRPr>
                    </a:p>
                  </a:txBody>
                  <a:tcPr anchor="ctr"/>
                </a:tc>
              </a:tr>
            </a:tbl>
          </a:graphicData>
        </a:graphic>
      </p:graphicFrame>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66" y="1957638"/>
            <a:ext cx="4834404" cy="182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765" y="3855448"/>
            <a:ext cx="4741514" cy="26552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871232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37C24E1A-61B4-4B05-AB47-0745C79D153D}"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21</a:t>
            </a:fld>
            <a:endParaRPr lang="de-DE"/>
          </a:p>
        </p:txBody>
      </p:sp>
      <p:sp>
        <p:nvSpPr>
          <p:cNvPr id="2" name="Titel 1"/>
          <p:cNvSpPr>
            <a:spLocks noGrp="1"/>
          </p:cNvSpPr>
          <p:nvPr>
            <p:ph type="title"/>
          </p:nvPr>
        </p:nvSpPr>
        <p:spPr>
          <a:xfrm>
            <a:off x="236766" y="195532"/>
            <a:ext cx="6966292" cy="492443"/>
          </a:xfrm>
          <a:solidFill>
            <a:srgbClr val="045AA6"/>
          </a:solidFill>
        </p:spPr>
        <p:txBody>
          <a:bodyPr lIns="72000"/>
          <a:lstStyle/>
          <a:p>
            <a:pPr>
              <a:spcBef>
                <a:spcPts val="600"/>
              </a:spcBef>
            </a:pPr>
            <a:r>
              <a:rPr lang="de-DE" sz="2000" dirty="0" smtClean="0">
                <a:solidFill>
                  <a:schemeClr val="bg1"/>
                </a:solidFill>
              </a:rPr>
              <a:t>Altersverteilung nach Meldewoche: Gesamtfälle; </a:t>
            </a:r>
            <a:br>
              <a:rPr lang="de-DE" sz="2000" dirty="0" smtClean="0">
                <a:solidFill>
                  <a:schemeClr val="bg1"/>
                </a:solidFill>
              </a:rPr>
            </a:br>
            <a:r>
              <a:rPr lang="de-DE" sz="1200" dirty="0" smtClean="0">
                <a:solidFill>
                  <a:schemeClr val="bg1"/>
                </a:solidFill>
              </a:rPr>
              <a:t>(</a:t>
            </a:r>
            <a:r>
              <a:rPr lang="de-DE" sz="1200" dirty="0">
                <a:solidFill>
                  <a:schemeClr val="bg1"/>
                </a:solidFill>
              </a:rPr>
              <a:t>Datenstand: </a:t>
            </a:r>
            <a:r>
              <a:rPr lang="de-DE" sz="1200" dirty="0" smtClean="0">
                <a:solidFill>
                  <a:schemeClr val="bg1"/>
                </a:solidFill>
              </a:rPr>
              <a:t>15.05.2020. </a:t>
            </a:r>
            <a:r>
              <a:rPr lang="de-DE" sz="1200" dirty="0">
                <a:solidFill>
                  <a:schemeClr val="bg1"/>
                </a:solidFill>
              </a:rPr>
              <a:t>00:00)</a:t>
            </a:r>
          </a:p>
        </p:txBody>
      </p:sp>
      <p:graphicFrame>
        <p:nvGraphicFramePr>
          <p:cNvPr id="11" name="Tabelle 10"/>
          <p:cNvGraphicFramePr>
            <a:graphicFrameLocks noGrp="1"/>
          </p:cNvGraphicFramePr>
          <p:nvPr>
            <p:extLst>
              <p:ext uri="{D42A27DB-BD31-4B8C-83A1-F6EECF244321}">
                <p14:modId xmlns:p14="http://schemas.microsoft.com/office/powerpoint/2010/main" val="53515630"/>
              </p:ext>
            </p:extLst>
          </p:nvPr>
        </p:nvGraphicFramePr>
        <p:xfrm>
          <a:off x="236766" y="884275"/>
          <a:ext cx="4827217" cy="304800"/>
        </p:xfrm>
        <a:graphic>
          <a:graphicData uri="http://schemas.openxmlformats.org/drawingml/2006/table">
            <a:tbl>
              <a:tblPr bandRow="1">
                <a:tableStyleId>{5C22544A-7EE6-4342-B048-85BDC9FD1C3A}</a:tableStyleId>
              </a:tblPr>
              <a:tblGrid>
                <a:gridCol w="3177914"/>
                <a:gridCol w="1649303"/>
              </a:tblGrid>
              <a:tr h="240353">
                <a:tc>
                  <a:txBody>
                    <a:bodyPr/>
                    <a:lstStyle/>
                    <a:p>
                      <a:r>
                        <a:rPr lang="de-DE" sz="1400" dirty="0" smtClean="0">
                          <a:solidFill>
                            <a:schemeClr val="tx1"/>
                          </a:solidFill>
                        </a:rPr>
                        <a:t>Anzahl Gesamtfälle m. Angaben</a:t>
                      </a:r>
                      <a:endParaRPr lang="de-DE" sz="1400" dirty="0">
                        <a:solidFill>
                          <a:schemeClr val="tx1"/>
                        </a:solidFill>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baseline="0" dirty="0" smtClean="0">
                          <a:solidFill>
                            <a:schemeClr val="tx1"/>
                          </a:solidFill>
                          <a:latin typeface="+mn-lt"/>
                          <a:ea typeface="+mn-ea"/>
                          <a:cs typeface="+mn-cs"/>
                        </a:rPr>
                        <a:t>172.860</a:t>
                      </a:r>
                    </a:p>
                  </a:txBody>
                  <a:tcPr marL="9525" marR="9525" marT="9525" marB="0" anchor="ctr"/>
                </a:tc>
              </a:tr>
            </a:tbl>
          </a:graphicData>
        </a:graphic>
      </p:graphicFrame>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78" y="1585071"/>
            <a:ext cx="4441207" cy="3615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1585071"/>
            <a:ext cx="4317488" cy="3514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13578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2305A3D-E46E-4296-BAB2-FA7D37C91D84}"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22</a:t>
            </a:fld>
            <a:endParaRPr lang="de-DE"/>
          </a:p>
        </p:txBody>
      </p:sp>
      <p:sp>
        <p:nvSpPr>
          <p:cNvPr id="2" name="Titel 1"/>
          <p:cNvSpPr>
            <a:spLocks noGrp="1"/>
          </p:cNvSpPr>
          <p:nvPr>
            <p:ph type="title"/>
          </p:nvPr>
        </p:nvSpPr>
        <p:spPr>
          <a:xfrm>
            <a:off x="236764" y="549985"/>
            <a:ext cx="7645701" cy="307777"/>
          </a:xfrm>
          <a:solidFill>
            <a:srgbClr val="045AA6"/>
          </a:solidFill>
        </p:spPr>
        <p:txBody>
          <a:bodyPr lIns="72000"/>
          <a:lstStyle/>
          <a:p>
            <a:pPr>
              <a:spcBef>
                <a:spcPts val="600"/>
              </a:spcBef>
            </a:pPr>
            <a:r>
              <a:rPr lang="de-DE" sz="2000" dirty="0" smtClean="0">
                <a:solidFill>
                  <a:schemeClr val="bg1"/>
                </a:solidFill>
              </a:rPr>
              <a:t>Alters- &amp; </a:t>
            </a:r>
            <a:r>
              <a:rPr lang="de-DE" sz="2000" dirty="0">
                <a:solidFill>
                  <a:schemeClr val="bg1"/>
                </a:solidFill>
              </a:rPr>
              <a:t>Geschlechtsverteilung: Todesfälle; </a:t>
            </a:r>
            <a:r>
              <a:rPr lang="de-DE" sz="1400" dirty="0">
                <a:solidFill>
                  <a:schemeClr val="bg1"/>
                </a:solidFill>
              </a:rPr>
              <a:t>(Datenstand: </a:t>
            </a:r>
            <a:r>
              <a:rPr lang="de-DE" sz="1400" dirty="0" smtClean="0">
                <a:solidFill>
                  <a:schemeClr val="bg1"/>
                </a:solidFill>
              </a:rPr>
              <a:t>15.05.2020. 00:00)</a:t>
            </a:r>
            <a:endParaRPr lang="de-DE" sz="1400" dirty="0">
              <a:solidFill>
                <a:schemeClr val="bg1"/>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1885348539"/>
              </p:ext>
            </p:extLst>
          </p:nvPr>
        </p:nvGraphicFramePr>
        <p:xfrm>
          <a:off x="112142" y="1570243"/>
          <a:ext cx="2916807" cy="2773680"/>
        </p:xfrm>
        <a:graphic>
          <a:graphicData uri="http://schemas.openxmlformats.org/drawingml/2006/table">
            <a:tbl>
              <a:tblPr bandRow="1">
                <a:tableStyleId>{5C22544A-7EE6-4342-B048-85BDC9FD1C3A}</a:tableStyleId>
              </a:tblPr>
              <a:tblGrid>
                <a:gridCol w="1926208"/>
                <a:gridCol w="990599"/>
              </a:tblGrid>
              <a:tr h="269755">
                <a:tc>
                  <a:txBody>
                    <a:bodyPr/>
                    <a:lstStyle/>
                    <a:p>
                      <a:r>
                        <a:rPr lang="de-DE" sz="1400" baseline="0" dirty="0" smtClean="0">
                          <a:solidFill>
                            <a:schemeClr val="tx1"/>
                          </a:solidFill>
                        </a:rPr>
                        <a:t>Todesfälle</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7.824</a:t>
                      </a:r>
                      <a:endParaRPr lang="de-DE" sz="1400" dirty="0">
                        <a:solidFill>
                          <a:schemeClr val="tx1"/>
                        </a:solidFill>
                      </a:endParaRPr>
                    </a:p>
                  </a:txBody>
                  <a:tcPr marL="9525" marR="9525" marT="9525" marB="0" anchor="ctr"/>
                </a:tc>
              </a:tr>
              <a:tr h="269755">
                <a:tc>
                  <a:txBody>
                    <a:bodyPr/>
                    <a:lstStyle/>
                    <a:p>
                      <a:r>
                        <a:rPr lang="de-DE" sz="1400" baseline="0" dirty="0" smtClean="0">
                          <a:solidFill>
                            <a:schemeClr val="tx1"/>
                          </a:solidFill>
                        </a:rPr>
                        <a:t>Todesfälle mit Angaben zu Alter und Geschlecht</a:t>
                      </a:r>
                      <a:endParaRPr lang="de-DE" sz="1400" dirty="0">
                        <a:solidFill>
                          <a:schemeClr val="tx1"/>
                        </a:solidFill>
                      </a:endParaRPr>
                    </a:p>
                  </a:txBody>
                  <a:tcPr>
                    <a:solidFill>
                      <a:srgbClr val="E9EDF4"/>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7.819</a:t>
                      </a:r>
                    </a:p>
                  </a:txBody>
                  <a:tcPr marL="9525" marR="9525" marT="9525" marB="0" anchor="ctr"/>
                </a:tc>
              </a:tr>
              <a:tr h="269755">
                <a:tc>
                  <a:txBody>
                    <a:bodyPr/>
                    <a:lstStyle/>
                    <a:p>
                      <a:r>
                        <a:rPr lang="de-DE" sz="1400" dirty="0" smtClean="0">
                          <a:solidFill>
                            <a:schemeClr val="tx1"/>
                          </a:solidFill>
                        </a:rPr>
                        <a:t>Median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82</a:t>
                      </a:r>
                      <a:endParaRPr lang="de-DE" sz="1400" kern="1200" dirty="0">
                        <a:solidFill>
                          <a:schemeClr val="tx1"/>
                        </a:solidFill>
                        <a:latin typeface="+mn-lt"/>
                        <a:ea typeface="+mn-ea"/>
                        <a:cs typeface="+mn-cs"/>
                      </a:endParaRPr>
                    </a:p>
                  </a:txBody>
                  <a:tcPr marL="9525" marR="9525" marT="9525" marB="0" anchor="ctr"/>
                </a:tc>
              </a:tr>
              <a:tr h="269755">
                <a:tc>
                  <a:txBody>
                    <a:bodyPr/>
                    <a:lstStyle/>
                    <a:p>
                      <a:r>
                        <a:rPr lang="de-DE" sz="1400" dirty="0" smtClean="0">
                          <a:solidFill>
                            <a:schemeClr val="tx1"/>
                          </a:solidFill>
                        </a:rPr>
                        <a:t>Mittelwert Alter in Jahren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dirty="0" smtClean="0">
                          <a:solidFill>
                            <a:schemeClr val="tx1"/>
                          </a:solidFill>
                        </a:rPr>
                        <a:t>81</a:t>
                      </a:r>
                      <a:endParaRPr lang="de-DE" sz="1400" dirty="0">
                        <a:solidFill>
                          <a:schemeClr val="tx1"/>
                        </a:solidFill>
                      </a:endParaRPr>
                    </a:p>
                  </a:txBody>
                  <a:tcPr anchor="ctr"/>
                </a:tc>
              </a:tr>
              <a:tr h="269755">
                <a:tc>
                  <a:txBody>
                    <a:bodyPr/>
                    <a:lstStyle/>
                    <a:p>
                      <a:r>
                        <a:rPr lang="de-DE" sz="1400" dirty="0" smtClean="0">
                          <a:solidFill>
                            <a:schemeClr val="tx1"/>
                          </a:solidFill>
                        </a:rPr>
                        <a:t>Anteil 70</a:t>
                      </a:r>
                      <a:r>
                        <a:rPr lang="de-DE" sz="1400" baseline="0" dirty="0" smtClean="0">
                          <a:solidFill>
                            <a:schemeClr val="tx1"/>
                          </a:solidFill>
                        </a:rPr>
                        <a:t> Jahre und älter </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86%</a:t>
                      </a:r>
                      <a:endParaRPr lang="de-DE" sz="1400" kern="1200" dirty="0">
                        <a:solidFill>
                          <a:schemeClr val="tx1"/>
                        </a:solidFill>
                        <a:latin typeface="+mn-lt"/>
                        <a:ea typeface="+mn-ea"/>
                        <a:cs typeface="+mn-cs"/>
                      </a:endParaRPr>
                    </a:p>
                  </a:txBody>
                  <a:tcPr anchor="ctr"/>
                </a:tc>
              </a:tr>
              <a:tr h="269755">
                <a:tc>
                  <a:txBody>
                    <a:bodyPr/>
                    <a:lstStyle/>
                    <a:p>
                      <a:r>
                        <a:rPr lang="de-DE" sz="1400" baseline="0" dirty="0" smtClean="0">
                          <a:solidFill>
                            <a:schemeClr val="tx1"/>
                          </a:solidFill>
                        </a:rPr>
                        <a:t>Männer</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56%</a:t>
                      </a:r>
                      <a:endParaRPr lang="de-DE" sz="1400" kern="1200" dirty="0">
                        <a:solidFill>
                          <a:schemeClr val="tx1"/>
                        </a:solidFill>
                        <a:latin typeface="+mn-lt"/>
                        <a:ea typeface="+mn-ea"/>
                        <a:cs typeface="+mn-cs"/>
                      </a:endParaRPr>
                    </a:p>
                  </a:txBody>
                  <a:tcPr anchor="ctr"/>
                </a:tc>
              </a:tr>
              <a:tr h="269755">
                <a:tc>
                  <a:txBody>
                    <a:bodyPr/>
                    <a:lstStyle/>
                    <a:p>
                      <a:r>
                        <a:rPr lang="de-DE" sz="1400" dirty="0" smtClean="0">
                          <a:solidFill>
                            <a:schemeClr val="tx1"/>
                          </a:solidFill>
                        </a:rPr>
                        <a:t>Frauen</a:t>
                      </a:r>
                      <a:endParaRPr lang="de-DE" sz="1400" dirty="0">
                        <a:solidFill>
                          <a:schemeClr val="tx1"/>
                        </a:solidFill>
                      </a:endParaRPr>
                    </a:p>
                  </a:txBody>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de-DE" sz="1400" kern="1200" dirty="0" smtClean="0">
                          <a:solidFill>
                            <a:schemeClr val="tx1"/>
                          </a:solidFill>
                          <a:latin typeface="+mn-lt"/>
                          <a:ea typeface="+mn-ea"/>
                          <a:cs typeface="+mn-cs"/>
                        </a:rPr>
                        <a:t>44%</a:t>
                      </a:r>
                      <a:endParaRPr lang="de-DE" sz="1400" kern="1200" dirty="0">
                        <a:solidFill>
                          <a:schemeClr val="tx1"/>
                        </a:solidFill>
                        <a:latin typeface="+mn-lt"/>
                        <a:ea typeface="+mn-ea"/>
                        <a:cs typeface="+mn-cs"/>
                      </a:endParaRPr>
                    </a:p>
                  </a:txBody>
                  <a:tcPr anchor="ctr"/>
                </a:tc>
              </a:tr>
            </a:tbl>
          </a:graphicData>
        </a:graphic>
      </p:graphicFrame>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390" y="857762"/>
            <a:ext cx="4586287" cy="29503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0975" y="3756537"/>
            <a:ext cx="4225118" cy="2718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78108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Todesfälle nach Altersgruppen; (Datenstand: 15.05.2020. 00:00)</a:t>
            </a:r>
            <a:endParaRPr lang="de-DE" dirty="0"/>
          </a:p>
        </p:txBody>
      </p:sp>
      <p:sp>
        <p:nvSpPr>
          <p:cNvPr id="10" name="Datumsplatzhalter 9"/>
          <p:cNvSpPr>
            <a:spLocks noGrp="1"/>
          </p:cNvSpPr>
          <p:nvPr>
            <p:ph type="dt" sz="half" idx="14"/>
          </p:nvPr>
        </p:nvSpPr>
        <p:spPr/>
        <p:txBody>
          <a:bodyPr/>
          <a:lstStyle/>
          <a:p>
            <a:fld id="{104D9C08-CDFC-40E2-9F74-37650CF3120E}"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23</a:t>
            </a:fld>
            <a:endParaRPr lang="de-DE"/>
          </a:p>
        </p:txBody>
      </p:sp>
      <p:graphicFrame>
        <p:nvGraphicFramePr>
          <p:cNvPr id="8" name="Tabelle 7"/>
          <p:cNvGraphicFramePr>
            <a:graphicFrameLocks noGrp="1"/>
          </p:cNvGraphicFramePr>
          <p:nvPr>
            <p:extLst>
              <p:ext uri="{D42A27DB-BD31-4B8C-83A1-F6EECF244321}">
                <p14:modId xmlns:p14="http://schemas.microsoft.com/office/powerpoint/2010/main" val="275299345"/>
              </p:ext>
            </p:extLst>
          </p:nvPr>
        </p:nvGraphicFramePr>
        <p:xfrm>
          <a:off x="277588" y="1660511"/>
          <a:ext cx="8579331" cy="1325587"/>
        </p:xfrm>
        <a:graphic>
          <a:graphicData uri="http://schemas.openxmlformats.org/drawingml/2006/table">
            <a:tbl>
              <a:tblPr firstCol="1" bandRow="1">
                <a:tableStyleId>{B301B821-A1FF-4177-AEE7-76D212191A09}</a:tableStyleId>
              </a:tblPr>
              <a:tblGrid>
                <a:gridCol w="1077508"/>
                <a:gridCol w="435604"/>
                <a:gridCol w="631324"/>
                <a:gridCol w="714812"/>
                <a:gridCol w="714812"/>
                <a:gridCol w="714812"/>
                <a:gridCol w="714812"/>
                <a:gridCol w="715341"/>
                <a:gridCol w="714812"/>
                <a:gridCol w="715341"/>
                <a:gridCol w="714812"/>
                <a:gridCol w="715341"/>
              </a:tblGrid>
              <a:tr h="349264">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mj-lt"/>
                        <a:ea typeface="Cambria"/>
                        <a:cs typeface="Times New Roman"/>
                      </a:endParaRPr>
                    </a:p>
                  </a:txBody>
                  <a:tcPr marL="68580" marR="68580" marT="0" marB="0" anchor="b"/>
                </a:tc>
                <a:tc gridSpan="11">
                  <a:txBody>
                    <a:bodyPr/>
                    <a:lstStyle/>
                    <a:p>
                      <a:pPr algn="ctr">
                        <a:spcAft>
                          <a:spcPts val="0"/>
                        </a:spcAft>
                      </a:pPr>
                      <a:r>
                        <a:rPr lang="de-DE" sz="1600" b="1" dirty="0">
                          <a:effectLst/>
                        </a:rPr>
                        <a:t>Altersgruppe in Jahren</a:t>
                      </a: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marL="0" marR="0" indent="0" algn="ctr" defTabSz="457200" rtl="0" eaLnBrk="1" fontAlgn="auto" latinLnBrk="0" hangingPunct="1">
                        <a:lnSpc>
                          <a:spcPct val="100000"/>
                        </a:lnSpc>
                        <a:spcBef>
                          <a:spcPts val="0"/>
                        </a:spcBef>
                        <a:spcAft>
                          <a:spcPts val="0"/>
                        </a:spcAft>
                        <a:buClrTx/>
                        <a:buSzTx/>
                        <a:buFontTx/>
                        <a:buNone/>
                        <a:tabLst/>
                        <a:defRPr/>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pPr algn="ctr">
                        <a:spcAft>
                          <a:spcPts val="0"/>
                        </a:spcAft>
                      </a:pPr>
                      <a:endParaRPr lang="de-DE" sz="1600" b="1" dirty="0">
                        <a:solidFill>
                          <a:srgbClr val="365F91"/>
                        </a:solidFill>
                        <a:effectLst/>
                        <a:latin typeface="Calibri"/>
                        <a:ea typeface="Cambria"/>
                        <a:cs typeface="Times New Roman"/>
                      </a:endParaRPr>
                    </a:p>
                  </a:txBody>
                  <a:tcPr marL="68580" marR="68580" marT="0" marB="0" anchor="ct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r>
              <a:tr h="325441">
                <a:tc>
                  <a:txBody>
                    <a:bodyPr/>
                    <a:lstStyle/>
                    <a:p>
                      <a:pPr algn="l" fontAlgn="b"/>
                      <a:r>
                        <a:rPr lang="de-DE" sz="1600" b="1" i="0" u="none" strike="noStrike" dirty="0">
                          <a:effectLst/>
                          <a:latin typeface="+mj-lt"/>
                        </a:rPr>
                        <a:t>Geschlecht</a:t>
                      </a:r>
                    </a:p>
                  </a:txBody>
                  <a:tcPr marL="0" marR="0" marT="0" marB="0" anchor="ctr"/>
                </a:tc>
                <a:tc>
                  <a:txBody>
                    <a:bodyPr/>
                    <a:lstStyle/>
                    <a:p>
                      <a:pPr algn="ctr" fontAlgn="b"/>
                      <a:r>
                        <a:rPr lang="de-DE" sz="1000" b="1" i="0" u="none" strike="noStrike" dirty="0">
                          <a:effectLst/>
                          <a:latin typeface="Arial"/>
                        </a:rPr>
                        <a:t>0-9</a:t>
                      </a:r>
                    </a:p>
                  </a:txBody>
                  <a:tcPr marL="0" marR="0" marT="0" marB="0" anchor="ctr"/>
                </a:tc>
                <a:tc>
                  <a:txBody>
                    <a:bodyPr/>
                    <a:lstStyle/>
                    <a:p>
                      <a:pPr algn="ctr" fontAlgn="b"/>
                      <a:r>
                        <a:rPr lang="de-DE" sz="1000" b="1" i="0" u="none" strike="noStrike">
                          <a:effectLst/>
                          <a:latin typeface="Arial"/>
                        </a:rPr>
                        <a:t>10-19</a:t>
                      </a:r>
                    </a:p>
                  </a:txBody>
                  <a:tcPr marL="0" marR="0" marT="0" marB="0" anchor="ctr"/>
                </a:tc>
                <a:tc>
                  <a:txBody>
                    <a:bodyPr/>
                    <a:lstStyle/>
                    <a:p>
                      <a:pPr algn="ctr" fontAlgn="b"/>
                      <a:r>
                        <a:rPr lang="de-DE" sz="1000" b="1" i="0" u="none" strike="noStrike">
                          <a:effectLst/>
                          <a:latin typeface="Arial"/>
                        </a:rPr>
                        <a:t>20-29</a:t>
                      </a:r>
                    </a:p>
                  </a:txBody>
                  <a:tcPr marL="0" marR="0" marT="0" marB="0" anchor="ctr"/>
                </a:tc>
                <a:tc>
                  <a:txBody>
                    <a:bodyPr/>
                    <a:lstStyle/>
                    <a:p>
                      <a:pPr algn="ctr" fontAlgn="b"/>
                      <a:r>
                        <a:rPr lang="de-DE" sz="1000" b="1" i="0" u="none" strike="noStrike">
                          <a:effectLst/>
                          <a:latin typeface="Arial"/>
                        </a:rPr>
                        <a:t>30-39</a:t>
                      </a:r>
                    </a:p>
                  </a:txBody>
                  <a:tcPr marL="0" marR="0" marT="0" marB="0" anchor="ctr"/>
                </a:tc>
                <a:tc>
                  <a:txBody>
                    <a:bodyPr/>
                    <a:lstStyle/>
                    <a:p>
                      <a:pPr algn="ctr" fontAlgn="b"/>
                      <a:r>
                        <a:rPr lang="de-DE" sz="1000" b="1" i="0" u="none" strike="noStrike">
                          <a:effectLst/>
                          <a:latin typeface="Arial"/>
                        </a:rPr>
                        <a:t>40-49</a:t>
                      </a:r>
                    </a:p>
                  </a:txBody>
                  <a:tcPr marL="0" marR="0" marT="0" marB="0" anchor="ctr"/>
                </a:tc>
                <a:tc>
                  <a:txBody>
                    <a:bodyPr/>
                    <a:lstStyle/>
                    <a:p>
                      <a:pPr algn="ctr" fontAlgn="b"/>
                      <a:r>
                        <a:rPr lang="de-DE" sz="1000" b="1" i="0" u="none" strike="noStrike">
                          <a:effectLst/>
                          <a:latin typeface="Arial"/>
                        </a:rPr>
                        <a:t>50-59</a:t>
                      </a:r>
                    </a:p>
                  </a:txBody>
                  <a:tcPr marL="0" marR="0" marT="0" marB="0" anchor="ctr"/>
                </a:tc>
                <a:tc>
                  <a:txBody>
                    <a:bodyPr/>
                    <a:lstStyle/>
                    <a:p>
                      <a:pPr algn="ctr" fontAlgn="b"/>
                      <a:r>
                        <a:rPr lang="de-DE" sz="1000" b="1" i="0" u="none" strike="noStrike">
                          <a:effectLst/>
                          <a:latin typeface="Arial"/>
                        </a:rPr>
                        <a:t>60-69</a:t>
                      </a:r>
                    </a:p>
                  </a:txBody>
                  <a:tcPr marL="0" marR="0" marT="0" marB="0" anchor="ctr"/>
                </a:tc>
                <a:tc>
                  <a:txBody>
                    <a:bodyPr/>
                    <a:lstStyle/>
                    <a:p>
                      <a:pPr algn="ctr" fontAlgn="b"/>
                      <a:r>
                        <a:rPr lang="de-DE" sz="1000" b="1" i="0" u="none" strike="noStrike">
                          <a:effectLst/>
                          <a:latin typeface="Arial"/>
                        </a:rPr>
                        <a:t>70-79</a:t>
                      </a:r>
                    </a:p>
                  </a:txBody>
                  <a:tcPr marL="0" marR="0" marT="0" marB="0" anchor="ctr"/>
                </a:tc>
                <a:tc>
                  <a:txBody>
                    <a:bodyPr/>
                    <a:lstStyle/>
                    <a:p>
                      <a:pPr algn="ctr" fontAlgn="b"/>
                      <a:r>
                        <a:rPr lang="de-DE" sz="1000" b="1" i="0" u="none" strike="noStrike">
                          <a:effectLst/>
                          <a:latin typeface="Arial"/>
                        </a:rPr>
                        <a:t>80-89</a:t>
                      </a:r>
                    </a:p>
                  </a:txBody>
                  <a:tcPr marL="0" marR="0" marT="0" marB="0" anchor="ctr"/>
                </a:tc>
                <a:tc>
                  <a:txBody>
                    <a:bodyPr/>
                    <a:lstStyle/>
                    <a:p>
                      <a:pPr algn="ctr" fontAlgn="b"/>
                      <a:r>
                        <a:rPr lang="de-DE" sz="1000" b="1" i="0" u="none" strike="noStrike" dirty="0">
                          <a:effectLst/>
                          <a:latin typeface="Arial"/>
                        </a:rPr>
                        <a:t>90-99</a:t>
                      </a:r>
                    </a:p>
                  </a:txBody>
                  <a:tcPr marL="0" marR="0" marT="0" marB="0" anchor="ctr"/>
                </a:tc>
                <a:tc>
                  <a:txBody>
                    <a:bodyPr/>
                    <a:lstStyle/>
                    <a:p>
                      <a:pPr algn="ctr" fontAlgn="b"/>
                      <a:r>
                        <a:rPr lang="de-DE" sz="1000" b="1" i="0" u="none" strike="noStrike">
                          <a:effectLst/>
                          <a:latin typeface="Arial"/>
                        </a:rPr>
                        <a:t>100+</a:t>
                      </a:r>
                    </a:p>
                  </a:txBody>
                  <a:tcPr marL="0" marR="0" marT="0" marB="0" anchor="ctr"/>
                </a:tc>
              </a:tr>
              <a:tr h="325441">
                <a:tc>
                  <a:txBody>
                    <a:bodyPr/>
                    <a:lstStyle/>
                    <a:p>
                      <a:pPr algn="l" fontAlgn="b"/>
                      <a:r>
                        <a:rPr lang="de-DE" sz="1600" b="0" i="0" u="none" strike="noStrike" dirty="0">
                          <a:effectLst/>
                          <a:latin typeface="+mj-lt"/>
                        </a:rPr>
                        <a:t>männlich</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6</a:t>
                      </a:r>
                    </a:p>
                  </a:txBody>
                  <a:tcPr marL="0" marR="0" marT="0" marB="0" anchor="ctr"/>
                </a:tc>
                <a:tc>
                  <a:txBody>
                    <a:bodyPr/>
                    <a:lstStyle/>
                    <a:p>
                      <a:pPr algn="ctr" fontAlgn="b"/>
                      <a:r>
                        <a:rPr lang="de-DE" sz="1000" b="0" i="0" u="none" strike="noStrike">
                          <a:effectLst/>
                          <a:latin typeface="Arial"/>
                        </a:rPr>
                        <a:t>13</a:t>
                      </a:r>
                    </a:p>
                  </a:txBody>
                  <a:tcPr marL="0" marR="0" marT="0" marB="0" anchor="ctr"/>
                </a:tc>
                <a:tc>
                  <a:txBody>
                    <a:bodyPr/>
                    <a:lstStyle/>
                    <a:p>
                      <a:pPr algn="ctr" fontAlgn="b"/>
                      <a:r>
                        <a:rPr lang="de-DE" sz="1000" b="0" i="0" u="none" strike="noStrike">
                          <a:effectLst/>
                          <a:latin typeface="Arial"/>
                        </a:rPr>
                        <a:t>40</a:t>
                      </a:r>
                    </a:p>
                  </a:txBody>
                  <a:tcPr marL="0" marR="0" marT="0" marB="0" anchor="ctr"/>
                </a:tc>
                <a:tc>
                  <a:txBody>
                    <a:bodyPr/>
                    <a:lstStyle/>
                    <a:p>
                      <a:pPr algn="ctr" fontAlgn="b"/>
                      <a:r>
                        <a:rPr lang="de-DE" sz="1000" b="0" i="0" u="none" strike="noStrike" dirty="0" smtClean="0">
                          <a:effectLst/>
                          <a:latin typeface="Arial"/>
                        </a:rPr>
                        <a:t>199</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smtClean="0">
                          <a:effectLst/>
                          <a:latin typeface="Arial"/>
                        </a:rPr>
                        <a:t>534</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smtClean="0">
                          <a:effectLst/>
                          <a:latin typeface="Arial"/>
                        </a:rPr>
                        <a:t>1.181</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smtClean="0">
                          <a:effectLst/>
                          <a:latin typeface="Arial"/>
                        </a:rPr>
                        <a:t>1.861</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smtClean="0">
                          <a:effectLst/>
                          <a:latin typeface="Arial"/>
                        </a:rPr>
                        <a:t>506</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a:effectLst/>
                          <a:latin typeface="Arial"/>
                        </a:rPr>
                        <a:t>5</a:t>
                      </a:r>
                    </a:p>
                  </a:txBody>
                  <a:tcPr marL="0" marR="0" marT="0" marB="0" anchor="ctr"/>
                </a:tc>
              </a:tr>
              <a:tr h="325441">
                <a:tc>
                  <a:txBody>
                    <a:bodyPr/>
                    <a:lstStyle/>
                    <a:p>
                      <a:pPr algn="l" fontAlgn="b"/>
                      <a:r>
                        <a:rPr lang="de-DE" sz="1600" b="0" i="0" u="none" strike="noStrike" dirty="0">
                          <a:effectLst/>
                          <a:latin typeface="+mj-lt"/>
                        </a:rPr>
                        <a:t>weiblich</a:t>
                      </a:r>
                    </a:p>
                  </a:txBody>
                  <a:tcPr marL="0" marR="0" marT="0" marB="0" anchor="ctr"/>
                </a:tc>
                <a:tc>
                  <a:txBody>
                    <a:bodyPr/>
                    <a:lstStyle/>
                    <a:p>
                      <a:pPr algn="ctr" fontAlgn="b"/>
                      <a:r>
                        <a:rPr lang="de-DE" sz="1000" b="0" i="0" u="none" strike="noStrike">
                          <a:effectLst/>
                          <a:latin typeface="Arial"/>
                        </a:rPr>
                        <a:t>1</a:t>
                      </a:r>
                    </a:p>
                  </a:txBody>
                  <a:tcPr marL="0" marR="0" marT="0" marB="0" anchor="ctr"/>
                </a:tc>
                <a:tc>
                  <a:txBody>
                    <a:bodyPr/>
                    <a:lstStyle/>
                    <a:p>
                      <a:pPr algn="ctr" fontAlgn="b"/>
                      <a:endParaRPr lang="de-DE" sz="1000" b="0" i="0" u="none" strike="noStrike">
                        <a:effectLst/>
                        <a:latin typeface="Arial"/>
                      </a:endParaRPr>
                    </a:p>
                  </a:txBody>
                  <a:tcPr marL="0" marR="0" marT="0" marB="0" anchor="ctr"/>
                </a:tc>
                <a:tc>
                  <a:txBody>
                    <a:bodyPr/>
                    <a:lstStyle/>
                    <a:p>
                      <a:pPr algn="ctr" fontAlgn="b"/>
                      <a:r>
                        <a:rPr lang="de-DE" sz="1000" b="0" i="0" u="none" strike="noStrike">
                          <a:effectLst/>
                          <a:latin typeface="Arial"/>
                        </a:rPr>
                        <a:t>2</a:t>
                      </a:r>
                    </a:p>
                  </a:txBody>
                  <a:tcPr marL="0" marR="0" marT="0" marB="0" anchor="ctr"/>
                </a:tc>
                <a:tc>
                  <a:txBody>
                    <a:bodyPr/>
                    <a:lstStyle/>
                    <a:p>
                      <a:pPr algn="ctr" fontAlgn="b"/>
                      <a:r>
                        <a:rPr lang="de-DE" sz="1000" b="0" i="0" u="none" strike="noStrike">
                          <a:effectLst/>
                          <a:latin typeface="Arial"/>
                        </a:rPr>
                        <a:t>6</a:t>
                      </a:r>
                    </a:p>
                  </a:txBody>
                  <a:tcPr marL="0" marR="0" marT="0" marB="0" anchor="ctr"/>
                </a:tc>
                <a:tc>
                  <a:txBody>
                    <a:bodyPr/>
                    <a:lstStyle/>
                    <a:p>
                      <a:pPr algn="ctr" fontAlgn="b"/>
                      <a:r>
                        <a:rPr lang="de-DE" sz="1000" b="0" i="0" u="none" strike="noStrike">
                          <a:effectLst/>
                          <a:latin typeface="Arial"/>
                        </a:rPr>
                        <a:t>14</a:t>
                      </a:r>
                    </a:p>
                  </a:txBody>
                  <a:tcPr marL="0" marR="0" marT="0" marB="0" anchor="ctr"/>
                </a:tc>
                <a:tc>
                  <a:txBody>
                    <a:bodyPr/>
                    <a:lstStyle/>
                    <a:p>
                      <a:pPr algn="ctr" fontAlgn="b"/>
                      <a:r>
                        <a:rPr lang="de-DE" sz="1000" b="0" i="0" u="none" strike="noStrike" dirty="0" smtClean="0">
                          <a:effectLst/>
                          <a:latin typeface="Arial"/>
                        </a:rPr>
                        <a:t>66</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smtClean="0">
                          <a:effectLst/>
                          <a:latin typeface="Arial"/>
                        </a:rPr>
                        <a:t>185</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smtClean="0">
                          <a:effectLst/>
                          <a:latin typeface="Arial"/>
                        </a:rPr>
                        <a:t>570</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smtClean="0">
                          <a:effectLst/>
                          <a:latin typeface="Arial"/>
                        </a:rPr>
                        <a:t>1.668</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smtClean="0">
                          <a:effectLst/>
                          <a:latin typeface="Arial"/>
                        </a:rPr>
                        <a:t>917</a:t>
                      </a:r>
                      <a:endParaRPr lang="de-DE" sz="1000" b="0" i="0" u="none" strike="noStrike" dirty="0">
                        <a:effectLst/>
                        <a:latin typeface="Arial"/>
                      </a:endParaRPr>
                    </a:p>
                  </a:txBody>
                  <a:tcPr marL="0" marR="0" marT="0" marB="0" anchor="ctr"/>
                </a:tc>
                <a:tc>
                  <a:txBody>
                    <a:bodyPr/>
                    <a:lstStyle/>
                    <a:p>
                      <a:pPr algn="ctr" fontAlgn="b"/>
                      <a:r>
                        <a:rPr lang="de-DE" sz="1000" b="0" i="0" u="none" strike="noStrike" dirty="0" smtClean="0">
                          <a:effectLst/>
                          <a:latin typeface="Arial"/>
                        </a:rPr>
                        <a:t>43</a:t>
                      </a:r>
                      <a:endParaRPr lang="de-DE" sz="1000" b="0" i="0" u="none" strike="noStrike" dirty="0">
                        <a:effectLst/>
                        <a:latin typeface="Arial"/>
                      </a:endParaRPr>
                    </a:p>
                  </a:txBody>
                  <a:tcPr marL="0" marR="0" marT="0" marB="0" anchor="ctr"/>
                </a:tc>
              </a:tr>
            </a:tbl>
          </a:graphicData>
        </a:graphic>
      </p:graphicFrame>
    </p:spTree>
    <p:extLst>
      <p:ext uri="{BB962C8B-B14F-4D97-AF65-F5344CB8AC3E}">
        <p14:creationId xmlns:p14="http://schemas.microsoft.com/office/powerpoint/2010/main" val="7720964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Alter, Geschlecht, Anteil </a:t>
            </a:r>
            <a:r>
              <a:rPr lang="de-DE" dirty="0"/>
              <a:t>der Hospitalisierten und der Anteil der Verstorbenen nach </a:t>
            </a:r>
            <a:r>
              <a:rPr lang="de-DE" dirty="0" smtClean="0"/>
              <a:t>Meldewoche </a:t>
            </a:r>
            <a:r>
              <a:rPr lang="de-DE" sz="1400" dirty="0" smtClean="0"/>
              <a:t>(Datenstand 12.05.2020, 0:00 Uhr)</a:t>
            </a:r>
            <a:endParaRPr lang="de-DE" sz="1400" dirty="0"/>
          </a:p>
        </p:txBody>
      </p:sp>
      <p:sp>
        <p:nvSpPr>
          <p:cNvPr id="4" name="Datumsplatzhalter 3"/>
          <p:cNvSpPr>
            <a:spLocks noGrp="1"/>
          </p:cNvSpPr>
          <p:nvPr>
            <p:ph type="dt" sz="half" idx="14"/>
          </p:nvPr>
        </p:nvSpPr>
        <p:spPr/>
        <p:txBody>
          <a:bodyPr/>
          <a:lstStyle/>
          <a:p>
            <a:fld id="{ACAF461F-8D1F-4FF7-88D9-E71E314A1B2F}"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dirty="0"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24</a:t>
            </a:fld>
            <a:endParaRPr lang="de-DE" dirty="0"/>
          </a:p>
        </p:txBody>
      </p:sp>
      <p:pic>
        <p:nvPicPr>
          <p:cNvPr id="19457" name="Picture 1"/>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86589" y="1717482"/>
            <a:ext cx="8345471" cy="4134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feld 8"/>
          <p:cNvSpPr txBox="1"/>
          <p:nvPr/>
        </p:nvSpPr>
        <p:spPr>
          <a:xfrm>
            <a:off x="324535" y="5701084"/>
            <a:ext cx="7728385" cy="523220"/>
          </a:xfrm>
          <a:prstGeom prst="rect">
            <a:avLst/>
          </a:prstGeom>
          <a:noFill/>
        </p:spPr>
        <p:txBody>
          <a:bodyPr wrap="square" rtlCol="0">
            <a:spAutoFit/>
          </a:bodyPr>
          <a:lstStyle/>
          <a:p>
            <a:r>
              <a:rPr lang="de-DE" sz="1400" dirty="0" smtClean="0"/>
              <a:t>*Die </a:t>
            </a:r>
            <a:r>
              <a:rPr lang="de-DE" sz="1400" dirty="0"/>
              <a:t>Anteile der Verstorbenen in den Meldewochen 18 und 19 sind noch nicht aussagekräftig, da der Ausgang der in diesen Meldewochen übermittelten Erkrankungen noch unklar ist.</a:t>
            </a:r>
          </a:p>
        </p:txBody>
      </p:sp>
    </p:spTree>
    <p:extLst>
      <p:ext uri="{BB962C8B-B14F-4D97-AF65-F5344CB8AC3E}">
        <p14:creationId xmlns:p14="http://schemas.microsoft.com/office/powerpoint/2010/main" val="42434311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7816736E-E885-4E60-9EE7-3772504ED49C}"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25</a:t>
            </a:fld>
            <a:endParaRPr lang="de-DE"/>
          </a:p>
        </p:txBody>
      </p:sp>
      <p:sp>
        <p:nvSpPr>
          <p:cNvPr id="2" name="Titel 1"/>
          <p:cNvSpPr>
            <a:spLocks noGrp="1"/>
          </p:cNvSpPr>
          <p:nvPr>
            <p:ph type="title"/>
          </p:nvPr>
        </p:nvSpPr>
        <p:spPr>
          <a:xfrm>
            <a:off x="236765" y="195532"/>
            <a:ext cx="6784521" cy="615553"/>
          </a:xfrm>
          <a:solidFill>
            <a:srgbClr val="045AA6"/>
          </a:solidFill>
        </p:spPr>
        <p:txBody>
          <a:bodyPr lIns="72000"/>
          <a:lstStyle/>
          <a:p>
            <a:pPr>
              <a:spcBef>
                <a:spcPts val="600"/>
              </a:spcBef>
            </a:pPr>
            <a:r>
              <a:rPr lang="de-DE" sz="2000" dirty="0" smtClean="0">
                <a:solidFill>
                  <a:schemeClr val="bg1"/>
                </a:solidFill>
              </a:rPr>
              <a:t>Übermittelte Fälle nach Tätigkeit oder Betreuung in Einrichtungen; </a:t>
            </a:r>
            <a:r>
              <a:rPr lang="de-DE" sz="1400" dirty="0">
                <a:solidFill>
                  <a:schemeClr val="bg1"/>
                </a:solidFill>
              </a:rPr>
              <a:t>(Datenstand: </a:t>
            </a:r>
            <a:r>
              <a:rPr lang="de-DE" sz="1400" dirty="0" smtClean="0">
                <a:solidFill>
                  <a:schemeClr val="bg1"/>
                </a:solidFill>
              </a:rPr>
              <a:t>15.05.2020. 0:00)</a:t>
            </a:r>
            <a:endParaRPr lang="de-DE" sz="1400" dirty="0">
              <a:solidFill>
                <a:schemeClr val="bg1"/>
              </a:solidFill>
            </a:endParaRPr>
          </a:p>
        </p:txBody>
      </p:sp>
      <p:sp>
        <p:nvSpPr>
          <p:cNvPr id="5" name="Rechteck 4"/>
          <p:cNvSpPr/>
          <p:nvPr/>
        </p:nvSpPr>
        <p:spPr>
          <a:xfrm>
            <a:off x="425991" y="6012905"/>
            <a:ext cx="8463031" cy="261610"/>
          </a:xfrm>
          <a:prstGeom prst="rect">
            <a:avLst/>
          </a:prstGeom>
        </p:spPr>
        <p:txBody>
          <a:bodyPr wrap="square">
            <a:spAutoFit/>
          </a:bodyPr>
          <a:lstStyle/>
          <a:p>
            <a:pPr lvl="0" defTabSz="914400" eaLnBrk="0" fontAlgn="base" hangingPunct="0">
              <a:spcBef>
                <a:spcPct val="0"/>
              </a:spcBef>
              <a:spcAft>
                <a:spcPct val="0"/>
              </a:spcAft>
            </a:pPr>
            <a:r>
              <a:rPr lang="de-DE" altLang="de-DE" sz="1100" dirty="0" smtClean="0">
                <a:latin typeface="Calibri" pitchFamily="34" charset="0"/>
                <a:ea typeface="MS Mincho" charset="-128"/>
                <a:cs typeface="Calibri" pitchFamily="34" charset="0"/>
              </a:rPr>
              <a:t>* Für Betreuung nach §33 nur </a:t>
            </a:r>
            <a:r>
              <a:rPr lang="de-DE" altLang="de-DE" sz="1100" dirty="0">
                <a:latin typeface="Calibri" pitchFamily="34" charset="0"/>
                <a:ea typeface="MS Mincho" charset="-128"/>
                <a:cs typeface="Calibri" pitchFamily="34" charset="0"/>
              </a:rPr>
              <a:t>Fälle unter 18 </a:t>
            </a:r>
            <a:r>
              <a:rPr lang="de-DE" altLang="de-DE" sz="1100">
                <a:latin typeface="Calibri" pitchFamily="34" charset="0"/>
                <a:ea typeface="MS Mincho" charset="-128"/>
                <a:cs typeface="Calibri" pitchFamily="34" charset="0"/>
              </a:rPr>
              <a:t>Jahren </a:t>
            </a:r>
            <a:r>
              <a:rPr lang="de-DE" altLang="de-DE" sz="1100" smtClean="0">
                <a:latin typeface="Calibri" pitchFamily="34" charset="0"/>
                <a:ea typeface="MS Mincho" charset="-128"/>
                <a:cs typeface="Calibri" pitchFamily="34" charset="0"/>
              </a:rPr>
              <a:t>berücksichtigt, </a:t>
            </a:r>
            <a:r>
              <a:rPr lang="de-DE" altLang="de-DE" sz="1100" dirty="0">
                <a:latin typeface="Calibri" pitchFamily="34" charset="0"/>
                <a:ea typeface="MS Mincho" charset="-128"/>
                <a:cs typeface="Calibri" pitchFamily="34" charset="0"/>
              </a:rPr>
              <a:t>da bei anderer Angabe von Fehleingaben ausgegangen werden kann</a:t>
            </a:r>
            <a:endParaRPr lang="de-DE" altLang="de-DE" sz="1100" dirty="0">
              <a:latin typeface="Arial" pitchFamily="34" charset="0"/>
              <a:cs typeface="Arial" pitchFamily="34" charset="0"/>
            </a:endParaRPr>
          </a:p>
        </p:txBody>
      </p:sp>
      <p:sp>
        <p:nvSpPr>
          <p:cNvPr id="7" name="Rectangle 1"/>
          <p:cNvSpPr>
            <a:spLocks noChangeArrowheads="1"/>
          </p:cNvSpPr>
          <p:nvPr/>
        </p:nvSpPr>
        <p:spPr bwMode="auto">
          <a:xfrm>
            <a:off x="236765" y="910802"/>
            <a:ext cx="828598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fontAlgn="base">
              <a:spcBef>
                <a:spcPct val="0"/>
              </a:spcBef>
              <a:spcAft>
                <a:spcPct val="0"/>
              </a:spcAft>
            </a:pPr>
            <a:r>
              <a:rPr kumimoji="0" lang="de-DE" altLang="de-DE" sz="1200" b="1" i="0" u="none" strike="noStrike" cap="none" normalizeH="0" baseline="0" dirty="0" smtClean="0">
                <a:ln>
                  <a:noFill/>
                </a:ln>
                <a:effectLst/>
                <a:latin typeface="Calibri" pitchFamily="34" charset="0"/>
                <a:ea typeface="MS Mincho" charset="-128"/>
                <a:cs typeface="Calibri" pitchFamily="34" charset="0"/>
              </a:rPr>
              <a:t>Übermittelte COVID-19-Fälle nach Tätigkeit oder Betreuung in Einrichtungen mit besonderer Relevanz für die Transmission von Infektionskrankheiten (Angaben </a:t>
            </a:r>
            <a:r>
              <a:rPr lang="de-DE" altLang="de-DE" sz="1200" b="1" dirty="0">
                <a:latin typeface="Calibri" pitchFamily="34" charset="0"/>
                <a:ea typeface="MS Mincho" charset="-128"/>
                <a:cs typeface="Calibri" pitchFamily="34" charset="0"/>
              </a:rPr>
              <a:t>für </a:t>
            </a:r>
            <a:r>
              <a:rPr lang="de-DE" altLang="de-DE" sz="1200" b="1" dirty="0" smtClean="0">
                <a:latin typeface="Calibri" pitchFamily="34" charset="0"/>
                <a:ea typeface="MS Mincho" charset="-128"/>
                <a:cs typeface="Calibri" pitchFamily="34" charset="0"/>
              </a:rPr>
              <a:t>172.238 </a:t>
            </a:r>
            <a:r>
              <a:rPr kumimoji="0" lang="de-DE" altLang="de-DE" sz="1200" b="1" i="0" u="none" strike="noStrike" cap="none" normalizeH="0" baseline="0" dirty="0" smtClean="0">
                <a:ln>
                  <a:noFill/>
                </a:ln>
                <a:effectLst/>
                <a:latin typeface="Calibri" pitchFamily="34" charset="0"/>
                <a:ea typeface="MS Mincho" charset="-128"/>
                <a:cs typeface="Calibri" pitchFamily="34" charset="0"/>
              </a:rPr>
              <a:t>Fälle*, davon 53.796 nicht erhoben oder nicht ermittelbar)</a:t>
            </a:r>
            <a:endParaRPr kumimoji="0" lang="de-DE" altLang="de-DE" sz="1200" b="0" i="0" u="none" strike="noStrike" cap="none" normalizeH="0" baseline="0" dirty="0" smtClean="0">
              <a:ln>
                <a:noFill/>
              </a:ln>
              <a:effectLst/>
              <a:latin typeface="Arial" pitchFamily="34" charset="0"/>
              <a:cs typeface="Arial" pitchFamily="34" charset="0"/>
            </a:endParaRPr>
          </a:p>
        </p:txBody>
      </p:sp>
      <p:graphicFrame>
        <p:nvGraphicFramePr>
          <p:cNvPr id="8" name="Tabelle 7"/>
          <p:cNvGraphicFramePr>
            <a:graphicFrameLocks noGrp="1"/>
          </p:cNvGraphicFramePr>
          <p:nvPr>
            <p:extLst>
              <p:ext uri="{D42A27DB-BD31-4B8C-83A1-F6EECF244321}">
                <p14:modId xmlns:p14="http://schemas.microsoft.com/office/powerpoint/2010/main" val="306028332"/>
              </p:ext>
            </p:extLst>
          </p:nvPr>
        </p:nvGraphicFramePr>
        <p:xfrm>
          <a:off x="425992" y="1685556"/>
          <a:ext cx="8292706" cy="4109190"/>
        </p:xfrm>
        <a:graphic>
          <a:graphicData uri="http://schemas.openxmlformats.org/drawingml/2006/table">
            <a:tbl>
              <a:tblPr firstRow="1" firstCol="1" bandRow="1">
                <a:tableStyleId>{5C22544A-7EE6-4342-B048-85BDC9FD1C3A}</a:tableStyleId>
              </a:tblPr>
              <a:tblGrid>
                <a:gridCol w="2854349"/>
                <a:gridCol w="1139418"/>
                <a:gridCol w="1265467"/>
                <a:gridCol w="1265467"/>
                <a:gridCol w="1013369"/>
                <a:gridCol w="754636"/>
              </a:tblGrid>
              <a:tr h="585463">
                <a:tc>
                  <a:txBody>
                    <a:bodyPr/>
                    <a:lstStyle/>
                    <a:p>
                      <a:pPr>
                        <a:lnSpc>
                          <a:spcPct val="115000"/>
                        </a:lnSpc>
                        <a:spcAft>
                          <a:spcPts val="600"/>
                        </a:spcAft>
                      </a:pPr>
                      <a:r>
                        <a:rPr lang="de-DE" sz="1100" dirty="0">
                          <a:effectLst/>
                        </a:rPr>
                        <a:t>Einrichtung gemäß</a:t>
                      </a:r>
                      <a:endParaRPr lang="de-DE" sz="1100" dirty="0">
                        <a:effectLst/>
                        <a:latin typeface="Calibri"/>
                        <a:ea typeface="MS Mincho"/>
                        <a:cs typeface="Times New Roman"/>
                      </a:endParaRPr>
                    </a:p>
                  </a:txBody>
                  <a:tcPr marL="44450" marR="44450" marT="9525" marB="0" anchor="ctr"/>
                </a:tc>
                <a:tc>
                  <a:txBody>
                    <a:bodyPr/>
                    <a:lstStyle/>
                    <a:p>
                      <a:pPr algn="r">
                        <a:lnSpc>
                          <a:spcPct val="115000"/>
                        </a:lnSpc>
                        <a:spcAft>
                          <a:spcPts val="600"/>
                        </a:spcAft>
                      </a:pPr>
                      <a:r>
                        <a:rPr lang="de-DE" sz="1100">
                          <a:effectLst/>
                        </a:rPr>
                        <a:t> </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1200"/>
                        </a:spcAft>
                      </a:pPr>
                      <a:r>
                        <a:rPr lang="de-DE" sz="1100">
                          <a:effectLst/>
                        </a:rPr>
                        <a:t>Gesamt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Hospitalisiert</a:t>
                      </a:r>
                      <a:endParaRPr lang="de-DE" sz="1100">
                        <a:effectLst/>
                        <a:latin typeface="Calibri"/>
                        <a:ea typeface="MS Mincho"/>
                        <a:cs typeface="Times New Roman"/>
                      </a:endParaRPr>
                    </a:p>
                  </a:txBody>
                  <a:tcPr marL="44450" marR="44450" marT="9525" marB="0" anchor="ctr"/>
                </a:tc>
                <a:tc>
                  <a:txBody>
                    <a:bodyPr/>
                    <a:lstStyle/>
                    <a:p>
                      <a:pPr algn="ctr">
                        <a:lnSpc>
                          <a:spcPct val="115000"/>
                        </a:lnSpc>
                        <a:spcAft>
                          <a:spcPts val="1200"/>
                        </a:spcAft>
                      </a:pPr>
                      <a:r>
                        <a:rPr lang="de-DE" sz="1100">
                          <a:effectLst/>
                        </a:rPr>
                        <a:t>Verstorben</a:t>
                      </a:r>
                      <a:endParaRPr lang="de-DE" sz="1100">
                        <a:effectLst/>
                        <a:latin typeface="Calibri"/>
                        <a:ea typeface="MS Mincho"/>
                        <a:cs typeface="Times New Roman"/>
                      </a:endParaRPr>
                    </a:p>
                  </a:txBody>
                  <a:tcPr marL="0" marR="0" marT="0" marB="0" anchor="ctr"/>
                </a:tc>
                <a:tc>
                  <a:txBody>
                    <a:bodyPr/>
                    <a:lstStyle/>
                    <a:p>
                      <a:pPr algn="ctr">
                        <a:lnSpc>
                          <a:spcPct val="115000"/>
                        </a:lnSpc>
                        <a:spcAft>
                          <a:spcPts val="0"/>
                        </a:spcAft>
                      </a:pPr>
                      <a:r>
                        <a:rPr lang="de-DE" sz="1100">
                          <a:effectLst/>
                        </a:rPr>
                        <a:t>Genesen </a:t>
                      </a:r>
                    </a:p>
                    <a:p>
                      <a:pPr algn="ctr">
                        <a:lnSpc>
                          <a:spcPct val="115000"/>
                        </a:lnSpc>
                        <a:spcAft>
                          <a:spcPts val="0"/>
                        </a:spcAft>
                      </a:pPr>
                      <a:r>
                        <a:rPr lang="de-DE" sz="900">
                          <a:effectLst/>
                        </a:rPr>
                        <a:t>(Schätzung)</a:t>
                      </a:r>
                      <a:endParaRPr lang="de-DE" sz="1100">
                        <a:effectLst/>
                        <a:latin typeface="Calibri"/>
                        <a:ea typeface="MS Mincho"/>
                        <a:cs typeface="Times New Roman"/>
                      </a:endParaRPr>
                    </a:p>
                  </a:txBody>
                  <a:tcPr marL="0" marR="0" marT="0" marB="0" anchor="ctr"/>
                </a:tc>
              </a:tr>
              <a:tr h="405882">
                <a:tc rowSpan="2">
                  <a:txBody>
                    <a:bodyPr/>
                    <a:lstStyle/>
                    <a:p>
                      <a:pPr>
                        <a:lnSpc>
                          <a:spcPct val="115000"/>
                        </a:lnSpc>
                        <a:spcBef>
                          <a:spcPts val="100"/>
                        </a:spcBef>
                        <a:spcAft>
                          <a:spcPts val="100"/>
                        </a:spcAft>
                      </a:pPr>
                      <a:r>
                        <a:rPr lang="de-DE" sz="1000" dirty="0">
                          <a:effectLst/>
                        </a:rPr>
                        <a:t>§ 23 IfSG (z.B</a:t>
                      </a:r>
                      <a:r>
                        <a:rPr lang="de-DE" sz="1000">
                          <a:effectLst/>
                        </a:rPr>
                        <a:t>. </a:t>
                      </a:r>
                      <a:r>
                        <a:rPr lang="de-DE" sz="1000" smtClean="0">
                          <a:effectLst/>
                        </a:rPr>
                        <a:t>Krankenhäuser, </a:t>
                      </a:r>
                      <a:r>
                        <a:rPr lang="de-DE" sz="1000">
                          <a:effectLst/>
                        </a:rPr>
                        <a:t>ärztliche </a:t>
                      </a:r>
                      <a:r>
                        <a:rPr lang="de-DE" sz="1000" smtClean="0">
                          <a:effectLst/>
                        </a:rPr>
                        <a:t>Praxen, </a:t>
                      </a:r>
                      <a:r>
                        <a:rPr lang="de-DE" sz="1000" dirty="0">
                          <a:effectLst/>
                        </a:rPr>
                        <a:t>Dialyseeinrichtungen und Rettungsdienste)</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2.669</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1.836</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499</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1.700</a:t>
                      </a:r>
                      <a:endParaRPr lang="de-DE" sz="1200" dirty="0">
                        <a:solidFill>
                          <a:schemeClr val="tx1"/>
                        </a:solidFill>
                        <a:effectLst/>
                        <a:latin typeface="Cambria"/>
                        <a:ea typeface="Times New Roman"/>
                      </a:endParaRPr>
                    </a:p>
                  </a:txBody>
                  <a:tcPr marL="0" marR="0" marT="0" marB="0" anchor="ctr"/>
                </a:tc>
              </a:tr>
              <a:tr h="405882">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11.688</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rPr>
                        <a:t>534</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rPr>
                        <a:t>18</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11.000</a:t>
                      </a:r>
                      <a:endParaRPr lang="de-DE" sz="1200" dirty="0">
                        <a:solidFill>
                          <a:schemeClr val="tx1"/>
                        </a:solidFill>
                        <a:effectLst/>
                        <a:latin typeface="Cambria"/>
                        <a:ea typeface="Times New Roman"/>
                      </a:endParaRPr>
                    </a:p>
                  </a:txBody>
                  <a:tcPr marL="0" marR="0" marT="0" marB="0" anchor="ctr"/>
                </a:tc>
              </a:tr>
              <a:tr h="391136">
                <a:tc rowSpan="2">
                  <a:txBody>
                    <a:bodyPr/>
                    <a:lstStyle/>
                    <a:p>
                      <a:pPr>
                        <a:lnSpc>
                          <a:spcPct val="115000"/>
                        </a:lnSpc>
                        <a:spcBef>
                          <a:spcPts val="100"/>
                        </a:spcBef>
                        <a:spcAft>
                          <a:spcPts val="100"/>
                        </a:spcAft>
                      </a:pPr>
                      <a:r>
                        <a:rPr lang="de-DE" sz="1000" dirty="0">
                          <a:effectLst/>
                        </a:rPr>
                        <a:t>§ 33 IfSG (z.B</a:t>
                      </a:r>
                      <a:r>
                        <a:rPr lang="de-DE" sz="1000">
                          <a:effectLst/>
                        </a:rPr>
                        <a:t>. </a:t>
                      </a:r>
                      <a:r>
                        <a:rPr lang="de-DE" sz="1000" smtClean="0">
                          <a:effectLst/>
                        </a:rPr>
                        <a:t>Kitas, Kinderhorte, Schulen, </a:t>
                      </a:r>
                      <a:r>
                        <a:rPr lang="de-DE" sz="1000" dirty="0">
                          <a:effectLst/>
                        </a:rPr>
                        <a:t>Heime und Ferienlager)</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a:effectLst/>
                        </a:rPr>
                        <a:t>Betreut/ untergebracht</a:t>
                      </a:r>
                      <a:endParaRPr lang="de-DE" sz="110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1.907*</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53</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a:solidFill>
                            <a:schemeClr val="tx1"/>
                          </a:solidFill>
                          <a:effectLst/>
                        </a:rPr>
                        <a:t>1</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rPr>
                        <a:t>1.800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2.273</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107</a:t>
                      </a:r>
                      <a:endParaRPr lang="de-DE" sz="1200" dirty="0">
                        <a:solidFill>
                          <a:schemeClr val="tx1"/>
                        </a:solidFill>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a:solidFill>
                            <a:schemeClr val="tx1"/>
                          </a:solidFill>
                          <a:effectLst/>
                        </a:rPr>
                        <a:t>7</a:t>
                      </a:r>
                      <a:endParaRPr lang="de-DE" sz="1200" dirty="0">
                        <a:solidFill>
                          <a:schemeClr val="tx1"/>
                        </a:solidFill>
                        <a:effectLst/>
                        <a:latin typeface="Cambria"/>
                        <a:ea typeface="Times New Roman"/>
                      </a:endParaRPr>
                    </a:p>
                  </a:txBody>
                  <a:tcPr marL="0" marR="0" marT="0" marB="0" anchor="ctr"/>
                </a:tc>
                <a:tc>
                  <a:txBody>
                    <a:bodyPr/>
                    <a:lstStyle/>
                    <a:p>
                      <a:pPr algn="ctr">
                        <a:spcBef>
                          <a:spcPts val="100"/>
                        </a:spcBef>
                        <a:spcAft>
                          <a:spcPts val="100"/>
                        </a:spcAft>
                      </a:pPr>
                      <a:r>
                        <a:rPr lang="de-DE" sz="1200" kern="1200" dirty="0" smtClean="0">
                          <a:solidFill>
                            <a:schemeClr val="tx1"/>
                          </a:solidFill>
                          <a:effectLst/>
                          <a:latin typeface="+mn-lt"/>
                          <a:ea typeface="+mn-ea"/>
                        </a:rPr>
                        <a:t>2.200</a:t>
                      </a:r>
                      <a:endParaRPr lang="de-DE" sz="1200" dirty="0">
                        <a:solidFill>
                          <a:schemeClr val="tx1"/>
                        </a:solidFill>
                        <a:effectLst/>
                        <a:latin typeface="Cambria"/>
                        <a:ea typeface="Times New Roman"/>
                      </a:endParaRPr>
                    </a:p>
                  </a:txBody>
                  <a:tcPr marL="0" marR="0" marT="0" marB="0" anchor="ctr"/>
                </a:tc>
              </a:tr>
              <a:tr h="532902">
                <a:tc rowSpan="2">
                  <a:txBody>
                    <a:bodyPr/>
                    <a:lstStyle/>
                    <a:p>
                      <a:pPr>
                        <a:lnSpc>
                          <a:spcPct val="115000"/>
                        </a:lnSpc>
                        <a:spcBef>
                          <a:spcPts val="100"/>
                        </a:spcBef>
                        <a:spcAft>
                          <a:spcPts val="100"/>
                        </a:spcAft>
                      </a:pPr>
                      <a:r>
                        <a:rPr lang="de-DE" sz="1000" dirty="0">
                          <a:effectLst/>
                        </a:rPr>
                        <a:t>§ 36 IfSG (z.B</a:t>
                      </a:r>
                      <a:r>
                        <a:rPr lang="de-DE" sz="1000">
                          <a:effectLst/>
                        </a:rPr>
                        <a:t>. </a:t>
                      </a:r>
                      <a:r>
                        <a:rPr lang="de-DE" sz="1000" smtClean="0">
                          <a:effectLst/>
                        </a:rPr>
                        <a:t>Pflegeeinrichtungen, Obdachlosen-unterkünfte, </a:t>
                      </a:r>
                      <a:r>
                        <a:rPr lang="de-DE" sz="1000" dirty="0">
                          <a:effectLst/>
                        </a:rPr>
                        <a:t>Einrichtungen zur gemeinschaftlichen Unterbringung </a:t>
                      </a:r>
                      <a:r>
                        <a:rPr lang="de-DE" sz="1000">
                          <a:effectLst/>
                        </a:rPr>
                        <a:t>von </a:t>
                      </a:r>
                      <a:r>
                        <a:rPr lang="de-DE" sz="1000" smtClean="0">
                          <a:effectLst/>
                        </a:rPr>
                        <a:t>Asylsuchenden, </a:t>
                      </a:r>
                      <a:r>
                        <a:rPr lang="de-DE" sz="1000">
                          <a:effectLst/>
                        </a:rPr>
                        <a:t>sonstige </a:t>
                      </a:r>
                      <a:r>
                        <a:rPr lang="de-DE" sz="1000" smtClean="0">
                          <a:effectLst/>
                        </a:rPr>
                        <a:t>Massenunterkünfte, </a:t>
                      </a:r>
                      <a:r>
                        <a:rPr lang="de-DE" sz="1000" dirty="0">
                          <a:effectLst/>
                        </a:rPr>
                        <a:t>Justizvollzugsanstalten)</a:t>
                      </a:r>
                      <a:endParaRPr lang="de-DE" sz="1100" dirty="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Betreut/ untergebracht</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14.470</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dirty="0" smtClean="0">
                          <a:solidFill>
                            <a:schemeClr val="tx1"/>
                          </a:solidFill>
                          <a:effectLst/>
                        </a:rPr>
                        <a:t>3.284</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2.919</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9.700</a:t>
                      </a:r>
                      <a:endParaRPr lang="de-DE" sz="1200" dirty="0">
                        <a:solidFill>
                          <a:schemeClr val="tx1"/>
                        </a:solidFill>
                        <a:effectLst/>
                        <a:latin typeface="Cambria"/>
                        <a:ea typeface="Times New Roman"/>
                      </a:endParaRPr>
                    </a:p>
                  </a:txBody>
                  <a:tcPr marL="0" marR="0" marT="0" marB="0" anchor="ctr"/>
                </a:tc>
              </a:tr>
              <a:tr h="391136">
                <a:tc vMerge="1">
                  <a:txBody>
                    <a:bodyPr/>
                    <a:lstStyle/>
                    <a:p>
                      <a:endParaRPr lang="de-DE"/>
                    </a:p>
                  </a:txBody>
                  <a:tcP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spcBef>
                          <a:spcPts val="100"/>
                        </a:spcBef>
                        <a:spcAft>
                          <a:spcPts val="100"/>
                        </a:spcAft>
                      </a:pPr>
                      <a:r>
                        <a:rPr lang="de-DE" sz="1200" kern="1200" dirty="0" smtClean="0">
                          <a:effectLst/>
                        </a:rPr>
                        <a:t>8.418</a:t>
                      </a:r>
                      <a:endParaRPr lang="de-DE" sz="1200" dirty="0">
                        <a:effectLst/>
                        <a:latin typeface="Cambria"/>
                        <a:ea typeface="Times New Roman"/>
                      </a:endParaRPr>
                    </a:p>
                  </a:txBody>
                  <a:tcPr marL="44450" marR="44450" marT="9525" marB="0" anchor="ctr"/>
                </a:tc>
                <a:tc>
                  <a:txBody>
                    <a:bodyPr/>
                    <a:lstStyle/>
                    <a:p>
                      <a:pPr algn="ctr">
                        <a:spcBef>
                          <a:spcPts val="100"/>
                        </a:spcBef>
                        <a:spcAft>
                          <a:spcPts val="100"/>
                        </a:spcAft>
                      </a:pPr>
                      <a:r>
                        <a:rPr lang="de-DE" sz="1200" kern="1200" dirty="0" smtClean="0">
                          <a:solidFill>
                            <a:schemeClr val="tx1"/>
                          </a:solidFill>
                          <a:effectLst/>
                          <a:latin typeface="+mn-lt"/>
                          <a:ea typeface="+mn-ea"/>
                        </a:rPr>
                        <a:t>348</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kern="1200" dirty="0" smtClean="0">
                          <a:solidFill>
                            <a:schemeClr val="tx1"/>
                          </a:solidFill>
                          <a:effectLst/>
                          <a:latin typeface="+mn-lt"/>
                          <a:ea typeface="+mn-ea"/>
                        </a:rPr>
                        <a:t>41</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kern="1200" dirty="0" smtClean="0">
                          <a:solidFill>
                            <a:schemeClr val="tx1"/>
                          </a:solidFill>
                          <a:effectLst/>
                        </a:rPr>
                        <a:t>7.700</a:t>
                      </a:r>
                      <a:endParaRPr lang="de-DE" sz="1200" dirty="0">
                        <a:solidFill>
                          <a:schemeClr val="tx1"/>
                        </a:solidFill>
                        <a:effectLst/>
                        <a:latin typeface="Cambria"/>
                        <a:ea typeface="Times New Roman"/>
                      </a:endParaRPr>
                    </a:p>
                  </a:txBody>
                  <a:tcPr marL="0" marR="0" marT="0" marB="0" anchor="ctr"/>
                </a:tc>
              </a:tr>
              <a:tr h="603567">
                <a:tc>
                  <a:txBody>
                    <a:bodyPr/>
                    <a:lstStyle/>
                    <a:p>
                      <a:pPr>
                        <a:lnSpc>
                          <a:spcPct val="115000"/>
                        </a:lnSpc>
                        <a:spcBef>
                          <a:spcPts val="100"/>
                        </a:spcBef>
                        <a:spcAft>
                          <a:spcPts val="100"/>
                        </a:spcAft>
                      </a:pPr>
                      <a:r>
                        <a:rPr lang="de-DE" sz="1000">
                          <a:effectLst/>
                        </a:rPr>
                        <a:t>§ 42 IfSG (z.B. Küchen von Gaststätten und sonstigen Einrichtungen mit oder zur Gemeinschaftsverpflegung)</a:t>
                      </a:r>
                      <a:endParaRPr lang="de-DE" sz="1100">
                        <a:effectLst/>
                        <a:latin typeface="Calibri"/>
                        <a:ea typeface="MS Mincho"/>
                        <a:cs typeface="Times New Roman"/>
                      </a:endParaRPr>
                    </a:p>
                  </a:txBody>
                  <a:tcPr marL="44450" marR="44450" marT="9525" marB="0" anchor="ctr"/>
                </a:tc>
                <a:tc>
                  <a:txBody>
                    <a:bodyPr/>
                    <a:lstStyle/>
                    <a:p>
                      <a:pPr algn="ctr">
                        <a:lnSpc>
                          <a:spcPct val="115000"/>
                        </a:lnSpc>
                        <a:spcBef>
                          <a:spcPts val="100"/>
                        </a:spcBef>
                        <a:spcAft>
                          <a:spcPts val="100"/>
                        </a:spcAft>
                      </a:pPr>
                      <a:r>
                        <a:rPr lang="de-DE" sz="1100" dirty="0">
                          <a:effectLst/>
                        </a:rPr>
                        <a:t>Tätigkeit in Einrichtung</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rPr>
                        <a:t>1.984</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131</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55</a:t>
                      </a:r>
                      <a:endParaRPr lang="de-DE" sz="1200" dirty="0">
                        <a:solidFill>
                          <a:schemeClr val="tx1"/>
                        </a:solidFill>
                        <a:effectLst/>
                        <a:latin typeface="Cambria"/>
                        <a:ea typeface="Times New Roman"/>
                      </a:endParaRPr>
                    </a:p>
                  </a:txBody>
                  <a:tcPr marL="0" marR="0" marT="0" marB="0" anchor="ctr"/>
                </a:tc>
                <a:tc>
                  <a:txBody>
                    <a:bodyPr/>
                    <a:lstStyle/>
                    <a:p>
                      <a:pPr algn="ctr" fontAlgn="ctr">
                        <a:spcBef>
                          <a:spcPts val="100"/>
                        </a:spcBef>
                        <a:spcAft>
                          <a:spcPts val="100"/>
                        </a:spcAft>
                      </a:pPr>
                      <a:r>
                        <a:rPr lang="de-DE" sz="1200" dirty="0" smtClean="0">
                          <a:solidFill>
                            <a:schemeClr val="tx1"/>
                          </a:solidFill>
                          <a:effectLst/>
                        </a:rPr>
                        <a:t>1.300</a:t>
                      </a:r>
                      <a:endParaRPr lang="de-DE" sz="1200" dirty="0">
                        <a:solidFill>
                          <a:schemeClr val="tx1"/>
                        </a:solidFill>
                        <a:effectLst/>
                        <a:latin typeface="Cambria"/>
                        <a:ea typeface="Times New Roman"/>
                      </a:endParaRPr>
                    </a:p>
                  </a:txBody>
                  <a:tcPr marL="0" marR="0" marT="0" marB="0" anchor="ctr"/>
                </a:tc>
              </a:tr>
              <a:tr h="402086">
                <a:tc>
                  <a:txBody>
                    <a:bodyPr/>
                    <a:lstStyle/>
                    <a:p>
                      <a:pPr>
                        <a:lnSpc>
                          <a:spcPct val="115000"/>
                        </a:lnSpc>
                        <a:spcBef>
                          <a:spcPts val="100"/>
                        </a:spcBef>
                        <a:spcAft>
                          <a:spcPts val="100"/>
                        </a:spcAft>
                      </a:pPr>
                      <a:r>
                        <a:rPr lang="de-DE" sz="1000">
                          <a:effectLst/>
                        </a:rPr>
                        <a:t>Ohne </a:t>
                      </a:r>
                      <a:r>
                        <a:rPr lang="de-DE" sz="1000" smtClean="0">
                          <a:effectLst/>
                        </a:rPr>
                        <a:t>Tätigkeit, </a:t>
                      </a:r>
                      <a:r>
                        <a:rPr lang="de-DE" sz="1000" dirty="0">
                          <a:effectLst/>
                        </a:rPr>
                        <a:t>Betreuung oder Unterbringung in genannten Einrichtungen</a:t>
                      </a:r>
                      <a:endParaRPr lang="de-DE" sz="1100" dirty="0">
                        <a:effectLst/>
                        <a:latin typeface="Calibri"/>
                        <a:ea typeface="MS Mincho"/>
                        <a:cs typeface="Times New Roman"/>
                      </a:endParaRPr>
                    </a:p>
                  </a:txBody>
                  <a:tcPr marL="44450" marR="44450" marT="9525" marB="0" anchor="ctr"/>
                </a:tc>
                <a:tc>
                  <a:txBody>
                    <a:bodyPr/>
                    <a:lstStyle/>
                    <a:p>
                      <a:pPr>
                        <a:lnSpc>
                          <a:spcPct val="115000"/>
                        </a:lnSpc>
                        <a:spcBef>
                          <a:spcPts val="100"/>
                        </a:spcBef>
                        <a:spcAft>
                          <a:spcPts val="100"/>
                        </a:spcAft>
                      </a:pPr>
                      <a:r>
                        <a:rPr lang="de-DE" sz="1000" dirty="0">
                          <a:effectLst/>
                        </a:rPr>
                        <a:t> </a:t>
                      </a:r>
                      <a:endParaRPr lang="de-DE" sz="1100" dirty="0">
                        <a:effectLst/>
                        <a:latin typeface="Calibri"/>
                        <a:ea typeface="MS Mincho"/>
                        <a:cs typeface="Times New Roman"/>
                      </a:endParaRPr>
                    </a:p>
                  </a:txBody>
                  <a:tcPr marL="0" marR="0" marT="0" marB="0" anchor="ctr"/>
                </a:tc>
                <a:tc>
                  <a:txBody>
                    <a:bodyPr/>
                    <a:lstStyle/>
                    <a:p>
                      <a:pPr algn="ctr">
                        <a:lnSpc>
                          <a:spcPct val="115000"/>
                        </a:lnSpc>
                        <a:spcBef>
                          <a:spcPts val="100"/>
                        </a:spcBef>
                        <a:spcAft>
                          <a:spcPts val="100"/>
                        </a:spcAft>
                      </a:pPr>
                      <a:r>
                        <a:rPr lang="de-DE" sz="1200" kern="1200" dirty="0" smtClean="0">
                          <a:effectLst/>
                          <a:latin typeface="+mn-lt"/>
                          <a:ea typeface="+mn-ea"/>
                          <a:cs typeface="+mn-cs"/>
                        </a:rPr>
                        <a:t>75.033</a:t>
                      </a:r>
                      <a:endParaRPr lang="de-DE" sz="1200" dirty="0">
                        <a:effectLst/>
                        <a:latin typeface="Calibri"/>
                        <a:ea typeface="MS Mincho"/>
                        <a:cs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latin typeface="+mn-lt"/>
                          <a:ea typeface="+mn-ea"/>
                        </a:rPr>
                        <a:t>13.580</a:t>
                      </a:r>
                      <a:endParaRPr lang="de-DE" sz="1200" dirty="0">
                        <a:solidFill>
                          <a:schemeClr val="tx1"/>
                        </a:solidFill>
                        <a:effectLst/>
                        <a:latin typeface="Cambria"/>
                        <a:ea typeface="Times New Roman"/>
                      </a:endParaRPr>
                    </a:p>
                  </a:txBody>
                  <a:tcPr marL="44450" marR="44450" marT="9525" marB="0" anchor="ctr"/>
                </a:tc>
                <a:tc>
                  <a:txBody>
                    <a:bodyPr/>
                    <a:lstStyle/>
                    <a:p>
                      <a:pPr algn="ctr" fontAlgn="ctr">
                        <a:spcBef>
                          <a:spcPts val="100"/>
                        </a:spcBef>
                        <a:spcAft>
                          <a:spcPts val="100"/>
                        </a:spcAft>
                      </a:pPr>
                      <a:r>
                        <a:rPr lang="de-DE" sz="1200" dirty="0" smtClean="0">
                          <a:solidFill>
                            <a:schemeClr val="tx1"/>
                          </a:solidFill>
                          <a:effectLst/>
                        </a:rPr>
                        <a:t>2.946</a:t>
                      </a:r>
                    </a:p>
                  </a:txBody>
                  <a:tcPr marL="0" marR="0" marT="0" marB="0" anchor="ctr"/>
                </a:tc>
                <a:tc>
                  <a:txBody>
                    <a:bodyPr/>
                    <a:lstStyle/>
                    <a:p>
                      <a:pPr marL="0" marR="0" indent="0" algn="ctr" defTabSz="457200" rtl="0" eaLnBrk="1" fontAlgn="ctr" latinLnBrk="0" hangingPunct="1">
                        <a:lnSpc>
                          <a:spcPct val="100000"/>
                        </a:lnSpc>
                        <a:spcBef>
                          <a:spcPts val="100"/>
                        </a:spcBef>
                        <a:spcAft>
                          <a:spcPts val="100"/>
                        </a:spcAft>
                        <a:buClrTx/>
                        <a:buSzTx/>
                        <a:buFontTx/>
                        <a:buNone/>
                        <a:tabLst/>
                        <a:defRPr/>
                      </a:pPr>
                      <a:r>
                        <a:rPr lang="de-DE" sz="1200" dirty="0" smtClean="0">
                          <a:solidFill>
                            <a:schemeClr val="tx1"/>
                          </a:solidFill>
                          <a:effectLst/>
                        </a:rPr>
                        <a:t>68.400</a:t>
                      </a:r>
                      <a:endParaRPr lang="de-DE" sz="1200" dirty="0" smtClean="0">
                        <a:solidFill>
                          <a:schemeClr val="tx1"/>
                        </a:solidFill>
                        <a:effectLst/>
                        <a:latin typeface="Cambria"/>
                        <a:ea typeface="Times New Roman"/>
                      </a:endParaRPr>
                    </a:p>
                  </a:txBody>
                  <a:tcPr marL="0" marR="0" marT="0" marB="0" anchor="ctr"/>
                </a:tc>
              </a:tr>
            </a:tbl>
          </a:graphicData>
        </a:graphic>
      </p:graphicFrame>
    </p:spTree>
    <p:extLst>
      <p:ext uri="{BB962C8B-B14F-4D97-AF65-F5344CB8AC3E}">
        <p14:creationId xmlns:p14="http://schemas.microsoft.com/office/powerpoint/2010/main" val="3499278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9600739A-895C-4207-ADE7-0BFE2FA04AE1}"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26</a:t>
            </a:fld>
            <a:endParaRPr lang="de-DE" dirty="0"/>
          </a:p>
        </p:txBody>
      </p:sp>
      <p:sp>
        <p:nvSpPr>
          <p:cNvPr id="10"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15.05.2020</a:t>
            </a:r>
            <a:r>
              <a:rPr lang="de-DE" sz="1400" dirty="0" smtClean="0">
                <a:solidFill>
                  <a:schemeClr val="bg1"/>
                </a:solidFill>
              </a:rPr>
              <a:t>. 00:00) </a:t>
            </a:r>
            <a:endParaRPr lang="de-DE" sz="1400" dirty="0">
              <a:solidFill>
                <a:schemeClr val="bg1"/>
              </a:solidFill>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118" y="2247899"/>
            <a:ext cx="4932882" cy="301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69574" y="2171699"/>
            <a:ext cx="3897732" cy="317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40073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877E270B-EA32-414B-A472-BDC9D7270CB7}"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27</a:t>
            </a:fld>
            <a:endParaRPr lang="de-DE" dirty="0"/>
          </a:p>
        </p:txBody>
      </p:sp>
      <p:sp>
        <p:nvSpPr>
          <p:cNvPr id="8" name="Titel 1"/>
          <p:cNvSpPr txBox="1">
            <a:spLocks/>
          </p:cNvSpPr>
          <p:nvPr/>
        </p:nvSpPr>
        <p:spPr>
          <a:xfrm>
            <a:off x="68712" y="232370"/>
            <a:ext cx="7075038" cy="615553"/>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Übermittelte Fälle nach Tätigkeit oder Betreuung in Einrichtungen nach Meldewoche; </a:t>
            </a:r>
            <a:r>
              <a:rPr lang="de-DE" sz="1400" dirty="0">
                <a:solidFill>
                  <a:schemeClr val="bg1"/>
                </a:solidFill>
              </a:rPr>
              <a:t>(Datenstand: </a:t>
            </a:r>
            <a:r>
              <a:rPr lang="de-DE" sz="1400" dirty="0" smtClean="0">
                <a:solidFill>
                  <a:schemeClr val="bg1"/>
                </a:solidFill>
              </a:rPr>
              <a:t>13.05.2020. 00:00) </a:t>
            </a:r>
            <a:endParaRPr lang="de-DE" sz="1400" dirty="0">
              <a:solidFill>
                <a:schemeClr val="bg1"/>
              </a:solidFill>
            </a:endParaRP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247" y="1464973"/>
            <a:ext cx="7635063" cy="4673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61920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liennummernplatzhalter 3"/>
          <p:cNvSpPr>
            <a:spLocks noGrp="1"/>
          </p:cNvSpPr>
          <p:nvPr>
            <p:ph type="sldNum" sz="quarter" idx="4294967295"/>
          </p:nvPr>
        </p:nvSpPr>
        <p:spPr>
          <a:xfrm>
            <a:off x="8052920" y="6622713"/>
            <a:ext cx="496872" cy="195750"/>
          </a:xfrm>
          <a:prstGeom prst="rect">
            <a:avLst/>
          </a:prstGeom>
        </p:spPr>
        <p:txBody>
          <a:bodyPr/>
          <a:lstStyle/>
          <a:p>
            <a:fld id="{162A217B-ED1C-D84B-8478-63C77FA79618}" type="slidenum">
              <a:rPr lang="de-DE" smtClean="0"/>
              <a:pPr/>
              <a:t>28</a:t>
            </a:fld>
            <a:endParaRPr lang="de-DE"/>
          </a:p>
        </p:txBody>
      </p:sp>
      <p:sp>
        <p:nvSpPr>
          <p:cNvPr id="8" name="Inhaltsplatzhalter 7"/>
          <p:cNvSpPr>
            <a:spLocks noGrp="1"/>
          </p:cNvSpPr>
          <p:nvPr>
            <p:ph sz="quarter" idx="13"/>
          </p:nvPr>
        </p:nvSpPr>
        <p:spPr>
          <a:xfrm>
            <a:off x="457199" y="1328698"/>
            <a:ext cx="8092593" cy="5302250"/>
          </a:xfrm>
        </p:spPr>
        <p:txBody>
          <a:bodyPr>
            <a:normAutofit/>
          </a:bodyPr>
          <a:lstStyle/>
          <a:p>
            <a:r>
              <a:rPr lang="de-DE" dirty="0"/>
              <a:t>Seit Anfang März (</a:t>
            </a:r>
            <a:r>
              <a:rPr lang="de-DE" dirty="0" smtClean="0"/>
              <a:t>11. </a:t>
            </a:r>
            <a:r>
              <a:rPr lang="de-DE" dirty="0"/>
              <a:t>KW</a:t>
            </a:r>
            <a:r>
              <a:rPr lang="de-DE" dirty="0" smtClean="0"/>
              <a:t>)</a:t>
            </a:r>
          </a:p>
        </p:txBody>
      </p:sp>
      <p:graphicFrame>
        <p:nvGraphicFramePr>
          <p:cNvPr id="5" name="Tabelle 4"/>
          <p:cNvGraphicFramePr>
            <a:graphicFrameLocks noGrp="1"/>
          </p:cNvGraphicFramePr>
          <p:nvPr>
            <p:extLst>
              <p:ext uri="{D42A27DB-BD31-4B8C-83A1-F6EECF244321}">
                <p14:modId xmlns:p14="http://schemas.microsoft.com/office/powerpoint/2010/main" val="4171462527"/>
              </p:ext>
            </p:extLst>
          </p:nvPr>
        </p:nvGraphicFramePr>
        <p:xfrm>
          <a:off x="599081" y="2133600"/>
          <a:ext cx="6656853" cy="3572941"/>
        </p:xfrm>
        <a:graphic>
          <a:graphicData uri="http://schemas.openxmlformats.org/drawingml/2006/table">
            <a:tbl>
              <a:tblPr firstRow="1" bandRow="1">
                <a:tableStyleId>{5C22544A-7EE6-4342-B048-85BDC9FD1C3A}</a:tableStyleId>
              </a:tblPr>
              <a:tblGrid>
                <a:gridCol w="1483719"/>
                <a:gridCol w="1530012"/>
                <a:gridCol w="1761717"/>
                <a:gridCol w="1881405"/>
              </a:tblGrid>
              <a:tr h="1244149">
                <a:tc>
                  <a:txBody>
                    <a:bodyPr/>
                    <a:lstStyle/>
                    <a:p>
                      <a:pPr algn="ctr"/>
                      <a:r>
                        <a:rPr lang="de-DE" dirty="0" smtClean="0"/>
                        <a:t>Meldewoche</a:t>
                      </a:r>
                      <a:endParaRPr lang="de-DE" dirty="0"/>
                    </a:p>
                  </a:txBody>
                  <a:tcPr/>
                </a:tc>
                <a:tc>
                  <a:txBody>
                    <a:bodyPr/>
                    <a:lstStyle/>
                    <a:p>
                      <a:r>
                        <a:rPr lang="de-DE" dirty="0" smtClean="0"/>
                        <a:t>Nosokomiale </a:t>
                      </a:r>
                      <a:r>
                        <a:rPr lang="de-DE" baseline="0" dirty="0" smtClean="0"/>
                        <a:t>Ausbrüche (n=111)</a:t>
                      </a:r>
                      <a:endParaRPr lang="de-DE" dirty="0"/>
                    </a:p>
                  </a:txBody>
                  <a:tcPr/>
                </a:tc>
                <a:tc>
                  <a:txBody>
                    <a:bodyPr/>
                    <a:lstStyle/>
                    <a:p>
                      <a:r>
                        <a:rPr lang="de-DE" dirty="0" smtClean="0"/>
                        <a:t>Anzahl Fälle in Ausbrüchen* (n=1.613)</a:t>
                      </a:r>
                      <a:endParaRPr lang="de-DE" dirty="0"/>
                    </a:p>
                  </a:txBody>
                  <a:tcPr/>
                </a:tc>
                <a:tc>
                  <a:txBody>
                    <a:bodyPr/>
                    <a:lstStyle/>
                    <a:p>
                      <a:r>
                        <a:rPr lang="de-DE" dirty="0" smtClean="0"/>
                        <a:t>Anzahl Todesfälle (n=120)</a:t>
                      </a:r>
                      <a:endParaRPr lang="de-DE" dirty="0"/>
                    </a:p>
                  </a:txBody>
                  <a:tcPr/>
                </a:tc>
              </a:tr>
              <a:tr h="388132">
                <a:tc>
                  <a:txBody>
                    <a:bodyPr/>
                    <a:lstStyle/>
                    <a:p>
                      <a:pPr algn="ctr"/>
                      <a:r>
                        <a:rPr lang="de-DE" dirty="0" smtClean="0"/>
                        <a:t>11</a:t>
                      </a:r>
                      <a:endParaRPr lang="de-DE" dirty="0"/>
                    </a:p>
                  </a:txBody>
                  <a:tcPr/>
                </a:tc>
                <a:tc>
                  <a:txBody>
                    <a:bodyPr/>
                    <a:lstStyle/>
                    <a:p>
                      <a:pPr algn="r"/>
                      <a:r>
                        <a:rPr lang="de-DE" dirty="0" smtClean="0"/>
                        <a:t>5</a:t>
                      </a:r>
                      <a:endParaRPr lang="de-DE" dirty="0"/>
                    </a:p>
                  </a:txBody>
                  <a:tcPr/>
                </a:tc>
                <a:tc>
                  <a:txBody>
                    <a:bodyPr/>
                    <a:lstStyle/>
                    <a:p>
                      <a:pPr algn="r"/>
                      <a:r>
                        <a:rPr lang="de-DE" dirty="0" smtClean="0"/>
                        <a:t>241</a:t>
                      </a:r>
                      <a:endParaRPr lang="de-DE" dirty="0"/>
                    </a:p>
                  </a:txBody>
                  <a:tcPr/>
                </a:tc>
                <a:tc>
                  <a:txBody>
                    <a:bodyPr/>
                    <a:lstStyle/>
                    <a:p>
                      <a:pPr algn="r"/>
                      <a:r>
                        <a:rPr lang="de-DE" dirty="0" smtClean="0"/>
                        <a:t>30</a:t>
                      </a:r>
                      <a:endParaRPr lang="de-DE" dirty="0"/>
                    </a:p>
                  </a:txBody>
                  <a:tcPr/>
                </a:tc>
              </a:tr>
              <a:tr h="388132">
                <a:tc>
                  <a:txBody>
                    <a:bodyPr/>
                    <a:lstStyle/>
                    <a:p>
                      <a:pPr algn="ctr"/>
                      <a:r>
                        <a:rPr lang="de-DE" dirty="0" smtClean="0"/>
                        <a:t>12</a:t>
                      </a:r>
                      <a:endParaRPr lang="de-DE" dirty="0"/>
                    </a:p>
                  </a:txBody>
                  <a:tcPr/>
                </a:tc>
                <a:tc>
                  <a:txBody>
                    <a:bodyPr/>
                    <a:lstStyle/>
                    <a:p>
                      <a:pPr algn="r"/>
                      <a:r>
                        <a:rPr lang="de-DE" dirty="0" smtClean="0"/>
                        <a:t>10</a:t>
                      </a:r>
                      <a:endParaRPr lang="de-DE" dirty="0"/>
                    </a:p>
                  </a:txBody>
                  <a:tcPr/>
                </a:tc>
                <a:tc>
                  <a:txBody>
                    <a:bodyPr/>
                    <a:lstStyle/>
                    <a:p>
                      <a:pPr algn="r"/>
                      <a:r>
                        <a:rPr lang="de-DE" dirty="0" smtClean="0"/>
                        <a:t>168</a:t>
                      </a:r>
                      <a:endParaRPr lang="de-DE" dirty="0"/>
                    </a:p>
                  </a:txBody>
                  <a:tcPr/>
                </a:tc>
                <a:tc>
                  <a:txBody>
                    <a:bodyPr/>
                    <a:lstStyle/>
                    <a:p>
                      <a:pPr algn="r"/>
                      <a:r>
                        <a:rPr lang="de-DE" dirty="0" smtClean="0"/>
                        <a:t>14</a:t>
                      </a:r>
                      <a:endParaRPr lang="de-DE" dirty="0"/>
                    </a:p>
                  </a:txBody>
                  <a:tcPr/>
                </a:tc>
              </a:tr>
              <a:tr h="388132">
                <a:tc>
                  <a:txBody>
                    <a:bodyPr/>
                    <a:lstStyle/>
                    <a:p>
                      <a:pPr algn="ctr"/>
                      <a:r>
                        <a:rPr lang="de-DE" dirty="0" smtClean="0"/>
                        <a:t>13</a:t>
                      </a:r>
                      <a:endParaRPr lang="de-DE" dirty="0"/>
                    </a:p>
                  </a:txBody>
                  <a:tcPr/>
                </a:tc>
                <a:tc>
                  <a:txBody>
                    <a:bodyPr/>
                    <a:lstStyle/>
                    <a:p>
                      <a:pPr algn="r"/>
                      <a:r>
                        <a:rPr lang="de-DE" dirty="0" smtClean="0"/>
                        <a:t>36</a:t>
                      </a:r>
                      <a:endParaRPr lang="de-DE" dirty="0"/>
                    </a:p>
                  </a:txBody>
                  <a:tcPr/>
                </a:tc>
                <a:tc>
                  <a:txBody>
                    <a:bodyPr/>
                    <a:lstStyle/>
                    <a:p>
                      <a:pPr algn="r"/>
                      <a:r>
                        <a:rPr lang="de-DE" dirty="0" smtClean="0"/>
                        <a:t>605</a:t>
                      </a:r>
                      <a:endParaRPr lang="de-DE" dirty="0"/>
                    </a:p>
                  </a:txBody>
                  <a:tcPr/>
                </a:tc>
                <a:tc>
                  <a:txBody>
                    <a:bodyPr/>
                    <a:lstStyle/>
                    <a:p>
                      <a:pPr algn="r"/>
                      <a:r>
                        <a:rPr lang="de-DE" dirty="0" smtClean="0"/>
                        <a:t>48</a:t>
                      </a:r>
                      <a:endParaRPr lang="de-DE" dirty="0"/>
                    </a:p>
                  </a:txBody>
                  <a:tcPr/>
                </a:tc>
              </a:tr>
              <a:tr h="388132">
                <a:tc>
                  <a:txBody>
                    <a:bodyPr/>
                    <a:lstStyle/>
                    <a:p>
                      <a:pPr algn="ctr"/>
                      <a:r>
                        <a:rPr lang="de-DE" dirty="0" smtClean="0"/>
                        <a:t>14</a:t>
                      </a:r>
                      <a:endParaRPr lang="de-DE" dirty="0"/>
                    </a:p>
                  </a:txBody>
                  <a:tcPr/>
                </a:tc>
                <a:tc>
                  <a:txBody>
                    <a:bodyPr/>
                    <a:lstStyle/>
                    <a:p>
                      <a:pPr algn="r"/>
                      <a:r>
                        <a:rPr lang="de-DE" dirty="0" smtClean="0"/>
                        <a:t>33</a:t>
                      </a:r>
                      <a:endParaRPr lang="de-DE" dirty="0"/>
                    </a:p>
                  </a:txBody>
                  <a:tcPr/>
                </a:tc>
                <a:tc>
                  <a:txBody>
                    <a:bodyPr/>
                    <a:lstStyle/>
                    <a:p>
                      <a:pPr algn="r"/>
                      <a:r>
                        <a:rPr lang="de-DE" dirty="0" smtClean="0"/>
                        <a:t>418</a:t>
                      </a:r>
                      <a:endParaRPr lang="de-DE" dirty="0"/>
                    </a:p>
                  </a:txBody>
                  <a:tcPr/>
                </a:tc>
                <a:tc>
                  <a:txBody>
                    <a:bodyPr/>
                    <a:lstStyle/>
                    <a:p>
                      <a:pPr algn="r"/>
                      <a:r>
                        <a:rPr lang="de-DE" dirty="0" smtClean="0"/>
                        <a:t>24</a:t>
                      </a:r>
                      <a:endParaRPr lang="de-DE" dirty="0"/>
                    </a:p>
                  </a:txBody>
                  <a:tcPr/>
                </a:tc>
              </a:tr>
              <a:tr h="388132">
                <a:tc>
                  <a:txBody>
                    <a:bodyPr/>
                    <a:lstStyle/>
                    <a:p>
                      <a:pPr algn="ctr"/>
                      <a:r>
                        <a:rPr lang="de-DE" dirty="0" smtClean="0"/>
                        <a:t>15</a:t>
                      </a:r>
                      <a:endParaRPr lang="de-DE" dirty="0"/>
                    </a:p>
                  </a:txBody>
                  <a:tcPr/>
                </a:tc>
                <a:tc>
                  <a:txBody>
                    <a:bodyPr/>
                    <a:lstStyle/>
                    <a:p>
                      <a:pPr algn="r"/>
                      <a:r>
                        <a:rPr lang="de-DE" dirty="0" smtClean="0"/>
                        <a:t>27</a:t>
                      </a:r>
                      <a:endParaRPr lang="de-DE" dirty="0"/>
                    </a:p>
                  </a:txBody>
                  <a:tcPr/>
                </a:tc>
                <a:tc>
                  <a:txBody>
                    <a:bodyPr/>
                    <a:lstStyle/>
                    <a:p>
                      <a:pPr algn="r"/>
                      <a:r>
                        <a:rPr lang="de-DE" dirty="0" smtClean="0"/>
                        <a:t>181</a:t>
                      </a:r>
                      <a:endParaRPr lang="de-DE" dirty="0"/>
                    </a:p>
                  </a:txBody>
                  <a:tcPr/>
                </a:tc>
                <a:tc>
                  <a:txBody>
                    <a:bodyPr/>
                    <a:lstStyle/>
                    <a:p>
                      <a:pPr algn="r"/>
                      <a:r>
                        <a:rPr lang="de-DE" dirty="0" smtClean="0"/>
                        <a:t>4</a:t>
                      </a:r>
                      <a:endParaRPr lang="de-DE" dirty="0"/>
                    </a:p>
                  </a:txBody>
                  <a:tcPr/>
                </a:tc>
              </a:tr>
              <a:tr h="388132">
                <a:tc>
                  <a:txBody>
                    <a:bodyPr/>
                    <a:lstStyle/>
                    <a:p>
                      <a:pPr algn="ctr"/>
                      <a:r>
                        <a:rPr lang="de-DE" dirty="0" smtClean="0"/>
                        <a:t>16</a:t>
                      </a:r>
                      <a:endParaRPr lang="de-DE" dirty="0"/>
                    </a:p>
                  </a:txBody>
                  <a:tcPr/>
                </a:tc>
                <a:tc>
                  <a:txBody>
                    <a:bodyPr/>
                    <a:lstStyle/>
                    <a:p>
                      <a:pPr algn="r"/>
                      <a:endParaRPr lang="de-DE" dirty="0"/>
                    </a:p>
                  </a:txBody>
                  <a:tcPr/>
                </a:tc>
                <a:tc>
                  <a:txBody>
                    <a:bodyPr/>
                    <a:lstStyle/>
                    <a:p>
                      <a:pPr algn="r"/>
                      <a:endParaRPr lang="de-DE" dirty="0"/>
                    </a:p>
                  </a:txBody>
                  <a:tcPr/>
                </a:tc>
                <a:tc>
                  <a:txBody>
                    <a:bodyPr/>
                    <a:lstStyle/>
                    <a:p>
                      <a:pPr algn="r"/>
                      <a:endParaRPr lang="de-DE" dirty="0"/>
                    </a:p>
                  </a:txBody>
                  <a:tcPr/>
                </a:tc>
              </a:tr>
            </a:tbl>
          </a:graphicData>
        </a:graphic>
      </p:graphicFrame>
      <p:sp>
        <p:nvSpPr>
          <p:cNvPr id="2" name="Textfeld 1"/>
          <p:cNvSpPr txBox="1"/>
          <p:nvPr/>
        </p:nvSpPr>
        <p:spPr>
          <a:xfrm>
            <a:off x="999067" y="6019800"/>
            <a:ext cx="4290598" cy="369332"/>
          </a:xfrm>
          <a:prstGeom prst="rect">
            <a:avLst/>
          </a:prstGeom>
          <a:noFill/>
        </p:spPr>
        <p:txBody>
          <a:bodyPr wrap="none" rtlCol="0">
            <a:spAutoFit/>
          </a:bodyPr>
          <a:lstStyle/>
          <a:p>
            <a:r>
              <a:rPr lang="de-DE" dirty="0" smtClean="0"/>
              <a:t>*Fälle nach Meldedatum KW des Ausbruchs</a:t>
            </a:r>
            <a:endParaRPr lang="de-DE" dirty="0"/>
          </a:p>
        </p:txBody>
      </p:sp>
      <p:sp>
        <p:nvSpPr>
          <p:cNvPr id="9" name="Datumsplatzhalter 9"/>
          <p:cNvSpPr>
            <a:spLocks noGrp="1"/>
          </p:cNvSpPr>
          <p:nvPr>
            <p:ph type="dt" sz="half" idx="14"/>
          </p:nvPr>
        </p:nvSpPr>
        <p:spPr>
          <a:xfrm>
            <a:off x="564825" y="6622713"/>
            <a:ext cx="1860421" cy="195750"/>
          </a:xfrm>
        </p:spPr>
        <p:txBody>
          <a:bodyPr/>
          <a:lstStyle/>
          <a:p>
            <a:fld id="{5246FD75-4D90-447B-8F2C-8A2E3392AFE5}" type="datetime1">
              <a:rPr lang="de-DE" smtClean="0"/>
              <a:t>15.05.2020</a:t>
            </a:fld>
            <a:endParaRPr lang="de-DE" dirty="0"/>
          </a:p>
        </p:txBody>
      </p:sp>
      <p:sp>
        <p:nvSpPr>
          <p:cNvPr id="10" name="Fußzeilenplatzhalter 2"/>
          <p:cNvSpPr>
            <a:spLocks noGrp="1"/>
          </p:cNvSpPr>
          <p:nvPr>
            <p:ph type="ftr" sz="quarter" idx="15"/>
          </p:nvPr>
        </p:nvSpPr>
        <p:spPr>
          <a:xfrm>
            <a:off x="2699791" y="6620339"/>
            <a:ext cx="5182675" cy="195750"/>
          </a:xfrm>
        </p:spPr>
        <p:txBody>
          <a:bodyPr/>
          <a:lstStyle/>
          <a:p>
            <a:r>
              <a:rPr lang="de-DE" dirty="0" smtClean="0"/>
              <a:t>COVID-19: Lage National</a:t>
            </a:r>
            <a:endParaRPr lang="de-DE" dirty="0"/>
          </a:p>
        </p:txBody>
      </p:sp>
      <p:sp>
        <p:nvSpPr>
          <p:cNvPr id="11" name="Titel 1"/>
          <p:cNvSpPr txBox="1">
            <a:spLocks/>
          </p:cNvSpPr>
          <p:nvPr/>
        </p:nvSpPr>
        <p:spPr>
          <a:xfrm>
            <a:off x="236765" y="669882"/>
            <a:ext cx="7984209" cy="523220"/>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a:solidFill>
                  <a:schemeClr val="bg1"/>
                </a:solidFill>
              </a:rPr>
              <a:t>COVID-19: Nosokomiale Ausbrüche in Krankenhäusern und Pflegeheimen</a:t>
            </a:r>
            <a:r>
              <a:rPr lang="de-DE" sz="2000" dirty="0" smtClean="0">
                <a:solidFill>
                  <a:schemeClr val="bg1"/>
                </a:solidFill>
              </a:rPr>
              <a:t>; </a:t>
            </a:r>
            <a:r>
              <a:rPr lang="de-DE" sz="1400" dirty="0">
                <a:solidFill>
                  <a:schemeClr val="bg1"/>
                </a:solidFill>
              </a:rPr>
              <a:t>(Datenstand: 20.04.2020. </a:t>
            </a:r>
            <a:r>
              <a:rPr lang="de-DE" sz="1400" dirty="0" smtClean="0">
                <a:solidFill>
                  <a:schemeClr val="bg1"/>
                </a:solidFill>
              </a:rPr>
              <a:t>00:00) </a:t>
            </a:r>
            <a:endParaRPr lang="de-DE" sz="1400" dirty="0">
              <a:solidFill>
                <a:schemeClr val="bg1"/>
              </a:solidFill>
            </a:endParaRPr>
          </a:p>
        </p:txBody>
      </p:sp>
    </p:spTree>
    <p:extLst>
      <p:ext uri="{BB962C8B-B14F-4D97-AF65-F5344CB8AC3E}">
        <p14:creationId xmlns:p14="http://schemas.microsoft.com/office/powerpoint/2010/main" val="4419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a:xfrm>
            <a:off x="385762" y="445046"/>
            <a:ext cx="6667500" cy="523220"/>
          </a:xfrm>
          <a:solidFill>
            <a:srgbClr val="045AA6"/>
          </a:solidFill>
        </p:spPr>
        <p:txBody>
          <a:bodyPr lIns="72000"/>
          <a:lstStyle/>
          <a:p>
            <a:pPr>
              <a:spcBef>
                <a:spcPts val="600"/>
              </a:spcBef>
            </a:pPr>
            <a:r>
              <a:rPr lang="de-DE" sz="2000" dirty="0" smtClean="0">
                <a:solidFill>
                  <a:schemeClr val="bg1"/>
                </a:solidFill>
              </a:rPr>
              <a:t>Übermittelte COVID-19-Fälle nach Expositionsort </a:t>
            </a:r>
            <a:br>
              <a:rPr lang="de-DE" sz="2000" dirty="0" smtClean="0">
                <a:solidFill>
                  <a:schemeClr val="bg1"/>
                </a:solidFill>
              </a:rPr>
            </a:br>
            <a:r>
              <a:rPr lang="de-DE" sz="1400" dirty="0" smtClean="0">
                <a:solidFill>
                  <a:schemeClr val="bg1"/>
                </a:solidFill>
              </a:rPr>
              <a:t>(Datenstand: 13.05.2020, 0:00 Uhr)</a:t>
            </a:r>
            <a:endParaRPr lang="de-DE" sz="1400" dirty="0">
              <a:solidFill>
                <a:schemeClr val="bg1"/>
              </a:solidFill>
            </a:endParaRPr>
          </a:p>
        </p:txBody>
      </p:sp>
      <p:sp>
        <p:nvSpPr>
          <p:cNvPr id="10" name="Datumsplatzhalter 9"/>
          <p:cNvSpPr>
            <a:spLocks noGrp="1"/>
          </p:cNvSpPr>
          <p:nvPr>
            <p:ph type="dt" sz="half" idx="14"/>
          </p:nvPr>
        </p:nvSpPr>
        <p:spPr/>
        <p:txBody>
          <a:bodyPr/>
          <a:lstStyle/>
          <a:p>
            <a:fld id="{27331669-E292-4431-85CA-4E5BE3447300}"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29</a:t>
            </a:fld>
            <a:endParaRPr lang="de-DE"/>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450" y="1747180"/>
            <a:ext cx="4370769" cy="355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5662" y="1747180"/>
            <a:ext cx="3996676" cy="3240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464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0742F325-5EDF-46FB-94B7-37F053458135}"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a:t>
            </a:fld>
            <a:endParaRPr lang="de-DE"/>
          </a:p>
        </p:txBody>
      </p:sp>
      <p:sp>
        <p:nvSpPr>
          <p:cNvPr id="2" name="Titel 1"/>
          <p:cNvSpPr>
            <a:spLocks noGrp="1"/>
          </p:cNvSpPr>
          <p:nvPr>
            <p:ph type="title"/>
          </p:nvPr>
        </p:nvSpPr>
        <p:spPr>
          <a:xfrm>
            <a:off x="141072" y="503309"/>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Erkrankungsbeginn, ersatzweise </a:t>
            </a:r>
            <a:r>
              <a:rPr lang="de-DE" sz="2000" dirty="0">
                <a:solidFill>
                  <a:schemeClr val="bg1"/>
                </a:solidFill>
              </a:rPr>
              <a:t>Meldedatum </a:t>
            </a:r>
            <a:r>
              <a:rPr lang="de-DE" sz="1400" dirty="0">
                <a:solidFill>
                  <a:schemeClr val="bg1"/>
                </a:solidFill>
              </a:rPr>
              <a:t>(Datenstand: </a:t>
            </a:r>
            <a:r>
              <a:rPr lang="de-DE" sz="1400" dirty="0" smtClean="0">
                <a:solidFill>
                  <a:schemeClr val="bg1"/>
                </a:solidFill>
              </a:rPr>
              <a:t>15.05.2020. </a:t>
            </a:r>
            <a:r>
              <a:rPr lang="de-DE" sz="1400" dirty="0">
                <a:solidFill>
                  <a:schemeClr val="bg1"/>
                </a:solidFill>
              </a:rPr>
              <a:t>00:00)</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293" y="1425773"/>
            <a:ext cx="83947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658664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4EB73E8B-1A9F-43F7-BB3E-FA80999C3CBA}"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30</a:t>
            </a:fld>
            <a:endParaRPr lang="de-DE"/>
          </a:p>
        </p:txBody>
      </p:sp>
      <p:sp>
        <p:nvSpPr>
          <p:cNvPr id="2" name="Titel 1"/>
          <p:cNvSpPr>
            <a:spLocks noGrp="1"/>
          </p:cNvSpPr>
          <p:nvPr>
            <p:ph type="title"/>
          </p:nvPr>
        </p:nvSpPr>
        <p:spPr>
          <a:xfrm>
            <a:off x="236765" y="433657"/>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15.05.2020, 9:15)</a:t>
            </a:r>
            <a:endParaRPr lang="de-DE" sz="1400" dirty="0">
              <a:solidFill>
                <a:schemeClr val="bg1"/>
              </a:solidFill>
            </a:endParaRPr>
          </a:p>
        </p:txBody>
      </p:sp>
      <p:sp>
        <p:nvSpPr>
          <p:cNvPr id="5" name="Rechteck 4"/>
          <p:cNvSpPr/>
          <p:nvPr/>
        </p:nvSpPr>
        <p:spPr>
          <a:xfrm>
            <a:off x="307239" y="1257801"/>
            <a:ext cx="6784521" cy="369332"/>
          </a:xfrm>
          <a:prstGeom prst="rect">
            <a:avLst/>
          </a:prstGeom>
        </p:spPr>
        <p:txBody>
          <a:bodyPr wrap="square">
            <a:spAutoFit/>
          </a:bodyPr>
          <a:lstStyle/>
          <a:p>
            <a:r>
              <a:rPr lang="de-DE" b="1" dirty="0"/>
              <a:t>Aktuelle Anzahl meldender Kliniken/Abteilungen im Register:  </a:t>
            </a:r>
            <a:r>
              <a:rPr lang="de-DE" b="1" dirty="0" smtClean="0"/>
              <a:t>1.270</a:t>
            </a:r>
            <a:endParaRPr lang="de-DE" b="1" dirty="0">
              <a:solidFill>
                <a:srgbClr val="006EC7"/>
              </a:solidFill>
            </a:endParaRPr>
          </a:p>
        </p:txBody>
      </p:sp>
      <p:graphicFrame>
        <p:nvGraphicFramePr>
          <p:cNvPr id="9" name="Tabelle 8"/>
          <p:cNvGraphicFramePr>
            <a:graphicFrameLocks noGrp="1"/>
          </p:cNvGraphicFramePr>
          <p:nvPr>
            <p:extLst>
              <p:ext uri="{D42A27DB-BD31-4B8C-83A1-F6EECF244321}">
                <p14:modId xmlns:p14="http://schemas.microsoft.com/office/powerpoint/2010/main" val="2102382022"/>
              </p:ext>
            </p:extLst>
          </p:nvPr>
        </p:nvGraphicFramePr>
        <p:xfrm>
          <a:off x="307239" y="1683362"/>
          <a:ext cx="8085887" cy="1433398"/>
        </p:xfrm>
        <a:graphic>
          <a:graphicData uri="http://schemas.openxmlformats.org/drawingml/2006/table">
            <a:tbl>
              <a:tblPr>
                <a:tableStyleId>{BC89EF96-8CEA-46FF-86C4-4CE0E7609802}</a:tableStyleId>
              </a:tblPr>
              <a:tblGrid>
                <a:gridCol w="3866247"/>
                <a:gridCol w="1499841"/>
                <a:gridCol w="816668"/>
                <a:gridCol w="1903131"/>
              </a:tblGrid>
              <a:tr h="310718">
                <a:tc>
                  <a:txBody>
                    <a:bodyPr/>
                    <a:lstStyle/>
                    <a:p>
                      <a:pPr algn="l" fontAlgn="b"/>
                      <a:endParaRPr lang="de-DE" sz="14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Anzahl_Covid19</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smtClean="0">
                          <a:effectLst/>
                        </a:rPr>
                        <a:t>Prozent</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c>
                  <a:txBody>
                    <a:bodyPr/>
                    <a:lstStyle/>
                    <a:p>
                      <a:pPr algn="ctr" fontAlgn="b"/>
                      <a:r>
                        <a:rPr lang="de-DE" sz="1600" b="1" u="none" strike="noStrike" dirty="0">
                          <a:effectLst/>
                        </a:rPr>
                        <a:t>Differenz zum Vortag</a:t>
                      </a:r>
                      <a:endParaRPr lang="de-DE" sz="1600" b="1" i="0" u="none" strike="noStrike" dirty="0">
                        <a:solidFill>
                          <a:srgbClr val="000000"/>
                        </a:solidFill>
                        <a:effectLst/>
                        <a:latin typeface="Calibri"/>
                      </a:endParaRPr>
                    </a:p>
                  </a:txBody>
                  <a:tcPr marL="9525" marR="9525" marT="9525" marB="0" anchor="ctr">
                    <a:solidFill>
                      <a:schemeClr val="tx2">
                        <a:lumMod val="60000"/>
                        <a:lumOff val="40000"/>
                      </a:schemeClr>
                    </a:solidFill>
                  </a:tcPr>
                </a:tc>
              </a:tr>
              <a:tr h="280670">
                <a:tc>
                  <a:txBody>
                    <a:bodyPr/>
                    <a:lstStyle/>
                    <a:p>
                      <a:pPr algn="l" fontAlgn="b"/>
                      <a:r>
                        <a:rPr lang="de-DE" sz="1600" b="1" u="none" strike="noStrike" dirty="0">
                          <a:effectLst/>
                        </a:rPr>
                        <a:t>Aktuell: in intensivmedizinischer Behandlung</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1.294 </a:t>
                      </a: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dirty="0" smtClean="0">
                          <a:solidFill>
                            <a:srgbClr val="000000"/>
                          </a:solidFill>
                          <a:effectLst/>
                          <a:latin typeface="Calibri"/>
                        </a:rPr>
                        <a:t>-35</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beatmet</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838 	</a:t>
                      </a:r>
                    </a:p>
                  </a:txBody>
                  <a:tcPr marL="9525" marR="9525" marT="9525" marB="0" anchor="ctr"/>
                </a:tc>
                <a:tc>
                  <a:txBody>
                    <a:bodyPr/>
                    <a:lstStyle/>
                    <a:p>
                      <a:pPr algn="r" fontAlgn="b"/>
                      <a:r>
                        <a:rPr lang="de-DE" sz="1600" b="0" i="0" u="none" strike="noStrike" dirty="0" smtClean="0">
                          <a:solidFill>
                            <a:srgbClr val="000000"/>
                          </a:solidFill>
                          <a:effectLst/>
                          <a:latin typeface="Calibri"/>
                        </a:rPr>
                        <a:t>65%</a:t>
                      </a:r>
                      <a:endParaRPr lang="de-DE" sz="1600" b="0" i="0" u="none" strike="noStrike" dirty="0">
                        <a:solidFill>
                          <a:srgbClr val="000000"/>
                        </a:solidFill>
                        <a:effectLst/>
                        <a:latin typeface="Calibri"/>
                      </a:endParaRPr>
                    </a:p>
                  </a:txBody>
                  <a:tcPr marL="9525" marR="9525" marT="9525" marB="0" anchor="ctr"/>
                </a:tc>
                <a:tc>
                  <a:txBody>
                    <a:bodyPr/>
                    <a:lstStyle/>
                    <a:p>
                      <a:pPr algn="r" fontAlgn="b"/>
                      <a:r>
                        <a:rPr lang="de-DE" sz="1600" b="0" i="0" u="none" strike="noStrike" kern="1200" baseline="0" dirty="0" smtClean="0">
                          <a:solidFill>
                            <a:schemeClr val="tx1"/>
                          </a:solidFill>
                          <a:latin typeface="+mn-lt"/>
                          <a:ea typeface="+mn-ea"/>
                          <a:cs typeface="+mn-cs"/>
                        </a:rPr>
                        <a:t>-54 </a:t>
                      </a:r>
                      <a:endParaRPr lang="de-DE" sz="1600" b="0" i="0" u="none" strike="noStrike" dirty="0">
                        <a:solidFill>
                          <a:srgbClr val="000000"/>
                        </a:solidFill>
                        <a:effectLst/>
                        <a:latin typeface="Calibri"/>
                      </a:endParaRPr>
                    </a:p>
                  </a:txBody>
                  <a:tcPr marL="9525" marR="9525" marT="9525" marB="0" anchor="ctr"/>
                </a:tc>
              </a:tr>
              <a:tr h="280670">
                <a:tc>
                  <a:txBody>
                    <a:bodyPr/>
                    <a:lstStyle/>
                    <a:p>
                      <a:pPr algn="l" fontAlgn="b"/>
                      <a:r>
                        <a:rPr lang="de-DE" sz="1600" b="1" u="none" strike="noStrike" dirty="0">
                          <a:effectLst/>
                        </a:rPr>
                        <a:t>Gesamt: abgeschlossene Behandlung</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12.076</a:t>
                      </a:r>
                    </a:p>
                  </a:txBody>
                  <a:tcPr marL="9525" marR="9525" marT="9525" marB="0" anchor="ctr"/>
                </a:tc>
                <a:tc>
                  <a:txBody>
                    <a:bodyPr/>
                    <a:lstStyle/>
                    <a:p>
                      <a:pPr algn="r" fontAlgn="b"/>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+483 </a:t>
                      </a:r>
                    </a:p>
                  </a:txBody>
                  <a:tcPr marL="9525" marR="9525" marT="9525" marB="0" anchor="ctr"/>
                </a:tc>
              </a:tr>
              <a:tr h="280670">
                <a:tc>
                  <a:txBody>
                    <a:bodyPr/>
                    <a:lstStyle/>
                    <a:p>
                      <a:pPr algn="l" fontAlgn="b"/>
                      <a:r>
                        <a:rPr lang="de-DE" sz="1600" b="1" u="none" strike="noStrike" dirty="0" smtClean="0">
                          <a:effectLst/>
                        </a:rPr>
                        <a:t>      - davon </a:t>
                      </a:r>
                      <a:r>
                        <a:rPr lang="de-DE" sz="1600" b="1" u="none" strike="noStrike" dirty="0">
                          <a:effectLst/>
                        </a:rPr>
                        <a:t>verstorben</a:t>
                      </a:r>
                      <a:endParaRPr lang="de-DE" sz="1600" b="1"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3.475 </a:t>
                      </a:r>
                    </a:p>
                  </a:txBody>
                  <a:tcPr marL="9525" marR="9525" marT="9525" marB="0" anchor="ctr"/>
                </a:tc>
                <a:tc>
                  <a:txBody>
                    <a:bodyPr/>
                    <a:lstStyle/>
                    <a:p>
                      <a:pPr algn="r" fontAlgn="b"/>
                      <a:r>
                        <a:rPr lang="de-DE" sz="1600" b="0" i="0" u="none" strike="noStrike" dirty="0" smtClean="0">
                          <a:solidFill>
                            <a:srgbClr val="000000"/>
                          </a:solidFill>
                          <a:effectLst/>
                          <a:latin typeface="Calibri"/>
                        </a:rPr>
                        <a:t>29%</a:t>
                      </a:r>
                      <a:endParaRPr lang="de-DE" sz="1600" b="0" i="0" u="none" strike="noStrike" dirty="0">
                        <a:solidFill>
                          <a:srgbClr val="000000"/>
                        </a:solidFill>
                        <a:effectLst/>
                        <a:latin typeface="Calibri"/>
                      </a:endParaRPr>
                    </a:p>
                  </a:txBody>
                  <a:tcPr marL="9525" marR="9525" marT="9525" marB="0" anchor="ctr"/>
                </a:tc>
                <a:tc>
                  <a:txBody>
                    <a:bodyPr/>
                    <a:lstStyle/>
                    <a:p>
                      <a:pPr algn="r"/>
                      <a:r>
                        <a:rPr lang="de-DE" sz="1600" b="0" i="0" u="none" strike="noStrike" kern="1200" baseline="0" dirty="0" smtClean="0">
                          <a:solidFill>
                            <a:schemeClr val="tx1"/>
                          </a:solidFill>
                          <a:latin typeface="+mn-lt"/>
                          <a:ea typeface="+mn-ea"/>
                          <a:cs typeface="+mn-cs"/>
                        </a:rPr>
                        <a:t> +306</a:t>
                      </a:r>
                    </a:p>
                  </a:txBody>
                  <a:tcPr marL="9525" marR="9525" marT="9525" marB="0" anchor="ctr"/>
                </a:tc>
              </a:tr>
            </a:tbl>
          </a:graphicData>
        </a:graphic>
      </p:graphicFrame>
      <p:graphicFrame>
        <p:nvGraphicFramePr>
          <p:cNvPr id="11" name="Tabelle 10"/>
          <p:cNvGraphicFramePr>
            <a:graphicFrameLocks noGrp="1"/>
          </p:cNvGraphicFramePr>
          <p:nvPr>
            <p:extLst>
              <p:ext uri="{D42A27DB-BD31-4B8C-83A1-F6EECF244321}">
                <p14:modId xmlns:p14="http://schemas.microsoft.com/office/powerpoint/2010/main" val="2423933519"/>
              </p:ext>
            </p:extLst>
          </p:nvPr>
        </p:nvGraphicFramePr>
        <p:xfrm>
          <a:off x="307239" y="3758622"/>
          <a:ext cx="8242553" cy="1201701"/>
        </p:xfrm>
        <a:graphic>
          <a:graphicData uri="http://schemas.openxmlformats.org/drawingml/2006/table">
            <a:tbl>
              <a:tblPr>
                <a:tableStyleId>{BC89EF96-8CEA-46FF-86C4-4CE0E7609802}</a:tableStyleId>
              </a:tblPr>
              <a:tblGrid>
                <a:gridCol w="1397037"/>
                <a:gridCol w="1490172"/>
                <a:gridCol w="1536739"/>
                <a:gridCol w="833613"/>
                <a:gridCol w="967860"/>
                <a:gridCol w="2017132"/>
              </a:tblGrid>
              <a:tr h="374650">
                <a:tc>
                  <a:txBody>
                    <a:bodyPr/>
                    <a:lstStyle/>
                    <a:p>
                      <a:pPr marL="0" algn="l" defTabSz="457200" rtl="0" eaLnBrk="1" fontAlgn="b" latinLnBrk="0" hangingPunct="1"/>
                      <a:r>
                        <a:rPr lang="de-DE" sz="1600" b="1" u="none" strike="noStrike" kern="1200" dirty="0" smtClean="0">
                          <a:solidFill>
                            <a:schemeClr val="tx1"/>
                          </a:solidFill>
                          <a:effectLst/>
                          <a:latin typeface="+mn-lt"/>
                          <a:ea typeface="+mn-ea"/>
                          <a:cs typeface="+mn-cs"/>
                        </a:rPr>
                        <a:t>Anzahl</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Low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High care ICU</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ECMO</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Gesamt</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c>
                  <a:txBody>
                    <a:bodyPr/>
                    <a:lstStyle/>
                    <a:p>
                      <a:pPr marL="0" algn="ctr" defTabSz="457200" rtl="0" eaLnBrk="1" fontAlgn="b" latinLnBrk="0" hangingPunct="1"/>
                      <a:r>
                        <a:rPr lang="de-DE" sz="1600" b="1" u="none" strike="noStrike" kern="1200" dirty="0">
                          <a:effectLst/>
                        </a:rPr>
                        <a:t>Differenz zum Vortag</a:t>
                      </a:r>
                      <a:endParaRPr lang="de-DE" sz="1600" b="1" u="none" strike="noStrike" kern="1200" dirty="0">
                        <a:solidFill>
                          <a:schemeClr val="tx1"/>
                        </a:solidFill>
                        <a:effectLst/>
                        <a:latin typeface="+mn-lt"/>
                        <a:ea typeface="+mn-ea"/>
                        <a:cs typeface="+mn-cs"/>
                      </a:endParaRPr>
                    </a:p>
                  </a:txBody>
                  <a:tcPr marL="9525" marR="9525" marT="9525" marB="0" anchor="ctr">
                    <a:solidFill>
                      <a:schemeClr val="tx2">
                        <a:lumMod val="60000"/>
                        <a:lumOff val="40000"/>
                      </a:schemeClr>
                    </a:solidFill>
                  </a:tcPr>
                </a:tc>
              </a:tr>
              <a:tr h="395931">
                <a:tc>
                  <a:txBody>
                    <a:bodyPr/>
                    <a:lstStyle/>
                    <a:p>
                      <a:pPr algn="l" fontAlgn="b"/>
                      <a:r>
                        <a:rPr lang="de-DE" sz="1600" b="1" u="none" strike="noStrike" kern="1200" smtClean="0">
                          <a:solidFill>
                            <a:schemeClr val="tx1"/>
                          </a:solidFill>
                          <a:effectLst/>
                          <a:latin typeface="+mn-lt"/>
                          <a:ea typeface="+mn-ea"/>
                          <a:cs typeface="+mn-cs"/>
                        </a:rPr>
                        <a:t>Belegt</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6.428</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13.740</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220</a:t>
                      </a:r>
                    </a:p>
                  </a:txBody>
                  <a:tcPr marL="9525" marR="9525" marT="9525" marB="0" anchor="ctr"/>
                </a:tc>
                <a:tc>
                  <a:txBody>
                    <a:bodyPr/>
                    <a:lstStyle/>
                    <a:p>
                      <a:pPr algn="ctr"/>
                      <a:r>
                        <a:rPr lang="de-DE" sz="1600" b="1" i="0" u="none" strike="noStrike" kern="1200" baseline="0" dirty="0" smtClean="0">
                          <a:solidFill>
                            <a:schemeClr val="tx1"/>
                          </a:solidFill>
                          <a:latin typeface="+mn-lt"/>
                          <a:ea typeface="+mn-ea"/>
                          <a:cs typeface="+mn-cs"/>
                        </a:rPr>
                        <a:t> 20.388 </a:t>
                      </a:r>
                    </a:p>
                  </a:txBody>
                  <a:tcPr marL="9525" marR="9525" marT="9525" marB="0" anchor="ctr"/>
                </a:tc>
                <a:tc>
                  <a:txBody>
                    <a:bodyPr/>
                    <a:lstStyle/>
                    <a:p>
                      <a:pPr algn="ctr"/>
                      <a:r>
                        <a:rPr lang="de-DE" sz="1600" b="0" i="0" u="none" strike="noStrike" kern="1200" baseline="0" dirty="0" smtClean="0">
                          <a:solidFill>
                            <a:schemeClr val="tx1"/>
                          </a:solidFill>
                          <a:latin typeface="+mn-lt"/>
                          <a:ea typeface="+mn-ea"/>
                          <a:cs typeface="+mn-cs"/>
                        </a:rPr>
                        <a:t>+91</a:t>
                      </a:r>
                    </a:p>
                  </a:txBody>
                  <a:tcPr marL="9525" marR="9525" marT="9525" marB="0" anchor="ctr"/>
                </a:tc>
              </a:tr>
              <a:tr h="431120">
                <a:tc>
                  <a:txBody>
                    <a:bodyPr/>
                    <a:lstStyle/>
                    <a:p>
                      <a:pPr algn="l" fontAlgn="b"/>
                      <a:r>
                        <a:rPr lang="de-DE" sz="1600" b="1" u="none" strike="noStrike" kern="1200" smtClean="0">
                          <a:solidFill>
                            <a:schemeClr val="tx1"/>
                          </a:solidFill>
                          <a:effectLst/>
                          <a:latin typeface="+mn-lt"/>
                          <a:ea typeface="+mn-ea"/>
                          <a:cs typeface="+mn-cs"/>
                        </a:rPr>
                        <a:t>Frei</a:t>
                      </a:r>
                      <a:endParaRPr lang="de-DE" sz="1600" b="1" u="none" strike="noStrike" kern="1200" dirty="0">
                        <a:solidFill>
                          <a:schemeClr val="tx1"/>
                        </a:solidFill>
                        <a:effectLst/>
                        <a:latin typeface="+mn-lt"/>
                        <a:ea typeface="+mn-ea"/>
                        <a:cs typeface="+mn-cs"/>
                      </a:endParaRP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3.224 </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8.326</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526 </a:t>
                      </a:r>
                    </a:p>
                  </a:txBody>
                  <a:tcPr marL="9525" marR="9525" marT="9525" marB="0" anchor="ctr"/>
                </a:tc>
                <a:tc>
                  <a:txBody>
                    <a:bodyPr/>
                    <a:lstStyle/>
                    <a:p>
                      <a:pPr marL="0" algn="ctr" defTabSz="457200" rtl="0" eaLnBrk="1" latinLnBrk="0" hangingPunct="1"/>
                      <a:r>
                        <a:rPr lang="de-DE" sz="1600" b="1" i="0" u="none" strike="noStrike" kern="1200" baseline="0" dirty="0" smtClean="0">
                          <a:solidFill>
                            <a:schemeClr val="tx1"/>
                          </a:solidFill>
                          <a:latin typeface="+mn-lt"/>
                          <a:ea typeface="+mn-ea"/>
                          <a:cs typeface="+mn-cs"/>
                        </a:rPr>
                        <a:t>12.076 </a:t>
                      </a:r>
                    </a:p>
                  </a:txBody>
                  <a:tcPr marL="9525" marR="9525" marT="9525" marB="0" anchor="ctr"/>
                </a:tc>
                <a:tc>
                  <a:txBody>
                    <a:bodyPr/>
                    <a:lstStyle/>
                    <a:p>
                      <a:pPr marL="0" algn="ctr" defTabSz="457200" rtl="0" eaLnBrk="1" latinLnBrk="0" hangingPunct="1"/>
                      <a:r>
                        <a:rPr lang="de-DE" sz="1600" b="0" i="0" u="none" strike="noStrike" kern="1200" baseline="0" dirty="0" smtClean="0">
                          <a:solidFill>
                            <a:schemeClr val="tx1"/>
                          </a:solidFill>
                          <a:latin typeface="+mn-lt"/>
                          <a:ea typeface="+mn-ea"/>
                          <a:cs typeface="+mn-cs"/>
                        </a:rPr>
                        <a:t>-129 </a:t>
                      </a:r>
                    </a:p>
                  </a:txBody>
                  <a:tcPr marL="9525" marR="9525" marT="9525" marB="0" anchor="ctr"/>
                </a:tc>
              </a:tr>
            </a:tbl>
          </a:graphicData>
        </a:graphic>
      </p:graphicFrame>
    </p:spTree>
    <p:extLst>
      <p:ext uri="{BB962C8B-B14F-4D97-AF65-F5344CB8AC3E}">
        <p14:creationId xmlns:p14="http://schemas.microsoft.com/office/powerpoint/2010/main" val="7480444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935858B8-0445-4A16-8507-E652361D0ABF}"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31</a:t>
            </a:fld>
            <a:endParaRPr lang="de-DE"/>
          </a:p>
        </p:txBody>
      </p:sp>
      <p:sp>
        <p:nvSpPr>
          <p:cNvPr id="2" name="Titel 1"/>
          <p:cNvSpPr>
            <a:spLocks noGrp="1"/>
          </p:cNvSpPr>
          <p:nvPr>
            <p:ph type="title"/>
          </p:nvPr>
        </p:nvSpPr>
        <p:spPr>
          <a:xfrm>
            <a:off x="236765" y="195532"/>
            <a:ext cx="6784521" cy="307777"/>
          </a:xfrm>
          <a:solidFill>
            <a:srgbClr val="045AA6"/>
          </a:solidFill>
        </p:spPr>
        <p:txBody>
          <a:bodyPr lIns="72000"/>
          <a:lstStyle/>
          <a:p>
            <a:pPr>
              <a:spcBef>
                <a:spcPts val="600"/>
              </a:spcBef>
            </a:pPr>
            <a:r>
              <a:rPr lang="de-DE" sz="2000" dirty="0" smtClean="0">
                <a:solidFill>
                  <a:schemeClr val="bg1"/>
                </a:solidFill>
              </a:rPr>
              <a:t>DIVI </a:t>
            </a:r>
            <a:r>
              <a:rPr lang="de-DE" sz="2000" dirty="0">
                <a:solidFill>
                  <a:schemeClr val="bg1"/>
                </a:solidFill>
              </a:rPr>
              <a:t>Intensivregister; </a:t>
            </a:r>
            <a:r>
              <a:rPr lang="de-DE" sz="1400" dirty="0">
                <a:solidFill>
                  <a:schemeClr val="bg1"/>
                </a:solidFill>
              </a:rPr>
              <a:t>(Datenstand: </a:t>
            </a:r>
            <a:r>
              <a:rPr lang="de-DE" sz="1400" dirty="0" smtClean="0">
                <a:solidFill>
                  <a:schemeClr val="bg1"/>
                </a:solidFill>
              </a:rPr>
              <a:t>15.05.2020, 09:15)</a:t>
            </a:r>
            <a:endParaRPr lang="de-DE" sz="1400" dirty="0">
              <a:solidFill>
                <a:schemeClr val="bg1"/>
              </a:solidFill>
            </a:endParaRPr>
          </a:p>
        </p:txBody>
      </p:sp>
      <p:sp>
        <p:nvSpPr>
          <p:cNvPr id="6" name="Rechteck 5"/>
          <p:cNvSpPr/>
          <p:nvPr/>
        </p:nvSpPr>
        <p:spPr>
          <a:xfrm>
            <a:off x="3476625" y="2190750"/>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638" y="695325"/>
            <a:ext cx="8086725" cy="546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23631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15.05.2020</a:t>
            </a:r>
            <a:endParaRPr lang="de-DE"/>
          </a:p>
        </p:txBody>
      </p:sp>
      <p:sp>
        <p:nvSpPr>
          <p:cNvPr id="3" name="Fußzeilenplatzhalter 2"/>
          <p:cNvSpPr>
            <a:spLocks noGrp="1"/>
          </p:cNvSpPr>
          <p:nvPr>
            <p:ph type="ftr" sz="quarter" idx="11"/>
          </p:nvPr>
        </p:nvSpPr>
        <p:spPr/>
        <p:txBody>
          <a:bodyPr/>
          <a:lstStyle/>
          <a:p>
            <a:r>
              <a:rPr lang="de-DE" smtClean="0"/>
              <a:t>ICOSARI-Krankenhaussurveillance COVID-19</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32</a:t>
            </a:fld>
            <a:endParaRPr lang="de-DE"/>
          </a:p>
        </p:txBody>
      </p:sp>
      <p:sp>
        <p:nvSpPr>
          <p:cNvPr id="6" name="Inhaltsplatzhalter 5"/>
          <p:cNvSpPr>
            <a:spLocks noGrp="1"/>
          </p:cNvSpPr>
          <p:nvPr>
            <p:ph sz="quarter" idx="14"/>
          </p:nvPr>
        </p:nvSpPr>
        <p:spPr>
          <a:xfrm>
            <a:off x="454844" y="1031250"/>
            <a:ext cx="8094948" cy="5295901"/>
          </a:xfrm>
        </p:spPr>
        <p:txBody>
          <a:bodyPr>
            <a:normAutofit lnSpcReduction="10000"/>
          </a:bodyPr>
          <a:lstStyle/>
          <a:p>
            <a:endParaRPr lang="de-DE" dirty="0" smtClean="0"/>
          </a:p>
          <a:p>
            <a:pPr>
              <a:lnSpc>
                <a:spcPct val="160000"/>
              </a:lnSpc>
            </a:pPr>
            <a:r>
              <a:rPr lang="de-DE" dirty="0" smtClean="0"/>
              <a:t>Daten zu hospitalisierten </a:t>
            </a:r>
            <a:r>
              <a:rPr lang="de-DE" dirty="0"/>
              <a:t>COVID-19-Patienten </a:t>
            </a:r>
            <a:r>
              <a:rPr lang="de-DE" dirty="0" smtClean="0"/>
              <a:t>aus ICOSARI-</a:t>
            </a:r>
            <a:r>
              <a:rPr lang="de-DE" dirty="0" err="1" smtClean="0"/>
              <a:t>Sentinel</a:t>
            </a:r>
            <a:endParaRPr lang="de-DE" dirty="0" smtClean="0"/>
          </a:p>
          <a:p>
            <a:pPr>
              <a:lnSpc>
                <a:spcPct val="160000"/>
              </a:lnSpc>
            </a:pPr>
            <a:r>
              <a:rPr lang="de-DE" dirty="0" smtClean="0"/>
              <a:t>Definition </a:t>
            </a:r>
            <a:r>
              <a:rPr lang="de-DE" dirty="0"/>
              <a:t>der </a:t>
            </a:r>
            <a:r>
              <a:rPr lang="de-DE" dirty="0" smtClean="0"/>
              <a:t>Vergleichsgruppen: </a:t>
            </a:r>
          </a:p>
          <a:p>
            <a:pPr lvl="2">
              <a:lnSpc>
                <a:spcPct val="160000"/>
              </a:lnSpc>
              <a:buFont typeface="Wingdings"/>
              <a:buChar char="à"/>
            </a:pPr>
            <a:r>
              <a:rPr lang="de-DE" sz="2200" dirty="0" smtClean="0"/>
              <a:t>SARI-Fälle </a:t>
            </a:r>
            <a:r>
              <a:rPr lang="de-DE" sz="2200" u="sng" dirty="0" smtClean="0"/>
              <a:t>innerhalb der Grippewelle  </a:t>
            </a:r>
          </a:p>
          <a:p>
            <a:pPr marL="0" indent="0">
              <a:lnSpc>
                <a:spcPct val="160000"/>
              </a:lnSpc>
              <a:buNone/>
            </a:pPr>
            <a:r>
              <a:rPr lang="de-DE" dirty="0" smtClean="0"/>
              <a:t>		    (jeweils 9 Wochen in 5 Vorsaisons)</a:t>
            </a:r>
          </a:p>
          <a:p>
            <a:pPr marL="0" indent="0">
              <a:lnSpc>
                <a:spcPct val="160000"/>
              </a:lnSpc>
              <a:buNone/>
            </a:pPr>
            <a:r>
              <a:rPr lang="de-DE" b="1" dirty="0" smtClean="0">
                <a:solidFill>
                  <a:srgbClr val="006EC7"/>
                </a:solidFill>
              </a:rPr>
              <a:t>			vs.</a:t>
            </a:r>
            <a:endParaRPr lang="de-DE" dirty="0" smtClean="0"/>
          </a:p>
          <a:p>
            <a:pPr lvl="2">
              <a:lnSpc>
                <a:spcPct val="160000"/>
              </a:lnSpc>
              <a:buFont typeface="Wingdings"/>
              <a:buChar char="à"/>
            </a:pPr>
            <a:r>
              <a:rPr lang="de-DE" sz="2200" dirty="0" smtClean="0"/>
              <a:t>SARI-Fälle mit </a:t>
            </a:r>
            <a:r>
              <a:rPr lang="de-DE" sz="2200" u="sng" dirty="0" smtClean="0"/>
              <a:t>COVID-19 </a:t>
            </a:r>
            <a:r>
              <a:rPr lang="de-DE" sz="2200" dirty="0" smtClean="0"/>
              <a:t> </a:t>
            </a:r>
            <a:endParaRPr lang="de-DE" sz="2200" dirty="0"/>
          </a:p>
          <a:p>
            <a:pPr marL="0" indent="0">
              <a:lnSpc>
                <a:spcPct val="160000"/>
              </a:lnSpc>
              <a:buNone/>
            </a:pPr>
            <a:r>
              <a:rPr lang="de-DE" dirty="0"/>
              <a:t>		    </a:t>
            </a:r>
            <a:r>
              <a:rPr lang="de-DE" dirty="0" smtClean="0"/>
              <a:t>(9 </a:t>
            </a:r>
            <a:r>
              <a:rPr lang="de-DE" dirty="0"/>
              <a:t>Wochen </a:t>
            </a:r>
            <a:r>
              <a:rPr lang="de-DE" dirty="0" smtClean="0"/>
              <a:t>im Jahr 2020)</a:t>
            </a:r>
          </a:p>
          <a:p>
            <a:pPr marL="0" indent="0">
              <a:lnSpc>
                <a:spcPct val="160000"/>
              </a:lnSpc>
              <a:buNone/>
            </a:pPr>
            <a:endParaRPr lang="de-DE" dirty="0" smtClean="0"/>
          </a:p>
          <a:p>
            <a:pPr marL="0" indent="0">
              <a:lnSpc>
                <a:spcPct val="160000"/>
              </a:lnSpc>
              <a:buNone/>
            </a:pPr>
            <a:r>
              <a:rPr lang="de-DE" dirty="0" smtClean="0">
                <a:sym typeface="Wingdings" panose="05000000000000000000" pitchFamily="2" charset="2"/>
              </a:rPr>
              <a:t>8</a:t>
            </a:r>
            <a:r>
              <a:rPr lang="de-DE" dirty="0" smtClean="0"/>
              <a:t>8</a:t>
            </a:r>
            <a:r>
              <a:rPr lang="de-DE" dirty="0"/>
              <a:t>% aller COVID-19-Fälle im </a:t>
            </a:r>
            <a:r>
              <a:rPr lang="de-DE" dirty="0" smtClean="0"/>
              <a:t>Datensatz haben eine SARI-Diagnose</a:t>
            </a:r>
          </a:p>
          <a:p>
            <a:pPr>
              <a:buFont typeface="Wingdings"/>
              <a:buChar char="à"/>
            </a:pPr>
            <a:endParaRPr lang="de-DE" b="1" dirty="0">
              <a:solidFill>
                <a:srgbClr val="006EC7"/>
              </a:solidFill>
            </a:endParaRPr>
          </a:p>
          <a:p>
            <a:pPr>
              <a:buFont typeface="Wingdings"/>
              <a:buChar char="à"/>
            </a:pPr>
            <a:endParaRPr lang="de-DE" b="1" dirty="0">
              <a:solidFill>
                <a:srgbClr val="006EC7"/>
              </a:solidFill>
            </a:endParaRPr>
          </a:p>
          <a:p>
            <a:endParaRPr lang="de-DE" dirty="0" smtClean="0"/>
          </a:p>
          <a:p>
            <a:endParaRPr lang="de-DE" dirty="0"/>
          </a:p>
          <a:p>
            <a:endParaRPr lang="de-DE" dirty="0"/>
          </a:p>
        </p:txBody>
      </p:sp>
      <p:sp>
        <p:nvSpPr>
          <p:cNvPr id="7" name="Titel 6"/>
          <p:cNvSpPr>
            <a:spLocks noGrp="1"/>
          </p:cNvSpPr>
          <p:nvPr>
            <p:ph type="title"/>
          </p:nvPr>
        </p:nvSpPr>
        <p:spPr>
          <a:xfrm>
            <a:off x="457200" y="692696"/>
            <a:ext cx="8092592" cy="338554"/>
          </a:xfrm>
        </p:spPr>
        <p:txBody>
          <a:bodyPr/>
          <a:lstStyle/>
          <a:p>
            <a:r>
              <a:rPr lang="de-DE" dirty="0" smtClean="0"/>
              <a:t>Risikofaktoren für schwere Verläufe</a:t>
            </a:r>
            <a:endParaRPr lang="de-DE" dirty="0"/>
          </a:p>
        </p:txBody>
      </p:sp>
    </p:spTree>
    <p:extLst>
      <p:ext uri="{BB962C8B-B14F-4D97-AF65-F5344CB8AC3E}">
        <p14:creationId xmlns:p14="http://schemas.microsoft.com/office/powerpoint/2010/main" val="39666468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15.05.2020</a:t>
            </a:r>
            <a:endParaRPr lang="de-DE"/>
          </a:p>
        </p:txBody>
      </p:sp>
      <p:sp>
        <p:nvSpPr>
          <p:cNvPr id="3" name="Fußzeilenplatzhalter 2"/>
          <p:cNvSpPr>
            <a:spLocks noGrp="1"/>
          </p:cNvSpPr>
          <p:nvPr>
            <p:ph type="ftr" sz="quarter" idx="11"/>
          </p:nvPr>
        </p:nvSpPr>
        <p:spPr/>
        <p:txBody>
          <a:bodyPr/>
          <a:lstStyle/>
          <a:p>
            <a:r>
              <a:rPr lang="de-DE" smtClean="0"/>
              <a:t>ICOSARI-Krankenhaussurveillance COVID-19</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33</a:t>
            </a:fld>
            <a:endParaRPr lang="de-DE"/>
          </a:p>
        </p:txBody>
      </p:sp>
      <p:sp>
        <p:nvSpPr>
          <p:cNvPr id="7" name="Titel 6"/>
          <p:cNvSpPr>
            <a:spLocks noGrp="1"/>
          </p:cNvSpPr>
          <p:nvPr>
            <p:ph type="title"/>
          </p:nvPr>
        </p:nvSpPr>
        <p:spPr/>
        <p:txBody>
          <a:bodyPr/>
          <a:lstStyle/>
          <a:p>
            <a:r>
              <a:rPr lang="de-DE" dirty="0" smtClean="0"/>
              <a:t>Auswahl des Zeitraums der COVID-19-Fallgruppe</a:t>
            </a:r>
            <a:endParaRPr lang="de-DE" dirty="0"/>
          </a:p>
        </p:txBody>
      </p:sp>
      <p:pic>
        <p:nvPicPr>
          <p:cNvPr id="2050" name="Picture 2" descr="S:\Projekte\FG36_INV_ICOSARI\Arbeitsordner\Vorträge\Covidverlauf.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697" y="1451821"/>
            <a:ext cx="7770982" cy="4317212"/>
          </a:xfrm>
          <a:prstGeom prst="rect">
            <a:avLst/>
          </a:prstGeom>
          <a:noFill/>
          <a:extLst>
            <a:ext uri="{909E8E84-426E-40DD-AFC4-6F175D3DCCD1}">
              <a14:hiddenFill xmlns:a14="http://schemas.microsoft.com/office/drawing/2010/main">
                <a:solidFill>
                  <a:srgbClr val="FFFFFF"/>
                </a:solidFill>
              </a14:hiddenFill>
            </a:ext>
          </a:extLst>
        </p:spPr>
      </p:pic>
      <p:sp>
        <p:nvSpPr>
          <p:cNvPr id="12" name="Rechteck 11"/>
          <p:cNvSpPr/>
          <p:nvPr/>
        </p:nvSpPr>
        <p:spPr>
          <a:xfrm>
            <a:off x="4364184" y="1451822"/>
            <a:ext cx="2676698" cy="4317212"/>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1" dirty="0">
              <a:solidFill>
                <a:srgbClr val="FF0000"/>
              </a:solidFill>
            </a:endParaRPr>
          </a:p>
        </p:txBody>
      </p:sp>
      <p:sp>
        <p:nvSpPr>
          <p:cNvPr id="13" name="Textfeld 12"/>
          <p:cNvSpPr txBox="1"/>
          <p:nvPr/>
        </p:nvSpPr>
        <p:spPr>
          <a:xfrm>
            <a:off x="457200" y="5621190"/>
            <a:ext cx="3671988" cy="369332"/>
          </a:xfrm>
          <a:prstGeom prst="rect">
            <a:avLst/>
          </a:prstGeom>
          <a:noFill/>
        </p:spPr>
        <p:txBody>
          <a:bodyPr wrap="square" rtlCol="0">
            <a:spAutoFit/>
          </a:bodyPr>
          <a:lstStyle/>
          <a:p>
            <a:pPr algn="ctr"/>
            <a:r>
              <a:rPr lang="de-DE" b="1" dirty="0" smtClean="0">
                <a:solidFill>
                  <a:srgbClr val="FF0000"/>
                </a:solidFill>
              </a:rPr>
              <a:t>Auswahl </a:t>
            </a:r>
            <a:r>
              <a:rPr lang="de-DE" b="1" dirty="0">
                <a:solidFill>
                  <a:srgbClr val="FF0000"/>
                </a:solidFill>
              </a:rPr>
              <a:t>der Wochen </a:t>
            </a:r>
            <a:r>
              <a:rPr lang="de-DE" b="1" dirty="0" smtClean="0">
                <a:solidFill>
                  <a:srgbClr val="FF0000"/>
                </a:solidFill>
              </a:rPr>
              <a:t>10-18/2020</a:t>
            </a:r>
            <a:endParaRPr lang="de-DE" dirty="0">
              <a:solidFill>
                <a:prstClr val="black"/>
              </a:solidFill>
            </a:endParaRPr>
          </a:p>
        </p:txBody>
      </p:sp>
      <p:cxnSp>
        <p:nvCxnSpPr>
          <p:cNvPr id="14" name="Gerade Verbindung mit Pfeil 13"/>
          <p:cNvCxnSpPr/>
          <p:nvPr/>
        </p:nvCxnSpPr>
        <p:spPr>
          <a:xfrm flipV="1">
            <a:off x="2699791" y="4288430"/>
            <a:ext cx="1664393" cy="1332760"/>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29115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25" y="1290032"/>
            <a:ext cx="8210550" cy="4743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Datumsplatzhalter 1"/>
          <p:cNvSpPr>
            <a:spLocks noGrp="1"/>
          </p:cNvSpPr>
          <p:nvPr>
            <p:ph type="dt" sz="half" idx="10"/>
          </p:nvPr>
        </p:nvSpPr>
        <p:spPr/>
        <p:txBody>
          <a:bodyPr/>
          <a:lstStyle/>
          <a:p>
            <a:r>
              <a:rPr lang="de-DE" smtClean="0"/>
              <a:t>15.05.2020</a:t>
            </a:r>
            <a:endParaRPr lang="de-DE"/>
          </a:p>
        </p:txBody>
      </p:sp>
      <p:sp>
        <p:nvSpPr>
          <p:cNvPr id="3" name="Fußzeilenplatzhalter 2"/>
          <p:cNvSpPr>
            <a:spLocks noGrp="1"/>
          </p:cNvSpPr>
          <p:nvPr>
            <p:ph type="ftr" sz="quarter" idx="11"/>
          </p:nvPr>
        </p:nvSpPr>
        <p:spPr/>
        <p:txBody>
          <a:bodyPr/>
          <a:lstStyle/>
          <a:p>
            <a:r>
              <a:rPr lang="de-DE" smtClean="0"/>
              <a:t>ICOSARI-Krankenhaussurveillance COVID-19</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34</a:t>
            </a:fld>
            <a:endParaRPr lang="de-DE"/>
          </a:p>
        </p:txBody>
      </p:sp>
      <p:sp>
        <p:nvSpPr>
          <p:cNvPr id="7" name="Titel 6"/>
          <p:cNvSpPr>
            <a:spLocks noGrp="1"/>
          </p:cNvSpPr>
          <p:nvPr>
            <p:ph type="title"/>
          </p:nvPr>
        </p:nvSpPr>
        <p:spPr/>
        <p:txBody>
          <a:bodyPr/>
          <a:lstStyle/>
          <a:p>
            <a:r>
              <a:rPr lang="de-DE" dirty="0" smtClean="0"/>
              <a:t>Auswahl des Zeitraums der SARI-Vergleichsgruppe</a:t>
            </a:r>
            <a:endParaRPr lang="de-DE" dirty="0"/>
          </a:p>
        </p:txBody>
      </p:sp>
      <p:sp>
        <p:nvSpPr>
          <p:cNvPr id="8" name="Rechteck 7"/>
          <p:cNvSpPr/>
          <p:nvPr/>
        </p:nvSpPr>
        <p:spPr>
          <a:xfrm>
            <a:off x="564825" y="2748742"/>
            <a:ext cx="6866753" cy="1923011"/>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1" dirty="0">
              <a:solidFill>
                <a:srgbClr val="FF0000"/>
              </a:solidFill>
            </a:endParaRPr>
          </a:p>
        </p:txBody>
      </p:sp>
      <p:sp>
        <p:nvSpPr>
          <p:cNvPr id="9" name="Textfeld 8"/>
          <p:cNvSpPr txBox="1"/>
          <p:nvPr/>
        </p:nvSpPr>
        <p:spPr>
          <a:xfrm>
            <a:off x="4239491" y="5952853"/>
            <a:ext cx="4754882" cy="646331"/>
          </a:xfrm>
          <a:prstGeom prst="rect">
            <a:avLst/>
          </a:prstGeom>
          <a:noFill/>
        </p:spPr>
        <p:txBody>
          <a:bodyPr wrap="square" rtlCol="0">
            <a:spAutoFit/>
          </a:bodyPr>
          <a:lstStyle/>
          <a:p>
            <a:pPr algn="ctr"/>
            <a:r>
              <a:rPr lang="de-DE" b="1" dirty="0" smtClean="0">
                <a:solidFill>
                  <a:srgbClr val="FF0000"/>
                </a:solidFill>
              </a:rPr>
              <a:t>Auswahl </a:t>
            </a:r>
            <a:r>
              <a:rPr lang="de-DE" b="1" dirty="0">
                <a:solidFill>
                  <a:srgbClr val="FF0000"/>
                </a:solidFill>
              </a:rPr>
              <a:t>der Wochen 3-11 der Jahre 2015-2019</a:t>
            </a:r>
          </a:p>
          <a:p>
            <a:pPr algn="ctr"/>
            <a:r>
              <a:rPr lang="de-DE" b="1" dirty="0">
                <a:solidFill>
                  <a:srgbClr val="FF0000"/>
                </a:solidFill>
              </a:rPr>
              <a:t>(„sichere Grippewellenwochen</a:t>
            </a:r>
            <a:r>
              <a:rPr lang="de-DE" b="1" dirty="0" smtClean="0">
                <a:solidFill>
                  <a:srgbClr val="FF0000"/>
                </a:solidFill>
              </a:rPr>
              <a:t>)“</a:t>
            </a:r>
            <a:endParaRPr lang="de-DE" dirty="0">
              <a:solidFill>
                <a:prstClr val="black"/>
              </a:solidFill>
            </a:endParaRPr>
          </a:p>
        </p:txBody>
      </p:sp>
      <p:cxnSp>
        <p:nvCxnSpPr>
          <p:cNvPr id="11" name="Gerade Verbindung mit Pfeil 10"/>
          <p:cNvCxnSpPr/>
          <p:nvPr/>
        </p:nvCxnSpPr>
        <p:spPr>
          <a:xfrm flipH="1" flipV="1">
            <a:off x="5237018" y="4754881"/>
            <a:ext cx="1379914" cy="1098220"/>
          </a:xfrm>
          <a:prstGeom prst="straightConnector1">
            <a:avLst/>
          </a:prstGeom>
          <a:ln w="50800">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614935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15.05.2020</a:t>
            </a:r>
            <a:endParaRPr lang="de-DE"/>
          </a:p>
        </p:txBody>
      </p:sp>
      <p:sp>
        <p:nvSpPr>
          <p:cNvPr id="3" name="Fußzeilenplatzhalter 2"/>
          <p:cNvSpPr>
            <a:spLocks noGrp="1"/>
          </p:cNvSpPr>
          <p:nvPr>
            <p:ph type="ftr" sz="quarter" idx="11"/>
          </p:nvPr>
        </p:nvSpPr>
        <p:spPr/>
        <p:txBody>
          <a:bodyPr/>
          <a:lstStyle/>
          <a:p>
            <a:r>
              <a:rPr lang="de-DE" smtClean="0"/>
              <a:t>ICOSARI-Krankenhaussurveillance COVID-19</a:t>
            </a:r>
            <a:endParaRPr lang="de-DE"/>
          </a:p>
        </p:txBody>
      </p:sp>
      <p:sp>
        <p:nvSpPr>
          <p:cNvPr id="4" name="Foliennummernplatzhalter 3"/>
          <p:cNvSpPr>
            <a:spLocks noGrp="1"/>
          </p:cNvSpPr>
          <p:nvPr>
            <p:ph type="sldNum" sz="quarter" idx="12"/>
          </p:nvPr>
        </p:nvSpPr>
        <p:spPr/>
        <p:txBody>
          <a:bodyPr/>
          <a:lstStyle/>
          <a:p>
            <a:fld id="{162A217B-ED1C-D84B-8478-63C77FA79618}" type="slidenum">
              <a:rPr lang="de-DE" smtClean="0"/>
              <a:pPr/>
              <a:t>35</a:t>
            </a:fld>
            <a:endParaRPr lang="de-DE"/>
          </a:p>
        </p:txBody>
      </p:sp>
      <p:sp>
        <p:nvSpPr>
          <p:cNvPr id="6" name="Inhaltsplatzhalter 5"/>
          <p:cNvSpPr>
            <a:spLocks noGrp="1"/>
          </p:cNvSpPr>
          <p:nvPr>
            <p:ph sz="quarter" idx="14"/>
          </p:nvPr>
        </p:nvSpPr>
        <p:spPr>
          <a:xfrm>
            <a:off x="454844" y="1031250"/>
            <a:ext cx="8094948" cy="5295901"/>
          </a:xfrm>
        </p:spPr>
        <p:txBody>
          <a:bodyPr/>
          <a:lstStyle/>
          <a:p>
            <a:pPr>
              <a:buFont typeface="Wingdings"/>
              <a:buChar char="à"/>
            </a:pPr>
            <a:endParaRPr lang="de-DE" b="1" dirty="0">
              <a:solidFill>
                <a:srgbClr val="006EC7"/>
              </a:solidFill>
            </a:endParaRPr>
          </a:p>
          <a:p>
            <a:endParaRPr lang="de-DE" dirty="0" smtClean="0"/>
          </a:p>
          <a:p>
            <a:endParaRPr lang="de-DE" dirty="0"/>
          </a:p>
          <a:p>
            <a:endParaRPr lang="de-DE" dirty="0"/>
          </a:p>
        </p:txBody>
      </p:sp>
      <p:sp>
        <p:nvSpPr>
          <p:cNvPr id="7" name="Titel 6"/>
          <p:cNvSpPr>
            <a:spLocks noGrp="1"/>
          </p:cNvSpPr>
          <p:nvPr>
            <p:ph type="title"/>
          </p:nvPr>
        </p:nvSpPr>
        <p:spPr>
          <a:xfrm>
            <a:off x="457200" y="692696"/>
            <a:ext cx="8092592" cy="338554"/>
          </a:xfrm>
        </p:spPr>
        <p:txBody>
          <a:bodyPr/>
          <a:lstStyle/>
          <a:p>
            <a:r>
              <a:rPr lang="de-DE" dirty="0" smtClean="0"/>
              <a:t>Ausschluss  der jüngeren Altersgruppen (unter 15 Jahre)</a:t>
            </a:r>
            <a:endParaRPr lang="de-DE" dirty="0"/>
          </a:p>
        </p:txBody>
      </p:sp>
      <p:pic>
        <p:nvPicPr>
          <p:cNvPr id="3079" name="Picture 7" descr="S:\Projekte\FG36_INV_ICOSARI\Arbeitsordner\Tageslieferung\AltersverteilungAG5_SAR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757" y="1093113"/>
            <a:ext cx="8640000" cy="2764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Projekte\FG36_INV_ICOSARI\Arbeitsordner\Tageslieferung\AltersverteilungAG5_COVID_SAR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757" y="3857913"/>
            <a:ext cx="8640000" cy="2764800"/>
          </a:xfrm>
          <a:prstGeom prst="rect">
            <a:avLst/>
          </a:prstGeom>
          <a:noFill/>
          <a:extLst>
            <a:ext uri="{909E8E84-426E-40DD-AFC4-6F175D3DCCD1}">
              <a14:hiddenFill xmlns:a14="http://schemas.microsoft.com/office/drawing/2010/main">
                <a:solidFill>
                  <a:srgbClr val="FFFFFF"/>
                </a:solidFill>
              </a14:hiddenFill>
            </a:ext>
          </a:extLst>
        </p:spPr>
      </p:pic>
      <p:sp>
        <p:nvSpPr>
          <p:cNvPr id="15" name="Rechteck 14"/>
          <p:cNvSpPr/>
          <p:nvPr/>
        </p:nvSpPr>
        <p:spPr>
          <a:xfrm>
            <a:off x="799149" y="1248223"/>
            <a:ext cx="1138140" cy="5153418"/>
          </a:xfrm>
          <a:prstGeom prst="rect">
            <a:avLst/>
          </a:prstGeom>
          <a:noFill/>
          <a:ln w="508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b="1" dirty="0">
              <a:solidFill>
                <a:srgbClr val="FF0000"/>
              </a:solidFill>
            </a:endParaRPr>
          </a:p>
        </p:txBody>
      </p:sp>
    </p:spTree>
    <p:extLst>
      <p:ext uri="{BB962C8B-B14F-4D97-AF65-F5344CB8AC3E}">
        <p14:creationId xmlns:p14="http://schemas.microsoft.com/office/powerpoint/2010/main" val="8557457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15.05.2020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36</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endParaRPr lang="de-DE" dirty="0"/>
          </a:p>
        </p:txBody>
      </p:sp>
      <p:sp>
        <p:nvSpPr>
          <p:cNvPr id="5" name="Titel 4"/>
          <p:cNvSpPr>
            <a:spLocks noGrp="1"/>
          </p:cNvSpPr>
          <p:nvPr>
            <p:ph type="title"/>
          </p:nvPr>
        </p:nvSpPr>
        <p:spPr/>
        <p:txBody>
          <a:bodyPr/>
          <a:lstStyle/>
          <a:p>
            <a:r>
              <a:rPr lang="de-DE" dirty="0" smtClean="0"/>
              <a:t>Anteil schwerer Verläufe</a:t>
            </a:r>
            <a:endParaRPr lang="de-DE" dirty="0"/>
          </a:p>
        </p:txBody>
      </p:sp>
      <p:sp>
        <p:nvSpPr>
          <p:cNvPr id="7" name="Rechteck 6"/>
          <p:cNvSpPr/>
          <p:nvPr/>
        </p:nvSpPr>
        <p:spPr>
          <a:xfrm>
            <a:off x="381905" y="5767722"/>
            <a:ext cx="8167887" cy="535531"/>
          </a:xfrm>
          <a:prstGeom prst="rect">
            <a:avLst/>
          </a:prstGeom>
        </p:spPr>
        <p:txBody>
          <a:bodyPr wrap="square">
            <a:spAutoFit/>
          </a:bodyPr>
          <a:lstStyle/>
          <a:p>
            <a:pPr>
              <a:lnSpc>
                <a:spcPct val="160000"/>
              </a:lnSpc>
            </a:pPr>
            <a:r>
              <a:rPr lang="de-DE" b="1" dirty="0" smtClean="0">
                <a:solidFill>
                  <a:srgbClr val="006EC7"/>
                </a:solidFill>
                <a:sym typeface="Wingdings" panose="05000000000000000000" pitchFamily="2" charset="2"/>
              </a:rPr>
              <a:t></a:t>
            </a:r>
            <a:r>
              <a:rPr lang="de-DE" dirty="0" smtClean="0">
                <a:solidFill>
                  <a:prstClr val="black"/>
                </a:solidFill>
                <a:sym typeface="Wingdings" panose="05000000000000000000" pitchFamily="2" charset="2"/>
              </a:rPr>
              <a:t> Noch liegend: 8% der COVID-Fälle mit SARI (Datenstand 13.05.2020)</a:t>
            </a:r>
            <a:endParaRPr lang="de-DE" dirty="0">
              <a:solidFill>
                <a:prstClr val="black"/>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825" y="1251924"/>
            <a:ext cx="8310228" cy="45157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00279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15.05.2020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37</a:t>
            </a:fld>
            <a:endParaRPr lang="de-DE"/>
          </a:p>
        </p:txBody>
      </p:sp>
      <p:sp>
        <p:nvSpPr>
          <p:cNvPr id="8" name="Titel 7"/>
          <p:cNvSpPr>
            <a:spLocks noGrp="1"/>
          </p:cNvSpPr>
          <p:nvPr>
            <p:ph type="title"/>
          </p:nvPr>
        </p:nvSpPr>
        <p:spPr/>
        <p:txBody>
          <a:bodyPr/>
          <a:lstStyle/>
          <a:p>
            <a:r>
              <a:rPr lang="de-DE" dirty="0" smtClean="0"/>
              <a:t>Dauer der Hospitalisierung</a:t>
            </a:r>
            <a:endParaRPr lang="de-DE" dirty="0"/>
          </a:p>
        </p:txBody>
      </p:sp>
      <p:pic>
        <p:nvPicPr>
          <p:cNvPr id="4109" name="Picture 13" descr="S:\Projekte\FG36_INV_ICOSARI\Arbeitsordner\Tageslieferung\Verweildauer_SARI_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6705" y="1304722"/>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Projekte\FG36_INV_ICOSARI\Arbeitsordner\Tageslieferung\Verweildauer_COVIDSAR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04722"/>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86898" y="1033591"/>
            <a:ext cx="3962400" cy="54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10667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15.05.2020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38</a:t>
            </a:fld>
            <a:endParaRPr lang="de-DE"/>
          </a:p>
        </p:txBody>
      </p:sp>
      <p:sp>
        <p:nvSpPr>
          <p:cNvPr id="8" name="Titel 7"/>
          <p:cNvSpPr>
            <a:spLocks noGrp="1"/>
          </p:cNvSpPr>
          <p:nvPr>
            <p:ph type="title"/>
          </p:nvPr>
        </p:nvSpPr>
        <p:spPr>
          <a:xfrm>
            <a:off x="457200" y="730200"/>
            <a:ext cx="8092592" cy="338554"/>
          </a:xfrm>
        </p:spPr>
        <p:txBody>
          <a:bodyPr/>
          <a:lstStyle/>
          <a:p>
            <a:r>
              <a:rPr lang="de-DE" dirty="0" smtClean="0"/>
              <a:t>Dauer der Intensivbehandlung</a:t>
            </a:r>
            <a:endParaRPr lang="de-DE" dirty="0"/>
          </a:p>
        </p:txBody>
      </p:sp>
      <p:pic>
        <p:nvPicPr>
          <p:cNvPr id="7170" name="Picture 2" descr="S:\Projekte\FG36_INV_ICOSARI\Arbeitsordner\Tageslieferung\Intensivdauer_SARI_all.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246" y="1330036"/>
            <a:ext cx="1620000" cy="4859999"/>
          </a:xfrm>
          <a:prstGeom prst="rect">
            <a:avLst/>
          </a:prstGeom>
          <a:noFill/>
          <a:extLst>
            <a:ext uri="{909E8E84-426E-40DD-AFC4-6F175D3DCCD1}">
              <a14:hiddenFill xmlns:a14="http://schemas.microsoft.com/office/drawing/2010/main">
                <a:solidFill>
                  <a:srgbClr val="FFFFFF"/>
                </a:solidFill>
              </a14:hiddenFill>
            </a:ext>
          </a:extLst>
        </p:spPr>
      </p:pic>
      <p:pic>
        <p:nvPicPr>
          <p:cNvPr id="7171" name="Picture 3" descr="S:\Projekte\FG36_INV_ICOSARI\Arbeitsordner\Tageslieferung\Intensivdauer_COVIDSARI.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89" y="1330035"/>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0148" y="1220451"/>
            <a:ext cx="3962400" cy="54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075853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15.05.2020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39</a:t>
            </a:fld>
            <a:endParaRPr lang="de-DE"/>
          </a:p>
        </p:txBody>
      </p:sp>
      <p:sp>
        <p:nvSpPr>
          <p:cNvPr id="8" name="Titel 7"/>
          <p:cNvSpPr>
            <a:spLocks noGrp="1"/>
          </p:cNvSpPr>
          <p:nvPr>
            <p:ph type="title"/>
          </p:nvPr>
        </p:nvSpPr>
        <p:spPr/>
        <p:txBody>
          <a:bodyPr/>
          <a:lstStyle/>
          <a:p>
            <a:r>
              <a:rPr lang="de-DE" dirty="0" smtClean="0"/>
              <a:t>Dauer der Beatmung</a:t>
            </a:r>
            <a:endParaRPr lang="de-DE" dirty="0"/>
          </a:p>
        </p:txBody>
      </p:sp>
      <p:pic>
        <p:nvPicPr>
          <p:cNvPr id="6147" name="Picture 3" descr="S:\Projekte\FG36_INV_ICOSARI\Arbeitsordner\Tageslieferung\Beatmungsdauer_T_COVIDSAR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2825"/>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Projekte\FG36_INV_ICOSARI\Arbeitsordner\Tageslieferung\Beatmungsdauer_T_SARI_all.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3331" y="1382825"/>
            <a:ext cx="1620000" cy="48600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53646" y="1111694"/>
            <a:ext cx="3962400" cy="5402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829575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9331049C-5EF0-42DD-A609-DE13919208AE}"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dirty="0"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a:t>
            </a:fld>
            <a:endParaRPr lang="de-DE"/>
          </a:p>
        </p:txBody>
      </p:sp>
      <p:sp>
        <p:nvSpPr>
          <p:cNvPr id="2" name="Titel 1"/>
          <p:cNvSpPr>
            <a:spLocks noGrp="1"/>
          </p:cNvSpPr>
          <p:nvPr>
            <p:ph type="title"/>
          </p:nvPr>
        </p:nvSpPr>
        <p:spPr>
          <a:xfrm>
            <a:off x="236765" y="503308"/>
            <a:ext cx="6992171" cy="307777"/>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 </a:t>
            </a:r>
            <a:r>
              <a:rPr lang="de-DE" sz="2000" dirty="0">
                <a:solidFill>
                  <a:schemeClr val="bg1"/>
                </a:solidFill>
              </a:rPr>
              <a:t>Dashboard; </a:t>
            </a:r>
            <a:r>
              <a:rPr lang="de-DE" sz="1400" dirty="0">
                <a:solidFill>
                  <a:schemeClr val="bg1"/>
                </a:solidFill>
              </a:rPr>
              <a:t>(Datenstand: </a:t>
            </a:r>
            <a:r>
              <a:rPr lang="de-DE" sz="1400" dirty="0" smtClean="0">
                <a:solidFill>
                  <a:schemeClr val="bg1"/>
                </a:solidFill>
              </a:rPr>
              <a:t>15.05.2020. </a:t>
            </a:r>
            <a:r>
              <a:rPr lang="de-DE" sz="1400" dirty="0">
                <a:solidFill>
                  <a:schemeClr val="bg1"/>
                </a:solidFill>
              </a:rPr>
              <a:t>00:00)</a:t>
            </a: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273373"/>
            <a:ext cx="8382000"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6335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smtClean="0"/>
              <a:t>15.05.2020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Risikofaktor Alter: Anteil Verstorbene an Fällen</a:t>
            </a:r>
            <a:endParaRPr lang="de-DE"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195" y="1266823"/>
            <a:ext cx="8246597" cy="4951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395782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41" name="Picture 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816135"/>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4"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2466" y="4816135"/>
            <a:ext cx="3600000" cy="160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15.05.2020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41</a:t>
            </a:fld>
            <a:endParaRPr lang="de-DE"/>
          </a:p>
        </p:txBody>
      </p:sp>
      <p:sp>
        <p:nvSpPr>
          <p:cNvPr id="5" name="Titel 4"/>
          <p:cNvSpPr>
            <a:spLocks noGrp="1"/>
          </p:cNvSpPr>
          <p:nvPr>
            <p:ph type="title"/>
          </p:nvPr>
        </p:nvSpPr>
        <p:spPr/>
        <p:txBody>
          <a:bodyPr/>
          <a:lstStyle/>
          <a:p>
            <a:r>
              <a:rPr lang="de-DE" dirty="0" smtClean="0"/>
              <a:t>Anteil Verstorbene an Fällen mit Risikofaktor</a:t>
            </a:r>
            <a:endParaRPr lang="de-DE" dirty="0"/>
          </a:p>
        </p:txBody>
      </p:sp>
      <p:pic>
        <p:nvPicPr>
          <p:cNvPr id="5137" name="Picture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2466" y="1321226"/>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8" name="Picture 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3338" y="1321225"/>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39" name="Picture 1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095882"/>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45"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82466" y="3095882"/>
            <a:ext cx="3600000" cy="1599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234535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99" y="485449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90" name="Picture 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1416" y="4847455"/>
            <a:ext cx="3600000" cy="160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15.05.2020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42</a:t>
            </a:fld>
            <a:endParaRPr lang="de-DE"/>
          </a:p>
        </p:txBody>
      </p:sp>
      <p:sp>
        <p:nvSpPr>
          <p:cNvPr id="5" name="Titel 4"/>
          <p:cNvSpPr>
            <a:spLocks noGrp="1"/>
          </p:cNvSpPr>
          <p:nvPr>
            <p:ph type="title"/>
          </p:nvPr>
        </p:nvSpPr>
        <p:spPr/>
        <p:txBody>
          <a:bodyPr/>
          <a:lstStyle/>
          <a:p>
            <a:r>
              <a:rPr lang="de-DE" dirty="0" smtClean="0"/>
              <a:t>Anteil Intensivbehandlung an Fällen mit Risikofaktor</a:t>
            </a:r>
            <a:endParaRPr lang="de-DE" dirty="0"/>
          </a:p>
        </p:txBody>
      </p:sp>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20" y="1284149"/>
            <a:ext cx="3600000" cy="160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28414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199" y="3093181"/>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7"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2920" y="3093532"/>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87907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18" name="Picture 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82056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0"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52920" y="4810374"/>
            <a:ext cx="3600000" cy="1606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Datumsplatzhalter 1"/>
          <p:cNvSpPr>
            <a:spLocks noGrp="1"/>
          </p:cNvSpPr>
          <p:nvPr>
            <p:ph type="dt" sz="half" idx="10"/>
          </p:nvPr>
        </p:nvSpPr>
        <p:spPr/>
        <p:txBody>
          <a:bodyPr/>
          <a:lstStyle/>
          <a:p>
            <a:r>
              <a:rPr lang="de-DE" smtClean="0"/>
              <a:t>15.05.2020</a:t>
            </a:r>
            <a:endParaRPr lang="de-DE" dirty="0"/>
          </a:p>
        </p:txBody>
      </p:sp>
      <p:sp>
        <p:nvSpPr>
          <p:cNvPr id="3" name="Fußzeilenplatzhalter 2"/>
          <p:cNvSpPr>
            <a:spLocks noGrp="1"/>
          </p:cNvSpPr>
          <p:nvPr>
            <p:ph type="ftr" sz="quarter" idx="11"/>
          </p:nvPr>
        </p:nvSpPr>
        <p:spPr/>
        <p:txBody>
          <a:bodyPr/>
          <a:lstStyle/>
          <a:p>
            <a:r>
              <a:rPr lang="de-DE" smtClean="0"/>
              <a:t>ICOSARI-Krankenhaussurveillance COVID-19</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43</a:t>
            </a:fld>
            <a:endParaRPr lang="de-DE"/>
          </a:p>
        </p:txBody>
      </p:sp>
      <p:sp>
        <p:nvSpPr>
          <p:cNvPr id="5" name="Titel 4"/>
          <p:cNvSpPr>
            <a:spLocks noGrp="1"/>
          </p:cNvSpPr>
          <p:nvPr>
            <p:ph type="title"/>
          </p:nvPr>
        </p:nvSpPr>
        <p:spPr/>
        <p:txBody>
          <a:bodyPr/>
          <a:lstStyle/>
          <a:p>
            <a:r>
              <a:rPr lang="de-DE" dirty="0" smtClean="0"/>
              <a:t>Anteil Beatmungsfälle an Fällen mit Risikofaktor</a:t>
            </a:r>
            <a:endParaRPr lang="de-DE" dirty="0"/>
          </a:p>
        </p:txBody>
      </p:sp>
      <p:pic>
        <p:nvPicPr>
          <p:cNvPr id="4114" name="Picture 1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2920" y="1330503"/>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5" name="Picture 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199" y="1330503"/>
            <a:ext cx="3600000" cy="1603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16" name="Picture 2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306702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21"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452920" y="3067029"/>
            <a:ext cx="3600000" cy="1596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08286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9FDCBF80-876C-4DA3-8404-F94654FB5105}"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44</a:t>
            </a:fld>
            <a:endParaRPr lang="de-DE"/>
          </a:p>
        </p:txBody>
      </p:sp>
      <p:sp>
        <p:nvSpPr>
          <p:cNvPr id="2" name="Titel 1"/>
          <p:cNvSpPr>
            <a:spLocks noGrp="1"/>
          </p:cNvSpPr>
          <p:nvPr>
            <p:ph type="title"/>
          </p:nvPr>
        </p:nvSpPr>
        <p:spPr>
          <a:xfrm>
            <a:off x="236765" y="195532"/>
            <a:ext cx="6784521" cy="523220"/>
          </a:xfrm>
          <a:solidFill>
            <a:srgbClr val="045AA6"/>
          </a:solidFill>
        </p:spPr>
        <p:txBody>
          <a:bodyPr lIns="72000"/>
          <a:lstStyle/>
          <a:p>
            <a:pPr>
              <a:spcBef>
                <a:spcPts val="600"/>
              </a:spcBef>
            </a:pPr>
            <a:r>
              <a:rPr lang="de-DE" sz="2000" dirty="0" smtClean="0">
                <a:solidFill>
                  <a:schemeClr val="bg1"/>
                </a:solidFill>
              </a:rPr>
              <a:t>Prognose benötigter Intensivbetten für SARS-CoV-2 Fälle; </a:t>
            </a:r>
            <a:r>
              <a:rPr lang="de-DE" sz="1400" dirty="0">
                <a:solidFill>
                  <a:schemeClr val="bg1"/>
                </a:solidFill>
              </a:rPr>
              <a:t>(Datenstand: </a:t>
            </a:r>
            <a:r>
              <a:rPr lang="de-DE" sz="1400" dirty="0" smtClean="0">
                <a:solidFill>
                  <a:schemeClr val="bg1"/>
                </a:solidFill>
              </a:rPr>
              <a:t>04.05.2020)</a:t>
            </a:r>
            <a:endParaRPr lang="de-DE" sz="1400" dirty="0">
              <a:solidFill>
                <a:schemeClr val="bg1"/>
              </a:solidFill>
            </a:endParaRPr>
          </a:p>
        </p:txBody>
      </p:sp>
      <p:sp>
        <p:nvSpPr>
          <p:cNvPr id="6" name="Rechteck 5"/>
          <p:cNvSpPr/>
          <p:nvPr/>
        </p:nvSpPr>
        <p:spPr>
          <a:xfrm>
            <a:off x="2105025" y="1393309"/>
            <a:ext cx="419100" cy="34099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7" name="Rechteck 6"/>
          <p:cNvSpPr/>
          <p:nvPr/>
        </p:nvSpPr>
        <p:spPr>
          <a:xfrm>
            <a:off x="5562600" y="971550"/>
            <a:ext cx="3100083" cy="58102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5" name="Textfeld 4"/>
          <p:cNvSpPr txBox="1"/>
          <p:nvPr/>
        </p:nvSpPr>
        <p:spPr>
          <a:xfrm>
            <a:off x="1219200" y="1262062"/>
            <a:ext cx="396262" cy="923330"/>
          </a:xfrm>
          <a:prstGeom prst="rect">
            <a:avLst/>
          </a:prstGeom>
          <a:noFill/>
        </p:spPr>
        <p:txBody>
          <a:bodyPr wrap="none" rtlCol="0">
            <a:spAutoFit/>
          </a:bodyPr>
          <a:lstStyle/>
          <a:p>
            <a:endParaRPr lang="de-DE" dirty="0" smtClean="0"/>
          </a:p>
          <a:p>
            <a:endParaRPr lang="de-DE" dirty="0"/>
          </a:p>
          <a:p>
            <a:r>
              <a:rPr lang="de-DE" dirty="0" smtClean="0"/>
              <a:t>    </a:t>
            </a:r>
            <a:endParaRPr lang="de-DE" dirty="0"/>
          </a:p>
        </p:txBody>
      </p:sp>
      <p:pic>
        <p:nvPicPr>
          <p:cNvPr id="11" name="Grafik 10"/>
          <p:cNvPicPr/>
          <p:nvPr/>
        </p:nvPicPr>
        <p:blipFill>
          <a:blip r:embed="rId3" cstate="print">
            <a:extLst>
              <a:ext uri="{28A0092B-C50C-407E-A947-70E740481C1C}">
                <a14:useLocalDpi xmlns:a14="http://schemas.microsoft.com/office/drawing/2010/main" val="0"/>
              </a:ext>
            </a:extLst>
          </a:blip>
          <a:stretch>
            <a:fillRect/>
          </a:stretch>
        </p:blipFill>
        <p:spPr>
          <a:xfrm>
            <a:off x="352218" y="1393309"/>
            <a:ext cx="5972810" cy="2388870"/>
          </a:xfrm>
          <a:prstGeom prst="rect">
            <a:avLst/>
          </a:prstGeom>
        </p:spPr>
      </p:pic>
      <p:pic>
        <p:nvPicPr>
          <p:cNvPr id="174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4179371"/>
            <a:ext cx="5746750" cy="124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629974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fld id="{6FAF323E-6E7B-4F38-A8AE-A3AA78B85F9B}"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45</a:t>
            </a:fld>
            <a:endParaRPr lang="de-DE" dirty="0"/>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163" y="1123950"/>
            <a:ext cx="8067675" cy="461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8154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Aktuelle Mobilität (Datenstand 05.05.2020)</a:t>
            </a:r>
            <a:endParaRPr lang="de-DE" dirty="0"/>
          </a:p>
        </p:txBody>
      </p:sp>
      <p:sp>
        <p:nvSpPr>
          <p:cNvPr id="4" name="Datumsplatzhalter 3"/>
          <p:cNvSpPr>
            <a:spLocks noGrp="1"/>
          </p:cNvSpPr>
          <p:nvPr>
            <p:ph type="dt" sz="half" idx="14"/>
          </p:nvPr>
        </p:nvSpPr>
        <p:spPr/>
        <p:txBody>
          <a:bodyPr/>
          <a:lstStyle/>
          <a:p>
            <a:fld id="{19FE8842-2737-48F4-8EFD-908C10E1FF1A}"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46</a:t>
            </a:fld>
            <a:endParaRPr lang="de-DE" dirty="0"/>
          </a:p>
        </p:txBody>
      </p:sp>
      <p:sp>
        <p:nvSpPr>
          <p:cNvPr id="7" name="Textfeld 6"/>
          <p:cNvSpPr txBox="1"/>
          <p:nvPr/>
        </p:nvSpPr>
        <p:spPr>
          <a:xfrm>
            <a:off x="888675" y="5863678"/>
            <a:ext cx="6869829" cy="523220"/>
          </a:xfrm>
          <a:prstGeom prst="rect">
            <a:avLst/>
          </a:prstGeom>
          <a:noFill/>
        </p:spPr>
        <p:txBody>
          <a:bodyPr wrap="none" rtlCol="0">
            <a:spAutoFit/>
          </a:bodyPr>
          <a:lstStyle/>
          <a:p>
            <a:r>
              <a:rPr lang="de-DE" sz="1400" dirty="0" smtClean="0"/>
              <a:t>Link zum </a:t>
            </a:r>
            <a:r>
              <a:rPr lang="de-DE" sz="1400" dirty="0"/>
              <a:t>Mobility Monitor </a:t>
            </a:r>
            <a:r>
              <a:rPr lang="de-DE" sz="1400" dirty="0">
                <a:hlinkClick r:id="rId3"/>
              </a:rPr>
              <a:t>http://rocs.hu-berlin.de/covid-19-mobility/de/mobility-monitor</a:t>
            </a:r>
            <a:r>
              <a:rPr lang="de-DE" sz="1400" dirty="0" smtClean="0">
                <a:hlinkClick r:id="rId3"/>
              </a:rPr>
              <a:t>/</a:t>
            </a:r>
            <a:endParaRPr lang="de-DE" sz="1400" dirty="0" smtClean="0"/>
          </a:p>
          <a:p>
            <a:endParaRPr lang="de-DE" sz="140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338" y="995363"/>
            <a:ext cx="7553325" cy="4867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7417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Anzahl Labortestungen </a:t>
            </a:r>
            <a:r>
              <a:rPr lang="de-DE" sz="1400" dirty="0" smtClean="0"/>
              <a:t>(Datenstand 12.05.2020)</a:t>
            </a:r>
            <a:endParaRPr lang="de-DE" sz="1400" dirty="0"/>
          </a:p>
        </p:txBody>
      </p:sp>
      <p:sp>
        <p:nvSpPr>
          <p:cNvPr id="4" name="Datumsplatzhalter 3"/>
          <p:cNvSpPr>
            <a:spLocks noGrp="1"/>
          </p:cNvSpPr>
          <p:nvPr>
            <p:ph type="dt" sz="half" idx="14"/>
          </p:nvPr>
        </p:nvSpPr>
        <p:spPr/>
        <p:txBody>
          <a:bodyPr/>
          <a:lstStyle/>
          <a:p>
            <a:fld id="{41F43A7D-9249-46C0-A91D-35427D60A8B1}"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47</a:t>
            </a:fld>
            <a:endParaRPr lang="de-DE" dirty="0"/>
          </a:p>
        </p:txBody>
      </p:sp>
      <p:sp>
        <p:nvSpPr>
          <p:cNvPr id="8" name="Textfeld 7"/>
          <p:cNvSpPr txBox="1"/>
          <p:nvPr/>
        </p:nvSpPr>
        <p:spPr>
          <a:xfrm>
            <a:off x="286746" y="5565259"/>
            <a:ext cx="8161929" cy="923330"/>
          </a:xfrm>
          <a:prstGeom prst="rect">
            <a:avLst/>
          </a:prstGeom>
          <a:noFill/>
        </p:spPr>
        <p:txBody>
          <a:bodyPr wrap="square" rtlCol="0">
            <a:spAutoFit/>
          </a:bodyPr>
          <a:lstStyle/>
          <a:p>
            <a:r>
              <a:rPr lang="de-DE" dirty="0"/>
              <a:t>In KW 19 gaben 29 Labore einen Rückstau von insgesamt  3224 abzuarbeitenden Proben an. 35 Labore nannten Lieferschwierigkeiten für Reagenzien (siehe Anhang), hauptsächlich Extraktionskits und </a:t>
            </a:r>
            <a:r>
              <a:rPr lang="de-DE" dirty="0" err="1"/>
              <a:t>Abstrichtupfer</a:t>
            </a:r>
            <a:r>
              <a:rPr lang="de-DE" dirty="0"/>
              <a:t>.</a:t>
            </a:r>
          </a:p>
        </p:txBody>
      </p:sp>
      <p:graphicFrame>
        <p:nvGraphicFramePr>
          <p:cNvPr id="9" name="Tabelle 8"/>
          <p:cNvGraphicFramePr>
            <a:graphicFrameLocks noGrp="1"/>
          </p:cNvGraphicFramePr>
          <p:nvPr>
            <p:extLst>
              <p:ext uri="{D42A27DB-BD31-4B8C-83A1-F6EECF244321}">
                <p14:modId xmlns:p14="http://schemas.microsoft.com/office/powerpoint/2010/main" val="4064219205"/>
              </p:ext>
            </p:extLst>
          </p:nvPr>
        </p:nvGraphicFramePr>
        <p:xfrm>
          <a:off x="286746" y="1066752"/>
          <a:ext cx="5834380" cy="2611247"/>
        </p:xfrm>
        <a:graphic>
          <a:graphicData uri="http://schemas.openxmlformats.org/drawingml/2006/table">
            <a:tbl>
              <a:tblPr firstRow="1" firstCol="1" bandRow="1">
                <a:tableStyleId>{5C22544A-7EE6-4342-B048-85BDC9FD1C3A}</a:tableStyleId>
              </a:tblPr>
              <a:tblGrid>
                <a:gridCol w="1334135"/>
                <a:gridCol w="1170305"/>
                <a:gridCol w="1292860"/>
                <a:gridCol w="2037080"/>
              </a:tblGrid>
              <a:tr h="202565">
                <a:tc>
                  <a:txBody>
                    <a:bodyPr/>
                    <a:lstStyle/>
                    <a:p>
                      <a:pPr algn="ctr">
                        <a:lnSpc>
                          <a:spcPct val="115000"/>
                        </a:lnSpc>
                        <a:spcAft>
                          <a:spcPts val="0"/>
                        </a:spcAft>
                      </a:pPr>
                      <a:r>
                        <a:rPr lang="de-DE" sz="1100" dirty="0">
                          <a:effectLst/>
                        </a:rPr>
                        <a:t>KW</a:t>
                      </a:r>
                      <a:endParaRPr lang="de-DE" sz="1100" dirty="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Testungen</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Positiv getestet</a:t>
                      </a:r>
                      <a:endParaRPr lang="de-DE" sz="1100">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a:effectLst/>
                        </a:rPr>
                        <a:t>Anzahl übermittelnde Labore</a:t>
                      </a:r>
                      <a:endParaRPr lang="de-DE" sz="1100">
                        <a:effectLst/>
                        <a:latin typeface="Calibri"/>
                        <a:ea typeface="MS Mincho"/>
                        <a:cs typeface="Times New Roman"/>
                      </a:endParaRPr>
                    </a:p>
                  </a:txBody>
                  <a:tcPr marL="68580" marR="68580" marT="0" marB="0"/>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Bis einschließlich KW10</a:t>
                      </a:r>
                    </a:p>
                  </a:txBody>
                  <a:tcPr marL="9525" marR="9525" marT="9525" marB="0" anchor="ctr"/>
                </a:tc>
                <a:tc>
                  <a:txBody>
                    <a:bodyPr/>
                    <a:lstStyle/>
                    <a:p>
                      <a:pPr algn="ctr" fontAlgn="ctr"/>
                      <a:r>
                        <a:rPr lang="de-DE" sz="1100" b="0" i="0" u="none" strike="noStrike">
                          <a:solidFill>
                            <a:srgbClr val="000000"/>
                          </a:solidFill>
                          <a:effectLst/>
                          <a:latin typeface="Calibri"/>
                        </a:rPr>
                        <a:t>124.716</a:t>
                      </a:r>
                    </a:p>
                  </a:txBody>
                  <a:tcPr marL="9525" marR="9525" marT="9525" marB="0" anchor="ctr"/>
                </a:tc>
                <a:tc>
                  <a:txBody>
                    <a:bodyPr/>
                    <a:lstStyle/>
                    <a:p>
                      <a:pPr algn="ctr" fontAlgn="ctr"/>
                      <a:r>
                        <a:rPr lang="de-DE" sz="1100" b="0" i="0" u="none" strike="noStrike">
                          <a:solidFill>
                            <a:srgbClr val="000000"/>
                          </a:solidFill>
                          <a:effectLst/>
                          <a:latin typeface="Calibri"/>
                        </a:rPr>
                        <a:t>3.892 (3,1%)</a:t>
                      </a:r>
                    </a:p>
                  </a:txBody>
                  <a:tcPr marL="9525" marR="9525" marT="9525" marB="0" anchor="ctr"/>
                </a:tc>
                <a:tc>
                  <a:txBody>
                    <a:bodyPr/>
                    <a:lstStyle/>
                    <a:p>
                      <a:pPr algn="ctr" fontAlgn="ctr"/>
                      <a:r>
                        <a:rPr lang="de-DE" sz="1100" b="0" i="0" u="none" strike="noStrike" dirty="0">
                          <a:solidFill>
                            <a:srgbClr val="000000"/>
                          </a:solidFill>
                          <a:effectLst/>
                          <a:latin typeface="Calibri"/>
                        </a:rPr>
                        <a:t>90</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11</a:t>
                      </a:r>
                    </a:p>
                  </a:txBody>
                  <a:tcPr marL="9525" marR="9525" marT="9525" marB="0" anchor="ctr"/>
                </a:tc>
                <a:tc>
                  <a:txBody>
                    <a:bodyPr/>
                    <a:lstStyle/>
                    <a:p>
                      <a:pPr algn="ctr" fontAlgn="ctr"/>
                      <a:r>
                        <a:rPr lang="de-DE" sz="1100" b="0" i="0" u="none" strike="noStrike">
                          <a:solidFill>
                            <a:srgbClr val="000000"/>
                          </a:solidFill>
                          <a:effectLst/>
                          <a:latin typeface="Calibri"/>
                        </a:rPr>
                        <a:t>127.457</a:t>
                      </a:r>
                    </a:p>
                  </a:txBody>
                  <a:tcPr marL="9525" marR="9525" marT="9525" marB="0" anchor="ctr"/>
                </a:tc>
                <a:tc>
                  <a:txBody>
                    <a:bodyPr/>
                    <a:lstStyle/>
                    <a:p>
                      <a:pPr algn="ctr" fontAlgn="ctr"/>
                      <a:r>
                        <a:rPr lang="de-DE" sz="1100" b="0" i="0" u="none" strike="noStrike">
                          <a:solidFill>
                            <a:srgbClr val="000000"/>
                          </a:solidFill>
                          <a:effectLst/>
                          <a:latin typeface="Calibri"/>
                        </a:rPr>
                        <a:t>7.582 (5,9%)</a:t>
                      </a:r>
                    </a:p>
                  </a:txBody>
                  <a:tcPr marL="9525" marR="9525" marT="9525" marB="0" anchor="ctr"/>
                </a:tc>
                <a:tc>
                  <a:txBody>
                    <a:bodyPr/>
                    <a:lstStyle/>
                    <a:p>
                      <a:pPr algn="ctr" fontAlgn="ctr"/>
                      <a:r>
                        <a:rPr lang="de-DE" sz="1100" b="0" i="0" u="none" strike="noStrike" dirty="0">
                          <a:solidFill>
                            <a:srgbClr val="000000"/>
                          </a:solidFill>
                          <a:effectLst/>
                          <a:latin typeface="Calibri"/>
                        </a:rPr>
                        <a:t>114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12</a:t>
                      </a:r>
                    </a:p>
                  </a:txBody>
                  <a:tcPr marL="9525" marR="9525" marT="9525" marB="0" anchor="ctr"/>
                </a:tc>
                <a:tc>
                  <a:txBody>
                    <a:bodyPr/>
                    <a:lstStyle/>
                    <a:p>
                      <a:pPr algn="ctr" fontAlgn="ctr"/>
                      <a:r>
                        <a:rPr lang="de-DE" sz="1100" b="0" i="0" u="none" strike="noStrike">
                          <a:solidFill>
                            <a:srgbClr val="000000"/>
                          </a:solidFill>
                          <a:effectLst/>
                          <a:latin typeface="Calibri"/>
                        </a:rPr>
                        <a:t>348.619</a:t>
                      </a:r>
                    </a:p>
                  </a:txBody>
                  <a:tcPr marL="9525" marR="9525" marT="9525" marB="0" anchor="ctr"/>
                </a:tc>
                <a:tc>
                  <a:txBody>
                    <a:bodyPr/>
                    <a:lstStyle/>
                    <a:p>
                      <a:pPr algn="ctr" fontAlgn="ctr"/>
                      <a:r>
                        <a:rPr lang="de-DE" sz="1100" b="0" i="0" u="none" strike="noStrike">
                          <a:solidFill>
                            <a:srgbClr val="000000"/>
                          </a:solidFill>
                          <a:effectLst/>
                          <a:latin typeface="Calibri"/>
                        </a:rPr>
                        <a:t>23.820 (6,8%)</a:t>
                      </a:r>
                    </a:p>
                  </a:txBody>
                  <a:tcPr marL="9525" marR="9525" marT="9525" marB="0" anchor="ctr"/>
                </a:tc>
                <a:tc>
                  <a:txBody>
                    <a:bodyPr/>
                    <a:lstStyle/>
                    <a:p>
                      <a:pPr algn="ctr" fontAlgn="ctr"/>
                      <a:r>
                        <a:rPr lang="de-DE" sz="1100" b="0" i="0" u="none" strike="noStrike" dirty="0">
                          <a:solidFill>
                            <a:srgbClr val="000000"/>
                          </a:solidFill>
                          <a:effectLst/>
                          <a:latin typeface="Calibri"/>
                        </a:rPr>
                        <a:t>152</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13</a:t>
                      </a:r>
                    </a:p>
                  </a:txBody>
                  <a:tcPr marL="9525" marR="9525" marT="9525" marB="0" anchor="ctr"/>
                </a:tc>
                <a:tc>
                  <a:txBody>
                    <a:bodyPr/>
                    <a:lstStyle/>
                    <a:p>
                      <a:pPr algn="ctr" fontAlgn="ctr"/>
                      <a:r>
                        <a:rPr lang="de-DE" sz="1100" b="0" i="0" u="none" strike="noStrike">
                          <a:solidFill>
                            <a:srgbClr val="000000"/>
                          </a:solidFill>
                          <a:effectLst/>
                          <a:latin typeface="Calibri"/>
                        </a:rPr>
                        <a:t>361.515</a:t>
                      </a:r>
                    </a:p>
                  </a:txBody>
                  <a:tcPr marL="9525" marR="9525" marT="9525" marB="0" anchor="ctr"/>
                </a:tc>
                <a:tc>
                  <a:txBody>
                    <a:bodyPr/>
                    <a:lstStyle/>
                    <a:p>
                      <a:pPr algn="ctr" fontAlgn="ctr"/>
                      <a:r>
                        <a:rPr lang="de-DE" sz="1100" b="0" i="0" u="none" strike="noStrike">
                          <a:solidFill>
                            <a:srgbClr val="000000"/>
                          </a:solidFill>
                          <a:effectLst/>
                          <a:latin typeface="Calibri"/>
                        </a:rPr>
                        <a:t>31.414 (8,7%)</a:t>
                      </a:r>
                    </a:p>
                  </a:txBody>
                  <a:tcPr marL="9525" marR="9525" marT="9525" marB="0" anchor="ctr"/>
                </a:tc>
                <a:tc>
                  <a:txBody>
                    <a:bodyPr/>
                    <a:lstStyle/>
                    <a:p>
                      <a:pPr algn="ctr" fontAlgn="ctr"/>
                      <a:r>
                        <a:rPr lang="de-DE" sz="1100" b="0" i="0" u="none" strike="noStrike" dirty="0">
                          <a:solidFill>
                            <a:srgbClr val="000000"/>
                          </a:solidFill>
                          <a:effectLst/>
                          <a:latin typeface="Calibri"/>
                        </a:rPr>
                        <a:t>151</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14</a:t>
                      </a:r>
                    </a:p>
                  </a:txBody>
                  <a:tcPr marL="9525" marR="9525" marT="9525" marB="0" anchor="ctr"/>
                </a:tc>
                <a:tc>
                  <a:txBody>
                    <a:bodyPr/>
                    <a:lstStyle/>
                    <a:p>
                      <a:pPr algn="ctr" fontAlgn="ctr"/>
                      <a:r>
                        <a:rPr lang="de-DE" sz="1100" b="0" i="0" u="none" strike="noStrike">
                          <a:solidFill>
                            <a:srgbClr val="000000"/>
                          </a:solidFill>
                          <a:effectLst/>
                          <a:latin typeface="Calibri"/>
                        </a:rPr>
                        <a:t>408.348</a:t>
                      </a:r>
                    </a:p>
                  </a:txBody>
                  <a:tcPr marL="9525" marR="9525" marT="9525" marB="0" anchor="ctr"/>
                </a:tc>
                <a:tc>
                  <a:txBody>
                    <a:bodyPr/>
                    <a:lstStyle/>
                    <a:p>
                      <a:pPr algn="ctr" fontAlgn="ctr"/>
                      <a:r>
                        <a:rPr lang="de-DE" sz="1100" b="0" i="0" u="none" strike="noStrike">
                          <a:solidFill>
                            <a:srgbClr val="000000"/>
                          </a:solidFill>
                          <a:effectLst/>
                          <a:latin typeface="Calibri"/>
                        </a:rPr>
                        <a:t>36.885 (9,0%)</a:t>
                      </a:r>
                    </a:p>
                  </a:txBody>
                  <a:tcPr marL="9525" marR="9525" marT="9525" marB="0" anchor="ctr"/>
                </a:tc>
                <a:tc>
                  <a:txBody>
                    <a:bodyPr/>
                    <a:lstStyle/>
                    <a:p>
                      <a:pPr algn="ctr" fontAlgn="ctr"/>
                      <a:r>
                        <a:rPr lang="de-DE" sz="1100" b="0" i="0" u="none" strike="noStrike" dirty="0">
                          <a:solidFill>
                            <a:srgbClr val="000000"/>
                          </a:solidFill>
                          <a:effectLst/>
                          <a:latin typeface="Calibri"/>
                        </a:rPr>
                        <a:t>154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15</a:t>
                      </a:r>
                    </a:p>
                  </a:txBody>
                  <a:tcPr marL="9525" marR="9525" marT="9525" marB="0" anchor="ctr"/>
                </a:tc>
                <a:tc>
                  <a:txBody>
                    <a:bodyPr/>
                    <a:lstStyle/>
                    <a:p>
                      <a:pPr algn="ctr" fontAlgn="ctr"/>
                      <a:r>
                        <a:rPr lang="de-DE" sz="1100" b="0" i="0" u="none" strike="noStrike">
                          <a:solidFill>
                            <a:srgbClr val="000000"/>
                          </a:solidFill>
                          <a:effectLst/>
                          <a:latin typeface="Calibri"/>
                        </a:rPr>
                        <a:t>379.233</a:t>
                      </a:r>
                    </a:p>
                  </a:txBody>
                  <a:tcPr marL="9525" marR="9525" marT="9525" marB="0" anchor="ctr"/>
                </a:tc>
                <a:tc>
                  <a:txBody>
                    <a:bodyPr/>
                    <a:lstStyle/>
                    <a:p>
                      <a:pPr algn="ctr" fontAlgn="ctr"/>
                      <a:r>
                        <a:rPr lang="de-DE" sz="1100" b="0" i="0" u="none" strike="noStrike">
                          <a:solidFill>
                            <a:srgbClr val="000000"/>
                          </a:solidFill>
                          <a:effectLst/>
                          <a:latin typeface="Calibri"/>
                        </a:rPr>
                        <a:t>30.728 (8,1%)</a:t>
                      </a:r>
                    </a:p>
                  </a:txBody>
                  <a:tcPr marL="9525" marR="9525" marT="9525" marB="0" anchor="ctr"/>
                </a:tc>
                <a:tc>
                  <a:txBody>
                    <a:bodyPr/>
                    <a:lstStyle/>
                    <a:p>
                      <a:pPr algn="ctr" fontAlgn="ctr"/>
                      <a:r>
                        <a:rPr lang="de-DE" sz="1100" b="0" i="0" u="none" strike="noStrike" dirty="0">
                          <a:solidFill>
                            <a:srgbClr val="000000"/>
                          </a:solidFill>
                          <a:effectLst/>
                          <a:latin typeface="Calibri"/>
                        </a:rPr>
                        <a:t>163</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16</a:t>
                      </a:r>
                    </a:p>
                  </a:txBody>
                  <a:tcPr marL="9525" marR="9525" marT="9525" marB="0" anchor="ctr"/>
                </a:tc>
                <a:tc>
                  <a:txBody>
                    <a:bodyPr/>
                    <a:lstStyle/>
                    <a:p>
                      <a:pPr algn="ctr" fontAlgn="ctr"/>
                      <a:r>
                        <a:rPr lang="de-DE" sz="1100" b="0" i="0" u="none" strike="noStrike">
                          <a:solidFill>
                            <a:srgbClr val="000000"/>
                          </a:solidFill>
                          <a:effectLst/>
                          <a:latin typeface="Calibri"/>
                        </a:rPr>
                        <a:t>330.027</a:t>
                      </a:r>
                    </a:p>
                  </a:txBody>
                  <a:tcPr marL="9525" marR="9525" marT="9525" marB="0" anchor="ctr"/>
                </a:tc>
                <a:tc>
                  <a:txBody>
                    <a:bodyPr/>
                    <a:lstStyle/>
                    <a:p>
                      <a:pPr algn="ctr" fontAlgn="ctr"/>
                      <a:r>
                        <a:rPr lang="de-DE" sz="1100" b="0" i="0" u="none" strike="noStrike">
                          <a:solidFill>
                            <a:srgbClr val="000000"/>
                          </a:solidFill>
                          <a:effectLst/>
                          <a:latin typeface="Calibri"/>
                        </a:rPr>
                        <a:t>21.993 (6,7%)</a:t>
                      </a:r>
                    </a:p>
                  </a:txBody>
                  <a:tcPr marL="9525" marR="9525" marT="9525" marB="0" anchor="ctr"/>
                </a:tc>
                <a:tc>
                  <a:txBody>
                    <a:bodyPr/>
                    <a:lstStyle/>
                    <a:p>
                      <a:pPr algn="ctr" fontAlgn="ctr"/>
                      <a:r>
                        <a:rPr lang="de-DE" sz="1100" b="0" i="0" u="none" strike="noStrike" dirty="0">
                          <a:solidFill>
                            <a:srgbClr val="000000"/>
                          </a:solidFill>
                          <a:effectLst/>
                          <a:latin typeface="Calibri"/>
                        </a:rPr>
                        <a:t>167</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17</a:t>
                      </a:r>
                    </a:p>
                  </a:txBody>
                  <a:tcPr marL="9525" marR="9525" marT="9525" marB="0" anchor="ctr"/>
                </a:tc>
                <a:tc>
                  <a:txBody>
                    <a:bodyPr/>
                    <a:lstStyle/>
                    <a:p>
                      <a:pPr algn="ctr" fontAlgn="ctr"/>
                      <a:r>
                        <a:rPr lang="de-DE" sz="1100" b="0" i="0" u="none" strike="noStrike">
                          <a:solidFill>
                            <a:srgbClr val="000000"/>
                          </a:solidFill>
                          <a:effectLst/>
                          <a:latin typeface="Calibri"/>
                        </a:rPr>
                        <a:t>360.443</a:t>
                      </a:r>
                    </a:p>
                  </a:txBody>
                  <a:tcPr marL="9525" marR="9525" marT="9525" marB="0" anchor="ctr"/>
                </a:tc>
                <a:tc>
                  <a:txBody>
                    <a:bodyPr/>
                    <a:lstStyle/>
                    <a:p>
                      <a:pPr algn="ctr" fontAlgn="ctr"/>
                      <a:r>
                        <a:rPr lang="de-DE" sz="1100" b="0" i="0" u="none" strike="noStrike">
                          <a:solidFill>
                            <a:srgbClr val="000000"/>
                          </a:solidFill>
                          <a:effectLst/>
                          <a:latin typeface="Calibri"/>
                        </a:rPr>
                        <a:t>18.015 (5,0%)</a:t>
                      </a:r>
                    </a:p>
                  </a:txBody>
                  <a:tcPr marL="9525" marR="9525" marT="9525" marB="0" anchor="ctr"/>
                </a:tc>
                <a:tc>
                  <a:txBody>
                    <a:bodyPr/>
                    <a:lstStyle/>
                    <a:p>
                      <a:pPr algn="ctr" fontAlgn="ctr"/>
                      <a:r>
                        <a:rPr lang="de-DE" sz="1100" b="0" i="0" u="none" strike="noStrike" dirty="0">
                          <a:solidFill>
                            <a:srgbClr val="000000"/>
                          </a:solidFill>
                          <a:effectLst/>
                          <a:latin typeface="Calibri"/>
                        </a:rPr>
                        <a:t>176</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18</a:t>
                      </a:r>
                    </a:p>
                  </a:txBody>
                  <a:tcPr marL="9525" marR="9525" marT="9525" marB="0" anchor="ctr"/>
                </a:tc>
                <a:tc>
                  <a:txBody>
                    <a:bodyPr/>
                    <a:lstStyle/>
                    <a:p>
                      <a:pPr algn="ctr" fontAlgn="ctr"/>
                      <a:r>
                        <a:rPr lang="de-DE" sz="1100" b="0" i="0" u="none" strike="noStrike">
                          <a:solidFill>
                            <a:srgbClr val="000000"/>
                          </a:solidFill>
                          <a:effectLst/>
                          <a:latin typeface="Calibri"/>
                        </a:rPr>
                        <a:t>325.259</a:t>
                      </a:r>
                    </a:p>
                  </a:txBody>
                  <a:tcPr marL="9525" marR="9525" marT="9525" marB="0" anchor="ctr"/>
                </a:tc>
                <a:tc>
                  <a:txBody>
                    <a:bodyPr/>
                    <a:lstStyle/>
                    <a:p>
                      <a:pPr algn="ctr" fontAlgn="ctr"/>
                      <a:r>
                        <a:rPr lang="de-DE" sz="1100" b="0" i="0" u="none" strike="noStrike">
                          <a:solidFill>
                            <a:srgbClr val="000000"/>
                          </a:solidFill>
                          <a:effectLst/>
                          <a:latin typeface="Calibri"/>
                        </a:rPr>
                        <a:t>12.585 (3,9%)</a:t>
                      </a:r>
                    </a:p>
                  </a:txBody>
                  <a:tcPr marL="9525" marR="9525" marT="9525" marB="0" anchor="ctr"/>
                </a:tc>
                <a:tc>
                  <a:txBody>
                    <a:bodyPr/>
                    <a:lstStyle/>
                    <a:p>
                      <a:pPr algn="ctr" fontAlgn="ctr"/>
                      <a:r>
                        <a:rPr lang="de-DE" sz="1100" b="0" i="0" u="none" strike="noStrike" dirty="0">
                          <a:solidFill>
                            <a:srgbClr val="000000"/>
                          </a:solidFill>
                          <a:effectLst/>
                          <a:latin typeface="Calibri"/>
                        </a:rPr>
                        <a:t>174</a:t>
                      </a:r>
                    </a:p>
                  </a:txBody>
                  <a:tcPr marL="9525" marR="9525" marT="9525" marB="0" anchor="ctr"/>
                </a:tc>
              </a:tr>
              <a:tr h="191135">
                <a:tc>
                  <a:txBody>
                    <a:bodyPr/>
                    <a:lstStyle/>
                    <a:p>
                      <a:pPr marL="0" algn="ctr" defTabSz="457200" rtl="0" eaLnBrk="1" fontAlgn="ctr" latinLnBrk="0" hangingPunct="1">
                        <a:lnSpc>
                          <a:spcPct val="115000"/>
                        </a:lnSpc>
                        <a:spcAft>
                          <a:spcPts val="0"/>
                        </a:spcAft>
                      </a:pPr>
                      <a:r>
                        <a:rPr lang="de-DE" sz="1100" b="1" kern="1200" dirty="0">
                          <a:solidFill>
                            <a:schemeClr val="lt1"/>
                          </a:solidFill>
                          <a:effectLst/>
                          <a:latin typeface="+mn-lt"/>
                          <a:ea typeface="+mn-ea"/>
                          <a:cs typeface="+mn-cs"/>
                        </a:rPr>
                        <a:t>19</a:t>
                      </a:r>
                    </a:p>
                  </a:txBody>
                  <a:tcPr marL="9525" marR="9525" marT="9525" marB="0" anchor="ctr"/>
                </a:tc>
                <a:tc>
                  <a:txBody>
                    <a:bodyPr/>
                    <a:lstStyle/>
                    <a:p>
                      <a:pPr algn="ctr" fontAlgn="ctr"/>
                      <a:r>
                        <a:rPr lang="de-DE" sz="1100" b="0" i="0" u="none" strike="noStrike">
                          <a:solidFill>
                            <a:srgbClr val="000000"/>
                          </a:solidFill>
                          <a:effectLst/>
                          <a:latin typeface="Calibri"/>
                        </a:rPr>
                        <a:t>382.154</a:t>
                      </a:r>
                    </a:p>
                  </a:txBody>
                  <a:tcPr marL="9525" marR="9525" marT="9525" marB="0" anchor="ctr"/>
                </a:tc>
                <a:tc>
                  <a:txBody>
                    <a:bodyPr/>
                    <a:lstStyle/>
                    <a:p>
                      <a:pPr algn="ctr" fontAlgn="ctr"/>
                      <a:r>
                        <a:rPr lang="de-DE" sz="1100" b="0" i="0" u="none" strike="noStrike">
                          <a:solidFill>
                            <a:srgbClr val="000000"/>
                          </a:solidFill>
                          <a:effectLst/>
                          <a:latin typeface="Calibri"/>
                        </a:rPr>
                        <a:t>15.775 (4,1%)</a:t>
                      </a:r>
                    </a:p>
                  </a:txBody>
                  <a:tcPr marL="9525" marR="9525" marT="9525" marB="0" anchor="ctr"/>
                </a:tc>
                <a:tc>
                  <a:txBody>
                    <a:bodyPr/>
                    <a:lstStyle/>
                    <a:p>
                      <a:pPr algn="ctr" fontAlgn="ctr"/>
                      <a:r>
                        <a:rPr lang="de-DE" sz="1100" b="0" i="0" u="none" strike="noStrike" dirty="0">
                          <a:solidFill>
                            <a:srgbClr val="000000"/>
                          </a:solidFill>
                          <a:effectLst/>
                          <a:latin typeface="Calibri"/>
                        </a:rPr>
                        <a:t>173</a:t>
                      </a:r>
                    </a:p>
                  </a:txBody>
                  <a:tcPr marL="9525" marR="9525" marT="9525" marB="0" anchor="ctr"/>
                </a:tc>
              </a:tr>
              <a:tr h="191135">
                <a:tc>
                  <a:txBody>
                    <a:bodyPr/>
                    <a:lstStyle/>
                    <a:p>
                      <a:pPr algn="ctr">
                        <a:lnSpc>
                          <a:spcPct val="115000"/>
                        </a:lnSpc>
                        <a:spcAft>
                          <a:spcPts val="0"/>
                        </a:spcAft>
                      </a:pPr>
                      <a:r>
                        <a:rPr lang="de-DE" sz="1100" dirty="0">
                          <a:effectLst/>
                        </a:rPr>
                        <a:t>Summe</a:t>
                      </a:r>
                      <a:endParaRPr lang="de-DE" sz="1100" dirty="0">
                        <a:effectLst/>
                        <a:latin typeface="Calibri"/>
                        <a:ea typeface="MS Mincho"/>
                        <a:cs typeface="Times New Roman"/>
                      </a:endParaRPr>
                    </a:p>
                  </a:txBody>
                  <a:tcPr marL="68580" marR="68580" marT="0" marB="0"/>
                </a:tc>
                <a:tc>
                  <a:txBody>
                    <a:bodyPr/>
                    <a:lstStyle/>
                    <a:p>
                      <a:pPr algn="ctr" fontAlgn="b"/>
                      <a:r>
                        <a:rPr lang="de-DE" sz="1100" b="1" i="0" u="none" strike="noStrike" dirty="0">
                          <a:solidFill>
                            <a:srgbClr val="000000"/>
                          </a:solidFill>
                          <a:effectLst/>
                          <a:latin typeface="Calibri"/>
                        </a:rPr>
                        <a:t>3.147.771</a:t>
                      </a:r>
                    </a:p>
                  </a:txBody>
                  <a:tcPr marL="9525" marR="9525" marT="9525" marB="0" anchor="b"/>
                </a:tc>
                <a:tc>
                  <a:txBody>
                    <a:bodyPr/>
                    <a:lstStyle/>
                    <a:p>
                      <a:pPr algn="ctr">
                        <a:lnSpc>
                          <a:spcPct val="115000"/>
                        </a:lnSpc>
                        <a:spcAft>
                          <a:spcPts val="0"/>
                        </a:spcAft>
                      </a:pPr>
                      <a:r>
                        <a:rPr lang="de-DE" sz="1100" b="1" dirty="0" smtClean="0">
                          <a:solidFill>
                            <a:schemeClr val="tx1"/>
                          </a:solidFill>
                          <a:effectLst/>
                          <a:latin typeface="Calibri"/>
                          <a:ea typeface="Times New Roman"/>
                          <a:cs typeface="Calibri"/>
                        </a:rPr>
                        <a:t>202.689 </a:t>
                      </a:r>
                      <a:r>
                        <a:rPr lang="de-DE" sz="1100" b="1" dirty="0">
                          <a:solidFill>
                            <a:schemeClr val="tx1"/>
                          </a:solidFill>
                          <a:effectLst/>
                          <a:latin typeface="Calibri"/>
                          <a:ea typeface="Times New Roman"/>
                          <a:cs typeface="Calibri"/>
                        </a:rPr>
                        <a:t>(</a:t>
                      </a:r>
                      <a:r>
                        <a:rPr lang="de-DE" sz="1100" b="1" dirty="0" smtClean="0">
                          <a:solidFill>
                            <a:schemeClr val="tx1"/>
                          </a:solidFill>
                          <a:effectLst/>
                          <a:latin typeface="Calibri"/>
                          <a:ea typeface="Times New Roman"/>
                          <a:cs typeface="Calibri"/>
                        </a:rPr>
                        <a:t>6,8</a:t>
                      </a:r>
                      <a:r>
                        <a:rPr lang="de-DE" sz="1100" b="1" dirty="0">
                          <a:solidFill>
                            <a:schemeClr val="tx1"/>
                          </a:solidFill>
                          <a:effectLst/>
                          <a:latin typeface="Calibri"/>
                          <a:ea typeface="Times New Roman"/>
                          <a:cs typeface="Calibri"/>
                        </a:rPr>
                        <a:t>%)</a:t>
                      </a:r>
                      <a:endParaRPr lang="de-DE" sz="1100" b="1" dirty="0">
                        <a:solidFill>
                          <a:schemeClr val="tx1"/>
                        </a:solidFill>
                        <a:effectLst/>
                        <a:latin typeface="Calibri"/>
                        <a:ea typeface="MS Mincho"/>
                        <a:cs typeface="Times New Roman"/>
                      </a:endParaRPr>
                    </a:p>
                  </a:txBody>
                  <a:tcPr marL="68580" marR="68580" marT="0" marB="0"/>
                </a:tc>
                <a:tc>
                  <a:txBody>
                    <a:bodyPr/>
                    <a:lstStyle/>
                    <a:p>
                      <a:pPr algn="ctr">
                        <a:lnSpc>
                          <a:spcPct val="115000"/>
                        </a:lnSpc>
                        <a:spcAft>
                          <a:spcPts val="0"/>
                        </a:spcAft>
                      </a:pPr>
                      <a:r>
                        <a:rPr lang="de-DE" sz="1100" b="0" dirty="0">
                          <a:solidFill>
                            <a:srgbClr val="FFFFFF"/>
                          </a:solidFill>
                          <a:effectLst/>
                          <a:latin typeface="Calibri"/>
                          <a:ea typeface="Times New Roman"/>
                          <a:cs typeface="Calibri"/>
                        </a:rPr>
                        <a:t> </a:t>
                      </a:r>
                      <a:endParaRPr lang="de-DE" sz="1100" b="0" dirty="0">
                        <a:effectLst/>
                        <a:latin typeface="Calibri"/>
                        <a:ea typeface="MS Mincho"/>
                        <a:cs typeface="Times New Roman"/>
                      </a:endParaRPr>
                    </a:p>
                  </a:txBody>
                  <a:tcPr marL="68580" marR="68580" marT="0" marB="0"/>
                </a:tc>
              </a:tr>
            </a:tbl>
          </a:graphicData>
        </a:graphic>
      </p:graphicFrame>
      <p:graphicFrame>
        <p:nvGraphicFramePr>
          <p:cNvPr id="10" name="Tabelle 9"/>
          <p:cNvGraphicFramePr>
            <a:graphicFrameLocks noGrp="1"/>
          </p:cNvGraphicFramePr>
          <p:nvPr>
            <p:extLst>
              <p:ext uri="{D42A27DB-BD31-4B8C-83A1-F6EECF244321}">
                <p14:modId xmlns:p14="http://schemas.microsoft.com/office/powerpoint/2010/main" val="460237183"/>
              </p:ext>
            </p:extLst>
          </p:nvPr>
        </p:nvGraphicFramePr>
        <p:xfrm>
          <a:off x="564827" y="3956161"/>
          <a:ext cx="7402378" cy="1556385"/>
        </p:xfrm>
        <a:graphic>
          <a:graphicData uri="http://schemas.openxmlformats.org/drawingml/2006/table">
            <a:tbl>
              <a:tblPr firstRow="1" firstCol="1" bandRow="1">
                <a:tableStyleId>{5C22544A-7EE6-4342-B048-85BDC9FD1C3A}</a:tableStyleId>
              </a:tblPr>
              <a:tblGrid>
                <a:gridCol w="1327583"/>
                <a:gridCol w="650153"/>
                <a:gridCol w="602519"/>
                <a:gridCol w="602519"/>
                <a:gridCol w="602519"/>
                <a:gridCol w="602519"/>
                <a:gridCol w="602519"/>
                <a:gridCol w="602519"/>
                <a:gridCol w="603176"/>
                <a:gridCol w="603176"/>
                <a:gridCol w="603176"/>
              </a:tblGrid>
              <a:tr h="190500">
                <a:tc>
                  <a:txBody>
                    <a:bodyPr/>
                    <a:lstStyle/>
                    <a:p>
                      <a:pPr algn="ctr" fontAlgn="b"/>
                      <a:r>
                        <a:rPr lang="de-DE" sz="1000" b="1" kern="1200" dirty="0">
                          <a:solidFill>
                            <a:schemeClr val="lt1"/>
                          </a:solidFill>
                          <a:effectLst/>
                          <a:latin typeface="+mn-lt"/>
                          <a:ea typeface="+mn-ea"/>
                          <a:cs typeface="+mn-cs"/>
                        </a:rPr>
                        <a:t>KW, für die die Angabe prognostisch erfolgt ist:</a:t>
                      </a:r>
                    </a:p>
                  </a:txBody>
                  <a:tcPr marL="9525" marR="9525" marT="9525" marB="0" anchor="b"/>
                </a:tc>
                <a:tc>
                  <a:txBody>
                    <a:bodyPr/>
                    <a:lstStyle/>
                    <a:p>
                      <a:pPr algn="ctr" fontAlgn="b"/>
                      <a:r>
                        <a:rPr lang="de-DE" sz="1100" b="1" i="0" u="none" strike="noStrike">
                          <a:solidFill>
                            <a:schemeClr val="bg1"/>
                          </a:solidFill>
                          <a:effectLst/>
                          <a:latin typeface="Calibri"/>
                        </a:rPr>
                        <a:t>KW11</a:t>
                      </a:r>
                    </a:p>
                  </a:txBody>
                  <a:tcPr marL="9525" marR="9525" marT="9525" marB="0" anchor="b"/>
                </a:tc>
                <a:tc>
                  <a:txBody>
                    <a:bodyPr/>
                    <a:lstStyle/>
                    <a:p>
                      <a:pPr algn="ctr" fontAlgn="b"/>
                      <a:r>
                        <a:rPr lang="de-DE" sz="1100" b="1" i="0" u="none" strike="noStrike">
                          <a:solidFill>
                            <a:schemeClr val="bg1"/>
                          </a:solidFill>
                          <a:effectLst/>
                          <a:latin typeface="Calibri"/>
                        </a:rPr>
                        <a:t>KW12</a:t>
                      </a:r>
                    </a:p>
                  </a:txBody>
                  <a:tcPr marL="9525" marR="9525" marT="9525" marB="0" anchor="b"/>
                </a:tc>
                <a:tc>
                  <a:txBody>
                    <a:bodyPr/>
                    <a:lstStyle/>
                    <a:p>
                      <a:pPr algn="ctr" fontAlgn="b"/>
                      <a:r>
                        <a:rPr lang="de-DE" sz="1100" b="1" i="0" u="none" strike="noStrike">
                          <a:solidFill>
                            <a:schemeClr val="bg1"/>
                          </a:solidFill>
                          <a:effectLst/>
                          <a:latin typeface="Calibri"/>
                        </a:rPr>
                        <a:t>KW13</a:t>
                      </a:r>
                    </a:p>
                  </a:txBody>
                  <a:tcPr marL="9525" marR="9525" marT="9525" marB="0" anchor="b"/>
                </a:tc>
                <a:tc>
                  <a:txBody>
                    <a:bodyPr/>
                    <a:lstStyle/>
                    <a:p>
                      <a:pPr algn="ctr" fontAlgn="b"/>
                      <a:r>
                        <a:rPr lang="de-DE" sz="1100" b="1" i="0" u="none" strike="noStrike">
                          <a:solidFill>
                            <a:schemeClr val="bg1"/>
                          </a:solidFill>
                          <a:effectLst/>
                          <a:latin typeface="Calibri"/>
                        </a:rPr>
                        <a:t>KW14</a:t>
                      </a:r>
                    </a:p>
                  </a:txBody>
                  <a:tcPr marL="9525" marR="9525" marT="9525" marB="0" anchor="b"/>
                </a:tc>
                <a:tc>
                  <a:txBody>
                    <a:bodyPr/>
                    <a:lstStyle/>
                    <a:p>
                      <a:pPr algn="ctr" fontAlgn="b"/>
                      <a:r>
                        <a:rPr lang="de-DE" sz="1100" b="1" i="0" u="none" strike="noStrike">
                          <a:solidFill>
                            <a:schemeClr val="bg1"/>
                          </a:solidFill>
                          <a:effectLst/>
                          <a:latin typeface="Calibri"/>
                        </a:rPr>
                        <a:t>KW15</a:t>
                      </a:r>
                    </a:p>
                  </a:txBody>
                  <a:tcPr marL="9525" marR="9525" marT="9525" marB="0" anchor="b"/>
                </a:tc>
                <a:tc>
                  <a:txBody>
                    <a:bodyPr/>
                    <a:lstStyle/>
                    <a:p>
                      <a:pPr algn="ctr" fontAlgn="b"/>
                      <a:r>
                        <a:rPr lang="de-DE" sz="1100" b="1" i="0" u="none" strike="noStrike">
                          <a:solidFill>
                            <a:schemeClr val="bg1"/>
                          </a:solidFill>
                          <a:effectLst/>
                          <a:latin typeface="Calibri"/>
                        </a:rPr>
                        <a:t>KW16</a:t>
                      </a:r>
                    </a:p>
                  </a:txBody>
                  <a:tcPr marL="9525" marR="9525" marT="9525" marB="0" anchor="b"/>
                </a:tc>
                <a:tc>
                  <a:txBody>
                    <a:bodyPr/>
                    <a:lstStyle/>
                    <a:p>
                      <a:pPr algn="ctr" fontAlgn="b"/>
                      <a:r>
                        <a:rPr lang="de-DE" sz="1100" b="1" i="0" u="none" strike="noStrike">
                          <a:solidFill>
                            <a:schemeClr val="bg1"/>
                          </a:solidFill>
                          <a:effectLst/>
                          <a:latin typeface="Calibri"/>
                        </a:rPr>
                        <a:t>KW17</a:t>
                      </a:r>
                    </a:p>
                  </a:txBody>
                  <a:tcPr marL="9525" marR="9525" marT="9525" marB="0" anchor="b"/>
                </a:tc>
                <a:tc>
                  <a:txBody>
                    <a:bodyPr/>
                    <a:lstStyle/>
                    <a:p>
                      <a:pPr algn="ctr" fontAlgn="b"/>
                      <a:r>
                        <a:rPr lang="de-DE" sz="1100" b="1" i="0" u="none" strike="noStrike">
                          <a:solidFill>
                            <a:schemeClr val="bg1"/>
                          </a:solidFill>
                          <a:effectLst/>
                          <a:latin typeface="Calibri"/>
                        </a:rPr>
                        <a:t>KW18</a:t>
                      </a:r>
                    </a:p>
                  </a:txBody>
                  <a:tcPr marL="9525" marR="9525" marT="9525" marB="0" anchor="b"/>
                </a:tc>
                <a:tc>
                  <a:txBody>
                    <a:bodyPr/>
                    <a:lstStyle/>
                    <a:p>
                      <a:pPr algn="ctr" fontAlgn="b"/>
                      <a:r>
                        <a:rPr lang="de-DE" sz="1100" b="1" i="0" u="none" strike="noStrike">
                          <a:solidFill>
                            <a:schemeClr val="bg1"/>
                          </a:solidFill>
                          <a:effectLst/>
                          <a:latin typeface="Calibri"/>
                        </a:rPr>
                        <a:t>KW19</a:t>
                      </a:r>
                    </a:p>
                  </a:txBody>
                  <a:tcPr marL="9525" marR="9525" marT="9525" marB="0" anchor="b"/>
                </a:tc>
                <a:tc>
                  <a:txBody>
                    <a:bodyPr/>
                    <a:lstStyle/>
                    <a:p>
                      <a:pPr algn="ctr" fontAlgn="b"/>
                      <a:r>
                        <a:rPr lang="de-DE" sz="1100" b="1" i="0" u="none" strike="noStrike" dirty="0">
                          <a:solidFill>
                            <a:schemeClr val="bg1"/>
                          </a:solidFill>
                          <a:effectLst/>
                          <a:latin typeface="Calibri"/>
                        </a:rPr>
                        <a:t>KW20</a:t>
                      </a:r>
                    </a:p>
                  </a:txBody>
                  <a:tcPr marL="9525" marR="9525" marT="9525" marB="0" anchor="b"/>
                </a:tc>
              </a:tr>
              <a:tr h="190500">
                <a:tc>
                  <a:txBody>
                    <a:bodyPr/>
                    <a:lstStyle/>
                    <a:p>
                      <a:pPr algn="ctr">
                        <a:lnSpc>
                          <a:spcPct val="115000"/>
                        </a:lnSpc>
                        <a:spcAft>
                          <a:spcPts val="0"/>
                        </a:spcAft>
                      </a:pPr>
                      <a:r>
                        <a:rPr lang="de-DE" sz="1000" dirty="0">
                          <a:effectLst/>
                        </a:rPr>
                        <a:t>Anzahl übermittelnde Labore</a:t>
                      </a:r>
                      <a:endParaRPr lang="de-DE" sz="1100" dirty="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28</a:t>
                      </a:r>
                    </a:p>
                  </a:txBody>
                  <a:tcPr marL="9525" marR="9525" marT="9525" marB="0" anchor="b"/>
                </a:tc>
                <a:tc>
                  <a:txBody>
                    <a:bodyPr/>
                    <a:lstStyle/>
                    <a:p>
                      <a:pPr algn="ctr" fontAlgn="b"/>
                      <a:r>
                        <a:rPr lang="de-DE" sz="1100" b="0" i="0" u="none" strike="noStrike">
                          <a:solidFill>
                            <a:srgbClr val="000000"/>
                          </a:solidFill>
                          <a:effectLst/>
                          <a:latin typeface="Calibri"/>
                        </a:rPr>
                        <a:t>93</a:t>
                      </a:r>
                    </a:p>
                  </a:txBody>
                  <a:tcPr marL="9525" marR="9525" marT="9525" marB="0" anchor="b"/>
                </a:tc>
                <a:tc>
                  <a:txBody>
                    <a:bodyPr/>
                    <a:lstStyle/>
                    <a:p>
                      <a:pPr algn="ctr" fontAlgn="b"/>
                      <a:r>
                        <a:rPr lang="de-DE" sz="1100" b="0" i="0" u="none" strike="noStrike">
                          <a:solidFill>
                            <a:srgbClr val="000000"/>
                          </a:solidFill>
                          <a:effectLst/>
                          <a:latin typeface="Calibri"/>
                        </a:rPr>
                        <a:t>111</a:t>
                      </a:r>
                    </a:p>
                  </a:txBody>
                  <a:tcPr marL="9525" marR="9525" marT="9525" marB="0" anchor="b"/>
                </a:tc>
                <a:tc>
                  <a:txBody>
                    <a:bodyPr/>
                    <a:lstStyle/>
                    <a:p>
                      <a:pPr algn="ctr" fontAlgn="b"/>
                      <a:r>
                        <a:rPr lang="de-DE" sz="1100" b="0" i="0" u="none" strike="noStrike">
                          <a:solidFill>
                            <a:srgbClr val="000000"/>
                          </a:solidFill>
                          <a:effectLst/>
                          <a:latin typeface="Calibri"/>
                        </a:rPr>
                        <a:t>113</a:t>
                      </a:r>
                    </a:p>
                  </a:txBody>
                  <a:tcPr marL="9525" marR="9525" marT="9525" marB="0" anchor="b"/>
                </a:tc>
                <a:tc>
                  <a:txBody>
                    <a:bodyPr/>
                    <a:lstStyle/>
                    <a:p>
                      <a:pPr algn="ctr" fontAlgn="b"/>
                      <a:r>
                        <a:rPr lang="de-DE" sz="1100" b="0" i="0" u="none" strike="noStrike">
                          <a:solidFill>
                            <a:srgbClr val="000000"/>
                          </a:solidFill>
                          <a:effectLst/>
                          <a:latin typeface="Calibri"/>
                        </a:rPr>
                        <a:t>132</a:t>
                      </a:r>
                    </a:p>
                  </a:txBody>
                  <a:tcPr marL="9525" marR="9525" marT="9525" marB="0" anchor="b"/>
                </a:tc>
                <a:tc>
                  <a:txBody>
                    <a:bodyPr/>
                    <a:lstStyle/>
                    <a:p>
                      <a:pPr algn="ctr" fontAlgn="b"/>
                      <a:r>
                        <a:rPr lang="de-DE" sz="1100" b="0" i="0" u="none" strike="noStrike">
                          <a:solidFill>
                            <a:srgbClr val="000000"/>
                          </a:solidFill>
                          <a:effectLst/>
                          <a:latin typeface="Calibri"/>
                        </a:rPr>
                        <a:t>112</a:t>
                      </a:r>
                    </a:p>
                  </a:txBody>
                  <a:tcPr marL="9525" marR="9525" marT="9525" marB="0" anchor="b"/>
                </a:tc>
                <a:tc>
                  <a:txBody>
                    <a:bodyPr/>
                    <a:lstStyle/>
                    <a:p>
                      <a:pPr algn="ctr" fontAlgn="b"/>
                      <a:r>
                        <a:rPr lang="de-DE" sz="1100" b="0" i="0" u="none" strike="noStrike">
                          <a:solidFill>
                            <a:srgbClr val="000000"/>
                          </a:solidFill>
                          <a:effectLst/>
                          <a:latin typeface="Calibri"/>
                        </a:rPr>
                        <a:t>126</a:t>
                      </a:r>
                    </a:p>
                  </a:txBody>
                  <a:tcPr marL="9525" marR="9525" marT="9525" marB="0" anchor="b"/>
                </a:tc>
                <a:tc>
                  <a:txBody>
                    <a:bodyPr/>
                    <a:lstStyle/>
                    <a:p>
                      <a:pPr algn="ctr" fontAlgn="b"/>
                      <a:r>
                        <a:rPr lang="de-DE" sz="1100" b="0" i="0" u="none" strike="noStrike">
                          <a:solidFill>
                            <a:srgbClr val="000000"/>
                          </a:solidFill>
                          <a:effectLst/>
                          <a:latin typeface="Calibri"/>
                        </a:rPr>
                        <a:t>133</a:t>
                      </a:r>
                    </a:p>
                  </a:txBody>
                  <a:tcPr marL="9525" marR="9525" marT="9525" marB="0" anchor="b"/>
                </a:tc>
                <a:tc>
                  <a:txBody>
                    <a:bodyPr/>
                    <a:lstStyle/>
                    <a:p>
                      <a:pPr algn="ctr" fontAlgn="b"/>
                      <a:r>
                        <a:rPr lang="de-DE" sz="1100" b="0" i="0" u="none" strike="noStrike">
                          <a:solidFill>
                            <a:srgbClr val="000000"/>
                          </a:solidFill>
                          <a:effectLst/>
                          <a:latin typeface="Calibri"/>
                        </a:rPr>
                        <a:t>137</a:t>
                      </a:r>
                    </a:p>
                  </a:txBody>
                  <a:tcPr marL="9525" marR="9525" marT="9525" marB="0" anchor="b"/>
                </a:tc>
                <a:tc>
                  <a:txBody>
                    <a:bodyPr/>
                    <a:lstStyle/>
                    <a:p>
                      <a:pPr algn="ctr" fontAlgn="b"/>
                      <a:r>
                        <a:rPr lang="de-DE" sz="1100" b="0" i="0" u="none" strike="noStrike" dirty="0">
                          <a:solidFill>
                            <a:srgbClr val="000000"/>
                          </a:solidFill>
                          <a:effectLst/>
                          <a:latin typeface="Calibri"/>
                        </a:rPr>
                        <a:t>134</a:t>
                      </a:r>
                    </a:p>
                  </a:txBody>
                  <a:tcPr marL="9525" marR="9525" marT="9525" marB="0" anchor="b"/>
                </a:tc>
              </a:tr>
              <a:tr h="190500">
                <a:tc>
                  <a:txBody>
                    <a:bodyPr/>
                    <a:lstStyle/>
                    <a:p>
                      <a:pPr algn="ctr">
                        <a:lnSpc>
                          <a:spcPct val="115000"/>
                        </a:lnSpc>
                        <a:spcAft>
                          <a:spcPts val="0"/>
                        </a:spcAft>
                      </a:pPr>
                      <a:r>
                        <a:rPr lang="de-DE" sz="1000">
                          <a:effectLst/>
                        </a:rPr>
                        <a:t>Testkapazität pro Tag</a:t>
                      </a:r>
                      <a:endParaRPr lang="de-DE" sz="1100">
                        <a:effectLst/>
                        <a:latin typeface="Calibri"/>
                        <a:ea typeface="MS Mincho"/>
                        <a:cs typeface="Times New Roman"/>
                      </a:endParaRPr>
                    </a:p>
                  </a:txBody>
                  <a:tcPr marL="68580" marR="68580" marT="0" marB="0"/>
                </a:tc>
                <a:tc>
                  <a:txBody>
                    <a:bodyPr/>
                    <a:lstStyle/>
                    <a:p>
                      <a:pPr algn="ctr" fontAlgn="b"/>
                      <a:r>
                        <a:rPr lang="de-DE" sz="1100" b="0" i="0" u="none" strike="noStrike">
                          <a:solidFill>
                            <a:srgbClr val="000000"/>
                          </a:solidFill>
                          <a:effectLst/>
                          <a:latin typeface="Calibri"/>
                        </a:rPr>
                        <a:t>7.115</a:t>
                      </a:r>
                    </a:p>
                  </a:txBody>
                  <a:tcPr marL="9525" marR="9525" marT="9525" marB="0" anchor="b"/>
                </a:tc>
                <a:tc>
                  <a:txBody>
                    <a:bodyPr/>
                    <a:lstStyle/>
                    <a:p>
                      <a:pPr algn="ctr" fontAlgn="b"/>
                      <a:r>
                        <a:rPr lang="de-DE" sz="1100" b="0" i="0" u="none" strike="noStrike">
                          <a:solidFill>
                            <a:srgbClr val="000000"/>
                          </a:solidFill>
                          <a:effectLst/>
                          <a:latin typeface="Calibri"/>
                        </a:rPr>
                        <a:t>31.010</a:t>
                      </a:r>
                    </a:p>
                  </a:txBody>
                  <a:tcPr marL="9525" marR="9525" marT="9525" marB="0" anchor="b"/>
                </a:tc>
                <a:tc>
                  <a:txBody>
                    <a:bodyPr/>
                    <a:lstStyle/>
                    <a:p>
                      <a:pPr algn="ctr" fontAlgn="b"/>
                      <a:r>
                        <a:rPr lang="de-DE" sz="1100" b="0" i="0" u="none" strike="noStrike">
                          <a:solidFill>
                            <a:srgbClr val="000000"/>
                          </a:solidFill>
                          <a:effectLst/>
                          <a:latin typeface="Calibri"/>
                        </a:rPr>
                        <a:t>64.725</a:t>
                      </a:r>
                    </a:p>
                  </a:txBody>
                  <a:tcPr marL="9525" marR="9525" marT="9525" marB="0" anchor="b"/>
                </a:tc>
                <a:tc>
                  <a:txBody>
                    <a:bodyPr/>
                    <a:lstStyle/>
                    <a:p>
                      <a:pPr algn="ctr" fontAlgn="b"/>
                      <a:r>
                        <a:rPr lang="de-DE" sz="1100" b="0" i="0" u="none" strike="noStrike">
                          <a:solidFill>
                            <a:srgbClr val="000000"/>
                          </a:solidFill>
                          <a:effectLst/>
                          <a:latin typeface="Calibri"/>
                        </a:rPr>
                        <a:t>103.515</a:t>
                      </a:r>
                    </a:p>
                  </a:txBody>
                  <a:tcPr marL="9525" marR="9525" marT="9525" marB="0" anchor="b"/>
                </a:tc>
                <a:tc>
                  <a:txBody>
                    <a:bodyPr/>
                    <a:lstStyle/>
                    <a:p>
                      <a:pPr algn="ctr" fontAlgn="b"/>
                      <a:r>
                        <a:rPr lang="de-DE" sz="1100" b="0" i="0" u="none" strike="noStrike">
                          <a:solidFill>
                            <a:srgbClr val="000000"/>
                          </a:solidFill>
                          <a:effectLst/>
                          <a:latin typeface="Calibri"/>
                        </a:rPr>
                        <a:t>116.655</a:t>
                      </a:r>
                    </a:p>
                  </a:txBody>
                  <a:tcPr marL="9525" marR="9525" marT="9525" marB="0" anchor="b"/>
                </a:tc>
                <a:tc>
                  <a:txBody>
                    <a:bodyPr/>
                    <a:lstStyle/>
                    <a:p>
                      <a:pPr algn="ctr" fontAlgn="b"/>
                      <a:r>
                        <a:rPr lang="de-DE" sz="1100" b="0" i="0" u="none" strike="noStrike">
                          <a:solidFill>
                            <a:srgbClr val="000000"/>
                          </a:solidFill>
                          <a:effectLst/>
                          <a:latin typeface="Calibri"/>
                        </a:rPr>
                        <a:t>123.304</a:t>
                      </a:r>
                    </a:p>
                  </a:txBody>
                  <a:tcPr marL="9525" marR="9525" marT="9525" marB="0" anchor="b"/>
                </a:tc>
                <a:tc>
                  <a:txBody>
                    <a:bodyPr/>
                    <a:lstStyle/>
                    <a:p>
                      <a:pPr algn="ctr" fontAlgn="b"/>
                      <a:r>
                        <a:rPr lang="de-DE" sz="1100" b="0" i="0" u="none" strike="noStrike">
                          <a:solidFill>
                            <a:srgbClr val="000000"/>
                          </a:solidFill>
                          <a:effectLst/>
                          <a:latin typeface="Calibri"/>
                        </a:rPr>
                        <a:t>136.064</a:t>
                      </a:r>
                    </a:p>
                  </a:txBody>
                  <a:tcPr marL="9525" marR="9525" marT="9525" marB="0" anchor="b"/>
                </a:tc>
                <a:tc>
                  <a:txBody>
                    <a:bodyPr/>
                    <a:lstStyle/>
                    <a:p>
                      <a:pPr algn="ctr" fontAlgn="b"/>
                      <a:r>
                        <a:rPr lang="de-DE" sz="1100" b="0" i="0" u="none" strike="noStrike">
                          <a:solidFill>
                            <a:srgbClr val="000000"/>
                          </a:solidFill>
                          <a:effectLst/>
                          <a:latin typeface="Calibri"/>
                        </a:rPr>
                        <a:t>141.815</a:t>
                      </a:r>
                    </a:p>
                  </a:txBody>
                  <a:tcPr marL="9525" marR="9525" marT="9525" marB="0" anchor="b"/>
                </a:tc>
                <a:tc>
                  <a:txBody>
                    <a:bodyPr/>
                    <a:lstStyle/>
                    <a:p>
                      <a:pPr algn="ctr" fontAlgn="b"/>
                      <a:r>
                        <a:rPr lang="de-DE" sz="1100" b="0" i="0" u="none" strike="noStrike">
                          <a:solidFill>
                            <a:srgbClr val="000000"/>
                          </a:solidFill>
                          <a:effectLst/>
                          <a:latin typeface="Calibri"/>
                        </a:rPr>
                        <a:t>153.698</a:t>
                      </a:r>
                    </a:p>
                  </a:txBody>
                  <a:tcPr marL="9525" marR="9525" marT="9525" marB="0" anchor="b"/>
                </a:tc>
                <a:tc>
                  <a:txBody>
                    <a:bodyPr/>
                    <a:lstStyle/>
                    <a:p>
                      <a:pPr algn="ctr" fontAlgn="b"/>
                      <a:r>
                        <a:rPr lang="de-DE" sz="1100" b="0" i="0" u="none" strike="noStrike" dirty="0">
                          <a:solidFill>
                            <a:srgbClr val="000000"/>
                          </a:solidFill>
                          <a:effectLst/>
                          <a:latin typeface="Calibri"/>
                        </a:rPr>
                        <a:t>157.150</a:t>
                      </a:r>
                    </a:p>
                  </a:txBody>
                  <a:tcPr marL="9525" marR="9525" marT="9525" marB="0" anchor="b"/>
                </a:tc>
              </a:tr>
              <a:tr h="571500">
                <a:tc>
                  <a:txBody>
                    <a:bodyPr/>
                    <a:lstStyle/>
                    <a:p>
                      <a:pPr algn="ctr">
                        <a:lnSpc>
                          <a:spcPct val="115000"/>
                        </a:lnSpc>
                        <a:spcAft>
                          <a:spcPts val="0"/>
                        </a:spcAft>
                      </a:pPr>
                      <a:r>
                        <a:rPr lang="de-DE" sz="1000" dirty="0">
                          <a:effectLst/>
                        </a:rPr>
                        <a:t>Neu ab KW15: wöchentliche Kapazität anhand von Wochenarbeitstagen</a:t>
                      </a:r>
                      <a:endParaRPr lang="de-DE" sz="1100" dirty="0">
                        <a:effectLst/>
                        <a:latin typeface="Calibri"/>
                        <a:ea typeface="MS Mincho"/>
                        <a:cs typeface="Times New Roman"/>
                      </a:endParaRPr>
                    </a:p>
                  </a:txBody>
                  <a:tcPr marL="68580" marR="68580" marT="0" marB="0"/>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a:t>
                      </a:r>
                    </a:p>
                  </a:txBody>
                  <a:tcPr marL="9525" marR="9525" marT="9525" marB="0" anchor="ctr"/>
                </a:tc>
                <a:tc>
                  <a:txBody>
                    <a:bodyPr/>
                    <a:lstStyle/>
                    <a:p>
                      <a:pPr algn="ctr" fontAlgn="ctr"/>
                      <a:r>
                        <a:rPr lang="de-DE" sz="1100" b="0" i="0" u="none" strike="noStrike">
                          <a:solidFill>
                            <a:srgbClr val="000000"/>
                          </a:solidFill>
                          <a:effectLst/>
                          <a:latin typeface="Calibri"/>
                        </a:rPr>
                        <a:t>730.156</a:t>
                      </a:r>
                    </a:p>
                  </a:txBody>
                  <a:tcPr marL="9525" marR="9525" marT="9525" marB="0" anchor="ctr"/>
                </a:tc>
                <a:tc>
                  <a:txBody>
                    <a:bodyPr/>
                    <a:lstStyle/>
                    <a:p>
                      <a:pPr algn="ctr" fontAlgn="ctr"/>
                      <a:r>
                        <a:rPr lang="de-DE" sz="1100" b="0" i="0" u="none" strike="noStrike">
                          <a:solidFill>
                            <a:srgbClr val="000000"/>
                          </a:solidFill>
                          <a:effectLst/>
                          <a:latin typeface="Calibri"/>
                        </a:rPr>
                        <a:t>818.426</a:t>
                      </a:r>
                    </a:p>
                  </a:txBody>
                  <a:tcPr marL="9525" marR="9525" marT="9525" marB="0" anchor="ctr"/>
                </a:tc>
                <a:tc>
                  <a:txBody>
                    <a:bodyPr/>
                    <a:lstStyle/>
                    <a:p>
                      <a:pPr algn="ctr" fontAlgn="ctr"/>
                      <a:r>
                        <a:rPr lang="de-DE" sz="1100" b="0" i="0" u="none" strike="noStrike">
                          <a:solidFill>
                            <a:srgbClr val="000000"/>
                          </a:solidFill>
                          <a:effectLst/>
                          <a:latin typeface="Calibri"/>
                        </a:rPr>
                        <a:t>860.494</a:t>
                      </a:r>
                    </a:p>
                  </a:txBody>
                  <a:tcPr marL="9525" marR="9525" marT="9525" marB="0" anchor="ctr"/>
                </a:tc>
                <a:tc>
                  <a:txBody>
                    <a:bodyPr/>
                    <a:lstStyle/>
                    <a:p>
                      <a:pPr algn="ctr" fontAlgn="ctr"/>
                      <a:r>
                        <a:rPr lang="de-DE" sz="1100" b="0" i="0" u="none" strike="noStrike">
                          <a:solidFill>
                            <a:srgbClr val="000000"/>
                          </a:solidFill>
                          <a:effectLst/>
                          <a:latin typeface="Calibri"/>
                        </a:rPr>
                        <a:t>964.962</a:t>
                      </a:r>
                    </a:p>
                  </a:txBody>
                  <a:tcPr marL="9525" marR="9525" marT="9525" marB="0" anchor="ctr"/>
                </a:tc>
                <a:tc>
                  <a:txBody>
                    <a:bodyPr/>
                    <a:lstStyle/>
                    <a:p>
                      <a:pPr algn="ctr" fontAlgn="ctr"/>
                      <a:r>
                        <a:rPr lang="de-DE" sz="1100" b="0" i="0" u="none" strike="noStrike" dirty="0">
                          <a:solidFill>
                            <a:srgbClr val="000000"/>
                          </a:solidFill>
                          <a:effectLst/>
                          <a:latin typeface="Calibri"/>
                        </a:rPr>
                        <a:t>1.038.223</a:t>
                      </a:r>
                    </a:p>
                  </a:txBody>
                  <a:tcPr marL="9525" marR="9525" marT="9525" marB="0" anchor="ctr"/>
                </a:tc>
              </a:tr>
            </a:tbl>
          </a:graphicData>
        </a:graphic>
      </p:graphicFrame>
      <p:sp>
        <p:nvSpPr>
          <p:cNvPr id="7" name="Textfeld 6"/>
          <p:cNvSpPr txBox="1"/>
          <p:nvPr/>
        </p:nvSpPr>
        <p:spPr>
          <a:xfrm>
            <a:off x="6384897" y="1184745"/>
            <a:ext cx="2393343" cy="2339102"/>
          </a:xfrm>
          <a:prstGeom prst="rect">
            <a:avLst/>
          </a:prstGeom>
          <a:noFill/>
        </p:spPr>
        <p:txBody>
          <a:bodyPr wrap="square" rtlCol="0">
            <a:spAutoFit/>
          </a:bodyPr>
          <a:lstStyle/>
          <a:p>
            <a:pPr marL="0" lvl="1"/>
            <a:r>
              <a:rPr lang="de-DE" sz="1600" dirty="0"/>
              <a:t>Bei den Zahlen der Labortestungen Stand KW19 warten wir noch auf Rückmeldung zweier Labore, da zu den übermittelten Daten noch Fragen offen sind (Stand 13.05.2020 08:30 Uhr).</a:t>
            </a:r>
          </a:p>
          <a:p>
            <a:endParaRPr lang="de-DE" dirty="0"/>
          </a:p>
        </p:txBody>
      </p:sp>
    </p:spTree>
    <p:extLst>
      <p:ext uri="{BB962C8B-B14F-4D97-AF65-F5344CB8AC3E}">
        <p14:creationId xmlns:p14="http://schemas.microsoft.com/office/powerpoint/2010/main" val="361611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endParaRPr lang="de-DE"/>
          </a:p>
        </p:txBody>
      </p:sp>
      <p:sp>
        <p:nvSpPr>
          <p:cNvPr id="4" name="Datumsplatzhalter 3"/>
          <p:cNvSpPr>
            <a:spLocks noGrp="1"/>
          </p:cNvSpPr>
          <p:nvPr>
            <p:ph type="dt" sz="half" idx="14"/>
          </p:nvPr>
        </p:nvSpPr>
        <p:spPr/>
        <p:txBody>
          <a:bodyPr/>
          <a:lstStyle/>
          <a:p>
            <a:fld id="{9231786E-E02C-4A0F-8FE0-5A67897EAE9E}"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48</a:t>
            </a:fld>
            <a:endParaRPr lang="de-DE" dirty="0"/>
          </a:p>
        </p:txBody>
      </p:sp>
      <p:pic>
        <p:nvPicPr>
          <p:cNvPr id="102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63366" y="1031250"/>
            <a:ext cx="8184825" cy="5357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384855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77108"/>
          </a:xfrm>
        </p:spPr>
        <p:txBody>
          <a:bodyPr/>
          <a:lstStyle/>
          <a:p>
            <a:r>
              <a:rPr lang="de-DE" dirty="0" smtClean="0"/>
              <a:t>Anteil der positiven Testungen nach Datum der Probenentnahme für Deutschland (Datenstand 12.05.2020)</a:t>
            </a:r>
            <a:endParaRPr lang="de-DE" dirty="0"/>
          </a:p>
        </p:txBody>
      </p:sp>
      <p:sp>
        <p:nvSpPr>
          <p:cNvPr id="4" name="Datumsplatzhalter 3"/>
          <p:cNvSpPr>
            <a:spLocks noGrp="1"/>
          </p:cNvSpPr>
          <p:nvPr>
            <p:ph type="dt" sz="half" idx="14"/>
          </p:nvPr>
        </p:nvSpPr>
        <p:spPr/>
        <p:txBody>
          <a:bodyPr/>
          <a:lstStyle/>
          <a:p>
            <a:fld id="{95C134A1-03D3-4B2D-97BF-7F328E52676F}"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49</a:t>
            </a:fld>
            <a:endParaRPr lang="de-DE"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832" y="1369804"/>
            <a:ext cx="6372225" cy="4991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53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atumsplatzhalter 9"/>
          <p:cNvSpPr>
            <a:spLocks noGrp="1"/>
          </p:cNvSpPr>
          <p:nvPr>
            <p:ph type="dt" sz="half" idx="14"/>
          </p:nvPr>
        </p:nvSpPr>
        <p:spPr/>
        <p:txBody>
          <a:bodyPr/>
          <a:lstStyle/>
          <a:p>
            <a:fld id="{BFE7E10F-1450-4BC3-939A-09E4C70B2442}" type="datetime1">
              <a:rPr lang="de-DE" smtClean="0"/>
              <a:t>15.05.2020</a:t>
            </a:fld>
            <a:endParaRPr lang="de-DE" dirty="0"/>
          </a:p>
        </p:txBody>
      </p:sp>
      <p:sp>
        <p:nvSpPr>
          <p:cNvPr id="3" name="Fußzeilenplatzhalter 2"/>
          <p:cNvSpPr>
            <a:spLocks noGrp="1"/>
          </p:cNvSpPr>
          <p:nvPr>
            <p:ph type="ftr" sz="quarter" idx="15"/>
          </p:nvPr>
        </p:nvSpPr>
        <p:spPr/>
        <p:txBody>
          <a:bodyPr/>
          <a:lstStyle/>
          <a:p>
            <a:r>
              <a:rPr lang="de-DE" smtClean="0"/>
              <a:t>COVID-19: Lage National</a:t>
            </a:r>
            <a:endParaRPr lang="de-DE" dirty="0"/>
          </a:p>
        </p:txBody>
      </p:sp>
      <p:sp>
        <p:nvSpPr>
          <p:cNvPr id="4" name="Foliennummernplatzhalter 3"/>
          <p:cNvSpPr>
            <a:spLocks noGrp="1"/>
          </p:cNvSpPr>
          <p:nvPr>
            <p:ph type="sldNum" sz="quarter" idx="16"/>
          </p:nvPr>
        </p:nvSpPr>
        <p:spPr/>
        <p:txBody>
          <a:bodyPr/>
          <a:lstStyle/>
          <a:p>
            <a:fld id="{162A217B-ED1C-D84B-8478-63C77FA79618}" type="slidenum">
              <a:rPr lang="de-DE" smtClean="0"/>
              <a:pPr/>
              <a:t>5</a:t>
            </a:fld>
            <a:endParaRPr lang="de-DE"/>
          </a:p>
        </p:txBody>
      </p:sp>
      <p:sp>
        <p:nvSpPr>
          <p:cNvPr id="2" name="Titel 1"/>
          <p:cNvSpPr>
            <a:spLocks noGrp="1"/>
          </p:cNvSpPr>
          <p:nvPr>
            <p:ph type="title"/>
          </p:nvPr>
        </p:nvSpPr>
        <p:spPr>
          <a:xfrm>
            <a:off x="236765" y="349420"/>
            <a:ext cx="6784521" cy="523220"/>
          </a:xfrm>
          <a:solidFill>
            <a:srgbClr val="045AA6"/>
          </a:solidFill>
        </p:spPr>
        <p:txBody>
          <a:bodyPr lIns="72000"/>
          <a:lstStyle/>
          <a:p>
            <a:pPr>
              <a:spcBef>
                <a:spcPts val="600"/>
              </a:spcBef>
            </a:pPr>
            <a:r>
              <a:rPr lang="de-DE" sz="2000" dirty="0" err="1" smtClean="0">
                <a:solidFill>
                  <a:schemeClr val="bg1"/>
                </a:solidFill>
              </a:rPr>
              <a:t>Epikurve</a:t>
            </a:r>
            <a:r>
              <a:rPr lang="de-DE" sz="2000" dirty="0" smtClean="0">
                <a:solidFill>
                  <a:schemeClr val="bg1"/>
                </a:solidFill>
              </a:rPr>
              <a:t> nach Meldedatum </a:t>
            </a:r>
            <a:r>
              <a:rPr lang="de-DE" sz="2000" dirty="0" smtClean="0">
                <a:solidFill>
                  <a:schemeClr val="bg1"/>
                </a:solidFill>
                <a:sym typeface="Wingdings" panose="05000000000000000000" pitchFamily="2" charset="2"/>
              </a:rPr>
              <a:t>und Krankheitsstatus </a:t>
            </a:r>
            <a:br>
              <a:rPr lang="de-DE" sz="2000" dirty="0" smtClean="0">
                <a:solidFill>
                  <a:schemeClr val="bg1"/>
                </a:solidFill>
                <a:sym typeface="Wingdings" panose="05000000000000000000" pitchFamily="2" charset="2"/>
              </a:rPr>
            </a:br>
            <a:r>
              <a:rPr lang="de-DE" sz="1400" dirty="0" smtClean="0">
                <a:solidFill>
                  <a:schemeClr val="bg1"/>
                </a:solidFill>
              </a:rPr>
              <a:t>(</a:t>
            </a:r>
            <a:r>
              <a:rPr lang="de-DE" sz="1400" dirty="0">
                <a:solidFill>
                  <a:schemeClr val="bg1"/>
                </a:solidFill>
              </a:rPr>
              <a:t>Datenstand: </a:t>
            </a:r>
            <a:r>
              <a:rPr lang="de-DE" sz="1400" dirty="0" smtClean="0">
                <a:solidFill>
                  <a:schemeClr val="bg1"/>
                </a:solidFill>
              </a:rPr>
              <a:t>15.05.2020. </a:t>
            </a:r>
            <a:r>
              <a:rPr lang="de-DE" sz="1400" dirty="0">
                <a:solidFill>
                  <a:schemeClr val="bg1"/>
                </a:solidFill>
              </a:rPr>
              <a:t>00:00)</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30338"/>
            <a:ext cx="8113713" cy="399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3824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20E8B8D7-7A11-4DD5-8318-C3D96CC46DD3}"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50</a:t>
            </a:fld>
            <a:endParaRPr lang="de-DE" dirty="0"/>
          </a:p>
        </p:txBody>
      </p:sp>
      <p:sp>
        <p:nvSpPr>
          <p:cNvPr id="8" name="Titel 2"/>
          <p:cNvSpPr>
            <a:spLocks noGrp="1"/>
          </p:cNvSpPr>
          <p:nvPr>
            <p:ph type="title"/>
          </p:nvPr>
        </p:nvSpPr>
        <p:spPr>
          <a:xfrm>
            <a:off x="457200" y="692696"/>
            <a:ext cx="8092592" cy="677108"/>
          </a:xfrm>
        </p:spPr>
        <p:txBody>
          <a:bodyPr/>
          <a:lstStyle/>
          <a:p>
            <a:r>
              <a:rPr lang="de-DE" dirty="0" smtClean="0"/>
              <a:t>Anteil der positiven Testungen nach Datum der Probenentnahme und Bundesland </a:t>
            </a:r>
            <a:r>
              <a:rPr lang="de-DE" sz="1600" dirty="0" smtClean="0"/>
              <a:t>(Datenstand 12.05.2020)</a:t>
            </a:r>
            <a:endParaRPr lang="de-DE" sz="16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6615" y="1413578"/>
            <a:ext cx="6372225" cy="498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14976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AGI, </a:t>
            </a:r>
            <a:r>
              <a:rPr lang="de-DE" dirty="0" smtClean="0"/>
              <a:t>Stand 18. KW</a:t>
            </a:r>
            <a:endParaRPr lang="de-DE" dirty="0"/>
          </a:p>
        </p:txBody>
      </p:sp>
      <p:sp>
        <p:nvSpPr>
          <p:cNvPr id="3" name="Datumsplatzhalter 2"/>
          <p:cNvSpPr>
            <a:spLocks noGrp="1"/>
          </p:cNvSpPr>
          <p:nvPr>
            <p:ph type="dt" sz="half" idx="14"/>
          </p:nvPr>
        </p:nvSpPr>
        <p:spPr/>
        <p:txBody>
          <a:bodyPr/>
          <a:lstStyle/>
          <a:p>
            <a:fld id="{2EC638F5-D42B-45E6-8147-3F3F3A0C42B6}" type="datetime1">
              <a:rPr lang="de-DE" smtClean="0"/>
              <a:t>15.05.2020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51</a:t>
            </a:fld>
            <a:endParaRPr lang="de-DE"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1475" y="1254331"/>
            <a:ext cx="4200525"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28096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GrippeWeb</a:t>
            </a:r>
            <a:r>
              <a:rPr lang="de-DE" dirty="0" smtClean="0"/>
              <a:t> – KW 19</a:t>
            </a:r>
            <a:endParaRPr lang="de-DE" dirty="0"/>
          </a:p>
        </p:txBody>
      </p:sp>
      <p:sp>
        <p:nvSpPr>
          <p:cNvPr id="3" name="Datumsplatzhalter 2"/>
          <p:cNvSpPr>
            <a:spLocks noGrp="1"/>
          </p:cNvSpPr>
          <p:nvPr>
            <p:ph type="dt" sz="half" idx="14"/>
          </p:nvPr>
        </p:nvSpPr>
        <p:spPr/>
        <p:txBody>
          <a:bodyPr/>
          <a:lstStyle/>
          <a:p>
            <a:fld id="{EDBBE615-4925-457A-B619-713D5815D087}" type="datetime1">
              <a:rPr lang="de-DE" smtClean="0"/>
              <a:t>15.05.2020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52</a:t>
            </a:fld>
            <a:endParaRPr lang="de-DE" dirty="0"/>
          </a:p>
        </p:txBody>
      </p:sp>
      <p:sp>
        <p:nvSpPr>
          <p:cNvPr id="6" name="Textfeld 5"/>
          <p:cNvSpPr txBox="1"/>
          <p:nvPr/>
        </p:nvSpPr>
        <p:spPr>
          <a:xfrm>
            <a:off x="5103226" y="6435447"/>
            <a:ext cx="3907766" cy="374531"/>
          </a:xfrm>
          <a:prstGeom prst="rect">
            <a:avLst/>
          </a:prstGeom>
          <a:noFill/>
        </p:spPr>
        <p:txBody>
          <a:bodyPr wrap="square" rtlCol="0">
            <a:spAutoFit/>
          </a:bodyPr>
          <a:lstStyle/>
          <a:p>
            <a:r>
              <a:rPr lang="de-DE" dirty="0">
                <a:hlinkClick r:id="rId3"/>
              </a:rPr>
              <a:t>https://grippeweb.rki.de/</a:t>
            </a:r>
            <a:endParaRPr lang="de-DE" dirty="0"/>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7037" y="1247775"/>
            <a:ext cx="6211501" cy="48797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72928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smtClean="0"/>
              <a:t>AGInfluenza</a:t>
            </a:r>
            <a:r>
              <a:rPr lang="de-DE" dirty="0" smtClean="0"/>
              <a:t> ARE-Konsultationen KW 19</a:t>
            </a:r>
            <a:endParaRPr lang="de-DE" dirty="0"/>
          </a:p>
        </p:txBody>
      </p:sp>
      <p:sp>
        <p:nvSpPr>
          <p:cNvPr id="3" name="Datumsplatzhalter 2"/>
          <p:cNvSpPr>
            <a:spLocks noGrp="1"/>
          </p:cNvSpPr>
          <p:nvPr>
            <p:ph type="dt" sz="half" idx="14"/>
          </p:nvPr>
        </p:nvSpPr>
        <p:spPr/>
        <p:txBody>
          <a:bodyPr/>
          <a:lstStyle/>
          <a:p>
            <a:fld id="{FD70A6D2-F1E8-41C8-9F88-5ACF7211C192}" type="datetime1">
              <a:rPr lang="de-DE" smtClean="0"/>
              <a:t>15.05.2020</a:t>
            </a:fld>
            <a:endParaRPr lang="de-DE" dirty="0"/>
          </a:p>
        </p:txBody>
      </p:sp>
      <p:sp>
        <p:nvSpPr>
          <p:cNvPr id="4" name="Fußzeilenplatzhalter 3"/>
          <p:cNvSpPr>
            <a:spLocks noGrp="1"/>
          </p:cNvSpPr>
          <p:nvPr>
            <p:ph type="ftr" sz="quarter" idx="15"/>
          </p:nvPr>
        </p:nvSpPr>
        <p:spPr/>
        <p:txBody>
          <a:bodyPr/>
          <a:lstStyle/>
          <a:p>
            <a:r>
              <a:rPr lang="de-DE" dirty="0"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53</a:t>
            </a:fld>
            <a:endParaRPr lang="de-DE"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825" y="1145194"/>
            <a:ext cx="7550038" cy="4703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39363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766DB50D-F728-46C4-8261-F53A064A1FB5}" type="datetime1">
              <a:rPr lang="de-DE" smtClean="0"/>
              <a:t>15.05.2020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54</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AG Influenza: ARE-</a:t>
            </a:r>
            <a:r>
              <a:rPr lang="de-DE" dirty="0" err="1" smtClean="0"/>
              <a:t>Positivenrate</a:t>
            </a:r>
            <a:r>
              <a:rPr lang="de-DE" dirty="0" smtClean="0"/>
              <a:t> KW 19</a:t>
            </a:r>
            <a:endParaRPr lang="de-DE"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1292" y="1232328"/>
            <a:ext cx="7943850" cy="4886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82005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ICOSARI – KW 19</a:t>
            </a:r>
            <a:endParaRPr lang="de-DE" dirty="0"/>
          </a:p>
        </p:txBody>
      </p:sp>
      <p:sp>
        <p:nvSpPr>
          <p:cNvPr id="3" name="Datumsplatzhalter 2"/>
          <p:cNvSpPr>
            <a:spLocks noGrp="1"/>
          </p:cNvSpPr>
          <p:nvPr>
            <p:ph type="dt" sz="half" idx="14"/>
          </p:nvPr>
        </p:nvSpPr>
        <p:spPr/>
        <p:txBody>
          <a:bodyPr/>
          <a:lstStyle/>
          <a:p>
            <a:fld id="{CC80A032-0B50-46CB-862E-16679613D0E2}" type="datetime1">
              <a:rPr lang="de-DE" smtClean="0"/>
              <a:t>15.05.2020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55</a:t>
            </a:fld>
            <a:endParaRPr lang="de-DE"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657" y="1163904"/>
            <a:ext cx="8813828" cy="43973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6168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ICOSARI – KW </a:t>
            </a:r>
            <a:r>
              <a:rPr lang="de-DE" dirty="0" smtClean="0"/>
              <a:t>19</a:t>
            </a:r>
            <a:endParaRPr lang="de-DE" dirty="0"/>
          </a:p>
        </p:txBody>
      </p:sp>
      <p:sp>
        <p:nvSpPr>
          <p:cNvPr id="4" name="Datumsplatzhalter 3"/>
          <p:cNvSpPr>
            <a:spLocks noGrp="1"/>
          </p:cNvSpPr>
          <p:nvPr>
            <p:ph type="dt" sz="half" idx="14"/>
          </p:nvPr>
        </p:nvSpPr>
        <p:spPr/>
        <p:txBody>
          <a:bodyPr/>
          <a:lstStyle/>
          <a:p>
            <a:fld id="{6A44E1B5-D2E5-4B8A-ADB5-78EB2AC26DEF}"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56</a:t>
            </a:fld>
            <a:endParaRPr lang="de-DE" dirty="0"/>
          </a:p>
        </p:txBody>
      </p:sp>
      <p:pic>
        <p:nvPicPr>
          <p:cNvPr id="8194"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929560" y="1478943"/>
            <a:ext cx="6674565" cy="4347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63526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ICOSARI – KW 19</a:t>
            </a:r>
          </a:p>
        </p:txBody>
      </p:sp>
      <p:sp>
        <p:nvSpPr>
          <p:cNvPr id="4" name="Datumsplatzhalter 3"/>
          <p:cNvSpPr>
            <a:spLocks noGrp="1"/>
          </p:cNvSpPr>
          <p:nvPr>
            <p:ph type="dt" sz="half" idx="14"/>
          </p:nvPr>
        </p:nvSpPr>
        <p:spPr/>
        <p:txBody>
          <a:bodyPr/>
          <a:lstStyle/>
          <a:p>
            <a:fld id="{0F28E664-81B9-4772-90C7-055A9779E085}"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57</a:t>
            </a:fld>
            <a:endParaRPr lang="de-DE" dirty="0"/>
          </a:p>
        </p:txBody>
      </p:sp>
      <p:pic>
        <p:nvPicPr>
          <p:cNvPr id="9218"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564825" y="1234842"/>
            <a:ext cx="7067875" cy="46150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728358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BCC63B00-38F7-4FFA-92AF-F0D2599655C5}" type="datetime1">
              <a:rPr lang="de-DE" smtClean="0"/>
              <a:t>15.05.2020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58</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pPr marL="0" indent="0">
              <a:buNone/>
            </a:pPr>
            <a:r>
              <a:rPr lang="de-DE" b="1" dirty="0" smtClean="0"/>
              <a:t>Hospitalisiert mit </a:t>
            </a:r>
            <a:r>
              <a:rPr lang="de-DE" b="1" smtClean="0"/>
              <a:t>respiratorischer Diagnose</a:t>
            </a:r>
            <a:r>
              <a:rPr lang="de-DE" smtClean="0"/>
              <a:t>, </a:t>
            </a:r>
            <a:r>
              <a:rPr lang="de-DE" dirty="0" smtClean="0"/>
              <a:t>Datenstand 22.04.2020</a:t>
            </a:r>
            <a:endParaRPr lang="de-DE" b="1" dirty="0" smtClean="0"/>
          </a:p>
          <a:p>
            <a:endParaRPr lang="de-DE" b="1" dirty="0"/>
          </a:p>
          <a:p>
            <a:pPr marL="0" indent="0">
              <a:buNone/>
            </a:pPr>
            <a:r>
              <a:rPr lang="de-DE" dirty="0" smtClean="0"/>
              <a:t>N=2.204  (plus 641 Patienten mit Verdacht auf COVID-19)</a:t>
            </a:r>
          </a:p>
          <a:p>
            <a:endParaRPr lang="de-DE" b="1" dirty="0" smtClean="0"/>
          </a:p>
          <a:p>
            <a:r>
              <a:rPr lang="de-DE" sz="2000" i="1" dirty="0" smtClean="0"/>
              <a:t>Anteil männliche Fälle:			53%					    Altersmedian: 73</a:t>
            </a:r>
          </a:p>
          <a:p>
            <a:endParaRPr lang="de-DE" sz="2000" b="1" dirty="0" smtClean="0"/>
          </a:p>
          <a:p>
            <a:r>
              <a:rPr lang="de-DE" sz="2000" dirty="0" smtClean="0"/>
              <a:t>Anteil Intensivpatienten: 		31%  	</a:t>
            </a:r>
            <a:r>
              <a:rPr lang="de-DE" sz="2000" i="1" dirty="0" smtClean="0"/>
              <a:t>männlich: </a:t>
            </a:r>
            <a:r>
              <a:rPr lang="de-DE" sz="2000" i="1" smtClean="0"/>
              <a:t>64%, </a:t>
            </a:r>
            <a:r>
              <a:rPr lang="de-DE" sz="2000" i="1" dirty="0" smtClean="0"/>
              <a:t>Altersmedian: 72</a:t>
            </a:r>
          </a:p>
          <a:p>
            <a:endParaRPr lang="de-DE" sz="2000" dirty="0" smtClean="0"/>
          </a:p>
          <a:p>
            <a:r>
              <a:rPr lang="de-DE" sz="2000" dirty="0" smtClean="0"/>
              <a:t>Anteil beatmete Patienten:		14% </a:t>
            </a:r>
            <a:r>
              <a:rPr lang="de-DE" sz="2000" i="1" dirty="0"/>
              <a:t>	männlich: </a:t>
            </a:r>
            <a:r>
              <a:rPr lang="de-DE" sz="2000" i="1" smtClean="0"/>
              <a:t>65%, </a:t>
            </a:r>
            <a:r>
              <a:rPr lang="de-DE" sz="2000" i="1" dirty="0"/>
              <a:t>Altersmedian: </a:t>
            </a:r>
            <a:r>
              <a:rPr lang="de-DE" sz="2000" i="1" dirty="0" smtClean="0"/>
              <a:t>74</a:t>
            </a:r>
            <a:endParaRPr lang="de-DE" sz="2000" i="1" dirty="0"/>
          </a:p>
          <a:p>
            <a:endParaRPr lang="de-DE" sz="2000" dirty="0" smtClean="0"/>
          </a:p>
          <a:p>
            <a:r>
              <a:rPr lang="de-DE" sz="2000" dirty="0" smtClean="0"/>
              <a:t>Anteil verstorbene Patienten:	11% </a:t>
            </a:r>
            <a:r>
              <a:rPr lang="de-DE" sz="2000" i="1" dirty="0"/>
              <a:t>	</a:t>
            </a:r>
            <a:r>
              <a:rPr lang="de-DE" sz="2000" i="1" dirty="0" smtClean="0"/>
              <a:t>männlich: </a:t>
            </a:r>
            <a:r>
              <a:rPr lang="de-DE" sz="2000" i="1" smtClean="0"/>
              <a:t>57%, </a:t>
            </a:r>
            <a:r>
              <a:rPr lang="de-DE" sz="2000" i="1" dirty="0" smtClean="0"/>
              <a:t>Altersmedian: 81</a:t>
            </a:r>
          </a:p>
          <a:p>
            <a:pPr marL="0" indent="0">
              <a:buNone/>
            </a:pPr>
            <a:endParaRPr lang="de-DE" sz="2000" dirty="0" smtClean="0"/>
          </a:p>
          <a:p>
            <a:r>
              <a:rPr lang="de-DE" sz="2000" i="1" dirty="0" smtClean="0"/>
              <a:t>Anteil noch liegend:			51%</a:t>
            </a:r>
            <a:r>
              <a:rPr lang="de-DE" sz="2000" dirty="0" smtClean="0"/>
              <a:t>	</a:t>
            </a:r>
          </a:p>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spTree>
    <p:extLst>
      <p:ext uri="{BB962C8B-B14F-4D97-AF65-F5344CB8AC3E}">
        <p14:creationId xmlns:p14="http://schemas.microsoft.com/office/powerpoint/2010/main" val="1019937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75138F4-F6E2-4FBA-82C4-18241BA9B214}" type="datetime1">
              <a:rPr lang="de-DE" smtClean="0"/>
              <a:t>15.05.2020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59</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p:txBody>
          <a:bodyPr/>
          <a:lstStyle/>
          <a:p>
            <a:r>
              <a:rPr lang="de-DE" dirty="0" smtClean="0"/>
              <a:t>COVID-19-Fälle</a:t>
            </a:r>
            <a:endParaRPr lang="de-DE" dirty="0"/>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192" y="1288141"/>
            <a:ext cx="6927273" cy="2521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5194" y="3809674"/>
            <a:ext cx="6927272" cy="2517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30031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615553"/>
          </a:xfrm>
          <a:solidFill>
            <a:srgbClr val="045AA6"/>
          </a:solidFill>
        </p:spPr>
        <p:txBody>
          <a:bodyPr vert="horz" lIns="72000" tIns="0" rIns="0" bIns="0" rtlCol="0" anchor="t" anchorCtr="0">
            <a:spAutoFit/>
          </a:bodyPr>
          <a:lstStyle/>
          <a:p>
            <a:pPr>
              <a:spcBef>
                <a:spcPts val="600"/>
              </a:spcBef>
            </a:pPr>
            <a:r>
              <a:rPr lang="de-DE" sz="2000" dirty="0" smtClean="0">
                <a:solidFill>
                  <a:schemeClr val="bg1"/>
                </a:solidFill>
              </a:rPr>
              <a:t>Fälle nach übermitteltem Todesdatum;</a:t>
            </a:r>
            <a:br>
              <a:rPr lang="de-DE" sz="2000" dirty="0" smtClean="0">
                <a:solidFill>
                  <a:schemeClr val="bg1"/>
                </a:solidFill>
              </a:rPr>
            </a:br>
            <a:r>
              <a:rPr lang="de-DE" sz="2000" dirty="0" smtClean="0">
                <a:solidFill>
                  <a:schemeClr val="bg1"/>
                </a:solidFill>
              </a:rPr>
              <a:t>(</a:t>
            </a:r>
            <a:r>
              <a:rPr lang="en-US" sz="1400" dirty="0" err="1" smtClean="0">
                <a:solidFill>
                  <a:schemeClr val="bg1"/>
                </a:solidFill>
              </a:rPr>
              <a:t>Datenstand</a:t>
            </a:r>
            <a:r>
              <a:rPr lang="en-US" sz="1400" dirty="0" smtClean="0">
                <a:solidFill>
                  <a:schemeClr val="bg1"/>
                </a:solidFill>
              </a:rPr>
              <a:t> 15.05.2020 00:00Uhr)</a:t>
            </a:r>
            <a:r>
              <a:rPr lang="de-DE" sz="1400" dirty="0" smtClean="0">
                <a:solidFill>
                  <a:schemeClr val="bg1"/>
                </a:solidFill>
              </a:rPr>
              <a:t> </a:t>
            </a:r>
            <a:r>
              <a:rPr lang="de-DE" sz="2000" dirty="0" smtClean="0">
                <a:solidFill>
                  <a:schemeClr val="bg1"/>
                </a:solidFill>
              </a:rPr>
              <a:t> </a:t>
            </a:r>
            <a:endParaRPr lang="de-DE" sz="2000" dirty="0">
              <a:solidFill>
                <a:schemeClr val="bg1"/>
              </a:solidFill>
            </a:endParaRPr>
          </a:p>
        </p:txBody>
      </p:sp>
      <p:sp>
        <p:nvSpPr>
          <p:cNvPr id="4" name="Datumsplatzhalter 3"/>
          <p:cNvSpPr>
            <a:spLocks noGrp="1"/>
          </p:cNvSpPr>
          <p:nvPr>
            <p:ph type="dt" sz="half" idx="14"/>
          </p:nvPr>
        </p:nvSpPr>
        <p:spPr/>
        <p:txBody>
          <a:bodyPr/>
          <a:lstStyle/>
          <a:p>
            <a:fld id="{C38E11EC-D8CA-4845-BADB-15E55C419FE4}"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a:t>
            </a:fld>
            <a:endParaRPr lang="de-DE"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89100"/>
            <a:ext cx="7613650" cy="439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627879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A5F40AB0-9962-4BB2-B177-C3D18D7B7502}" type="datetime1">
              <a:rPr lang="de-DE" smtClean="0"/>
              <a:t>15.05.2020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60</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525704" y="354142"/>
            <a:ext cx="8092592" cy="338554"/>
          </a:xfrm>
        </p:spPr>
        <p:txBody>
          <a:bodyPr/>
          <a:lstStyle/>
          <a:p>
            <a:r>
              <a:rPr lang="de-DE" dirty="0" smtClean="0"/>
              <a:t>Dauer der Hospitalisierung - Outcome</a:t>
            </a:r>
            <a:endParaRPr lang="de-DE" dirty="0"/>
          </a:p>
        </p:txBody>
      </p:sp>
      <p:pic>
        <p:nvPicPr>
          <p:cNvPr id="1031" name="Picture 7" descr="S:\Projekte\FG36_INV_ICOSARI\Arbeitsordner\Tageslieferung\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9584"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rojekte\FG36_INV_ICOSARI\Arbeitsordner\Tageslieferung\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024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F971F48-24DF-46C2-9832-C64A6EA3B16F}" type="datetime1">
              <a:rPr lang="de-DE" smtClean="0"/>
              <a:t>15.05.2020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61</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8044"/>
            <a:ext cx="8092592" cy="338554"/>
          </a:xfrm>
        </p:spPr>
        <p:txBody>
          <a:bodyPr/>
          <a:lstStyle/>
          <a:p>
            <a:r>
              <a:rPr lang="de-DE" dirty="0" smtClean="0"/>
              <a:t>Dauer der Hospitalisierung - Altersgruppen</a:t>
            </a:r>
            <a:endParaRPr lang="de-DE" dirty="0"/>
          </a:p>
        </p:txBody>
      </p:sp>
      <p:pic>
        <p:nvPicPr>
          <p:cNvPr id="4099" name="Picture 3" descr="S:\Projekte\FG36_INV_ICOSARI\Arbeitsordner\Tageslieferung\AG_Verweildauer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3384"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Projekte\FG36_INV_ICOSARI\Arbeitsordner\Tageslieferung\AG_Verweildauer.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626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E1D560C9-9A9C-401A-B7EC-54C1A8428985}" type="datetime1">
              <a:rPr lang="de-DE" smtClean="0"/>
              <a:t>15.05.2020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62</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400627"/>
            <a:ext cx="8092592" cy="338554"/>
          </a:xfrm>
        </p:spPr>
        <p:txBody>
          <a:bodyPr/>
          <a:lstStyle/>
          <a:p>
            <a:r>
              <a:rPr lang="de-DE" dirty="0" smtClean="0"/>
              <a:t>Dauer der Intensivbehandlung - Outcome</a:t>
            </a:r>
            <a:endParaRPr lang="de-DE" dirty="0"/>
          </a:p>
        </p:txBody>
      </p:sp>
      <p:pic>
        <p:nvPicPr>
          <p:cNvPr id="7" name="Picture 2" descr="S:\Projekte\FG36_INV_ICOSARI\Arbeitsordner\Tageslieferung\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246"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Projekte\FG36_INV_ICOSARI\Arbeitsordner\Tageslieferung\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6992" y="736598"/>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80911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9E60AA2-36FD-4C85-A6CF-6FE45548CC2E}" type="datetime1">
              <a:rPr lang="de-DE" smtClean="0"/>
              <a:t>15.05.2020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63</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391230"/>
            <a:ext cx="8092592" cy="338554"/>
          </a:xfrm>
        </p:spPr>
        <p:txBody>
          <a:bodyPr/>
          <a:lstStyle/>
          <a:p>
            <a:r>
              <a:rPr lang="de-DE" dirty="0" smtClean="0"/>
              <a:t>Dauer der Intensivbehandlung - Altersgruppen</a:t>
            </a:r>
            <a:endParaRPr lang="de-DE" dirty="0"/>
          </a:p>
        </p:txBody>
      </p:sp>
      <p:pic>
        <p:nvPicPr>
          <p:cNvPr id="5122" name="Picture 2" descr="S:\Projekte\FG36_INV_ICOSARI\Arbeitsordner\Tageslieferung\AG_Intensivdau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97"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descr="S:\Projekte\FG36_INV_ICOSARI\Arbeitsordner\Tageslieferung\AG_Intensivdauer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9792" y="692696"/>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30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4C7B77F-3A6C-49FA-AAC3-D6BA6C0951D4}" type="datetime1">
              <a:rPr lang="de-DE" smtClean="0"/>
              <a:t>15.05.2020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64</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200" y="523419"/>
            <a:ext cx="8092592" cy="338554"/>
          </a:xfrm>
        </p:spPr>
        <p:txBody>
          <a:bodyPr/>
          <a:lstStyle/>
          <a:p>
            <a:r>
              <a:rPr lang="de-DE" dirty="0" smtClean="0"/>
              <a:t>Dauer der Beatmung - Outcome</a:t>
            </a:r>
            <a:endParaRPr lang="de-DE" dirty="0"/>
          </a:p>
        </p:txBody>
      </p:sp>
      <p:pic>
        <p:nvPicPr>
          <p:cNvPr id="3075" name="Picture 3" descr="S:\Projekte\FG36_INV_ICOSARI\Arbeitsordner\Tageslieferung\Beatmungsdauer_T_Pneu.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5913"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Projekte\FG36_INV_ICOSARI\Arbeitsordner\Tageslieferung\Beatmungsdauer_T.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825"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7206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8B2C9C34-7C28-4260-9B6D-B228B0E7721D}" type="datetime1">
              <a:rPr lang="de-DE" smtClean="0"/>
              <a:t>15.05.2020</a:t>
            </a:fld>
            <a:endParaRPr lang="de-DE" dirty="0"/>
          </a:p>
        </p:txBody>
      </p:sp>
      <p:sp>
        <p:nvSpPr>
          <p:cNvPr id="3" name="Fußzeilenplatzhalter 2"/>
          <p:cNvSpPr>
            <a:spLocks noGrp="1"/>
          </p:cNvSpPr>
          <p:nvPr>
            <p:ph type="ftr" sz="quarter" idx="11"/>
          </p:nvPr>
        </p:nvSpPr>
        <p:spPr/>
        <p:txBody>
          <a:bodyPr/>
          <a:lstStyle/>
          <a:p>
            <a:r>
              <a:rPr lang="de-DE" smtClean="0"/>
              <a:t>COVID-19: Lage National</a:t>
            </a:r>
            <a:endParaRPr lang="de-DE" dirty="0"/>
          </a:p>
        </p:txBody>
      </p:sp>
      <p:sp>
        <p:nvSpPr>
          <p:cNvPr id="4" name="Foliennummernplatzhalter 3"/>
          <p:cNvSpPr>
            <a:spLocks noGrp="1"/>
          </p:cNvSpPr>
          <p:nvPr>
            <p:ph type="sldNum" sz="quarter" idx="12"/>
          </p:nvPr>
        </p:nvSpPr>
        <p:spPr/>
        <p:txBody>
          <a:bodyPr/>
          <a:lstStyle/>
          <a:p>
            <a:fld id="{162A217B-ED1C-D84B-8478-63C77FA79618}" type="slidenum">
              <a:rPr lang="de-DE" smtClean="0"/>
              <a:pPr/>
              <a:t>65</a:t>
            </a:fld>
            <a:endParaRPr lang="de-DE"/>
          </a:p>
        </p:txBody>
      </p:sp>
      <p:sp>
        <p:nvSpPr>
          <p:cNvPr id="6" name="Inhaltsplatzhalter 5"/>
          <p:cNvSpPr>
            <a:spLocks noGrp="1"/>
          </p:cNvSpPr>
          <p:nvPr>
            <p:ph sz="quarter" idx="13"/>
          </p:nvPr>
        </p:nvSpPr>
        <p:spPr>
          <a:xfrm>
            <a:off x="457200" y="1155699"/>
            <a:ext cx="8092591" cy="5295899"/>
          </a:xfrm>
        </p:spPr>
        <p:txBody>
          <a:bodyPr>
            <a:normAutofit/>
          </a:bodyPr>
          <a:lstStyle/>
          <a:p>
            <a:endParaRPr lang="de-DE" dirty="0"/>
          </a:p>
          <a:p>
            <a:pPr marL="0" indent="0">
              <a:buNone/>
            </a:pPr>
            <a:endParaRPr lang="de-DE" dirty="0"/>
          </a:p>
          <a:p>
            <a:endParaRPr lang="de-DE" dirty="0"/>
          </a:p>
          <a:p>
            <a:endParaRPr lang="de-DE" dirty="0"/>
          </a:p>
        </p:txBody>
      </p:sp>
      <p:sp>
        <p:nvSpPr>
          <p:cNvPr id="5" name="Titel 4"/>
          <p:cNvSpPr>
            <a:spLocks noGrp="1"/>
          </p:cNvSpPr>
          <p:nvPr>
            <p:ph type="title"/>
          </p:nvPr>
        </p:nvSpPr>
        <p:spPr>
          <a:xfrm>
            <a:off x="457199" y="356725"/>
            <a:ext cx="8092592" cy="338554"/>
          </a:xfrm>
        </p:spPr>
        <p:txBody>
          <a:bodyPr/>
          <a:lstStyle/>
          <a:p>
            <a:r>
              <a:rPr lang="de-DE" dirty="0" smtClean="0"/>
              <a:t>Dauer der Beatmung - Altersgruppen</a:t>
            </a:r>
            <a:endParaRPr lang="de-DE" dirty="0"/>
          </a:p>
        </p:txBody>
      </p:sp>
      <p:pic>
        <p:nvPicPr>
          <p:cNvPr id="6146" name="Picture 2" descr="S:\Projekte\FG36_INV_ICOSARI\Arbeitsordner\Tageslieferung\AG_Beatmungsdauer_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S:\Projekte\FG36_INV_ICOSARI\Arbeitsordner\Tageslieferung\AG_Beatmungsdauer_T_Pneu.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2100" y="907713"/>
            <a:ext cx="3810000" cy="571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514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212651" y="354142"/>
            <a:ext cx="7669815" cy="677108"/>
          </a:xfrm>
        </p:spPr>
        <p:txBody>
          <a:bodyPr/>
          <a:lstStyle/>
          <a:p>
            <a:r>
              <a:rPr lang="de-DE" dirty="0"/>
              <a:t>Mobilitätsanalyse (Mobility Change) von Google mit 6 Kategorien und auch nach </a:t>
            </a:r>
            <a:r>
              <a:rPr lang="de-DE" dirty="0" smtClean="0"/>
              <a:t>Bundesland </a:t>
            </a:r>
            <a:r>
              <a:rPr lang="de-DE" sz="1800" b="0" dirty="0" smtClean="0">
                <a:solidFill>
                  <a:schemeClr val="tx1"/>
                </a:solidFill>
              </a:rPr>
              <a:t>(Datenstand: 17.04.2020)</a:t>
            </a:r>
            <a:endParaRPr lang="de-DE" sz="1800" b="0" dirty="0">
              <a:solidFill>
                <a:schemeClr val="tx1"/>
              </a:solidFill>
            </a:endParaRPr>
          </a:p>
        </p:txBody>
      </p:sp>
      <p:sp>
        <p:nvSpPr>
          <p:cNvPr id="4" name="Datumsplatzhalter 3"/>
          <p:cNvSpPr>
            <a:spLocks noGrp="1"/>
          </p:cNvSpPr>
          <p:nvPr>
            <p:ph type="dt" sz="half" idx="14"/>
          </p:nvPr>
        </p:nvSpPr>
        <p:spPr/>
        <p:txBody>
          <a:bodyPr/>
          <a:lstStyle/>
          <a:p>
            <a:fld id="{3D436210-8B5E-4DBF-8F89-BFF805FE4668}"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66</a:t>
            </a:fld>
            <a:endParaRPr lang="de-DE" dirty="0"/>
          </a:p>
        </p:txBody>
      </p:sp>
      <p:sp>
        <p:nvSpPr>
          <p:cNvPr id="8" name="Rechteck 7"/>
          <p:cNvSpPr/>
          <p:nvPr/>
        </p:nvSpPr>
        <p:spPr>
          <a:xfrm>
            <a:off x="212650" y="1212963"/>
            <a:ext cx="8633637" cy="646331"/>
          </a:xfrm>
          <a:prstGeom prst="rect">
            <a:avLst/>
          </a:prstGeom>
        </p:spPr>
        <p:txBody>
          <a:bodyPr wrap="square">
            <a:spAutoFit/>
          </a:bodyPr>
          <a:lstStyle/>
          <a:p>
            <a:r>
              <a:rPr lang="de-DE" dirty="0"/>
              <a:t>Allgemein hat die Mobilität in </a:t>
            </a:r>
            <a:r>
              <a:rPr lang="de-DE"/>
              <a:t>Deutschland </a:t>
            </a:r>
            <a:r>
              <a:rPr lang="de-DE" smtClean="0"/>
              <a:t>abgenommen, </a:t>
            </a:r>
            <a:r>
              <a:rPr lang="de-DE" dirty="0"/>
              <a:t>aber in "</a:t>
            </a:r>
            <a:r>
              <a:rPr lang="de-DE" dirty="0" smtClean="0"/>
              <a:t>Parks" </a:t>
            </a:r>
            <a:r>
              <a:rPr lang="de-DE" dirty="0"/>
              <a:t>und "Residential </a:t>
            </a:r>
            <a:r>
              <a:rPr lang="de-DE" dirty="0" err="1"/>
              <a:t>area</a:t>
            </a:r>
            <a:r>
              <a:rPr lang="de-DE" dirty="0"/>
              <a:t>" wurde ein Anstieg beobachtet. </a:t>
            </a:r>
          </a:p>
        </p:txBody>
      </p:sp>
      <p:sp>
        <p:nvSpPr>
          <p:cNvPr id="9" name="Rechteck 8"/>
          <p:cNvSpPr/>
          <p:nvPr/>
        </p:nvSpPr>
        <p:spPr>
          <a:xfrm>
            <a:off x="5602551" y="6151000"/>
            <a:ext cx="3425297" cy="307777"/>
          </a:xfrm>
          <a:prstGeom prst="rect">
            <a:avLst/>
          </a:prstGeom>
        </p:spPr>
        <p:txBody>
          <a:bodyPr wrap="none">
            <a:spAutoFit/>
          </a:bodyPr>
          <a:lstStyle/>
          <a:p>
            <a:r>
              <a:rPr lang="de-DE" sz="1400" u="sng" dirty="0">
                <a:hlinkClick r:id="rId2"/>
              </a:rPr>
              <a:t>https://www.google.com/covid19/mobility/</a:t>
            </a:r>
            <a:r>
              <a:rPr lang="de-DE" sz="1400" dirty="0"/>
              <a:t> </a:t>
            </a:r>
          </a:p>
        </p:txBody>
      </p:sp>
      <p:pic>
        <p:nvPicPr>
          <p:cNvPr id="14338"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14911" y="1859294"/>
            <a:ext cx="7000287" cy="4407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396865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Mobilitätsanalyse – Teil 2</a:t>
            </a:r>
            <a:endParaRPr lang="de-DE" dirty="0"/>
          </a:p>
        </p:txBody>
      </p:sp>
      <p:sp>
        <p:nvSpPr>
          <p:cNvPr id="4" name="Datumsplatzhalter 3"/>
          <p:cNvSpPr>
            <a:spLocks noGrp="1"/>
          </p:cNvSpPr>
          <p:nvPr>
            <p:ph type="dt" sz="half" idx="14"/>
          </p:nvPr>
        </p:nvSpPr>
        <p:spPr/>
        <p:txBody>
          <a:bodyPr/>
          <a:lstStyle/>
          <a:p>
            <a:fld id="{78C0250B-D2D2-45A2-976B-3BC7CDBC773E}"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67</a:t>
            </a:fld>
            <a:endParaRPr lang="de-DE" dirty="0"/>
          </a:p>
        </p:txBody>
      </p:sp>
      <p:pic>
        <p:nvPicPr>
          <p:cNvPr id="15362" name="Picture 2"/>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66723" y="1152524"/>
            <a:ext cx="7839077" cy="5338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53199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p:cNvSpPr>
            <a:spLocks noGrp="1"/>
          </p:cNvSpPr>
          <p:nvPr>
            <p:ph type="dt" sz="half" idx="14"/>
          </p:nvPr>
        </p:nvSpPr>
        <p:spPr/>
        <p:txBody>
          <a:bodyPr/>
          <a:lstStyle/>
          <a:p>
            <a:fld id="{B5FC95A5-4D10-4A0D-9DF9-C8E2B7BF3C10}" type="datetime1">
              <a:rPr lang="de-DE" smtClean="0"/>
              <a:t>15.05.2020</a:t>
            </a:fld>
            <a:endParaRPr lang="de-DE" dirty="0"/>
          </a:p>
        </p:txBody>
      </p:sp>
      <p:sp>
        <p:nvSpPr>
          <p:cNvPr id="4" name="Fußzeilenplatzhalter 3"/>
          <p:cNvSpPr>
            <a:spLocks noGrp="1"/>
          </p:cNvSpPr>
          <p:nvPr>
            <p:ph type="ftr" sz="quarter" idx="15"/>
          </p:nvPr>
        </p:nvSpPr>
        <p:spPr/>
        <p:txBody>
          <a:bodyPr/>
          <a:lstStyle/>
          <a:p>
            <a:r>
              <a:rPr lang="de-DE" smtClean="0"/>
              <a:t>COVID-19: Lage National</a:t>
            </a:r>
            <a:endParaRPr lang="de-DE" dirty="0"/>
          </a:p>
        </p:txBody>
      </p:sp>
      <p:sp>
        <p:nvSpPr>
          <p:cNvPr id="5" name="Foliennummernplatzhalter 4"/>
          <p:cNvSpPr>
            <a:spLocks noGrp="1"/>
          </p:cNvSpPr>
          <p:nvPr>
            <p:ph type="sldNum" sz="quarter" idx="16"/>
          </p:nvPr>
        </p:nvSpPr>
        <p:spPr/>
        <p:txBody>
          <a:bodyPr/>
          <a:lstStyle/>
          <a:p>
            <a:fld id="{162A217B-ED1C-D84B-8478-63C77FA79618}" type="slidenum">
              <a:rPr lang="de-DE" smtClean="0"/>
              <a:pPr/>
              <a:t>68</a:t>
            </a:fld>
            <a:endParaRPr lang="de-DE" dirty="0"/>
          </a:p>
        </p:txBody>
      </p:sp>
      <p:sp>
        <p:nvSpPr>
          <p:cNvPr id="8" name="Titel 1"/>
          <p:cNvSpPr txBox="1">
            <a:spLocks/>
          </p:cNvSpPr>
          <p:nvPr/>
        </p:nvSpPr>
        <p:spPr>
          <a:xfrm>
            <a:off x="457200" y="692696"/>
            <a:ext cx="8092592" cy="338554"/>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Notaufnahmen: Konsultationen alle Ursachen (Stand 28.04.2020)</a:t>
            </a:r>
            <a:endParaRPr lang="de-DE" dirty="0"/>
          </a:p>
        </p:txBody>
      </p:sp>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57200" y="1133475"/>
            <a:ext cx="7505700" cy="53412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6936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361038"/>
            <a:ext cx="8092592" cy="338554"/>
          </a:xfrm>
        </p:spPr>
        <p:txBody>
          <a:bodyPr/>
          <a:lstStyle/>
          <a:p>
            <a:r>
              <a:rPr lang="de-DE" dirty="0" smtClean="0"/>
              <a:t>Besuche pro Notaufnahme</a:t>
            </a:r>
            <a:endParaRPr lang="de-DE" dirty="0"/>
          </a:p>
        </p:txBody>
      </p:sp>
      <p:sp>
        <p:nvSpPr>
          <p:cNvPr id="4" name="Datumsplatzhalter 3"/>
          <p:cNvSpPr>
            <a:spLocks noGrp="1"/>
          </p:cNvSpPr>
          <p:nvPr>
            <p:ph type="dt" sz="half" idx="14"/>
          </p:nvPr>
        </p:nvSpPr>
        <p:spPr/>
        <p:txBody>
          <a:bodyPr/>
          <a:lstStyle/>
          <a:p>
            <a:fld id="{226B7D47-E60A-4150-9F82-912CF529D216}"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69</a:t>
            </a:fld>
            <a:endParaRPr lang="de-DE" dirty="0"/>
          </a:p>
        </p:txBody>
      </p:sp>
      <p:pic>
        <p:nvPicPr>
          <p:cNvPr id="18434" name="Picture 2"/>
          <p:cNvPicPr>
            <a:picLocks noGrp="1" noChangeAspect="1" noChangeArrowheads="1"/>
          </p:cNvPicPr>
          <p:nvPr>
            <p:ph sz="quarter" idx="13"/>
          </p:nvPr>
        </p:nvPicPr>
        <p:blipFill rotWithShape="1">
          <a:blip r:embed="rId3">
            <a:extLst>
              <a:ext uri="{28A0092B-C50C-407E-A947-70E740481C1C}">
                <a14:useLocalDpi xmlns:a14="http://schemas.microsoft.com/office/drawing/2010/main" val="0"/>
              </a:ext>
            </a:extLst>
          </a:blip>
          <a:srcRect/>
          <a:stretch/>
        </p:blipFill>
        <p:spPr bwMode="auto">
          <a:xfrm>
            <a:off x="361949" y="802649"/>
            <a:ext cx="7124701" cy="5672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6927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EEDD49D-B477-4FD6-A448-E420CC2331AB}"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a:t>
            </a:fld>
            <a:endParaRPr lang="de-DE" dirty="0"/>
          </a:p>
        </p:txBody>
      </p:sp>
      <p:sp>
        <p:nvSpPr>
          <p:cNvPr id="8" name="Titel 1"/>
          <p:cNvSpPr txBox="1">
            <a:spLocks/>
          </p:cNvSpPr>
          <p:nvPr/>
        </p:nvSpPr>
        <p:spPr>
          <a:xfrm>
            <a:off x="348908" y="472849"/>
            <a:ext cx="7138820"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Anteil der Verstorbenen; </a:t>
            </a:r>
            <a:r>
              <a:rPr lang="de-DE" sz="1400" dirty="0" smtClean="0">
                <a:solidFill>
                  <a:schemeClr val="bg1"/>
                </a:solidFill>
              </a:rPr>
              <a:t>(Datenstand: 15.05.2020. 00:00)</a:t>
            </a:r>
            <a:endParaRPr lang="de-DE" sz="1400" dirty="0">
              <a:solidFill>
                <a:schemeClr val="bg1"/>
              </a:solidFill>
            </a:endParaRPr>
          </a:p>
        </p:txBody>
      </p:sp>
      <p:graphicFrame>
        <p:nvGraphicFramePr>
          <p:cNvPr id="7" name="Diagramm 6"/>
          <p:cNvGraphicFramePr>
            <a:graphicFrameLocks/>
          </p:cNvGraphicFramePr>
          <p:nvPr/>
        </p:nvGraphicFramePr>
        <p:xfrm>
          <a:off x="240506" y="1143000"/>
          <a:ext cx="8662988"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798208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Gesamt &amp; nach </a:t>
            </a:r>
            <a:r>
              <a:rPr lang="de-DE" dirty="0" smtClean="0"/>
              <a:t>Altersgruppen</a:t>
            </a:r>
            <a:endParaRPr lang="de-DE" dirty="0"/>
          </a:p>
        </p:txBody>
      </p:sp>
      <p:sp>
        <p:nvSpPr>
          <p:cNvPr id="4" name="Datumsplatzhalter 3"/>
          <p:cNvSpPr>
            <a:spLocks noGrp="1"/>
          </p:cNvSpPr>
          <p:nvPr>
            <p:ph type="dt" sz="half" idx="14"/>
          </p:nvPr>
        </p:nvSpPr>
        <p:spPr/>
        <p:txBody>
          <a:bodyPr/>
          <a:lstStyle/>
          <a:p>
            <a:fld id="{5117891E-EA0A-4E52-A17F-DFABB94CD171}"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70</a:t>
            </a:fld>
            <a:endParaRPr lang="de-DE" dirty="0"/>
          </a:p>
        </p:txBody>
      </p:sp>
      <p:sp>
        <p:nvSpPr>
          <p:cNvPr id="2" name="Inhaltsplatzhalter 1"/>
          <p:cNvSpPr>
            <a:spLocks noGrp="1"/>
          </p:cNvSpPr>
          <p:nvPr>
            <p:ph sz="quarter" idx="13"/>
          </p:nvPr>
        </p:nvSpPr>
        <p:spPr/>
        <p:txBody>
          <a:bodyPr/>
          <a:lstStyle/>
          <a:p>
            <a:endParaRPr lang="de-DE"/>
          </a:p>
        </p:txBody>
      </p:sp>
      <p:pic>
        <p:nvPicPr>
          <p:cNvPr id="9" name="Picture 2" descr="P:\_TEMP\Krisentab\visits_age.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62127" y="1240800"/>
            <a:ext cx="8619747" cy="470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289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smtClean="0"/>
              <a:t>AKTIN- Syndromische Surveillance in Notaufnahmen</a:t>
            </a:r>
            <a:endParaRPr lang="de-DE" dirty="0"/>
          </a:p>
        </p:txBody>
      </p:sp>
      <p:sp>
        <p:nvSpPr>
          <p:cNvPr id="4" name="Datumsplatzhalter 3"/>
          <p:cNvSpPr>
            <a:spLocks noGrp="1"/>
          </p:cNvSpPr>
          <p:nvPr>
            <p:ph type="dt" sz="half" idx="14"/>
          </p:nvPr>
        </p:nvSpPr>
        <p:spPr/>
        <p:txBody>
          <a:bodyPr/>
          <a:lstStyle/>
          <a:p>
            <a:fld id="{2C9E71CA-D2C6-4F2B-9A04-EB877226DA0C}"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71</a:t>
            </a:fld>
            <a:endParaRPr lang="de-DE" dirty="0"/>
          </a:p>
        </p:txBody>
      </p:sp>
      <p:pic>
        <p:nvPicPr>
          <p:cNvPr id="8" name="Picture 2" descr="P:\_TEMP\Krisentab\visits_cedis.png"/>
          <p:cNvPicPr>
            <a:picLocks noGrp="1" noChangeAspect="1" noChangeArrowheads="1"/>
          </p:cNvPicPr>
          <p:nvPr>
            <p:ph sz="quarter" idx="13"/>
          </p:nvPr>
        </p:nvPicPr>
        <p:blipFill rotWithShape="1">
          <a:blip r:embed="rId2">
            <a:extLst>
              <a:ext uri="{28A0092B-C50C-407E-A947-70E740481C1C}">
                <a14:useLocalDpi xmlns:a14="http://schemas.microsoft.com/office/drawing/2010/main" val="0"/>
              </a:ext>
            </a:extLst>
          </a:blip>
          <a:srcRect/>
          <a:stretch/>
        </p:blipFill>
        <p:spPr bwMode="auto">
          <a:xfrm>
            <a:off x="457200" y="1478216"/>
            <a:ext cx="8180836" cy="44272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47712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el 2"/>
          <p:cNvSpPr>
            <a:spLocks noGrp="1"/>
          </p:cNvSpPr>
          <p:nvPr>
            <p:ph type="title"/>
          </p:nvPr>
        </p:nvSpPr>
        <p:spPr>
          <a:xfrm>
            <a:off x="457200" y="692696"/>
            <a:ext cx="8092592" cy="338554"/>
          </a:xfrm>
        </p:spPr>
        <p:txBody>
          <a:bodyPr/>
          <a:lstStyle/>
          <a:p>
            <a:r>
              <a:rPr lang="de-DE" dirty="0"/>
              <a:t>Situation Report – Besucheranzahl nach Triage </a:t>
            </a:r>
            <a:r>
              <a:rPr lang="de-DE" dirty="0" smtClean="0"/>
              <a:t>Level</a:t>
            </a:r>
            <a:endParaRPr lang="de-DE" dirty="0"/>
          </a:p>
        </p:txBody>
      </p:sp>
      <p:sp>
        <p:nvSpPr>
          <p:cNvPr id="4" name="Datumsplatzhalter 3"/>
          <p:cNvSpPr>
            <a:spLocks noGrp="1"/>
          </p:cNvSpPr>
          <p:nvPr>
            <p:ph type="dt" sz="half" idx="14"/>
          </p:nvPr>
        </p:nvSpPr>
        <p:spPr/>
        <p:txBody>
          <a:bodyPr/>
          <a:lstStyle/>
          <a:p>
            <a:fld id="{73D18D65-BFB5-45C7-A6EB-D9E2015ACB2E}"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72</a:t>
            </a:fld>
            <a:endParaRPr lang="de-DE" dirty="0"/>
          </a:p>
        </p:txBody>
      </p:sp>
      <p:sp>
        <p:nvSpPr>
          <p:cNvPr id="2" name="Inhaltsplatzhalter 1"/>
          <p:cNvSpPr>
            <a:spLocks noGrp="1"/>
          </p:cNvSpPr>
          <p:nvPr>
            <p:ph sz="quarter" idx="13"/>
          </p:nvPr>
        </p:nvSpPr>
        <p:spPr/>
        <p:txBody>
          <a:bodyPr/>
          <a:lstStyle/>
          <a:p>
            <a:endParaRPr lang="de-DE" dirty="0"/>
          </a:p>
        </p:txBody>
      </p:sp>
      <p:pic>
        <p:nvPicPr>
          <p:cNvPr id="8" name="Picture 2" descr="P:\_TEMP\Krisentab\visits_triage_abs.png"/>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414877" y="1209675"/>
            <a:ext cx="8314247" cy="4476751"/>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883269" y="5895975"/>
            <a:ext cx="5240474" cy="369332"/>
          </a:xfrm>
          <a:prstGeom prst="rect">
            <a:avLst/>
          </a:prstGeom>
          <a:noFill/>
        </p:spPr>
        <p:txBody>
          <a:bodyPr wrap="none" rtlCol="0">
            <a:spAutoFit/>
          </a:bodyPr>
          <a:lstStyle/>
          <a:p>
            <a:pPr algn="ctr"/>
            <a:r>
              <a:rPr lang="de-DE" dirty="0" smtClean="0"/>
              <a:t>Triage Level 1 </a:t>
            </a:r>
            <a:r>
              <a:rPr lang="de-DE" smtClean="0"/>
              <a:t>= Sofort, </a:t>
            </a:r>
            <a:r>
              <a:rPr lang="de-DE" dirty="0" smtClean="0"/>
              <a:t>Triage Level 5 = Nicht dringend</a:t>
            </a:r>
            <a:endParaRPr lang="de-DE" dirty="0"/>
          </a:p>
        </p:txBody>
      </p:sp>
    </p:spTree>
    <p:extLst>
      <p:ext uri="{BB962C8B-B14F-4D97-AF65-F5344CB8AC3E}">
        <p14:creationId xmlns:p14="http://schemas.microsoft.com/office/powerpoint/2010/main" val="41017188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528FEC8D-3026-436C-A672-41B4D4A87007}"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73</a:t>
            </a:fld>
            <a:endParaRPr lang="de-DE" dirty="0"/>
          </a:p>
        </p:txBody>
      </p:sp>
      <p:sp>
        <p:nvSpPr>
          <p:cNvPr id="8" name="Titel 6"/>
          <p:cNvSpPr txBox="1">
            <a:spLocks/>
          </p:cNvSpPr>
          <p:nvPr/>
        </p:nvSpPr>
        <p:spPr>
          <a:xfrm>
            <a:off x="609600" y="506542"/>
            <a:ext cx="8092592" cy="677108"/>
          </a:xfrm>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err="1" smtClean="0"/>
              <a:t>Exzessmortalität</a:t>
            </a:r>
            <a:r>
              <a:rPr lang="de-DE" dirty="0" smtClean="0"/>
              <a:t> Europa:</a:t>
            </a:r>
          </a:p>
          <a:p>
            <a:r>
              <a:rPr lang="de-DE" dirty="0" smtClean="0"/>
              <a:t>EUROMOMO-Woche 19 – </a:t>
            </a:r>
            <a:r>
              <a:rPr lang="de-DE" dirty="0" err="1" smtClean="0"/>
              <a:t>Pooled</a:t>
            </a:r>
            <a:r>
              <a:rPr lang="de-DE" dirty="0" smtClean="0"/>
              <a:t> </a:t>
            </a:r>
            <a:r>
              <a:rPr lang="de-DE" dirty="0" err="1" smtClean="0"/>
              <a:t>number</a:t>
            </a:r>
            <a:r>
              <a:rPr lang="de-DE" dirty="0" smtClean="0"/>
              <a:t> </a:t>
            </a:r>
            <a:r>
              <a:rPr lang="de-DE" dirty="0" err="1" smtClean="0"/>
              <a:t>of</a:t>
            </a:r>
            <a:r>
              <a:rPr lang="de-DE" dirty="0" smtClean="0"/>
              <a:t> </a:t>
            </a:r>
            <a:r>
              <a:rPr lang="de-DE" dirty="0" err="1" smtClean="0"/>
              <a:t>deaths</a:t>
            </a:r>
            <a:endParaRPr lang="de-DE" dirty="0"/>
          </a:p>
        </p:txBody>
      </p:sp>
      <p:pic>
        <p:nvPicPr>
          <p:cNvPr id="9" name="Billede 1"/>
          <p:cNvPicPr/>
          <p:nvPr/>
        </p:nvPicPr>
        <p:blipFill rotWithShape="1">
          <a:blip r:embed="rId3">
            <a:extLst>
              <a:ext uri="{28A0092B-C50C-407E-A947-70E740481C1C}">
                <a14:useLocalDpi xmlns:a14="http://schemas.microsoft.com/office/drawing/2010/main" val="0"/>
              </a:ext>
            </a:extLst>
          </a:blip>
          <a:srcRect t="22988"/>
          <a:stretch/>
        </p:blipFill>
        <p:spPr bwMode="auto">
          <a:xfrm>
            <a:off x="609599" y="1425039"/>
            <a:ext cx="6194961" cy="5094514"/>
          </a:xfrm>
          <a:prstGeom prst="rect">
            <a:avLst/>
          </a:prstGeom>
          <a:noFill/>
          <a:ln>
            <a:noFill/>
          </a:ln>
        </p:spPr>
      </p:pic>
    </p:spTree>
    <p:extLst>
      <p:ext uri="{BB962C8B-B14F-4D97-AF65-F5344CB8AC3E}">
        <p14:creationId xmlns:p14="http://schemas.microsoft.com/office/powerpoint/2010/main" val="23250828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4"/>
          </p:nvPr>
        </p:nvSpPr>
        <p:spPr/>
        <p:txBody>
          <a:bodyPr/>
          <a:lstStyle/>
          <a:p>
            <a:fld id="{FAEA1BBB-2020-4B23-A267-F2EB10F50344}"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74</a:t>
            </a:fld>
            <a:endParaRPr lang="de-DE" dirty="0"/>
          </a:p>
        </p:txBody>
      </p:sp>
      <p:sp>
        <p:nvSpPr>
          <p:cNvPr id="8" name="Titel 6"/>
          <p:cNvSpPr txBox="1">
            <a:spLocks noGrp="1"/>
          </p:cNvSpPr>
          <p:nvPr>
            <p:ph type="title"/>
          </p:nvPr>
        </p:nvSpPr>
        <p:spPr>
          <a:prstGeom prst="rect">
            <a:avLst/>
          </a:prstGeom>
        </p:spPr>
        <p:txBody>
          <a:bodyPr vert="horz" lIns="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r>
              <a:rPr lang="de-DE" dirty="0" smtClean="0"/>
              <a:t>EUROMOMO-Woche 19: </a:t>
            </a:r>
            <a:r>
              <a:rPr lang="de-DE" dirty="0" err="1"/>
              <a:t>Weekly</a:t>
            </a:r>
            <a:r>
              <a:rPr lang="de-DE" dirty="0"/>
              <a:t> Z-Score </a:t>
            </a:r>
            <a:r>
              <a:rPr lang="de-DE" dirty="0" err="1"/>
              <a:t>by</a:t>
            </a:r>
            <a:r>
              <a:rPr lang="de-DE" dirty="0"/>
              <a:t> </a:t>
            </a:r>
            <a:r>
              <a:rPr lang="de-DE" dirty="0" err="1"/>
              <a:t>country</a:t>
            </a:r>
            <a:endParaRPr lang="de-DE" dirty="0"/>
          </a:p>
        </p:txBody>
      </p:sp>
      <p:pic>
        <p:nvPicPr>
          <p:cNvPr id="9" name="Billede 2"/>
          <p:cNvPicPr/>
          <p:nvPr/>
        </p:nvPicPr>
        <p:blipFill rotWithShape="1">
          <a:blip r:embed="rId3" cstate="print">
            <a:extLst>
              <a:ext uri="{28A0092B-C50C-407E-A947-70E740481C1C}">
                <a14:useLocalDpi xmlns:a14="http://schemas.microsoft.com/office/drawing/2010/main" val="0"/>
              </a:ext>
            </a:extLst>
          </a:blip>
          <a:srcRect b="73628"/>
          <a:stretch/>
        </p:blipFill>
        <p:spPr bwMode="auto">
          <a:xfrm>
            <a:off x="915821" y="1151907"/>
            <a:ext cx="7408781" cy="4180114"/>
          </a:xfrm>
          <a:prstGeom prst="rect">
            <a:avLst/>
          </a:prstGeom>
          <a:noFill/>
          <a:ln>
            <a:noFill/>
          </a:ln>
          <a:extLst>
            <a:ext uri="{53640926-AAD7-44D8-BBD7-CCE9431645EC}">
              <a14:shadowObscured xmlns:a14="http://schemas.microsoft.com/office/drawing/2010/main"/>
            </a:ext>
          </a:extLst>
        </p:spPr>
      </p:pic>
      <p:pic>
        <p:nvPicPr>
          <p:cNvPr id="10" name="Billede 2"/>
          <p:cNvPicPr/>
          <p:nvPr/>
        </p:nvPicPr>
        <p:blipFill rotWithShape="1">
          <a:blip r:embed="rId3" cstate="print">
            <a:extLst>
              <a:ext uri="{28A0092B-C50C-407E-A947-70E740481C1C}">
                <a14:useLocalDpi xmlns:a14="http://schemas.microsoft.com/office/drawing/2010/main" val="0"/>
              </a:ext>
            </a:extLst>
          </a:blip>
          <a:srcRect t="89043"/>
          <a:stretch/>
        </p:blipFill>
        <p:spPr bwMode="auto">
          <a:xfrm>
            <a:off x="915821" y="5332022"/>
            <a:ext cx="7408781" cy="1290692"/>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3929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EUROMOMO-Woche </a:t>
            </a:r>
            <a:r>
              <a:rPr lang="de-DE" dirty="0" smtClean="0"/>
              <a:t>19: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CB12BA05-3723-45EB-890C-A7FA05988760}"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75</a:t>
            </a:fld>
            <a:endParaRPr lang="de-DE" dirty="0"/>
          </a:p>
        </p:txBody>
      </p:sp>
      <p:pic>
        <p:nvPicPr>
          <p:cNvPr id="8" name="Billede 2"/>
          <p:cNvPicPr/>
          <p:nvPr/>
        </p:nvPicPr>
        <p:blipFill rotWithShape="1">
          <a:blip r:embed="rId2" cstate="print">
            <a:extLst>
              <a:ext uri="{28A0092B-C50C-407E-A947-70E740481C1C}">
                <a14:useLocalDpi xmlns:a14="http://schemas.microsoft.com/office/drawing/2010/main" val="0"/>
              </a:ext>
            </a:extLst>
          </a:blip>
          <a:srcRect l="-499" t="89388" r="499" b="1824"/>
          <a:stretch/>
        </p:blipFill>
        <p:spPr bwMode="auto">
          <a:xfrm>
            <a:off x="669599" y="5438775"/>
            <a:ext cx="7793673" cy="971549"/>
          </a:xfrm>
          <a:prstGeom prst="rect">
            <a:avLst/>
          </a:prstGeom>
          <a:noFill/>
          <a:ln>
            <a:noFill/>
          </a:ln>
          <a:extLst>
            <a:ext uri="{53640926-AAD7-44D8-BBD7-CCE9431645EC}">
              <a14:shadowObscured xmlns:a14="http://schemas.microsoft.com/office/drawing/2010/main"/>
            </a:ext>
          </a:extLst>
        </p:spPr>
      </p:pic>
      <p:pic>
        <p:nvPicPr>
          <p:cNvPr id="9" name="Billede 2"/>
          <p:cNvPicPr/>
          <p:nvPr/>
        </p:nvPicPr>
        <p:blipFill rotWithShape="1">
          <a:blip r:embed="rId3" cstate="print">
            <a:extLst>
              <a:ext uri="{28A0092B-C50C-407E-A947-70E740481C1C}">
                <a14:useLocalDpi xmlns:a14="http://schemas.microsoft.com/office/drawing/2010/main" val="0"/>
              </a:ext>
            </a:extLst>
          </a:blip>
          <a:srcRect t="25290" b="43476"/>
          <a:stretch/>
        </p:blipFill>
        <p:spPr bwMode="auto">
          <a:xfrm>
            <a:off x="807522" y="1258784"/>
            <a:ext cx="7517081" cy="42632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74883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de-DE" dirty="0"/>
              <a:t>EUROMOMO-Woche </a:t>
            </a:r>
            <a:r>
              <a:rPr lang="de-DE" dirty="0" smtClean="0"/>
              <a:t>19: </a:t>
            </a:r>
            <a:r>
              <a:rPr lang="de-DE" dirty="0" err="1"/>
              <a:t>Weekly</a:t>
            </a:r>
            <a:r>
              <a:rPr lang="de-DE" dirty="0"/>
              <a:t> Z-Score </a:t>
            </a:r>
            <a:r>
              <a:rPr lang="de-DE" dirty="0" err="1"/>
              <a:t>by</a:t>
            </a:r>
            <a:r>
              <a:rPr lang="de-DE" dirty="0"/>
              <a:t> </a:t>
            </a:r>
            <a:r>
              <a:rPr lang="de-DE" dirty="0" err="1"/>
              <a:t>country</a:t>
            </a:r>
            <a:endParaRPr lang="de-DE" dirty="0"/>
          </a:p>
        </p:txBody>
      </p:sp>
      <p:sp>
        <p:nvSpPr>
          <p:cNvPr id="4" name="Datumsplatzhalter 3"/>
          <p:cNvSpPr>
            <a:spLocks noGrp="1"/>
          </p:cNvSpPr>
          <p:nvPr>
            <p:ph type="dt" sz="half" idx="14"/>
          </p:nvPr>
        </p:nvSpPr>
        <p:spPr/>
        <p:txBody>
          <a:bodyPr/>
          <a:lstStyle/>
          <a:p>
            <a:fld id="{791285B0-D472-4DC7-925D-20F153880D8C}"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76</a:t>
            </a:fld>
            <a:endParaRPr lang="de-DE" dirty="0"/>
          </a:p>
        </p:txBody>
      </p:sp>
      <p:pic>
        <p:nvPicPr>
          <p:cNvPr id="9" name="Billede 2"/>
          <p:cNvPicPr/>
          <p:nvPr/>
        </p:nvPicPr>
        <p:blipFill rotWithShape="1">
          <a:blip r:embed="rId2" cstate="print">
            <a:extLst>
              <a:ext uri="{28A0092B-C50C-407E-A947-70E740481C1C}">
                <a14:useLocalDpi xmlns:a14="http://schemas.microsoft.com/office/drawing/2010/main" val="0"/>
              </a:ext>
            </a:extLst>
          </a:blip>
          <a:srcRect t="55713"/>
          <a:stretch/>
        </p:blipFill>
        <p:spPr bwMode="auto">
          <a:xfrm>
            <a:off x="229733" y="1140031"/>
            <a:ext cx="7823187" cy="5248894"/>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02840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44624"/>
            <a:ext cx="8229600" cy="1143000"/>
          </a:xfrm>
        </p:spPr>
        <p:txBody>
          <a:bodyPr/>
          <a:lstStyle/>
          <a:p>
            <a:r>
              <a:rPr lang="de-DE" dirty="0" smtClean="0"/>
              <a:t>EUROMOMO</a:t>
            </a:r>
            <a:endParaRPr lang="de-DE" dirty="0"/>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 y="764704"/>
            <a:ext cx="91059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795" name="Picture 3"/>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bwMode="auto">
          <a:xfrm>
            <a:off x="251520" y="3356992"/>
            <a:ext cx="8229600" cy="3214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feld 3"/>
          <p:cNvSpPr txBox="1"/>
          <p:nvPr/>
        </p:nvSpPr>
        <p:spPr>
          <a:xfrm>
            <a:off x="611560" y="6453336"/>
            <a:ext cx="4595104" cy="369332"/>
          </a:xfrm>
          <a:prstGeom prst="rect">
            <a:avLst/>
          </a:prstGeom>
          <a:noFill/>
        </p:spPr>
        <p:txBody>
          <a:bodyPr wrap="none" rtlCol="0">
            <a:spAutoFit/>
          </a:bodyPr>
          <a:lstStyle/>
          <a:p>
            <a:r>
              <a:rPr lang="de-DE" dirty="0" smtClean="0"/>
              <a:t>https://www.euromomo.eu/graphs-and-maps/</a:t>
            </a:r>
            <a:endParaRPr lang="de-DE" dirty="0"/>
          </a:p>
        </p:txBody>
      </p:sp>
    </p:spTree>
    <p:extLst>
      <p:ext uri="{BB962C8B-B14F-4D97-AF65-F5344CB8AC3E}">
        <p14:creationId xmlns:p14="http://schemas.microsoft.com/office/powerpoint/2010/main" val="211719728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481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5536" y="204514"/>
            <a:ext cx="8284327" cy="6653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0442240"/>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Deutschland</a:t>
            </a:r>
            <a:endParaRPr lang="de-DE" dirty="0"/>
          </a:p>
        </p:txBody>
      </p:sp>
      <p:sp>
        <p:nvSpPr>
          <p:cNvPr id="4" name="Inhaltsplatzhalter 3"/>
          <p:cNvSpPr>
            <a:spLocks noGrp="1"/>
          </p:cNvSpPr>
          <p:nvPr>
            <p:ph idx="4294967295"/>
          </p:nvPr>
        </p:nvSpPr>
        <p:spPr>
          <a:xfrm>
            <a:off x="457200" y="1600200"/>
            <a:ext cx="8229600" cy="4525963"/>
          </a:xfrm>
          <a:prstGeom prst="rect">
            <a:avLst/>
          </a:prstGeom>
        </p:spPr>
        <p:txBody>
          <a:bodyPr/>
          <a:lstStyle/>
          <a:p>
            <a:endParaRPr lang="de-DE"/>
          </a:p>
        </p:txBody>
      </p:sp>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061" y="1269401"/>
            <a:ext cx="8846427" cy="4823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9658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75127" y="1285874"/>
            <a:ext cx="8092593" cy="4725489"/>
          </a:xfrm>
        </p:spPr>
        <p:txBody>
          <a:bodyPr>
            <a:normAutofit/>
          </a:bodyPr>
          <a:lstStyle/>
          <a:p>
            <a:r>
              <a:rPr lang="de-DE" dirty="0" smtClean="0"/>
              <a:t>Reproduktionszahl Schätzung:  </a:t>
            </a:r>
          </a:p>
          <a:p>
            <a:pPr lvl="1"/>
            <a:r>
              <a:rPr lang="de-DE" dirty="0" smtClean="0"/>
              <a:t>R </a:t>
            </a:r>
            <a:r>
              <a:rPr lang="de-DE" dirty="0"/>
              <a:t>= </a:t>
            </a:r>
            <a:r>
              <a:rPr lang="de-DE" dirty="0" smtClean="0"/>
              <a:t>0,75 (95%-Präzisionsintervall</a:t>
            </a:r>
            <a:r>
              <a:rPr lang="de-DE" dirty="0"/>
              <a:t>: </a:t>
            </a:r>
            <a:r>
              <a:rPr lang="de-DE" dirty="0" smtClean="0"/>
              <a:t>0,61 – 0,88) </a:t>
            </a:r>
          </a:p>
          <a:p>
            <a:r>
              <a:rPr lang="de-DE" dirty="0" smtClean="0"/>
              <a:t>Diese </a:t>
            </a:r>
            <a:r>
              <a:rPr lang="de-DE" dirty="0"/>
              <a:t>Schätzung basiert auf </a:t>
            </a:r>
            <a:endParaRPr lang="de-DE" dirty="0" smtClean="0"/>
          </a:p>
          <a:p>
            <a:pPr lvl="1"/>
            <a:r>
              <a:rPr lang="de-DE" dirty="0" smtClean="0"/>
              <a:t>den übermittelten </a:t>
            </a:r>
            <a:r>
              <a:rPr lang="de-DE" dirty="0"/>
              <a:t>COVID-19 Fällen mit Stand </a:t>
            </a:r>
            <a:r>
              <a:rPr lang="de-DE" dirty="0" smtClean="0"/>
              <a:t>10.05.2020 </a:t>
            </a:r>
          </a:p>
          <a:p>
            <a:pPr lvl="1"/>
            <a:r>
              <a:rPr lang="de-DE" dirty="0" smtClean="0"/>
              <a:t>Annahme </a:t>
            </a:r>
            <a:r>
              <a:rPr lang="de-DE" dirty="0"/>
              <a:t>einer </a:t>
            </a:r>
            <a:r>
              <a:rPr lang="de-DE" dirty="0" smtClean="0"/>
              <a:t>mittleren Generationszeit </a:t>
            </a:r>
            <a:r>
              <a:rPr lang="de-DE" dirty="0"/>
              <a:t>von 4 Tagen. </a:t>
            </a:r>
            <a:endParaRPr lang="de-DE" dirty="0" smtClean="0"/>
          </a:p>
          <a:p>
            <a:pPr lvl="1"/>
            <a:r>
              <a:rPr lang="de-DE" dirty="0" smtClean="0"/>
              <a:t>Fälle </a:t>
            </a:r>
            <a:r>
              <a:rPr lang="de-DE" dirty="0"/>
              <a:t>mit Erkrankungsbeginn in den </a:t>
            </a:r>
            <a:r>
              <a:rPr lang="de-DE" dirty="0" smtClean="0"/>
              <a:t>letzten 3 </a:t>
            </a:r>
            <a:r>
              <a:rPr lang="de-DE" dirty="0"/>
              <a:t>Tagen </a:t>
            </a:r>
            <a:r>
              <a:rPr lang="de-DE" dirty="0" smtClean="0"/>
              <a:t>nicht berücksichtigt</a:t>
            </a:r>
            <a:endParaRPr lang="de-DE" dirty="0"/>
          </a:p>
          <a:p>
            <a:pPr marL="0" indent="0">
              <a:buNone/>
            </a:pPr>
            <a:endParaRPr lang="de-DE" dirty="0" smtClean="0"/>
          </a:p>
          <a:p>
            <a:pPr marL="0" indent="0">
              <a:buNone/>
            </a:pPr>
            <a:endParaRPr lang="de-DE" dirty="0"/>
          </a:p>
          <a:p>
            <a:pPr marL="0" indent="0">
              <a:buNone/>
            </a:pPr>
            <a:endParaRPr lang="de-DE" dirty="0"/>
          </a:p>
          <a:p>
            <a:endParaRPr lang="de-DE" dirty="0"/>
          </a:p>
        </p:txBody>
      </p:sp>
      <p:sp>
        <p:nvSpPr>
          <p:cNvPr id="4" name="Datumsplatzhalter 3"/>
          <p:cNvSpPr>
            <a:spLocks noGrp="1"/>
          </p:cNvSpPr>
          <p:nvPr>
            <p:ph type="dt" sz="half" idx="14"/>
          </p:nvPr>
        </p:nvSpPr>
        <p:spPr/>
        <p:txBody>
          <a:bodyPr/>
          <a:lstStyle/>
          <a:p>
            <a:fld id="{ED5C6D87-B605-4FE1-83AB-B516D2E94869}"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8</a:t>
            </a:fld>
            <a:endParaRPr lang="de-DE" dirty="0"/>
          </a:p>
        </p:txBody>
      </p:sp>
      <p:sp>
        <p:nvSpPr>
          <p:cNvPr id="7" name="Titel 1"/>
          <p:cNvSpPr txBox="1">
            <a:spLocks/>
          </p:cNvSpPr>
          <p:nvPr/>
        </p:nvSpPr>
        <p:spPr>
          <a:xfrm>
            <a:off x="236764" y="554477"/>
            <a:ext cx="6784521" cy="307777"/>
          </a:xfrm>
          <a:prstGeom prst="rect">
            <a:avLst/>
          </a:prstGeom>
          <a:solidFill>
            <a:srgbClr val="045AA6"/>
          </a:solidFill>
        </p:spPr>
        <p:txBody>
          <a:bodyPr vert="horz"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(Stand </a:t>
            </a:r>
            <a:r>
              <a:rPr lang="de-DE" sz="2000" dirty="0" smtClean="0">
                <a:solidFill>
                  <a:srgbClr val="FF0000"/>
                </a:solidFill>
              </a:rPr>
              <a:t>14.05.2020</a:t>
            </a:r>
            <a:r>
              <a:rPr lang="de-DE" sz="2000" dirty="0" smtClean="0">
                <a:solidFill>
                  <a:schemeClr val="bg1"/>
                </a:solidFill>
              </a:rPr>
              <a:t> 0:00)</a:t>
            </a:r>
            <a:endParaRPr lang="de-DE" sz="2000" dirty="0">
              <a:solidFill>
                <a:schemeClr val="bg1"/>
              </a:solidFill>
            </a:endParaRPr>
          </a:p>
        </p:txBody>
      </p:sp>
    </p:spTree>
    <p:extLst>
      <p:ext uri="{BB962C8B-B14F-4D97-AF65-F5344CB8AC3E}">
        <p14:creationId xmlns:p14="http://schemas.microsoft.com/office/powerpoint/2010/main" val="1655247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971600" y="27404"/>
            <a:ext cx="6840760" cy="68305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27879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Baden-Württemberg</a:t>
            </a:r>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412776"/>
            <a:ext cx="8351155" cy="4653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104012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24339"/>
            <a:ext cx="6768752" cy="67687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41940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Bayern</a:t>
            </a:r>
            <a:endParaRPr lang="de-DE" dirty="0"/>
          </a:p>
        </p:txBody>
      </p:sp>
      <p:pic>
        <p:nvPicPr>
          <p:cNvPr id="205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467494" y="1630718"/>
            <a:ext cx="8496994" cy="4318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846024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307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683568" y="15134"/>
            <a:ext cx="6840759" cy="6769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8155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Bremen</a:t>
            </a:r>
            <a:endParaRPr lang="de-DE" dirty="0"/>
          </a:p>
        </p:txBody>
      </p:sp>
      <p:pic>
        <p:nvPicPr>
          <p:cNvPr id="512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1520" y="1513711"/>
            <a:ext cx="8712968" cy="4660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642252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8103" y="39581"/>
            <a:ext cx="6808273" cy="68184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69653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Berlin</a:t>
            </a:r>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1340768"/>
            <a:ext cx="9402040" cy="5267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492274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7"/>
            <a:ext cx="7151315" cy="6905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30004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Brandenburg</a:t>
            </a:r>
            <a:endParaRPr lang="de-DE" dirty="0"/>
          </a:p>
        </p:txBody>
      </p:sp>
      <p:pic>
        <p:nvPicPr>
          <p:cNvPr id="819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23528" y="1538780"/>
            <a:ext cx="8424936" cy="46888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21170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p:cNvSpPr>
            <a:spLocks noGrp="1"/>
          </p:cNvSpPr>
          <p:nvPr>
            <p:ph sz="quarter" idx="13"/>
          </p:nvPr>
        </p:nvSpPr>
        <p:spPr>
          <a:xfrm>
            <a:off x="457199" y="709114"/>
            <a:ext cx="8092593" cy="5302250"/>
          </a:xfrm>
        </p:spPr>
        <p:txBody>
          <a:bodyPr>
            <a:normAutofit/>
          </a:bodyPr>
          <a:lstStyle/>
          <a:p>
            <a:pPr marL="0" indent="0">
              <a:buNone/>
            </a:pPr>
            <a:endParaRPr lang="de-DE" dirty="0" smtClean="0"/>
          </a:p>
          <a:p>
            <a:pPr marL="0" indent="0">
              <a:buNone/>
            </a:pPr>
            <a:endParaRPr lang="de-DE" dirty="0"/>
          </a:p>
          <a:p>
            <a:pPr marL="0" indent="0">
              <a:buNone/>
            </a:pPr>
            <a:endParaRPr lang="de-DE" dirty="0"/>
          </a:p>
          <a:p>
            <a:pPr marL="0" indent="0">
              <a:buNone/>
            </a:pPr>
            <a:r>
              <a:rPr lang="de-DE" dirty="0" smtClean="0"/>
              <a:t> </a:t>
            </a:r>
            <a:endParaRPr lang="de-DE" dirty="0"/>
          </a:p>
        </p:txBody>
      </p:sp>
      <p:sp>
        <p:nvSpPr>
          <p:cNvPr id="4" name="Datumsplatzhalter 3"/>
          <p:cNvSpPr>
            <a:spLocks noGrp="1"/>
          </p:cNvSpPr>
          <p:nvPr>
            <p:ph type="dt" sz="half" idx="14"/>
          </p:nvPr>
        </p:nvSpPr>
        <p:spPr/>
        <p:txBody>
          <a:bodyPr/>
          <a:lstStyle/>
          <a:p>
            <a:fld id="{CAD821A0-B6A6-46DA-A489-922BCBC95C3B}" type="datetime1">
              <a:rPr lang="de-DE" smtClean="0"/>
              <a:t>15.05.2020</a:t>
            </a:fld>
            <a:endParaRPr lang="de-DE" dirty="0"/>
          </a:p>
        </p:txBody>
      </p:sp>
      <p:sp>
        <p:nvSpPr>
          <p:cNvPr id="5" name="Fußzeilenplatzhalter 4"/>
          <p:cNvSpPr>
            <a:spLocks noGrp="1"/>
          </p:cNvSpPr>
          <p:nvPr>
            <p:ph type="ftr" sz="quarter" idx="15"/>
          </p:nvPr>
        </p:nvSpPr>
        <p:spPr/>
        <p:txBody>
          <a:bodyPr/>
          <a:lstStyle/>
          <a:p>
            <a:r>
              <a:rPr lang="de-DE" smtClean="0"/>
              <a:t>COVID-19: Lage National</a:t>
            </a:r>
            <a:endParaRPr lang="de-DE" dirty="0"/>
          </a:p>
        </p:txBody>
      </p:sp>
      <p:sp>
        <p:nvSpPr>
          <p:cNvPr id="6" name="Foliennummernplatzhalter 5"/>
          <p:cNvSpPr>
            <a:spLocks noGrp="1"/>
          </p:cNvSpPr>
          <p:nvPr>
            <p:ph type="sldNum" sz="quarter" idx="16"/>
          </p:nvPr>
        </p:nvSpPr>
        <p:spPr/>
        <p:txBody>
          <a:bodyPr/>
          <a:lstStyle/>
          <a:p>
            <a:fld id="{162A217B-ED1C-D84B-8478-63C77FA79618}" type="slidenum">
              <a:rPr lang="de-DE" smtClean="0"/>
              <a:pPr/>
              <a:t>9</a:t>
            </a:fld>
            <a:endParaRPr lang="de-DE" dirty="0"/>
          </a:p>
        </p:txBody>
      </p:sp>
      <p:sp>
        <p:nvSpPr>
          <p:cNvPr id="7" name="Titel 1"/>
          <p:cNvSpPr txBox="1">
            <a:spLocks/>
          </p:cNvSpPr>
          <p:nvPr/>
        </p:nvSpPr>
        <p:spPr>
          <a:xfrm>
            <a:off x="236763" y="481254"/>
            <a:ext cx="7816157" cy="630942"/>
          </a:xfrm>
          <a:prstGeom prst="rect">
            <a:avLst/>
          </a:prstGeom>
          <a:solidFill>
            <a:srgbClr val="045AA6"/>
          </a:solidFill>
        </p:spPr>
        <p:txBody>
          <a:bodyPr vert="horz" wrap="square" lIns="72000" tIns="0" rIns="0" bIns="0" rtlCol="0" anchor="t" anchorCtr="0">
            <a:spAutoFit/>
          </a:bodyPr>
          <a:lstStyle>
            <a:lvl1pPr algn="l" defTabSz="457200" rtl="0" eaLnBrk="1" latinLnBrk="0" hangingPunct="1">
              <a:lnSpc>
                <a:spcPct val="100000"/>
              </a:lnSpc>
              <a:spcBef>
                <a:spcPct val="0"/>
              </a:spcBef>
              <a:buNone/>
              <a:defRPr sz="2200" b="1" kern="1200">
                <a:solidFill>
                  <a:srgbClr val="006EC7"/>
                </a:solidFill>
                <a:latin typeface="+mj-lt"/>
                <a:ea typeface="+mj-ea"/>
                <a:cs typeface="+mj-cs"/>
              </a:defRPr>
            </a:lvl1pPr>
          </a:lstStyle>
          <a:p>
            <a:pPr>
              <a:spcBef>
                <a:spcPts val="600"/>
              </a:spcBef>
            </a:pPr>
            <a:r>
              <a:rPr lang="de-DE" sz="2000" dirty="0" smtClean="0">
                <a:solidFill>
                  <a:schemeClr val="bg1"/>
                </a:solidFill>
              </a:rPr>
              <a:t>Schätzung der Reproduktionszahl (R) </a:t>
            </a:r>
          </a:p>
          <a:p>
            <a:pPr>
              <a:spcBef>
                <a:spcPts val="600"/>
              </a:spcBef>
            </a:pPr>
            <a:r>
              <a:rPr lang="de-DE" sz="1600" dirty="0" smtClean="0">
                <a:solidFill>
                  <a:schemeClr val="bg1"/>
                </a:solidFill>
              </a:rPr>
              <a:t>(</a:t>
            </a:r>
            <a:r>
              <a:rPr lang="de-DE" sz="1600" dirty="0">
                <a:solidFill>
                  <a:schemeClr val="bg1"/>
                </a:solidFill>
              </a:rPr>
              <a:t>Datenstand </a:t>
            </a:r>
            <a:r>
              <a:rPr lang="de-DE" sz="1600" dirty="0" smtClean="0">
                <a:solidFill>
                  <a:srgbClr val="FF0000"/>
                </a:solidFill>
              </a:rPr>
              <a:t>14.05.2020</a:t>
            </a:r>
            <a:r>
              <a:rPr lang="de-DE" sz="1600" dirty="0" smtClean="0">
                <a:solidFill>
                  <a:schemeClr val="bg1"/>
                </a:solidFill>
              </a:rPr>
              <a:t>   00:00 Uhr (unter </a:t>
            </a:r>
            <a:r>
              <a:rPr lang="de-DE" sz="1600" dirty="0">
                <a:solidFill>
                  <a:schemeClr val="bg1"/>
                </a:solidFill>
              </a:rPr>
              <a:t>Berücksichtigung der Fälle bis </a:t>
            </a:r>
            <a:r>
              <a:rPr lang="de-DE" sz="1600" dirty="0" smtClean="0">
                <a:solidFill>
                  <a:schemeClr val="bg1"/>
                </a:solidFill>
              </a:rPr>
              <a:t>10.05.2020)</a:t>
            </a:r>
            <a:endParaRPr lang="de-DE" sz="1600" dirty="0">
              <a:solidFill>
                <a:schemeClr val="bg1"/>
              </a:solidFill>
            </a:endParaRPr>
          </a:p>
        </p:txBody>
      </p:sp>
      <p:pic>
        <p:nvPicPr>
          <p:cNvPr id="9" name="Grafik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427" y="1600265"/>
            <a:ext cx="6401146" cy="3657469"/>
          </a:xfrm>
          <a:prstGeom prst="rect">
            <a:avLst/>
          </a:prstGeom>
        </p:spPr>
      </p:pic>
    </p:spTree>
    <p:extLst>
      <p:ext uri="{BB962C8B-B14F-4D97-AF65-F5344CB8AC3E}">
        <p14:creationId xmlns:p14="http://schemas.microsoft.com/office/powerpoint/2010/main" val="119294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736445" y="44624"/>
            <a:ext cx="6843702" cy="68133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2847715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Hessen</a:t>
            </a:r>
            <a:endParaRPr lang="de-DE" dirty="0"/>
          </a:p>
        </p:txBody>
      </p:sp>
      <p:pic>
        <p:nvPicPr>
          <p:cNvPr id="1024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395535" y="1725984"/>
            <a:ext cx="8731989" cy="4799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325065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1266"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187624" y="116632"/>
            <a:ext cx="6768752" cy="675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434693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Hamburg</a:t>
            </a:r>
            <a:endParaRPr lang="de-DE" dirty="0"/>
          </a:p>
        </p:txBody>
      </p:sp>
      <p:pic>
        <p:nvPicPr>
          <p:cNvPr id="1331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76442" y="1459944"/>
            <a:ext cx="8967557" cy="47053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800549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855" y="209550"/>
            <a:ext cx="6668120" cy="6648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1060199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Mecklenburg-Vorpommern</a:t>
            </a:r>
            <a:endParaRPr lang="de-DE" dirty="0"/>
          </a:p>
        </p:txBody>
      </p:sp>
      <p:pic>
        <p:nvPicPr>
          <p:cNvPr id="15362"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328871" y="1405478"/>
            <a:ext cx="8635617" cy="4831833"/>
          </a:xfrm>
          <a:prstGeom prst="rect">
            <a:avLst/>
          </a:prstGeom>
        </p:spPr>
      </p:pic>
    </p:spTree>
    <p:extLst>
      <p:ext uri="{BB962C8B-B14F-4D97-AF65-F5344CB8AC3E}">
        <p14:creationId xmlns:p14="http://schemas.microsoft.com/office/powerpoint/2010/main" val="137399235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41132"/>
            <a:ext cx="6768752" cy="6718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74227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Niedersachsen</a:t>
            </a:r>
            <a:endParaRPr lang="de-DE" dirty="0"/>
          </a:p>
        </p:txBody>
      </p:sp>
      <p:pic>
        <p:nvPicPr>
          <p:cNvPr id="17410"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251520" y="1601959"/>
            <a:ext cx="8496944" cy="4600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54021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18434"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bwMode="auto">
          <a:xfrm>
            <a:off x="1043608" y="44624"/>
            <a:ext cx="6840760" cy="6790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700632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NRW</a:t>
            </a:r>
            <a:endParaRPr lang="de-DE" dirty="0"/>
          </a:p>
        </p:txBody>
      </p:sp>
      <p:sp>
        <p:nvSpPr>
          <p:cNvPr id="3" name="Inhaltsplatzhalter 2"/>
          <p:cNvSpPr>
            <a:spLocks noGrp="1"/>
          </p:cNvSpPr>
          <p:nvPr>
            <p:ph idx="4294967295"/>
          </p:nvPr>
        </p:nvSpPr>
        <p:spPr>
          <a:xfrm>
            <a:off x="457200" y="1600200"/>
            <a:ext cx="8229600" cy="4525963"/>
          </a:xfrm>
          <a:prstGeom prst="rect">
            <a:avLst/>
          </a:prstGeom>
        </p:spPr>
        <p:txBody>
          <a:bodyPr/>
          <a:lstStyle/>
          <a:p>
            <a:endParaRPr lang="de-DE"/>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300" y="1662112"/>
            <a:ext cx="8789699" cy="471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19387179"/>
      </p:ext>
    </p:extLst>
  </p:cSld>
  <p:clrMapOvr>
    <a:masterClrMapping/>
  </p:clrMapOvr>
</p:sld>
</file>

<file path=ppt/theme/theme1.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4014</Words>
  <Application>Microsoft Office PowerPoint</Application>
  <PresentationFormat>Bildschirmpräsentation (4:3)</PresentationFormat>
  <Paragraphs>1382</Paragraphs>
  <Slides>122</Slides>
  <Notes>56</Notes>
  <HiddenSlides>38</HiddenSlides>
  <MMClips>0</MMClips>
  <ScaleCrop>false</ScaleCrop>
  <HeadingPairs>
    <vt:vector size="6" baseType="variant">
      <vt:variant>
        <vt:lpstr>Design</vt:lpstr>
      </vt:variant>
      <vt:variant>
        <vt:i4>3</vt:i4>
      </vt:variant>
      <vt:variant>
        <vt:lpstr>Eingebettete OLE-Server</vt:lpstr>
      </vt:variant>
      <vt:variant>
        <vt:i4>1</vt:i4>
      </vt:variant>
      <vt:variant>
        <vt:lpstr>Folientitel</vt:lpstr>
      </vt:variant>
      <vt:variant>
        <vt:i4>122</vt:i4>
      </vt:variant>
    </vt:vector>
  </HeadingPairs>
  <TitlesOfParts>
    <vt:vector size="126" baseType="lpstr">
      <vt:lpstr>Office-Design</vt:lpstr>
      <vt:lpstr>1_Office-Design</vt:lpstr>
      <vt:lpstr>2_Office-Design</vt:lpstr>
      <vt:lpstr>Acrobat Document</vt:lpstr>
      <vt:lpstr>COVID-19:   Lage National, 15.05.2020  Informationen für den Krisenstab</vt:lpstr>
      <vt:lpstr>Fälle und Todesfälle pro Bundesland (Datenstand: 15.05.2020. 00:00)</vt:lpstr>
      <vt:lpstr>Epikurve nach Erkrankungsbeginn, ersatzweise Meldedatum (Datenstand: 15.05.2020. 00:00)</vt:lpstr>
      <vt:lpstr>Epikurve nach Meldedatum  Dashboard; (Datenstand: 15.05.2020. 00:00)</vt:lpstr>
      <vt:lpstr>Epikurve nach Meldedatum und Krankheitsstatus  (Datenstand: 15.05.2020. 00:00)</vt:lpstr>
      <vt:lpstr>Fälle nach übermitteltem Todesdatum; (Datenstand 15.05.2020 00:00Uhr)  </vt:lpstr>
      <vt:lpstr>PowerPoint-Präsentation</vt:lpstr>
      <vt:lpstr>PowerPoint-Präsentation</vt:lpstr>
      <vt:lpstr>PowerPoint-Präsentation</vt:lpstr>
      <vt:lpstr>PowerPoint-Präsentation</vt:lpstr>
      <vt:lpstr>Geographische Verteilung in Deutschland</vt:lpstr>
      <vt:lpstr>PowerPoint-Präsentation</vt:lpstr>
      <vt:lpstr>PowerPoint-Präsentation</vt:lpstr>
      <vt:lpstr>Geographische Verteilung in Deutschland: 5-Tage-Inzidenz </vt:lpstr>
      <vt:lpstr>Geographische Verteilung in Deutschland: 3-Tage-Inzidenz </vt:lpstr>
      <vt:lpstr>Geographische Verteilung: 7-Tageskarte - Vergleich mit Vorwoche</vt:lpstr>
      <vt:lpstr>Vergleich KW17/KW18 pro Bundesland</vt:lpstr>
      <vt:lpstr>PowerPoint-Präsentation</vt:lpstr>
      <vt:lpstr>Trendanalyse der Landkreise</vt:lpstr>
      <vt:lpstr>Alters- &amp; Geschlechtsverteilung: Gesamtfälle (Datenstand: 15.05.2020. 00:00)</vt:lpstr>
      <vt:lpstr>Altersverteilung nach Meldewoche: Gesamtfälle;  (Datenstand: 15.05.2020. 00:00)</vt:lpstr>
      <vt:lpstr>Alters- &amp; Geschlechtsverteilung: Todesfälle; (Datenstand: 15.05.2020. 00:00)</vt:lpstr>
      <vt:lpstr>Todesfälle nach Altersgruppen; (Datenstand: 15.05.2020. 00:00)</vt:lpstr>
      <vt:lpstr>Alter, Geschlecht, Anteil der Hospitalisierten und der Anteil der Verstorbenen nach Meldewoche (Datenstand 12.05.2020, 0:00 Uhr)</vt:lpstr>
      <vt:lpstr>Übermittelte Fälle nach Tätigkeit oder Betreuung in Einrichtungen; (Datenstand: 15.05.2020. 0:00)</vt:lpstr>
      <vt:lpstr>PowerPoint-Präsentation</vt:lpstr>
      <vt:lpstr>PowerPoint-Präsentation</vt:lpstr>
      <vt:lpstr>PowerPoint-Präsentation</vt:lpstr>
      <vt:lpstr>Übermittelte COVID-19-Fälle nach Expositionsort  (Datenstand: 13.05.2020, 0:00 Uhr)</vt:lpstr>
      <vt:lpstr>DIVI Intensivregister; (Datenstand: 15.05.2020, 9:15)</vt:lpstr>
      <vt:lpstr>DIVI Intensivregister; (Datenstand: 15.05.2020, 09:15)</vt:lpstr>
      <vt:lpstr>Risikofaktoren für schwere Verläufe</vt:lpstr>
      <vt:lpstr>Auswahl des Zeitraums der COVID-19-Fallgruppe</vt:lpstr>
      <vt:lpstr>Auswahl des Zeitraums der SARI-Vergleichsgruppe</vt:lpstr>
      <vt:lpstr>Ausschluss  der jüngeren Altersgruppen (unter 15 Jahre)</vt:lpstr>
      <vt:lpstr>Anteil schwerer Verläufe</vt:lpstr>
      <vt:lpstr>Dauer der Hospitalisierung</vt:lpstr>
      <vt:lpstr>Dauer der Intensivbehandlung</vt:lpstr>
      <vt:lpstr>Dauer der Beatmung</vt:lpstr>
      <vt:lpstr>Risikofaktor Alter: Anteil Verstorbene an Fällen</vt:lpstr>
      <vt:lpstr>Anteil Verstorbene an Fällen mit Risikofaktor</vt:lpstr>
      <vt:lpstr>Anteil Intensivbehandlung an Fällen mit Risikofaktor</vt:lpstr>
      <vt:lpstr>Anteil Beatmungsfälle an Fällen mit Risikofaktor</vt:lpstr>
      <vt:lpstr>Prognose benötigter Intensivbetten für SARS-CoV-2 Fälle; (Datenstand: 04.05.2020)</vt:lpstr>
      <vt:lpstr>Aktuelle Mobilität (Datenstand 05.05.2020)</vt:lpstr>
      <vt:lpstr>Aktuelle Mobilität (Datenstand 05.05.2020)</vt:lpstr>
      <vt:lpstr>Anzahl Labortestungen (Datenstand 12.05.2020)</vt:lpstr>
      <vt:lpstr>PowerPoint-Präsentation</vt:lpstr>
      <vt:lpstr>Anteil der positiven Testungen nach Datum der Probenentnahme für Deutschland (Datenstand 12.05.2020)</vt:lpstr>
      <vt:lpstr>Anteil der positiven Testungen nach Datum der Probenentnahme und Bundesland (Datenstand 12.05.2020)</vt:lpstr>
      <vt:lpstr>AGI, Stand 18. KW</vt:lpstr>
      <vt:lpstr>GrippeWeb – KW 19</vt:lpstr>
      <vt:lpstr>AGInfluenza ARE-Konsultationen KW 19</vt:lpstr>
      <vt:lpstr>PowerPoint-Präsentation</vt:lpstr>
      <vt:lpstr>ICOSARI – KW 19</vt:lpstr>
      <vt:lpstr>ICOSARI – KW 19</vt:lpstr>
      <vt:lpstr>ICOSARI – KW 19</vt:lpstr>
      <vt:lpstr>COVID-19-Fälle</vt:lpstr>
      <vt:lpstr>COVID-19-Fälle</vt:lpstr>
      <vt:lpstr>Dauer der Hospitalisierung - Outcome</vt:lpstr>
      <vt:lpstr>Dauer der Hospitalisierung - Altersgruppen</vt:lpstr>
      <vt:lpstr>Dauer der Intensivbehandlung - Outcome</vt:lpstr>
      <vt:lpstr>Dauer der Intensivbehandlung - Altersgruppen</vt:lpstr>
      <vt:lpstr>Dauer der Beatmung - Outcome</vt:lpstr>
      <vt:lpstr>Dauer der Beatmung - Altersgruppen</vt:lpstr>
      <vt:lpstr>Mobilitätsanalyse (Mobility Change) von Google mit 6 Kategorien und auch nach Bundesland (Datenstand: 17.04.2020)</vt:lpstr>
      <vt:lpstr>Mobilitätsanalyse – Teil 2</vt:lpstr>
      <vt:lpstr>PowerPoint-Präsentation</vt:lpstr>
      <vt:lpstr>Besuche pro Notaufnahme</vt:lpstr>
      <vt:lpstr>Situation Report – Besucheranzahl Gesamt &amp; nach Altersgruppen</vt:lpstr>
      <vt:lpstr>AKTIN- Syndromische Surveillance in Notaufnahmen</vt:lpstr>
      <vt:lpstr>Situation Report – Besucheranzahl nach Triage Level</vt:lpstr>
      <vt:lpstr>PowerPoint-Präsentation</vt:lpstr>
      <vt:lpstr>EUROMOMO-Woche 19: Weekly Z-Score by country</vt:lpstr>
      <vt:lpstr>EUROMOMO-Woche 19: Weekly Z-Score by country</vt:lpstr>
      <vt:lpstr>EUROMOMO-Woche 19: Weekly Z-Score by country</vt:lpstr>
      <vt:lpstr>EUROMOMO</vt:lpstr>
      <vt:lpstr>PowerPoint-Präsentation</vt:lpstr>
      <vt:lpstr>Deutschland</vt:lpstr>
      <vt:lpstr>PowerPoint-Präsentation</vt:lpstr>
      <vt:lpstr>Baden-Württemberg</vt:lpstr>
      <vt:lpstr>PowerPoint-Präsentation</vt:lpstr>
      <vt:lpstr>Bayern</vt:lpstr>
      <vt:lpstr>PowerPoint-Präsentation</vt:lpstr>
      <vt:lpstr>Bremen</vt:lpstr>
      <vt:lpstr>PowerPoint-Präsentation</vt:lpstr>
      <vt:lpstr>Berlin</vt:lpstr>
      <vt:lpstr>PowerPoint-Präsentation</vt:lpstr>
      <vt:lpstr>Brandenburg</vt:lpstr>
      <vt:lpstr>PowerPoint-Präsentation</vt:lpstr>
      <vt:lpstr>Hessen</vt:lpstr>
      <vt:lpstr>PowerPoint-Präsentation</vt:lpstr>
      <vt:lpstr>Hamburg</vt:lpstr>
      <vt:lpstr>PowerPoint-Präsentation</vt:lpstr>
      <vt:lpstr>Mecklenburg-Vorpommern</vt:lpstr>
      <vt:lpstr>PowerPoint-Präsentation</vt:lpstr>
      <vt:lpstr>Niedersachsen</vt:lpstr>
      <vt:lpstr>PowerPoint-Präsentation</vt:lpstr>
      <vt:lpstr>NRW</vt:lpstr>
      <vt:lpstr>PowerPoint-Präsentation</vt:lpstr>
      <vt:lpstr>Rheinland-Pfalz</vt:lpstr>
      <vt:lpstr>PowerPoint-Präsentation</vt:lpstr>
      <vt:lpstr>Schleswig-Holstein</vt:lpstr>
      <vt:lpstr>PowerPoint-Präsentation</vt:lpstr>
      <vt:lpstr>Saarland</vt:lpstr>
      <vt:lpstr>PowerPoint-Präsentation</vt:lpstr>
      <vt:lpstr>Sachsen</vt:lpstr>
      <vt:lpstr>PowerPoint-Präsentation</vt:lpstr>
      <vt:lpstr>Sachsen-Anhalt</vt:lpstr>
      <vt:lpstr>PowerPoint-Präsentation</vt:lpstr>
      <vt:lpstr>Thüringen</vt:lpstr>
      <vt:lpstr>PowerPoint-Präsentation</vt:lpstr>
      <vt:lpstr>Exzessmortalität Deutschland (bis Mitte März 2020)</vt:lpstr>
      <vt:lpstr>COVID-Ausbruchgeschehen Landkreis Greiz (TH)</vt:lpstr>
      <vt:lpstr>Ausbruchsgeschehen auf Fleischverarbeitenden Betrieben : Landkreis Coesfeld (NW)</vt:lpstr>
      <vt:lpstr>Ausbruchsgeschehen auf Fleischverarbeitenden Betrieben:  Landkreis Enzkreis (BW)</vt:lpstr>
      <vt:lpstr>Mein Schiff 3</vt:lpstr>
      <vt:lpstr>PowerPoint-Präsentation</vt:lpstr>
      <vt:lpstr>PowerPoint-Präsentation</vt:lpstr>
      <vt:lpstr>Amtshilfeersuchen I</vt:lpstr>
      <vt:lpstr>Amtshilfeersuchen II</vt:lpstr>
      <vt:lpstr>Backup</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Christian  Weber</dc:creator>
  <cp:lastModifiedBy>Michaela</cp:lastModifiedBy>
  <cp:revision>1675</cp:revision>
  <cp:lastPrinted>2020-05-13T06:04:10Z</cp:lastPrinted>
  <dcterms:created xsi:type="dcterms:W3CDTF">2015-11-02T12:29:13Z</dcterms:created>
  <dcterms:modified xsi:type="dcterms:W3CDTF">2020-05-15T10:33:49Z</dcterms:modified>
</cp:coreProperties>
</file>