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8" r:id="rId3"/>
    <p:sldId id="256" r:id="rId4"/>
    <p:sldId id="259" r:id="rId5"/>
    <p:sldId id="258" r:id="rId6"/>
    <p:sldId id="286" r:id="rId7"/>
    <p:sldId id="292" r:id="rId8"/>
    <p:sldId id="293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55" autoAdjust="0"/>
  </p:normalViewPr>
  <p:slideViewPr>
    <p:cSldViewPr>
      <p:cViewPr varScale="1">
        <p:scale>
          <a:sx n="58" d="100"/>
          <a:sy n="58" d="100"/>
        </p:scale>
        <p:origin x="-14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http://weekly.chinacdc.cn/news/TrackingtheEpidemic.htm</a:t>
            </a:r>
          </a:p>
          <a:p>
            <a:r>
              <a:rPr lang="de-DE" dirty="0" smtClean="0"/>
              <a:t>http://en.nhc.gov.cn/2020-05/14/c_80138.htm</a:t>
            </a:r>
          </a:p>
          <a:p>
            <a:r>
              <a:rPr lang="de-DE" dirty="0" smtClean="0"/>
              <a:t>http://www.xinhuanet.com/english/2020-04/15/c_138979271.htm</a:t>
            </a:r>
          </a:p>
          <a:p>
            <a:r>
              <a:rPr lang="de-DE" dirty="0" smtClean="0"/>
              <a:t>https://www.theguardian.com/world/2020/may/13/10-days-battle-wuhan-covid-19-testing-plan</a:t>
            </a:r>
          </a:p>
          <a:p>
            <a:r>
              <a:rPr lang="de-DE" dirty="0" smtClean="0"/>
              <a:t>https://www.nytimes.com/2020/05/14/world/asia/coronavirus-testing-china-wuhan.html</a:t>
            </a:r>
          </a:p>
          <a:p>
            <a:r>
              <a:rPr lang="de-DE" dirty="0" smtClean="0"/>
              <a:t>https://www.forbes.com/sites/isabeltogoh/2020/05/12/wuhan-plans-to-test-11-million-residents-in-just-10-days-after-coronavirus-reappears/</a:t>
            </a:r>
          </a:p>
          <a:p>
            <a:r>
              <a:rPr lang="de-DE" dirty="0" smtClean="0"/>
              <a:t>http://en.nhc.gov.cn/2020-05/13/c_80116.htm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http://weekly.chinacdc.cn/news/TrackingtheEpidemic.htm</a:t>
            </a:r>
          </a:p>
          <a:p>
            <a:r>
              <a:rPr lang="de-DE" dirty="0" smtClean="0"/>
              <a:t>https://www.theguardian.com/world/2020/may/11/now-it-starts-again-new-coronavirus-outbreaks-spark-unease-in-china</a:t>
            </a:r>
          </a:p>
          <a:p>
            <a:r>
              <a:rPr lang="de-DE" dirty="0" smtClean="0"/>
              <a:t>https://www.theguardian.pe.ca/news/world/chinas-jilin-city-imposes-travel-restrictions-after-new-coronavirus-cases-449028/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51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3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85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82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54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07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97087"/>
              </p:ext>
            </p:extLst>
          </p:nvPr>
        </p:nvGraphicFramePr>
        <p:xfrm>
          <a:off x="1050866" y="1988840"/>
          <a:ext cx="6929516" cy="3884295"/>
        </p:xfrm>
        <a:graphic>
          <a:graphicData uri="http://schemas.openxmlformats.org/drawingml/2006/table">
            <a:tbl>
              <a:tblPr/>
              <a:tblGrid>
                <a:gridCol w="1135288"/>
                <a:gridCol w="934943"/>
                <a:gridCol w="1522911"/>
                <a:gridCol w="576064"/>
                <a:gridCol w="1728192"/>
                <a:gridCol w="1032118"/>
              </a:tblGrid>
              <a:tr h="468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Gesamt-</a:t>
                      </a:r>
                      <a:r>
                        <a:rPr lang="de-DE" sz="16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fallzahlen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Reff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/</a:t>
                      </a:r>
                      <a:b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1417774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dirty="0" smtClean="0"/>
                    </a:p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~</a:t>
                      </a:r>
                      <a:endParaRPr lang="de-DE" sz="1600" b="0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~</a:t>
                      </a:r>
                      <a:endParaRPr lang="de-DE" sz="1600" b="0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279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4.443.986 Fälle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302.468 </a:t>
            </a:r>
            <a:r>
              <a:rPr lang="en-US" sz="2400" dirty="0" smtClean="0">
                <a:solidFill>
                  <a:schemeClr val="tx2"/>
                </a:solidFill>
              </a:rPr>
              <a:t>Verstorbene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de-DE" sz="2800" dirty="0"/>
              <a:t>Bevölkerungsdichte (Personen/km2</a:t>
            </a:r>
            <a:r>
              <a:rPr lang="de-DE" sz="2800" dirty="0"/>
              <a:t>) nach </a:t>
            </a:r>
            <a:r>
              <a:rPr lang="de-DE" sz="2800" dirty="0"/>
              <a:t>Land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1" y="1556792"/>
            <a:ext cx="891281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6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Zahl der Todesfälle durch AIDS-bedingte Krankheiten in Subsahara-Afrika könnte sich </a:t>
            </a:r>
            <a:r>
              <a:rPr lang="de-DE" dirty="0" smtClean="0"/>
              <a:t>durch Einschränkung der Gesundheitsversorgung </a:t>
            </a:r>
            <a:r>
              <a:rPr lang="de-DE" dirty="0"/>
              <a:t>für HIV-Infizierte während der </a:t>
            </a:r>
            <a:r>
              <a:rPr lang="de-DE" dirty="0" smtClean="0"/>
              <a:t>Coronavirus-Krise verdoppeln</a:t>
            </a:r>
          </a:p>
          <a:p>
            <a:r>
              <a:rPr lang="de-DE" dirty="0" smtClean="0"/>
              <a:t>Eine </a:t>
            </a:r>
            <a:r>
              <a:rPr lang="de-DE" dirty="0"/>
              <a:t>sechsmonatige Unterbrechung der antiretroviralen Therapie aufgrund der COVID-19-Pandemie könnte in den Jahren 2020-21 zu mehr als 500.000 zusätzlichen Todesfällen in der Region </a:t>
            </a:r>
            <a:r>
              <a:rPr lang="de-DE" dirty="0" smtClean="0"/>
              <a:t>führen</a:t>
            </a:r>
          </a:p>
          <a:p>
            <a:r>
              <a:rPr lang="de-DE" dirty="0" smtClean="0"/>
              <a:t>Besonders </a:t>
            </a:r>
            <a:r>
              <a:rPr lang="de-DE" dirty="0"/>
              <a:t>hart sind die wirtschaftlichen Auswirkungen in Afrika, wo große Teile der Bevölkerung als Tagelöhner im informellen Sektor tätig sind und über wenig bis gar keine sozialen Sicherheitsnetze oder Ersparnisse </a:t>
            </a:r>
            <a:r>
              <a:rPr lang="de-DE" dirty="0" smtClean="0"/>
              <a:t>verfügen</a:t>
            </a:r>
          </a:p>
          <a:p>
            <a:r>
              <a:rPr lang="de-DE" dirty="0" smtClean="0"/>
              <a:t>Ernährungssicherheit </a:t>
            </a:r>
            <a:r>
              <a:rPr lang="de-DE" dirty="0"/>
              <a:t>zu einem noch größeren Problem geworden als </a:t>
            </a:r>
            <a:r>
              <a:rPr lang="de-DE" dirty="0" smtClean="0"/>
              <a:t>zuvor</a:t>
            </a:r>
          </a:p>
          <a:p>
            <a:r>
              <a:rPr lang="de-DE" dirty="0" smtClean="0"/>
              <a:t>Ghana</a:t>
            </a:r>
            <a:r>
              <a:rPr lang="de-DE" dirty="0"/>
              <a:t>, Nigeria und Botswana haben aufgrund der hohen wirtschaftlichen Belastung damit begonnen, ihre Sperren zu lockern 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WHO/UNAIDS – Situation in </a:t>
            </a:r>
            <a:r>
              <a:rPr lang="en-US" dirty="0" err="1" smtClean="0"/>
              <a:t>Afrika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4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751741" y="908720"/>
            <a:ext cx="255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1.417.889 </a:t>
            </a:r>
            <a:r>
              <a:rPr lang="en-US" dirty="0" err="1" smtClean="0"/>
              <a:t>Fälle</a:t>
            </a:r>
            <a:endParaRPr lang="en-US" dirty="0" smtClean="0"/>
          </a:p>
          <a:p>
            <a:r>
              <a:rPr lang="en-US" dirty="0" smtClean="0"/>
              <a:t>85.906 </a:t>
            </a:r>
            <a:r>
              <a:rPr lang="en-US" dirty="0" err="1" smtClean="0"/>
              <a:t>Verst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591501" y="923321"/>
            <a:ext cx="187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252.245 </a:t>
            </a:r>
            <a:r>
              <a:rPr lang="en-US" dirty="0" err="1" smtClean="0"/>
              <a:t>Fälle</a:t>
            </a:r>
            <a:endParaRPr lang="en-US" dirty="0"/>
          </a:p>
          <a:p>
            <a:r>
              <a:rPr lang="en-US" dirty="0" smtClean="0"/>
              <a:t>2.305 </a:t>
            </a:r>
            <a:r>
              <a:rPr lang="en-US" dirty="0" err="1" smtClean="0"/>
              <a:t>Verst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8" y="1595753"/>
            <a:ext cx="4441284" cy="305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24842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59" y="4928707"/>
            <a:ext cx="2687641" cy="17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2" y="1053336"/>
            <a:ext cx="783645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9" y="1053336"/>
            <a:ext cx="785748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2" y="981328"/>
            <a:ext cx="777216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76064" y="2420888"/>
            <a:ext cx="8388424" cy="39604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800" dirty="0" smtClean="0"/>
              <a:t>Keine </a:t>
            </a:r>
            <a:r>
              <a:rPr lang="de-DE" sz="1800" dirty="0" smtClean="0"/>
              <a:t>Todesfälle im letzten Monat</a:t>
            </a:r>
          </a:p>
          <a:p>
            <a:r>
              <a:rPr lang="de-DE" sz="1800" dirty="0" smtClean="0"/>
              <a:t>44 Fälle gemeldet in </a:t>
            </a:r>
            <a:r>
              <a:rPr lang="de-DE" sz="1800" dirty="0"/>
              <a:t>den letzten 7 Tagen </a:t>
            </a:r>
            <a:r>
              <a:rPr lang="de-DE" sz="1800" dirty="0" smtClean="0"/>
              <a:t>: </a:t>
            </a:r>
            <a:r>
              <a:rPr lang="de-DE" sz="1800" dirty="0" err="1" smtClean="0"/>
              <a:t>Heilongjiang</a:t>
            </a:r>
            <a:r>
              <a:rPr lang="de-DE" sz="1800" dirty="0" smtClean="0"/>
              <a:t> (1), Hubei (6), </a:t>
            </a:r>
            <a:r>
              <a:rPr lang="de-DE" sz="1800" b="1" dirty="0" smtClean="0"/>
              <a:t>Jilin (22)</a:t>
            </a:r>
            <a:r>
              <a:rPr lang="de-DE" sz="1800" dirty="0" smtClean="0"/>
              <a:t>, </a:t>
            </a:r>
            <a:r>
              <a:rPr lang="de-DE" sz="1800" dirty="0" err="1"/>
              <a:t>Liaoning</a:t>
            </a:r>
            <a:r>
              <a:rPr lang="de-DE" sz="1800" dirty="0"/>
              <a:t> </a:t>
            </a:r>
            <a:r>
              <a:rPr lang="de-DE" sz="1800" dirty="0" smtClean="0"/>
              <a:t>(3) Provinzen, Shanghai (3 importiert), Tianjin (1 importiert) und </a:t>
            </a:r>
            <a:r>
              <a:rPr lang="de-DE" sz="1800" dirty="0" smtClean="0"/>
              <a:t>Innere </a:t>
            </a:r>
            <a:r>
              <a:rPr lang="de-DE" sz="1800" dirty="0" err="1" smtClean="0"/>
              <a:t>Mongolien</a:t>
            </a:r>
            <a:r>
              <a:rPr lang="de-DE" sz="1800" dirty="0" smtClean="0"/>
              <a:t> (8 importiert) </a:t>
            </a:r>
          </a:p>
          <a:p>
            <a:pPr lvl="1"/>
            <a:r>
              <a:rPr lang="de-DE" sz="1800" dirty="0" err="1" smtClean="0"/>
              <a:t>Hubei</a:t>
            </a:r>
            <a:r>
              <a:rPr lang="de-DE" sz="1800" dirty="0" smtClean="0"/>
              <a:t> (Wuhan) </a:t>
            </a:r>
          </a:p>
          <a:p>
            <a:pPr lvl="2"/>
            <a:r>
              <a:rPr lang="de-DE" dirty="0" smtClean="0"/>
              <a:t>Die ersten Fälle (6) seit 03.04. am Wochenende </a:t>
            </a:r>
            <a:r>
              <a:rPr lang="de-DE" dirty="0"/>
              <a:t>gemeldet </a:t>
            </a:r>
            <a:endParaRPr lang="de-DE" dirty="0" smtClean="0"/>
          </a:p>
          <a:p>
            <a:pPr lvl="2"/>
            <a:r>
              <a:rPr lang="de-DE" b="1" dirty="0" smtClean="0"/>
              <a:t>A</a:t>
            </a:r>
            <a:r>
              <a:rPr lang="de-DE" b="1" dirty="0" smtClean="0"/>
              <a:t>lle </a:t>
            </a:r>
            <a:r>
              <a:rPr lang="de-DE" b="1" dirty="0"/>
              <a:t>11 Millionen Einwohner in </a:t>
            </a:r>
            <a:r>
              <a:rPr lang="de-DE" b="1" dirty="0" smtClean="0"/>
              <a:t>Wuhan werden getestet </a:t>
            </a:r>
            <a:r>
              <a:rPr lang="de-DE" b="1" dirty="0" smtClean="0"/>
              <a:t>(PCR)</a:t>
            </a:r>
          </a:p>
          <a:p>
            <a:pPr lvl="2"/>
            <a:r>
              <a:rPr lang="de-DE" b="1" dirty="0" smtClean="0"/>
              <a:t>Testung schon begonnen (13.05</a:t>
            </a:r>
            <a:r>
              <a:rPr lang="de-DE" b="1" dirty="0" smtClean="0"/>
              <a:t>.), Dauer 10 </a:t>
            </a:r>
            <a:r>
              <a:rPr lang="de-DE" b="1" dirty="0" smtClean="0"/>
              <a:t>Tage </a:t>
            </a:r>
            <a:endParaRPr lang="de-DE" b="1" dirty="0" smtClean="0"/>
          </a:p>
          <a:p>
            <a:pPr lvl="3"/>
            <a:r>
              <a:rPr lang="de-DE" sz="1800" dirty="0" smtClean="0"/>
              <a:t>Testung </a:t>
            </a:r>
            <a:r>
              <a:rPr lang="de-DE" sz="1800" dirty="0" smtClean="0"/>
              <a:t>nach </a:t>
            </a:r>
            <a:r>
              <a:rPr lang="de-DE" sz="1800" dirty="0" smtClean="0"/>
              <a:t>Stadtvierteln gestaffelt</a:t>
            </a:r>
            <a:endParaRPr lang="de-DE" sz="1800" dirty="0" smtClean="0"/>
          </a:p>
          <a:p>
            <a:pPr lvl="3"/>
            <a:r>
              <a:rPr lang="de-DE" sz="1800" dirty="0" smtClean="0"/>
              <a:t>Priorisierung von „</a:t>
            </a:r>
            <a:r>
              <a:rPr lang="de-DE" sz="1800" dirty="0" err="1" smtClean="0"/>
              <a:t>residential</a:t>
            </a:r>
            <a:r>
              <a:rPr lang="de-DE" sz="1800" dirty="0" smtClean="0"/>
              <a:t> </a:t>
            </a:r>
            <a:r>
              <a:rPr lang="de-DE" sz="1800" dirty="0" err="1" smtClean="0"/>
              <a:t>compounds</a:t>
            </a:r>
            <a:r>
              <a:rPr lang="de-DE" sz="1800" dirty="0" smtClean="0"/>
              <a:t>“ mit älteren </a:t>
            </a:r>
            <a:r>
              <a:rPr lang="de-DE" sz="1800" dirty="0" smtClean="0"/>
              <a:t>Einwohnern</a:t>
            </a:r>
            <a:endParaRPr lang="de-DE" sz="1800" dirty="0" smtClean="0"/>
          </a:p>
          <a:p>
            <a:pPr lvl="3"/>
            <a:r>
              <a:rPr lang="de-DE" sz="1800" dirty="0" smtClean="0"/>
              <a:t>Personen, die innerhalb der letzten Woche getestet wurden, werde nicht </a:t>
            </a:r>
            <a:r>
              <a:rPr lang="de-DE" sz="1800" dirty="0" smtClean="0"/>
              <a:t>erneut getestet</a:t>
            </a:r>
          </a:p>
          <a:p>
            <a:pPr lvl="3"/>
            <a:r>
              <a:rPr lang="de-DE" sz="1800" dirty="0" smtClean="0"/>
              <a:t>Kinder </a:t>
            </a:r>
            <a:r>
              <a:rPr lang="de-DE" sz="1800" dirty="0" smtClean="0"/>
              <a:t>&lt; 6 sind ausgeschlossen</a:t>
            </a:r>
          </a:p>
          <a:p>
            <a:pPr marL="457200" lvl="1" indent="0">
              <a:buNone/>
            </a:pPr>
            <a:endParaRPr lang="de-DE" sz="1800" dirty="0"/>
          </a:p>
          <a:p>
            <a:pPr lvl="1"/>
            <a:endParaRPr lang="de-DE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China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53650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+mj-lt"/>
              </a:rPr>
              <a:t>82.929 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+mj-lt"/>
              </a:rPr>
              <a:t>4.633 Todesfälle </a:t>
            </a:r>
            <a:r>
              <a:rPr lang="de-DE" sz="1600" b="1" dirty="0">
                <a:solidFill>
                  <a:prstClr val="black"/>
                </a:solidFill>
                <a:latin typeface="+mj-lt"/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  <a:latin typeface="+mj-lt"/>
              </a:rPr>
              <a:t>Fallsterblichkeit : 5,6 %)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+mj-lt"/>
              </a:rPr>
              <a:t>78.195 genesen</a:t>
            </a:r>
            <a:endParaRPr lang="de-DE" sz="1600" b="1" dirty="0">
              <a:solidFill>
                <a:prstClr val="black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+mj-lt"/>
              </a:rPr>
              <a:t>712 asymptomatische Fälle</a:t>
            </a:r>
          </a:p>
        </p:txBody>
      </p:sp>
    </p:spTree>
    <p:extLst>
      <p:ext uri="{BB962C8B-B14F-4D97-AF65-F5344CB8AC3E}">
        <p14:creationId xmlns:p14="http://schemas.microsoft.com/office/powerpoint/2010/main" val="725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16024" y="1196752"/>
            <a:ext cx="5796136" cy="54006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fr-FR" sz="1800" b="1" dirty="0" smtClean="0"/>
              <a:t>Jilin </a:t>
            </a:r>
            <a:r>
              <a:rPr lang="fr-FR" sz="1800" b="1" dirty="0" err="1" smtClean="0"/>
              <a:t>Provinz</a:t>
            </a:r>
            <a:r>
              <a:rPr lang="fr-FR" sz="1800" b="1" dirty="0" smtClean="0"/>
              <a:t>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Nordchina</a:t>
            </a:r>
            <a:r>
              <a:rPr lang="fr-FR" sz="1800" b="1" dirty="0" smtClean="0"/>
              <a:t>, </a:t>
            </a:r>
            <a:r>
              <a:rPr lang="fr-FR" sz="1800" b="1" dirty="0" err="1" smtClean="0"/>
              <a:t>Grenze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zu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Nordkorea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Russland</a:t>
            </a:r>
            <a:r>
              <a:rPr lang="fr-FR" sz="1800" b="1" dirty="0" smtClean="0"/>
              <a:t>)</a:t>
            </a:r>
          </a:p>
          <a:p>
            <a:pPr indent="-285750"/>
            <a:r>
              <a:rPr lang="fr-FR" sz="1800" dirty="0" smtClean="0"/>
              <a:t>134 Fälle </a:t>
            </a:r>
            <a:r>
              <a:rPr lang="fr-FR" sz="1800" dirty="0" err="1" smtClean="0"/>
              <a:t>insgesamt</a:t>
            </a:r>
            <a:r>
              <a:rPr lang="fr-FR" sz="1800" dirty="0" smtClean="0"/>
              <a:t> (</a:t>
            </a:r>
            <a:r>
              <a:rPr lang="fr-FR" sz="1800" b="1" dirty="0" smtClean="0"/>
              <a:t>22 </a:t>
            </a:r>
            <a:r>
              <a:rPr lang="fr-FR" sz="1800" b="1" dirty="0" err="1" smtClean="0"/>
              <a:t>Fällen</a:t>
            </a:r>
            <a:r>
              <a:rPr lang="fr-FR" sz="1800" b="1" dirty="0" smtClean="0"/>
              <a:t> in den </a:t>
            </a:r>
            <a:r>
              <a:rPr lang="fr-FR" sz="1800" b="1" dirty="0" err="1" smtClean="0"/>
              <a:t>letzten</a:t>
            </a:r>
            <a:r>
              <a:rPr lang="fr-FR" sz="1800" b="1" dirty="0" smtClean="0"/>
              <a:t> 7 </a:t>
            </a:r>
            <a:r>
              <a:rPr lang="fr-FR" sz="1800" b="1" dirty="0" err="1" smtClean="0"/>
              <a:t>Tagen</a:t>
            </a:r>
            <a:r>
              <a:rPr lang="fr-FR" sz="1800" dirty="0" smtClean="0"/>
              <a:t>)</a:t>
            </a:r>
            <a:endParaRPr lang="fr-FR" sz="1800" dirty="0" smtClean="0"/>
          </a:p>
          <a:p>
            <a:pPr lvl="1"/>
            <a:r>
              <a:rPr lang="fr-FR" sz="1800" dirty="0" smtClean="0"/>
              <a:t>12.05</a:t>
            </a:r>
            <a:r>
              <a:rPr lang="fr-FR" sz="1800" dirty="0" smtClean="0"/>
              <a:t>. </a:t>
            </a:r>
            <a:r>
              <a:rPr lang="fr-FR" sz="1800" dirty="0" smtClean="0"/>
              <a:t>Cluster (</a:t>
            </a:r>
            <a:r>
              <a:rPr lang="fr-FR" sz="1800" dirty="0" smtClean="0"/>
              <a:t>14 Fälle) in </a:t>
            </a:r>
            <a:r>
              <a:rPr lang="fr-FR" sz="1800" b="1" dirty="0" err="1" smtClean="0"/>
              <a:t>Shulan</a:t>
            </a:r>
            <a:r>
              <a:rPr lang="fr-FR" sz="1800" dirty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Indexfall</a:t>
            </a:r>
            <a:r>
              <a:rPr lang="fr-FR" sz="1800" dirty="0" smtClean="0"/>
              <a:t> </a:t>
            </a:r>
            <a:r>
              <a:rPr lang="de-DE" sz="1800" dirty="0"/>
              <a:t>45-jährige Wäschereiangestellte </a:t>
            </a:r>
            <a:r>
              <a:rPr lang="de-DE" sz="1800" dirty="0" smtClean="0"/>
              <a:t>ohne </a:t>
            </a:r>
            <a:r>
              <a:rPr lang="fr-FR" sz="1800" dirty="0" err="1" smtClean="0"/>
              <a:t>Reiseanamnese</a:t>
            </a:r>
            <a:r>
              <a:rPr lang="fr-FR" sz="1800" dirty="0" smtClean="0"/>
              <a:t> </a:t>
            </a:r>
            <a:r>
              <a:rPr lang="fr-FR" sz="1800" dirty="0" err="1" smtClean="0"/>
              <a:t>oder</a:t>
            </a:r>
            <a:r>
              <a:rPr lang="fr-FR" sz="1800" dirty="0" smtClean="0"/>
              <a:t> </a:t>
            </a:r>
            <a:r>
              <a:rPr lang="fr-FR" sz="1800" dirty="0" err="1" smtClean="0"/>
              <a:t>Kontakt</a:t>
            </a:r>
            <a:r>
              <a:rPr lang="fr-FR" sz="1800" dirty="0" smtClean="0"/>
              <a:t> </a:t>
            </a:r>
            <a:r>
              <a:rPr lang="fr-FR" sz="1800" dirty="0" err="1" smtClean="0"/>
              <a:t>zu</a:t>
            </a:r>
            <a:r>
              <a:rPr lang="fr-FR" sz="1800" dirty="0" smtClean="0"/>
              <a:t> </a:t>
            </a:r>
            <a:r>
              <a:rPr lang="fr-FR" sz="1800" dirty="0" err="1" smtClean="0"/>
              <a:t>bekanntem</a:t>
            </a:r>
            <a:r>
              <a:rPr lang="fr-FR" sz="1800" dirty="0" smtClean="0"/>
              <a:t> </a:t>
            </a:r>
            <a:r>
              <a:rPr lang="fr-FR" sz="1800" dirty="0" err="1" smtClean="0"/>
              <a:t>Fall</a:t>
            </a:r>
            <a:r>
              <a:rPr lang="fr-FR" sz="1800" dirty="0" smtClean="0"/>
              <a:t>)</a:t>
            </a:r>
            <a:endParaRPr lang="fr-FR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b="1" dirty="0" smtClean="0"/>
              <a:t>Jilin City</a:t>
            </a:r>
            <a:r>
              <a:rPr lang="fr-FR" sz="1800" dirty="0" smtClean="0"/>
              <a:t>: 5 von 6 </a:t>
            </a:r>
            <a:r>
              <a:rPr lang="fr-FR" sz="1800" dirty="0" err="1" smtClean="0"/>
              <a:t>neu</a:t>
            </a:r>
            <a:r>
              <a:rPr lang="fr-FR" sz="1800" dirty="0" smtClean="0"/>
              <a:t> </a:t>
            </a:r>
            <a:r>
              <a:rPr lang="fr-FR" sz="1800" dirty="0" err="1" smtClean="0"/>
              <a:t>gemeldeten</a:t>
            </a:r>
            <a:r>
              <a:rPr lang="fr-FR" sz="1800" dirty="0" smtClean="0"/>
              <a:t> </a:t>
            </a:r>
            <a:r>
              <a:rPr lang="fr-FR" sz="1800" dirty="0" err="1" smtClean="0"/>
              <a:t>Fällen</a:t>
            </a:r>
            <a:r>
              <a:rPr lang="fr-FR" sz="1800" dirty="0" smtClean="0"/>
              <a:t> mit </a:t>
            </a:r>
            <a:r>
              <a:rPr lang="fr-FR" sz="1800" dirty="0" err="1" smtClean="0"/>
              <a:t>dem</a:t>
            </a:r>
            <a:r>
              <a:rPr lang="fr-FR" sz="1800" dirty="0" smtClean="0"/>
              <a:t> </a:t>
            </a:r>
            <a:r>
              <a:rPr lang="fr-FR" sz="1800" dirty="0" err="1" smtClean="0"/>
              <a:t>Shulan</a:t>
            </a:r>
            <a:r>
              <a:rPr lang="fr-FR" sz="1800" dirty="0" smtClean="0"/>
              <a:t>-Cluster </a:t>
            </a:r>
            <a:r>
              <a:rPr lang="fr-FR" sz="1800" dirty="0" err="1" smtClean="0"/>
              <a:t>assoziiert</a:t>
            </a:r>
            <a:endParaRPr lang="fr-FR" sz="1800" dirty="0" smtClean="0"/>
          </a:p>
          <a:p>
            <a:pPr marL="57150" indent="0">
              <a:buNone/>
            </a:pPr>
            <a:r>
              <a:rPr lang="fr-FR" sz="1800" b="1" dirty="0" err="1" smtClean="0"/>
              <a:t>Maßnahmen</a:t>
            </a:r>
            <a:endParaRPr lang="fr-FR" sz="1800" b="1" dirty="0" smtClean="0"/>
          </a:p>
          <a:p>
            <a:pPr indent="-285750"/>
            <a:r>
              <a:rPr lang="fr-FR" sz="1800" dirty="0" err="1" smtClean="0"/>
              <a:t>Shulan</a:t>
            </a:r>
            <a:r>
              <a:rPr lang="fr-FR" sz="1800" dirty="0" smtClean="0"/>
              <a:t> (</a:t>
            </a:r>
            <a:r>
              <a:rPr lang="fr-FR" sz="1800" dirty="0" smtClean="0"/>
              <a:t>700.000 </a:t>
            </a:r>
            <a:r>
              <a:rPr lang="fr-FR" sz="1800" dirty="0" err="1" smtClean="0"/>
              <a:t>Ew</a:t>
            </a:r>
            <a:r>
              <a:rPr lang="fr-FR" sz="1800" dirty="0" smtClean="0"/>
              <a:t>): </a:t>
            </a:r>
            <a:r>
              <a:rPr lang="fr-FR" sz="1800" dirty="0" err="1" smtClean="0"/>
              <a:t>als</a:t>
            </a:r>
            <a:r>
              <a:rPr lang="fr-FR" sz="1800" dirty="0" smtClean="0"/>
              <a:t> </a:t>
            </a:r>
            <a:r>
              <a:rPr lang="fr-FR" sz="1800" dirty="0" err="1" smtClean="0"/>
              <a:t>Hochrisikoregion</a:t>
            </a:r>
            <a:r>
              <a:rPr lang="fr-FR" sz="1800" dirty="0" smtClean="0"/>
              <a:t> </a:t>
            </a:r>
            <a:r>
              <a:rPr lang="fr-FR" sz="1800" dirty="0" err="1" smtClean="0"/>
              <a:t>eingestuft</a:t>
            </a:r>
            <a:r>
              <a:rPr lang="fr-FR" sz="1800" dirty="0" smtClean="0"/>
              <a:t> </a:t>
            </a:r>
            <a:endParaRPr lang="fr-FR" sz="1800" dirty="0" smtClean="0"/>
          </a:p>
          <a:p>
            <a:pPr lvl="1"/>
            <a:r>
              <a:rPr lang="fr-FR" sz="1800" dirty="0" smtClean="0"/>
              <a:t>Teil-</a:t>
            </a:r>
            <a:r>
              <a:rPr lang="fr-FR" sz="1800" dirty="0" err="1" smtClean="0"/>
              <a:t>Lockdown</a:t>
            </a:r>
            <a:r>
              <a:rPr lang="fr-FR" sz="1800" dirty="0" smtClean="0"/>
              <a:t> </a:t>
            </a:r>
            <a:r>
              <a:rPr lang="fr-FR" sz="1800" dirty="0" smtClean="0"/>
              <a:t>bis Ende </a:t>
            </a:r>
            <a:r>
              <a:rPr lang="fr-FR" sz="1800" dirty="0" smtClean="0"/>
              <a:t>Mai: </a:t>
            </a:r>
            <a:r>
              <a:rPr lang="fr-FR" sz="1800" dirty="0" err="1" smtClean="0"/>
              <a:t>Schule</a:t>
            </a:r>
            <a:r>
              <a:rPr lang="fr-FR" sz="1800" dirty="0" smtClean="0"/>
              <a:t>- </a:t>
            </a:r>
            <a:r>
              <a:rPr lang="fr-FR" sz="1800" dirty="0" err="1" smtClean="0"/>
              <a:t>und</a:t>
            </a:r>
            <a:r>
              <a:rPr lang="fr-FR" sz="1800" dirty="0"/>
              <a:t> </a:t>
            </a:r>
            <a:r>
              <a:rPr lang="fr-FR" sz="1800" dirty="0" err="1" smtClean="0"/>
              <a:t>Geschäftschließungen</a:t>
            </a:r>
            <a:r>
              <a:rPr lang="fr-FR" sz="1800" dirty="0" smtClean="0"/>
              <a:t>, </a:t>
            </a:r>
            <a:r>
              <a:rPr lang="fr-FR" sz="1800" dirty="0" err="1"/>
              <a:t>ö</a:t>
            </a:r>
            <a:r>
              <a:rPr lang="fr-FR" sz="1800" dirty="0" err="1" smtClean="0"/>
              <a:t>ffentlicher</a:t>
            </a:r>
            <a:r>
              <a:rPr lang="fr-FR" sz="1800" dirty="0" smtClean="0"/>
              <a:t> </a:t>
            </a:r>
            <a:r>
              <a:rPr lang="fr-FR" sz="1800" dirty="0" err="1" smtClean="0"/>
              <a:t>Verkehr</a:t>
            </a:r>
            <a:r>
              <a:rPr lang="fr-FR" sz="1800" dirty="0" smtClean="0"/>
              <a:t> </a:t>
            </a:r>
            <a:r>
              <a:rPr lang="fr-FR" sz="1800" dirty="0" err="1" smtClean="0"/>
              <a:t>eingestellt</a:t>
            </a:r>
            <a:endParaRPr lang="fr-FR" sz="1800" dirty="0" smtClean="0"/>
          </a:p>
          <a:p>
            <a:pPr indent="-285750"/>
            <a:r>
              <a:rPr lang="fr-FR" sz="1800" dirty="0" smtClean="0"/>
              <a:t>Jilin City </a:t>
            </a:r>
            <a:r>
              <a:rPr lang="fr-FR" sz="1800" dirty="0" smtClean="0"/>
              <a:t>(4,4 </a:t>
            </a:r>
            <a:r>
              <a:rPr lang="fr-FR" sz="1800" dirty="0" err="1" smtClean="0"/>
              <a:t>Mio</a:t>
            </a:r>
            <a:r>
              <a:rPr lang="fr-FR" sz="1800" dirty="0" smtClean="0"/>
              <a:t> </a:t>
            </a:r>
            <a:r>
              <a:rPr lang="fr-FR" sz="1800" dirty="0" err="1" smtClean="0"/>
              <a:t>Ew</a:t>
            </a:r>
            <a:r>
              <a:rPr lang="fr-FR" sz="1800" dirty="0" smtClean="0"/>
              <a:t>): </a:t>
            </a:r>
          </a:p>
          <a:p>
            <a:pPr lvl="1"/>
            <a:r>
              <a:rPr lang="fr-FR" sz="1800" dirty="0" smtClean="0"/>
              <a:t>Busse </a:t>
            </a:r>
            <a:r>
              <a:rPr lang="fr-FR" sz="1800" dirty="0" err="1" smtClean="0"/>
              <a:t>und</a:t>
            </a:r>
            <a:r>
              <a:rPr lang="fr-FR" sz="1800" dirty="0" smtClean="0"/>
              <a:t> </a:t>
            </a:r>
            <a:r>
              <a:rPr lang="fr-FR" sz="1800" dirty="0" err="1" smtClean="0"/>
              <a:t>Züge</a:t>
            </a:r>
            <a:r>
              <a:rPr lang="fr-FR" sz="1800" dirty="0" smtClean="0"/>
              <a:t> (</a:t>
            </a:r>
            <a:r>
              <a:rPr lang="fr-FR" sz="1800" dirty="0" err="1" smtClean="0"/>
              <a:t>departing</a:t>
            </a:r>
            <a:r>
              <a:rPr lang="fr-FR" sz="1800" dirty="0" smtClean="0"/>
              <a:t> </a:t>
            </a:r>
            <a:r>
              <a:rPr lang="fr-FR" sz="1800" dirty="0" err="1" smtClean="0"/>
              <a:t>und</a:t>
            </a:r>
            <a:r>
              <a:rPr lang="fr-FR" sz="1800" dirty="0" smtClean="0"/>
              <a:t> transit) </a:t>
            </a:r>
            <a:r>
              <a:rPr lang="fr-FR" sz="1800" dirty="0" err="1" smtClean="0"/>
              <a:t>eingestellt</a:t>
            </a:r>
            <a:endParaRPr lang="fr-FR" sz="1800" dirty="0" smtClean="0"/>
          </a:p>
          <a:p>
            <a:pPr lvl="1"/>
            <a:r>
              <a:rPr lang="fr-FR" sz="1800" dirty="0" err="1" smtClean="0"/>
              <a:t>Schule</a:t>
            </a:r>
            <a:r>
              <a:rPr lang="fr-FR" sz="1800" dirty="0" smtClean="0"/>
              <a:t> </a:t>
            </a:r>
            <a:r>
              <a:rPr lang="fr-FR" sz="1800" dirty="0" err="1" smtClean="0"/>
              <a:t>geschlossen</a:t>
            </a:r>
            <a:r>
              <a:rPr lang="fr-FR" sz="1800" dirty="0" smtClean="0"/>
              <a:t>, </a:t>
            </a:r>
            <a:r>
              <a:rPr lang="fr-FR" sz="1800" dirty="0" err="1" smtClean="0"/>
              <a:t>Versammlungsverbot</a:t>
            </a:r>
            <a:endParaRPr lang="fr-FR" sz="1800" dirty="0" smtClean="0"/>
          </a:p>
          <a:p>
            <a:pPr lvl="1"/>
            <a:r>
              <a:rPr lang="fr-FR" sz="1800" dirty="0" err="1" smtClean="0"/>
              <a:t>Neg</a:t>
            </a:r>
            <a:r>
              <a:rPr lang="fr-FR" sz="1800" dirty="0" smtClean="0"/>
              <a:t>. </a:t>
            </a:r>
            <a:r>
              <a:rPr lang="fr-FR" sz="1800" dirty="0" err="1" smtClean="0"/>
              <a:t>Nachweis</a:t>
            </a:r>
            <a:r>
              <a:rPr lang="fr-FR" sz="1800" dirty="0" smtClean="0"/>
              <a:t> (SARS-CoV-2</a:t>
            </a:r>
            <a:r>
              <a:rPr lang="fr-FR" sz="1800" dirty="0" smtClean="0"/>
              <a:t>) </a:t>
            </a:r>
            <a:r>
              <a:rPr lang="fr-FR" sz="1800" dirty="0" err="1" smtClean="0"/>
              <a:t>oder</a:t>
            </a:r>
            <a:r>
              <a:rPr lang="fr-FR" sz="1800" dirty="0" smtClean="0"/>
              <a:t> </a:t>
            </a:r>
            <a:r>
              <a:rPr lang="fr-FR" sz="1800" dirty="0" err="1" smtClean="0"/>
              <a:t>Qurantäne</a:t>
            </a:r>
            <a:r>
              <a:rPr lang="fr-FR" sz="1800" dirty="0" smtClean="0"/>
              <a:t>, </a:t>
            </a:r>
            <a:r>
              <a:rPr lang="fr-FR" sz="1800" dirty="0" err="1" smtClean="0"/>
              <a:t>wenn</a:t>
            </a:r>
            <a:r>
              <a:rPr lang="fr-FR" sz="1800" dirty="0" smtClean="0"/>
              <a:t> Personen die </a:t>
            </a:r>
            <a:r>
              <a:rPr lang="fr-FR" sz="1800" dirty="0" err="1" smtClean="0"/>
              <a:t>Stadt</a:t>
            </a:r>
            <a:r>
              <a:rPr lang="fr-FR" sz="1800" dirty="0" smtClean="0"/>
              <a:t> </a:t>
            </a:r>
            <a:r>
              <a:rPr lang="fr-FR" sz="1800" dirty="0" err="1" smtClean="0"/>
              <a:t>verlassen</a:t>
            </a:r>
            <a:r>
              <a:rPr lang="fr-FR" sz="1800" dirty="0" smtClean="0"/>
              <a:t> </a:t>
            </a:r>
            <a:r>
              <a:rPr lang="fr-FR" sz="1800" dirty="0" err="1" smtClean="0"/>
              <a:t>möchten</a:t>
            </a:r>
            <a:r>
              <a:rPr lang="fr-FR" sz="1800" dirty="0" smtClean="0"/>
              <a:t> (48 </a:t>
            </a:r>
            <a:r>
              <a:rPr lang="fr-FR" sz="1800" dirty="0" err="1" smtClean="0"/>
              <a:t>Stunden</a:t>
            </a:r>
            <a:r>
              <a:rPr lang="fr-FR" sz="1800" dirty="0" smtClean="0"/>
              <a:t> vor </a:t>
            </a:r>
            <a:r>
              <a:rPr lang="fr-FR" sz="1800" dirty="0" err="1" smtClean="0"/>
              <a:t>Ausreise</a:t>
            </a:r>
            <a:r>
              <a:rPr lang="fr-FR" sz="1800" dirty="0" smtClean="0"/>
              <a:t>)</a:t>
            </a:r>
          </a:p>
          <a:p>
            <a:pPr marL="57150" indent="0">
              <a:buNone/>
            </a:pPr>
            <a:endParaRPr lang="fr-FR" sz="1800" b="1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China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79689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430887"/>
          </a:xfrm>
        </p:spPr>
        <p:txBody>
          <a:bodyPr/>
          <a:lstStyle/>
          <a:p>
            <a:r>
              <a:rPr lang="en-US" sz="2800" dirty="0" smtClean="0"/>
              <a:t>WHO - AFRO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4"/>
          <a:stretch/>
        </p:blipFill>
        <p:spPr bwMode="auto">
          <a:xfrm>
            <a:off x="4836369" y="1171575"/>
            <a:ext cx="4056111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/>
          <a:stretch/>
        </p:blipFill>
        <p:spPr bwMode="auto">
          <a:xfrm>
            <a:off x="4948982" y="1268760"/>
            <a:ext cx="16159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323529" y="980728"/>
            <a:ext cx="4248471" cy="57023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sz="2800" b="1" dirty="0" smtClean="0">
                <a:solidFill>
                  <a:prstClr val="black"/>
                </a:solidFill>
              </a:rPr>
              <a:t>Modellierung </a:t>
            </a:r>
            <a:r>
              <a:rPr lang="de-DE" sz="2800" b="1" dirty="0" smtClean="0">
                <a:solidFill>
                  <a:prstClr val="black"/>
                </a:solidFill>
              </a:rPr>
              <a:t>WHO-AFRO  (BMJ)</a:t>
            </a:r>
          </a:p>
          <a:p>
            <a:r>
              <a:rPr lang="de-DE" sz="2800" dirty="0">
                <a:solidFill>
                  <a:prstClr val="black"/>
                </a:solidFill>
              </a:rPr>
              <a:t>231 Millionen </a:t>
            </a:r>
            <a:r>
              <a:rPr lang="de-DE" sz="2800" dirty="0" smtClean="0">
                <a:solidFill>
                  <a:prstClr val="black"/>
                </a:solidFill>
              </a:rPr>
              <a:t>Menschen (22%; 16-26) werden in zwölf </a:t>
            </a:r>
            <a:r>
              <a:rPr lang="de-DE" sz="2800" dirty="0">
                <a:solidFill>
                  <a:prstClr val="black"/>
                </a:solidFill>
              </a:rPr>
              <a:t>Monaten infiziert </a:t>
            </a:r>
            <a:r>
              <a:rPr lang="de-DE" sz="2800" dirty="0" smtClean="0">
                <a:solidFill>
                  <a:prstClr val="black"/>
                </a:solidFill>
              </a:rPr>
              <a:t>(nach Beginn von community transmission; ohne Maßnahmen)</a:t>
            </a:r>
          </a:p>
          <a:p>
            <a:r>
              <a:rPr lang="de-DE" sz="2800" dirty="0" smtClean="0">
                <a:solidFill>
                  <a:prstClr val="black"/>
                </a:solidFill>
              </a:rPr>
              <a:t>37 Mio. symptomatisch</a:t>
            </a:r>
          </a:p>
          <a:p>
            <a:r>
              <a:rPr lang="de-DE" sz="2800" dirty="0" smtClean="0">
                <a:solidFill>
                  <a:prstClr val="black"/>
                </a:solidFill>
              </a:rPr>
              <a:t>3.6 </a:t>
            </a:r>
            <a:r>
              <a:rPr lang="de-DE" sz="2800" dirty="0">
                <a:solidFill>
                  <a:prstClr val="black"/>
                </a:solidFill>
              </a:rPr>
              <a:t>– 5.5 </a:t>
            </a:r>
            <a:r>
              <a:rPr lang="de-DE" sz="2800" dirty="0" smtClean="0">
                <a:solidFill>
                  <a:prstClr val="black"/>
                </a:solidFill>
              </a:rPr>
              <a:t>Mio. </a:t>
            </a:r>
            <a:r>
              <a:rPr lang="de-DE" sz="2800" dirty="0">
                <a:solidFill>
                  <a:prstClr val="black"/>
                </a:solidFill>
              </a:rPr>
              <a:t>Hospitalisierungen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de-DE" sz="2800" dirty="0" smtClean="0">
                <a:solidFill>
                  <a:prstClr val="black"/>
                </a:solidFill>
              </a:rPr>
              <a:t>83.000 </a:t>
            </a:r>
            <a:r>
              <a:rPr lang="de-DE" sz="2800" dirty="0" smtClean="0">
                <a:solidFill>
                  <a:prstClr val="black"/>
                </a:solidFill>
              </a:rPr>
              <a:t>- 190.000 </a:t>
            </a:r>
            <a:r>
              <a:rPr lang="de-DE" sz="2800" dirty="0" smtClean="0">
                <a:solidFill>
                  <a:prstClr val="black"/>
                </a:solidFill>
              </a:rPr>
              <a:t>Todesfälle</a:t>
            </a:r>
            <a:endParaRPr lang="de-DE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6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861774"/>
          </a:xfrm>
        </p:spPr>
        <p:txBody>
          <a:bodyPr/>
          <a:lstStyle/>
          <a:p>
            <a:r>
              <a:rPr lang="de-DE" sz="2800" dirty="0"/>
              <a:t>Afrika - </a:t>
            </a:r>
            <a:r>
              <a:rPr lang="de-DE" sz="2800" dirty="0" smtClean="0"/>
              <a:t>Altersmedian </a:t>
            </a:r>
            <a:r>
              <a:rPr lang="de-DE" sz="2800" dirty="0"/>
              <a:t>nach Land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/>
          <a:stretch/>
        </p:blipFill>
        <p:spPr bwMode="auto">
          <a:xfrm>
            <a:off x="179512" y="1628800"/>
            <a:ext cx="8814420" cy="43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944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Bildschirmpräsentation (4:3)</PresentationFormat>
  <Paragraphs>151</Paragraphs>
  <Slides>11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China</vt:lpstr>
      <vt:lpstr>COVID-19/ China</vt:lpstr>
      <vt:lpstr>WHO - AFRO</vt:lpstr>
      <vt:lpstr>Afrika - Altersmedian nach Land </vt:lpstr>
      <vt:lpstr>Bevölkerungsdichte (Personen/km2) nach Land</vt:lpstr>
      <vt:lpstr>WHO/UNAIDS – Situation in Afrika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97</cp:revision>
  <dcterms:created xsi:type="dcterms:W3CDTF">2020-04-16T05:25:18Z</dcterms:created>
  <dcterms:modified xsi:type="dcterms:W3CDTF">2020-05-15T10:31:40Z</dcterms:modified>
</cp:coreProperties>
</file>