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2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3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4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5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6.xml" ContentType="application/vnd.openxmlformats-officedocument.presentationml.notesSlide+xml"/>
  <Override PartName="/ppt/tags/tag53.xml" ContentType="application/vnd.openxmlformats-officedocument.presentationml.tags+xml"/>
  <Override PartName="/ppt/notesSlides/notesSlide7.xml" ContentType="application/vnd.openxmlformats-officedocument.presentationml.notesSlide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notesSlides/notesSlide8.xml" ContentType="application/vnd.openxmlformats-officedocument.presentationml.notesSlide+xml"/>
  <Override PartName="/ppt/tags/tag71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7"/>
  </p:sldMasterIdLst>
  <p:notesMasterIdLst>
    <p:notesMasterId r:id="rId20"/>
  </p:notesMasterIdLst>
  <p:handoutMasterIdLst>
    <p:handoutMasterId r:id="rId21"/>
  </p:handoutMasterIdLst>
  <p:sldIdLst>
    <p:sldId id="256" r:id="rId8"/>
    <p:sldId id="301" r:id="rId9"/>
    <p:sldId id="310" r:id="rId10"/>
    <p:sldId id="307" r:id="rId11"/>
    <p:sldId id="311" r:id="rId12"/>
    <p:sldId id="312" r:id="rId13"/>
    <p:sldId id="306" r:id="rId14"/>
    <p:sldId id="313" r:id="rId15"/>
    <p:sldId id="308" r:id="rId16"/>
    <p:sldId id="309" r:id="rId17"/>
    <p:sldId id="314" r:id="rId18"/>
    <p:sldId id="266" r:id="rId19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3" orient="horz" pos="3748" userDrawn="1">
          <p15:clr>
            <a:srgbClr val="A4A3A4"/>
          </p15:clr>
        </p15:guide>
        <p15:guide id="4" orient="horz" pos="1026" userDrawn="1">
          <p15:clr>
            <a:srgbClr val="A4A3A4"/>
          </p15:clr>
        </p15:guide>
        <p15:guide id="5" pos="6000" userDrawn="1">
          <p15:clr>
            <a:srgbClr val="A4A3A4"/>
          </p15:clr>
        </p15:guide>
        <p15:guide id="7" orient="horz" pos="576">
          <p15:clr>
            <a:srgbClr val="A4A3A4"/>
          </p15:clr>
        </p15:guide>
        <p15:guide id="8" pos="240" userDrawn="1">
          <p15:clr>
            <a:srgbClr val="A4A3A4"/>
          </p15:clr>
        </p15:guide>
        <p15:guide id="9" orient="horz" pos="255" userDrawn="1">
          <p15:clr>
            <a:srgbClr val="A4A3A4"/>
          </p15:clr>
        </p15:guide>
        <p15:guide id="10" orient="horz" pos="39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1439"/>
    <a:srgbClr val="000000"/>
    <a:srgbClr val="6F6F6F"/>
    <a:srgbClr val="37FFFF"/>
    <a:srgbClr val="F159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0" autoAdjust="0"/>
    <p:restoredTop sz="99799" autoAdjust="0"/>
  </p:normalViewPr>
  <p:slideViewPr>
    <p:cSldViewPr snapToGrid="0" showGuides="1">
      <p:cViewPr varScale="1">
        <p:scale>
          <a:sx n="113" d="100"/>
          <a:sy n="113" d="100"/>
        </p:scale>
        <p:origin x="-1170" y="-102"/>
      </p:cViewPr>
      <p:guideLst>
        <p:guide orient="horz" pos="3748"/>
        <p:guide orient="horz" pos="1026"/>
        <p:guide orient="horz" pos="576"/>
        <p:guide orient="horz" pos="255"/>
        <p:guide orient="horz" pos="3974"/>
        <p:guide pos="6000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11" d="100"/>
          <a:sy n="111" d="100"/>
        </p:scale>
        <p:origin x="-5166" y="-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797675" cy="2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z="1000" b="1" smtClean="0"/>
              <a:t>Präsentationstitel, Datum und Autor über -&gt; Header &amp; Footer einfügen</a:t>
            </a:r>
            <a:endParaRPr lang="de-DE" sz="1000" b="1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0" y="9430306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l"/>
            <a:r>
              <a:rPr lang="de-DE" sz="800" smtClean="0"/>
              <a:t>(c) msg, tt.mm.20jj</a:t>
            </a:r>
            <a:endParaRPr lang="de-DE" sz="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182977"/>
            <a:ext cx="6797675" cy="2572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z="1000" smtClean="0"/>
              <a:t>Autor / Referent</a:t>
            </a:r>
            <a:endParaRPr lang="de-DE" sz="10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4B2028-3979-6647-9A71-4C9AB7B7838A}" type="slidenum">
              <a:rPr lang="de-DE" sz="800" smtClean="0"/>
              <a:t>‹Nr.›</a:t>
            </a:fld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258472823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797675" cy="2709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 b="1"/>
            </a:lvl1pPr>
          </a:lstStyle>
          <a:p>
            <a:r>
              <a:rPr lang="de-DE" smtClean="0"/>
              <a:t>Präsentationstitel, Datum und Autor über -&gt; Header &amp; Footer einfügen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0" y="9428582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r>
              <a:rPr lang="de-DE" smtClean="0"/>
              <a:t>(c) msg, tt.mm.20jj</a:t>
            </a:r>
            <a:endParaRPr lang="en-US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532341" y="930583"/>
            <a:ext cx="5732992" cy="3971308"/>
          </a:xfrm>
          <a:prstGeom prst="rect">
            <a:avLst/>
          </a:prstGeom>
          <a:noFill/>
          <a:ln w="6350">
            <a:solidFill>
              <a:schemeClr val="bg2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524933" y="5139266"/>
            <a:ext cx="5748867" cy="395393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82982"/>
            <a:ext cx="6797675" cy="2572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r>
              <a:rPr lang="en-US" smtClean="0"/>
              <a:t>Autor / Referent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/>
            </a:lvl1pPr>
          </a:lstStyle>
          <a:p>
            <a:fld id="{1AA78027-27C9-475A-B317-673982703A4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93692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171450" indent="-171450" algn="l" defTabSz="914400" rtl="0" eaLnBrk="1" latinLnBrk="0" hangingPunct="1">
      <a:buFont typeface="Wingdings" panose="05000000000000000000" pitchFamily="2" charset="2"/>
      <a:buChar char="§"/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57188" indent="-171450" algn="l" defTabSz="914400" rtl="0" eaLnBrk="1" latinLnBrk="0" hangingPunct="1">
      <a:buFont typeface="Wingdings" panose="05000000000000000000" pitchFamily="2" charset="2"/>
      <a:buChar char="§"/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42925" indent="-171450" algn="l" defTabSz="914400" rtl="0" eaLnBrk="1" latinLnBrk="0" hangingPunct="1">
      <a:buFont typeface="Wingdings" panose="05000000000000000000" pitchFamily="2" charset="2"/>
      <a:buChar char="§"/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22313" indent="-171450" algn="l" defTabSz="914400" rtl="0" eaLnBrk="1" latinLnBrk="0" hangingPunct="1">
      <a:buFont typeface="Wingdings" panose="05000000000000000000" pitchFamily="2" charset="2"/>
      <a:buChar char="§"/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900113" indent="-171450" algn="l" defTabSz="914400" rtl="0" eaLnBrk="1" latinLnBrk="0" hangingPunct="1">
      <a:buFont typeface="Wingdings" panose="05000000000000000000" pitchFamily="2" charset="2"/>
      <a:buChar char="§"/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530225" y="930275"/>
            <a:ext cx="5737225" cy="39719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dirty="0" smtClean="0"/>
              <a:t>Präsentationstitel, Datum und Autor über -&gt; Header &amp; </a:t>
            </a:r>
            <a:r>
              <a:rPr lang="de-DE" dirty="0" err="1" smtClean="0"/>
              <a:t>Footer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dirty="0" smtClean="0"/>
              <a:t>(c) </a:t>
            </a:r>
            <a:r>
              <a:rPr lang="de-DE" dirty="0" err="1" smtClean="0"/>
              <a:t>msg</a:t>
            </a:r>
            <a:r>
              <a:rPr lang="de-DE" dirty="0" smtClean="0"/>
              <a:t>, tt.mm.20jj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dirty="0" smtClean="0"/>
              <a:t>Autor / Referent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AA78027-27C9-475A-B317-673982703A4A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66594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530225" y="930275"/>
            <a:ext cx="5737225" cy="39719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Präsentationstitel, Datum und Autor über -&gt; Header &amp; Footer einfügen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(c) msg, tt.mm.20jj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Autor / Referent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AA78027-27C9-475A-B317-673982703A4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838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530225" y="930275"/>
            <a:ext cx="5737225" cy="39719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2BF21C-939F-4C2C-823F-9A787792C654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9895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530225" y="930275"/>
            <a:ext cx="5737225" cy="39719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2BF21C-939F-4C2C-823F-9A787792C654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6285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530225" y="930275"/>
            <a:ext cx="5737225" cy="39719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2BF21C-939F-4C2C-823F-9A787792C65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794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530225" y="930275"/>
            <a:ext cx="5737225" cy="39719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2BF21C-939F-4C2C-823F-9A787792C65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34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530225" y="930275"/>
            <a:ext cx="5737225" cy="39719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2BF21C-939F-4C2C-823F-9A787792C654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634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530225" y="930275"/>
            <a:ext cx="5737225" cy="39719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2BF21C-939F-4C2C-823F-9A787792C65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026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530225" y="930275"/>
            <a:ext cx="5737225" cy="39719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2BF21C-939F-4C2C-823F-9A787792C654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9895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530225" y="930275"/>
            <a:ext cx="5737225" cy="39719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2BF21C-939F-4C2C-823F-9A787792C65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834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ms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20"/>
          <p:cNvSpPr/>
          <p:nvPr/>
        </p:nvSpPr>
        <p:spPr bwMode="gray">
          <a:xfrm>
            <a:off x="0" y="3429000"/>
            <a:ext cx="9906000" cy="3429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1261129" y="3767047"/>
            <a:ext cx="8012343" cy="1529140"/>
          </a:xfrm>
        </p:spPr>
        <p:txBody>
          <a:bodyPr anchor="b">
            <a:normAutofit/>
          </a:bodyPr>
          <a:lstStyle>
            <a:lvl1pPr algn="l"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261129" y="5380710"/>
            <a:ext cx="8012343" cy="81577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0" name="Ellipse 39"/>
          <p:cNvSpPr/>
          <p:nvPr/>
        </p:nvSpPr>
        <p:spPr bwMode="gray">
          <a:xfrm>
            <a:off x="7758830" y="2545915"/>
            <a:ext cx="1766170" cy="1766170"/>
          </a:xfrm>
          <a:prstGeom prst="ellipse">
            <a:avLst/>
          </a:prstGeom>
          <a:solidFill>
            <a:srgbClr val="8414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37FFFF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1056265" y="534513"/>
            <a:ext cx="5764412" cy="496333"/>
            <a:chOff x="1056265" y="534513"/>
            <a:chExt cx="5764412" cy="496333"/>
          </a:xfrm>
        </p:grpSpPr>
        <p:grpSp>
          <p:nvGrpSpPr>
            <p:cNvPr id="11" name="Group 698"/>
            <p:cNvGrpSpPr>
              <a:grpSpLocks noChangeAspect="1"/>
            </p:cNvGrpSpPr>
            <p:nvPr/>
          </p:nvGrpSpPr>
          <p:grpSpPr bwMode="auto">
            <a:xfrm>
              <a:off x="1056265" y="534513"/>
              <a:ext cx="1582935" cy="496333"/>
              <a:chOff x="561" y="2271"/>
              <a:chExt cx="4634" cy="1453"/>
            </a:xfrm>
          </p:grpSpPr>
          <p:sp>
            <p:nvSpPr>
              <p:cNvPr id="12" name="AutoShape 697"/>
              <p:cNvSpPr>
                <a:spLocks noChangeAspect="1" noChangeArrowheads="1" noTextEdit="1"/>
              </p:cNvSpPr>
              <p:nvPr/>
            </p:nvSpPr>
            <p:spPr bwMode="auto">
              <a:xfrm>
                <a:off x="561" y="2271"/>
                <a:ext cx="4634" cy="14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13" name="Oval 699"/>
              <p:cNvSpPr>
                <a:spLocks noChangeArrowheads="1"/>
              </p:cNvSpPr>
              <p:nvPr/>
            </p:nvSpPr>
            <p:spPr bwMode="auto">
              <a:xfrm>
                <a:off x="561" y="2905"/>
                <a:ext cx="483" cy="484"/>
              </a:xfrm>
              <a:prstGeom prst="ellipse">
                <a:avLst/>
              </a:prstGeom>
              <a:solidFill>
                <a:srgbClr val="8414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14" name="Freeform 700"/>
              <p:cNvSpPr>
                <a:spLocks/>
              </p:cNvSpPr>
              <p:nvPr/>
            </p:nvSpPr>
            <p:spPr bwMode="auto">
              <a:xfrm>
                <a:off x="1200" y="2269"/>
                <a:ext cx="1559" cy="1113"/>
              </a:xfrm>
              <a:custGeom>
                <a:avLst/>
                <a:gdLst>
                  <a:gd name="T0" fmla="*/ 0 w 659"/>
                  <a:gd name="T1" fmla="*/ 0 h 469"/>
                  <a:gd name="T2" fmla="*/ 0 w 659"/>
                  <a:gd name="T3" fmla="*/ 469 h 469"/>
                  <a:gd name="T4" fmla="*/ 85 w 659"/>
                  <a:gd name="T5" fmla="*/ 469 h 469"/>
                  <a:gd name="T6" fmla="*/ 85 w 659"/>
                  <a:gd name="T7" fmla="*/ 72 h 469"/>
                  <a:gd name="T8" fmla="*/ 282 w 659"/>
                  <a:gd name="T9" fmla="*/ 72 h 469"/>
                  <a:gd name="T10" fmla="*/ 282 w 659"/>
                  <a:gd name="T11" fmla="*/ 469 h 469"/>
                  <a:gd name="T12" fmla="*/ 367 w 659"/>
                  <a:gd name="T13" fmla="*/ 469 h 469"/>
                  <a:gd name="T14" fmla="*/ 367 w 659"/>
                  <a:gd name="T15" fmla="*/ 72 h 469"/>
                  <a:gd name="T16" fmla="*/ 498 w 659"/>
                  <a:gd name="T17" fmla="*/ 72 h 469"/>
                  <a:gd name="T18" fmla="*/ 573 w 659"/>
                  <a:gd name="T19" fmla="*/ 155 h 469"/>
                  <a:gd name="T20" fmla="*/ 573 w 659"/>
                  <a:gd name="T21" fmla="*/ 469 h 469"/>
                  <a:gd name="T22" fmla="*/ 659 w 659"/>
                  <a:gd name="T23" fmla="*/ 469 h 469"/>
                  <a:gd name="T24" fmla="*/ 659 w 659"/>
                  <a:gd name="T25" fmla="*/ 132 h 469"/>
                  <a:gd name="T26" fmla="*/ 541 w 659"/>
                  <a:gd name="T27" fmla="*/ 0 h 469"/>
                  <a:gd name="T28" fmla="*/ 0 w 659"/>
                  <a:gd name="T29" fmla="*/ 0 h 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59" h="469">
                    <a:moveTo>
                      <a:pt x="0" y="0"/>
                    </a:moveTo>
                    <a:cubicBezTo>
                      <a:pt x="0" y="469"/>
                      <a:pt x="0" y="469"/>
                      <a:pt x="0" y="469"/>
                    </a:cubicBezTo>
                    <a:cubicBezTo>
                      <a:pt x="85" y="469"/>
                      <a:pt x="85" y="469"/>
                      <a:pt x="85" y="469"/>
                    </a:cubicBezTo>
                    <a:cubicBezTo>
                      <a:pt x="85" y="72"/>
                      <a:pt x="85" y="72"/>
                      <a:pt x="85" y="72"/>
                    </a:cubicBezTo>
                    <a:cubicBezTo>
                      <a:pt x="85" y="72"/>
                      <a:pt x="218" y="72"/>
                      <a:pt x="282" y="72"/>
                    </a:cubicBezTo>
                    <a:cubicBezTo>
                      <a:pt x="282" y="469"/>
                      <a:pt x="282" y="469"/>
                      <a:pt x="282" y="469"/>
                    </a:cubicBezTo>
                    <a:cubicBezTo>
                      <a:pt x="367" y="469"/>
                      <a:pt x="367" y="469"/>
                      <a:pt x="367" y="469"/>
                    </a:cubicBezTo>
                    <a:cubicBezTo>
                      <a:pt x="367" y="72"/>
                      <a:pt x="367" y="72"/>
                      <a:pt x="367" y="72"/>
                    </a:cubicBezTo>
                    <a:cubicBezTo>
                      <a:pt x="424" y="72"/>
                      <a:pt x="472" y="72"/>
                      <a:pt x="498" y="72"/>
                    </a:cubicBezTo>
                    <a:cubicBezTo>
                      <a:pt x="542" y="72"/>
                      <a:pt x="573" y="98"/>
                      <a:pt x="573" y="155"/>
                    </a:cubicBezTo>
                    <a:cubicBezTo>
                      <a:pt x="573" y="469"/>
                      <a:pt x="573" y="469"/>
                      <a:pt x="573" y="469"/>
                    </a:cubicBezTo>
                    <a:cubicBezTo>
                      <a:pt x="659" y="469"/>
                      <a:pt x="659" y="469"/>
                      <a:pt x="659" y="469"/>
                    </a:cubicBezTo>
                    <a:cubicBezTo>
                      <a:pt x="659" y="346"/>
                      <a:pt x="659" y="239"/>
                      <a:pt x="659" y="132"/>
                    </a:cubicBezTo>
                    <a:cubicBezTo>
                      <a:pt x="659" y="68"/>
                      <a:pt x="626" y="0"/>
                      <a:pt x="54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6F6F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15" name="Freeform 701"/>
              <p:cNvSpPr>
                <a:spLocks/>
              </p:cNvSpPr>
              <p:nvPr/>
            </p:nvSpPr>
            <p:spPr bwMode="auto">
              <a:xfrm>
                <a:off x="2877" y="2269"/>
                <a:ext cx="1107" cy="1113"/>
              </a:xfrm>
              <a:custGeom>
                <a:avLst/>
                <a:gdLst>
                  <a:gd name="T0" fmla="*/ 121 w 468"/>
                  <a:gd name="T1" fmla="*/ 0 h 469"/>
                  <a:gd name="T2" fmla="*/ 0 w 468"/>
                  <a:gd name="T3" fmla="*/ 130 h 469"/>
                  <a:gd name="T4" fmla="*/ 115 w 468"/>
                  <a:gd name="T5" fmla="*/ 266 h 469"/>
                  <a:gd name="T6" fmla="*/ 319 w 468"/>
                  <a:gd name="T7" fmla="*/ 266 h 469"/>
                  <a:gd name="T8" fmla="*/ 381 w 468"/>
                  <a:gd name="T9" fmla="*/ 335 h 469"/>
                  <a:gd name="T10" fmla="*/ 320 w 468"/>
                  <a:gd name="T11" fmla="*/ 398 h 469"/>
                  <a:gd name="T12" fmla="*/ 8 w 468"/>
                  <a:gd name="T13" fmla="*/ 398 h 469"/>
                  <a:gd name="T14" fmla="*/ 8 w 468"/>
                  <a:gd name="T15" fmla="*/ 469 h 469"/>
                  <a:gd name="T16" fmla="*/ 356 w 468"/>
                  <a:gd name="T17" fmla="*/ 469 h 469"/>
                  <a:gd name="T18" fmla="*/ 468 w 468"/>
                  <a:gd name="T19" fmla="*/ 336 h 469"/>
                  <a:gd name="T20" fmla="*/ 362 w 468"/>
                  <a:gd name="T21" fmla="*/ 194 h 469"/>
                  <a:gd name="T22" fmla="*/ 142 w 468"/>
                  <a:gd name="T23" fmla="*/ 194 h 469"/>
                  <a:gd name="T24" fmla="*/ 86 w 468"/>
                  <a:gd name="T25" fmla="*/ 132 h 469"/>
                  <a:gd name="T26" fmla="*/ 151 w 468"/>
                  <a:gd name="T27" fmla="*/ 72 h 469"/>
                  <a:gd name="T28" fmla="*/ 452 w 468"/>
                  <a:gd name="T29" fmla="*/ 72 h 469"/>
                  <a:gd name="T30" fmla="*/ 452 w 468"/>
                  <a:gd name="T31" fmla="*/ 0 h 469"/>
                  <a:gd name="T32" fmla="*/ 121 w 468"/>
                  <a:gd name="T33" fmla="*/ 0 h 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68" h="469">
                    <a:moveTo>
                      <a:pt x="121" y="0"/>
                    </a:moveTo>
                    <a:cubicBezTo>
                      <a:pt x="28" y="0"/>
                      <a:pt x="0" y="62"/>
                      <a:pt x="0" y="130"/>
                    </a:cubicBezTo>
                    <a:cubicBezTo>
                      <a:pt x="0" y="204"/>
                      <a:pt x="31" y="266"/>
                      <a:pt x="115" y="266"/>
                    </a:cubicBezTo>
                    <a:cubicBezTo>
                      <a:pt x="191" y="266"/>
                      <a:pt x="262" y="266"/>
                      <a:pt x="319" y="266"/>
                    </a:cubicBezTo>
                    <a:cubicBezTo>
                      <a:pt x="381" y="266"/>
                      <a:pt x="381" y="314"/>
                      <a:pt x="381" y="335"/>
                    </a:cubicBezTo>
                    <a:cubicBezTo>
                      <a:pt x="381" y="356"/>
                      <a:pt x="381" y="398"/>
                      <a:pt x="320" y="398"/>
                    </a:cubicBezTo>
                    <a:cubicBezTo>
                      <a:pt x="272" y="398"/>
                      <a:pt x="8" y="398"/>
                      <a:pt x="8" y="398"/>
                    </a:cubicBezTo>
                    <a:cubicBezTo>
                      <a:pt x="8" y="398"/>
                      <a:pt x="8" y="449"/>
                      <a:pt x="8" y="469"/>
                    </a:cubicBezTo>
                    <a:cubicBezTo>
                      <a:pt x="356" y="469"/>
                      <a:pt x="356" y="469"/>
                      <a:pt x="356" y="469"/>
                    </a:cubicBezTo>
                    <a:cubicBezTo>
                      <a:pt x="443" y="469"/>
                      <a:pt x="468" y="418"/>
                      <a:pt x="468" y="336"/>
                    </a:cubicBezTo>
                    <a:cubicBezTo>
                      <a:pt x="468" y="238"/>
                      <a:pt x="436" y="194"/>
                      <a:pt x="362" y="194"/>
                    </a:cubicBezTo>
                    <a:cubicBezTo>
                      <a:pt x="274" y="194"/>
                      <a:pt x="213" y="194"/>
                      <a:pt x="142" y="194"/>
                    </a:cubicBezTo>
                    <a:cubicBezTo>
                      <a:pt x="86" y="194"/>
                      <a:pt x="86" y="157"/>
                      <a:pt x="86" y="132"/>
                    </a:cubicBezTo>
                    <a:cubicBezTo>
                      <a:pt x="86" y="112"/>
                      <a:pt x="92" y="72"/>
                      <a:pt x="151" y="72"/>
                    </a:cubicBezTo>
                    <a:cubicBezTo>
                      <a:pt x="214" y="72"/>
                      <a:pt x="452" y="72"/>
                      <a:pt x="452" y="72"/>
                    </a:cubicBezTo>
                    <a:cubicBezTo>
                      <a:pt x="452" y="43"/>
                      <a:pt x="452" y="27"/>
                      <a:pt x="452" y="0"/>
                    </a:cubicBezTo>
                    <a:cubicBezTo>
                      <a:pt x="121" y="0"/>
                      <a:pt x="121" y="0"/>
                      <a:pt x="121" y="0"/>
                    </a:cubicBezTo>
                    <a:close/>
                  </a:path>
                </a:pathLst>
              </a:custGeom>
              <a:solidFill>
                <a:srgbClr val="6F6F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16" name="Freeform 702"/>
              <p:cNvSpPr>
                <a:spLocks noEditPoints="1"/>
              </p:cNvSpPr>
              <p:nvPr/>
            </p:nvSpPr>
            <p:spPr bwMode="auto">
              <a:xfrm>
                <a:off x="4107" y="2269"/>
                <a:ext cx="1090" cy="1455"/>
              </a:xfrm>
              <a:custGeom>
                <a:avLst/>
                <a:gdLst>
                  <a:gd name="T0" fmla="*/ 170 w 461"/>
                  <a:gd name="T1" fmla="*/ 0 h 613"/>
                  <a:gd name="T2" fmla="*/ 44 w 461"/>
                  <a:gd name="T3" fmla="*/ 29 h 613"/>
                  <a:gd name="T4" fmla="*/ 0 w 461"/>
                  <a:gd name="T5" fmla="*/ 149 h 613"/>
                  <a:gd name="T6" fmla="*/ 0 w 461"/>
                  <a:gd name="T7" fmla="*/ 233 h 613"/>
                  <a:gd name="T8" fmla="*/ 0 w 461"/>
                  <a:gd name="T9" fmla="*/ 318 h 613"/>
                  <a:gd name="T10" fmla="*/ 47 w 461"/>
                  <a:gd name="T11" fmla="*/ 445 h 613"/>
                  <a:gd name="T12" fmla="*/ 170 w 461"/>
                  <a:gd name="T13" fmla="*/ 469 h 613"/>
                  <a:gd name="T14" fmla="*/ 376 w 461"/>
                  <a:gd name="T15" fmla="*/ 469 h 613"/>
                  <a:gd name="T16" fmla="*/ 376 w 461"/>
                  <a:gd name="T17" fmla="*/ 487 h 613"/>
                  <a:gd name="T18" fmla="*/ 328 w 461"/>
                  <a:gd name="T19" fmla="*/ 538 h 613"/>
                  <a:gd name="T20" fmla="*/ 61 w 461"/>
                  <a:gd name="T21" fmla="*/ 538 h 613"/>
                  <a:gd name="T22" fmla="*/ 61 w 461"/>
                  <a:gd name="T23" fmla="*/ 613 h 613"/>
                  <a:gd name="T24" fmla="*/ 356 w 461"/>
                  <a:gd name="T25" fmla="*/ 613 h 613"/>
                  <a:gd name="T26" fmla="*/ 461 w 461"/>
                  <a:gd name="T27" fmla="*/ 511 h 613"/>
                  <a:gd name="T28" fmla="*/ 461 w 461"/>
                  <a:gd name="T29" fmla="*/ 0 h 613"/>
                  <a:gd name="T30" fmla="*/ 170 w 461"/>
                  <a:gd name="T31" fmla="*/ 0 h 613"/>
                  <a:gd name="T32" fmla="*/ 376 w 461"/>
                  <a:gd name="T33" fmla="*/ 398 h 613"/>
                  <a:gd name="T34" fmla="*/ 196 w 461"/>
                  <a:gd name="T35" fmla="*/ 398 h 613"/>
                  <a:gd name="T36" fmla="*/ 88 w 461"/>
                  <a:gd name="T37" fmla="*/ 333 h 613"/>
                  <a:gd name="T38" fmla="*/ 88 w 461"/>
                  <a:gd name="T39" fmla="*/ 231 h 613"/>
                  <a:gd name="T40" fmla="*/ 88 w 461"/>
                  <a:gd name="T41" fmla="*/ 148 h 613"/>
                  <a:gd name="T42" fmla="*/ 200 w 461"/>
                  <a:gd name="T43" fmla="*/ 72 h 613"/>
                  <a:gd name="T44" fmla="*/ 376 w 461"/>
                  <a:gd name="T45" fmla="*/ 72 h 613"/>
                  <a:gd name="T46" fmla="*/ 376 w 461"/>
                  <a:gd name="T47" fmla="*/ 398 h 6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61" h="613">
                    <a:moveTo>
                      <a:pt x="170" y="0"/>
                    </a:moveTo>
                    <a:cubicBezTo>
                      <a:pt x="94" y="0"/>
                      <a:pt x="65" y="12"/>
                      <a:pt x="44" y="29"/>
                    </a:cubicBezTo>
                    <a:cubicBezTo>
                      <a:pt x="22" y="47"/>
                      <a:pt x="1" y="70"/>
                      <a:pt x="0" y="149"/>
                    </a:cubicBezTo>
                    <a:cubicBezTo>
                      <a:pt x="0" y="233"/>
                      <a:pt x="0" y="233"/>
                      <a:pt x="0" y="233"/>
                    </a:cubicBezTo>
                    <a:cubicBezTo>
                      <a:pt x="0" y="318"/>
                      <a:pt x="0" y="318"/>
                      <a:pt x="0" y="318"/>
                    </a:cubicBezTo>
                    <a:cubicBezTo>
                      <a:pt x="0" y="402"/>
                      <a:pt x="23" y="425"/>
                      <a:pt x="47" y="445"/>
                    </a:cubicBezTo>
                    <a:cubicBezTo>
                      <a:pt x="63" y="456"/>
                      <a:pt x="89" y="469"/>
                      <a:pt x="170" y="469"/>
                    </a:cubicBezTo>
                    <a:cubicBezTo>
                      <a:pt x="376" y="469"/>
                      <a:pt x="376" y="469"/>
                      <a:pt x="376" y="469"/>
                    </a:cubicBezTo>
                    <a:cubicBezTo>
                      <a:pt x="376" y="469"/>
                      <a:pt x="376" y="484"/>
                      <a:pt x="376" y="487"/>
                    </a:cubicBezTo>
                    <a:cubicBezTo>
                      <a:pt x="376" y="523"/>
                      <a:pt x="369" y="538"/>
                      <a:pt x="328" y="538"/>
                    </a:cubicBezTo>
                    <a:cubicBezTo>
                      <a:pt x="61" y="538"/>
                      <a:pt x="61" y="538"/>
                      <a:pt x="61" y="538"/>
                    </a:cubicBezTo>
                    <a:cubicBezTo>
                      <a:pt x="61" y="613"/>
                      <a:pt x="61" y="613"/>
                      <a:pt x="61" y="613"/>
                    </a:cubicBezTo>
                    <a:cubicBezTo>
                      <a:pt x="356" y="613"/>
                      <a:pt x="356" y="613"/>
                      <a:pt x="356" y="613"/>
                    </a:cubicBezTo>
                    <a:cubicBezTo>
                      <a:pt x="435" y="613"/>
                      <a:pt x="461" y="578"/>
                      <a:pt x="461" y="511"/>
                    </a:cubicBezTo>
                    <a:cubicBezTo>
                      <a:pt x="461" y="0"/>
                      <a:pt x="461" y="0"/>
                      <a:pt x="461" y="0"/>
                    </a:cubicBezTo>
                    <a:lnTo>
                      <a:pt x="170" y="0"/>
                    </a:lnTo>
                    <a:close/>
                    <a:moveTo>
                      <a:pt x="376" y="398"/>
                    </a:moveTo>
                    <a:cubicBezTo>
                      <a:pt x="196" y="398"/>
                      <a:pt x="196" y="398"/>
                      <a:pt x="196" y="398"/>
                    </a:cubicBezTo>
                    <a:cubicBezTo>
                      <a:pt x="143" y="398"/>
                      <a:pt x="89" y="402"/>
                      <a:pt x="88" y="333"/>
                    </a:cubicBezTo>
                    <a:cubicBezTo>
                      <a:pt x="88" y="330"/>
                      <a:pt x="88" y="305"/>
                      <a:pt x="88" y="231"/>
                    </a:cubicBezTo>
                    <a:cubicBezTo>
                      <a:pt x="88" y="169"/>
                      <a:pt x="87" y="154"/>
                      <a:pt x="88" y="148"/>
                    </a:cubicBezTo>
                    <a:cubicBezTo>
                      <a:pt x="91" y="90"/>
                      <a:pt x="112" y="70"/>
                      <a:pt x="200" y="72"/>
                    </a:cubicBezTo>
                    <a:cubicBezTo>
                      <a:pt x="205" y="72"/>
                      <a:pt x="376" y="72"/>
                      <a:pt x="376" y="72"/>
                    </a:cubicBezTo>
                    <a:lnTo>
                      <a:pt x="376" y="398"/>
                    </a:lnTo>
                    <a:close/>
                  </a:path>
                </a:pathLst>
              </a:custGeom>
              <a:solidFill>
                <a:srgbClr val="6F6F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</p:grpSp>
        <p:sp>
          <p:nvSpPr>
            <p:cNvPr id="17" name="Textfeld 16"/>
            <p:cNvSpPr txBox="1"/>
            <p:nvPr/>
          </p:nvSpPr>
          <p:spPr>
            <a:xfrm>
              <a:off x="2922429" y="740522"/>
              <a:ext cx="3898248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400" spc="50" baseline="0" dirty="0" smtClean="0">
                  <a:solidFill>
                    <a:schemeClr val="accent2"/>
                  </a:solidFill>
                </a:rPr>
                <a:t>.</a:t>
              </a:r>
              <a:r>
                <a:rPr lang="de-DE" sz="1400" spc="50" baseline="0" dirty="0" err="1" smtClean="0">
                  <a:solidFill>
                    <a:schemeClr val="accent2"/>
                  </a:solidFill>
                </a:rPr>
                <a:t>consulting</a:t>
              </a:r>
              <a:r>
                <a:rPr lang="de-DE" sz="1400" spc="50" baseline="0" dirty="0" smtClean="0">
                  <a:solidFill>
                    <a:schemeClr val="accent2"/>
                  </a:solidFill>
                </a:rPr>
                <a:t> .</a:t>
              </a:r>
              <a:r>
                <a:rPr lang="de-DE" sz="1400" spc="50" baseline="0" dirty="0" err="1" smtClean="0">
                  <a:solidFill>
                    <a:schemeClr val="accent2"/>
                  </a:solidFill>
                </a:rPr>
                <a:t>solutions</a:t>
              </a:r>
              <a:r>
                <a:rPr lang="de-DE" sz="1400" spc="50" baseline="0" dirty="0" smtClean="0">
                  <a:solidFill>
                    <a:schemeClr val="accent2"/>
                  </a:solidFill>
                </a:rPr>
                <a:t> .</a:t>
              </a:r>
              <a:r>
                <a:rPr lang="de-DE" sz="1400" spc="50" baseline="0" dirty="0" err="1" smtClean="0">
                  <a:solidFill>
                    <a:schemeClr val="accent2"/>
                  </a:solidFill>
                </a:rPr>
                <a:t>partnership</a:t>
              </a:r>
              <a:endParaRPr lang="de-DE" sz="1400" i="1" spc="50" baseline="0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6153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ms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80999" y="134279"/>
            <a:ext cx="7454706" cy="27622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1400" baseline="0">
                <a:solidFill>
                  <a:schemeClr val="accent2"/>
                </a:solidFill>
              </a:defRPr>
            </a:lvl1pPr>
            <a:lvl2pPr marL="457200" indent="0">
              <a:buNone/>
              <a:defRPr>
                <a:solidFill>
                  <a:schemeClr val="accent6"/>
                </a:solidFill>
              </a:defRPr>
            </a:lvl2pPr>
            <a:lvl3pPr marL="914400" indent="0">
              <a:buNone/>
              <a:defRPr>
                <a:solidFill>
                  <a:schemeClr val="accent6"/>
                </a:solidFill>
              </a:defRPr>
            </a:lvl3pPr>
            <a:lvl4pPr marL="1371600" indent="0">
              <a:buNone/>
              <a:defRPr>
                <a:solidFill>
                  <a:schemeClr val="accent6"/>
                </a:solidFill>
              </a:defRPr>
            </a:lvl4pPr>
            <a:lvl5pPr marL="1828800" indent="0">
              <a:buNone/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de-DE" noProof="0" dirty="0" smtClean="0"/>
              <a:t>Enter Title</a:t>
            </a:r>
            <a:endParaRPr lang="de-DE" noProof="0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80999" y="5949951"/>
            <a:ext cx="7454030" cy="370457"/>
          </a:xfrm>
          <a:prstGeom prst="rect">
            <a:avLst/>
          </a:prstGeom>
        </p:spPr>
        <p:txBody>
          <a:bodyPr anchor="b">
            <a:no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buClrTx/>
              <a:buFont typeface="+mj-lt"/>
              <a:buAutoNum type="arabicPeriod"/>
              <a:defRPr sz="800" baseline="0">
                <a:solidFill>
                  <a:schemeClr val="tx2"/>
                </a:solidFill>
              </a:defRPr>
            </a:lvl1pPr>
            <a:lvl2pPr marL="457200" indent="0">
              <a:buNone/>
              <a:defRPr sz="800">
                <a:solidFill>
                  <a:schemeClr val="tx2"/>
                </a:solidFill>
              </a:defRPr>
            </a:lvl2pPr>
            <a:lvl3pPr marL="914400" indent="0">
              <a:buNone/>
              <a:defRPr sz="800">
                <a:solidFill>
                  <a:schemeClr val="tx2"/>
                </a:solidFill>
              </a:defRPr>
            </a:lvl3pPr>
            <a:lvl4pPr marL="1371600" indent="0">
              <a:buNone/>
              <a:defRPr sz="800">
                <a:solidFill>
                  <a:schemeClr val="tx2"/>
                </a:solidFill>
              </a:defRPr>
            </a:lvl4pPr>
            <a:lvl5pPr marL="1828800" indent="0">
              <a:buNone/>
              <a:defRPr sz="8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 err="1" smtClean="0"/>
              <a:t>Footnote</a:t>
            </a:r>
            <a:r>
              <a:rPr lang="de-DE" dirty="0" smtClean="0"/>
              <a:t> / </a:t>
            </a:r>
            <a:r>
              <a:rPr lang="de-DE" noProof="0" dirty="0" err="1" smtClean="0"/>
              <a:t>source</a:t>
            </a:r>
            <a:endParaRPr lang="de-DE" noProof="0" dirty="0" smtClean="0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8"/>
          </p:nvPr>
        </p:nvSpPr>
        <p:spPr bwMode="gray"/>
        <p:txBody>
          <a:bodyPr/>
          <a:lstStyle/>
          <a:p>
            <a:r>
              <a:rPr lang="en-US" smtClean="0"/>
              <a:t>© msg | 14.05.2020 | Corona Warn App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9"/>
          </p:nvPr>
        </p:nvSpPr>
        <p:spPr bwMode="gray"/>
        <p:txBody>
          <a:bodyPr/>
          <a:lstStyle/>
          <a:p>
            <a:fld id="{3960B6C3-C496-4A7C-9C45-3D663D266B2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20"/>
          </p:nvPr>
        </p:nvSpPr>
        <p:spPr bwMode="gray">
          <a:xfrm>
            <a:off x="374650" y="1633538"/>
            <a:ext cx="9150350" cy="4316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grpSp>
        <p:nvGrpSpPr>
          <p:cNvPr id="10" name="Group 698"/>
          <p:cNvGrpSpPr>
            <a:grpSpLocks noChangeAspect="1"/>
          </p:cNvGrpSpPr>
          <p:nvPr/>
        </p:nvGrpSpPr>
        <p:grpSpPr bwMode="auto">
          <a:xfrm>
            <a:off x="8366759" y="244068"/>
            <a:ext cx="1158241" cy="363169"/>
            <a:chOff x="561" y="2271"/>
            <a:chExt cx="4634" cy="1453"/>
          </a:xfrm>
        </p:grpSpPr>
        <p:sp>
          <p:nvSpPr>
            <p:cNvPr id="11" name="AutoShape 697"/>
            <p:cNvSpPr>
              <a:spLocks noChangeAspect="1" noChangeArrowheads="1" noTextEdit="1"/>
            </p:cNvSpPr>
            <p:nvPr/>
          </p:nvSpPr>
          <p:spPr bwMode="auto">
            <a:xfrm>
              <a:off x="561" y="2271"/>
              <a:ext cx="4634" cy="1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2" name="Oval 699"/>
            <p:cNvSpPr>
              <a:spLocks noChangeArrowheads="1"/>
            </p:cNvSpPr>
            <p:nvPr/>
          </p:nvSpPr>
          <p:spPr bwMode="auto">
            <a:xfrm>
              <a:off x="561" y="2905"/>
              <a:ext cx="483" cy="484"/>
            </a:xfrm>
            <a:prstGeom prst="ellipse">
              <a:avLst/>
            </a:prstGeom>
            <a:solidFill>
              <a:srgbClr val="8414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3" name="Freeform 700"/>
            <p:cNvSpPr>
              <a:spLocks/>
            </p:cNvSpPr>
            <p:nvPr/>
          </p:nvSpPr>
          <p:spPr bwMode="auto">
            <a:xfrm>
              <a:off x="1200" y="2269"/>
              <a:ext cx="1559" cy="1113"/>
            </a:xfrm>
            <a:custGeom>
              <a:avLst/>
              <a:gdLst>
                <a:gd name="T0" fmla="*/ 0 w 659"/>
                <a:gd name="T1" fmla="*/ 0 h 469"/>
                <a:gd name="T2" fmla="*/ 0 w 659"/>
                <a:gd name="T3" fmla="*/ 469 h 469"/>
                <a:gd name="T4" fmla="*/ 85 w 659"/>
                <a:gd name="T5" fmla="*/ 469 h 469"/>
                <a:gd name="T6" fmla="*/ 85 w 659"/>
                <a:gd name="T7" fmla="*/ 72 h 469"/>
                <a:gd name="T8" fmla="*/ 282 w 659"/>
                <a:gd name="T9" fmla="*/ 72 h 469"/>
                <a:gd name="T10" fmla="*/ 282 w 659"/>
                <a:gd name="T11" fmla="*/ 469 h 469"/>
                <a:gd name="T12" fmla="*/ 367 w 659"/>
                <a:gd name="T13" fmla="*/ 469 h 469"/>
                <a:gd name="T14" fmla="*/ 367 w 659"/>
                <a:gd name="T15" fmla="*/ 72 h 469"/>
                <a:gd name="T16" fmla="*/ 498 w 659"/>
                <a:gd name="T17" fmla="*/ 72 h 469"/>
                <a:gd name="T18" fmla="*/ 573 w 659"/>
                <a:gd name="T19" fmla="*/ 155 h 469"/>
                <a:gd name="T20" fmla="*/ 573 w 659"/>
                <a:gd name="T21" fmla="*/ 469 h 469"/>
                <a:gd name="T22" fmla="*/ 659 w 659"/>
                <a:gd name="T23" fmla="*/ 469 h 469"/>
                <a:gd name="T24" fmla="*/ 659 w 659"/>
                <a:gd name="T25" fmla="*/ 132 h 469"/>
                <a:gd name="T26" fmla="*/ 541 w 659"/>
                <a:gd name="T27" fmla="*/ 0 h 469"/>
                <a:gd name="T28" fmla="*/ 0 w 659"/>
                <a:gd name="T29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9" h="469">
                  <a:moveTo>
                    <a:pt x="0" y="0"/>
                  </a:moveTo>
                  <a:cubicBezTo>
                    <a:pt x="0" y="469"/>
                    <a:pt x="0" y="469"/>
                    <a:pt x="0" y="469"/>
                  </a:cubicBezTo>
                  <a:cubicBezTo>
                    <a:pt x="85" y="469"/>
                    <a:pt x="85" y="469"/>
                    <a:pt x="85" y="469"/>
                  </a:cubicBezTo>
                  <a:cubicBezTo>
                    <a:pt x="85" y="72"/>
                    <a:pt x="85" y="72"/>
                    <a:pt x="85" y="72"/>
                  </a:cubicBezTo>
                  <a:cubicBezTo>
                    <a:pt x="85" y="72"/>
                    <a:pt x="218" y="72"/>
                    <a:pt x="282" y="72"/>
                  </a:cubicBezTo>
                  <a:cubicBezTo>
                    <a:pt x="282" y="469"/>
                    <a:pt x="282" y="469"/>
                    <a:pt x="282" y="469"/>
                  </a:cubicBezTo>
                  <a:cubicBezTo>
                    <a:pt x="367" y="469"/>
                    <a:pt x="367" y="469"/>
                    <a:pt x="367" y="469"/>
                  </a:cubicBezTo>
                  <a:cubicBezTo>
                    <a:pt x="367" y="72"/>
                    <a:pt x="367" y="72"/>
                    <a:pt x="367" y="72"/>
                  </a:cubicBezTo>
                  <a:cubicBezTo>
                    <a:pt x="424" y="72"/>
                    <a:pt x="472" y="72"/>
                    <a:pt x="498" y="72"/>
                  </a:cubicBezTo>
                  <a:cubicBezTo>
                    <a:pt x="542" y="72"/>
                    <a:pt x="573" y="98"/>
                    <a:pt x="573" y="155"/>
                  </a:cubicBezTo>
                  <a:cubicBezTo>
                    <a:pt x="573" y="469"/>
                    <a:pt x="573" y="469"/>
                    <a:pt x="573" y="469"/>
                  </a:cubicBezTo>
                  <a:cubicBezTo>
                    <a:pt x="659" y="469"/>
                    <a:pt x="659" y="469"/>
                    <a:pt x="659" y="469"/>
                  </a:cubicBezTo>
                  <a:cubicBezTo>
                    <a:pt x="659" y="346"/>
                    <a:pt x="659" y="239"/>
                    <a:pt x="659" y="132"/>
                  </a:cubicBezTo>
                  <a:cubicBezTo>
                    <a:pt x="659" y="68"/>
                    <a:pt x="626" y="0"/>
                    <a:pt x="54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4" name="Freeform 701"/>
            <p:cNvSpPr>
              <a:spLocks/>
            </p:cNvSpPr>
            <p:nvPr/>
          </p:nvSpPr>
          <p:spPr bwMode="auto">
            <a:xfrm>
              <a:off x="2877" y="2269"/>
              <a:ext cx="1107" cy="1113"/>
            </a:xfrm>
            <a:custGeom>
              <a:avLst/>
              <a:gdLst>
                <a:gd name="T0" fmla="*/ 121 w 468"/>
                <a:gd name="T1" fmla="*/ 0 h 469"/>
                <a:gd name="T2" fmla="*/ 0 w 468"/>
                <a:gd name="T3" fmla="*/ 130 h 469"/>
                <a:gd name="T4" fmla="*/ 115 w 468"/>
                <a:gd name="T5" fmla="*/ 266 h 469"/>
                <a:gd name="T6" fmla="*/ 319 w 468"/>
                <a:gd name="T7" fmla="*/ 266 h 469"/>
                <a:gd name="T8" fmla="*/ 381 w 468"/>
                <a:gd name="T9" fmla="*/ 335 h 469"/>
                <a:gd name="T10" fmla="*/ 320 w 468"/>
                <a:gd name="T11" fmla="*/ 398 h 469"/>
                <a:gd name="T12" fmla="*/ 8 w 468"/>
                <a:gd name="T13" fmla="*/ 398 h 469"/>
                <a:gd name="T14" fmla="*/ 8 w 468"/>
                <a:gd name="T15" fmla="*/ 469 h 469"/>
                <a:gd name="T16" fmla="*/ 356 w 468"/>
                <a:gd name="T17" fmla="*/ 469 h 469"/>
                <a:gd name="T18" fmla="*/ 468 w 468"/>
                <a:gd name="T19" fmla="*/ 336 h 469"/>
                <a:gd name="T20" fmla="*/ 362 w 468"/>
                <a:gd name="T21" fmla="*/ 194 h 469"/>
                <a:gd name="T22" fmla="*/ 142 w 468"/>
                <a:gd name="T23" fmla="*/ 194 h 469"/>
                <a:gd name="T24" fmla="*/ 86 w 468"/>
                <a:gd name="T25" fmla="*/ 132 h 469"/>
                <a:gd name="T26" fmla="*/ 151 w 468"/>
                <a:gd name="T27" fmla="*/ 72 h 469"/>
                <a:gd name="T28" fmla="*/ 452 w 468"/>
                <a:gd name="T29" fmla="*/ 72 h 469"/>
                <a:gd name="T30" fmla="*/ 452 w 468"/>
                <a:gd name="T31" fmla="*/ 0 h 469"/>
                <a:gd name="T32" fmla="*/ 121 w 468"/>
                <a:gd name="T33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8" h="469">
                  <a:moveTo>
                    <a:pt x="121" y="0"/>
                  </a:moveTo>
                  <a:cubicBezTo>
                    <a:pt x="28" y="0"/>
                    <a:pt x="0" y="62"/>
                    <a:pt x="0" y="130"/>
                  </a:cubicBezTo>
                  <a:cubicBezTo>
                    <a:pt x="0" y="204"/>
                    <a:pt x="31" y="266"/>
                    <a:pt x="115" y="266"/>
                  </a:cubicBezTo>
                  <a:cubicBezTo>
                    <a:pt x="191" y="266"/>
                    <a:pt x="262" y="266"/>
                    <a:pt x="319" y="266"/>
                  </a:cubicBezTo>
                  <a:cubicBezTo>
                    <a:pt x="381" y="266"/>
                    <a:pt x="381" y="314"/>
                    <a:pt x="381" y="335"/>
                  </a:cubicBezTo>
                  <a:cubicBezTo>
                    <a:pt x="381" y="356"/>
                    <a:pt x="381" y="398"/>
                    <a:pt x="320" y="398"/>
                  </a:cubicBezTo>
                  <a:cubicBezTo>
                    <a:pt x="272" y="398"/>
                    <a:pt x="8" y="398"/>
                    <a:pt x="8" y="398"/>
                  </a:cubicBezTo>
                  <a:cubicBezTo>
                    <a:pt x="8" y="398"/>
                    <a:pt x="8" y="449"/>
                    <a:pt x="8" y="469"/>
                  </a:cubicBezTo>
                  <a:cubicBezTo>
                    <a:pt x="356" y="469"/>
                    <a:pt x="356" y="469"/>
                    <a:pt x="356" y="469"/>
                  </a:cubicBezTo>
                  <a:cubicBezTo>
                    <a:pt x="443" y="469"/>
                    <a:pt x="468" y="418"/>
                    <a:pt x="468" y="336"/>
                  </a:cubicBezTo>
                  <a:cubicBezTo>
                    <a:pt x="468" y="238"/>
                    <a:pt x="436" y="194"/>
                    <a:pt x="362" y="194"/>
                  </a:cubicBezTo>
                  <a:cubicBezTo>
                    <a:pt x="274" y="194"/>
                    <a:pt x="213" y="194"/>
                    <a:pt x="142" y="194"/>
                  </a:cubicBezTo>
                  <a:cubicBezTo>
                    <a:pt x="86" y="194"/>
                    <a:pt x="86" y="157"/>
                    <a:pt x="86" y="132"/>
                  </a:cubicBezTo>
                  <a:cubicBezTo>
                    <a:pt x="86" y="112"/>
                    <a:pt x="92" y="72"/>
                    <a:pt x="151" y="72"/>
                  </a:cubicBezTo>
                  <a:cubicBezTo>
                    <a:pt x="214" y="72"/>
                    <a:pt x="452" y="72"/>
                    <a:pt x="452" y="72"/>
                  </a:cubicBezTo>
                  <a:cubicBezTo>
                    <a:pt x="452" y="43"/>
                    <a:pt x="452" y="27"/>
                    <a:pt x="452" y="0"/>
                  </a:cubicBezTo>
                  <a:cubicBezTo>
                    <a:pt x="121" y="0"/>
                    <a:pt x="121" y="0"/>
                    <a:pt x="121" y="0"/>
                  </a:cubicBezTo>
                  <a:close/>
                </a:path>
              </a:pathLst>
            </a:custGeom>
            <a:solidFill>
              <a:srgbClr val="6F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5" name="Freeform 702"/>
            <p:cNvSpPr>
              <a:spLocks noEditPoints="1"/>
            </p:cNvSpPr>
            <p:nvPr/>
          </p:nvSpPr>
          <p:spPr bwMode="auto">
            <a:xfrm>
              <a:off x="4107" y="2269"/>
              <a:ext cx="1090" cy="1455"/>
            </a:xfrm>
            <a:custGeom>
              <a:avLst/>
              <a:gdLst>
                <a:gd name="T0" fmla="*/ 170 w 461"/>
                <a:gd name="T1" fmla="*/ 0 h 613"/>
                <a:gd name="T2" fmla="*/ 44 w 461"/>
                <a:gd name="T3" fmla="*/ 29 h 613"/>
                <a:gd name="T4" fmla="*/ 0 w 461"/>
                <a:gd name="T5" fmla="*/ 149 h 613"/>
                <a:gd name="T6" fmla="*/ 0 w 461"/>
                <a:gd name="T7" fmla="*/ 233 h 613"/>
                <a:gd name="T8" fmla="*/ 0 w 461"/>
                <a:gd name="T9" fmla="*/ 318 h 613"/>
                <a:gd name="T10" fmla="*/ 47 w 461"/>
                <a:gd name="T11" fmla="*/ 445 h 613"/>
                <a:gd name="T12" fmla="*/ 170 w 461"/>
                <a:gd name="T13" fmla="*/ 469 h 613"/>
                <a:gd name="T14" fmla="*/ 376 w 461"/>
                <a:gd name="T15" fmla="*/ 469 h 613"/>
                <a:gd name="T16" fmla="*/ 376 w 461"/>
                <a:gd name="T17" fmla="*/ 487 h 613"/>
                <a:gd name="T18" fmla="*/ 328 w 461"/>
                <a:gd name="T19" fmla="*/ 538 h 613"/>
                <a:gd name="T20" fmla="*/ 61 w 461"/>
                <a:gd name="T21" fmla="*/ 538 h 613"/>
                <a:gd name="T22" fmla="*/ 61 w 461"/>
                <a:gd name="T23" fmla="*/ 613 h 613"/>
                <a:gd name="T24" fmla="*/ 356 w 461"/>
                <a:gd name="T25" fmla="*/ 613 h 613"/>
                <a:gd name="T26" fmla="*/ 461 w 461"/>
                <a:gd name="T27" fmla="*/ 511 h 613"/>
                <a:gd name="T28" fmla="*/ 461 w 461"/>
                <a:gd name="T29" fmla="*/ 0 h 613"/>
                <a:gd name="T30" fmla="*/ 170 w 461"/>
                <a:gd name="T31" fmla="*/ 0 h 613"/>
                <a:gd name="T32" fmla="*/ 376 w 461"/>
                <a:gd name="T33" fmla="*/ 398 h 613"/>
                <a:gd name="T34" fmla="*/ 196 w 461"/>
                <a:gd name="T35" fmla="*/ 398 h 613"/>
                <a:gd name="T36" fmla="*/ 88 w 461"/>
                <a:gd name="T37" fmla="*/ 333 h 613"/>
                <a:gd name="T38" fmla="*/ 88 w 461"/>
                <a:gd name="T39" fmla="*/ 231 h 613"/>
                <a:gd name="T40" fmla="*/ 88 w 461"/>
                <a:gd name="T41" fmla="*/ 148 h 613"/>
                <a:gd name="T42" fmla="*/ 200 w 461"/>
                <a:gd name="T43" fmla="*/ 72 h 613"/>
                <a:gd name="T44" fmla="*/ 376 w 461"/>
                <a:gd name="T45" fmla="*/ 72 h 613"/>
                <a:gd name="T46" fmla="*/ 376 w 461"/>
                <a:gd name="T47" fmla="*/ 398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61" h="613">
                  <a:moveTo>
                    <a:pt x="170" y="0"/>
                  </a:moveTo>
                  <a:cubicBezTo>
                    <a:pt x="94" y="0"/>
                    <a:pt x="65" y="12"/>
                    <a:pt x="44" y="29"/>
                  </a:cubicBezTo>
                  <a:cubicBezTo>
                    <a:pt x="22" y="47"/>
                    <a:pt x="1" y="70"/>
                    <a:pt x="0" y="149"/>
                  </a:cubicBezTo>
                  <a:cubicBezTo>
                    <a:pt x="0" y="233"/>
                    <a:pt x="0" y="233"/>
                    <a:pt x="0" y="233"/>
                  </a:cubicBezTo>
                  <a:cubicBezTo>
                    <a:pt x="0" y="318"/>
                    <a:pt x="0" y="318"/>
                    <a:pt x="0" y="318"/>
                  </a:cubicBezTo>
                  <a:cubicBezTo>
                    <a:pt x="0" y="402"/>
                    <a:pt x="23" y="425"/>
                    <a:pt x="47" y="445"/>
                  </a:cubicBezTo>
                  <a:cubicBezTo>
                    <a:pt x="63" y="456"/>
                    <a:pt x="89" y="469"/>
                    <a:pt x="170" y="469"/>
                  </a:cubicBezTo>
                  <a:cubicBezTo>
                    <a:pt x="376" y="469"/>
                    <a:pt x="376" y="469"/>
                    <a:pt x="376" y="469"/>
                  </a:cubicBezTo>
                  <a:cubicBezTo>
                    <a:pt x="376" y="469"/>
                    <a:pt x="376" y="484"/>
                    <a:pt x="376" y="487"/>
                  </a:cubicBezTo>
                  <a:cubicBezTo>
                    <a:pt x="376" y="523"/>
                    <a:pt x="369" y="538"/>
                    <a:pt x="328" y="538"/>
                  </a:cubicBezTo>
                  <a:cubicBezTo>
                    <a:pt x="61" y="538"/>
                    <a:pt x="61" y="538"/>
                    <a:pt x="61" y="538"/>
                  </a:cubicBezTo>
                  <a:cubicBezTo>
                    <a:pt x="61" y="613"/>
                    <a:pt x="61" y="613"/>
                    <a:pt x="61" y="613"/>
                  </a:cubicBezTo>
                  <a:cubicBezTo>
                    <a:pt x="356" y="613"/>
                    <a:pt x="356" y="613"/>
                    <a:pt x="356" y="613"/>
                  </a:cubicBezTo>
                  <a:cubicBezTo>
                    <a:pt x="435" y="613"/>
                    <a:pt x="461" y="578"/>
                    <a:pt x="461" y="511"/>
                  </a:cubicBezTo>
                  <a:cubicBezTo>
                    <a:pt x="461" y="0"/>
                    <a:pt x="461" y="0"/>
                    <a:pt x="461" y="0"/>
                  </a:cubicBezTo>
                  <a:lnTo>
                    <a:pt x="170" y="0"/>
                  </a:lnTo>
                  <a:close/>
                  <a:moveTo>
                    <a:pt x="376" y="398"/>
                  </a:moveTo>
                  <a:cubicBezTo>
                    <a:pt x="196" y="398"/>
                    <a:pt x="196" y="398"/>
                    <a:pt x="196" y="398"/>
                  </a:cubicBezTo>
                  <a:cubicBezTo>
                    <a:pt x="143" y="398"/>
                    <a:pt x="89" y="402"/>
                    <a:pt x="88" y="333"/>
                  </a:cubicBezTo>
                  <a:cubicBezTo>
                    <a:pt x="88" y="330"/>
                    <a:pt x="88" y="305"/>
                    <a:pt x="88" y="231"/>
                  </a:cubicBezTo>
                  <a:cubicBezTo>
                    <a:pt x="88" y="169"/>
                    <a:pt x="87" y="154"/>
                    <a:pt x="88" y="148"/>
                  </a:cubicBezTo>
                  <a:cubicBezTo>
                    <a:pt x="91" y="90"/>
                    <a:pt x="112" y="70"/>
                    <a:pt x="200" y="72"/>
                  </a:cubicBezTo>
                  <a:cubicBezTo>
                    <a:pt x="205" y="72"/>
                    <a:pt x="376" y="72"/>
                    <a:pt x="376" y="72"/>
                  </a:cubicBezTo>
                  <a:lnTo>
                    <a:pt x="376" y="398"/>
                  </a:lnTo>
                  <a:close/>
                </a:path>
              </a:pathLst>
            </a:custGeom>
            <a:solidFill>
              <a:srgbClr val="6F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1968084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wo Contents (ms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 anchor="ctr"/>
          <a:lstStyle/>
          <a:p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373063" y="1633538"/>
            <a:ext cx="4410476" cy="43164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5152030" y="1633538"/>
            <a:ext cx="4365507" cy="43164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80999" y="134279"/>
            <a:ext cx="7454706" cy="27622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1400" baseline="0">
                <a:solidFill>
                  <a:schemeClr val="accent2"/>
                </a:solidFill>
              </a:defRPr>
            </a:lvl1pPr>
            <a:lvl2pPr marL="457200" indent="0">
              <a:buNone/>
              <a:defRPr>
                <a:solidFill>
                  <a:schemeClr val="accent6"/>
                </a:solidFill>
              </a:defRPr>
            </a:lvl2pPr>
            <a:lvl3pPr marL="914400" indent="0">
              <a:buNone/>
              <a:defRPr>
                <a:solidFill>
                  <a:schemeClr val="accent6"/>
                </a:solidFill>
              </a:defRPr>
            </a:lvl3pPr>
            <a:lvl4pPr marL="1371600" indent="0">
              <a:buNone/>
              <a:defRPr>
                <a:solidFill>
                  <a:schemeClr val="accent6"/>
                </a:solidFill>
              </a:defRPr>
            </a:lvl4pPr>
            <a:lvl5pPr marL="1828800" indent="0">
              <a:buNone/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de-DE" noProof="0" dirty="0" smtClean="0"/>
              <a:t>Enter Title</a:t>
            </a:r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8"/>
          </p:nvPr>
        </p:nvSpPr>
        <p:spPr bwMode="gray"/>
        <p:txBody>
          <a:bodyPr/>
          <a:lstStyle/>
          <a:p>
            <a:r>
              <a:rPr lang="en-US" smtClean="0"/>
              <a:t>© msg | 14.05.2020 | Corona Warn App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9"/>
          </p:nvPr>
        </p:nvSpPr>
        <p:spPr bwMode="gray"/>
        <p:txBody>
          <a:bodyPr/>
          <a:lstStyle/>
          <a:p>
            <a:fld id="{3960B6C3-C496-4A7C-9C45-3D663D266B2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Textplatzhalter 15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80999" y="5949951"/>
            <a:ext cx="7454030" cy="370457"/>
          </a:xfrm>
          <a:prstGeom prst="rect">
            <a:avLst/>
          </a:prstGeom>
        </p:spPr>
        <p:txBody>
          <a:bodyPr anchor="b">
            <a:no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buClrTx/>
              <a:buFont typeface="+mj-lt"/>
              <a:buAutoNum type="arabicPeriod"/>
              <a:defRPr sz="800" baseline="0">
                <a:solidFill>
                  <a:schemeClr val="tx2"/>
                </a:solidFill>
              </a:defRPr>
            </a:lvl1pPr>
            <a:lvl2pPr marL="457200" indent="0">
              <a:buNone/>
              <a:defRPr sz="800">
                <a:solidFill>
                  <a:schemeClr val="tx2"/>
                </a:solidFill>
              </a:defRPr>
            </a:lvl2pPr>
            <a:lvl3pPr marL="914400" indent="0">
              <a:buNone/>
              <a:defRPr sz="800">
                <a:solidFill>
                  <a:schemeClr val="tx2"/>
                </a:solidFill>
              </a:defRPr>
            </a:lvl3pPr>
            <a:lvl4pPr marL="1371600" indent="0">
              <a:buNone/>
              <a:defRPr sz="800">
                <a:solidFill>
                  <a:schemeClr val="tx2"/>
                </a:solidFill>
              </a:defRPr>
            </a:lvl4pPr>
            <a:lvl5pPr marL="1828800" indent="0">
              <a:buNone/>
              <a:defRPr sz="8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noProof="0" dirty="0" err="1" smtClean="0"/>
              <a:t>Footnote</a:t>
            </a:r>
            <a:r>
              <a:rPr lang="de-DE" dirty="0" smtClean="0"/>
              <a:t> / </a:t>
            </a:r>
            <a:r>
              <a:rPr lang="de-DE" dirty="0" err="1" smtClean="0"/>
              <a:t>source</a:t>
            </a:r>
            <a:endParaRPr lang="de-DE" dirty="0" smtClean="0"/>
          </a:p>
        </p:txBody>
      </p:sp>
      <p:grpSp>
        <p:nvGrpSpPr>
          <p:cNvPr id="10" name="Group 698"/>
          <p:cNvGrpSpPr>
            <a:grpSpLocks noChangeAspect="1"/>
          </p:cNvGrpSpPr>
          <p:nvPr/>
        </p:nvGrpSpPr>
        <p:grpSpPr bwMode="auto">
          <a:xfrm>
            <a:off x="8366759" y="244068"/>
            <a:ext cx="1158241" cy="363169"/>
            <a:chOff x="561" y="2271"/>
            <a:chExt cx="4634" cy="1453"/>
          </a:xfrm>
        </p:grpSpPr>
        <p:sp>
          <p:nvSpPr>
            <p:cNvPr id="12" name="AutoShape 697"/>
            <p:cNvSpPr>
              <a:spLocks noChangeAspect="1" noChangeArrowheads="1" noTextEdit="1"/>
            </p:cNvSpPr>
            <p:nvPr/>
          </p:nvSpPr>
          <p:spPr bwMode="auto">
            <a:xfrm>
              <a:off x="561" y="2271"/>
              <a:ext cx="4634" cy="1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3" name="Oval 699"/>
            <p:cNvSpPr>
              <a:spLocks noChangeArrowheads="1"/>
            </p:cNvSpPr>
            <p:nvPr/>
          </p:nvSpPr>
          <p:spPr bwMode="auto">
            <a:xfrm>
              <a:off x="561" y="2905"/>
              <a:ext cx="483" cy="484"/>
            </a:xfrm>
            <a:prstGeom prst="ellipse">
              <a:avLst/>
            </a:prstGeom>
            <a:solidFill>
              <a:srgbClr val="8414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4" name="Freeform 700"/>
            <p:cNvSpPr>
              <a:spLocks/>
            </p:cNvSpPr>
            <p:nvPr/>
          </p:nvSpPr>
          <p:spPr bwMode="auto">
            <a:xfrm>
              <a:off x="1200" y="2269"/>
              <a:ext cx="1559" cy="1113"/>
            </a:xfrm>
            <a:custGeom>
              <a:avLst/>
              <a:gdLst>
                <a:gd name="T0" fmla="*/ 0 w 659"/>
                <a:gd name="T1" fmla="*/ 0 h 469"/>
                <a:gd name="T2" fmla="*/ 0 w 659"/>
                <a:gd name="T3" fmla="*/ 469 h 469"/>
                <a:gd name="T4" fmla="*/ 85 w 659"/>
                <a:gd name="T5" fmla="*/ 469 h 469"/>
                <a:gd name="T6" fmla="*/ 85 w 659"/>
                <a:gd name="T7" fmla="*/ 72 h 469"/>
                <a:gd name="T8" fmla="*/ 282 w 659"/>
                <a:gd name="T9" fmla="*/ 72 h 469"/>
                <a:gd name="T10" fmla="*/ 282 w 659"/>
                <a:gd name="T11" fmla="*/ 469 h 469"/>
                <a:gd name="T12" fmla="*/ 367 w 659"/>
                <a:gd name="T13" fmla="*/ 469 h 469"/>
                <a:gd name="T14" fmla="*/ 367 w 659"/>
                <a:gd name="T15" fmla="*/ 72 h 469"/>
                <a:gd name="T16" fmla="*/ 498 w 659"/>
                <a:gd name="T17" fmla="*/ 72 h 469"/>
                <a:gd name="T18" fmla="*/ 573 w 659"/>
                <a:gd name="T19" fmla="*/ 155 h 469"/>
                <a:gd name="T20" fmla="*/ 573 w 659"/>
                <a:gd name="T21" fmla="*/ 469 h 469"/>
                <a:gd name="T22" fmla="*/ 659 w 659"/>
                <a:gd name="T23" fmla="*/ 469 h 469"/>
                <a:gd name="T24" fmla="*/ 659 w 659"/>
                <a:gd name="T25" fmla="*/ 132 h 469"/>
                <a:gd name="T26" fmla="*/ 541 w 659"/>
                <a:gd name="T27" fmla="*/ 0 h 469"/>
                <a:gd name="T28" fmla="*/ 0 w 659"/>
                <a:gd name="T29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9" h="469">
                  <a:moveTo>
                    <a:pt x="0" y="0"/>
                  </a:moveTo>
                  <a:cubicBezTo>
                    <a:pt x="0" y="469"/>
                    <a:pt x="0" y="469"/>
                    <a:pt x="0" y="469"/>
                  </a:cubicBezTo>
                  <a:cubicBezTo>
                    <a:pt x="85" y="469"/>
                    <a:pt x="85" y="469"/>
                    <a:pt x="85" y="469"/>
                  </a:cubicBezTo>
                  <a:cubicBezTo>
                    <a:pt x="85" y="72"/>
                    <a:pt x="85" y="72"/>
                    <a:pt x="85" y="72"/>
                  </a:cubicBezTo>
                  <a:cubicBezTo>
                    <a:pt x="85" y="72"/>
                    <a:pt x="218" y="72"/>
                    <a:pt x="282" y="72"/>
                  </a:cubicBezTo>
                  <a:cubicBezTo>
                    <a:pt x="282" y="469"/>
                    <a:pt x="282" y="469"/>
                    <a:pt x="282" y="469"/>
                  </a:cubicBezTo>
                  <a:cubicBezTo>
                    <a:pt x="367" y="469"/>
                    <a:pt x="367" y="469"/>
                    <a:pt x="367" y="469"/>
                  </a:cubicBezTo>
                  <a:cubicBezTo>
                    <a:pt x="367" y="72"/>
                    <a:pt x="367" y="72"/>
                    <a:pt x="367" y="72"/>
                  </a:cubicBezTo>
                  <a:cubicBezTo>
                    <a:pt x="424" y="72"/>
                    <a:pt x="472" y="72"/>
                    <a:pt x="498" y="72"/>
                  </a:cubicBezTo>
                  <a:cubicBezTo>
                    <a:pt x="542" y="72"/>
                    <a:pt x="573" y="98"/>
                    <a:pt x="573" y="155"/>
                  </a:cubicBezTo>
                  <a:cubicBezTo>
                    <a:pt x="573" y="469"/>
                    <a:pt x="573" y="469"/>
                    <a:pt x="573" y="469"/>
                  </a:cubicBezTo>
                  <a:cubicBezTo>
                    <a:pt x="659" y="469"/>
                    <a:pt x="659" y="469"/>
                    <a:pt x="659" y="469"/>
                  </a:cubicBezTo>
                  <a:cubicBezTo>
                    <a:pt x="659" y="346"/>
                    <a:pt x="659" y="239"/>
                    <a:pt x="659" y="132"/>
                  </a:cubicBezTo>
                  <a:cubicBezTo>
                    <a:pt x="659" y="68"/>
                    <a:pt x="626" y="0"/>
                    <a:pt x="54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6" name="Freeform 701"/>
            <p:cNvSpPr>
              <a:spLocks/>
            </p:cNvSpPr>
            <p:nvPr/>
          </p:nvSpPr>
          <p:spPr bwMode="auto">
            <a:xfrm>
              <a:off x="2877" y="2269"/>
              <a:ext cx="1107" cy="1113"/>
            </a:xfrm>
            <a:custGeom>
              <a:avLst/>
              <a:gdLst>
                <a:gd name="T0" fmla="*/ 121 w 468"/>
                <a:gd name="T1" fmla="*/ 0 h 469"/>
                <a:gd name="T2" fmla="*/ 0 w 468"/>
                <a:gd name="T3" fmla="*/ 130 h 469"/>
                <a:gd name="T4" fmla="*/ 115 w 468"/>
                <a:gd name="T5" fmla="*/ 266 h 469"/>
                <a:gd name="T6" fmla="*/ 319 w 468"/>
                <a:gd name="T7" fmla="*/ 266 h 469"/>
                <a:gd name="T8" fmla="*/ 381 w 468"/>
                <a:gd name="T9" fmla="*/ 335 h 469"/>
                <a:gd name="T10" fmla="*/ 320 w 468"/>
                <a:gd name="T11" fmla="*/ 398 h 469"/>
                <a:gd name="T12" fmla="*/ 8 w 468"/>
                <a:gd name="T13" fmla="*/ 398 h 469"/>
                <a:gd name="T14" fmla="*/ 8 w 468"/>
                <a:gd name="T15" fmla="*/ 469 h 469"/>
                <a:gd name="T16" fmla="*/ 356 w 468"/>
                <a:gd name="T17" fmla="*/ 469 h 469"/>
                <a:gd name="T18" fmla="*/ 468 w 468"/>
                <a:gd name="T19" fmla="*/ 336 h 469"/>
                <a:gd name="T20" fmla="*/ 362 w 468"/>
                <a:gd name="T21" fmla="*/ 194 h 469"/>
                <a:gd name="T22" fmla="*/ 142 w 468"/>
                <a:gd name="T23" fmla="*/ 194 h 469"/>
                <a:gd name="T24" fmla="*/ 86 w 468"/>
                <a:gd name="T25" fmla="*/ 132 h 469"/>
                <a:gd name="T26" fmla="*/ 151 w 468"/>
                <a:gd name="T27" fmla="*/ 72 h 469"/>
                <a:gd name="T28" fmla="*/ 452 w 468"/>
                <a:gd name="T29" fmla="*/ 72 h 469"/>
                <a:gd name="T30" fmla="*/ 452 w 468"/>
                <a:gd name="T31" fmla="*/ 0 h 469"/>
                <a:gd name="T32" fmla="*/ 121 w 468"/>
                <a:gd name="T33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8" h="469">
                  <a:moveTo>
                    <a:pt x="121" y="0"/>
                  </a:moveTo>
                  <a:cubicBezTo>
                    <a:pt x="28" y="0"/>
                    <a:pt x="0" y="62"/>
                    <a:pt x="0" y="130"/>
                  </a:cubicBezTo>
                  <a:cubicBezTo>
                    <a:pt x="0" y="204"/>
                    <a:pt x="31" y="266"/>
                    <a:pt x="115" y="266"/>
                  </a:cubicBezTo>
                  <a:cubicBezTo>
                    <a:pt x="191" y="266"/>
                    <a:pt x="262" y="266"/>
                    <a:pt x="319" y="266"/>
                  </a:cubicBezTo>
                  <a:cubicBezTo>
                    <a:pt x="381" y="266"/>
                    <a:pt x="381" y="314"/>
                    <a:pt x="381" y="335"/>
                  </a:cubicBezTo>
                  <a:cubicBezTo>
                    <a:pt x="381" y="356"/>
                    <a:pt x="381" y="398"/>
                    <a:pt x="320" y="398"/>
                  </a:cubicBezTo>
                  <a:cubicBezTo>
                    <a:pt x="272" y="398"/>
                    <a:pt x="8" y="398"/>
                    <a:pt x="8" y="398"/>
                  </a:cubicBezTo>
                  <a:cubicBezTo>
                    <a:pt x="8" y="398"/>
                    <a:pt x="8" y="449"/>
                    <a:pt x="8" y="469"/>
                  </a:cubicBezTo>
                  <a:cubicBezTo>
                    <a:pt x="356" y="469"/>
                    <a:pt x="356" y="469"/>
                    <a:pt x="356" y="469"/>
                  </a:cubicBezTo>
                  <a:cubicBezTo>
                    <a:pt x="443" y="469"/>
                    <a:pt x="468" y="418"/>
                    <a:pt x="468" y="336"/>
                  </a:cubicBezTo>
                  <a:cubicBezTo>
                    <a:pt x="468" y="238"/>
                    <a:pt x="436" y="194"/>
                    <a:pt x="362" y="194"/>
                  </a:cubicBezTo>
                  <a:cubicBezTo>
                    <a:pt x="274" y="194"/>
                    <a:pt x="213" y="194"/>
                    <a:pt x="142" y="194"/>
                  </a:cubicBezTo>
                  <a:cubicBezTo>
                    <a:pt x="86" y="194"/>
                    <a:pt x="86" y="157"/>
                    <a:pt x="86" y="132"/>
                  </a:cubicBezTo>
                  <a:cubicBezTo>
                    <a:pt x="86" y="112"/>
                    <a:pt x="92" y="72"/>
                    <a:pt x="151" y="72"/>
                  </a:cubicBezTo>
                  <a:cubicBezTo>
                    <a:pt x="214" y="72"/>
                    <a:pt x="452" y="72"/>
                    <a:pt x="452" y="72"/>
                  </a:cubicBezTo>
                  <a:cubicBezTo>
                    <a:pt x="452" y="43"/>
                    <a:pt x="452" y="27"/>
                    <a:pt x="452" y="0"/>
                  </a:cubicBezTo>
                  <a:cubicBezTo>
                    <a:pt x="121" y="0"/>
                    <a:pt x="121" y="0"/>
                    <a:pt x="121" y="0"/>
                  </a:cubicBezTo>
                  <a:close/>
                </a:path>
              </a:pathLst>
            </a:custGeom>
            <a:solidFill>
              <a:srgbClr val="6F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7" name="Freeform 702"/>
            <p:cNvSpPr>
              <a:spLocks noEditPoints="1"/>
            </p:cNvSpPr>
            <p:nvPr/>
          </p:nvSpPr>
          <p:spPr bwMode="auto">
            <a:xfrm>
              <a:off x="4107" y="2269"/>
              <a:ext cx="1090" cy="1455"/>
            </a:xfrm>
            <a:custGeom>
              <a:avLst/>
              <a:gdLst>
                <a:gd name="T0" fmla="*/ 170 w 461"/>
                <a:gd name="T1" fmla="*/ 0 h 613"/>
                <a:gd name="T2" fmla="*/ 44 w 461"/>
                <a:gd name="T3" fmla="*/ 29 h 613"/>
                <a:gd name="T4" fmla="*/ 0 w 461"/>
                <a:gd name="T5" fmla="*/ 149 h 613"/>
                <a:gd name="T6" fmla="*/ 0 w 461"/>
                <a:gd name="T7" fmla="*/ 233 h 613"/>
                <a:gd name="T8" fmla="*/ 0 w 461"/>
                <a:gd name="T9" fmla="*/ 318 h 613"/>
                <a:gd name="T10" fmla="*/ 47 w 461"/>
                <a:gd name="T11" fmla="*/ 445 h 613"/>
                <a:gd name="T12" fmla="*/ 170 w 461"/>
                <a:gd name="T13" fmla="*/ 469 h 613"/>
                <a:gd name="T14" fmla="*/ 376 w 461"/>
                <a:gd name="T15" fmla="*/ 469 h 613"/>
                <a:gd name="T16" fmla="*/ 376 w 461"/>
                <a:gd name="T17" fmla="*/ 487 h 613"/>
                <a:gd name="T18" fmla="*/ 328 w 461"/>
                <a:gd name="T19" fmla="*/ 538 h 613"/>
                <a:gd name="T20" fmla="*/ 61 w 461"/>
                <a:gd name="T21" fmla="*/ 538 h 613"/>
                <a:gd name="T22" fmla="*/ 61 w 461"/>
                <a:gd name="T23" fmla="*/ 613 h 613"/>
                <a:gd name="T24" fmla="*/ 356 w 461"/>
                <a:gd name="T25" fmla="*/ 613 h 613"/>
                <a:gd name="T26" fmla="*/ 461 w 461"/>
                <a:gd name="T27" fmla="*/ 511 h 613"/>
                <a:gd name="T28" fmla="*/ 461 w 461"/>
                <a:gd name="T29" fmla="*/ 0 h 613"/>
                <a:gd name="T30" fmla="*/ 170 w 461"/>
                <a:gd name="T31" fmla="*/ 0 h 613"/>
                <a:gd name="T32" fmla="*/ 376 w 461"/>
                <a:gd name="T33" fmla="*/ 398 h 613"/>
                <a:gd name="T34" fmla="*/ 196 w 461"/>
                <a:gd name="T35" fmla="*/ 398 h 613"/>
                <a:gd name="T36" fmla="*/ 88 w 461"/>
                <a:gd name="T37" fmla="*/ 333 h 613"/>
                <a:gd name="T38" fmla="*/ 88 w 461"/>
                <a:gd name="T39" fmla="*/ 231 h 613"/>
                <a:gd name="T40" fmla="*/ 88 w 461"/>
                <a:gd name="T41" fmla="*/ 148 h 613"/>
                <a:gd name="T42" fmla="*/ 200 w 461"/>
                <a:gd name="T43" fmla="*/ 72 h 613"/>
                <a:gd name="T44" fmla="*/ 376 w 461"/>
                <a:gd name="T45" fmla="*/ 72 h 613"/>
                <a:gd name="T46" fmla="*/ 376 w 461"/>
                <a:gd name="T47" fmla="*/ 398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61" h="613">
                  <a:moveTo>
                    <a:pt x="170" y="0"/>
                  </a:moveTo>
                  <a:cubicBezTo>
                    <a:pt x="94" y="0"/>
                    <a:pt x="65" y="12"/>
                    <a:pt x="44" y="29"/>
                  </a:cubicBezTo>
                  <a:cubicBezTo>
                    <a:pt x="22" y="47"/>
                    <a:pt x="1" y="70"/>
                    <a:pt x="0" y="149"/>
                  </a:cubicBezTo>
                  <a:cubicBezTo>
                    <a:pt x="0" y="233"/>
                    <a:pt x="0" y="233"/>
                    <a:pt x="0" y="233"/>
                  </a:cubicBezTo>
                  <a:cubicBezTo>
                    <a:pt x="0" y="318"/>
                    <a:pt x="0" y="318"/>
                    <a:pt x="0" y="318"/>
                  </a:cubicBezTo>
                  <a:cubicBezTo>
                    <a:pt x="0" y="402"/>
                    <a:pt x="23" y="425"/>
                    <a:pt x="47" y="445"/>
                  </a:cubicBezTo>
                  <a:cubicBezTo>
                    <a:pt x="63" y="456"/>
                    <a:pt x="89" y="469"/>
                    <a:pt x="170" y="469"/>
                  </a:cubicBezTo>
                  <a:cubicBezTo>
                    <a:pt x="376" y="469"/>
                    <a:pt x="376" y="469"/>
                    <a:pt x="376" y="469"/>
                  </a:cubicBezTo>
                  <a:cubicBezTo>
                    <a:pt x="376" y="469"/>
                    <a:pt x="376" y="484"/>
                    <a:pt x="376" y="487"/>
                  </a:cubicBezTo>
                  <a:cubicBezTo>
                    <a:pt x="376" y="523"/>
                    <a:pt x="369" y="538"/>
                    <a:pt x="328" y="538"/>
                  </a:cubicBezTo>
                  <a:cubicBezTo>
                    <a:pt x="61" y="538"/>
                    <a:pt x="61" y="538"/>
                    <a:pt x="61" y="538"/>
                  </a:cubicBezTo>
                  <a:cubicBezTo>
                    <a:pt x="61" y="613"/>
                    <a:pt x="61" y="613"/>
                    <a:pt x="61" y="613"/>
                  </a:cubicBezTo>
                  <a:cubicBezTo>
                    <a:pt x="356" y="613"/>
                    <a:pt x="356" y="613"/>
                    <a:pt x="356" y="613"/>
                  </a:cubicBezTo>
                  <a:cubicBezTo>
                    <a:pt x="435" y="613"/>
                    <a:pt x="461" y="578"/>
                    <a:pt x="461" y="511"/>
                  </a:cubicBezTo>
                  <a:cubicBezTo>
                    <a:pt x="461" y="0"/>
                    <a:pt x="461" y="0"/>
                    <a:pt x="461" y="0"/>
                  </a:cubicBezTo>
                  <a:lnTo>
                    <a:pt x="170" y="0"/>
                  </a:lnTo>
                  <a:close/>
                  <a:moveTo>
                    <a:pt x="376" y="398"/>
                  </a:moveTo>
                  <a:cubicBezTo>
                    <a:pt x="196" y="398"/>
                    <a:pt x="196" y="398"/>
                    <a:pt x="196" y="398"/>
                  </a:cubicBezTo>
                  <a:cubicBezTo>
                    <a:pt x="143" y="398"/>
                    <a:pt x="89" y="402"/>
                    <a:pt x="88" y="333"/>
                  </a:cubicBezTo>
                  <a:cubicBezTo>
                    <a:pt x="88" y="330"/>
                    <a:pt x="88" y="305"/>
                    <a:pt x="88" y="231"/>
                  </a:cubicBezTo>
                  <a:cubicBezTo>
                    <a:pt x="88" y="169"/>
                    <a:pt x="87" y="154"/>
                    <a:pt x="88" y="148"/>
                  </a:cubicBezTo>
                  <a:cubicBezTo>
                    <a:pt x="91" y="90"/>
                    <a:pt x="112" y="70"/>
                    <a:pt x="200" y="72"/>
                  </a:cubicBezTo>
                  <a:cubicBezTo>
                    <a:pt x="205" y="72"/>
                    <a:pt x="376" y="72"/>
                    <a:pt x="376" y="72"/>
                  </a:cubicBezTo>
                  <a:lnTo>
                    <a:pt x="376" y="398"/>
                  </a:lnTo>
                  <a:close/>
                </a:path>
              </a:pathLst>
            </a:custGeom>
            <a:solidFill>
              <a:srgbClr val="6F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1119421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(ms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/>
          <a:p>
            <a:r>
              <a:rPr lang="en-US" smtClean="0"/>
              <a:t>© msg | 14.05.2020 | Corona Warn App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 bwMode="gray"/>
        <p:txBody>
          <a:bodyPr/>
          <a:lstStyle/>
          <a:p>
            <a:fld id="{3960B6C3-C496-4A7C-9C45-3D663D266B2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80999" y="134279"/>
            <a:ext cx="7454706" cy="27622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1400" baseline="0">
                <a:solidFill>
                  <a:schemeClr val="accent2"/>
                </a:solidFill>
              </a:defRPr>
            </a:lvl1pPr>
            <a:lvl2pPr marL="457200" indent="0">
              <a:buNone/>
              <a:defRPr>
                <a:solidFill>
                  <a:schemeClr val="accent6"/>
                </a:solidFill>
              </a:defRPr>
            </a:lvl2pPr>
            <a:lvl3pPr marL="914400" indent="0">
              <a:buNone/>
              <a:defRPr>
                <a:solidFill>
                  <a:schemeClr val="accent6"/>
                </a:solidFill>
              </a:defRPr>
            </a:lvl3pPr>
            <a:lvl4pPr marL="1371600" indent="0">
              <a:buNone/>
              <a:defRPr>
                <a:solidFill>
                  <a:schemeClr val="accent6"/>
                </a:solidFill>
              </a:defRPr>
            </a:lvl4pPr>
            <a:lvl5pPr marL="1828800" indent="0">
              <a:buNone/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de-DE" dirty="0" smtClean="0"/>
              <a:t>Enter </a:t>
            </a:r>
            <a:r>
              <a:rPr lang="de-DE" noProof="0" dirty="0" smtClean="0"/>
              <a:t>Title</a:t>
            </a:r>
            <a:endParaRPr lang="de-DE" noProof="0" dirty="0"/>
          </a:p>
        </p:txBody>
      </p:sp>
      <p:sp>
        <p:nvSpPr>
          <p:cNvPr id="13" name="Textplatzhalter 15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80999" y="5949951"/>
            <a:ext cx="7454030" cy="370457"/>
          </a:xfrm>
          <a:prstGeom prst="rect">
            <a:avLst/>
          </a:prstGeom>
        </p:spPr>
        <p:txBody>
          <a:bodyPr anchor="b">
            <a:no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buClrTx/>
              <a:buFont typeface="+mj-lt"/>
              <a:buAutoNum type="arabicPeriod"/>
              <a:defRPr sz="800" baseline="0">
                <a:solidFill>
                  <a:schemeClr val="tx2"/>
                </a:solidFill>
              </a:defRPr>
            </a:lvl1pPr>
            <a:lvl2pPr marL="457200" indent="0">
              <a:buNone/>
              <a:defRPr sz="800">
                <a:solidFill>
                  <a:schemeClr val="tx2"/>
                </a:solidFill>
              </a:defRPr>
            </a:lvl2pPr>
            <a:lvl3pPr marL="914400" indent="0">
              <a:buNone/>
              <a:defRPr sz="800">
                <a:solidFill>
                  <a:schemeClr val="tx2"/>
                </a:solidFill>
              </a:defRPr>
            </a:lvl3pPr>
            <a:lvl4pPr marL="1371600" indent="0">
              <a:buNone/>
              <a:defRPr sz="800">
                <a:solidFill>
                  <a:schemeClr val="tx2"/>
                </a:solidFill>
              </a:defRPr>
            </a:lvl4pPr>
            <a:lvl5pPr marL="1828800" indent="0">
              <a:buNone/>
              <a:defRPr sz="8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noProof="0" dirty="0" err="1" smtClean="0"/>
              <a:t>Footnote</a:t>
            </a:r>
            <a:r>
              <a:rPr lang="de-DE" noProof="0" dirty="0" smtClean="0"/>
              <a:t> / </a:t>
            </a:r>
            <a:r>
              <a:rPr lang="de-DE" noProof="0" dirty="0" err="1" smtClean="0"/>
              <a:t>source</a:t>
            </a:r>
            <a:endParaRPr lang="de-DE" noProof="0" dirty="0" smtClean="0"/>
          </a:p>
        </p:txBody>
      </p:sp>
      <p:grpSp>
        <p:nvGrpSpPr>
          <p:cNvPr id="8" name="Group 698"/>
          <p:cNvGrpSpPr>
            <a:grpSpLocks noChangeAspect="1"/>
          </p:cNvGrpSpPr>
          <p:nvPr/>
        </p:nvGrpSpPr>
        <p:grpSpPr bwMode="auto">
          <a:xfrm>
            <a:off x="8366759" y="244068"/>
            <a:ext cx="1158241" cy="363169"/>
            <a:chOff x="561" y="2271"/>
            <a:chExt cx="4634" cy="1453"/>
          </a:xfrm>
        </p:grpSpPr>
        <p:sp>
          <p:nvSpPr>
            <p:cNvPr id="14" name="AutoShape 697"/>
            <p:cNvSpPr>
              <a:spLocks noChangeAspect="1" noChangeArrowheads="1" noTextEdit="1"/>
            </p:cNvSpPr>
            <p:nvPr/>
          </p:nvSpPr>
          <p:spPr bwMode="auto">
            <a:xfrm>
              <a:off x="561" y="2271"/>
              <a:ext cx="4634" cy="1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5" name="Oval 699"/>
            <p:cNvSpPr>
              <a:spLocks noChangeArrowheads="1"/>
            </p:cNvSpPr>
            <p:nvPr/>
          </p:nvSpPr>
          <p:spPr bwMode="auto">
            <a:xfrm>
              <a:off x="561" y="2905"/>
              <a:ext cx="483" cy="484"/>
            </a:xfrm>
            <a:prstGeom prst="ellipse">
              <a:avLst/>
            </a:prstGeom>
            <a:solidFill>
              <a:srgbClr val="8414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6" name="Freeform 700"/>
            <p:cNvSpPr>
              <a:spLocks/>
            </p:cNvSpPr>
            <p:nvPr/>
          </p:nvSpPr>
          <p:spPr bwMode="auto">
            <a:xfrm>
              <a:off x="1200" y="2269"/>
              <a:ext cx="1559" cy="1113"/>
            </a:xfrm>
            <a:custGeom>
              <a:avLst/>
              <a:gdLst>
                <a:gd name="T0" fmla="*/ 0 w 659"/>
                <a:gd name="T1" fmla="*/ 0 h 469"/>
                <a:gd name="T2" fmla="*/ 0 w 659"/>
                <a:gd name="T3" fmla="*/ 469 h 469"/>
                <a:gd name="T4" fmla="*/ 85 w 659"/>
                <a:gd name="T5" fmla="*/ 469 h 469"/>
                <a:gd name="T6" fmla="*/ 85 w 659"/>
                <a:gd name="T7" fmla="*/ 72 h 469"/>
                <a:gd name="T8" fmla="*/ 282 w 659"/>
                <a:gd name="T9" fmla="*/ 72 h 469"/>
                <a:gd name="T10" fmla="*/ 282 w 659"/>
                <a:gd name="T11" fmla="*/ 469 h 469"/>
                <a:gd name="T12" fmla="*/ 367 w 659"/>
                <a:gd name="T13" fmla="*/ 469 h 469"/>
                <a:gd name="T14" fmla="*/ 367 w 659"/>
                <a:gd name="T15" fmla="*/ 72 h 469"/>
                <a:gd name="T16" fmla="*/ 498 w 659"/>
                <a:gd name="T17" fmla="*/ 72 h 469"/>
                <a:gd name="T18" fmla="*/ 573 w 659"/>
                <a:gd name="T19" fmla="*/ 155 h 469"/>
                <a:gd name="T20" fmla="*/ 573 w 659"/>
                <a:gd name="T21" fmla="*/ 469 h 469"/>
                <a:gd name="T22" fmla="*/ 659 w 659"/>
                <a:gd name="T23" fmla="*/ 469 h 469"/>
                <a:gd name="T24" fmla="*/ 659 w 659"/>
                <a:gd name="T25" fmla="*/ 132 h 469"/>
                <a:gd name="T26" fmla="*/ 541 w 659"/>
                <a:gd name="T27" fmla="*/ 0 h 469"/>
                <a:gd name="T28" fmla="*/ 0 w 659"/>
                <a:gd name="T29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9" h="469">
                  <a:moveTo>
                    <a:pt x="0" y="0"/>
                  </a:moveTo>
                  <a:cubicBezTo>
                    <a:pt x="0" y="469"/>
                    <a:pt x="0" y="469"/>
                    <a:pt x="0" y="469"/>
                  </a:cubicBezTo>
                  <a:cubicBezTo>
                    <a:pt x="85" y="469"/>
                    <a:pt x="85" y="469"/>
                    <a:pt x="85" y="469"/>
                  </a:cubicBezTo>
                  <a:cubicBezTo>
                    <a:pt x="85" y="72"/>
                    <a:pt x="85" y="72"/>
                    <a:pt x="85" y="72"/>
                  </a:cubicBezTo>
                  <a:cubicBezTo>
                    <a:pt x="85" y="72"/>
                    <a:pt x="218" y="72"/>
                    <a:pt x="282" y="72"/>
                  </a:cubicBezTo>
                  <a:cubicBezTo>
                    <a:pt x="282" y="469"/>
                    <a:pt x="282" y="469"/>
                    <a:pt x="282" y="469"/>
                  </a:cubicBezTo>
                  <a:cubicBezTo>
                    <a:pt x="367" y="469"/>
                    <a:pt x="367" y="469"/>
                    <a:pt x="367" y="469"/>
                  </a:cubicBezTo>
                  <a:cubicBezTo>
                    <a:pt x="367" y="72"/>
                    <a:pt x="367" y="72"/>
                    <a:pt x="367" y="72"/>
                  </a:cubicBezTo>
                  <a:cubicBezTo>
                    <a:pt x="424" y="72"/>
                    <a:pt x="472" y="72"/>
                    <a:pt x="498" y="72"/>
                  </a:cubicBezTo>
                  <a:cubicBezTo>
                    <a:pt x="542" y="72"/>
                    <a:pt x="573" y="98"/>
                    <a:pt x="573" y="155"/>
                  </a:cubicBezTo>
                  <a:cubicBezTo>
                    <a:pt x="573" y="469"/>
                    <a:pt x="573" y="469"/>
                    <a:pt x="573" y="469"/>
                  </a:cubicBezTo>
                  <a:cubicBezTo>
                    <a:pt x="659" y="469"/>
                    <a:pt x="659" y="469"/>
                    <a:pt x="659" y="469"/>
                  </a:cubicBezTo>
                  <a:cubicBezTo>
                    <a:pt x="659" y="346"/>
                    <a:pt x="659" y="239"/>
                    <a:pt x="659" y="132"/>
                  </a:cubicBezTo>
                  <a:cubicBezTo>
                    <a:pt x="659" y="68"/>
                    <a:pt x="626" y="0"/>
                    <a:pt x="54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7" name="Freeform 701"/>
            <p:cNvSpPr>
              <a:spLocks/>
            </p:cNvSpPr>
            <p:nvPr/>
          </p:nvSpPr>
          <p:spPr bwMode="auto">
            <a:xfrm>
              <a:off x="2877" y="2269"/>
              <a:ext cx="1107" cy="1113"/>
            </a:xfrm>
            <a:custGeom>
              <a:avLst/>
              <a:gdLst>
                <a:gd name="T0" fmla="*/ 121 w 468"/>
                <a:gd name="T1" fmla="*/ 0 h 469"/>
                <a:gd name="T2" fmla="*/ 0 w 468"/>
                <a:gd name="T3" fmla="*/ 130 h 469"/>
                <a:gd name="T4" fmla="*/ 115 w 468"/>
                <a:gd name="T5" fmla="*/ 266 h 469"/>
                <a:gd name="T6" fmla="*/ 319 w 468"/>
                <a:gd name="T7" fmla="*/ 266 h 469"/>
                <a:gd name="T8" fmla="*/ 381 w 468"/>
                <a:gd name="T9" fmla="*/ 335 h 469"/>
                <a:gd name="T10" fmla="*/ 320 w 468"/>
                <a:gd name="T11" fmla="*/ 398 h 469"/>
                <a:gd name="T12" fmla="*/ 8 w 468"/>
                <a:gd name="T13" fmla="*/ 398 h 469"/>
                <a:gd name="T14" fmla="*/ 8 w 468"/>
                <a:gd name="T15" fmla="*/ 469 h 469"/>
                <a:gd name="T16" fmla="*/ 356 w 468"/>
                <a:gd name="T17" fmla="*/ 469 h 469"/>
                <a:gd name="T18" fmla="*/ 468 w 468"/>
                <a:gd name="T19" fmla="*/ 336 h 469"/>
                <a:gd name="T20" fmla="*/ 362 w 468"/>
                <a:gd name="T21" fmla="*/ 194 h 469"/>
                <a:gd name="T22" fmla="*/ 142 w 468"/>
                <a:gd name="T23" fmla="*/ 194 h 469"/>
                <a:gd name="T24" fmla="*/ 86 w 468"/>
                <a:gd name="T25" fmla="*/ 132 h 469"/>
                <a:gd name="T26" fmla="*/ 151 w 468"/>
                <a:gd name="T27" fmla="*/ 72 h 469"/>
                <a:gd name="T28" fmla="*/ 452 w 468"/>
                <a:gd name="T29" fmla="*/ 72 h 469"/>
                <a:gd name="T30" fmla="*/ 452 w 468"/>
                <a:gd name="T31" fmla="*/ 0 h 469"/>
                <a:gd name="T32" fmla="*/ 121 w 468"/>
                <a:gd name="T33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8" h="469">
                  <a:moveTo>
                    <a:pt x="121" y="0"/>
                  </a:moveTo>
                  <a:cubicBezTo>
                    <a:pt x="28" y="0"/>
                    <a:pt x="0" y="62"/>
                    <a:pt x="0" y="130"/>
                  </a:cubicBezTo>
                  <a:cubicBezTo>
                    <a:pt x="0" y="204"/>
                    <a:pt x="31" y="266"/>
                    <a:pt x="115" y="266"/>
                  </a:cubicBezTo>
                  <a:cubicBezTo>
                    <a:pt x="191" y="266"/>
                    <a:pt x="262" y="266"/>
                    <a:pt x="319" y="266"/>
                  </a:cubicBezTo>
                  <a:cubicBezTo>
                    <a:pt x="381" y="266"/>
                    <a:pt x="381" y="314"/>
                    <a:pt x="381" y="335"/>
                  </a:cubicBezTo>
                  <a:cubicBezTo>
                    <a:pt x="381" y="356"/>
                    <a:pt x="381" y="398"/>
                    <a:pt x="320" y="398"/>
                  </a:cubicBezTo>
                  <a:cubicBezTo>
                    <a:pt x="272" y="398"/>
                    <a:pt x="8" y="398"/>
                    <a:pt x="8" y="398"/>
                  </a:cubicBezTo>
                  <a:cubicBezTo>
                    <a:pt x="8" y="398"/>
                    <a:pt x="8" y="449"/>
                    <a:pt x="8" y="469"/>
                  </a:cubicBezTo>
                  <a:cubicBezTo>
                    <a:pt x="356" y="469"/>
                    <a:pt x="356" y="469"/>
                    <a:pt x="356" y="469"/>
                  </a:cubicBezTo>
                  <a:cubicBezTo>
                    <a:pt x="443" y="469"/>
                    <a:pt x="468" y="418"/>
                    <a:pt x="468" y="336"/>
                  </a:cubicBezTo>
                  <a:cubicBezTo>
                    <a:pt x="468" y="238"/>
                    <a:pt x="436" y="194"/>
                    <a:pt x="362" y="194"/>
                  </a:cubicBezTo>
                  <a:cubicBezTo>
                    <a:pt x="274" y="194"/>
                    <a:pt x="213" y="194"/>
                    <a:pt x="142" y="194"/>
                  </a:cubicBezTo>
                  <a:cubicBezTo>
                    <a:pt x="86" y="194"/>
                    <a:pt x="86" y="157"/>
                    <a:pt x="86" y="132"/>
                  </a:cubicBezTo>
                  <a:cubicBezTo>
                    <a:pt x="86" y="112"/>
                    <a:pt x="92" y="72"/>
                    <a:pt x="151" y="72"/>
                  </a:cubicBezTo>
                  <a:cubicBezTo>
                    <a:pt x="214" y="72"/>
                    <a:pt x="452" y="72"/>
                    <a:pt x="452" y="72"/>
                  </a:cubicBezTo>
                  <a:cubicBezTo>
                    <a:pt x="452" y="43"/>
                    <a:pt x="452" y="27"/>
                    <a:pt x="452" y="0"/>
                  </a:cubicBezTo>
                  <a:cubicBezTo>
                    <a:pt x="121" y="0"/>
                    <a:pt x="121" y="0"/>
                    <a:pt x="121" y="0"/>
                  </a:cubicBezTo>
                  <a:close/>
                </a:path>
              </a:pathLst>
            </a:custGeom>
            <a:solidFill>
              <a:srgbClr val="6F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8" name="Freeform 702"/>
            <p:cNvSpPr>
              <a:spLocks noEditPoints="1"/>
            </p:cNvSpPr>
            <p:nvPr/>
          </p:nvSpPr>
          <p:spPr bwMode="auto">
            <a:xfrm>
              <a:off x="4107" y="2269"/>
              <a:ext cx="1090" cy="1455"/>
            </a:xfrm>
            <a:custGeom>
              <a:avLst/>
              <a:gdLst>
                <a:gd name="T0" fmla="*/ 170 w 461"/>
                <a:gd name="T1" fmla="*/ 0 h 613"/>
                <a:gd name="T2" fmla="*/ 44 w 461"/>
                <a:gd name="T3" fmla="*/ 29 h 613"/>
                <a:gd name="T4" fmla="*/ 0 w 461"/>
                <a:gd name="T5" fmla="*/ 149 h 613"/>
                <a:gd name="T6" fmla="*/ 0 w 461"/>
                <a:gd name="T7" fmla="*/ 233 h 613"/>
                <a:gd name="T8" fmla="*/ 0 w 461"/>
                <a:gd name="T9" fmla="*/ 318 h 613"/>
                <a:gd name="T10" fmla="*/ 47 w 461"/>
                <a:gd name="T11" fmla="*/ 445 h 613"/>
                <a:gd name="T12" fmla="*/ 170 w 461"/>
                <a:gd name="T13" fmla="*/ 469 h 613"/>
                <a:gd name="T14" fmla="*/ 376 w 461"/>
                <a:gd name="T15" fmla="*/ 469 h 613"/>
                <a:gd name="T16" fmla="*/ 376 w 461"/>
                <a:gd name="T17" fmla="*/ 487 h 613"/>
                <a:gd name="T18" fmla="*/ 328 w 461"/>
                <a:gd name="T19" fmla="*/ 538 h 613"/>
                <a:gd name="T20" fmla="*/ 61 w 461"/>
                <a:gd name="T21" fmla="*/ 538 h 613"/>
                <a:gd name="T22" fmla="*/ 61 w 461"/>
                <a:gd name="T23" fmla="*/ 613 h 613"/>
                <a:gd name="T24" fmla="*/ 356 w 461"/>
                <a:gd name="T25" fmla="*/ 613 h 613"/>
                <a:gd name="T26" fmla="*/ 461 w 461"/>
                <a:gd name="T27" fmla="*/ 511 h 613"/>
                <a:gd name="T28" fmla="*/ 461 w 461"/>
                <a:gd name="T29" fmla="*/ 0 h 613"/>
                <a:gd name="T30" fmla="*/ 170 w 461"/>
                <a:gd name="T31" fmla="*/ 0 h 613"/>
                <a:gd name="T32" fmla="*/ 376 w 461"/>
                <a:gd name="T33" fmla="*/ 398 h 613"/>
                <a:gd name="T34" fmla="*/ 196 w 461"/>
                <a:gd name="T35" fmla="*/ 398 h 613"/>
                <a:gd name="T36" fmla="*/ 88 w 461"/>
                <a:gd name="T37" fmla="*/ 333 h 613"/>
                <a:gd name="T38" fmla="*/ 88 w 461"/>
                <a:gd name="T39" fmla="*/ 231 h 613"/>
                <a:gd name="T40" fmla="*/ 88 w 461"/>
                <a:gd name="T41" fmla="*/ 148 h 613"/>
                <a:gd name="T42" fmla="*/ 200 w 461"/>
                <a:gd name="T43" fmla="*/ 72 h 613"/>
                <a:gd name="T44" fmla="*/ 376 w 461"/>
                <a:gd name="T45" fmla="*/ 72 h 613"/>
                <a:gd name="T46" fmla="*/ 376 w 461"/>
                <a:gd name="T47" fmla="*/ 398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61" h="613">
                  <a:moveTo>
                    <a:pt x="170" y="0"/>
                  </a:moveTo>
                  <a:cubicBezTo>
                    <a:pt x="94" y="0"/>
                    <a:pt x="65" y="12"/>
                    <a:pt x="44" y="29"/>
                  </a:cubicBezTo>
                  <a:cubicBezTo>
                    <a:pt x="22" y="47"/>
                    <a:pt x="1" y="70"/>
                    <a:pt x="0" y="149"/>
                  </a:cubicBezTo>
                  <a:cubicBezTo>
                    <a:pt x="0" y="233"/>
                    <a:pt x="0" y="233"/>
                    <a:pt x="0" y="233"/>
                  </a:cubicBezTo>
                  <a:cubicBezTo>
                    <a:pt x="0" y="318"/>
                    <a:pt x="0" y="318"/>
                    <a:pt x="0" y="318"/>
                  </a:cubicBezTo>
                  <a:cubicBezTo>
                    <a:pt x="0" y="402"/>
                    <a:pt x="23" y="425"/>
                    <a:pt x="47" y="445"/>
                  </a:cubicBezTo>
                  <a:cubicBezTo>
                    <a:pt x="63" y="456"/>
                    <a:pt x="89" y="469"/>
                    <a:pt x="170" y="469"/>
                  </a:cubicBezTo>
                  <a:cubicBezTo>
                    <a:pt x="376" y="469"/>
                    <a:pt x="376" y="469"/>
                    <a:pt x="376" y="469"/>
                  </a:cubicBezTo>
                  <a:cubicBezTo>
                    <a:pt x="376" y="469"/>
                    <a:pt x="376" y="484"/>
                    <a:pt x="376" y="487"/>
                  </a:cubicBezTo>
                  <a:cubicBezTo>
                    <a:pt x="376" y="523"/>
                    <a:pt x="369" y="538"/>
                    <a:pt x="328" y="538"/>
                  </a:cubicBezTo>
                  <a:cubicBezTo>
                    <a:pt x="61" y="538"/>
                    <a:pt x="61" y="538"/>
                    <a:pt x="61" y="538"/>
                  </a:cubicBezTo>
                  <a:cubicBezTo>
                    <a:pt x="61" y="613"/>
                    <a:pt x="61" y="613"/>
                    <a:pt x="61" y="613"/>
                  </a:cubicBezTo>
                  <a:cubicBezTo>
                    <a:pt x="356" y="613"/>
                    <a:pt x="356" y="613"/>
                    <a:pt x="356" y="613"/>
                  </a:cubicBezTo>
                  <a:cubicBezTo>
                    <a:pt x="435" y="613"/>
                    <a:pt x="461" y="578"/>
                    <a:pt x="461" y="511"/>
                  </a:cubicBezTo>
                  <a:cubicBezTo>
                    <a:pt x="461" y="0"/>
                    <a:pt x="461" y="0"/>
                    <a:pt x="461" y="0"/>
                  </a:cubicBezTo>
                  <a:lnTo>
                    <a:pt x="170" y="0"/>
                  </a:lnTo>
                  <a:close/>
                  <a:moveTo>
                    <a:pt x="376" y="398"/>
                  </a:moveTo>
                  <a:cubicBezTo>
                    <a:pt x="196" y="398"/>
                    <a:pt x="196" y="398"/>
                    <a:pt x="196" y="398"/>
                  </a:cubicBezTo>
                  <a:cubicBezTo>
                    <a:pt x="143" y="398"/>
                    <a:pt x="89" y="402"/>
                    <a:pt x="88" y="333"/>
                  </a:cubicBezTo>
                  <a:cubicBezTo>
                    <a:pt x="88" y="330"/>
                    <a:pt x="88" y="305"/>
                    <a:pt x="88" y="231"/>
                  </a:cubicBezTo>
                  <a:cubicBezTo>
                    <a:pt x="88" y="169"/>
                    <a:pt x="87" y="154"/>
                    <a:pt x="88" y="148"/>
                  </a:cubicBezTo>
                  <a:cubicBezTo>
                    <a:pt x="91" y="90"/>
                    <a:pt x="112" y="70"/>
                    <a:pt x="200" y="72"/>
                  </a:cubicBezTo>
                  <a:cubicBezTo>
                    <a:pt x="205" y="72"/>
                    <a:pt x="376" y="72"/>
                    <a:pt x="376" y="72"/>
                  </a:cubicBezTo>
                  <a:lnTo>
                    <a:pt x="376" y="398"/>
                  </a:lnTo>
                  <a:close/>
                </a:path>
              </a:pathLst>
            </a:custGeom>
            <a:solidFill>
              <a:srgbClr val="6F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</p:grp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2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pty (ms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r>
              <a:rPr lang="en-US" smtClean="0"/>
              <a:t>© msg | 14.05.2020 | Corona Warn App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3960B6C3-C496-4A7C-9C45-3D663D266B21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33" name="Gerader Verbinder 25"/>
          <p:cNvCxnSpPr/>
          <p:nvPr/>
        </p:nvCxnSpPr>
        <p:spPr bwMode="gray">
          <a:xfrm>
            <a:off x="0" y="6488739"/>
            <a:ext cx="9906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698"/>
          <p:cNvGrpSpPr>
            <a:grpSpLocks noChangeAspect="1"/>
          </p:cNvGrpSpPr>
          <p:nvPr/>
        </p:nvGrpSpPr>
        <p:grpSpPr bwMode="auto">
          <a:xfrm>
            <a:off x="8366759" y="244068"/>
            <a:ext cx="1158241" cy="363169"/>
            <a:chOff x="561" y="2271"/>
            <a:chExt cx="4634" cy="1453"/>
          </a:xfrm>
        </p:grpSpPr>
        <p:sp>
          <p:nvSpPr>
            <p:cNvPr id="10" name="AutoShape 697"/>
            <p:cNvSpPr>
              <a:spLocks noChangeAspect="1" noChangeArrowheads="1" noTextEdit="1"/>
            </p:cNvSpPr>
            <p:nvPr/>
          </p:nvSpPr>
          <p:spPr bwMode="auto">
            <a:xfrm>
              <a:off x="561" y="2271"/>
              <a:ext cx="4634" cy="1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1" name="Oval 699"/>
            <p:cNvSpPr>
              <a:spLocks noChangeArrowheads="1"/>
            </p:cNvSpPr>
            <p:nvPr/>
          </p:nvSpPr>
          <p:spPr bwMode="auto">
            <a:xfrm>
              <a:off x="561" y="2905"/>
              <a:ext cx="483" cy="484"/>
            </a:xfrm>
            <a:prstGeom prst="ellipse">
              <a:avLst/>
            </a:prstGeom>
            <a:solidFill>
              <a:srgbClr val="8414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2" name="Freeform 700"/>
            <p:cNvSpPr>
              <a:spLocks/>
            </p:cNvSpPr>
            <p:nvPr/>
          </p:nvSpPr>
          <p:spPr bwMode="auto">
            <a:xfrm>
              <a:off x="1200" y="2269"/>
              <a:ext cx="1559" cy="1113"/>
            </a:xfrm>
            <a:custGeom>
              <a:avLst/>
              <a:gdLst>
                <a:gd name="T0" fmla="*/ 0 w 659"/>
                <a:gd name="T1" fmla="*/ 0 h 469"/>
                <a:gd name="T2" fmla="*/ 0 w 659"/>
                <a:gd name="T3" fmla="*/ 469 h 469"/>
                <a:gd name="T4" fmla="*/ 85 w 659"/>
                <a:gd name="T5" fmla="*/ 469 h 469"/>
                <a:gd name="T6" fmla="*/ 85 w 659"/>
                <a:gd name="T7" fmla="*/ 72 h 469"/>
                <a:gd name="T8" fmla="*/ 282 w 659"/>
                <a:gd name="T9" fmla="*/ 72 h 469"/>
                <a:gd name="T10" fmla="*/ 282 w 659"/>
                <a:gd name="T11" fmla="*/ 469 h 469"/>
                <a:gd name="T12" fmla="*/ 367 w 659"/>
                <a:gd name="T13" fmla="*/ 469 h 469"/>
                <a:gd name="T14" fmla="*/ 367 w 659"/>
                <a:gd name="T15" fmla="*/ 72 h 469"/>
                <a:gd name="T16" fmla="*/ 498 w 659"/>
                <a:gd name="T17" fmla="*/ 72 h 469"/>
                <a:gd name="T18" fmla="*/ 573 w 659"/>
                <a:gd name="T19" fmla="*/ 155 h 469"/>
                <a:gd name="T20" fmla="*/ 573 w 659"/>
                <a:gd name="T21" fmla="*/ 469 h 469"/>
                <a:gd name="T22" fmla="*/ 659 w 659"/>
                <a:gd name="T23" fmla="*/ 469 h 469"/>
                <a:gd name="T24" fmla="*/ 659 w 659"/>
                <a:gd name="T25" fmla="*/ 132 h 469"/>
                <a:gd name="T26" fmla="*/ 541 w 659"/>
                <a:gd name="T27" fmla="*/ 0 h 469"/>
                <a:gd name="T28" fmla="*/ 0 w 659"/>
                <a:gd name="T29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9" h="469">
                  <a:moveTo>
                    <a:pt x="0" y="0"/>
                  </a:moveTo>
                  <a:cubicBezTo>
                    <a:pt x="0" y="469"/>
                    <a:pt x="0" y="469"/>
                    <a:pt x="0" y="469"/>
                  </a:cubicBezTo>
                  <a:cubicBezTo>
                    <a:pt x="85" y="469"/>
                    <a:pt x="85" y="469"/>
                    <a:pt x="85" y="469"/>
                  </a:cubicBezTo>
                  <a:cubicBezTo>
                    <a:pt x="85" y="72"/>
                    <a:pt x="85" y="72"/>
                    <a:pt x="85" y="72"/>
                  </a:cubicBezTo>
                  <a:cubicBezTo>
                    <a:pt x="85" y="72"/>
                    <a:pt x="218" y="72"/>
                    <a:pt x="282" y="72"/>
                  </a:cubicBezTo>
                  <a:cubicBezTo>
                    <a:pt x="282" y="469"/>
                    <a:pt x="282" y="469"/>
                    <a:pt x="282" y="469"/>
                  </a:cubicBezTo>
                  <a:cubicBezTo>
                    <a:pt x="367" y="469"/>
                    <a:pt x="367" y="469"/>
                    <a:pt x="367" y="469"/>
                  </a:cubicBezTo>
                  <a:cubicBezTo>
                    <a:pt x="367" y="72"/>
                    <a:pt x="367" y="72"/>
                    <a:pt x="367" y="72"/>
                  </a:cubicBezTo>
                  <a:cubicBezTo>
                    <a:pt x="424" y="72"/>
                    <a:pt x="472" y="72"/>
                    <a:pt x="498" y="72"/>
                  </a:cubicBezTo>
                  <a:cubicBezTo>
                    <a:pt x="542" y="72"/>
                    <a:pt x="573" y="98"/>
                    <a:pt x="573" y="155"/>
                  </a:cubicBezTo>
                  <a:cubicBezTo>
                    <a:pt x="573" y="469"/>
                    <a:pt x="573" y="469"/>
                    <a:pt x="573" y="469"/>
                  </a:cubicBezTo>
                  <a:cubicBezTo>
                    <a:pt x="659" y="469"/>
                    <a:pt x="659" y="469"/>
                    <a:pt x="659" y="469"/>
                  </a:cubicBezTo>
                  <a:cubicBezTo>
                    <a:pt x="659" y="346"/>
                    <a:pt x="659" y="239"/>
                    <a:pt x="659" y="132"/>
                  </a:cubicBezTo>
                  <a:cubicBezTo>
                    <a:pt x="659" y="68"/>
                    <a:pt x="626" y="0"/>
                    <a:pt x="54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3" name="Freeform 701"/>
            <p:cNvSpPr>
              <a:spLocks/>
            </p:cNvSpPr>
            <p:nvPr/>
          </p:nvSpPr>
          <p:spPr bwMode="auto">
            <a:xfrm>
              <a:off x="2877" y="2269"/>
              <a:ext cx="1107" cy="1113"/>
            </a:xfrm>
            <a:custGeom>
              <a:avLst/>
              <a:gdLst>
                <a:gd name="T0" fmla="*/ 121 w 468"/>
                <a:gd name="T1" fmla="*/ 0 h 469"/>
                <a:gd name="T2" fmla="*/ 0 w 468"/>
                <a:gd name="T3" fmla="*/ 130 h 469"/>
                <a:gd name="T4" fmla="*/ 115 w 468"/>
                <a:gd name="T5" fmla="*/ 266 h 469"/>
                <a:gd name="T6" fmla="*/ 319 w 468"/>
                <a:gd name="T7" fmla="*/ 266 h 469"/>
                <a:gd name="T8" fmla="*/ 381 w 468"/>
                <a:gd name="T9" fmla="*/ 335 h 469"/>
                <a:gd name="T10" fmla="*/ 320 w 468"/>
                <a:gd name="T11" fmla="*/ 398 h 469"/>
                <a:gd name="T12" fmla="*/ 8 w 468"/>
                <a:gd name="T13" fmla="*/ 398 h 469"/>
                <a:gd name="T14" fmla="*/ 8 w 468"/>
                <a:gd name="T15" fmla="*/ 469 h 469"/>
                <a:gd name="T16" fmla="*/ 356 w 468"/>
                <a:gd name="T17" fmla="*/ 469 h 469"/>
                <a:gd name="T18" fmla="*/ 468 w 468"/>
                <a:gd name="T19" fmla="*/ 336 h 469"/>
                <a:gd name="T20" fmla="*/ 362 w 468"/>
                <a:gd name="T21" fmla="*/ 194 h 469"/>
                <a:gd name="T22" fmla="*/ 142 w 468"/>
                <a:gd name="T23" fmla="*/ 194 h 469"/>
                <a:gd name="T24" fmla="*/ 86 w 468"/>
                <a:gd name="T25" fmla="*/ 132 h 469"/>
                <a:gd name="T26" fmla="*/ 151 w 468"/>
                <a:gd name="T27" fmla="*/ 72 h 469"/>
                <a:gd name="T28" fmla="*/ 452 w 468"/>
                <a:gd name="T29" fmla="*/ 72 h 469"/>
                <a:gd name="T30" fmla="*/ 452 w 468"/>
                <a:gd name="T31" fmla="*/ 0 h 469"/>
                <a:gd name="T32" fmla="*/ 121 w 468"/>
                <a:gd name="T33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8" h="469">
                  <a:moveTo>
                    <a:pt x="121" y="0"/>
                  </a:moveTo>
                  <a:cubicBezTo>
                    <a:pt x="28" y="0"/>
                    <a:pt x="0" y="62"/>
                    <a:pt x="0" y="130"/>
                  </a:cubicBezTo>
                  <a:cubicBezTo>
                    <a:pt x="0" y="204"/>
                    <a:pt x="31" y="266"/>
                    <a:pt x="115" y="266"/>
                  </a:cubicBezTo>
                  <a:cubicBezTo>
                    <a:pt x="191" y="266"/>
                    <a:pt x="262" y="266"/>
                    <a:pt x="319" y="266"/>
                  </a:cubicBezTo>
                  <a:cubicBezTo>
                    <a:pt x="381" y="266"/>
                    <a:pt x="381" y="314"/>
                    <a:pt x="381" y="335"/>
                  </a:cubicBezTo>
                  <a:cubicBezTo>
                    <a:pt x="381" y="356"/>
                    <a:pt x="381" y="398"/>
                    <a:pt x="320" y="398"/>
                  </a:cubicBezTo>
                  <a:cubicBezTo>
                    <a:pt x="272" y="398"/>
                    <a:pt x="8" y="398"/>
                    <a:pt x="8" y="398"/>
                  </a:cubicBezTo>
                  <a:cubicBezTo>
                    <a:pt x="8" y="398"/>
                    <a:pt x="8" y="449"/>
                    <a:pt x="8" y="469"/>
                  </a:cubicBezTo>
                  <a:cubicBezTo>
                    <a:pt x="356" y="469"/>
                    <a:pt x="356" y="469"/>
                    <a:pt x="356" y="469"/>
                  </a:cubicBezTo>
                  <a:cubicBezTo>
                    <a:pt x="443" y="469"/>
                    <a:pt x="468" y="418"/>
                    <a:pt x="468" y="336"/>
                  </a:cubicBezTo>
                  <a:cubicBezTo>
                    <a:pt x="468" y="238"/>
                    <a:pt x="436" y="194"/>
                    <a:pt x="362" y="194"/>
                  </a:cubicBezTo>
                  <a:cubicBezTo>
                    <a:pt x="274" y="194"/>
                    <a:pt x="213" y="194"/>
                    <a:pt x="142" y="194"/>
                  </a:cubicBezTo>
                  <a:cubicBezTo>
                    <a:pt x="86" y="194"/>
                    <a:pt x="86" y="157"/>
                    <a:pt x="86" y="132"/>
                  </a:cubicBezTo>
                  <a:cubicBezTo>
                    <a:pt x="86" y="112"/>
                    <a:pt x="92" y="72"/>
                    <a:pt x="151" y="72"/>
                  </a:cubicBezTo>
                  <a:cubicBezTo>
                    <a:pt x="214" y="72"/>
                    <a:pt x="452" y="72"/>
                    <a:pt x="452" y="72"/>
                  </a:cubicBezTo>
                  <a:cubicBezTo>
                    <a:pt x="452" y="43"/>
                    <a:pt x="452" y="27"/>
                    <a:pt x="452" y="0"/>
                  </a:cubicBezTo>
                  <a:cubicBezTo>
                    <a:pt x="121" y="0"/>
                    <a:pt x="121" y="0"/>
                    <a:pt x="121" y="0"/>
                  </a:cubicBezTo>
                  <a:close/>
                </a:path>
              </a:pathLst>
            </a:custGeom>
            <a:solidFill>
              <a:srgbClr val="6F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4" name="Freeform 702"/>
            <p:cNvSpPr>
              <a:spLocks noEditPoints="1"/>
            </p:cNvSpPr>
            <p:nvPr/>
          </p:nvSpPr>
          <p:spPr bwMode="auto">
            <a:xfrm>
              <a:off x="4107" y="2269"/>
              <a:ext cx="1090" cy="1455"/>
            </a:xfrm>
            <a:custGeom>
              <a:avLst/>
              <a:gdLst>
                <a:gd name="T0" fmla="*/ 170 w 461"/>
                <a:gd name="T1" fmla="*/ 0 h 613"/>
                <a:gd name="T2" fmla="*/ 44 w 461"/>
                <a:gd name="T3" fmla="*/ 29 h 613"/>
                <a:gd name="T4" fmla="*/ 0 w 461"/>
                <a:gd name="T5" fmla="*/ 149 h 613"/>
                <a:gd name="T6" fmla="*/ 0 w 461"/>
                <a:gd name="T7" fmla="*/ 233 h 613"/>
                <a:gd name="T8" fmla="*/ 0 w 461"/>
                <a:gd name="T9" fmla="*/ 318 h 613"/>
                <a:gd name="T10" fmla="*/ 47 w 461"/>
                <a:gd name="T11" fmla="*/ 445 h 613"/>
                <a:gd name="T12" fmla="*/ 170 w 461"/>
                <a:gd name="T13" fmla="*/ 469 h 613"/>
                <a:gd name="T14" fmla="*/ 376 w 461"/>
                <a:gd name="T15" fmla="*/ 469 h 613"/>
                <a:gd name="T16" fmla="*/ 376 w 461"/>
                <a:gd name="T17" fmla="*/ 487 h 613"/>
                <a:gd name="T18" fmla="*/ 328 w 461"/>
                <a:gd name="T19" fmla="*/ 538 h 613"/>
                <a:gd name="T20" fmla="*/ 61 w 461"/>
                <a:gd name="T21" fmla="*/ 538 h 613"/>
                <a:gd name="T22" fmla="*/ 61 w 461"/>
                <a:gd name="T23" fmla="*/ 613 h 613"/>
                <a:gd name="T24" fmla="*/ 356 w 461"/>
                <a:gd name="T25" fmla="*/ 613 h 613"/>
                <a:gd name="T26" fmla="*/ 461 w 461"/>
                <a:gd name="T27" fmla="*/ 511 h 613"/>
                <a:gd name="T28" fmla="*/ 461 w 461"/>
                <a:gd name="T29" fmla="*/ 0 h 613"/>
                <a:gd name="T30" fmla="*/ 170 w 461"/>
                <a:gd name="T31" fmla="*/ 0 h 613"/>
                <a:gd name="T32" fmla="*/ 376 w 461"/>
                <a:gd name="T33" fmla="*/ 398 h 613"/>
                <a:gd name="T34" fmla="*/ 196 w 461"/>
                <a:gd name="T35" fmla="*/ 398 h 613"/>
                <a:gd name="T36" fmla="*/ 88 w 461"/>
                <a:gd name="T37" fmla="*/ 333 h 613"/>
                <a:gd name="T38" fmla="*/ 88 w 461"/>
                <a:gd name="T39" fmla="*/ 231 h 613"/>
                <a:gd name="T40" fmla="*/ 88 w 461"/>
                <a:gd name="T41" fmla="*/ 148 h 613"/>
                <a:gd name="T42" fmla="*/ 200 w 461"/>
                <a:gd name="T43" fmla="*/ 72 h 613"/>
                <a:gd name="T44" fmla="*/ 376 w 461"/>
                <a:gd name="T45" fmla="*/ 72 h 613"/>
                <a:gd name="T46" fmla="*/ 376 w 461"/>
                <a:gd name="T47" fmla="*/ 398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61" h="613">
                  <a:moveTo>
                    <a:pt x="170" y="0"/>
                  </a:moveTo>
                  <a:cubicBezTo>
                    <a:pt x="94" y="0"/>
                    <a:pt x="65" y="12"/>
                    <a:pt x="44" y="29"/>
                  </a:cubicBezTo>
                  <a:cubicBezTo>
                    <a:pt x="22" y="47"/>
                    <a:pt x="1" y="70"/>
                    <a:pt x="0" y="149"/>
                  </a:cubicBezTo>
                  <a:cubicBezTo>
                    <a:pt x="0" y="233"/>
                    <a:pt x="0" y="233"/>
                    <a:pt x="0" y="233"/>
                  </a:cubicBezTo>
                  <a:cubicBezTo>
                    <a:pt x="0" y="318"/>
                    <a:pt x="0" y="318"/>
                    <a:pt x="0" y="318"/>
                  </a:cubicBezTo>
                  <a:cubicBezTo>
                    <a:pt x="0" y="402"/>
                    <a:pt x="23" y="425"/>
                    <a:pt x="47" y="445"/>
                  </a:cubicBezTo>
                  <a:cubicBezTo>
                    <a:pt x="63" y="456"/>
                    <a:pt x="89" y="469"/>
                    <a:pt x="170" y="469"/>
                  </a:cubicBezTo>
                  <a:cubicBezTo>
                    <a:pt x="376" y="469"/>
                    <a:pt x="376" y="469"/>
                    <a:pt x="376" y="469"/>
                  </a:cubicBezTo>
                  <a:cubicBezTo>
                    <a:pt x="376" y="469"/>
                    <a:pt x="376" y="484"/>
                    <a:pt x="376" y="487"/>
                  </a:cubicBezTo>
                  <a:cubicBezTo>
                    <a:pt x="376" y="523"/>
                    <a:pt x="369" y="538"/>
                    <a:pt x="328" y="538"/>
                  </a:cubicBezTo>
                  <a:cubicBezTo>
                    <a:pt x="61" y="538"/>
                    <a:pt x="61" y="538"/>
                    <a:pt x="61" y="538"/>
                  </a:cubicBezTo>
                  <a:cubicBezTo>
                    <a:pt x="61" y="613"/>
                    <a:pt x="61" y="613"/>
                    <a:pt x="61" y="613"/>
                  </a:cubicBezTo>
                  <a:cubicBezTo>
                    <a:pt x="356" y="613"/>
                    <a:pt x="356" y="613"/>
                    <a:pt x="356" y="613"/>
                  </a:cubicBezTo>
                  <a:cubicBezTo>
                    <a:pt x="435" y="613"/>
                    <a:pt x="461" y="578"/>
                    <a:pt x="461" y="511"/>
                  </a:cubicBezTo>
                  <a:cubicBezTo>
                    <a:pt x="461" y="0"/>
                    <a:pt x="461" y="0"/>
                    <a:pt x="461" y="0"/>
                  </a:cubicBezTo>
                  <a:lnTo>
                    <a:pt x="170" y="0"/>
                  </a:lnTo>
                  <a:close/>
                  <a:moveTo>
                    <a:pt x="376" y="398"/>
                  </a:moveTo>
                  <a:cubicBezTo>
                    <a:pt x="196" y="398"/>
                    <a:pt x="196" y="398"/>
                    <a:pt x="196" y="398"/>
                  </a:cubicBezTo>
                  <a:cubicBezTo>
                    <a:pt x="143" y="398"/>
                    <a:pt x="89" y="402"/>
                    <a:pt x="88" y="333"/>
                  </a:cubicBezTo>
                  <a:cubicBezTo>
                    <a:pt x="88" y="330"/>
                    <a:pt x="88" y="305"/>
                    <a:pt x="88" y="231"/>
                  </a:cubicBezTo>
                  <a:cubicBezTo>
                    <a:pt x="88" y="169"/>
                    <a:pt x="87" y="154"/>
                    <a:pt x="88" y="148"/>
                  </a:cubicBezTo>
                  <a:cubicBezTo>
                    <a:pt x="91" y="90"/>
                    <a:pt x="112" y="70"/>
                    <a:pt x="200" y="72"/>
                  </a:cubicBezTo>
                  <a:cubicBezTo>
                    <a:pt x="205" y="72"/>
                    <a:pt x="376" y="72"/>
                    <a:pt x="376" y="72"/>
                  </a:cubicBezTo>
                  <a:lnTo>
                    <a:pt x="376" y="398"/>
                  </a:lnTo>
                  <a:close/>
                </a:path>
              </a:pathLst>
            </a:custGeom>
            <a:solidFill>
              <a:srgbClr val="6F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1949363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id Image (ms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698"/>
          <p:cNvGrpSpPr>
            <a:grpSpLocks noChangeAspect="1"/>
          </p:cNvGrpSpPr>
          <p:nvPr/>
        </p:nvGrpSpPr>
        <p:grpSpPr bwMode="auto">
          <a:xfrm>
            <a:off x="8366759" y="244068"/>
            <a:ext cx="1158241" cy="363169"/>
            <a:chOff x="561" y="2271"/>
            <a:chExt cx="4634" cy="1453"/>
          </a:xfrm>
        </p:grpSpPr>
        <p:sp>
          <p:nvSpPr>
            <p:cNvPr id="14" name="AutoShape 697"/>
            <p:cNvSpPr>
              <a:spLocks noChangeAspect="1" noChangeArrowheads="1" noTextEdit="1"/>
            </p:cNvSpPr>
            <p:nvPr/>
          </p:nvSpPr>
          <p:spPr bwMode="auto">
            <a:xfrm>
              <a:off x="561" y="2271"/>
              <a:ext cx="4634" cy="1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5" name="Oval 699"/>
            <p:cNvSpPr>
              <a:spLocks noChangeArrowheads="1"/>
            </p:cNvSpPr>
            <p:nvPr/>
          </p:nvSpPr>
          <p:spPr bwMode="auto">
            <a:xfrm>
              <a:off x="561" y="2905"/>
              <a:ext cx="483" cy="484"/>
            </a:xfrm>
            <a:prstGeom prst="ellipse">
              <a:avLst/>
            </a:prstGeom>
            <a:solidFill>
              <a:srgbClr val="8414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6" name="Freeform 700"/>
            <p:cNvSpPr>
              <a:spLocks/>
            </p:cNvSpPr>
            <p:nvPr/>
          </p:nvSpPr>
          <p:spPr bwMode="auto">
            <a:xfrm>
              <a:off x="1200" y="2269"/>
              <a:ext cx="1559" cy="1113"/>
            </a:xfrm>
            <a:custGeom>
              <a:avLst/>
              <a:gdLst>
                <a:gd name="T0" fmla="*/ 0 w 659"/>
                <a:gd name="T1" fmla="*/ 0 h 469"/>
                <a:gd name="T2" fmla="*/ 0 w 659"/>
                <a:gd name="T3" fmla="*/ 469 h 469"/>
                <a:gd name="T4" fmla="*/ 85 w 659"/>
                <a:gd name="T5" fmla="*/ 469 h 469"/>
                <a:gd name="T6" fmla="*/ 85 w 659"/>
                <a:gd name="T7" fmla="*/ 72 h 469"/>
                <a:gd name="T8" fmla="*/ 282 w 659"/>
                <a:gd name="T9" fmla="*/ 72 h 469"/>
                <a:gd name="T10" fmla="*/ 282 w 659"/>
                <a:gd name="T11" fmla="*/ 469 h 469"/>
                <a:gd name="T12" fmla="*/ 367 w 659"/>
                <a:gd name="T13" fmla="*/ 469 h 469"/>
                <a:gd name="T14" fmla="*/ 367 w 659"/>
                <a:gd name="T15" fmla="*/ 72 h 469"/>
                <a:gd name="T16" fmla="*/ 498 w 659"/>
                <a:gd name="T17" fmla="*/ 72 h 469"/>
                <a:gd name="T18" fmla="*/ 573 w 659"/>
                <a:gd name="T19" fmla="*/ 155 h 469"/>
                <a:gd name="T20" fmla="*/ 573 w 659"/>
                <a:gd name="T21" fmla="*/ 469 h 469"/>
                <a:gd name="T22" fmla="*/ 659 w 659"/>
                <a:gd name="T23" fmla="*/ 469 h 469"/>
                <a:gd name="T24" fmla="*/ 659 w 659"/>
                <a:gd name="T25" fmla="*/ 132 h 469"/>
                <a:gd name="T26" fmla="*/ 541 w 659"/>
                <a:gd name="T27" fmla="*/ 0 h 469"/>
                <a:gd name="T28" fmla="*/ 0 w 659"/>
                <a:gd name="T29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9" h="469">
                  <a:moveTo>
                    <a:pt x="0" y="0"/>
                  </a:moveTo>
                  <a:cubicBezTo>
                    <a:pt x="0" y="469"/>
                    <a:pt x="0" y="469"/>
                    <a:pt x="0" y="469"/>
                  </a:cubicBezTo>
                  <a:cubicBezTo>
                    <a:pt x="85" y="469"/>
                    <a:pt x="85" y="469"/>
                    <a:pt x="85" y="469"/>
                  </a:cubicBezTo>
                  <a:cubicBezTo>
                    <a:pt x="85" y="72"/>
                    <a:pt x="85" y="72"/>
                    <a:pt x="85" y="72"/>
                  </a:cubicBezTo>
                  <a:cubicBezTo>
                    <a:pt x="85" y="72"/>
                    <a:pt x="218" y="72"/>
                    <a:pt x="282" y="72"/>
                  </a:cubicBezTo>
                  <a:cubicBezTo>
                    <a:pt x="282" y="469"/>
                    <a:pt x="282" y="469"/>
                    <a:pt x="282" y="469"/>
                  </a:cubicBezTo>
                  <a:cubicBezTo>
                    <a:pt x="367" y="469"/>
                    <a:pt x="367" y="469"/>
                    <a:pt x="367" y="469"/>
                  </a:cubicBezTo>
                  <a:cubicBezTo>
                    <a:pt x="367" y="72"/>
                    <a:pt x="367" y="72"/>
                    <a:pt x="367" y="72"/>
                  </a:cubicBezTo>
                  <a:cubicBezTo>
                    <a:pt x="424" y="72"/>
                    <a:pt x="472" y="72"/>
                    <a:pt x="498" y="72"/>
                  </a:cubicBezTo>
                  <a:cubicBezTo>
                    <a:pt x="542" y="72"/>
                    <a:pt x="573" y="98"/>
                    <a:pt x="573" y="155"/>
                  </a:cubicBezTo>
                  <a:cubicBezTo>
                    <a:pt x="573" y="469"/>
                    <a:pt x="573" y="469"/>
                    <a:pt x="573" y="469"/>
                  </a:cubicBezTo>
                  <a:cubicBezTo>
                    <a:pt x="659" y="469"/>
                    <a:pt x="659" y="469"/>
                    <a:pt x="659" y="469"/>
                  </a:cubicBezTo>
                  <a:cubicBezTo>
                    <a:pt x="659" y="346"/>
                    <a:pt x="659" y="239"/>
                    <a:pt x="659" y="132"/>
                  </a:cubicBezTo>
                  <a:cubicBezTo>
                    <a:pt x="659" y="68"/>
                    <a:pt x="626" y="0"/>
                    <a:pt x="54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7" name="Freeform 701"/>
            <p:cNvSpPr>
              <a:spLocks/>
            </p:cNvSpPr>
            <p:nvPr/>
          </p:nvSpPr>
          <p:spPr bwMode="auto">
            <a:xfrm>
              <a:off x="2877" y="2269"/>
              <a:ext cx="1107" cy="1113"/>
            </a:xfrm>
            <a:custGeom>
              <a:avLst/>
              <a:gdLst>
                <a:gd name="T0" fmla="*/ 121 w 468"/>
                <a:gd name="T1" fmla="*/ 0 h 469"/>
                <a:gd name="T2" fmla="*/ 0 w 468"/>
                <a:gd name="T3" fmla="*/ 130 h 469"/>
                <a:gd name="T4" fmla="*/ 115 w 468"/>
                <a:gd name="T5" fmla="*/ 266 h 469"/>
                <a:gd name="T6" fmla="*/ 319 w 468"/>
                <a:gd name="T7" fmla="*/ 266 h 469"/>
                <a:gd name="T8" fmla="*/ 381 w 468"/>
                <a:gd name="T9" fmla="*/ 335 h 469"/>
                <a:gd name="T10" fmla="*/ 320 w 468"/>
                <a:gd name="T11" fmla="*/ 398 h 469"/>
                <a:gd name="T12" fmla="*/ 8 w 468"/>
                <a:gd name="T13" fmla="*/ 398 h 469"/>
                <a:gd name="T14" fmla="*/ 8 w 468"/>
                <a:gd name="T15" fmla="*/ 469 h 469"/>
                <a:gd name="T16" fmla="*/ 356 w 468"/>
                <a:gd name="T17" fmla="*/ 469 h 469"/>
                <a:gd name="T18" fmla="*/ 468 w 468"/>
                <a:gd name="T19" fmla="*/ 336 h 469"/>
                <a:gd name="T20" fmla="*/ 362 w 468"/>
                <a:gd name="T21" fmla="*/ 194 h 469"/>
                <a:gd name="T22" fmla="*/ 142 w 468"/>
                <a:gd name="T23" fmla="*/ 194 h 469"/>
                <a:gd name="T24" fmla="*/ 86 w 468"/>
                <a:gd name="T25" fmla="*/ 132 h 469"/>
                <a:gd name="T26" fmla="*/ 151 w 468"/>
                <a:gd name="T27" fmla="*/ 72 h 469"/>
                <a:gd name="T28" fmla="*/ 452 w 468"/>
                <a:gd name="T29" fmla="*/ 72 h 469"/>
                <a:gd name="T30" fmla="*/ 452 w 468"/>
                <a:gd name="T31" fmla="*/ 0 h 469"/>
                <a:gd name="T32" fmla="*/ 121 w 468"/>
                <a:gd name="T33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8" h="469">
                  <a:moveTo>
                    <a:pt x="121" y="0"/>
                  </a:moveTo>
                  <a:cubicBezTo>
                    <a:pt x="28" y="0"/>
                    <a:pt x="0" y="62"/>
                    <a:pt x="0" y="130"/>
                  </a:cubicBezTo>
                  <a:cubicBezTo>
                    <a:pt x="0" y="204"/>
                    <a:pt x="31" y="266"/>
                    <a:pt x="115" y="266"/>
                  </a:cubicBezTo>
                  <a:cubicBezTo>
                    <a:pt x="191" y="266"/>
                    <a:pt x="262" y="266"/>
                    <a:pt x="319" y="266"/>
                  </a:cubicBezTo>
                  <a:cubicBezTo>
                    <a:pt x="381" y="266"/>
                    <a:pt x="381" y="314"/>
                    <a:pt x="381" y="335"/>
                  </a:cubicBezTo>
                  <a:cubicBezTo>
                    <a:pt x="381" y="356"/>
                    <a:pt x="381" y="398"/>
                    <a:pt x="320" y="398"/>
                  </a:cubicBezTo>
                  <a:cubicBezTo>
                    <a:pt x="272" y="398"/>
                    <a:pt x="8" y="398"/>
                    <a:pt x="8" y="398"/>
                  </a:cubicBezTo>
                  <a:cubicBezTo>
                    <a:pt x="8" y="398"/>
                    <a:pt x="8" y="449"/>
                    <a:pt x="8" y="469"/>
                  </a:cubicBezTo>
                  <a:cubicBezTo>
                    <a:pt x="356" y="469"/>
                    <a:pt x="356" y="469"/>
                    <a:pt x="356" y="469"/>
                  </a:cubicBezTo>
                  <a:cubicBezTo>
                    <a:pt x="443" y="469"/>
                    <a:pt x="468" y="418"/>
                    <a:pt x="468" y="336"/>
                  </a:cubicBezTo>
                  <a:cubicBezTo>
                    <a:pt x="468" y="238"/>
                    <a:pt x="436" y="194"/>
                    <a:pt x="362" y="194"/>
                  </a:cubicBezTo>
                  <a:cubicBezTo>
                    <a:pt x="274" y="194"/>
                    <a:pt x="213" y="194"/>
                    <a:pt x="142" y="194"/>
                  </a:cubicBezTo>
                  <a:cubicBezTo>
                    <a:pt x="86" y="194"/>
                    <a:pt x="86" y="157"/>
                    <a:pt x="86" y="132"/>
                  </a:cubicBezTo>
                  <a:cubicBezTo>
                    <a:pt x="86" y="112"/>
                    <a:pt x="92" y="72"/>
                    <a:pt x="151" y="72"/>
                  </a:cubicBezTo>
                  <a:cubicBezTo>
                    <a:pt x="214" y="72"/>
                    <a:pt x="452" y="72"/>
                    <a:pt x="452" y="72"/>
                  </a:cubicBezTo>
                  <a:cubicBezTo>
                    <a:pt x="452" y="43"/>
                    <a:pt x="452" y="27"/>
                    <a:pt x="452" y="0"/>
                  </a:cubicBezTo>
                  <a:cubicBezTo>
                    <a:pt x="121" y="0"/>
                    <a:pt x="121" y="0"/>
                    <a:pt x="121" y="0"/>
                  </a:cubicBezTo>
                  <a:close/>
                </a:path>
              </a:pathLst>
            </a:custGeom>
            <a:solidFill>
              <a:srgbClr val="6F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8" name="Freeform 702"/>
            <p:cNvSpPr>
              <a:spLocks noEditPoints="1"/>
            </p:cNvSpPr>
            <p:nvPr/>
          </p:nvSpPr>
          <p:spPr bwMode="auto">
            <a:xfrm>
              <a:off x="4107" y="2269"/>
              <a:ext cx="1090" cy="1455"/>
            </a:xfrm>
            <a:custGeom>
              <a:avLst/>
              <a:gdLst>
                <a:gd name="T0" fmla="*/ 170 w 461"/>
                <a:gd name="T1" fmla="*/ 0 h 613"/>
                <a:gd name="T2" fmla="*/ 44 w 461"/>
                <a:gd name="T3" fmla="*/ 29 h 613"/>
                <a:gd name="T4" fmla="*/ 0 w 461"/>
                <a:gd name="T5" fmla="*/ 149 h 613"/>
                <a:gd name="T6" fmla="*/ 0 w 461"/>
                <a:gd name="T7" fmla="*/ 233 h 613"/>
                <a:gd name="T8" fmla="*/ 0 w 461"/>
                <a:gd name="T9" fmla="*/ 318 h 613"/>
                <a:gd name="T10" fmla="*/ 47 w 461"/>
                <a:gd name="T11" fmla="*/ 445 h 613"/>
                <a:gd name="T12" fmla="*/ 170 w 461"/>
                <a:gd name="T13" fmla="*/ 469 h 613"/>
                <a:gd name="T14" fmla="*/ 376 w 461"/>
                <a:gd name="T15" fmla="*/ 469 h 613"/>
                <a:gd name="T16" fmla="*/ 376 w 461"/>
                <a:gd name="T17" fmla="*/ 487 h 613"/>
                <a:gd name="T18" fmla="*/ 328 w 461"/>
                <a:gd name="T19" fmla="*/ 538 h 613"/>
                <a:gd name="T20" fmla="*/ 61 w 461"/>
                <a:gd name="T21" fmla="*/ 538 h 613"/>
                <a:gd name="T22" fmla="*/ 61 w 461"/>
                <a:gd name="T23" fmla="*/ 613 h 613"/>
                <a:gd name="T24" fmla="*/ 356 w 461"/>
                <a:gd name="T25" fmla="*/ 613 h 613"/>
                <a:gd name="T26" fmla="*/ 461 w 461"/>
                <a:gd name="T27" fmla="*/ 511 h 613"/>
                <a:gd name="T28" fmla="*/ 461 w 461"/>
                <a:gd name="T29" fmla="*/ 0 h 613"/>
                <a:gd name="T30" fmla="*/ 170 w 461"/>
                <a:gd name="T31" fmla="*/ 0 h 613"/>
                <a:gd name="T32" fmla="*/ 376 w 461"/>
                <a:gd name="T33" fmla="*/ 398 h 613"/>
                <a:gd name="T34" fmla="*/ 196 w 461"/>
                <a:gd name="T35" fmla="*/ 398 h 613"/>
                <a:gd name="T36" fmla="*/ 88 w 461"/>
                <a:gd name="T37" fmla="*/ 333 h 613"/>
                <a:gd name="T38" fmla="*/ 88 w 461"/>
                <a:gd name="T39" fmla="*/ 231 h 613"/>
                <a:gd name="T40" fmla="*/ 88 w 461"/>
                <a:gd name="T41" fmla="*/ 148 h 613"/>
                <a:gd name="T42" fmla="*/ 200 w 461"/>
                <a:gd name="T43" fmla="*/ 72 h 613"/>
                <a:gd name="T44" fmla="*/ 376 w 461"/>
                <a:gd name="T45" fmla="*/ 72 h 613"/>
                <a:gd name="T46" fmla="*/ 376 w 461"/>
                <a:gd name="T47" fmla="*/ 398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61" h="613">
                  <a:moveTo>
                    <a:pt x="170" y="0"/>
                  </a:moveTo>
                  <a:cubicBezTo>
                    <a:pt x="94" y="0"/>
                    <a:pt x="65" y="12"/>
                    <a:pt x="44" y="29"/>
                  </a:cubicBezTo>
                  <a:cubicBezTo>
                    <a:pt x="22" y="47"/>
                    <a:pt x="1" y="70"/>
                    <a:pt x="0" y="149"/>
                  </a:cubicBezTo>
                  <a:cubicBezTo>
                    <a:pt x="0" y="233"/>
                    <a:pt x="0" y="233"/>
                    <a:pt x="0" y="233"/>
                  </a:cubicBezTo>
                  <a:cubicBezTo>
                    <a:pt x="0" y="318"/>
                    <a:pt x="0" y="318"/>
                    <a:pt x="0" y="318"/>
                  </a:cubicBezTo>
                  <a:cubicBezTo>
                    <a:pt x="0" y="402"/>
                    <a:pt x="23" y="425"/>
                    <a:pt x="47" y="445"/>
                  </a:cubicBezTo>
                  <a:cubicBezTo>
                    <a:pt x="63" y="456"/>
                    <a:pt x="89" y="469"/>
                    <a:pt x="170" y="469"/>
                  </a:cubicBezTo>
                  <a:cubicBezTo>
                    <a:pt x="376" y="469"/>
                    <a:pt x="376" y="469"/>
                    <a:pt x="376" y="469"/>
                  </a:cubicBezTo>
                  <a:cubicBezTo>
                    <a:pt x="376" y="469"/>
                    <a:pt x="376" y="484"/>
                    <a:pt x="376" y="487"/>
                  </a:cubicBezTo>
                  <a:cubicBezTo>
                    <a:pt x="376" y="523"/>
                    <a:pt x="369" y="538"/>
                    <a:pt x="328" y="538"/>
                  </a:cubicBezTo>
                  <a:cubicBezTo>
                    <a:pt x="61" y="538"/>
                    <a:pt x="61" y="538"/>
                    <a:pt x="61" y="538"/>
                  </a:cubicBezTo>
                  <a:cubicBezTo>
                    <a:pt x="61" y="613"/>
                    <a:pt x="61" y="613"/>
                    <a:pt x="61" y="613"/>
                  </a:cubicBezTo>
                  <a:cubicBezTo>
                    <a:pt x="356" y="613"/>
                    <a:pt x="356" y="613"/>
                    <a:pt x="356" y="613"/>
                  </a:cubicBezTo>
                  <a:cubicBezTo>
                    <a:pt x="435" y="613"/>
                    <a:pt x="461" y="578"/>
                    <a:pt x="461" y="511"/>
                  </a:cubicBezTo>
                  <a:cubicBezTo>
                    <a:pt x="461" y="0"/>
                    <a:pt x="461" y="0"/>
                    <a:pt x="461" y="0"/>
                  </a:cubicBezTo>
                  <a:lnTo>
                    <a:pt x="170" y="0"/>
                  </a:lnTo>
                  <a:close/>
                  <a:moveTo>
                    <a:pt x="376" y="398"/>
                  </a:moveTo>
                  <a:cubicBezTo>
                    <a:pt x="196" y="398"/>
                    <a:pt x="196" y="398"/>
                    <a:pt x="196" y="398"/>
                  </a:cubicBezTo>
                  <a:cubicBezTo>
                    <a:pt x="143" y="398"/>
                    <a:pt x="89" y="402"/>
                    <a:pt x="88" y="333"/>
                  </a:cubicBezTo>
                  <a:cubicBezTo>
                    <a:pt x="88" y="330"/>
                    <a:pt x="88" y="305"/>
                    <a:pt x="88" y="231"/>
                  </a:cubicBezTo>
                  <a:cubicBezTo>
                    <a:pt x="88" y="169"/>
                    <a:pt x="87" y="154"/>
                    <a:pt x="88" y="148"/>
                  </a:cubicBezTo>
                  <a:cubicBezTo>
                    <a:pt x="91" y="90"/>
                    <a:pt x="112" y="70"/>
                    <a:pt x="200" y="72"/>
                  </a:cubicBezTo>
                  <a:cubicBezTo>
                    <a:pt x="205" y="72"/>
                    <a:pt x="376" y="72"/>
                    <a:pt x="376" y="72"/>
                  </a:cubicBezTo>
                  <a:lnTo>
                    <a:pt x="376" y="398"/>
                  </a:lnTo>
                  <a:close/>
                </a:path>
              </a:pathLst>
            </a:custGeom>
            <a:solidFill>
              <a:srgbClr val="6F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264722"/>
            <a:ext cx="9906000" cy="522375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dirty="0" smtClean="0"/>
              <a:t>Insert</a:t>
            </a:r>
            <a:r>
              <a:rPr lang="de-DE" dirty="0" smtClean="0"/>
              <a:t> Image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 bwMode="gray"/>
        <p:txBody>
          <a:bodyPr/>
          <a:lstStyle/>
          <a:p>
            <a:r>
              <a:rPr lang="en-US" smtClean="0"/>
              <a:t>© msg | 14.05.2020 | Corona Warn App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9"/>
          </p:nvPr>
        </p:nvSpPr>
        <p:spPr bwMode="gray"/>
        <p:txBody>
          <a:bodyPr/>
          <a:lstStyle/>
          <a:p>
            <a:fld id="{3960B6C3-C496-4A7C-9C45-3D663D266B2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380999" y="134279"/>
            <a:ext cx="7454706" cy="27622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1400" baseline="0">
                <a:solidFill>
                  <a:schemeClr val="accent2"/>
                </a:solidFill>
              </a:defRPr>
            </a:lvl1pPr>
            <a:lvl2pPr marL="457200" indent="0">
              <a:buNone/>
              <a:defRPr>
                <a:solidFill>
                  <a:schemeClr val="accent6"/>
                </a:solidFill>
              </a:defRPr>
            </a:lvl2pPr>
            <a:lvl3pPr marL="914400" indent="0">
              <a:buNone/>
              <a:defRPr>
                <a:solidFill>
                  <a:schemeClr val="accent6"/>
                </a:solidFill>
              </a:defRPr>
            </a:lvl3pPr>
            <a:lvl4pPr marL="1371600" indent="0">
              <a:buNone/>
              <a:defRPr>
                <a:solidFill>
                  <a:schemeClr val="accent6"/>
                </a:solidFill>
              </a:defRPr>
            </a:lvl4pPr>
            <a:lvl5pPr marL="1828800" indent="0">
              <a:buNone/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de-DE" noProof="0" dirty="0" smtClean="0"/>
              <a:t>Enter Title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460147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inal Slide (ms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 bwMode="gray">
          <a:xfrm>
            <a:off x="0" y="0"/>
            <a:ext cx="9906000" cy="3429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AutoShape 727"/>
          <p:cNvSpPr>
            <a:spLocks noChangeAspect="1" noChangeArrowheads="1" noTextEdit="1"/>
          </p:cNvSpPr>
          <p:nvPr/>
        </p:nvSpPr>
        <p:spPr bwMode="gray">
          <a:xfrm>
            <a:off x="5769758" y="2771562"/>
            <a:ext cx="3738905" cy="4925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45" name="Ellipse 44"/>
          <p:cNvSpPr/>
          <p:nvPr/>
        </p:nvSpPr>
        <p:spPr bwMode="gray">
          <a:xfrm>
            <a:off x="7758830" y="2545915"/>
            <a:ext cx="1766170" cy="1766170"/>
          </a:xfrm>
          <a:prstGeom prst="ellipse">
            <a:avLst/>
          </a:prstGeom>
          <a:solidFill>
            <a:srgbClr val="8414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37FFFF"/>
              </a:solidFill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1056265" y="5563713"/>
            <a:ext cx="5764412" cy="496333"/>
            <a:chOff x="1056265" y="534513"/>
            <a:chExt cx="5764412" cy="496333"/>
          </a:xfrm>
        </p:grpSpPr>
        <p:grpSp>
          <p:nvGrpSpPr>
            <p:cNvPr id="8" name="Group 698"/>
            <p:cNvGrpSpPr>
              <a:grpSpLocks noChangeAspect="1"/>
            </p:cNvGrpSpPr>
            <p:nvPr/>
          </p:nvGrpSpPr>
          <p:grpSpPr bwMode="auto">
            <a:xfrm>
              <a:off x="1056265" y="534513"/>
              <a:ext cx="1582935" cy="496333"/>
              <a:chOff x="561" y="2271"/>
              <a:chExt cx="4634" cy="1453"/>
            </a:xfrm>
          </p:grpSpPr>
          <p:sp>
            <p:nvSpPr>
              <p:cNvPr id="10" name="AutoShape 697"/>
              <p:cNvSpPr>
                <a:spLocks noChangeAspect="1" noChangeArrowheads="1" noTextEdit="1"/>
              </p:cNvSpPr>
              <p:nvPr/>
            </p:nvSpPr>
            <p:spPr bwMode="auto">
              <a:xfrm>
                <a:off x="561" y="2271"/>
                <a:ext cx="4634" cy="14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11" name="Oval 699"/>
              <p:cNvSpPr>
                <a:spLocks noChangeArrowheads="1"/>
              </p:cNvSpPr>
              <p:nvPr/>
            </p:nvSpPr>
            <p:spPr bwMode="auto">
              <a:xfrm>
                <a:off x="561" y="2905"/>
                <a:ext cx="483" cy="484"/>
              </a:xfrm>
              <a:prstGeom prst="ellipse">
                <a:avLst/>
              </a:prstGeom>
              <a:solidFill>
                <a:srgbClr val="8414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13" name="Freeform 700"/>
              <p:cNvSpPr>
                <a:spLocks/>
              </p:cNvSpPr>
              <p:nvPr/>
            </p:nvSpPr>
            <p:spPr bwMode="auto">
              <a:xfrm>
                <a:off x="1200" y="2269"/>
                <a:ext cx="1559" cy="1113"/>
              </a:xfrm>
              <a:custGeom>
                <a:avLst/>
                <a:gdLst>
                  <a:gd name="T0" fmla="*/ 0 w 659"/>
                  <a:gd name="T1" fmla="*/ 0 h 469"/>
                  <a:gd name="T2" fmla="*/ 0 w 659"/>
                  <a:gd name="T3" fmla="*/ 469 h 469"/>
                  <a:gd name="T4" fmla="*/ 85 w 659"/>
                  <a:gd name="T5" fmla="*/ 469 h 469"/>
                  <a:gd name="T6" fmla="*/ 85 w 659"/>
                  <a:gd name="T7" fmla="*/ 72 h 469"/>
                  <a:gd name="T8" fmla="*/ 282 w 659"/>
                  <a:gd name="T9" fmla="*/ 72 h 469"/>
                  <a:gd name="T10" fmla="*/ 282 w 659"/>
                  <a:gd name="T11" fmla="*/ 469 h 469"/>
                  <a:gd name="T12" fmla="*/ 367 w 659"/>
                  <a:gd name="T13" fmla="*/ 469 h 469"/>
                  <a:gd name="T14" fmla="*/ 367 w 659"/>
                  <a:gd name="T15" fmla="*/ 72 h 469"/>
                  <a:gd name="T16" fmla="*/ 498 w 659"/>
                  <a:gd name="T17" fmla="*/ 72 h 469"/>
                  <a:gd name="T18" fmla="*/ 573 w 659"/>
                  <a:gd name="T19" fmla="*/ 155 h 469"/>
                  <a:gd name="T20" fmla="*/ 573 w 659"/>
                  <a:gd name="T21" fmla="*/ 469 h 469"/>
                  <a:gd name="T22" fmla="*/ 659 w 659"/>
                  <a:gd name="T23" fmla="*/ 469 h 469"/>
                  <a:gd name="T24" fmla="*/ 659 w 659"/>
                  <a:gd name="T25" fmla="*/ 132 h 469"/>
                  <a:gd name="T26" fmla="*/ 541 w 659"/>
                  <a:gd name="T27" fmla="*/ 0 h 469"/>
                  <a:gd name="T28" fmla="*/ 0 w 659"/>
                  <a:gd name="T29" fmla="*/ 0 h 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59" h="469">
                    <a:moveTo>
                      <a:pt x="0" y="0"/>
                    </a:moveTo>
                    <a:cubicBezTo>
                      <a:pt x="0" y="469"/>
                      <a:pt x="0" y="469"/>
                      <a:pt x="0" y="469"/>
                    </a:cubicBezTo>
                    <a:cubicBezTo>
                      <a:pt x="85" y="469"/>
                      <a:pt x="85" y="469"/>
                      <a:pt x="85" y="469"/>
                    </a:cubicBezTo>
                    <a:cubicBezTo>
                      <a:pt x="85" y="72"/>
                      <a:pt x="85" y="72"/>
                      <a:pt x="85" y="72"/>
                    </a:cubicBezTo>
                    <a:cubicBezTo>
                      <a:pt x="85" y="72"/>
                      <a:pt x="218" y="72"/>
                      <a:pt x="282" y="72"/>
                    </a:cubicBezTo>
                    <a:cubicBezTo>
                      <a:pt x="282" y="469"/>
                      <a:pt x="282" y="469"/>
                      <a:pt x="282" y="469"/>
                    </a:cubicBezTo>
                    <a:cubicBezTo>
                      <a:pt x="367" y="469"/>
                      <a:pt x="367" y="469"/>
                      <a:pt x="367" y="469"/>
                    </a:cubicBezTo>
                    <a:cubicBezTo>
                      <a:pt x="367" y="72"/>
                      <a:pt x="367" y="72"/>
                      <a:pt x="367" y="72"/>
                    </a:cubicBezTo>
                    <a:cubicBezTo>
                      <a:pt x="424" y="72"/>
                      <a:pt x="472" y="72"/>
                      <a:pt x="498" y="72"/>
                    </a:cubicBezTo>
                    <a:cubicBezTo>
                      <a:pt x="542" y="72"/>
                      <a:pt x="573" y="98"/>
                      <a:pt x="573" y="155"/>
                    </a:cubicBezTo>
                    <a:cubicBezTo>
                      <a:pt x="573" y="469"/>
                      <a:pt x="573" y="469"/>
                      <a:pt x="573" y="469"/>
                    </a:cubicBezTo>
                    <a:cubicBezTo>
                      <a:pt x="659" y="469"/>
                      <a:pt x="659" y="469"/>
                      <a:pt x="659" y="469"/>
                    </a:cubicBezTo>
                    <a:cubicBezTo>
                      <a:pt x="659" y="346"/>
                      <a:pt x="659" y="239"/>
                      <a:pt x="659" y="132"/>
                    </a:cubicBezTo>
                    <a:cubicBezTo>
                      <a:pt x="659" y="68"/>
                      <a:pt x="626" y="0"/>
                      <a:pt x="54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6F6F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14" name="Freeform 701"/>
              <p:cNvSpPr>
                <a:spLocks/>
              </p:cNvSpPr>
              <p:nvPr/>
            </p:nvSpPr>
            <p:spPr bwMode="auto">
              <a:xfrm>
                <a:off x="2877" y="2269"/>
                <a:ext cx="1107" cy="1113"/>
              </a:xfrm>
              <a:custGeom>
                <a:avLst/>
                <a:gdLst>
                  <a:gd name="T0" fmla="*/ 121 w 468"/>
                  <a:gd name="T1" fmla="*/ 0 h 469"/>
                  <a:gd name="T2" fmla="*/ 0 w 468"/>
                  <a:gd name="T3" fmla="*/ 130 h 469"/>
                  <a:gd name="T4" fmla="*/ 115 w 468"/>
                  <a:gd name="T5" fmla="*/ 266 h 469"/>
                  <a:gd name="T6" fmla="*/ 319 w 468"/>
                  <a:gd name="T7" fmla="*/ 266 h 469"/>
                  <a:gd name="T8" fmla="*/ 381 w 468"/>
                  <a:gd name="T9" fmla="*/ 335 h 469"/>
                  <a:gd name="T10" fmla="*/ 320 w 468"/>
                  <a:gd name="T11" fmla="*/ 398 h 469"/>
                  <a:gd name="T12" fmla="*/ 8 w 468"/>
                  <a:gd name="T13" fmla="*/ 398 h 469"/>
                  <a:gd name="T14" fmla="*/ 8 w 468"/>
                  <a:gd name="T15" fmla="*/ 469 h 469"/>
                  <a:gd name="T16" fmla="*/ 356 w 468"/>
                  <a:gd name="T17" fmla="*/ 469 h 469"/>
                  <a:gd name="T18" fmla="*/ 468 w 468"/>
                  <a:gd name="T19" fmla="*/ 336 h 469"/>
                  <a:gd name="T20" fmla="*/ 362 w 468"/>
                  <a:gd name="T21" fmla="*/ 194 h 469"/>
                  <a:gd name="T22" fmla="*/ 142 w 468"/>
                  <a:gd name="T23" fmla="*/ 194 h 469"/>
                  <a:gd name="T24" fmla="*/ 86 w 468"/>
                  <a:gd name="T25" fmla="*/ 132 h 469"/>
                  <a:gd name="T26" fmla="*/ 151 w 468"/>
                  <a:gd name="T27" fmla="*/ 72 h 469"/>
                  <a:gd name="T28" fmla="*/ 452 w 468"/>
                  <a:gd name="T29" fmla="*/ 72 h 469"/>
                  <a:gd name="T30" fmla="*/ 452 w 468"/>
                  <a:gd name="T31" fmla="*/ 0 h 469"/>
                  <a:gd name="T32" fmla="*/ 121 w 468"/>
                  <a:gd name="T33" fmla="*/ 0 h 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68" h="469">
                    <a:moveTo>
                      <a:pt x="121" y="0"/>
                    </a:moveTo>
                    <a:cubicBezTo>
                      <a:pt x="28" y="0"/>
                      <a:pt x="0" y="62"/>
                      <a:pt x="0" y="130"/>
                    </a:cubicBezTo>
                    <a:cubicBezTo>
                      <a:pt x="0" y="204"/>
                      <a:pt x="31" y="266"/>
                      <a:pt x="115" y="266"/>
                    </a:cubicBezTo>
                    <a:cubicBezTo>
                      <a:pt x="191" y="266"/>
                      <a:pt x="262" y="266"/>
                      <a:pt x="319" y="266"/>
                    </a:cubicBezTo>
                    <a:cubicBezTo>
                      <a:pt x="381" y="266"/>
                      <a:pt x="381" y="314"/>
                      <a:pt x="381" y="335"/>
                    </a:cubicBezTo>
                    <a:cubicBezTo>
                      <a:pt x="381" y="356"/>
                      <a:pt x="381" y="398"/>
                      <a:pt x="320" y="398"/>
                    </a:cubicBezTo>
                    <a:cubicBezTo>
                      <a:pt x="272" y="398"/>
                      <a:pt x="8" y="398"/>
                      <a:pt x="8" y="398"/>
                    </a:cubicBezTo>
                    <a:cubicBezTo>
                      <a:pt x="8" y="398"/>
                      <a:pt x="8" y="449"/>
                      <a:pt x="8" y="469"/>
                    </a:cubicBezTo>
                    <a:cubicBezTo>
                      <a:pt x="356" y="469"/>
                      <a:pt x="356" y="469"/>
                      <a:pt x="356" y="469"/>
                    </a:cubicBezTo>
                    <a:cubicBezTo>
                      <a:pt x="443" y="469"/>
                      <a:pt x="468" y="418"/>
                      <a:pt x="468" y="336"/>
                    </a:cubicBezTo>
                    <a:cubicBezTo>
                      <a:pt x="468" y="238"/>
                      <a:pt x="436" y="194"/>
                      <a:pt x="362" y="194"/>
                    </a:cubicBezTo>
                    <a:cubicBezTo>
                      <a:pt x="274" y="194"/>
                      <a:pt x="213" y="194"/>
                      <a:pt x="142" y="194"/>
                    </a:cubicBezTo>
                    <a:cubicBezTo>
                      <a:pt x="86" y="194"/>
                      <a:pt x="86" y="157"/>
                      <a:pt x="86" y="132"/>
                    </a:cubicBezTo>
                    <a:cubicBezTo>
                      <a:pt x="86" y="112"/>
                      <a:pt x="92" y="72"/>
                      <a:pt x="151" y="72"/>
                    </a:cubicBezTo>
                    <a:cubicBezTo>
                      <a:pt x="214" y="72"/>
                      <a:pt x="452" y="72"/>
                      <a:pt x="452" y="72"/>
                    </a:cubicBezTo>
                    <a:cubicBezTo>
                      <a:pt x="452" y="43"/>
                      <a:pt x="452" y="27"/>
                      <a:pt x="452" y="0"/>
                    </a:cubicBezTo>
                    <a:cubicBezTo>
                      <a:pt x="121" y="0"/>
                      <a:pt x="121" y="0"/>
                      <a:pt x="121" y="0"/>
                    </a:cubicBezTo>
                    <a:close/>
                  </a:path>
                </a:pathLst>
              </a:custGeom>
              <a:solidFill>
                <a:srgbClr val="6F6F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15" name="Freeform 702"/>
              <p:cNvSpPr>
                <a:spLocks noEditPoints="1"/>
              </p:cNvSpPr>
              <p:nvPr/>
            </p:nvSpPr>
            <p:spPr bwMode="auto">
              <a:xfrm>
                <a:off x="4107" y="2269"/>
                <a:ext cx="1090" cy="1455"/>
              </a:xfrm>
              <a:custGeom>
                <a:avLst/>
                <a:gdLst>
                  <a:gd name="T0" fmla="*/ 170 w 461"/>
                  <a:gd name="T1" fmla="*/ 0 h 613"/>
                  <a:gd name="T2" fmla="*/ 44 w 461"/>
                  <a:gd name="T3" fmla="*/ 29 h 613"/>
                  <a:gd name="T4" fmla="*/ 0 w 461"/>
                  <a:gd name="T5" fmla="*/ 149 h 613"/>
                  <a:gd name="T6" fmla="*/ 0 w 461"/>
                  <a:gd name="T7" fmla="*/ 233 h 613"/>
                  <a:gd name="T8" fmla="*/ 0 w 461"/>
                  <a:gd name="T9" fmla="*/ 318 h 613"/>
                  <a:gd name="T10" fmla="*/ 47 w 461"/>
                  <a:gd name="T11" fmla="*/ 445 h 613"/>
                  <a:gd name="T12" fmla="*/ 170 w 461"/>
                  <a:gd name="T13" fmla="*/ 469 h 613"/>
                  <a:gd name="T14" fmla="*/ 376 w 461"/>
                  <a:gd name="T15" fmla="*/ 469 h 613"/>
                  <a:gd name="T16" fmla="*/ 376 w 461"/>
                  <a:gd name="T17" fmla="*/ 487 h 613"/>
                  <a:gd name="T18" fmla="*/ 328 w 461"/>
                  <a:gd name="T19" fmla="*/ 538 h 613"/>
                  <a:gd name="T20" fmla="*/ 61 w 461"/>
                  <a:gd name="T21" fmla="*/ 538 h 613"/>
                  <a:gd name="T22" fmla="*/ 61 w 461"/>
                  <a:gd name="T23" fmla="*/ 613 h 613"/>
                  <a:gd name="T24" fmla="*/ 356 w 461"/>
                  <a:gd name="T25" fmla="*/ 613 h 613"/>
                  <a:gd name="T26" fmla="*/ 461 w 461"/>
                  <a:gd name="T27" fmla="*/ 511 h 613"/>
                  <a:gd name="T28" fmla="*/ 461 w 461"/>
                  <a:gd name="T29" fmla="*/ 0 h 613"/>
                  <a:gd name="T30" fmla="*/ 170 w 461"/>
                  <a:gd name="T31" fmla="*/ 0 h 613"/>
                  <a:gd name="T32" fmla="*/ 376 w 461"/>
                  <a:gd name="T33" fmla="*/ 398 h 613"/>
                  <a:gd name="T34" fmla="*/ 196 w 461"/>
                  <a:gd name="T35" fmla="*/ 398 h 613"/>
                  <a:gd name="T36" fmla="*/ 88 w 461"/>
                  <a:gd name="T37" fmla="*/ 333 h 613"/>
                  <a:gd name="T38" fmla="*/ 88 w 461"/>
                  <a:gd name="T39" fmla="*/ 231 h 613"/>
                  <a:gd name="T40" fmla="*/ 88 w 461"/>
                  <a:gd name="T41" fmla="*/ 148 h 613"/>
                  <a:gd name="T42" fmla="*/ 200 w 461"/>
                  <a:gd name="T43" fmla="*/ 72 h 613"/>
                  <a:gd name="T44" fmla="*/ 376 w 461"/>
                  <a:gd name="T45" fmla="*/ 72 h 613"/>
                  <a:gd name="T46" fmla="*/ 376 w 461"/>
                  <a:gd name="T47" fmla="*/ 398 h 6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61" h="613">
                    <a:moveTo>
                      <a:pt x="170" y="0"/>
                    </a:moveTo>
                    <a:cubicBezTo>
                      <a:pt x="94" y="0"/>
                      <a:pt x="65" y="12"/>
                      <a:pt x="44" y="29"/>
                    </a:cubicBezTo>
                    <a:cubicBezTo>
                      <a:pt x="22" y="47"/>
                      <a:pt x="1" y="70"/>
                      <a:pt x="0" y="149"/>
                    </a:cubicBezTo>
                    <a:cubicBezTo>
                      <a:pt x="0" y="233"/>
                      <a:pt x="0" y="233"/>
                      <a:pt x="0" y="233"/>
                    </a:cubicBezTo>
                    <a:cubicBezTo>
                      <a:pt x="0" y="318"/>
                      <a:pt x="0" y="318"/>
                      <a:pt x="0" y="318"/>
                    </a:cubicBezTo>
                    <a:cubicBezTo>
                      <a:pt x="0" y="402"/>
                      <a:pt x="23" y="425"/>
                      <a:pt x="47" y="445"/>
                    </a:cubicBezTo>
                    <a:cubicBezTo>
                      <a:pt x="63" y="456"/>
                      <a:pt x="89" y="469"/>
                      <a:pt x="170" y="469"/>
                    </a:cubicBezTo>
                    <a:cubicBezTo>
                      <a:pt x="376" y="469"/>
                      <a:pt x="376" y="469"/>
                      <a:pt x="376" y="469"/>
                    </a:cubicBezTo>
                    <a:cubicBezTo>
                      <a:pt x="376" y="469"/>
                      <a:pt x="376" y="484"/>
                      <a:pt x="376" y="487"/>
                    </a:cubicBezTo>
                    <a:cubicBezTo>
                      <a:pt x="376" y="523"/>
                      <a:pt x="369" y="538"/>
                      <a:pt x="328" y="538"/>
                    </a:cubicBezTo>
                    <a:cubicBezTo>
                      <a:pt x="61" y="538"/>
                      <a:pt x="61" y="538"/>
                      <a:pt x="61" y="538"/>
                    </a:cubicBezTo>
                    <a:cubicBezTo>
                      <a:pt x="61" y="613"/>
                      <a:pt x="61" y="613"/>
                      <a:pt x="61" y="613"/>
                    </a:cubicBezTo>
                    <a:cubicBezTo>
                      <a:pt x="356" y="613"/>
                      <a:pt x="356" y="613"/>
                      <a:pt x="356" y="613"/>
                    </a:cubicBezTo>
                    <a:cubicBezTo>
                      <a:pt x="435" y="613"/>
                      <a:pt x="461" y="578"/>
                      <a:pt x="461" y="511"/>
                    </a:cubicBezTo>
                    <a:cubicBezTo>
                      <a:pt x="461" y="0"/>
                      <a:pt x="461" y="0"/>
                      <a:pt x="461" y="0"/>
                    </a:cubicBezTo>
                    <a:lnTo>
                      <a:pt x="170" y="0"/>
                    </a:lnTo>
                    <a:close/>
                    <a:moveTo>
                      <a:pt x="376" y="398"/>
                    </a:moveTo>
                    <a:cubicBezTo>
                      <a:pt x="196" y="398"/>
                      <a:pt x="196" y="398"/>
                      <a:pt x="196" y="398"/>
                    </a:cubicBezTo>
                    <a:cubicBezTo>
                      <a:pt x="143" y="398"/>
                      <a:pt x="89" y="402"/>
                      <a:pt x="88" y="333"/>
                    </a:cubicBezTo>
                    <a:cubicBezTo>
                      <a:pt x="88" y="330"/>
                      <a:pt x="88" y="305"/>
                      <a:pt x="88" y="231"/>
                    </a:cubicBezTo>
                    <a:cubicBezTo>
                      <a:pt x="88" y="169"/>
                      <a:pt x="87" y="154"/>
                      <a:pt x="88" y="148"/>
                    </a:cubicBezTo>
                    <a:cubicBezTo>
                      <a:pt x="91" y="90"/>
                      <a:pt x="112" y="70"/>
                      <a:pt x="200" y="72"/>
                    </a:cubicBezTo>
                    <a:cubicBezTo>
                      <a:pt x="205" y="72"/>
                      <a:pt x="376" y="72"/>
                      <a:pt x="376" y="72"/>
                    </a:cubicBezTo>
                    <a:lnTo>
                      <a:pt x="376" y="398"/>
                    </a:lnTo>
                    <a:close/>
                  </a:path>
                </a:pathLst>
              </a:custGeom>
              <a:solidFill>
                <a:srgbClr val="6F6F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</p:grpSp>
        <p:sp>
          <p:nvSpPr>
            <p:cNvPr id="9" name="Textfeld 8"/>
            <p:cNvSpPr txBox="1"/>
            <p:nvPr/>
          </p:nvSpPr>
          <p:spPr>
            <a:xfrm>
              <a:off x="2922429" y="740522"/>
              <a:ext cx="3898248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400" spc="50" baseline="0" dirty="0" smtClean="0">
                  <a:solidFill>
                    <a:srgbClr val="841439"/>
                  </a:solidFill>
                </a:rPr>
                <a:t>.</a:t>
              </a:r>
              <a:r>
                <a:rPr lang="de-DE" sz="1400" spc="50" baseline="0" dirty="0" err="1" smtClean="0">
                  <a:solidFill>
                    <a:srgbClr val="841439"/>
                  </a:solidFill>
                </a:rPr>
                <a:t>consulting</a:t>
              </a:r>
              <a:r>
                <a:rPr lang="de-DE" sz="1400" spc="50" baseline="0" dirty="0" smtClean="0">
                  <a:solidFill>
                    <a:srgbClr val="841439"/>
                  </a:solidFill>
                </a:rPr>
                <a:t> .</a:t>
              </a:r>
              <a:r>
                <a:rPr lang="de-DE" sz="1400" spc="50" baseline="0" dirty="0" err="1" smtClean="0">
                  <a:solidFill>
                    <a:srgbClr val="841439"/>
                  </a:solidFill>
                </a:rPr>
                <a:t>solutions</a:t>
              </a:r>
              <a:r>
                <a:rPr lang="de-DE" sz="1400" spc="50" baseline="0" dirty="0" smtClean="0">
                  <a:solidFill>
                    <a:srgbClr val="841439"/>
                  </a:solidFill>
                </a:rPr>
                <a:t> .</a:t>
              </a:r>
              <a:r>
                <a:rPr lang="de-DE" sz="1400" spc="50" baseline="0" dirty="0" err="1" smtClean="0">
                  <a:solidFill>
                    <a:srgbClr val="841439"/>
                  </a:solidFill>
                </a:rPr>
                <a:t>partnership</a:t>
              </a:r>
              <a:endParaRPr lang="de-DE" sz="1400" i="1" spc="50" baseline="0" dirty="0">
                <a:solidFill>
                  <a:srgbClr val="84143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2312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inal Slide with Contact Details (ms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 bwMode="gray">
          <a:xfrm>
            <a:off x="0" y="0"/>
            <a:ext cx="9906000" cy="3429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260475" y="620714"/>
            <a:ext cx="662271" cy="85109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r>
              <a:rPr lang="de-DE" dirty="0" smtClean="0"/>
              <a:t>Insert Image</a:t>
            </a:r>
            <a:endParaRPr lang="de-DE" dirty="0"/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2" hasCustomPrompt="1"/>
          </p:nvPr>
        </p:nvSpPr>
        <p:spPr bwMode="gray">
          <a:xfrm>
            <a:off x="1260475" y="1874545"/>
            <a:ext cx="662271" cy="85109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 dirty="0" smtClean="0"/>
              <a:t>Insert Image</a:t>
            </a:r>
            <a:endParaRPr lang="de-DE" dirty="0"/>
          </a:p>
        </p:txBody>
      </p:sp>
      <p:sp>
        <p:nvSpPr>
          <p:cNvPr id="40" name="Ellipse 39"/>
          <p:cNvSpPr/>
          <p:nvPr/>
        </p:nvSpPr>
        <p:spPr bwMode="gray">
          <a:xfrm>
            <a:off x="7758830" y="2545915"/>
            <a:ext cx="1766170" cy="1766170"/>
          </a:xfrm>
          <a:prstGeom prst="ellipse">
            <a:avLst/>
          </a:prstGeom>
          <a:solidFill>
            <a:srgbClr val="8414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37FFFF"/>
              </a:solidFill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1056265" y="5563713"/>
            <a:ext cx="5764412" cy="496333"/>
            <a:chOff x="1056265" y="534513"/>
            <a:chExt cx="5764412" cy="496333"/>
          </a:xfrm>
        </p:grpSpPr>
        <p:grpSp>
          <p:nvGrpSpPr>
            <p:cNvPr id="10" name="Group 698"/>
            <p:cNvGrpSpPr>
              <a:grpSpLocks noChangeAspect="1"/>
            </p:cNvGrpSpPr>
            <p:nvPr/>
          </p:nvGrpSpPr>
          <p:grpSpPr bwMode="auto">
            <a:xfrm>
              <a:off x="1056265" y="534513"/>
              <a:ext cx="1582935" cy="496333"/>
              <a:chOff x="561" y="2271"/>
              <a:chExt cx="4634" cy="1453"/>
            </a:xfrm>
          </p:grpSpPr>
          <p:sp>
            <p:nvSpPr>
              <p:cNvPr id="13" name="AutoShape 697"/>
              <p:cNvSpPr>
                <a:spLocks noChangeAspect="1" noChangeArrowheads="1" noTextEdit="1"/>
              </p:cNvSpPr>
              <p:nvPr/>
            </p:nvSpPr>
            <p:spPr bwMode="auto">
              <a:xfrm>
                <a:off x="561" y="2271"/>
                <a:ext cx="4634" cy="14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14" name="Oval 699"/>
              <p:cNvSpPr>
                <a:spLocks noChangeArrowheads="1"/>
              </p:cNvSpPr>
              <p:nvPr/>
            </p:nvSpPr>
            <p:spPr bwMode="auto">
              <a:xfrm>
                <a:off x="561" y="2905"/>
                <a:ext cx="483" cy="484"/>
              </a:xfrm>
              <a:prstGeom prst="ellipse">
                <a:avLst/>
              </a:prstGeom>
              <a:solidFill>
                <a:srgbClr val="8414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15" name="Freeform 700"/>
              <p:cNvSpPr>
                <a:spLocks/>
              </p:cNvSpPr>
              <p:nvPr/>
            </p:nvSpPr>
            <p:spPr bwMode="auto">
              <a:xfrm>
                <a:off x="1200" y="2269"/>
                <a:ext cx="1559" cy="1113"/>
              </a:xfrm>
              <a:custGeom>
                <a:avLst/>
                <a:gdLst>
                  <a:gd name="T0" fmla="*/ 0 w 659"/>
                  <a:gd name="T1" fmla="*/ 0 h 469"/>
                  <a:gd name="T2" fmla="*/ 0 w 659"/>
                  <a:gd name="T3" fmla="*/ 469 h 469"/>
                  <a:gd name="T4" fmla="*/ 85 w 659"/>
                  <a:gd name="T5" fmla="*/ 469 h 469"/>
                  <a:gd name="T6" fmla="*/ 85 w 659"/>
                  <a:gd name="T7" fmla="*/ 72 h 469"/>
                  <a:gd name="T8" fmla="*/ 282 w 659"/>
                  <a:gd name="T9" fmla="*/ 72 h 469"/>
                  <a:gd name="T10" fmla="*/ 282 w 659"/>
                  <a:gd name="T11" fmla="*/ 469 h 469"/>
                  <a:gd name="T12" fmla="*/ 367 w 659"/>
                  <a:gd name="T13" fmla="*/ 469 h 469"/>
                  <a:gd name="T14" fmla="*/ 367 w 659"/>
                  <a:gd name="T15" fmla="*/ 72 h 469"/>
                  <a:gd name="T16" fmla="*/ 498 w 659"/>
                  <a:gd name="T17" fmla="*/ 72 h 469"/>
                  <a:gd name="T18" fmla="*/ 573 w 659"/>
                  <a:gd name="T19" fmla="*/ 155 h 469"/>
                  <a:gd name="T20" fmla="*/ 573 w 659"/>
                  <a:gd name="T21" fmla="*/ 469 h 469"/>
                  <a:gd name="T22" fmla="*/ 659 w 659"/>
                  <a:gd name="T23" fmla="*/ 469 h 469"/>
                  <a:gd name="T24" fmla="*/ 659 w 659"/>
                  <a:gd name="T25" fmla="*/ 132 h 469"/>
                  <a:gd name="T26" fmla="*/ 541 w 659"/>
                  <a:gd name="T27" fmla="*/ 0 h 469"/>
                  <a:gd name="T28" fmla="*/ 0 w 659"/>
                  <a:gd name="T29" fmla="*/ 0 h 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59" h="469">
                    <a:moveTo>
                      <a:pt x="0" y="0"/>
                    </a:moveTo>
                    <a:cubicBezTo>
                      <a:pt x="0" y="469"/>
                      <a:pt x="0" y="469"/>
                      <a:pt x="0" y="469"/>
                    </a:cubicBezTo>
                    <a:cubicBezTo>
                      <a:pt x="85" y="469"/>
                      <a:pt x="85" y="469"/>
                      <a:pt x="85" y="469"/>
                    </a:cubicBezTo>
                    <a:cubicBezTo>
                      <a:pt x="85" y="72"/>
                      <a:pt x="85" y="72"/>
                      <a:pt x="85" y="72"/>
                    </a:cubicBezTo>
                    <a:cubicBezTo>
                      <a:pt x="85" y="72"/>
                      <a:pt x="218" y="72"/>
                      <a:pt x="282" y="72"/>
                    </a:cubicBezTo>
                    <a:cubicBezTo>
                      <a:pt x="282" y="469"/>
                      <a:pt x="282" y="469"/>
                      <a:pt x="282" y="469"/>
                    </a:cubicBezTo>
                    <a:cubicBezTo>
                      <a:pt x="367" y="469"/>
                      <a:pt x="367" y="469"/>
                      <a:pt x="367" y="469"/>
                    </a:cubicBezTo>
                    <a:cubicBezTo>
                      <a:pt x="367" y="72"/>
                      <a:pt x="367" y="72"/>
                      <a:pt x="367" y="72"/>
                    </a:cubicBezTo>
                    <a:cubicBezTo>
                      <a:pt x="424" y="72"/>
                      <a:pt x="472" y="72"/>
                      <a:pt x="498" y="72"/>
                    </a:cubicBezTo>
                    <a:cubicBezTo>
                      <a:pt x="542" y="72"/>
                      <a:pt x="573" y="98"/>
                      <a:pt x="573" y="155"/>
                    </a:cubicBezTo>
                    <a:cubicBezTo>
                      <a:pt x="573" y="469"/>
                      <a:pt x="573" y="469"/>
                      <a:pt x="573" y="469"/>
                    </a:cubicBezTo>
                    <a:cubicBezTo>
                      <a:pt x="659" y="469"/>
                      <a:pt x="659" y="469"/>
                      <a:pt x="659" y="469"/>
                    </a:cubicBezTo>
                    <a:cubicBezTo>
                      <a:pt x="659" y="346"/>
                      <a:pt x="659" y="239"/>
                      <a:pt x="659" y="132"/>
                    </a:cubicBezTo>
                    <a:cubicBezTo>
                      <a:pt x="659" y="68"/>
                      <a:pt x="626" y="0"/>
                      <a:pt x="54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6F6F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16" name="Freeform 701"/>
              <p:cNvSpPr>
                <a:spLocks/>
              </p:cNvSpPr>
              <p:nvPr/>
            </p:nvSpPr>
            <p:spPr bwMode="auto">
              <a:xfrm>
                <a:off x="2877" y="2269"/>
                <a:ext cx="1107" cy="1113"/>
              </a:xfrm>
              <a:custGeom>
                <a:avLst/>
                <a:gdLst>
                  <a:gd name="T0" fmla="*/ 121 w 468"/>
                  <a:gd name="T1" fmla="*/ 0 h 469"/>
                  <a:gd name="T2" fmla="*/ 0 w 468"/>
                  <a:gd name="T3" fmla="*/ 130 h 469"/>
                  <a:gd name="T4" fmla="*/ 115 w 468"/>
                  <a:gd name="T5" fmla="*/ 266 h 469"/>
                  <a:gd name="T6" fmla="*/ 319 w 468"/>
                  <a:gd name="T7" fmla="*/ 266 h 469"/>
                  <a:gd name="T8" fmla="*/ 381 w 468"/>
                  <a:gd name="T9" fmla="*/ 335 h 469"/>
                  <a:gd name="T10" fmla="*/ 320 w 468"/>
                  <a:gd name="T11" fmla="*/ 398 h 469"/>
                  <a:gd name="T12" fmla="*/ 8 w 468"/>
                  <a:gd name="T13" fmla="*/ 398 h 469"/>
                  <a:gd name="T14" fmla="*/ 8 w 468"/>
                  <a:gd name="T15" fmla="*/ 469 h 469"/>
                  <a:gd name="T16" fmla="*/ 356 w 468"/>
                  <a:gd name="T17" fmla="*/ 469 h 469"/>
                  <a:gd name="T18" fmla="*/ 468 w 468"/>
                  <a:gd name="T19" fmla="*/ 336 h 469"/>
                  <a:gd name="T20" fmla="*/ 362 w 468"/>
                  <a:gd name="T21" fmla="*/ 194 h 469"/>
                  <a:gd name="T22" fmla="*/ 142 w 468"/>
                  <a:gd name="T23" fmla="*/ 194 h 469"/>
                  <a:gd name="T24" fmla="*/ 86 w 468"/>
                  <a:gd name="T25" fmla="*/ 132 h 469"/>
                  <a:gd name="T26" fmla="*/ 151 w 468"/>
                  <a:gd name="T27" fmla="*/ 72 h 469"/>
                  <a:gd name="T28" fmla="*/ 452 w 468"/>
                  <a:gd name="T29" fmla="*/ 72 h 469"/>
                  <a:gd name="T30" fmla="*/ 452 w 468"/>
                  <a:gd name="T31" fmla="*/ 0 h 469"/>
                  <a:gd name="T32" fmla="*/ 121 w 468"/>
                  <a:gd name="T33" fmla="*/ 0 h 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68" h="469">
                    <a:moveTo>
                      <a:pt x="121" y="0"/>
                    </a:moveTo>
                    <a:cubicBezTo>
                      <a:pt x="28" y="0"/>
                      <a:pt x="0" y="62"/>
                      <a:pt x="0" y="130"/>
                    </a:cubicBezTo>
                    <a:cubicBezTo>
                      <a:pt x="0" y="204"/>
                      <a:pt x="31" y="266"/>
                      <a:pt x="115" y="266"/>
                    </a:cubicBezTo>
                    <a:cubicBezTo>
                      <a:pt x="191" y="266"/>
                      <a:pt x="262" y="266"/>
                      <a:pt x="319" y="266"/>
                    </a:cubicBezTo>
                    <a:cubicBezTo>
                      <a:pt x="381" y="266"/>
                      <a:pt x="381" y="314"/>
                      <a:pt x="381" y="335"/>
                    </a:cubicBezTo>
                    <a:cubicBezTo>
                      <a:pt x="381" y="356"/>
                      <a:pt x="381" y="398"/>
                      <a:pt x="320" y="398"/>
                    </a:cubicBezTo>
                    <a:cubicBezTo>
                      <a:pt x="272" y="398"/>
                      <a:pt x="8" y="398"/>
                      <a:pt x="8" y="398"/>
                    </a:cubicBezTo>
                    <a:cubicBezTo>
                      <a:pt x="8" y="398"/>
                      <a:pt x="8" y="449"/>
                      <a:pt x="8" y="469"/>
                    </a:cubicBezTo>
                    <a:cubicBezTo>
                      <a:pt x="356" y="469"/>
                      <a:pt x="356" y="469"/>
                      <a:pt x="356" y="469"/>
                    </a:cubicBezTo>
                    <a:cubicBezTo>
                      <a:pt x="443" y="469"/>
                      <a:pt x="468" y="418"/>
                      <a:pt x="468" y="336"/>
                    </a:cubicBezTo>
                    <a:cubicBezTo>
                      <a:pt x="468" y="238"/>
                      <a:pt x="436" y="194"/>
                      <a:pt x="362" y="194"/>
                    </a:cubicBezTo>
                    <a:cubicBezTo>
                      <a:pt x="274" y="194"/>
                      <a:pt x="213" y="194"/>
                      <a:pt x="142" y="194"/>
                    </a:cubicBezTo>
                    <a:cubicBezTo>
                      <a:pt x="86" y="194"/>
                      <a:pt x="86" y="157"/>
                      <a:pt x="86" y="132"/>
                    </a:cubicBezTo>
                    <a:cubicBezTo>
                      <a:pt x="86" y="112"/>
                      <a:pt x="92" y="72"/>
                      <a:pt x="151" y="72"/>
                    </a:cubicBezTo>
                    <a:cubicBezTo>
                      <a:pt x="214" y="72"/>
                      <a:pt x="452" y="72"/>
                      <a:pt x="452" y="72"/>
                    </a:cubicBezTo>
                    <a:cubicBezTo>
                      <a:pt x="452" y="43"/>
                      <a:pt x="452" y="27"/>
                      <a:pt x="452" y="0"/>
                    </a:cubicBezTo>
                    <a:cubicBezTo>
                      <a:pt x="121" y="0"/>
                      <a:pt x="121" y="0"/>
                      <a:pt x="121" y="0"/>
                    </a:cubicBezTo>
                    <a:close/>
                  </a:path>
                </a:pathLst>
              </a:custGeom>
              <a:solidFill>
                <a:srgbClr val="6F6F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17" name="Freeform 702"/>
              <p:cNvSpPr>
                <a:spLocks noEditPoints="1"/>
              </p:cNvSpPr>
              <p:nvPr/>
            </p:nvSpPr>
            <p:spPr bwMode="auto">
              <a:xfrm>
                <a:off x="4107" y="2269"/>
                <a:ext cx="1090" cy="1455"/>
              </a:xfrm>
              <a:custGeom>
                <a:avLst/>
                <a:gdLst>
                  <a:gd name="T0" fmla="*/ 170 w 461"/>
                  <a:gd name="T1" fmla="*/ 0 h 613"/>
                  <a:gd name="T2" fmla="*/ 44 w 461"/>
                  <a:gd name="T3" fmla="*/ 29 h 613"/>
                  <a:gd name="T4" fmla="*/ 0 w 461"/>
                  <a:gd name="T5" fmla="*/ 149 h 613"/>
                  <a:gd name="T6" fmla="*/ 0 w 461"/>
                  <a:gd name="T7" fmla="*/ 233 h 613"/>
                  <a:gd name="T8" fmla="*/ 0 w 461"/>
                  <a:gd name="T9" fmla="*/ 318 h 613"/>
                  <a:gd name="T10" fmla="*/ 47 w 461"/>
                  <a:gd name="T11" fmla="*/ 445 h 613"/>
                  <a:gd name="T12" fmla="*/ 170 w 461"/>
                  <a:gd name="T13" fmla="*/ 469 h 613"/>
                  <a:gd name="T14" fmla="*/ 376 w 461"/>
                  <a:gd name="T15" fmla="*/ 469 h 613"/>
                  <a:gd name="T16" fmla="*/ 376 w 461"/>
                  <a:gd name="T17" fmla="*/ 487 h 613"/>
                  <a:gd name="T18" fmla="*/ 328 w 461"/>
                  <a:gd name="T19" fmla="*/ 538 h 613"/>
                  <a:gd name="T20" fmla="*/ 61 w 461"/>
                  <a:gd name="T21" fmla="*/ 538 h 613"/>
                  <a:gd name="T22" fmla="*/ 61 w 461"/>
                  <a:gd name="T23" fmla="*/ 613 h 613"/>
                  <a:gd name="T24" fmla="*/ 356 w 461"/>
                  <a:gd name="T25" fmla="*/ 613 h 613"/>
                  <a:gd name="T26" fmla="*/ 461 w 461"/>
                  <a:gd name="T27" fmla="*/ 511 h 613"/>
                  <a:gd name="T28" fmla="*/ 461 w 461"/>
                  <a:gd name="T29" fmla="*/ 0 h 613"/>
                  <a:gd name="T30" fmla="*/ 170 w 461"/>
                  <a:gd name="T31" fmla="*/ 0 h 613"/>
                  <a:gd name="T32" fmla="*/ 376 w 461"/>
                  <a:gd name="T33" fmla="*/ 398 h 613"/>
                  <a:gd name="T34" fmla="*/ 196 w 461"/>
                  <a:gd name="T35" fmla="*/ 398 h 613"/>
                  <a:gd name="T36" fmla="*/ 88 w 461"/>
                  <a:gd name="T37" fmla="*/ 333 h 613"/>
                  <a:gd name="T38" fmla="*/ 88 w 461"/>
                  <a:gd name="T39" fmla="*/ 231 h 613"/>
                  <a:gd name="T40" fmla="*/ 88 w 461"/>
                  <a:gd name="T41" fmla="*/ 148 h 613"/>
                  <a:gd name="T42" fmla="*/ 200 w 461"/>
                  <a:gd name="T43" fmla="*/ 72 h 613"/>
                  <a:gd name="T44" fmla="*/ 376 w 461"/>
                  <a:gd name="T45" fmla="*/ 72 h 613"/>
                  <a:gd name="T46" fmla="*/ 376 w 461"/>
                  <a:gd name="T47" fmla="*/ 398 h 6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61" h="613">
                    <a:moveTo>
                      <a:pt x="170" y="0"/>
                    </a:moveTo>
                    <a:cubicBezTo>
                      <a:pt x="94" y="0"/>
                      <a:pt x="65" y="12"/>
                      <a:pt x="44" y="29"/>
                    </a:cubicBezTo>
                    <a:cubicBezTo>
                      <a:pt x="22" y="47"/>
                      <a:pt x="1" y="70"/>
                      <a:pt x="0" y="149"/>
                    </a:cubicBezTo>
                    <a:cubicBezTo>
                      <a:pt x="0" y="233"/>
                      <a:pt x="0" y="233"/>
                      <a:pt x="0" y="233"/>
                    </a:cubicBezTo>
                    <a:cubicBezTo>
                      <a:pt x="0" y="318"/>
                      <a:pt x="0" y="318"/>
                      <a:pt x="0" y="318"/>
                    </a:cubicBezTo>
                    <a:cubicBezTo>
                      <a:pt x="0" y="402"/>
                      <a:pt x="23" y="425"/>
                      <a:pt x="47" y="445"/>
                    </a:cubicBezTo>
                    <a:cubicBezTo>
                      <a:pt x="63" y="456"/>
                      <a:pt x="89" y="469"/>
                      <a:pt x="170" y="469"/>
                    </a:cubicBezTo>
                    <a:cubicBezTo>
                      <a:pt x="376" y="469"/>
                      <a:pt x="376" y="469"/>
                      <a:pt x="376" y="469"/>
                    </a:cubicBezTo>
                    <a:cubicBezTo>
                      <a:pt x="376" y="469"/>
                      <a:pt x="376" y="484"/>
                      <a:pt x="376" y="487"/>
                    </a:cubicBezTo>
                    <a:cubicBezTo>
                      <a:pt x="376" y="523"/>
                      <a:pt x="369" y="538"/>
                      <a:pt x="328" y="538"/>
                    </a:cubicBezTo>
                    <a:cubicBezTo>
                      <a:pt x="61" y="538"/>
                      <a:pt x="61" y="538"/>
                      <a:pt x="61" y="538"/>
                    </a:cubicBezTo>
                    <a:cubicBezTo>
                      <a:pt x="61" y="613"/>
                      <a:pt x="61" y="613"/>
                      <a:pt x="61" y="613"/>
                    </a:cubicBezTo>
                    <a:cubicBezTo>
                      <a:pt x="356" y="613"/>
                      <a:pt x="356" y="613"/>
                      <a:pt x="356" y="613"/>
                    </a:cubicBezTo>
                    <a:cubicBezTo>
                      <a:pt x="435" y="613"/>
                      <a:pt x="461" y="578"/>
                      <a:pt x="461" y="511"/>
                    </a:cubicBezTo>
                    <a:cubicBezTo>
                      <a:pt x="461" y="0"/>
                      <a:pt x="461" y="0"/>
                      <a:pt x="461" y="0"/>
                    </a:cubicBezTo>
                    <a:lnTo>
                      <a:pt x="170" y="0"/>
                    </a:lnTo>
                    <a:close/>
                    <a:moveTo>
                      <a:pt x="376" y="398"/>
                    </a:moveTo>
                    <a:cubicBezTo>
                      <a:pt x="196" y="398"/>
                      <a:pt x="196" y="398"/>
                      <a:pt x="196" y="398"/>
                    </a:cubicBezTo>
                    <a:cubicBezTo>
                      <a:pt x="143" y="398"/>
                      <a:pt x="89" y="402"/>
                      <a:pt x="88" y="333"/>
                    </a:cubicBezTo>
                    <a:cubicBezTo>
                      <a:pt x="88" y="330"/>
                      <a:pt x="88" y="305"/>
                      <a:pt x="88" y="231"/>
                    </a:cubicBezTo>
                    <a:cubicBezTo>
                      <a:pt x="88" y="169"/>
                      <a:pt x="87" y="154"/>
                      <a:pt x="88" y="148"/>
                    </a:cubicBezTo>
                    <a:cubicBezTo>
                      <a:pt x="91" y="90"/>
                      <a:pt x="112" y="70"/>
                      <a:pt x="200" y="72"/>
                    </a:cubicBezTo>
                    <a:cubicBezTo>
                      <a:pt x="205" y="72"/>
                      <a:pt x="376" y="72"/>
                      <a:pt x="376" y="72"/>
                    </a:cubicBezTo>
                    <a:lnTo>
                      <a:pt x="376" y="398"/>
                    </a:lnTo>
                    <a:close/>
                  </a:path>
                </a:pathLst>
              </a:custGeom>
              <a:solidFill>
                <a:srgbClr val="6F6F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</p:grpSp>
        <p:sp>
          <p:nvSpPr>
            <p:cNvPr id="12" name="Textfeld 11"/>
            <p:cNvSpPr txBox="1"/>
            <p:nvPr/>
          </p:nvSpPr>
          <p:spPr>
            <a:xfrm>
              <a:off x="2922429" y="740522"/>
              <a:ext cx="3898248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400" spc="50" baseline="0" dirty="0" smtClean="0">
                  <a:solidFill>
                    <a:srgbClr val="841439"/>
                  </a:solidFill>
                </a:rPr>
                <a:t>.</a:t>
              </a:r>
              <a:r>
                <a:rPr lang="de-DE" sz="1400" spc="50" baseline="0" dirty="0" err="1" smtClean="0">
                  <a:solidFill>
                    <a:srgbClr val="841439"/>
                  </a:solidFill>
                </a:rPr>
                <a:t>consulting</a:t>
              </a:r>
              <a:r>
                <a:rPr lang="de-DE" sz="1400" spc="50" baseline="0" dirty="0" smtClean="0">
                  <a:solidFill>
                    <a:srgbClr val="841439"/>
                  </a:solidFill>
                </a:rPr>
                <a:t> .</a:t>
              </a:r>
              <a:r>
                <a:rPr lang="de-DE" sz="1400" spc="50" baseline="0" dirty="0" err="1" smtClean="0">
                  <a:solidFill>
                    <a:srgbClr val="841439"/>
                  </a:solidFill>
                </a:rPr>
                <a:t>solutions</a:t>
              </a:r>
              <a:r>
                <a:rPr lang="de-DE" sz="1400" spc="50" baseline="0" dirty="0" smtClean="0">
                  <a:solidFill>
                    <a:srgbClr val="841439"/>
                  </a:solidFill>
                </a:rPr>
                <a:t> .</a:t>
              </a:r>
              <a:r>
                <a:rPr lang="de-DE" sz="1400" spc="50" baseline="0" dirty="0" err="1" smtClean="0">
                  <a:solidFill>
                    <a:srgbClr val="841439"/>
                  </a:solidFill>
                </a:rPr>
                <a:t>partnership</a:t>
              </a:r>
              <a:endParaRPr lang="de-DE" sz="1400" i="1" spc="50" baseline="0" dirty="0">
                <a:solidFill>
                  <a:srgbClr val="84143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2437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80999" y="412750"/>
            <a:ext cx="7454030" cy="83911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 smtClean="0"/>
              <a:t>Master title style Click to edit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gray">
          <a:xfrm>
            <a:off x="380999" y="6575786"/>
            <a:ext cx="7454030" cy="13667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msg | 14.05.2020 | Corona Warn App</a:t>
            </a:r>
            <a:endParaRPr lang="en-US" dirty="0"/>
          </a:p>
        </p:txBody>
      </p:sp>
      <p:cxnSp>
        <p:nvCxnSpPr>
          <p:cNvPr id="10" name="Gerader Verbinder 9"/>
          <p:cNvCxnSpPr/>
          <p:nvPr/>
        </p:nvCxnSpPr>
        <p:spPr bwMode="gray">
          <a:xfrm>
            <a:off x="381000" y="-365760"/>
            <a:ext cx="0" cy="2743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 bwMode="gray">
          <a:xfrm>
            <a:off x="9525000" y="-365760"/>
            <a:ext cx="0" cy="2743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 bwMode="gray">
          <a:xfrm>
            <a:off x="381000" y="6914271"/>
            <a:ext cx="0" cy="2743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 bwMode="gray">
          <a:xfrm>
            <a:off x="9525000" y="6914271"/>
            <a:ext cx="0" cy="2743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 bwMode="gray">
          <a:xfrm rot="5400000">
            <a:off x="-209845" y="5812790"/>
            <a:ext cx="0" cy="2743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 bwMode="gray">
          <a:xfrm rot="5400000">
            <a:off x="-209845" y="1483798"/>
            <a:ext cx="0" cy="2743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 bwMode="gray">
          <a:xfrm rot="5400000">
            <a:off x="10129911" y="5812790"/>
            <a:ext cx="0" cy="2743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 bwMode="gray">
          <a:xfrm rot="5400000">
            <a:off x="10129911" y="1483798"/>
            <a:ext cx="0" cy="2743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/>
          <p:cNvCxnSpPr/>
          <p:nvPr/>
        </p:nvCxnSpPr>
        <p:spPr bwMode="gray">
          <a:xfrm>
            <a:off x="0" y="6488739"/>
            <a:ext cx="9906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9056318" y="6575786"/>
            <a:ext cx="468682" cy="136678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r">
              <a:defRPr sz="1000" b="1">
                <a:solidFill>
                  <a:schemeClr val="accent2"/>
                </a:solidFill>
              </a:defRPr>
            </a:lvl1pPr>
          </a:lstStyle>
          <a:p>
            <a:fld id="{3960B6C3-C496-4A7C-9C45-3D663D266B21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18" name="Gerader Verbinder 17"/>
          <p:cNvCxnSpPr/>
          <p:nvPr/>
        </p:nvCxnSpPr>
        <p:spPr bwMode="gray">
          <a:xfrm>
            <a:off x="0" y="1277912"/>
            <a:ext cx="9906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 bwMode="gray">
          <a:xfrm>
            <a:off x="373063" y="1633539"/>
            <a:ext cx="9151937" cy="43164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Edit Master Text Format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noProof="0" dirty="0" smtClean="0"/>
              <a:t>Fourth</a:t>
            </a:r>
            <a:r>
              <a:rPr lang="en-US" dirty="0" smtClean="0"/>
              <a:t>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204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  <p:sldLayoutId id="2147483668" r:id="rId6"/>
    <p:sldLayoutId id="2147483669" r:id="rId7"/>
    <p:sldLayoutId id="2147483670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50" marR="0" indent="-285750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Tx/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73088" marR="0" indent="-28575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2"/>
        </a:buClr>
        <a:buSzTx/>
        <a:buFont typeface="Symbol" panose="05050102010706020507" pitchFamily="18" charset="2"/>
        <a:buChar char="-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92000" marR="0" indent="-2520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2"/>
        </a:buClr>
        <a:buSzTx/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44000" marR="0" indent="-2520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2"/>
        </a:buClr>
        <a:buSzTx/>
        <a:buFont typeface="Symbol" panose="05050102010706020507" pitchFamily="18" charset="2"/>
        <a:buChar char="-"/>
        <a:tabLst/>
        <a:defRPr sz="11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296000" marR="0" indent="-2520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2"/>
        </a:buClr>
        <a:buSzTx/>
        <a:buFont typeface="Arial" panose="020B0604020202020204" pitchFamily="34" charset="0"/>
        <a:buChar char="•"/>
        <a:tabLst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26" userDrawn="1">
          <p15:clr>
            <a:srgbClr val="F26B43"/>
          </p15:clr>
        </p15:guide>
        <p15:guide id="2" pos="240" userDrawn="1">
          <p15:clr>
            <a:srgbClr val="F26B43"/>
          </p15:clr>
        </p15:guide>
        <p15:guide id="3" pos="6000" userDrawn="1">
          <p15:clr>
            <a:srgbClr val="F26B43"/>
          </p15:clr>
        </p15:guide>
        <p15:guide id="4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1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6" Type="http://schemas.openxmlformats.org/officeDocument/2006/relationships/notesSlide" Target="../notesSlides/notesSlide2.xml"/><Relationship Id="rId1" Type="http://schemas.openxmlformats.org/officeDocument/2006/relationships/customXml" Target="../../customXml/item6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4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tags" Target="../tags/tag27.xml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12" Type="http://schemas.openxmlformats.org/officeDocument/2006/relationships/tags" Target="../tags/tag26.xml"/><Relationship Id="rId2" Type="http://schemas.openxmlformats.org/officeDocument/2006/relationships/tags" Target="../tags/tag16.xml"/><Relationship Id="rId16" Type="http://schemas.openxmlformats.org/officeDocument/2006/relationships/notesSlide" Target="../notesSlides/notesSlide3.xml"/><Relationship Id="rId1" Type="http://schemas.openxmlformats.org/officeDocument/2006/relationships/customXml" Target="../../customXml/item1.x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5" Type="http://schemas.openxmlformats.org/officeDocument/2006/relationships/slideLayout" Target="../slideLayouts/slideLayout4.xml"/><Relationship Id="rId10" Type="http://schemas.openxmlformats.org/officeDocument/2006/relationships/tags" Target="../tags/tag24.xml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tags" Target="../tags/tag2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11" Type="http://schemas.openxmlformats.org/officeDocument/2006/relationships/notesSlide" Target="../notesSlides/notesSlide4.xml"/><Relationship Id="rId5" Type="http://schemas.openxmlformats.org/officeDocument/2006/relationships/tags" Target="../tags/tag33.xml"/><Relationship Id="rId10" Type="http://schemas.openxmlformats.org/officeDocument/2006/relationships/slideLayout" Target="../slideLayouts/slideLayout4.xml"/><Relationship Id="rId4" Type="http://schemas.openxmlformats.org/officeDocument/2006/relationships/tags" Target="../tags/tag32.xml"/><Relationship Id="rId9" Type="http://schemas.openxmlformats.org/officeDocument/2006/relationships/tags" Target="../tags/tag3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46.xml"/><Relationship Id="rId13" Type="http://schemas.openxmlformats.org/officeDocument/2006/relationships/tags" Target="../tags/tag51.xml"/><Relationship Id="rId3" Type="http://schemas.openxmlformats.org/officeDocument/2006/relationships/tags" Target="../tags/tag41.xml"/><Relationship Id="rId7" Type="http://schemas.openxmlformats.org/officeDocument/2006/relationships/tags" Target="../tags/tag45.xml"/><Relationship Id="rId12" Type="http://schemas.openxmlformats.org/officeDocument/2006/relationships/tags" Target="../tags/tag50.xml"/><Relationship Id="rId2" Type="http://schemas.openxmlformats.org/officeDocument/2006/relationships/tags" Target="../tags/tag40.xml"/><Relationship Id="rId16" Type="http://schemas.openxmlformats.org/officeDocument/2006/relationships/notesSlide" Target="../notesSlides/notesSlide6.xml"/><Relationship Id="rId1" Type="http://schemas.openxmlformats.org/officeDocument/2006/relationships/customXml" Target="../../customXml/item2.xml"/><Relationship Id="rId6" Type="http://schemas.openxmlformats.org/officeDocument/2006/relationships/tags" Target="../tags/tag44.xml"/><Relationship Id="rId11" Type="http://schemas.openxmlformats.org/officeDocument/2006/relationships/tags" Target="../tags/tag49.xml"/><Relationship Id="rId5" Type="http://schemas.openxmlformats.org/officeDocument/2006/relationships/tags" Target="../tags/tag43.xml"/><Relationship Id="rId15" Type="http://schemas.openxmlformats.org/officeDocument/2006/relationships/slideLayout" Target="../slideLayouts/slideLayout4.xml"/><Relationship Id="rId10" Type="http://schemas.openxmlformats.org/officeDocument/2006/relationships/tags" Target="../tags/tag48.xml"/><Relationship Id="rId4" Type="http://schemas.openxmlformats.org/officeDocument/2006/relationships/tags" Target="../tags/tag42.xml"/><Relationship Id="rId9" Type="http://schemas.openxmlformats.org/officeDocument/2006/relationships/tags" Target="../tags/tag47.xml"/><Relationship Id="rId14" Type="http://schemas.openxmlformats.org/officeDocument/2006/relationships/tags" Target="../tags/tag5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60.xml"/><Relationship Id="rId13" Type="http://schemas.openxmlformats.org/officeDocument/2006/relationships/tags" Target="../tags/tag65.xml"/><Relationship Id="rId18" Type="http://schemas.openxmlformats.org/officeDocument/2006/relationships/tags" Target="../tags/tag70.xml"/><Relationship Id="rId3" Type="http://schemas.openxmlformats.org/officeDocument/2006/relationships/tags" Target="../tags/tag55.xml"/><Relationship Id="rId7" Type="http://schemas.openxmlformats.org/officeDocument/2006/relationships/tags" Target="../tags/tag59.xml"/><Relationship Id="rId12" Type="http://schemas.openxmlformats.org/officeDocument/2006/relationships/tags" Target="../tags/tag64.xml"/><Relationship Id="rId17" Type="http://schemas.openxmlformats.org/officeDocument/2006/relationships/tags" Target="../tags/tag69.xml"/><Relationship Id="rId2" Type="http://schemas.openxmlformats.org/officeDocument/2006/relationships/tags" Target="../tags/tag54.xml"/><Relationship Id="rId16" Type="http://schemas.openxmlformats.org/officeDocument/2006/relationships/tags" Target="../tags/tag68.xml"/><Relationship Id="rId20" Type="http://schemas.openxmlformats.org/officeDocument/2006/relationships/notesSlide" Target="../notesSlides/notesSlide8.xml"/><Relationship Id="rId1" Type="http://schemas.openxmlformats.org/officeDocument/2006/relationships/customXml" Target="../../customXml/item3.xml"/><Relationship Id="rId6" Type="http://schemas.openxmlformats.org/officeDocument/2006/relationships/tags" Target="../tags/tag58.xml"/><Relationship Id="rId11" Type="http://schemas.openxmlformats.org/officeDocument/2006/relationships/tags" Target="../tags/tag63.xml"/><Relationship Id="rId5" Type="http://schemas.openxmlformats.org/officeDocument/2006/relationships/tags" Target="../tags/tag57.xml"/><Relationship Id="rId15" Type="http://schemas.openxmlformats.org/officeDocument/2006/relationships/tags" Target="../tags/tag67.xml"/><Relationship Id="rId10" Type="http://schemas.openxmlformats.org/officeDocument/2006/relationships/tags" Target="../tags/tag62.xml"/><Relationship Id="rId19" Type="http://schemas.openxmlformats.org/officeDocument/2006/relationships/slideLayout" Target="../slideLayouts/slideLayout4.xml"/><Relationship Id="rId4" Type="http://schemas.openxmlformats.org/officeDocument/2006/relationships/tags" Target="../tags/tag56.xml"/><Relationship Id="rId9" Type="http://schemas.openxmlformats.org/officeDocument/2006/relationships/tags" Target="../tags/tag61.xml"/><Relationship Id="rId14" Type="http://schemas.openxmlformats.org/officeDocument/2006/relationships/tags" Target="../tags/tag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Corona Warn App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DE" dirty="0"/>
              <a:t>Sachstandsbericht zur </a:t>
            </a:r>
            <a:r>
              <a:rPr lang="de-DE" dirty="0" smtClean="0"/>
              <a:t>Entwicklung</a:t>
            </a:r>
          </a:p>
          <a:p>
            <a:r>
              <a:rPr lang="de-DE" dirty="0" smtClean="0"/>
              <a:t>Dr. Thomas Helmke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723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Connector: Elbow 115">
            <a:extLst>
              <a:ext uri="{FF2B5EF4-FFF2-40B4-BE49-F238E27FC236}">
                <a16:creationId xmlns:a16="http://schemas.microsoft.com/office/drawing/2014/main" xmlns="" id="{39AA722F-8592-4C22-92F1-298AFB337C85}"/>
              </a:ext>
            </a:extLst>
          </p:cNvPr>
          <p:cNvCxnSpPr>
            <a:cxnSpLocks/>
          </p:cNvCxnSpPr>
          <p:nvPr/>
        </p:nvCxnSpPr>
        <p:spPr>
          <a:xfrm>
            <a:off x="4579312" y="3879747"/>
            <a:ext cx="4131592" cy="382764"/>
          </a:xfrm>
          <a:prstGeom prst="bentConnector3">
            <a:avLst>
              <a:gd name="adj1" fmla="val 100027"/>
            </a:avLst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71A528-18B4-4813-8A02-19D5DABA2D4D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DE" dirty="0" smtClean="0"/>
              <a:t>Aktueller Projektstand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Projektstruktur</a:t>
            </a:r>
            <a:r>
              <a:rPr lang="en-US" dirty="0" smtClean="0"/>
              <a:t> T/SAP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© msg | 14.05.2020 | Corona Warn App</a:t>
            </a:r>
            <a:endParaRPr lang="de-DE" dirty="0"/>
          </a:p>
        </p:txBody>
      </p:sp>
      <p:sp>
        <p:nvSpPr>
          <p:cNvPr id="33" name="Rectangle 67">
            <a:extLst>
              <a:ext uri="{FF2B5EF4-FFF2-40B4-BE49-F238E27FC236}">
                <a16:creationId xmlns:a16="http://schemas.microsoft.com/office/drawing/2014/main" xmlns="" id="{7B85865E-5FE5-4C89-A83D-EC6E05AB5C27}"/>
              </a:ext>
            </a:extLst>
          </p:cNvPr>
          <p:cNvSpPr/>
          <p:nvPr/>
        </p:nvSpPr>
        <p:spPr>
          <a:xfrm>
            <a:off x="4901383" y="1555187"/>
            <a:ext cx="2108910" cy="442005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vert="horz" lIns="108000" tIns="108000" rIns="108000" bIns="108000" rtlCol="0" anchor="ctr">
            <a:no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de-DE" sz="1000" dirty="0" err="1">
                <a:solidFill>
                  <a:schemeClr val="tx1"/>
                </a:solidFill>
              </a:rPr>
              <a:t>Program</a:t>
            </a:r>
            <a:r>
              <a:rPr lang="de-DE" sz="1000" dirty="0">
                <a:solidFill>
                  <a:schemeClr val="tx1"/>
                </a:solidFill>
              </a:rPr>
              <a:t> Leadership</a:t>
            </a:r>
          </a:p>
        </p:txBody>
      </p:sp>
      <p:cxnSp>
        <p:nvCxnSpPr>
          <p:cNvPr id="38" name="Connector: Elbow 27">
            <a:extLst>
              <a:ext uri="{FF2B5EF4-FFF2-40B4-BE49-F238E27FC236}">
                <a16:creationId xmlns:a16="http://schemas.microsoft.com/office/drawing/2014/main" xmlns="" id="{3739CCDE-CEA2-4BDF-87BB-240B800BE62B}"/>
              </a:ext>
            </a:extLst>
          </p:cNvPr>
          <p:cNvCxnSpPr>
            <a:cxnSpLocks/>
            <a:stCxn id="33" idx="2"/>
            <a:endCxn id="108" idx="3"/>
          </p:cNvCxnSpPr>
          <p:nvPr/>
        </p:nvCxnSpPr>
        <p:spPr>
          <a:xfrm rot="5400000">
            <a:off x="5253650" y="1898082"/>
            <a:ext cx="603077" cy="801299"/>
          </a:xfrm>
          <a:prstGeom prst="bentConnector2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: Elbow 114">
            <a:extLst>
              <a:ext uri="{FF2B5EF4-FFF2-40B4-BE49-F238E27FC236}">
                <a16:creationId xmlns:a16="http://schemas.microsoft.com/office/drawing/2014/main" xmlns="" id="{8FABFE0F-A5ED-43A8-BD14-75FE7182F8C1}"/>
              </a:ext>
            </a:extLst>
          </p:cNvPr>
          <p:cNvCxnSpPr>
            <a:cxnSpLocks/>
            <a:stCxn id="33" idx="2"/>
            <a:endCxn id="52" idx="3"/>
          </p:cNvCxnSpPr>
          <p:nvPr/>
        </p:nvCxnSpPr>
        <p:spPr>
          <a:xfrm rot="5400000">
            <a:off x="4727048" y="2178842"/>
            <a:ext cx="1410440" cy="1047140"/>
          </a:xfrm>
          <a:prstGeom prst="bentConnector2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70">
            <a:extLst>
              <a:ext uri="{FF2B5EF4-FFF2-40B4-BE49-F238E27FC236}">
                <a16:creationId xmlns:a16="http://schemas.microsoft.com/office/drawing/2014/main" xmlns="" id="{C341052A-32F7-49E2-969E-CA040F097CBB}"/>
              </a:ext>
            </a:extLst>
          </p:cNvPr>
          <p:cNvSpPr/>
          <p:nvPr/>
        </p:nvSpPr>
        <p:spPr>
          <a:xfrm>
            <a:off x="4252373" y="3243355"/>
            <a:ext cx="656325" cy="328554"/>
          </a:xfrm>
          <a:prstGeom prst="rect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wrap="square" lIns="72000" tIns="45719" rIns="91439" bIns="45719" anchor="ctr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r>
              <a:rPr lang="de-DE" sz="9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Phase I</a:t>
            </a:r>
          </a:p>
        </p:txBody>
      </p:sp>
      <p:cxnSp>
        <p:nvCxnSpPr>
          <p:cNvPr id="53" name="Connector: Elbow 72">
            <a:extLst>
              <a:ext uri="{FF2B5EF4-FFF2-40B4-BE49-F238E27FC236}">
                <a16:creationId xmlns:a16="http://schemas.microsoft.com/office/drawing/2014/main" xmlns="" id="{DAEC1DBA-9AC8-46BB-A09F-775538283B5A}"/>
              </a:ext>
            </a:extLst>
          </p:cNvPr>
          <p:cNvCxnSpPr>
            <a:cxnSpLocks/>
            <a:stCxn id="33" idx="2"/>
            <a:endCxn id="92" idx="1"/>
          </p:cNvCxnSpPr>
          <p:nvPr/>
        </p:nvCxnSpPr>
        <p:spPr>
          <a:xfrm rot="16200000" flipH="1">
            <a:off x="6709250" y="1243779"/>
            <a:ext cx="1410441" cy="2917266"/>
          </a:xfrm>
          <a:prstGeom prst="bentConnector2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or: Elbow 43">
            <a:extLst>
              <a:ext uri="{FF2B5EF4-FFF2-40B4-BE49-F238E27FC236}">
                <a16:creationId xmlns:a16="http://schemas.microsoft.com/office/drawing/2014/main" xmlns="" id="{9053F168-71E0-4136-904F-A2FC330875D4}"/>
              </a:ext>
            </a:extLst>
          </p:cNvPr>
          <p:cNvCxnSpPr>
            <a:cxnSpLocks/>
            <a:stCxn id="52" idx="2"/>
            <a:endCxn id="67" idx="0"/>
          </p:cNvCxnSpPr>
          <p:nvPr/>
        </p:nvCxnSpPr>
        <p:spPr>
          <a:xfrm rot="5400000">
            <a:off x="2166905" y="1759102"/>
            <a:ext cx="600825" cy="4226439"/>
          </a:xfrm>
          <a:prstGeom prst="bentConnector3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87">
            <a:extLst>
              <a:ext uri="{FF2B5EF4-FFF2-40B4-BE49-F238E27FC236}">
                <a16:creationId xmlns:a16="http://schemas.microsoft.com/office/drawing/2014/main" xmlns="" id="{61FF4D28-1829-4400-A026-393249D4A28A}"/>
              </a:ext>
            </a:extLst>
          </p:cNvPr>
          <p:cNvCxnSpPr>
            <a:cxnSpLocks/>
            <a:stCxn id="52" idx="2"/>
            <a:endCxn id="68" idx="0"/>
          </p:cNvCxnSpPr>
          <p:nvPr/>
        </p:nvCxnSpPr>
        <p:spPr>
          <a:xfrm rot="5400000">
            <a:off x="2469099" y="2061296"/>
            <a:ext cx="600825" cy="3622050"/>
          </a:xfrm>
          <a:prstGeom prst="bentConnector3">
            <a:avLst>
              <a:gd name="adj1" fmla="val 50000"/>
            </a:avLst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Elbow 90">
            <a:extLst>
              <a:ext uri="{FF2B5EF4-FFF2-40B4-BE49-F238E27FC236}">
                <a16:creationId xmlns:a16="http://schemas.microsoft.com/office/drawing/2014/main" xmlns="" id="{A9B9B14C-B5C9-4788-9D0D-8E5F64E5F25E}"/>
              </a:ext>
            </a:extLst>
          </p:cNvPr>
          <p:cNvCxnSpPr>
            <a:cxnSpLocks/>
            <a:stCxn id="52" idx="2"/>
            <a:endCxn id="69" idx="0"/>
          </p:cNvCxnSpPr>
          <p:nvPr/>
        </p:nvCxnSpPr>
        <p:spPr>
          <a:xfrm rot="5400000">
            <a:off x="2771294" y="2363491"/>
            <a:ext cx="600825" cy="3017660"/>
          </a:xfrm>
          <a:prstGeom prst="bentConnector3">
            <a:avLst>
              <a:gd name="adj1" fmla="val 50000"/>
            </a:avLst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or: Elbow 93">
            <a:extLst>
              <a:ext uri="{FF2B5EF4-FFF2-40B4-BE49-F238E27FC236}">
                <a16:creationId xmlns:a16="http://schemas.microsoft.com/office/drawing/2014/main" xmlns="" id="{2293749F-4534-47EA-A608-F9F607602AD8}"/>
              </a:ext>
            </a:extLst>
          </p:cNvPr>
          <p:cNvCxnSpPr>
            <a:cxnSpLocks/>
            <a:stCxn id="52" idx="2"/>
            <a:endCxn id="78" idx="0"/>
          </p:cNvCxnSpPr>
          <p:nvPr/>
        </p:nvCxnSpPr>
        <p:spPr>
          <a:xfrm rot="5400000">
            <a:off x="3073489" y="2665686"/>
            <a:ext cx="600825" cy="2413271"/>
          </a:xfrm>
          <a:prstGeom prst="bentConnector3">
            <a:avLst>
              <a:gd name="adj1" fmla="val 50000"/>
            </a:avLst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or: Elbow 96">
            <a:extLst>
              <a:ext uri="{FF2B5EF4-FFF2-40B4-BE49-F238E27FC236}">
                <a16:creationId xmlns:a16="http://schemas.microsoft.com/office/drawing/2014/main" xmlns="" id="{A2AF1E69-1103-461C-83A1-A504809A6F0B}"/>
              </a:ext>
            </a:extLst>
          </p:cNvPr>
          <p:cNvCxnSpPr>
            <a:cxnSpLocks/>
            <a:stCxn id="52" idx="2"/>
            <a:endCxn id="79" idx="0"/>
          </p:cNvCxnSpPr>
          <p:nvPr/>
        </p:nvCxnSpPr>
        <p:spPr>
          <a:xfrm rot="5400000">
            <a:off x="3375683" y="2967880"/>
            <a:ext cx="600825" cy="1808882"/>
          </a:xfrm>
          <a:prstGeom prst="bentConnector3">
            <a:avLst>
              <a:gd name="adj1" fmla="val 50000"/>
            </a:avLst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or: Elbow 100">
            <a:extLst>
              <a:ext uri="{FF2B5EF4-FFF2-40B4-BE49-F238E27FC236}">
                <a16:creationId xmlns:a16="http://schemas.microsoft.com/office/drawing/2014/main" xmlns="" id="{B68400C5-8F7C-4A41-89E5-E7A8C9E127AC}"/>
              </a:ext>
            </a:extLst>
          </p:cNvPr>
          <p:cNvCxnSpPr>
            <a:cxnSpLocks/>
            <a:stCxn id="52" idx="2"/>
            <a:endCxn id="70" idx="0"/>
          </p:cNvCxnSpPr>
          <p:nvPr/>
        </p:nvCxnSpPr>
        <p:spPr>
          <a:xfrm rot="5400000">
            <a:off x="3677878" y="3270075"/>
            <a:ext cx="600825" cy="1204493"/>
          </a:xfrm>
          <a:prstGeom prst="bentConnector3">
            <a:avLst>
              <a:gd name="adj1" fmla="val 50000"/>
            </a:avLst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Elbow 107">
            <a:extLst>
              <a:ext uri="{FF2B5EF4-FFF2-40B4-BE49-F238E27FC236}">
                <a16:creationId xmlns:a16="http://schemas.microsoft.com/office/drawing/2014/main" xmlns="" id="{E2A6C9BC-B46D-4C9A-9995-4E00F3719922}"/>
              </a:ext>
            </a:extLst>
          </p:cNvPr>
          <p:cNvCxnSpPr>
            <a:cxnSpLocks/>
            <a:stCxn id="52" idx="2"/>
            <a:endCxn id="74" idx="0"/>
          </p:cNvCxnSpPr>
          <p:nvPr/>
        </p:nvCxnSpPr>
        <p:spPr>
          <a:xfrm rot="16200000" flipH="1">
            <a:off x="4584461" y="3567983"/>
            <a:ext cx="600825" cy="608675"/>
          </a:xfrm>
          <a:prstGeom prst="bentConnector3">
            <a:avLst>
              <a:gd name="adj1" fmla="val 50000"/>
            </a:avLst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or: Elbow 109">
            <a:extLst>
              <a:ext uri="{FF2B5EF4-FFF2-40B4-BE49-F238E27FC236}">
                <a16:creationId xmlns:a16="http://schemas.microsoft.com/office/drawing/2014/main" xmlns="" id="{7620EB8B-C287-4B09-A9A5-F663E833BE33}"/>
              </a:ext>
            </a:extLst>
          </p:cNvPr>
          <p:cNvCxnSpPr>
            <a:cxnSpLocks/>
            <a:stCxn id="52" idx="2"/>
            <a:endCxn id="73" idx="0"/>
          </p:cNvCxnSpPr>
          <p:nvPr/>
        </p:nvCxnSpPr>
        <p:spPr>
          <a:xfrm rot="16200000" flipH="1">
            <a:off x="5188850" y="2963594"/>
            <a:ext cx="600825" cy="1817453"/>
          </a:xfrm>
          <a:prstGeom prst="bentConnector3">
            <a:avLst>
              <a:gd name="adj1" fmla="val 50000"/>
            </a:avLst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113">
            <a:extLst>
              <a:ext uri="{FF2B5EF4-FFF2-40B4-BE49-F238E27FC236}">
                <a16:creationId xmlns:a16="http://schemas.microsoft.com/office/drawing/2014/main" xmlns="" id="{751267EC-FBD7-4AAD-BCDC-1032C265DF35}"/>
              </a:ext>
            </a:extLst>
          </p:cNvPr>
          <p:cNvCxnSpPr>
            <a:cxnSpLocks/>
            <a:stCxn id="52" idx="2"/>
            <a:endCxn id="75" idx="0"/>
          </p:cNvCxnSpPr>
          <p:nvPr/>
        </p:nvCxnSpPr>
        <p:spPr>
          <a:xfrm rot="16200000" flipH="1">
            <a:off x="4886656" y="3265789"/>
            <a:ext cx="600825" cy="1213064"/>
          </a:xfrm>
          <a:prstGeom prst="bentConnector3">
            <a:avLst>
              <a:gd name="adj1" fmla="val 50000"/>
            </a:avLst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or: Elbow 115">
            <a:extLst>
              <a:ext uri="{FF2B5EF4-FFF2-40B4-BE49-F238E27FC236}">
                <a16:creationId xmlns:a16="http://schemas.microsoft.com/office/drawing/2014/main" xmlns="" id="{39AA722F-8592-4C22-92F1-298AFB337C85}"/>
              </a:ext>
            </a:extLst>
          </p:cNvPr>
          <p:cNvCxnSpPr>
            <a:cxnSpLocks/>
            <a:stCxn id="52" idx="2"/>
            <a:endCxn id="76" idx="0"/>
          </p:cNvCxnSpPr>
          <p:nvPr/>
        </p:nvCxnSpPr>
        <p:spPr>
          <a:xfrm rot="16200000" flipH="1">
            <a:off x="6095434" y="2057010"/>
            <a:ext cx="600825" cy="3630621"/>
          </a:xfrm>
          <a:prstGeom prst="bentConnector3">
            <a:avLst>
              <a:gd name="adj1" fmla="val 50000"/>
            </a:avLst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or: Elbow 118">
            <a:extLst>
              <a:ext uri="{FF2B5EF4-FFF2-40B4-BE49-F238E27FC236}">
                <a16:creationId xmlns:a16="http://schemas.microsoft.com/office/drawing/2014/main" xmlns="" id="{A0498B24-AED0-4F7F-82FF-694F379D7AD8}"/>
              </a:ext>
            </a:extLst>
          </p:cNvPr>
          <p:cNvCxnSpPr>
            <a:cxnSpLocks/>
            <a:stCxn id="52" idx="2"/>
            <a:endCxn id="72" idx="0"/>
          </p:cNvCxnSpPr>
          <p:nvPr/>
        </p:nvCxnSpPr>
        <p:spPr>
          <a:xfrm rot="16200000" flipH="1">
            <a:off x="4282266" y="3870179"/>
            <a:ext cx="600825" cy="4284"/>
          </a:xfrm>
          <a:prstGeom prst="bentConnector3">
            <a:avLst>
              <a:gd name="adj1" fmla="val 50000"/>
            </a:avLst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Elbow 80">
            <a:extLst>
              <a:ext uri="{FF2B5EF4-FFF2-40B4-BE49-F238E27FC236}">
                <a16:creationId xmlns:a16="http://schemas.microsoft.com/office/drawing/2014/main" xmlns="" id="{B91C8C0D-AFE4-4CD9-B9BB-BE57731414B6}"/>
              </a:ext>
            </a:extLst>
          </p:cNvPr>
          <p:cNvCxnSpPr>
            <a:cxnSpLocks/>
            <a:stCxn id="52" idx="2"/>
            <a:endCxn id="71" idx="0"/>
          </p:cNvCxnSpPr>
          <p:nvPr/>
        </p:nvCxnSpPr>
        <p:spPr>
          <a:xfrm rot="5400000">
            <a:off x="3980073" y="3572270"/>
            <a:ext cx="600825" cy="600102"/>
          </a:xfrm>
          <a:prstGeom prst="bentConnector3">
            <a:avLst>
              <a:gd name="adj1" fmla="val 50000"/>
            </a:avLst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or: Elbow 16">
            <a:extLst>
              <a:ext uri="{FF2B5EF4-FFF2-40B4-BE49-F238E27FC236}">
                <a16:creationId xmlns:a16="http://schemas.microsoft.com/office/drawing/2014/main" xmlns="" id="{BDC33AB8-AFD8-4A59-BADA-452CF012FB65}"/>
              </a:ext>
            </a:extLst>
          </p:cNvPr>
          <p:cNvCxnSpPr>
            <a:cxnSpLocks/>
            <a:stCxn id="52" idx="2"/>
            <a:endCxn id="91" idx="0"/>
          </p:cNvCxnSpPr>
          <p:nvPr/>
        </p:nvCxnSpPr>
        <p:spPr>
          <a:xfrm rot="16200000" flipH="1">
            <a:off x="5793240" y="2359204"/>
            <a:ext cx="600825" cy="3026233"/>
          </a:xfrm>
          <a:prstGeom prst="bentConnector3">
            <a:avLst>
              <a:gd name="adj1" fmla="val 50000"/>
            </a:avLst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11">
            <a:extLst>
              <a:ext uri="{FF2B5EF4-FFF2-40B4-BE49-F238E27FC236}">
                <a16:creationId xmlns:a16="http://schemas.microsoft.com/office/drawing/2014/main" xmlns="" id="{4E42BD49-838F-4A9D-9E55-5570760D2A80}"/>
              </a:ext>
            </a:extLst>
          </p:cNvPr>
          <p:cNvSpPr/>
          <p:nvPr/>
        </p:nvSpPr>
        <p:spPr>
          <a:xfrm>
            <a:off x="71582" y="4172734"/>
            <a:ext cx="565030" cy="1130785"/>
          </a:xfrm>
          <a:prstGeom prst="rect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vert="vert270" wrap="square" lIns="72000" tIns="45719" rIns="91439" bIns="45719" anchor="t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r>
              <a:rPr lang="de-DE" sz="95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Architecture</a:t>
            </a: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Rectangle 44">
            <a:extLst>
              <a:ext uri="{FF2B5EF4-FFF2-40B4-BE49-F238E27FC236}">
                <a16:creationId xmlns:a16="http://schemas.microsoft.com/office/drawing/2014/main" xmlns="" id="{7884A14A-E01D-4C21-8BF7-A6804687C98A}"/>
              </a:ext>
            </a:extLst>
          </p:cNvPr>
          <p:cNvSpPr/>
          <p:nvPr/>
        </p:nvSpPr>
        <p:spPr>
          <a:xfrm>
            <a:off x="675971" y="4172734"/>
            <a:ext cx="565030" cy="1130785"/>
          </a:xfrm>
          <a:prstGeom prst="rect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vert="vert270" wrap="square" lIns="72000" tIns="45719" rIns="91439" bIns="45719" anchor="t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r>
              <a:rPr lang="de-DE" sz="95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Development</a:t>
            </a: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Rectangle 51">
            <a:extLst>
              <a:ext uri="{FF2B5EF4-FFF2-40B4-BE49-F238E27FC236}">
                <a16:creationId xmlns:a16="http://schemas.microsoft.com/office/drawing/2014/main" xmlns="" id="{67E68DC1-130E-483F-9852-E58A07660396}"/>
              </a:ext>
            </a:extLst>
          </p:cNvPr>
          <p:cNvSpPr/>
          <p:nvPr/>
        </p:nvSpPr>
        <p:spPr>
          <a:xfrm>
            <a:off x="1280361" y="4172734"/>
            <a:ext cx="565030" cy="1130785"/>
          </a:xfrm>
          <a:prstGeom prst="rect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vert="vert270" wrap="square" lIns="72000" tIns="45719" rIns="91439" bIns="45719" anchor="t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r>
              <a:rPr lang="de-DE" sz="95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</a:t>
            </a:r>
            <a:r>
              <a:rPr lang="de-DE" sz="9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Security</a:t>
            </a: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Rectangle 54">
            <a:extLst>
              <a:ext uri="{FF2B5EF4-FFF2-40B4-BE49-F238E27FC236}">
                <a16:creationId xmlns:a16="http://schemas.microsoft.com/office/drawing/2014/main" xmlns="" id="{1EB8DF9A-59DF-4993-AFE7-59717FB0778A}"/>
              </a:ext>
            </a:extLst>
          </p:cNvPr>
          <p:cNvSpPr/>
          <p:nvPr/>
        </p:nvSpPr>
        <p:spPr>
          <a:xfrm>
            <a:off x="3093528" y="4172734"/>
            <a:ext cx="565030" cy="1130786"/>
          </a:xfrm>
          <a:prstGeom prst="rect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vert="vert270" wrap="square" lIns="72000" tIns="45719" rIns="91439" bIns="45719" anchor="t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r>
              <a:rPr lang="de-DE" sz="95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Testing</a:t>
            </a: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Rectangle 59">
            <a:extLst>
              <a:ext uri="{FF2B5EF4-FFF2-40B4-BE49-F238E27FC236}">
                <a16:creationId xmlns:a16="http://schemas.microsoft.com/office/drawing/2014/main" xmlns="" id="{4686339D-FC21-4BDB-BCD7-742B069654B4}"/>
              </a:ext>
            </a:extLst>
          </p:cNvPr>
          <p:cNvSpPr/>
          <p:nvPr/>
        </p:nvSpPr>
        <p:spPr>
          <a:xfrm>
            <a:off x="3697919" y="4172734"/>
            <a:ext cx="565030" cy="1130079"/>
          </a:xfrm>
          <a:prstGeom prst="rect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vert="vert270" wrap="square" lIns="72000" tIns="45719" rIns="91439" bIns="45719" anchor="t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r>
              <a:rPr lang="de-DE" sz="9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 </a:t>
            </a:r>
            <a:r>
              <a:rPr lang="de-DE" sz="95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Ops</a:t>
            </a:r>
            <a:r>
              <a:rPr lang="de-DE" sz="95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95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de-DE" sz="95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de-DE" sz="95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Hosting</a:t>
            </a: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Rectangle 50">
            <a:extLst>
              <a:ext uri="{FF2B5EF4-FFF2-40B4-BE49-F238E27FC236}">
                <a16:creationId xmlns:a16="http://schemas.microsoft.com/office/drawing/2014/main" xmlns="" id="{559860BD-D179-4A2B-A386-DA0B175570A7}"/>
              </a:ext>
            </a:extLst>
          </p:cNvPr>
          <p:cNvSpPr/>
          <p:nvPr/>
        </p:nvSpPr>
        <p:spPr>
          <a:xfrm>
            <a:off x="4302305" y="4172734"/>
            <a:ext cx="565030" cy="1130786"/>
          </a:xfrm>
          <a:prstGeom prst="rect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vert="vert270" wrap="square" lIns="72000" tIns="45719" rIns="91439" bIns="45719" anchor="t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r>
              <a:rPr lang="de-DE" sz="95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Proximity</a:t>
            </a:r>
            <a:r>
              <a:rPr lang="de-DE" sz="9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de-DE" sz="95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r>
              <a:rPr lang="de-DE" sz="95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Measurement</a:t>
            </a: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Rectangle 66">
            <a:extLst>
              <a:ext uri="{FF2B5EF4-FFF2-40B4-BE49-F238E27FC236}">
                <a16:creationId xmlns:a16="http://schemas.microsoft.com/office/drawing/2014/main" xmlns="" id="{7461F442-9EC5-432E-8077-40ADA4F9C1B7}"/>
              </a:ext>
            </a:extLst>
          </p:cNvPr>
          <p:cNvSpPr/>
          <p:nvPr/>
        </p:nvSpPr>
        <p:spPr>
          <a:xfrm>
            <a:off x="6115474" y="4172734"/>
            <a:ext cx="565030" cy="1130786"/>
          </a:xfrm>
          <a:prstGeom prst="rect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vert="vert270" wrap="square" lIns="72000" tIns="45719" rIns="91439" bIns="45719" anchor="t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r>
              <a:rPr lang="de-DE" sz="95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Comms</a:t>
            </a: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Rectangle 61">
            <a:extLst>
              <a:ext uri="{FF2B5EF4-FFF2-40B4-BE49-F238E27FC236}">
                <a16:creationId xmlns:a16="http://schemas.microsoft.com/office/drawing/2014/main" xmlns="" id="{62A7177B-4F8B-4D68-A223-BABA8AB01B53}"/>
              </a:ext>
            </a:extLst>
          </p:cNvPr>
          <p:cNvSpPr/>
          <p:nvPr/>
        </p:nvSpPr>
        <p:spPr>
          <a:xfrm>
            <a:off x="4906696" y="4172734"/>
            <a:ext cx="565030" cy="1130786"/>
          </a:xfrm>
          <a:prstGeom prst="rect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vert="vert270" wrap="square" lIns="72000" tIns="45719" rIns="91439" bIns="45719" anchor="t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r>
              <a:rPr lang="de-DE" sz="9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Hotline</a:t>
            </a: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53">
            <a:extLst>
              <a:ext uri="{FF2B5EF4-FFF2-40B4-BE49-F238E27FC236}">
                <a16:creationId xmlns:a16="http://schemas.microsoft.com/office/drawing/2014/main" xmlns="" id="{AB000B27-6371-419D-A43F-1C4B5E90026E}"/>
              </a:ext>
            </a:extLst>
          </p:cNvPr>
          <p:cNvSpPr/>
          <p:nvPr/>
        </p:nvSpPr>
        <p:spPr>
          <a:xfrm>
            <a:off x="5511085" y="4172734"/>
            <a:ext cx="565030" cy="1130786"/>
          </a:xfrm>
          <a:prstGeom prst="rect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vert="vert270" wrap="square" lIns="72000" tIns="45719" rIns="91439" bIns="45719" anchor="t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r>
              <a:rPr lang="de-DE" sz="9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Open Source Community</a:t>
            </a: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Rectangle 64">
            <a:extLst>
              <a:ext uri="{FF2B5EF4-FFF2-40B4-BE49-F238E27FC236}">
                <a16:creationId xmlns:a16="http://schemas.microsoft.com/office/drawing/2014/main" xmlns="" id="{AB1F2C76-24E9-42D5-89AD-C4352C53086A}"/>
              </a:ext>
            </a:extLst>
          </p:cNvPr>
          <p:cNvSpPr/>
          <p:nvPr/>
        </p:nvSpPr>
        <p:spPr>
          <a:xfrm>
            <a:off x="7928642" y="4172734"/>
            <a:ext cx="565030" cy="1130786"/>
          </a:xfrm>
          <a:prstGeom prst="rect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vert="vert270" wrap="square" lIns="72000" tIns="45719" rIns="91439" bIns="45719" anchor="t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r>
              <a:rPr lang="de-DE" sz="95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Go-Live </a:t>
            </a:r>
            <a:r>
              <a:rPr lang="de-DE" sz="95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Planning</a:t>
            </a: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Rectangle 73">
            <a:extLst>
              <a:ext uri="{FF2B5EF4-FFF2-40B4-BE49-F238E27FC236}">
                <a16:creationId xmlns:a16="http://schemas.microsoft.com/office/drawing/2014/main" xmlns="" id="{6F97533F-8C6F-401C-ABF5-8CA73F13E5A0}"/>
              </a:ext>
            </a:extLst>
          </p:cNvPr>
          <p:cNvSpPr/>
          <p:nvPr/>
        </p:nvSpPr>
        <p:spPr>
          <a:xfrm>
            <a:off x="1884750" y="4172734"/>
            <a:ext cx="565030" cy="1130785"/>
          </a:xfrm>
          <a:prstGeom prst="rect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vert="vert270" wrap="square" lIns="72000" tIns="45719" rIns="91439" bIns="45719" anchor="t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r>
              <a:rPr lang="de-DE" sz="95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Datenschutz</a:t>
            </a: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Rectangle 74">
            <a:extLst>
              <a:ext uri="{FF2B5EF4-FFF2-40B4-BE49-F238E27FC236}">
                <a16:creationId xmlns:a16="http://schemas.microsoft.com/office/drawing/2014/main" xmlns="" id="{12CF7B2C-84FD-4108-935E-7A07279D5694}"/>
              </a:ext>
            </a:extLst>
          </p:cNvPr>
          <p:cNvSpPr/>
          <p:nvPr/>
        </p:nvSpPr>
        <p:spPr>
          <a:xfrm>
            <a:off x="2489139" y="4172734"/>
            <a:ext cx="565030" cy="1130785"/>
          </a:xfrm>
          <a:prstGeom prst="rect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vert="vert270" wrap="square" lIns="72000" tIns="45719" rIns="91439" bIns="45719" anchor="t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r>
              <a:rPr lang="de-DE" sz="95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Scoping</a:t>
            </a: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Rectangle 83">
            <a:extLst>
              <a:ext uri="{FF2B5EF4-FFF2-40B4-BE49-F238E27FC236}">
                <a16:creationId xmlns:a16="http://schemas.microsoft.com/office/drawing/2014/main" xmlns="" id="{151192BB-EA3C-4279-9DC0-DB3A1F7EBF34}"/>
              </a:ext>
            </a:extLst>
          </p:cNvPr>
          <p:cNvSpPr/>
          <p:nvPr/>
        </p:nvSpPr>
        <p:spPr>
          <a:xfrm>
            <a:off x="7324254" y="4172734"/>
            <a:ext cx="565030" cy="1130786"/>
          </a:xfrm>
          <a:prstGeom prst="rect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vert="vert270" wrap="square" lIns="72000" tIns="45719" rIns="91439" bIns="45719" anchor="t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r>
              <a:rPr lang="de-DE" sz="9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Network</a:t>
            </a:r>
          </a:p>
        </p:txBody>
      </p:sp>
      <p:sp>
        <p:nvSpPr>
          <p:cNvPr id="92" name="Rectangle 71">
            <a:extLst>
              <a:ext uri="{FF2B5EF4-FFF2-40B4-BE49-F238E27FC236}">
                <a16:creationId xmlns:a16="http://schemas.microsoft.com/office/drawing/2014/main" xmlns="" id="{7BCA4C14-CF7A-4289-9FEE-9408BE79DB4F}"/>
              </a:ext>
            </a:extLst>
          </p:cNvPr>
          <p:cNvSpPr/>
          <p:nvPr/>
        </p:nvSpPr>
        <p:spPr>
          <a:xfrm>
            <a:off x="8873103" y="3243356"/>
            <a:ext cx="656325" cy="3285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72000" tIns="45719" rIns="91439" bIns="45719" anchor="ctr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r>
              <a:rPr lang="de-DE" sz="9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Phase II</a:t>
            </a:r>
          </a:p>
        </p:txBody>
      </p:sp>
      <p:cxnSp>
        <p:nvCxnSpPr>
          <p:cNvPr id="93" name="Connector: Elbow 127">
            <a:extLst>
              <a:ext uri="{FF2B5EF4-FFF2-40B4-BE49-F238E27FC236}">
                <a16:creationId xmlns:a16="http://schemas.microsoft.com/office/drawing/2014/main" xmlns="" id="{01FFAE6B-E8BE-480E-B8BD-611399DE242E}"/>
              </a:ext>
            </a:extLst>
          </p:cNvPr>
          <p:cNvCxnSpPr>
            <a:cxnSpLocks/>
            <a:stCxn id="92" idx="2"/>
            <a:endCxn id="97" idx="0"/>
          </p:cNvCxnSpPr>
          <p:nvPr/>
        </p:nvCxnSpPr>
        <p:spPr>
          <a:xfrm rot="5400000">
            <a:off x="8762111" y="3733579"/>
            <a:ext cx="600824" cy="277487"/>
          </a:xfrm>
          <a:prstGeom prst="bentConnector3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or: Elbow 129">
            <a:extLst>
              <a:ext uri="{FF2B5EF4-FFF2-40B4-BE49-F238E27FC236}">
                <a16:creationId xmlns:a16="http://schemas.microsoft.com/office/drawing/2014/main" xmlns="" id="{2B44300E-6516-4931-9670-B80D0BBCCE8F}"/>
              </a:ext>
            </a:extLst>
          </p:cNvPr>
          <p:cNvCxnSpPr>
            <a:cxnSpLocks/>
            <a:stCxn id="92" idx="2"/>
            <a:endCxn id="102" idx="0"/>
          </p:cNvCxnSpPr>
          <p:nvPr/>
        </p:nvCxnSpPr>
        <p:spPr>
          <a:xfrm rot="16200000" flipH="1">
            <a:off x="9076172" y="3697003"/>
            <a:ext cx="600824" cy="350637"/>
          </a:xfrm>
          <a:prstGeom prst="bentConnector3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or: Elbow 15">
            <a:extLst>
              <a:ext uri="{FF2B5EF4-FFF2-40B4-BE49-F238E27FC236}">
                <a16:creationId xmlns:a16="http://schemas.microsoft.com/office/drawing/2014/main" xmlns="" id="{B3CDAB2F-83B5-4CFA-BE55-CD488A95E117}"/>
              </a:ext>
            </a:extLst>
          </p:cNvPr>
          <p:cNvCxnSpPr>
            <a:cxnSpLocks/>
            <a:stCxn id="92" idx="2"/>
            <a:endCxn id="100" idx="0"/>
          </p:cNvCxnSpPr>
          <p:nvPr/>
        </p:nvCxnSpPr>
        <p:spPr>
          <a:xfrm rot="16200000" flipH="1">
            <a:off x="9073996" y="3699179"/>
            <a:ext cx="605176" cy="350637"/>
          </a:xfrm>
          <a:prstGeom prst="bentConnector3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60">
            <a:extLst>
              <a:ext uri="{FF2B5EF4-FFF2-40B4-BE49-F238E27FC236}">
                <a16:creationId xmlns:a16="http://schemas.microsoft.com/office/drawing/2014/main" xmlns="" id="{34AB68D5-BCCB-47AA-8573-A5D02FD1322B}"/>
              </a:ext>
            </a:extLst>
          </p:cNvPr>
          <p:cNvSpPr/>
          <p:nvPr/>
        </p:nvSpPr>
        <p:spPr>
          <a:xfrm>
            <a:off x="8641264" y="4172734"/>
            <a:ext cx="565030" cy="113007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vert270" wrap="square" lIns="72000" tIns="45719" rIns="91439" bIns="45719" anchor="t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r>
              <a:rPr lang="de-DE" sz="95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</a:t>
            </a:r>
            <a:r>
              <a:rPr lang="de-DE" sz="95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Scoring </a:t>
            </a:r>
            <a:r>
              <a:rPr lang="de-DE" sz="95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de-DE" sz="95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95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Epidemiological</a:t>
            </a:r>
            <a:r>
              <a:rPr lang="de-DE" sz="95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9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Analytics</a:t>
            </a: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Rectangle 78">
            <a:extLst>
              <a:ext uri="{FF2B5EF4-FFF2-40B4-BE49-F238E27FC236}">
                <a16:creationId xmlns:a16="http://schemas.microsoft.com/office/drawing/2014/main" xmlns="" id="{E0597904-FB63-4F8C-ACC2-4CE26A6FE3EE}"/>
              </a:ext>
            </a:extLst>
          </p:cNvPr>
          <p:cNvSpPr/>
          <p:nvPr/>
        </p:nvSpPr>
        <p:spPr>
          <a:xfrm>
            <a:off x="9269388" y="4177086"/>
            <a:ext cx="565030" cy="112572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vert270" wrap="square" lIns="6719" tIns="101920" rIns="6719" bIns="6719" numCol="1" spcCol="1270" anchor="t" anchorCtr="0">
            <a:noAutofit/>
          </a:bodyPr>
          <a:lstStyle/>
          <a:p>
            <a:pPr algn="ctr" defTabSz="470325">
              <a:lnSpc>
                <a:spcPct val="90000"/>
              </a:lnSpc>
              <a:spcBef>
                <a:spcPct val="0"/>
              </a:spcBef>
            </a:pPr>
            <a:r>
              <a:rPr lang="de-DE" sz="952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Systems inter-</a:t>
            </a:r>
            <a:r>
              <a:rPr lang="de-DE" sz="952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operability</a:t>
            </a:r>
            <a:endParaRPr lang="de-DE" sz="952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1" name="Rectangle 79">
            <a:extLst>
              <a:ext uri="{FF2B5EF4-FFF2-40B4-BE49-F238E27FC236}">
                <a16:creationId xmlns:a16="http://schemas.microsoft.com/office/drawing/2014/main" xmlns="" id="{5E31A29C-99D5-418A-9E8A-190CD8D9958C}"/>
              </a:ext>
            </a:extLst>
          </p:cNvPr>
          <p:cNvSpPr/>
          <p:nvPr/>
        </p:nvSpPr>
        <p:spPr>
          <a:xfrm>
            <a:off x="9269388" y="4734540"/>
            <a:ext cx="565030" cy="568273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lIns="38093" tIns="76186" rIns="38093" bIns="76186" rtlCol="0" anchor="t"/>
          <a:lstStyle/>
          <a:p>
            <a:pPr algn="ctr"/>
            <a:r>
              <a:rPr lang="en-US" sz="952" u="sng" dirty="0" err="1">
                <a:solidFill>
                  <a:schemeClr val="tx1"/>
                </a:solidFill>
              </a:rPr>
              <a:t>Schauff</a:t>
            </a:r>
            <a:r>
              <a:rPr lang="en-US" sz="952" u="sng" dirty="0">
                <a:solidFill>
                  <a:schemeClr val="tx1"/>
                </a:solidFill>
              </a:rPr>
              <a:t> (T)</a:t>
            </a:r>
          </a:p>
        </p:txBody>
      </p:sp>
      <p:sp>
        <p:nvSpPr>
          <p:cNvPr id="102" name="Rectangle 69">
            <a:extLst>
              <a:ext uri="{FF2B5EF4-FFF2-40B4-BE49-F238E27FC236}">
                <a16:creationId xmlns:a16="http://schemas.microsoft.com/office/drawing/2014/main" xmlns="" id="{1968F73F-BB76-41B6-92BF-60240692CC1A}"/>
              </a:ext>
            </a:extLst>
          </p:cNvPr>
          <p:cNvSpPr/>
          <p:nvPr/>
        </p:nvSpPr>
        <p:spPr>
          <a:xfrm>
            <a:off x="9269388" y="4172734"/>
            <a:ext cx="565030" cy="113007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wrap="square" lIns="72000" tIns="45719" rIns="91439" bIns="45719" anchor="t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r>
              <a:rPr lang="de-DE" sz="9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</a:t>
            </a:r>
            <a:br>
              <a:rPr lang="de-DE" sz="9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9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European Concept</a:t>
            </a: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" name="Rectangle 101">
            <a:extLst>
              <a:ext uri="{FF2B5EF4-FFF2-40B4-BE49-F238E27FC236}">
                <a16:creationId xmlns:a16="http://schemas.microsoft.com/office/drawing/2014/main" xmlns="" id="{B78655D3-A55F-4352-BE0F-9E242AB71C26}"/>
              </a:ext>
            </a:extLst>
          </p:cNvPr>
          <p:cNvSpPr/>
          <p:nvPr/>
        </p:nvSpPr>
        <p:spPr>
          <a:xfrm>
            <a:off x="6727775" y="4172734"/>
            <a:ext cx="565030" cy="1130786"/>
          </a:xfrm>
          <a:prstGeom prst="rect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vert="vert270" wrap="square" lIns="72000" tIns="45719" rIns="91439" bIns="45719" anchor="t">
            <a:noAutofit/>
          </a:bodyPr>
          <a:lstStyle/>
          <a:p>
            <a:pPr algn="ctr" eaLnBrk="0" hangingPunct="0">
              <a:spcBef>
                <a:spcPct val="0"/>
              </a:spcBef>
              <a:spcAft>
                <a:spcPts val="417"/>
              </a:spcAft>
            </a:pPr>
            <a:r>
              <a:rPr lang="de-DE" sz="9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 </a:t>
            </a:r>
            <a:r>
              <a:rPr lang="de-DE" sz="95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Affairs</a:t>
            </a:r>
            <a:endParaRPr lang="de-DE" sz="9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7" name="Connector: Elbow 41">
            <a:extLst>
              <a:ext uri="{FF2B5EF4-FFF2-40B4-BE49-F238E27FC236}">
                <a16:creationId xmlns:a16="http://schemas.microsoft.com/office/drawing/2014/main" xmlns="" id="{03FC3E4A-E337-4148-804F-5AE2376B301B}"/>
              </a:ext>
            </a:extLst>
          </p:cNvPr>
          <p:cNvCxnSpPr>
            <a:cxnSpLocks/>
            <a:stCxn id="52" idx="2"/>
            <a:endCxn id="105" idx="0"/>
          </p:cNvCxnSpPr>
          <p:nvPr/>
        </p:nvCxnSpPr>
        <p:spPr>
          <a:xfrm rot="16200000" flipH="1">
            <a:off x="5495001" y="2657444"/>
            <a:ext cx="600825" cy="2429754"/>
          </a:xfrm>
          <a:prstGeom prst="bentConnector3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9">
            <a:extLst>
              <a:ext uri="{FF2B5EF4-FFF2-40B4-BE49-F238E27FC236}">
                <a16:creationId xmlns:a16="http://schemas.microsoft.com/office/drawing/2014/main" xmlns="" id="{1423CC51-185A-4D36-970E-AA8A29A35969}"/>
              </a:ext>
            </a:extLst>
          </p:cNvPr>
          <p:cNvSpPr/>
          <p:nvPr/>
        </p:nvSpPr>
        <p:spPr>
          <a:xfrm>
            <a:off x="3472147" y="2186642"/>
            <a:ext cx="1682392" cy="827254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vert="horz" lIns="108000" tIns="108000" rIns="108000" bIns="108000" rtlCol="0" anchor="ctr">
            <a:no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de-DE" sz="1000" dirty="0">
                <a:solidFill>
                  <a:schemeClr val="tx1"/>
                </a:solidFill>
              </a:rPr>
              <a:t>Project Management</a:t>
            </a:r>
            <a:br>
              <a:rPr lang="de-DE" sz="1000" dirty="0">
                <a:solidFill>
                  <a:schemeClr val="tx1"/>
                </a:solidFill>
              </a:rPr>
            </a:br>
            <a:r>
              <a:rPr lang="de-DE" sz="1000" dirty="0">
                <a:solidFill>
                  <a:schemeClr val="tx1"/>
                </a:solidFill>
              </a:rPr>
              <a:t>Office</a:t>
            </a:r>
          </a:p>
        </p:txBody>
      </p:sp>
      <p:sp>
        <p:nvSpPr>
          <p:cNvPr id="110" name="Rectangle 84">
            <a:extLst>
              <a:ext uri="{FF2B5EF4-FFF2-40B4-BE49-F238E27FC236}">
                <a16:creationId xmlns:a16="http://schemas.microsoft.com/office/drawing/2014/main" xmlns="" id="{655F7B49-9239-4DDD-8DD0-6443E675BA00}"/>
              </a:ext>
            </a:extLst>
          </p:cNvPr>
          <p:cNvSpPr/>
          <p:nvPr/>
        </p:nvSpPr>
        <p:spPr>
          <a:xfrm>
            <a:off x="6548589" y="2672091"/>
            <a:ext cx="2019522" cy="380935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vert="horz" lIns="108000" tIns="108000" rIns="108000" bIns="108000" rtlCol="0" anchor="ctr">
            <a:no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endParaRPr lang="de-DE" sz="1000" dirty="0" smtClean="0">
              <a:solidFill>
                <a:schemeClr val="tx1"/>
              </a:solidFill>
            </a:endParaRPr>
          </a:p>
          <a:p>
            <a:pPr algn="ctr"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de-DE" sz="1000" dirty="0" smtClean="0">
                <a:solidFill>
                  <a:schemeClr val="tx1"/>
                </a:solidFill>
              </a:rPr>
              <a:t>Legal</a:t>
            </a:r>
            <a:endParaRPr lang="de-DE" sz="1000" dirty="0">
              <a:solidFill>
                <a:schemeClr val="tx1"/>
              </a:solidFill>
            </a:endParaRPr>
          </a:p>
          <a:p>
            <a:pPr algn="ctr"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111" name="Rectangle 65">
            <a:extLst>
              <a:ext uri="{FF2B5EF4-FFF2-40B4-BE49-F238E27FC236}">
                <a16:creationId xmlns:a16="http://schemas.microsoft.com/office/drawing/2014/main" xmlns="" id="{9ECE5D67-54FE-4147-87F7-DB3E1C3EFAF7}"/>
              </a:ext>
            </a:extLst>
          </p:cNvPr>
          <p:cNvSpPr/>
          <p:nvPr/>
        </p:nvSpPr>
        <p:spPr>
          <a:xfrm>
            <a:off x="6548589" y="2161469"/>
            <a:ext cx="2019522" cy="382479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vert="horz" lIns="108000" tIns="108000" rIns="108000" bIns="108000" rtlCol="0" anchor="ctr">
            <a:no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endParaRPr lang="de-DE" sz="1000" dirty="0" smtClean="0">
              <a:solidFill>
                <a:schemeClr val="tx1"/>
              </a:solidFill>
            </a:endParaRPr>
          </a:p>
          <a:p>
            <a:pPr algn="ctr"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de-DE" sz="1000" dirty="0" err="1" smtClean="0">
                <a:solidFill>
                  <a:schemeClr val="tx1"/>
                </a:solidFill>
              </a:rPr>
              <a:t>Finance</a:t>
            </a:r>
            <a:r>
              <a:rPr lang="de-DE" sz="1000" dirty="0" smtClean="0">
                <a:solidFill>
                  <a:schemeClr val="tx1"/>
                </a:solidFill>
              </a:rPr>
              <a:t> </a:t>
            </a:r>
            <a:r>
              <a:rPr lang="de-DE" sz="1000" dirty="0">
                <a:solidFill>
                  <a:schemeClr val="tx1"/>
                </a:solidFill>
              </a:rPr>
              <a:t>/ </a:t>
            </a:r>
            <a:r>
              <a:rPr lang="de-DE" sz="1000" dirty="0" err="1">
                <a:solidFill>
                  <a:schemeClr val="tx1"/>
                </a:solidFill>
              </a:rPr>
              <a:t>Cost</a:t>
            </a:r>
            <a:r>
              <a:rPr lang="de-DE" sz="1000" dirty="0">
                <a:solidFill>
                  <a:schemeClr val="tx1"/>
                </a:solidFill>
              </a:rPr>
              <a:t> / </a:t>
            </a:r>
            <a:r>
              <a:rPr lang="de-DE" sz="1000" dirty="0" err="1">
                <a:solidFill>
                  <a:schemeClr val="tx1"/>
                </a:solidFill>
              </a:rPr>
              <a:t>Effort</a:t>
            </a:r>
            <a:endParaRPr lang="de-DE" sz="1000" dirty="0">
              <a:solidFill>
                <a:schemeClr val="tx1"/>
              </a:solidFill>
            </a:endParaRPr>
          </a:p>
          <a:p>
            <a:pPr algn="ctr"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112" name="Rectangle 169">
            <a:extLst>
              <a:ext uri="{FF2B5EF4-FFF2-40B4-BE49-F238E27FC236}">
                <a16:creationId xmlns:a16="http://schemas.microsoft.com/office/drawing/2014/main" xmlns="" id="{E19C7615-42DB-41F7-9656-4A0929EA9193}"/>
              </a:ext>
            </a:extLst>
          </p:cNvPr>
          <p:cNvSpPr/>
          <p:nvPr/>
        </p:nvSpPr>
        <p:spPr>
          <a:xfrm>
            <a:off x="6359239" y="2032298"/>
            <a:ext cx="2351665" cy="558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093" tIns="76186" rIns="38093" bIns="76186" rtlCol="0" anchor="b"/>
          <a:lstStyle/>
          <a:p>
            <a:pPr algn="ctr" defTabSz="51735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164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3" name="Rectangle 95">
            <a:extLst>
              <a:ext uri="{FF2B5EF4-FFF2-40B4-BE49-F238E27FC236}">
                <a16:creationId xmlns:a16="http://schemas.microsoft.com/office/drawing/2014/main" xmlns="" id="{621AC6B2-26C1-49D8-A42B-7C1E47284A76}"/>
              </a:ext>
            </a:extLst>
          </p:cNvPr>
          <p:cNvSpPr/>
          <p:nvPr/>
        </p:nvSpPr>
        <p:spPr>
          <a:xfrm>
            <a:off x="6548589" y="2613512"/>
            <a:ext cx="2019523" cy="4706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6186" rIns="0" bIns="76186" rtlCol="0" anchor="b"/>
          <a:lstStyle/>
          <a:p>
            <a:pPr algn="ctr" defTabSz="51735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164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14" name="Connector: Elbow 18">
            <a:extLst>
              <a:ext uri="{FF2B5EF4-FFF2-40B4-BE49-F238E27FC236}">
                <a16:creationId xmlns:a16="http://schemas.microsoft.com/office/drawing/2014/main" xmlns="" id="{00EF15FB-5567-443A-B2D4-79735803B8B8}"/>
              </a:ext>
            </a:extLst>
          </p:cNvPr>
          <p:cNvCxnSpPr>
            <a:stCxn id="33" idx="2"/>
            <a:endCxn id="111" idx="1"/>
          </p:cNvCxnSpPr>
          <p:nvPr/>
        </p:nvCxnSpPr>
        <p:spPr>
          <a:xfrm rot="16200000" flipH="1">
            <a:off x="6074455" y="1878574"/>
            <a:ext cx="355517" cy="592753"/>
          </a:xfrm>
          <a:prstGeom prst="bentConnector2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or: Elbow 20">
            <a:extLst>
              <a:ext uri="{FF2B5EF4-FFF2-40B4-BE49-F238E27FC236}">
                <a16:creationId xmlns:a16="http://schemas.microsoft.com/office/drawing/2014/main" xmlns="" id="{2DBDCFEA-797E-47A6-9412-B2480480E485}"/>
              </a:ext>
            </a:extLst>
          </p:cNvPr>
          <p:cNvCxnSpPr>
            <a:endCxn id="113" idx="1"/>
          </p:cNvCxnSpPr>
          <p:nvPr/>
        </p:nvCxnSpPr>
        <p:spPr>
          <a:xfrm rot="16200000" flipH="1">
            <a:off x="5861180" y="2161413"/>
            <a:ext cx="782065" cy="592752"/>
          </a:xfrm>
          <a:prstGeom prst="bentConnector2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67">
            <a:extLst>
              <a:ext uri="{FF2B5EF4-FFF2-40B4-BE49-F238E27FC236}">
                <a16:creationId xmlns:a16="http://schemas.microsoft.com/office/drawing/2014/main" xmlns="" id="{7B85865E-5FE5-4C89-A83D-EC6E05AB5C27}"/>
              </a:ext>
            </a:extLst>
          </p:cNvPr>
          <p:cNvSpPr/>
          <p:nvPr/>
        </p:nvSpPr>
        <p:spPr>
          <a:xfrm>
            <a:off x="71582" y="5303520"/>
            <a:ext cx="9769186" cy="442005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vert="horz" lIns="108000" tIns="108000" rIns="108000" bIns="108000" rtlCol="0" anchor="ctr">
            <a:no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de-DE" sz="1000" dirty="0" smtClean="0">
                <a:solidFill>
                  <a:schemeClr val="tx1"/>
                </a:solidFill>
              </a:rPr>
              <a:t>T/SAP </a:t>
            </a:r>
            <a:r>
              <a:rPr lang="de-DE" sz="1000" dirty="0" err="1" smtClean="0">
                <a:solidFill>
                  <a:schemeClr val="tx1"/>
                </a:solidFill>
              </a:rPr>
              <a:t>Workstreams</a:t>
            </a:r>
            <a:endParaRPr lang="de-DE" sz="1000" dirty="0">
              <a:solidFill>
                <a:schemeClr val="tx1"/>
              </a:solidFill>
            </a:endParaRPr>
          </a:p>
        </p:txBody>
      </p:sp>
      <p:pic>
        <p:nvPicPr>
          <p:cNvPr id="139" name="Picture 13">
            <a:extLst>
              <a:ext uri="{FF2B5EF4-FFF2-40B4-BE49-F238E27FC236}">
                <a16:creationId xmlns="" xmlns:a16="http://schemas.microsoft.com/office/drawing/2014/main" id="{414CA6E5-A45B-43B9-A48B-4A5004A3EC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882" y="5431788"/>
            <a:ext cx="1248138" cy="185469"/>
          </a:xfrm>
          <a:prstGeom prst="rect">
            <a:avLst/>
          </a:prstGeom>
        </p:spPr>
      </p:pic>
      <p:pic>
        <p:nvPicPr>
          <p:cNvPr id="140" name="Picture 12">
            <a:extLst>
              <a:ext uri="{FF2B5EF4-FFF2-40B4-BE49-F238E27FC236}">
                <a16:creationId xmlns="" xmlns:a16="http://schemas.microsoft.com/office/drawing/2014/main" id="{50F0EE9A-28CC-4E67-AF46-FBE101AE2A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11099" y="5406880"/>
            <a:ext cx="1283369" cy="235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14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Tägliche Abstimmungen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half" idx="1"/>
          </p:nvPr>
        </p:nvSpPr>
        <p:spPr>
          <a:xfrm>
            <a:off x="373063" y="1633538"/>
            <a:ext cx="4410476" cy="4547129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>
                <a:solidFill>
                  <a:schemeClr val="accent2"/>
                </a:solidFill>
              </a:rPr>
              <a:t>Projektleitung</a:t>
            </a:r>
          </a:p>
          <a:p>
            <a:r>
              <a:rPr lang="de-DE" dirty="0" smtClean="0"/>
              <a:t>RKI-intern um 9:15 Uhr und 19:00 Uhr</a:t>
            </a:r>
          </a:p>
          <a:p>
            <a:r>
              <a:rPr lang="de-DE" dirty="0"/>
              <a:t>Austausch T/SAP, RKI, BMG zu aktuellen </a:t>
            </a:r>
            <a:r>
              <a:rPr lang="de-DE" dirty="0" smtClean="0"/>
              <a:t>Themen um 10:00 Uhr</a:t>
            </a:r>
          </a:p>
          <a:p>
            <a:pPr marL="0" indent="0">
              <a:buNone/>
            </a:pPr>
            <a:r>
              <a:rPr lang="de-DE" b="1" dirty="0" err="1" smtClean="0">
                <a:solidFill>
                  <a:schemeClr val="accent2"/>
                </a:solidFill>
              </a:rPr>
              <a:t>Workstreams</a:t>
            </a:r>
            <a:endParaRPr lang="de-DE" b="1" dirty="0" smtClean="0">
              <a:solidFill>
                <a:schemeClr val="accent2"/>
              </a:solidFill>
            </a:endParaRPr>
          </a:p>
          <a:p>
            <a:r>
              <a:rPr lang="de-DE" dirty="0" smtClean="0"/>
              <a:t>Abstimmungen auf Arbeitsebene</a:t>
            </a:r>
            <a:br>
              <a:rPr lang="de-DE" dirty="0" smtClean="0"/>
            </a:br>
            <a:r>
              <a:rPr lang="de-DE" dirty="0" smtClean="0"/>
              <a:t>7 Tage die Woche</a:t>
            </a:r>
          </a:p>
          <a:p>
            <a:r>
              <a:rPr lang="de-DE" dirty="0"/>
              <a:t>15 </a:t>
            </a:r>
            <a:r>
              <a:rPr lang="de-DE" dirty="0" smtClean="0"/>
              <a:t>RKI-intern Beteiligte</a:t>
            </a:r>
            <a:endParaRPr lang="de-DE" dirty="0"/>
          </a:p>
          <a:p>
            <a:r>
              <a:rPr lang="de-DE" dirty="0" smtClean="0"/>
              <a:t>200 extern Beteiligte, u.a.</a:t>
            </a:r>
          </a:p>
          <a:p>
            <a:pPr lvl="1"/>
            <a:r>
              <a:rPr lang="de-DE" dirty="0" smtClean="0"/>
              <a:t>Bundeskanzleramt</a:t>
            </a:r>
          </a:p>
          <a:p>
            <a:pPr lvl="1"/>
            <a:r>
              <a:rPr lang="de-DE" dirty="0" smtClean="0"/>
              <a:t>Bundesgesundheitsministerium</a:t>
            </a:r>
          </a:p>
          <a:p>
            <a:pPr lvl="1"/>
            <a:r>
              <a:rPr lang="de-DE" dirty="0" smtClean="0"/>
              <a:t>Bundesinnenministerium</a:t>
            </a:r>
          </a:p>
          <a:p>
            <a:pPr lvl="1"/>
            <a:r>
              <a:rPr lang="de-DE" dirty="0" smtClean="0"/>
              <a:t>BSI und </a:t>
            </a:r>
            <a:r>
              <a:rPr lang="de-DE" dirty="0" err="1" smtClean="0"/>
              <a:t>BfDI</a:t>
            </a:r>
            <a:endParaRPr lang="de-DE" dirty="0" smtClean="0"/>
          </a:p>
          <a:p>
            <a:pPr lvl="1"/>
            <a:r>
              <a:rPr lang="de-DE" dirty="0" smtClean="0"/>
              <a:t>Presse- </a:t>
            </a:r>
            <a:r>
              <a:rPr lang="de-DE" dirty="0"/>
              <a:t>und Informationsamt der </a:t>
            </a:r>
            <a:r>
              <a:rPr lang="de-DE" dirty="0" err="1" smtClean="0"/>
              <a:t>Breg</a:t>
            </a:r>
            <a:endParaRPr lang="de-DE" dirty="0" smtClean="0"/>
          </a:p>
          <a:p>
            <a:pPr lvl="1"/>
            <a:r>
              <a:rPr lang="de-DE" dirty="0" smtClean="0"/>
              <a:t>SAP</a:t>
            </a:r>
          </a:p>
          <a:p>
            <a:pPr lvl="1"/>
            <a:r>
              <a:rPr lang="de-DE" dirty="0" smtClean="0"/>
              <a:t>Telekom</a:t>
            </a:r>
          </a:p>
          <a:p>
            <a:pPr lvl="1"/>
            <a:r>
              <a:rPr lang="de-DE" dirty="0" smtClean="0"/>
              <a:t>Kommunikationsagenturen 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Aktueller Projektstand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smtClean="0"/>
              <a:t>© msg | 14.05.2020 | Corona Warn App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960B6C3-C496-4A7C-9C45-3D663D266B21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1026" name="Picture 2" descr="C:\Users\schmidth\Desktop\2020-05-12_ProjectDashboard_RKI-BMG_edJBe\Foli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358" y="1630878"/>
            <a:ext cx="4830580" cy="271692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pic>
        <p:nvPicPr>
          <p:cNvPr id="1027" name="Picture 3" descr="C:\Users\schmidth\Desktop\2020-05-12_ProjectDashboard_RKI-BMG_edJBe\Folie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469" y="3818156"/>
            <a:ext cx="4455826" cy="25061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212319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gray">
          <a:xfrm>
            <a:off x="1268412" y="907775"/>
            <a:ext cx="3684589" cy="189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b="1" noProof="0" dirty="0" smtClean="0">
                <a:latin typeface="+mn-lt"/>
                <a:ea typeface="ＭＳ Ｐゴシック"/>
                <a:cs typeface="ＭＳ Ｐゴシック"/>
              </a:rPr>
              <a:t>msg systems </a:t>
            </a:r>
            <a:r>
              <a:rPr lang="en-US" sz="1200" b="1" baseline="0" noProof="0" dirty="0" smtClean="0">
                <a:latin typeface="+mn-lt"/>
                <a:ea typeface="ＭＳ Ｐゴシック"/>
                <a:cs typeface="ＭＳ Ｐゴシック"/>
              </a:rPr>
              <a:t>ag 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noProof="0" dirty="0" smtClean="0">
                <a:latin typeface="+mn-lt"/>
                <a:ea typeface="ＭＳ Ｐゴシック"/>
                <a:cs typeface="ＭＳ Ｐゴシック"/>
              </a:rPr>
              <a:t>Robert-</a:t>
            </a:r>
            <a:r>
              <a:rPr lang="en-US" sz="1200" noProof="0" dirty="0" err="1" smtClean="0">
                <a:latin typeface="+mn-lt"/>
                <a:ea typeface="ＭＳ Ｐゴシック"/>
                <a:cs typeface="ＭＳ Ｐゴシック"/>
              </a:rPr>
              <a:t>Buerkle</a:t>
            </a:r>
            <a:r>
              <a:rPr lang="en-US" sz="1200" noProof="0" dirty="0" smtClean="0">
                <a:latin typeface="+mn-lt"/>
                <a:ea typeface="ＭＳ Ｐゴシック"/>
                <a:cs typeface="ＭＳ Ｐゴシック"/>
              </a:rPr>
              <a:t>-Str. 1, 85737 </a:t>
            </a:r>
            <a:r>
              <a:rPr lang="en-US" sz="1200" noProof="0" dirty="0" err="1" smtClean="0">
                <a:latin typeface="+mn-lt"/>
                <a:ea typeface="ＭＳ Ｐゴシック"/>
                <a:cs typeface="ＭＳ Ｐゴシック"/>
              </a:rPr>
              <a:t>Ismaning</a:t>
            </a:r>
            <a:r>
              <a:rPr lang="en-US" sz="1200" noProof="0" dirty="0" smtClean="0">
                <a:latin typeface="+mn-lt"/>
                <a:ea typeface="ＭＳ Ｐゴシック"/>
                <a:cs typeface="ＭＳ Ｐゴシック"/>
              </a:rPr>
              <a:t>/Munich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noProof="0" dirty="0" smtClean="0">
                <a:latin typeface="+mn-lt"/>
                <a:ea typeface="ＭＳ Ｐゴシック"/>
                <a:cs typeface="ＭＳ Ｐゴシック"/>
              </a:rPr>
              <a:t>Germany</a:t>
            </a:r>
            <a:endParaRPr lang="en-US" sz="1200" b="0" noProof="0" dirty="0" smtClean="0">
              <a:latin typeface="+mn-lt"/>
              <a:ea typeface="ＭＳ Ｐゴシック"/>
              <a:cs typeface="ＭＳ Ｐゴシック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1200" dirty="0" smtClean="0">
              <a:latin typeface="+mn-lt"/>
              <a:ea typeface="ＭＳ Ｐゴシック"/>
              <a:cs typeface="ＭＳ Ｐゴシック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noProof="0" dirty="0" smtClean="0">
                <a:latin typeface="+mn-lt"/>
                <a:ea typeface="ＭＳ Ｐゴシック"/>
                <a:cs typeface="ＭＳ Ｐゴシック"/>
              </a:rPr>
              <a:t>Phone: +49 89 96101-0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200" noProof="0" dirty="0" smtClean="0">
                <a:latin typeface="+mn-lt"/>
                <a:ea typeface="ＭＳ Ｐゴシック"/>
                <a:cs typeface="ＭＳ Ｐゴシック"/>
              </a:rPr>
              <a:t>Fax: +49 89 96101-1113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noProof="0" dirty="0" err="1" smtClean="0">
                <a:latin typeface="+mn-lt"/>
                <a:ea typeface="ＭＳ Ｐゴシック"/>
                <a:cs typeface="ＭＳ Ｐゴシック"/>
              </a:rPr>
              <a:t>info@msg.group</a:t>
            </a:r>
            <a:endParaRPr lang="en-US" sz="1200" noProof="0" dirty="0" smtClean="0">
              <a:latin typeface="+mn-lt"/>
              <a:ea typeface="ＭＳ Ｐゴシック"/>
              <a:cs typeface="ＭＳ Ｐゴシック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1200" b="1" noProof="0" dirty="0" smtClean="0">
              <a:latin typeface="+mn-lt"/>
              <a:ea typeface="ＭＳ Ｐゴシック"/>
              <a:cs typeface="ＭＳ Ｐゴシック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b="1" noProof="0" dirty="0" smtClean="0">
                <a:latin typeface="+mn-lt"/>
                <a:ea typeface="ＭＳ Ｐゴシック"/>
                <a:cs typeface="ＭＳ Ｐゴシック"/>
              </a:rPr>
              <a:t>www.msg.group</a:t>
            </a:r>
            <a:endParaRPr lang="en-US" sz="1200" b="1" noProof="0" dirty="0">
              <a:latin typeface="+mn-lt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3368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71A528-18B4-4813-8A02-19D5DABA2D4D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Corona Warn App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© msg | 14.05.2020 | Corona Warn App</a:t>
            </a:r>
            <a:endParaRPr lang="de-DE" dirty="0"/>
          </a:p>
        </p:txBody>
      </p:sp>
      <p:sp>
        <p:nvSpPr>
          <p:cNvPr id="27" name="Rechteck 26"/>
          <p:cNvSpPr/>
          <p:nvPr>
            <p:custDataLst>
              <p:tags r:id="rId3"/>
            </p:custDataLst>
          </p:nvPr>
        </p:nvSpPr>
        <p:spPr>
          <a:xfrm>
            <a:off x="686999" y="1628775"/>
            <a:ext cx="7290421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36000" rIns="0" bIns="36000" rtlCol="0" anchor="t" anchorCtr="0">
            <a:spAutoFit/>
          </a:bodyPr>
          <a:lstStyle/>
          <a:p>
            <a:r>
              <a:rPr lang="de-DE" sz="1600" b="1" dirty="0" smtClean="0">
                <a:solidFill>
                  <a:schemeClr val="tx1"/>
                </a:solidFill>
              </a:rPr>
              <a:t>Projektziele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28" name="Ellipse 27"/>
          <p:cNvSpPr/>
          <p:nvPr>
            <p:custDataLst>
              <p:tags r:id="rId4"/>
            </p:custDataLst>
          </p:nvPr>
        </p:nvSpPr>
        <p:spPr>
          <a:xfrm>
            <a:off x="380999" y="1628775"/>
            <a:ext cx="306000" cy="306000"/>
          </a:xfrm>
          <a:prstGeom prst="ellipse">
            <a:avLst/>
          </a:prstGeom>
          <a:solidFill>
            <a:schemeClr val="accent2"/>
          </a:solidFill>
          <a:ln w="635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de-DE" sz="1200" smtClean="0">
                <a:solidFill>
                  <a:schemeClr val="bg1"/>
                </a:solidFill>
              </a:rPr>
              <a:t>1</a:t>
            </a:r>
            <a:endParaRPr lang="de-DE" sz="1200" dirty="0" err="1">
              <a:solidFill>
                <a:schemeClr val="bg1"/>
              </a:solidFill>
            </a:endParaRPr>
          </a:p>
        </p:txBody>
      </p:sp>
      <p:sp>
        <p:nvSpPr>
          <p:cNvPr id="29" name="Rechteck 28"/>
          <p:cNvSpPr/>
          <p:nvPr>
            <p:custDataLst>
              <p:tags r:id="rId5"/>
            </p:custDataLst>
          </p:nvPr>
        </p:nvSpPr>
        <p:spPr>
          <a:xfrm>
            <a:off x="7977420" y="1628775"/>
            <a:ext cx="563580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t" anchorCtr="0">
            <a:spAutoFit/>
          </a:bodyPr>
          <a:lstStyle/>
          <a:p>
            <a:pPr algn="r"/>
            <a:r>
              <a:rPr lang="de-DE" sz="1600" b="1" smtClean="0">
                <a:solidFill>
                  <a:schemeClr val="tx1"/>
                </a:solidFill>
              </a:rPr>
              <a:t>2</a:t>
            </a:r>
            <a:endParaRPr lang="de-DE" sz="1600" b="1" dirty="0" err="1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>
            <p:custDataLst>
              <p:tags r:id="rId6"/>
            </p:custDataLst>
          </p:nvPr>
        </p:nvSpPr>
        <p:spPr>
          <a:xfrm>
            <a:off x="686999" y="2127699"/>
            <a:ext cx="7290421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36000" rIns="0" bIns="36000" rtlCol="0" anchor="t" anchorCtr="0">
            <a:spAutoFit/>
          </a:bodyPr>
          <a:lstStyle/>
          <a:p>
            <a:r>
              <a:rPr lang="de-DE" sz="1600" smtClean="0">
                <a:solidFill>
                  <a:schemeClr val="tx1"/>
                </a:solidFill>
              </a:rPr>
              <a:t>Projektphasen / -inhalte</a:t>
            </a: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1" name="Ellipse 30"/>
          <p:cNvSpPr/>
          <p:nvPr>
            <p:custDataLst>
              <p:tags r:id="rId7"/>
            </p:custDataLst>
          </p:nvPr>
        </p:nvSpPr>
        <p:spPr>
          <a:xfrm>
            <a:off x="380999" y="2127699"/>
            <a:ext cx="306000" cy="306000"/>
          </a:xfrm>
          <a:prstGeom prst="ellipse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de-DE" sz="1200" smtClean="0">
                <a:solidFill>
                  <a:schemeClr val="bg1"/>
                </a:solidFill>
              </a:rPr>
              <a:t>2</a:t>
            </a:r>
            <a:endParaRPr lang="de-DE" sz="1200" dirty="0" err="1">
              <a:solidFill>
                <a:schemeClr val="bg1"/>
              </a:solidFill>
            </a:endParaRPr>
          </a:p>
        </p:txBody>
      </p:sp>
      <p:sp>
        <p:nvSpPr>
          <p:cNvPr id="96" name="Rechteck 95"/>
          <p:cNvSpPr/>
          <p:nvPr>
            <p:custDataLst>
              <p:tags r:id="rId8"/>
            </p:custDataLst>
          </p:nvPr>
        </p:nvSpPr>
        <p:spPr>
          <a:xfrm>
            <a:off x="7977420" y="2127699"/>
            <a:ext cx="563580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>
            <a:spAutoFit/>
          </a:bodyPr>
          <a:lstStyle/>
          <a:p>
            <a:pPr algn="r"/>
            <a:r>
              <a:rPr lang="de-DE" sz="1600" smtClean="0">
                <a:solidFill>
                  <a:schemeClr val="tx1"/>
                </a:solidFill>
              </a:rPr>
              <a:t>4</a:t>
            </a: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97" name="Rechteck 96"/>
          <p:cNvSpPr/>
          <p:nvPr>
            <p:custDataLst>
              <p:tags r:id="rId9"/>
            </p:custDataLst>
          </p:nvPr>
        </p:nvSpPr>
        <p:spPr>
          <a:xfrm>
            <a:off x="686999" y="2626623"/>
            <a:ext cx="7290421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36000" rIns="0" bIns="36000" rtlCol="0" anchor="t" anchorCtr="0">
            <a:spAutoFit/>
          </a:bodyPr>
          <a:lstStyle/>
          <a:p>
            <a:r>
              <a:rPr lang="de-DE" sz="1600" smtClean="0">
                <a:solidFill>
                  <a:schemeClr val="tx1"/>
                </a:solidFill>
              </a:rPr>
              <a:t>Interne Projektstruktur am RKI</a:t>
            </a: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98" name="Ellipse 97"/>
          <p:cNvSpPr/>
          <p:nvPr>
            <p:custDataLst>
              <p:tags r:id="rId10"/>
            </p:custDataLst>
          </p:nvPr>
        </p:nvSpPr>
        <p:spPr>
          <a:xfrm>
            <a:off x="380999" y="2626623"/>
            <a:ext cx="306000" cy="306000"/>
          </a:xfrm>
          <a:prstGeom prst="ellipse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de-DE" sz="1200" smtClean="0">
                <a:solidFill>
                  <a:schemeClr val="bg1"/>
                </a:solidFill>
              </a:rPr>
              <a:t>3</a:t>
            </a:r>
            <a:endParaRPr lang="de-DE" sz="1200" dirty="0" err="1">
              <a:solidFill>
                <a:schemeClr val="bg1"/>
              </a:solidFill>
            </a:endParaRPr>
          </a:p>
        </p:txBody>
      </p:sp>
      <p:sp>
        <p:nvSpPr>
          <p:cNvPr id="99" name="Rechteck 98"/>
          <p:cNvSpPr/>
          <p:nvPr>
            <p:custDataLst>
              <p:tags r:id="rId11"/>
            </p:custDataLst>
          </p:nvPr>
        </p:nvSpPr>
        <p:spPr>
          <a:xfrm>
            <a:off x="7977420" y="2626623"/>
            <a:ext cx="563580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>
            <a:spAutoFit/>
          </a:bodyPr>
          <a:lstStyle/>
          <a:p>
            <a:pPr algn="r"/>
            <a:r>
              <a:rPr lang="de-DE" sz="1600" smtClean="0">
                <a:solidFill>
                  <a:schemeClr val="tx1"/>
                </a:solidFill>
              </a:rPr>
              <a:t>7</a:t>
            </a: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00" name="Rechteck 99"/>
          <p:cNvSpPr/>
          <p:nvPr>
            <p:custDataLst>
              <p:tags r:id="rId12"/>
            </p:custDataLst>
          </p:nvPr>
        </p:nvSpPr>
        <p:spPr>
          <a:xfrm>
            <a:off x="686999" y="3125547"/>
            <a:ext cx="7290421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36000" rIns="0" bIns="36000" rtlCol="0" anchor="t" anchorCtr="0">
            <a:spAutoFit/>
          </a:bodyPr>
          <a:lstStyle/>
          <a:p>
            <a:r>
              <a:rPr lang="de-DE" sz="1600" dirty="0" smtClean="0">
                <a:solidFill>
                  <a:schemeClr val="tx1"/>
                </a:solidFill>
              </a:rPr>
              <a:t>Projektorganisation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01" name="Ellipse 100"/>
          <p:cNvSpPr/>
          <p:nvPr>
            <p:custDataLst>
              <p:tags r:id="rId13"/>
            </p:custDataLst>
          </p:nvPr>
        </p:nvSpPr>
        <p:spPr>
          <a:xfrm>
            <a:off x="380999" y="3125547"/>
            <a:ext cx="306000" cy="306000"/>
          </a:xfrm>
          <a:prstGeom prst="ellipse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de-DE" sz="1200" smtClean="0">
                <a:solidFill>
                  <a:schemeClr val="bg1"/>
                </a:solidFill>
              </a:rPr>
              <a:t>4</a:t>
            </a:r>
            <a:endParaRPr lang="de-DE" sz="1200" dirty="0" err="1">
              <a:solidFill>
                <a:schemeClr val="bg1"/>
              </a:solidFill>
            </a:endParaRPr>
          </a:p>
        </p:txBody>
      </p:sp>
      <p:sp>
        <p:nvSpPr>
          <p:cNvPr id="102" name="Rechteck 101"/>
          <p:cNvSpPr/>
          <p:nvPr>
            <p:custDataLst>
              <p:tags r:id="rId14"/>
            </p:custDataLst>
          </p:nvPr>
        </p:nvSpPr>
        <p:spPr>
          <a:xfrm>
            <a:off x="7977420" y="3125547"/>
            <a:ext cx="563580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>
            <a:spAutoFit/>
          </a:bodyPr>
          <a:lstStyle/>
          <a:p>
            <a:pPr algn="r"/>
            <a:r>
              <a:rPr lang="de-DE" sz="1600" smtClean="0">
                <a:solidFill>
                  <a:schemeClr val="tx1"/>
                </a:solidFill>
              </a:rPr>
              <a:t>10</a:t>
            </a:r>
            <a:endParaRPr lang="de-DE" sz="1600" dirty="0" err="1">
              <a:solidFill>
                <a:schemeClr val="tx1"/>
              </a:solidFill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1353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DE" dirty="0" smtClean="0"/>
              <a:t>Corona Warn App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Projektziele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smtClean="0"/>
              <a:t>© msg | 14.05.2020 | Corona Warn App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960B6C3-C496-4A7C-9C45-3D663D266B21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20"/>
          </p:nvPr>
        </p:nvSpPr>
        <p:spPr>
          <a:xfrm>
            <a:off x="374649" y="1633538"/>
            <a:ext cx="9421283" cy="4316412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de-DE" dirty="0" smtClean="0"/>
              <a:t>Ansatz </a:t>
            </a:r>
            <a:r>
              <a:rPr lang="de-DE" dirty="0"/>
              <a:t>muss </a:t>
            </a:r>
            <a:r>
              <a:rPr lang="de-DE" b="1" dirty="0" smtClean="0">
                <a:solidFill>
                  <a:schemeClr val="accent2"/>
                </a:solidFill>
              </a:rPr>
              <a:t>Datenschutz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/>
              <a:t>unter Betrachtung des aktuellen öffentlichen Diskurses </a:t>
            </a:r>
            <a:r>
              <a:rPr lang="de-DE" dirty="0" smtClean="0"/>
              <a:t>entsprechen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de-DE" dirty="0" smtClean="0"/>
              <a:t>Datensparsam, datensicher und auf spezifischen Zweck begrenzt!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de-DE" dirty="0" smtClean="0"/>
              <a:t>Hohe Nutzung durch Bevölkerung ist </a:t>
            </a:r>
            <a:r>
              <a:rPr lang="de-DE" dirty="0"/>
              <a:t>für </a:t>
            </a:r>
            <a:r>
              <a:rPr lang="de-DE" dirty="0" smtClean="0"/>
              <a:t>Zielsetzung </a:t>
            </a:r>
            <a:r>
              <a:rPr lang="de-DE" dirty="0"/>
              <a:t>der Eindämmung der Pandemie zwingend erforderlich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de-DE" b="1" dirty="0" smtClean="0">
                <a:solidFill>
                  <a:schemeClr val="accent2"/>
                </a:solidFill>
              </a:rPr>
              <a:t>Freiwilligkeit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/>
              <a:t>zur Nutzung muss gewährleistet sein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de-DE" b="1" dirty="0">
                <a:solidFill>
                  <a:schemeClr val="accent2"/>
                </a:solidFill>
              </a:rPr>
              <a:t>Schnelle Umsetzbarkeit </a:t>
            </a:r>
            <a:r>
              <a:rPr lang="de-DE" dirty="0"/>
              <a:t>unter Beachtung der gängigen mobilen Betriebssysteme (iOS / Android) muss gegeben sein 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de-DE" dirty="0" smtClean="0"/>
              <a:t>Prozesse </a:t>
            </a:r>
            <a:r>
              <a:rPr lang="de-DE" dirty="0"/>
              <a:t>zur </a:t>
            </a:r>
            <a:r>
              <a:rPr lang="de-DE" b="1" dirty="0">
                <a:solidFill>
                  <a:schemeClr val="accent2"/>
                </a:solidFill>
              </a:rPr>
              <a:t>digitalen Benachrichtigung </a:t>
            </a:r>
            <a:r>
              <a:rPr lang="de-DE" dirty="0" smtClean="0"/>
              <a:t>bei einer </a:t>
            </a:r>
            <a:r>
              <a:rPr lang="de-DE" dirty="0"/>
              <a:t>SARS-CoV-2 Infektion müssen vorhanden sein 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de-DE" b="1" dirty="0">
                <a:solidFill>
                  <a:schemeClr val="accent2"/>
                </a:solidFill>
              </a:rPr>
              <a:t>Verbesserung, Adaptierung und Validierung des Algorithmus </a:t>
            </a:r>
            <a:r>
              <a:rPr lang="de-DE" dirty="0"/>
              <a:t>zum </a:t>
            </a:r>
            <a:r>
              <a:rPr lang="de-DE" dirty="0" err="1"/>
              <a:t>Contact-Tracing</a:t>
            </a:r>
            <a:r>
              <a:rPr lang="de-DE" dirty="0"/>
              <a:t> muss im Verlauf der COVID-19-Pandemie möglich </a:t>
            </a:r>
            <a:r>
              <a:rPr lang="de-DE" dirty="0" smtClean="0"/>
              <a:t>sein</a:t>
            </a:r>
            <a:endParaRPr lang="de-DE" dirty="0"/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de-DE" b="1" dirty="0">
                <a:solidFill>
                  <a:schemeClr val="accent2"/>
                </a:solidFill>
              </a:rPr>
              <a:t>Anbindung der Testlabore</a:t>
            </a:r>
            <a:r>
              <a:rPr lang="de-DE" dirty="0" smtClean="0"/>
              <a:t>, um </a:t>
            </a:r>
            <a:r>
              <a:rPr lang="de-DE" dirty="0"/>
              <a:t>Infektionsketten möglichst frühzeitig unterbrechen zu </a:t>
            </a:r>
            <a:r>
              <a:rPr lang="de-DE" dirty="0" smtClean="0"/>
              <a:t>können</a:t>
            </a:r>
            <a:endParaRPr lang="de-DE" dirty="0"/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de-DE" b="1" dirty="0">
                <a:solidFill>
                  <a:schemeClr val="accent2"/>
                </a:solidFill>
              </a:rPr>
              <a:t>Freiwillige Bereitstellung von </a:t>
            </a:r>
            <a:r>
              <a:rPr lang="de-DE" b="1" dirty="0" smtClean="0">
                <a:solidFill>
                  <a:schemeClr val="accent2"/>
                </a:solidFill>
              </a:rPr>
              <a:t>Analysedaten </a:t>
            </a:r>
            <a:r>
              <a:rPr lang="de-DE" dirty="0" smtClean="0"/>
              <a:t>von </a:t>
            </a:r>
            <a:r>
              <a:rPr lang="de-DE" dirty="0"/>
              <a:t>positiv getesteten Personen zu Symptomen und ggf. </a:t>
            </a:r>
            <a:r>
              <a:rPr lang="de-DE" dirty="0" smtClean="0"/>
              <a:t>Symptombeginn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de-DE" dirty="0"/>
              <a:t>Zur epidemiologischen Bewertung der Kontaktsituationen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593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71A528-18B4-4813-8A02-19D5DABA2D4D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Corona Warn App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© msg | 14.05.2020 | Corona Warn App</a:t>
            </a:r>
            <a:endParaRPr lang="de-DE" dirty="0"/>
          </a:p>
        </p:txBody>
      </p:sp>
      <p:sp>
        <p:nvSpPr>
          <p:cNvPr id="27" name="Rechteck 26"/>
          <p:cNvSpPr/>
          <p:nvPr>
            <p:custDataLst>
              <p:tags r:id="rId3"/>
            </p:custDataLst>
          </p:nvPr>
        </p:nvSpPr>
        <p:spPr>
          <a:xfrm>
            <a:off x="686999" y="1628775"/>
            <a:ext cx="7290421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36000" rIns="0" bIns="36000" rtlCol="0" anchor="t" anchorCtr="0">
            <a:spAutoFit/>
          </a:bodyPr>
          <a:lstStyle/>
          <a:p>
            <a:r>
              <a:rPr lang="de-DE" sz="1600" dirty="0" smtClean="0">
                <a:solidFill>
                  <a:schemeClr val="tx1"/>
                </a:solidFill>
              </a:rPr>
              <a:t>Projektziele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8" name="Ellipse 27"/>
          <p:cNvSpPr/>
          <p:nvPr>
            <p:custDataLst>
              <p:tags r:id="rId4"/>
            </p:custDataLst>
          </p:nvPr>
        </p:nvSpPr>
        <p:spPr>
          <a:xfrm>
            <a:off x="380999" y="1628775"/>
            <a:ext cx="306000" cy="306000"/>
          </a:xfrm>
          <a:prstGeom prst="ellipse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de-DE" sz="1200" smtClean="0">
                <a:solidFill>
                  <a:schemeClr val="bg1"/>
                </a:solidFill>
              </a:rPr>
              <a:t>1</a:t>
            </a:r>
            <a:endParaRPr lang="de-DE" sz="1200" dirty="0" err="1">
              <a:solidFill>
                <a:schemeClr val="bg1"/>
              </a:solidFill>
            </a:endParaRPr>
          </a:p>
        </p:txBody>
      </p:sp>
      <p:sp>
        <p:nvSpPr>
          <p:cNvPr id="29" name="Rechteck 28"/>
          <p:cNvSpPr/>
          <p:nvPr>
            <p:custDataLst>
              <p:tags r:id="rId5"/>
            </p:custDataLst>
          </p:nvPr>
        </p:nvSpPr>
        <p:spPr>
          <a:xfrm>
            <a:off x="7977420" y="1628775"/>
            <a:ext cx="563580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>
            <a:spAutoFit/>
          </a:bodyPr>
          <a:lstStyle/>
          <a:p>
            <a:pPr algn="r"/>
            <a:r>
              <a:rPr lang="de-DE" sz="1600" smtClean="0">
                <a:solidFill>
                  <a:schemeClr val="tx1"/>
                </a:solidFill>
              </a:rPr>
              <a:t>2</a:t>
            </a: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>
            <p:custDataLst>
              <p:tags r:id="rId6"/>
            </p:custDataLst>
          </p:nvPr>
        </p:nvSpPr>
        <p:spPr>
          <a:xfrm>
            <a:off x="686999" y="2127699"/>
            <a:ext cx="7290421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36000" rIns="0" bIns="36000" rtlCol="0" anchor="t" anchorCtr="0">
            <a:spAutoFit/>
          </a:bodyPr>
          <a:lstStyle/>
          <a:p>
            <a:r>
              <a:rPr lang="de-DE" sz="1600" b="1" smtClean="0">
                <a:solidFill>
                  <a:schemeClr val="tx1"/>
                </a:solidFill>
              </a:rPr>
              <a:t>Projektphasen / -inhalte</a:t>
            </a:r>
            <a:endParaRPr lang="de-DE" sz="1600" b="1" dirty="0" err="1">
              <a:solidFill>
                <a:schemeClr val="tx1"/>
              </a:solidFill>
            </a:endParaRPr>
          </a:p>
        </p:txBody>
      </p:sp>
      <p:sp>
        <p:nvSpPr>
          <p:cNvPr id="31" name="Ellipse 30"/>
          <p:cNvSpPr/>
          <p:nvPr>
            <p:custDataLst>
              <p:tags r:id="rId7"/>
            </p:custDataLst>
          </p:nvPr>
        </p:nvSpPr>
        <p:spPr>
          <a:xfrm>
            <a:off x="380999" y="2127699"/>
            <a:ext cx="306000" cy="306000"/>
          </a:xfrm>
          <a:prstGeom prst="ellipse">
            <a:avLst/>
          </a:prstGeom>
          <a:solidFill>
            <a:schemeClr val="accent2"/>
          </a:solidFill>
          <a:ln w="635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de-DE" sz="1200" smtClean="0">
                <a:solidFill>
                  <a:schemeClr val="bg1"/>
                </a:solidFill>
              </a:rPr>
              <a:t>2</a:t>
            </a:r>
            <a:endParaRPr lang="de-DE" sz="1200" dirty="0" err="1">
              <a:solidFill>
                <a:schemeClr val="bg1"/>
              </a:solidFill>
            </a:endParaRPr>
          </a:p>
        </p:txBody>
      </p:sp>
      <p:sp>
        <p:nvSpPr>
          <p:cNvPr id="32" name="Rechteck 31"/>
          <p:cNvSpPr/>
          <p:nvPr>
            <p:custDataLst>
              <p:tags r:id="rId8"/>
            </p:custDataLst>
          </p:nvPr>
        </p:nvSpPr>
        <p:spPr>
          <a:xfrm>
            <a:off x="7977420" y="2127699"/>
            <a:ext cx="563580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t" anchorCtr="0">
            <a:spAutoFit/>
          </a:bodyPr>
          <a:lstStyle/>
          <a:p>
            <a:pPr algn="r"/>
            <a:r>
              <a:rPr lang="de-DE" sz="1600" b="1" smtClean="0">
                <a:solidFill>
                  <a:schemeClr val="tx1"/>
                </a:solidFill>
              </a:rPr>
              <a:t>4</a:t>
            </a:r>
            <a:endParaRPr lang="de-DE" sz="1600" b="1" dirty="0" err="1">
              <a:solidFill>
                <a:schemeClr val="tx1"/>
              </a:solidFill>
            </a:endParaRPr>
          </a:p>
        </p:txBody>
      </p:sp>
      <p:sp>
        <p:nvSpPr>
          <p:cNvPr id="33" name="Rechteck 32"/>
          <p:cNvSpPr/>
          <p:nvPr>
            <p:custDataLst>
              <p:tags r:id="rId9"/>
            </p:custDataLst>
          </p:nvPr>
        </p:nvSpPr>
        <p:spPr>
          <a:xfrm>
            <a:off x="686999" y="2626623"/>
            <a:ext cx="7290421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36000" rIns="0" bIns="36000" rtlCol="0" anchor="t" anchorCtr="0">
            <a:spAutoFit/>
          </a:bodyPr>
          <a:lstStyle/>
          <a:p>
            <a:r>
              <a:rPr lang="de-DE" sz="1600" smtClean="0">
                <a:solidFill>
                  <a:schemeClr val="tx1"/>
                </a:solidFill>
              </a:rPr>
              <a:t>Interne Projektstruktur am RKI</a:t>
            </a: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4" name="Ellipse 33"/>
          <p:cNvSpPr/>
          <p:nvPr>
            <p:custDataLst>
              <p:tags r:id="rId10"/>
            </p:custDataLst>
          </p:nvPr>
        </p:nvSpPr>
        <p:spPr>
          <a:xfrm>
            <a:off x="380999" y="2626623"/>
            <a:ext cx="306000" cy="306000"/>
          </a:xfrm>
          <a:prstGeom prst="ellipse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de-DE" sz="1200" smtClean="0">
                <a:solidFill>
                  <a:schemeClr val="bg1"/>
                </a:solidFill>
              </a:rPr>
              <a:t>3</a:t>
            </a:r>
            <a:endParaRPr lang="de-DE" sz="1200" dirty="0" err="1">
              <a:solidFill>
                <a:schemeClr val="bg1"/>
              </a:solidFill>
            </a:endParaRPr>
          </a:p>
        </p:txBody>
      </p:sp>
      <p:sp>
        <p:nvSpPr>
          <p:cNvPr id="35" name="Rechteck 34"/>
          <p:cNvSpPr/>
          <p:nvPr>
            <p:custDataLst>
              <p:tags r:id="rId11"/>
            </p:custDataLst>
          </p:nvPr>
        </p:nvSpPr>
        <p:spPr>
          <a:xfrm>
            <a:off x="7977420" y="2626623"/>
            <a:ext cx="563580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>
            <a:spAutoFit/>
          </a:bodyPr>
          <a:lstStyle/>
          <a:p>
            <a:pPr algn="r"/>
            <a:r>
              <a:rPr lang="de-DE" sz="1600" smtClean="0">
                <a:solidFill>
                  <a:schemeClr val="tx1"/>
                </a:solidFill>
              </a:rPr>
              <a:t>7</a:t>
            </a: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>
            <p:custDataLst>
              <p:tags r:id="rId12"/>
            </p:custDataLst>
          </p:nvPr>
        </p:nvSpPr>
        <p:spPr>
          <a:xfrm>
            <a:off x="686999" y="3125547"/>
            <a:ext cx="7290421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36000" rIns="0" bIns="36000" rtlCol="0" anchor="t" anchorCtr="0">
            <a:spAutoFit/>
          </a:bodyPr>
          <a:lstStyle/>
          <a:p>
            <a:r>
              <a:rPr lang="de-DE" sz="1600" dirty="0" smtClean="0">
                <a:solidFill>
                  <a:schemeClr val="tx1"/>
                </a:solidFill>
              </a:rPr>
              <a:t>Projektorganisation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52" name="Ellipse 51"/>
          <p:cNvSpPr/>
          <p:nvPr>
            <p:custDataLst>
              <p:tags r:id="rId13"/>
            </p:custDataLst>
          </p:nvPr>
        </p:nvSpPr>
        <p:spPr>
          <a:xfrm>
            <a:off x="380999" y="3125547"/>
            <a:ext cx="306000" cy="306000"/>
          </a:xfrm>
          <a:prstGeom prst="ellipse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de-DE" sz="1200" smtClean="0">
                <a:solidFill>
                  <a:schemeClr val="bg1"/>
                </a:solidFill>
              </a:rPr>
              <a:t>4</a:t>
            </a:r>
            <a:endParaRPr lang="de-DE" sz="1200" dirty="0" err="1">
              <a:solidFill>
                <a:schemeClr val="bg1"/>
              </a:solidFill>
            </a:endParaRPr>
          </a:p>
        </p:txBody>
      </p:sp>
      <p:sp>
        <p:nvSpPr>
          <p:cNvPr id="53" name="Rechteck 52"/>
          <p:cNvSpPr/>
          <p:nvPr>
            <p:custDataLst>
              <p:tags r:id="rId14"/>
            </p:custDataLst>
          </p:nvPr>
        </p:nvSpPr>
        <p:spPr>
          <a:xfrm>
            <a:off x="7977420" y="3125547"/>
            <a:ext cx="563580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>
            <a:spAutoFit/>
          </a:bodyPr>
          <a:lstStyle/>
          <a:p>
            <a:pPr algn="r"/>
            <a:r>
              <a:rPr lang="de-DE" sz="1600" smtClean="0">
                <a:solidFill>
                  <a:schemeClr val="tx1"/>
                </a:solidFill>
              </a:rPr>
              <a:t>10</a:t>
            </a:r>
            <a:endParaRPr lang="de-DE" sz="1600" dirty="0" err="1">
              <a:solidFill>
                <a:schemeClr val="tx1"/>
              </a:solidFill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172835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5F3FD1-D0A9-43AB-AFCC-4AB79EBAB1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DE" dirty="0" smtClean="0"/>
              <a:t>Corona Warn App</a:t>
            </a:r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32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Projektphasen</a:t>
            </a:r>
            <a:endParaRPr lang="en-US" dirty="0"/>
          </a:p>
        </p:txBody>
      </p:sp>
      <p:sp>
        <p:nvSpPr>
          <p:cNvPr id="5323786" name="AutoShape 10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 rot="10800000" flipV="1">
            <a:off x="3656821" y="5771224"/>
            <a:ext cx="203639" cy="16975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lIns="67500" tIns="35100" rIns="67500" bIns="35100" anchor="ctr"/>
          <a:lstStyle/>
          <a:p>
            <a:endParaRPr lang="en-US" sz="1350" dirty="0"/>
          </a:p>
        </p:txBody>
      </p:sp>
      <p:sp>
        <p:nvSpPr>
          <p:cNvPr id="5323791" name="AutoShape 15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921001" y="5375792"/>
            <a:ext cx="8061868" cy="358195"/>
          </a:xfrm>
          <a:prstGeom prst="homePlate">
            <a:avLst>
              <a:gd name="adj" fmla="val 49720"/>
            </a:avLst>
          </a:prstGeom>
          <a:solidFill>
            <a:schemeClr val="accent1"/>
          </a:solidFill>
          <a:ln w="50800">
            <a:noFill/>
            <a:miter lim="800000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Corona Warn App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323793" name="AutoShape 17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 rot="10800000" flipV="1">
            <a:off x="5889132" y="5768109"/>
            <a:ext cx="202073" cy="171311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lIns="67500" tIns="35100" rIns="67500" bIns="35100" anchor="ctr"/>
          <a:lstStyle/>
          <a:p>
            <a:endParaRPr lang="en-US" sz="1350" dirty="0"/>
          </a:p>
        </p:txBody>
      </p:sp>
      <p:sp>
        <p:nvSpPr>
          <p:cNvPr id="5323794" name="AutoShape 18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 rot="10800000" flipV="1">
            <a:off x="1280491" y="5779010"/>
            <a:ext cx="203639" cy="16975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lIns="67500" tIns="35100" rIns="67500" bIns="35100" anchor="ctr"/>
          <a:lstStyle/>
          <a:p>
            <a:endParaRPr lang="en-US" sz="1350" dirty="0"/>
          </a:p>
        </p:txBody>
      </p:sp>
      <p:sp>
        <p:nvSpPr>
          <p:cNvPr id="5323779" name="Arc 3"/>
          <p:cNvSpPr>
            <a:spLocks/>
          </p:cNvSpPr>
          <p:nvPr/>
        </p:nvSpPr>
        <p:spPr bwMode="auto">
          <a:xfrm>
            <a:off x="1403712" y="3773037"/>
            <a:ext cx="2605334" cy="1556356"/>
          </a:xfrm>
          <a:custGeom>
            <a:avLst/>
            <a:gdLst>
              <a:gd name="G0" fmla="+- 19266 0 0"/>
              <a:gd name="G1" fmla="+- 21600 0 0"/>
              <a:gd name="G2" fmla="+- 21600 0 0"/>
              <a:gd name="T0" fmla="*/ 0 w 20829"/>
              <a:gd name="T1" fmla="*/ 11834 h 21600"/>
              <a:gd name="T2" fmla="*/ 20829 w 20829"/>
              <a:gd name="T3" fmla="*/ 57 h 21600"/>
              <a:gd name="T4" fmla="*/ 19266 w 2082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829" h="21600" fill="none" extrusionOk="0">
                <a:moveTo>
                  <a:pt x="-1" y="11833"/>
                </a:moveTo>
                <a:cubicBezTo>
                  <a:pt x="3679" y="4574"/>
                  <a:pt x="11127" y="-1"/>
                  <a:pt x="19266" y="0"/>
                </a:cubicBezTo>
                <a:cubicBezTo>
                  <a:pt x="19787" y="0"/>
                  <a:pt x="20308" y="18"/>
                  <a:pt x="20829" y="56"/>
                </a:cubicBezTo>
              </a:path>
              <a:path w="20829" h="21600" stroke="0" extrusionOk="0">
                <a:moveTo>
                  <a:pt x="-1" y="11833"/>
                </a:moveTo>
                <a:cubicBezTo>
                  <a:pt x="3679" y="4574"/>
                  <a:pt x="11127" y="-1"/>
                  <a:pt x="19266" y="0"/>
                </a:cubicBezTo>
                <a:cubicBezTo>
                  <a:pt x="19787" y="0"/>
                  <a:pt x="20308" y="18"/>
                  <a:pt x="20829" y="56"/>
                </a:cubicBezTo>
                <a:lnTo>
                  <a:pt x="19266" y="21600"/>
                </a:lnTo>
                <a:close/>
              </a:path>
            </a:pathLst>
          </a:cu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9972" tIns="34986" rIns="69972" bIns="34986" anchor="ctr"/>
          <a:lstStyle/>
          <a:p>
            <a:endParaRPr lang="en-US" sz="1350" dirty="0"/>
          </a:p>
        </p:txBody>
      </p:sp>
      <p:sp>
        <p:nvSpPr>
          <p:cNvPr id="5323780" name="Arc 4"/>
          <p:cNvSpPr>
            <a:spLocks/>
          </p:cNvSpPr>
          <p:nvPr/>
        </p:nvSpPr>
        <p:spPr bwMode="auto">
          <a:xfrm>
            <a:off x="3711469" y="2866882"/>
            <a:ext cx="2640255" cy="1557753"/>
          </a:xfrm>
          <a:custGeom>
            <a:avLst/>
            <a:gdLst>
              <a:gd name="G0" fmla="+- 19582 0 0"/>
              <a:gd name="G1" fmla="+- 21600 0 0"/>
              <a:gd name="G2" fmla="+- 21600 0 0"/>
              <a:gd name="T0" fmla="*/ 0 w 21145"/>
              <a:gd name="T1" fmla="*/ 12483 h 21600"/>
              <a:gd name="T2" fmla="*/ 21145 w 21145"/>
              <a:gd name="T3" fmla="*/ 57 h 21600"/>
              <a:gd name="T4" fmla="*/ 19582 w 2114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45" h="21600" fill="none" extrusionOk="0">
                <a:moveTo>
                  <a:pt x="0" y="12483"/>
                </a:moveTo>
                <a:cubicBezTo>
                  <a:pt x="3545" y="4868"/>
                  <a:pt x="11182" y="-1"/>
                  <a:pt x="19582" y="0"/>
                </a:cubicBezTo>
                <a:cubicBezTo>
                  <a:pt x="20103" y="0"/>
                  <a:pt x="20624" y="18"/>
                  <a:pt x="21145" y="56"/>
                </a:cubicBezTo>
              </a:path>
              <a:path w="21145" h="21600" stroke="0" extrusionOk="0">
                <a:moveTo>
                  <a:pt x="0" y="12483"/>
                </a:moveTo>
                <a:cubicBezTo>
                  <a:pt x="3545" y="4868"/>
                  <a:pt x="11182" y="-1"/>
                  <a:pt x="19582" y="0"/>
                </a:cubicBezTo>
                <a:cubicBezTo>
                  <a:pt x="20103" y="0"/>
                  <a:pt x="20624" y="18"/>
                  <a:pt x="21145" y="56"/>
                </a:cubicBezTo>
                <a:lnTo>
                  <a:pt x="19582" y="21600"/>
                </a:lnTo>
                <a:close/>
              </a:path>
            </a:pathLst>
          </a:cu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9972" tIns="34986" rIns="69972" bIns="34986" anchor="ctr"/>
          <a:lstStyle/>
          <a:p>
            <a:endParaRPr lang="en-US" sz="1350" dirty="0"/>
          </a:p>
        </p:txBody>
      </p:sp>
      <p:sp>
        <p:nvSpPr>
          <p:cNvPr id="5323782" name="Arc 6"/>
          <p:cNvSpPr>
            <a:spLocks/>
          </p:cNvSpPr>
          <p:nvPr/>
        </p:nvSpPr>
        <p:spPr bwMode="auto">
          <a:xfrm>
            <a:off x="5972158" y="1944236"/>
            <a:ext cx="2663028" cy="1560544"/>
          </a:xfrm>
          <a:custGeom>
            <a:avLst/>
            <a:gdLst>
              <a:gd name="G0" fmla="+- 19723 0 0"/>
              <a:gd name="G1" fmla="+- 21600 0 0"/>
              <a:gd name="G2" fmla="+- 21600 0 0"/>
              <a:gd name="T0" fmla="*/ 0 w 21286"/>
              <a:gd name="T1" fmla="*/ 12792 h 21600"/>
              <a:gd name="T2" fmla="*/ 21286 w 21286"/>
              <a:gd name="T3" fmla="*/ 57 h 21600"/>
              <a:gd name="T4" fmla="*/ 19723 w 2128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286" h="21600" fill="none" extrusionOk="0">
                <a:moveTo>
                  <a:pt x="0" y="12792"/>
                </a:moveTo>
                <a:cubicBezTo>
                  <a:pt x="3475" y="5010"/>
                  <a:pt x="11200" y="-1"/>
                  <a:pt x="19723" y="0"/>
                </a:cubicBezTo>
                <a:cubicBezTo>
                  <a:pt x="20244" y="0"/>
                  <a:pt x="20765" y="18"/>
                  <a:pt x="21286" y="56"/>
                </a:cubicBezTo>
              </a:path>
              <a:path w="21286" h="21600" stroke="0" extrusionOk="0">
                <a:moveTo>
                  <a:pt x="0" y="12792"/>
                </a:moveTo>
                <a:cubicBezTo>
                  <a:pt x="3475" y="5010"/>
                  <a:pt x="11200" y="-1"/>
                  <a:pt x="19723" y="0"/>
                </a:cubicBezTo>
                <a:cubicBezTo>
                  <a:pt x="20244" y="0"/>
                  <a:pt x="20765" y="18"/>
                  <a:pt x="21286" y="56"/>
                </a:cubicBezTo>
                <a:lnTo>
                  <a:pt x="19723" y="21600"/>
                </a:lnTo>
                <a:close/>
              </a:path>
            </a:pathLst>
          </a:cu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9972" tIns="34986" rIns="69972" bIns="34986" anchor="ctr"/>
          <a:lstStyle/>
          <a:p>
            <a:endParaRPr lang="en-US" sz="1350" dirty="0"/>
          </a:p>
        </p:txBody>
      </p:sp>
      <p:sp>
        <p:nvSpPr>
          <p:cNvPr id="5323785" name="Rectangle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473683" y="3369042"/>
            <a:ext cx="1321233" cy="268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ct val="120000"/>
              </a:lnSpc>
              <a:spcAft>
                <a:spcPct val="3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sz="1600" b="1" dirty="0" err="1" smtClean="0">
                <a:solidFill>
                  <a:schemeClr val="accent2"/>
                </a:solidFill>
                <a:latin typeface="+mn-lt"/>
              </a:rPr>
              <a:t>Mitte</a:t>
            </a:r>
            <a:r>
              <a:rPr lang="en-US" sz="1600" b="1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1600" b="1" dirty="0" err="1" smtClean="0">
                <a:solidFill>
                  <a:schemeClr val="accent2"/>
                </a:solidFill>
                <a:latin typeface="+mn-lt"/>
              </a:rPr>
              <a:t>Juni</a:t>
            </a:r>
            <a:endParaRPr lang="en-US" sz="16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5323787" name="Rectangle 1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866249" y="2457591"/>
            <a:ext cx="1213240" cy="268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ct val="120000"/>
              </a:lnSpc>
              <a:spcAft>
                <a:spcPct val="3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27088" indent="-285750">
              <a:lnSpc>
                <a:spcPct val="12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5075" indent="-228600"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063" indent="-228600"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sz="1600" b="1" dirty="0" err="1" smtClean="0">
                <a:solidFill>
                  <a:schemeClr val="accent2"/>
                </a:solidFill>
                <a:latin typeface="+mn-lt"/>
              </a:rPr>
              <a:t>tbd</a:t>
            </a:r>
            <a:endParaRPr lang="en-US" sz="16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5323788" name="Rectangle 12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940864" y="4207332"/>
            <a:ext cx="569067" cy="268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marL="342900" indent="-342900">
              <a:lnSpc>
                <a:spcPct val="120000"/>
              </a:lnSpc>
              <a:spcAft>
                <a:spcPct val="3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1600" b="1" dirty="0"/>
              <a:t>Heute</a:t>
            </a:r>
          </a:p>
        </p:txBody>
      </p:sp>
      <p:sp>
        <p:nvSpPr>
          <p:cNvPr id="5323795" name="Rectangle 19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8266250" y="1628764"/>
            <a:ext cx="905459" cy="268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ct val="120000"/>
              </a:lnSpc>
              <a:spcAft>
                <a:spcPct val="3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27088" indent="-285750">
              <a:lnSpc>
                <a:spcPct val="12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5075" indent="-228600"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063" indent="-228600"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1600" b="1" dirty="0" err="1" smtClean="0">
                <a:solidFill>
                  <a:schemeClr val="bg2"/>
                </a:solidFill>
                <a:latin typeface="+mn-lt"/>
              </a:rPr>
              <a:t>tbd</a:t>
            </a:r>
            <a:endParaRPr lang="en-US" sz="16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5323796" name="Line 20"/>
          <p:cNvSpPr>
            <a:spLocks noChangeShapeType="1"/>
          </p:cNvSpPr>
          <p:nvPr/>
        </p:nvSpPr>
        <p:spPr bwMode="auto">
          <a:xfrm>
            <a:off x="1394603" y="4627286"/>
            <a:ext cx="0" cy="644242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500" tIns="35100" rIns="67500" bIns="35100" anchor="ctr"/>
          <a:lstStyle/>
          <a:p>
            <a:endParaRPr lang="en-US" sz="1350" dirty="0"/>
          </a:p>
        </p:txBody>
      </p:sp>
      <p:sp>
        <p:nvSpPr>
          <p:cNvPr id="5323797" name="Line 21"/>
          <p:cNvSpPr>
            <a:spLocks noChangeShapeType="1"/>
          </p:cNvSpPr>
          <p:nvPr/>
        </p:nvSpPr>
        <p:spPr bwMode="auto">
          <a:xfrm>
            <a:off x="3711468" y="3774430"/>
            <a:ext cx="0" cy="1503231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500" tIns="35100" rIns="67500" bIns="35100" anchor="ctr"/>
          <a:lstStyle/>
          <a:p>
            <a:endParaRPr lang="en-US" sz="1350" dirty="0"/>
          </a:p>
        </p:txBody>
      </p:sp>
      <p:sp>
        <p:nvSpPr>
          <p:cNvPr id="5323798" name="Line 22"/>
          <p:cNvSpPr>
            <a:spLocks noChangeShapeType="1"/>
          </p:cNvSpPr>
          <p:nvPr/>
        </p:nvSpPr>
        <p:spPr bwMode="auto">
          <a:xfrm>
            <a:off x="5976713" y="2876909"/>
            <a:ext cx="0" cy="2398011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500" tIns="35100" rIns="67500" bIns="35100" anchor="ctr"/>
          <a:lstStyle/>
          <a:p>
            <a:endParaRPr lang="en-US" sz="1350" dirty="0"/>
          </a:p>
        </p:txBody>
      </p:sp>
      <p:sp>
        <p:nvSpPr>
          <p:cNvPr id="27" name="Textplatzhalter 3"/>
          <p:cNvSpPr txBox="1">
            <a:spLocks/>
          </p:cNvSpPr>
          <p:nvPr/>
        </p:nvSpPr>
        <p:spPr bwMode="gray">
          <a:xfrm>
            <a:off x="1650046" y="4285284"/>
            <a:ext cx="1867784" cy="969790"/>
          </a:xfrm>
          <a:prstGeom prst="rect">
            <a:avLst/>
          </a:prstGeom>
          <a:ln w="9525">
            <a:noFill/>
          </a:ln>
        </p:spPr>
        <p:txBody>
          <a:bodyPr vert="horz" lIns="0" tIns="0" rIns="0" bIns="0" rtlCol="0" anchor="ctr">
            <a:no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Symbol" panose="05050102010706020507" pitchFamily="18" charset="2"/>
              <a:buChar char="-"/>
              <a:tabLst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2000" marR="0" indent="-25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44000" marR="0" indent="-25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Symbol" panose="05050102010706020507" pitchFamily="18" charset="2"/>
              <a:buChar char="-"/>
              <a:tabLst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6000" marR="0" indent="-25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a-DK" b="1" dirty="0" smtClean="0"/>
              <a:t>Phase I:</a:t>
            </a:r>
          </a:p>
          <a:p>
            <a:pPr marL="0" indent="0" algn="ctr">
              <a:buNone/>
            </a:pPr>
            <a:r>
              <a:rPr lang="da-DK" b="1" dirty="0" smtClean="0"/>
              <a:t>Basisfunktionalität</a:t>
            </a:r>
            <a:endParaRPr lang="da-DK" b="1" dirty="0"/>
          </a:p>
        </p:txBody>
      </p:sp>
      <p:sp>
        <p:nvSpPr>
          <p:cNvPr id="28" name="Textplatzhalter 3"/>
          <p:cNvSpPr txBox="1">
            <a:spLocks/>
          </p:cNvSpPr>
          <p:nvPr/>
        </p:nvSpPr>
        <p:spPr bwMode="gray">
          <a:xfrm>
            <a:off x="3932608" y="3626052"/>
            <a:ext cx="1871763" cy="1622792"/>
          </a:xfrm>
          <a:prstGeom prst="rect">
            <a:avLst/>
          </a:prstGeom>
          <a:ln w="9525">
            <a:noFill/>
          </a:ln>
        </p:spPr>
        <p:txBody>
          <a:bodyPr vert="horz" lIns="0" tIns="0" rIns="0" bIns="0" rtlCol="0" anchor="ctr">
            <a:noAutofit/>
          </a:bodyPr>
          <a:lstStyle>
            <a:defPPr>
              <a:defRPr lang="en-US"/>
            </a:defPPr>
            <a:lvl1pPr marL="180000" marR="0" indent="-18000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 sz="1400"/>
            </a:lvl1pPr>
            <a:lvl2pPr marL="573088" marR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Symbol" panose="05050102010706020507" pitchFamily="18" charset="2"/>
              <a:buChar char="-"/>
              <a:tabLst/>
              <a:defRPr sz="1400" baseline="0"/>
            </a:lvl2pPr>
            <a:lvl3pPr marL="792000" marR="0" indent="-252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 sz="1200" baseline="0"/>
            </a:lvl3pPr>
            <a:lvl4pPr marL="1044000" marR="0" indent="-252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Symbol" panose="05050102010706020507" pitchFamily="18" charset="2"/>
              <a:buChar char="-"/>
              <a:tabLst/>
              <a:defRPr sz="1100" baseline="0"/>
            </a:lvl4pPr>
            <a:lvl5pPr marL="1296000" marR="0" indent="-252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 sz="1100" baseline="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indent="0" algn="ctr">
              <a:buNone/>
            </a:pPr>
            <a:r>
              <a:rPr lang="da-DK" sz="1600" b="1" dirty="0" smtClean="0"/>
              <a:t>Phase II:</a:t>
            </a:r>
          </a:p>
          <a:p>
            <a:pPr marL="0" indent="0" algn="ctr">
              <a:buNone/>
            </a:pPr>
            <a:r>
              <a:rPr lang="da-DK" sz="1600" b="1" dirty="0" smtClean="0"/>
              <a:t>Bereitstellung </a:t>
            </a:r>
            <a:r>
              <a:rPr lang="da-DK" sz="1600" b="1" dirty="0"/>
              <a:t>Daten zur epidemiologischen Forschung </a:t>
            </a:r>
          </a:p>
          <a:p>
            <a:endParaRPr lang="da-DK" sz="1600" b="1" dirty="0"/>
          </a:p>
        </p:txBody>
      </p:sp>
      <p:sp>
        <p:nvSpPr>
          <p:cNvPr id="30" name="Textplatzhalter 3"/>
          <p:cNvSpPr txBox="1">
            <a:spLocks/>
          </p:cNvSpPr>
          <p:nvPr/>
        </p:nvSpPr>
        <p:spPr bwMode="gray">
          <a:xfrm>
            <a:off x="6360205" y="2657701"/>
            <a:ext cx="2234647" cy="2597373"/>
          </a:xfrm>
          <a:prstGeom prst="rect">
            <a:avLst/>
          </a:prstGeom>
          <a:ln w="9525">
            <a:noFill/>
          </a:ln>
        </p:spPr>
        <p:txBody>
          <a:bodyPr vert="horz" lIns="0" tIns="0" rIns="0" bIns="0" rtlCol="0" anchor="ctr">
            <a:no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Symbol" panose="05050102010706020507" pitchFamily="18" charset="2"/>
              <a:buChar char="-"/>
              <a:tabLst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2000" marR="0" indent="-25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44000" marR="0" indent="-25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Symbol" panose="05050102010706020507" pitchFamily="18" charset="2"/>
              <a:buChar char="-"/>
              <a:tabLst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6000" marR="0" indent="-25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a-DK" b="1" dirty="0" smtClean="0">
                <a:solidFill>
                  <a:schemeClr val="bg2"/>
                </a:solidFill>
              </a:rPr>
              <a:t>Phase III:</a:t>
            </a:r>
          </a:p>
          <a:p>
            <a:pPr marL="0" indent="0" algn="ctr">
              <a:buNone/>
            </a:pPr>
            <a:r>
              <a:rPr lang="da-DK" b="1" dirty="0" smtClean="0">
                <a:solidFill>
                  <a:schemeClr val="bg2"/>
                </a:solidFill>
              </a:rPr>
              <a:t>Wartung &amp; Pflege</a:t>
            </a:r>
            <a:endParaRPr lang="da-DK" b="1" dirty="0">
              <a:solidFill>
                <a:schemeClr val="bg2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© msg | 14.05.2020 | Corona Warn App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3298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71A528-18B4-4813-8A02-19D5DABA2D4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de-DE" dirty="0" smtClean="0"/>
              <a:t>Corona Warn App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itel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Projektinhalte</a:t>
            </a:r>
            <a:endParaRPr lang="en-US" dirty="0"/>
          </a:p>
        </p:txBody>
      </p:sp>
      <p:sp>
        <p:nvSpPr>
          <p:cNvPr id="18" name="AutoShape 15"/>
          <p:cNvSpPr>
            <a:spLocks noChangeArrowheads="1"/>
          </p:cNvSpPr>
          <p:nvPr/>
        </p:nvSpPr>
        <p:spPr bwMode="auto">
          <a:xfrm>
            <a:off x="381001" y="1628775"/>
            <a:ext cx="2926817" cy="360000"/>
          </a:xfrm>
          <a:prstGeom prst="homePlate">
            <a:avLst>
              <a:gd name="adj" fmla="val 32121"/>
            </a:avLst>
          </a:prstGeom>
          <a:solidFill>
            <a:schemeClr val="accent1"/>
          </a:solidFill>
          <a:ln w="9525">
            <a:solidFill>
              <a:schemeClr val="accent1"/>
            </a:solidFill>
          </a:ln>
          <a:effectLst/>
          <a:extLst/>
        </p:spPr>
        <p:txBody>
          <a:bodyPr vert="horz" wrap="square" lIns="91440" tIns="45720" rIns="91440" bIns="45720" anchor="t" anchorCtr="0"/>
          <a:lstStyle/>
          <a:p>
            <a:pPr>
              <a:lnSpc>
                <a:spcPts val="2200"/>
              </a:lnSpc>
              <a:spcBef>
                <a:spcPts val="80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1400" b="1" dirty="0" smtClean="0">
                <a:solidFill>
                  <a:schemeClr val="bg1"/>
                </a:solidFill>
              </a:rPr>
              <a:t>Phase I: </a:t>
            </a:r>
            <a:r>
              <a:rPr lang="en-US" sz="1400" b="1" dirty="0" err="1" smtClean="0">
                <a:solidFill>
                  <a:schemeClr val="bg1"/>
                </a:solidFill>
              </a:rPr>
              <a:t>Basisfunktionalität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1" name="AutoShape 15"/>
          <p:cNvSpPr>
            <a:spLocks noChangeArrowheads="1"/>
          </p:cNvSpPr>
          <p:nvPr/>
        </p:nvSpPr>
        <p:spPr bwMode="auto">
          <a:xfrm>
            <a:off x="3489592" y="1628775"/>
            <a:ext cx="2926817" cy="360000"/>
          </a:xfrm>
          <a:prstGeom prst="homePlate">
            <a:avLst>
              <a:gd name="adj" fmla="val 32121"/>
            </a:avLst>
          </a:prstGeom>
          <a:solidFill>
            <a:schemeClr val="accent1"/>
          </a:solidFill>
          <a:ln w="9525">
            <a:solidFill>
              <a:schemeClr val="accent1"/>
            </a:solidFill>
          </a:ln>
          <a:effectLst/>
          <a:extLst/>
        </p:spPr>
        <p:txBody>
          <a:bodyPr vert="horz" wrap="square" lIns="91440" tIns="45720" rIns="91440" bIns="45720" anchor="t" anchorCtr="0"/>
          <a:lstStyle/>
          <a:p>
            <a:pPr>
              <a:lnSpc>
                <a:spcPts val="2200"/>
              </a:lnSpc>
              <a:spcBef>
                <a:spcPts val="80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1400" b="1" dirty="0" smtClean="0">
                <a:solidFill>
                  <a:schemeClr val="bg1"/>
                </a:solidFill>
              </a:rPr>
              <a:t>Phase II: </a:t>
            </a:r>
            <a:r>
              <a:rPr lang="en-US" sz="1400" b="1" dirty="0" err="1" smtClean="0">
                <a:solidFill>
                  <a:schemeClr val="bg1"/>
                </a:solidFill>
              </a:rPr>
              <a:t>Forschungsdaten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6" name="AutoShape 15"/>
          <p:cNvSpPr>
            <a:spLocks noChangeArrowheads="1"/>
          </p:cNvSpPr>
          <p:nvPr/>
        </p:nvSpPr>
        <p:spPr bwMode="auto">
          <a:xfrm>
            <a:off x="6598183" y="1628775"/>
            <a:ext cx="2926817" cy="360000"/>
          </a:xfrm>
          <a:prstGeom prst="homePlate">
            <a:avLst>
              <a:gd name="adj" fmla="val 32121"/>
            </a:avLst>
          </a:prstGeom>
          <a:solidFill>
            <a:schemeClr val="accent1"/>
          </a:solidFill>
          <a:ln w="9525">
            <a:solidFill>
              <a:schemeClr val="accent1"/>
            </a:solidFill>
          </a:ln>
          <a:effectLst/>
          <a:extLst/>
        </p:spPr>
        <p:txBody>
          <a:bodyPr vert="horz" wrap="square" lIns="91440" tIns="45720" rIns="91440" bIns="45720" anchor="t" anchorCtr="0"/>
          <a:lstStyle/>
          <a:p>
            <a:pPr>
              <a:lnSpc>
                <a:spcPts val="2200"/>
              </a:lnSpc>
              <a:spcBef>
                <a:spcPts val="80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1400" b="1" dirty="0" smtClean="0">
                <a:solidFill>
                  <a:schemeClr val="bg1"/>
                </a:solidFill>
              </a:rPr>
              <a:t>Phase III: </a:t>
            </a:r>
            <a:r>
              <a:rPr lang="en-US" sz="1400" b="1" dirty="0" err="1" smtClean="0">
                <a:solidFill>
                  <a:schemeClr val="bg1"/>
                </a:solidFill>
              </a:rPr>
              <a:t>Wartung</a:t>
            </a:r>
            <a:r>
              <a:rPr lang="en-US" sz="1400" b="1" dirty="0" smtClean="0">
                <a:solidFill>
                  <a:schemeClr val="bg1"/>
                </a:solidFill>
              </a:rPr>
              <a:t> &amp; </a:t>
            </a:r>
            <a:r>
              <a:rPr lang="en-US" sz="1400" b="1" dirty="0" err="1" smtClean="0">
                <a:solidFill>
                  <a:schemeClr val="bg1"/>
                </a:solidFill>
              </a:rPr>
              <a:t>Pflege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6" name="Textplatzhalter 3"/>
          <p:cNvSpPr txBox="1">
            <a:spLocks/>
          </p:cNvSpPr>
          <p:nvPr/>
        </p:nvSpPr>
        <p:spPr bwMode="gray">
          <a:xfrm>
            <a:off x="6598181" y="2000299"/>
            <a:ext cx="2811600" cy="3949651"/>
          </a:xfrm>
          <a:prstGeom prst="rect">
            <a:avLst/>
          </a:prstGeom>
          <a:ln w="9525">
            <a:solidFill>
              <a:schemeClr val="accent1"/>
            </a:solidFill>
          </a:ln>
        </p:spPr>
        <p:txBody>
          <a:bodyPr vert="horz" lIns="108000" tIns="108000" rIns="108000" bIns="108000" rtlCol="0">
            <a:no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Symbol" panose="05050102010706020507" pitchFamily="18" charset="2"/>
              <a:buChar char="-"/>
              <a:tabLst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2000" marR="0" indent="-25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44000" marR="0" indent="-25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Symbol" panose="05050102010706020507" pitchFamily="18" charset="2"/>
              <a:buChar char="-"/>
              <a:tabLst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6000" marR="0" indent="-25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/>
            <a:r>
              <a:rPr lang="de-DE" sz="1400" dirty="0"/>
              <a:t>Anpassung der App auf </a:t>
            </a:r>
            <a:r>
              <a:rPr lang="de-DE" sz="1400" dirty="0" smtClean="0"/>
              <a:t>aktuelle </a:t>
            </a:r>
            <a:r>
              <a:rPr lang="de-DE" sz="1400" dirty="0"/>
              <a:t>mobile OS (</a:t>
            </a:r>
            <a:r>
              <a:rPr lang="de-DE" sz="1400" dirty="0" smtClean="0"/>
              <a:t>Android / iOS</a:t>
            </a:r>
            <a:r>
              <a:rPr lang="de-DE" sz="1400" dirty="0"/>
              <a:t>)</a:t>
            </a:r>
          </a:p>
          <a:p>
            <a:pPr marL="180000" indent="-180000"/>
            <a:r>
              <a:rPr lang="de-DE" sz="1400" dirty="0"/>
              <a:t>Anpassung des BE an aktuellen Stand der IT-Sicherheit </a:t>
            </a:r>
          </a:p>
          <a:p>
            <a:pPr marL="180000" indent="-180000"/>
            <a:r>
              <a:rPr lang="de-DE" sz="1400" dirty="0" smtClean="0"/>
              <a:t>Umsetzung </a:t>
            </a:r>
            <a:r>
              <a:rPr lang="de-DE" sz="1400" dirty="0"/>
              <a:t>weiterer Features in App und </a:t>
            </a:r>
            <a:r>
              <a:rPr lang="de-DE" sz="1400" dirty="0" smtClean="0"/>
              <a:t>Backend-Komponenten </a:t>
            </a:r>
            <a:r>
              <a:rPr lang="de-DE" sz="1400" dirty="0"/>
              <a:t>auf Kundenwunsch nach </a:t>
            </a:r>
            <a:r>
              <a:rPr lang="de-DE" sz="1400" dirty="0" smtClean="0"/>
              <a:t>Angebot </a:t>
            </a:r>
            <a:endParaRPr lang="de-DE" sz="1400" dirty="0"/>
          </a:p>
        </p:txBody>
      </p:sp>
      <p:sp>
        <p:nvSpPr>
          <p:cNvPr id="17" name="Textplatzhalter 3"/>
          <p:cNvSpPr txBox="1">
            <a:spLocks/>
          </p:cNvSpPr>
          <p:nvPr/>
        </p:nvSpPr>
        <p:spPr bwMode="gray">
          <a:xfrm>
            <a:off x="3489591" y="2000299"/>
            <a:ext cx="2811600" cy="3949651"/>
          </a:xfrm>
          <a:prstGeom prst="rect">
            <a:avLst/>
          </a:prstGeom>
          <a:ln w="9525">
            <a:solidFill>
              <a:schemeClr val="accent1"/>
            </a:solidFill>
          </a:ln>
        </p:spPr>
        <p:txBody>
          <a:bodyPr vert="horz" lIns="108000" tIns="108000" rIns="108000" bIns="108000" rtlCol="0">
            <a:no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Symbol" panose="05050102010706020507" pitchFamily="18" charset="2"/>
              <a:buChar char="-"/>
              <a:tabLst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2000" marR="0" indent="-25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44000" marR="0" indent="-25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Symbol" panose="05050102010706020507" pitchFamily="18" charset="2"/>
              <a:buChar char="-"/>
              <a:tabLst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6000" marR="0" indent="-25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/>
            <a:r>
              <a:rPr lang="de-DE" sz="1400" dirty="0" smtClean="0"/>
              <a:t>Epidemiologisches </a:t>
            </a:r>
            <a:r>
              <a:rPr lang="de-DE" sz="1400" dirty="0"/>
              <a:t>Monitoring der Funktionalität der </a:t>
            </a:r>
            <a:r>
              <a:rPr lang="de-DE" sz="1400" dirty="0" smtClean="0"/>
              <a:t>App </a:t>
            </a:r>
          </a:p>
          <a:p>
            <a:pPr marL="467338" lvl="1" indent="-180000"/>
            <a:r>
              <a:rPr lang="de-DE" sz="1200" dirty="0"/>
              <a:t>Wirksamkeit der </a:t>
            </a:r>
            <a:r>
              <a:rPr lang="de-DE" sz="1200" dirty="0" smtClean="0"/>
              <a:t>App</a:t>
            </a:r>
          </a:p>
          <a:p>
            <a:pPr marL="467338" lvl="1" indent="-180000"/>
            <a:r>
              <a:rPr lang="de-DE" sz="1200" dirty="0" smtClean="0"/>
              <a:t>Deskriptive </a:t>
            </a:r>
            <a:r>
              <a:rPr lang="de-DE" sz="1200" dirty="0"/>
              <a:t>Analysen zum </a:t>
            </a:r>
            <a:r>
              <a:rPr lang="de-DE" sz="1200" dirty="0" smtClean="0"/>
              <a:t>Ausbruchsgeschehen</a:t>
            </a:r>
          </a:p>
          <a:p>
            <a:pPr marL="180000" indent="-180000"/>
            <a:r>
              <a:rPr lang="de-DE" sz="1400" dirty="0"/>
              <a:t>Epidemiologische </a:t>
            </a:r>
            <a:r>
              <a:rPr lang="de-DE" sz="1400" dirty="0" smtClean="0"/>
              <a:t>Fragestellungen</a:t>
            </a:r>
          </a:p>
          <a:p>
            <a:pPr marL="467338" lvl="1" indent="-180000"/>
            <a:r>
              <a:rPr lang="de-DE" sz="1200" dirty="0"/>
              <a:t>Welche Auswirkungen hat Mobilität auf die Verbreitung von COVID-19</a:t>
            </a:r>
          </a:p>
        </p:txBody>
      </p:sp>
      <p:sp>
        <p:nvSpPr>
          <p:cNvPr id="19" name="Textplatzhalter 3"/>
          <p:cNvSpPr txBox="1">
            <a:spLocks/>
          </p:cNvSpPr>
          <p:nvPr/>
        </p:nvSpPr>
        <p:spPr bwMode="gray">
          <a:xfrm>
            <a:off x="381001" y="2000299"/>
            <a:ext cx="2811600" cy="3949651"/>
          </a:xfrm>
          <a:prstGeom prst="rect">
            <a:avLst/>
          </a:prstGeom>
          <a:ln w="9525">
            <a:solidFill>
              <a:schemeClr val="accent1"/>
            </a:solidFill>
          </a:ln>
        </p:spPr>
        <p:txBody>
          <a:bodyPr vert="horz" lIns="108000" tIns="108000" rIns="108000" bIns="108000" rtlCol="0">
            <a:no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Symbol" panose="05050102010706020507" pitchFamily="18" charset="2"/>
              <a:buChar char="-"/>
              <a:tabLst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2000" marR="0" indent="-25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44000" marR="0" indent="-25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Symbol" panose="05050102010706020507" pitchFamily="18" charset="2"/>
              <a:buChar char="-"/>
              <a:tabLst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6000" marR="0" indent="-25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/>
            <a:r>
              <a:rPr lang="de-DE" sz="1400" dirty="0" err="1"/>
              <a:t>Proximity</a:t>
            </a:r>
            <a:r>
              <a:rPr lang="de-DE" sz="1400" dirty="0"/>
              <a:t> </a:t>
            </a:r>
            <a:r>
              <a:rPr lang="de-DE" sz="1400" dirty="0" err="1"/>
              <a:t>Tracing</a:t>
            </a:r>
            <a:r>
              <a:rPr lang="de-DE" sz="1400" dirty="0"/>
              <a:t> – Technisches System: App und Dienst </a:t>
            </a:r>
            <a:r>
              <a:rPr lang="de-DE" sz="1400" dirty="0" smtClean="0"/>
              <a:t>im Backend</a:t>
            </a:r>
            <a:endParaRPr lang="de-DE" sz="1400" dirty="0"/>
          </a:p>
          <a:p>
            <a:pPr marL="180000" indent="-180000"/>
            <a:r>
              <a:rPr lang="de-DE" sz="1400" dirty="0"/>
              <a:t>App ist freiwillig, kann jederzeit deinstalliert werden und hat nur 2 Funktionen</a:t>
            </a:r>
          </a:p>
          <a:p>
            <a:pPr marL="467338" lvl="1" indent="-180000"/>
            <a:r>
              <a:rPr lang="de-DE" sz="1200" dirty="0"/>
              <a:t>Funktion 1: Information über </a:t>
            </a:r>
            <a:r>
              <a:rPr lang="de-DE" sz="1200" dirty="0" smtClean="0"/>
              <a:t>COVID-19-Testergebnis</a:t>
            </a:r>
            <a:endParaRPr lang="de-DE" sz="1200" dirty="0"/>
          </a:p>
          <a:p>
            <a:pPr marL="467338" lvl="1" indent="-180000"/>
            <a:r>
              <a:rPr lang="de-DE" sz="1200" dirty="0"/>
              <a:t>Funktion 2: Bei positivem </a:t>
            </a:r>
            <a:r>
              <a:rPr lang="de-DE" sz="1200" dirty="0" smtClean="0"/>
              <a:t>COVID-19-Testergebnis</a:t>
            </a:r>
            <a:r>
              <a:rPr lang="de-DE" sz="1200" dirty="0"/>
              <a:t>, Warnung von anderen Nutzer/innen über ein erhöhtes Ansteckungsrisikos </a:t>
            </a:r>
            <a:endParaRPr lang="de-DE" sz="1200" dirty="0" smtClean="0"/>
          </a:p>
          <a:p>
            <a:pPr marL="180000" indent="-180000"/>
            <a:r>
              <a:rPr lang="de-DE" sz="1400" dirty="0"/>
              <a:t>Datenschutz (</a:t>
            </a:r>
            <a:r>
              <a:rPr lang="de-DE" sz="1400" dirty="0" err="1"/>
              <a:t>BfDI</a:t>
            </a:r>
            <a:r>
              <a:rPr lang="de-DE" sz="1400" dirty="0"/>
              <a:t>) und </a:t>
            </a:r>
            <a:r>
              <a:rPr lang="de-DE" sz="1400" dirty="0" smtClean="0"/>
              <a:t>IT-Sicherheit (BSI</a:t>
            </a:r>
            <a:r>
              <a:rPr lang="de-DE" sz="1400" dirty="0"/>
              <a:t>) sind sicher gestellt</a:t>
            </a:r>
          </a:p>
          <a:p>
            <a:pPr marL="180000" indent="-180000"/>
            <a:endParaRPr lang="de-DE" dirty="0" smtClean="0"/>
          </a:p>
          <a:p>
            <a:pPr marL="180000" indent="-180000"/>
            <a:endParaRPr lang="de-DE" sz="1400" dirty="0"/>
          </a:p>
        </p:txBody>
      </p:sp>
      <p:sp>
        <p:nvSpPr>
          <p:cNvPr id="38" name="AutoShape 12"/>
          <p:cNvSpPr>
            <a:spLocks noChangeArrowheads="1"/>
          </p:cNvSpPr>
          <p:nvPr/>
        </p:nvSpPr>
        <p:spPr bwMode="auto">
          <a:xfrm>
            <a:off x="6598181" y="5589950"/>
            <a:ext cx="2815638" cy="360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lnSpc>
                <a:spcPct val="110000"/>
              </a:lnSpc>
              <a:spcAft>
                <a:spcPct val="25000"/>
              </a:spcAft>
              <a:buSzPct val="90000"/>
            </a:pPr>
            <a:r>
              <a:rPr lang="en-US" sz="1400" b="1" dirty="0" err="1" smtClean="0">
                <a:solidFill>
                  <a:schemeClr val="accent2"/>
                </a:solidFill>
              </a:rPr>
              <a:t>tbd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sp>
        <p:nvSpPr>
          <p:cNvPr id="41" name="AutoShape 12"/>
          <p:cNvSpPr>
            <a:spLocks noChangeArrowheads="1"/>
          </p:cNvSpPr>
          <p:nvPr/>
        </p:nvSpPr>
        <p:spPr bwMode="auto">
          <a:xfrm>
            <a:off x="3489591" y="5589950"/>
            <a:ext cx="2815638" cy="360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lnSpc>
                <a:spcPct val="110000"/>
              </a:lnSpc>
              <a:spcAft>
                <a:spcPct val="25000"/>
              </a:spcAft>
              <a:buSzPct val="90000"/>
            </a:pPr>
            <a:r>
              <a:rPr lang="en-US" sz="1400" b="1" dirty="0" err="1" smtClean="0">
                <a:solidFill>
                  <a:schemeClr val="accent2"/>
                </a:solidFill>
              </a:rPr>
              <a:t>tbd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sp>
        <p:nvSpPr>
          <p:cNvPr id="42" name="AutoShape 12"/>
          <p:cNvSpPr>
            <a:spLocks noChangeArrowheads="1"/>
          </p:cNvSpPr>
          <p:nvPr/>
        </p:nvSpPr>
        <p:spPr bwMode="auto">
          <a:xfrm>
            <a:off x="381001" y="5589950"/>
            <a:ext cx="2815638" cy="360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lnSpc>
                <a:spcPct val="110000"/>
              </a:lnSpc>
              <a:spcAft>
                <a:spcPct val="25000"/>
              </a:spcAft>
              <a:buSzPct val="90000"/>
            </a:pPr>
            <a:r>
              <a:rPr lang="en-US" sz="1400" b="1" dirty="0" err="1" smtClean="0">
                <a:solidFill>
                  <a:schemeClr val="accent2"/>
                </a:solidFill>
              </a:rPr>
              <a:t>Realisierung</a:t>
            </a:r>
            <a:r>
              <a:rPr lang="en-US" sz="1400" b="1" dirty="0" smtClean="0">
                <a:solidFill>
                  <a:schemeClr val="accent2"/>
                </a:solidFill>
              </a:rPr>
              <a:t> </a:t>
            </a:r>
            <a:r>
              <a:rPr lang="en-US" sz="1400" b="1" dirty="0" err="1" smtClean="0">
                <a:solidFill>
                  <a:schemeClr val="accent2"/>
                </a:solidFill>
              </a:rPr>
              <a:t>bis</a:t>
            </a:r>
            <a:r>
              <a:rPr lang="en-US" sz="1400" b="1" dirty="0" smtClean="0">
                <a:solidFill>
                  <a:schemeClr val="accent2"/>
                </a:solidFill>
              </a:rPr>
              <a:t> </a:t>
            </a:r>
            <a:r>
              <a:rPr lang="en-US" sz="1400" b="1" dirty="0" err="1" smtClean="0">
                <a:solidFill>
                  <a:schemeClr val="accent2"/>
                </a:solidFill>
              </a:rPr>
              <a:t>Mitte</a:t>
            </a:r>
            <a:r>
              <a:rPr lang="en-US" sz="1400" b="1" dirty="0" smtClean="0">
                <a:solidFill>
                  <a:schemeClr val="accent2"/>
                </a:solidFill>
              </a:rPr>
              <a:t> </a:t>
            </a:r>
            <a:r>
              <a:rPr lang="en-US" sz="1400" b="1" dirty="0" err="1" smtClean="0">
                <a:solidFill>
                  <a:schemeClr val="accent2"/>
                </a:solidFill>
              </a:rPr>
              <a:t>Juni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© msg | 14.05.2020 | Corona Warn App</a:t>
            </a:r>
            <a:endParaRPr lang="de-D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036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71A528-18B4-4813-8A02-19D5DABA2D4D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Corona Warn App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© msg | 14.05.2020 | Corona Warn App</a:t>
            </a:r>
            <a:endParaRPr lang="de-DE" dirty="0"/>
          </a:p>
        </p:txBody>
      </p:sp>
      <p:sp>
        <p:nvSpPr>
          <p:cNvPr id="27" name="Rechteck 26"/>
          <p:cNvSpPr/>
          <p:nvPr>
            <p:custDataLst>
              <p:tags r:id="rId3"/>
            </p:custDataLst>
          </p:nvPr>
        </p:nvSpPr>
        <p:spPr>
          <a:xfrm>
            <a:off x="686999" y="1628775"/>
            <a:ext cx="7290421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36000" rIns="0" bIns="36000" rtlCol="0" anchor="t" anchorCtr="0">
            <a:spAutoFit/>
          </a:bodyPr>
          <a:lstStyle/>
          <a:p>
            <a:r>
              <a:rPr lang="de-DE" sz="1600" dirty="0" smtClean="0">
                <a:solidFill>
                  <a:schemeClr val="tx1"/>
                </a:solidFill>
              </a:rPr>
              <a:t>Projektziele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8" name="Ellipse 27"/>
          <p:cNvSpPr/>
          <p:nvPr>
            <p:custDataLst>
              <p:tags r:id="rId4"/>
            </p:custDataLst>
          </p:nvPr>
        </p:nvSpPr>
        <p:spPr>
          <a:xfrm>
            <a:off x="380999" y="1628775"/>
            <a:ext cx="306000" cy="306000"/>
          </a:xfrm>
          <a:prstGeom prst="ellipse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de-DE" sz="1200" smtClean="0">
                <a:solidFill>
                  <a:schemeClr val="bg1"/>
                </a:solidFill>
              </a:rPr>
              <a:t>1</a:t>
            </a:r>
            <a:endParaRPr lang="de-DE" sz="1200" dirty="0" err="1">
              <a:solidFill>
                <a:schemeClr val="bg1"/>
              </a:solidFill>
            </a:endParaRPr>
          </a:p>
        </p:txBody>
      </p:sp>
      <p:sp>
        <p:nvSpPr>
          <p:cNvPr id="29" name="Rechteck 28"/>
          <p:cNvSpPr/>
          <p:nvPr>
            <p:custDataLst>
              <p:tags r:id="rId5"/>
            </p:custDataLst>
          </p:nvPr>
        </p:nvSpPr>
        <p:spPr>
          <a:xfrm>
            <a:off x="7977420" y="1628775"/>
            <a:ext cx="563580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>
            <a:spAutoFit/>
          </a:bodyPr>
          <a:lstStyle/>
          <a:p>
            <a:pPr algn="r"/>
            <a:r>
              <a:rPr lang="de-DE" sz="1600" smtClean="0">
                <a:solidFill>
                  <a:schemeClr val="tx1"/>
                </a:solidFill>
              </a:rPr>
              <a:t>2</a:t>
            </a: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>
            <p:custDataLst>
              <p:tags r:id="rId6"/>
            </p:custDataLst>
          </p:nvPr>
        </p:nvSpPr>
        <p:spPr>
          <a:xfrm>
            <a:off x="686999" y="2127699"/>
            <a:ext cx="7290421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36000" rIns="0" bIns="36000" rtlCol="0" anchor="t" anchorCtr="0">
            <a:spAutoFit/>
          </a:bodyPr>
          <a:lstStyle/>
          <a:p>
            <a:r>
              <a:rPr lang="de-DE" sz="1600" smtClean="0">
                <a:solidFill>
                  <a:schemeClr val="tx1"/>
                </a:solidFill>
              </a:rPr>
              <a:t>Projektphasen / -inhalte</a:t>
            </a: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1" name="Ellipse 30"/>
          <p:cNvSpPr/>
          <p:nvPr>
            <p:custDataLst>
              <p:tags r:id="rId7"/>
            </p:custDataLst>
          </p:nvPr>
        </p:nvSpPr>
        <p:spPr>
          <a:xfrm>
            <a:off x="380999" y="2127699"/>
            <a:ext cx="306000" cy="306000"/>
          </a:xfrm>
          <a:prstGeom prst="ellipse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de-DE" sz="1200" smtClean="0">
                <a:solidFill>
                  <a:schemeClr val="bg1"/>
                </a:solidFill>
              </a:rPr>
              <a:t>2</a:t>
            </a:r>
            <a:endParaRPr lang="de-DE" sz="1200" dirty="0" err="1">
              <a:solidFill>
                <a:schemeClr val="bg1"/>
              </a:solidFill>
            </a:endParaRPr>
          </a:p>
        </p:txBody>
      </p:sp>
      <p:sp>
        <p:nvSpPr>
          <p:cNvPr id="32" name="Rechteck 31"/>
          <p:cNvSpPr/>
          <p:nvPr>
            <p:custDataLst>
              <p:tags r:id="rId8"/>
            </p:custDataLst>
          </p:nvPr>
        </p:nvSpPr>
        <p:spPr>
          <a:xfrm>
            <a:off x="7977420" y="2127699"/>
            <a:ext cx="563580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>
            <a:spAutoFit/>
          </a:bodyPr>
          <a:lstStyle/>
          <a:p>
            <a:pPr algn="r"/>
            <a:r>
              <a:rPr lang="de-DE" sz="1600" smtClean="0">
                <a:solidFill>
                  <a:schemeClr val="tx1"/>
                </a:solidFill>
              </a:rPr>
              <a:t>4</a:t>
            </a: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3" name="Rechteck 32"/>
          <p:cNvSpPr/>
          <p:nvPr>
            <p:custDataLst>
              <p:tags r:id="rId9"/>
            </p:custDataLst>
          </p:nvPr>
        </p:nvSpPr>
        <p:spPr>
          <a:xfrm>
            <a:off x="686999" y="2626623"/>
            <a:ext cx="7290421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36000" rIns="0" bIns="36000" rtlCol="0" anchor="t" anchorCtr="0">
            <a:spAutoFit/>
          </a:bodyPr>
          <a:lstStyle/>
          <a:p>
            <a:r>
              <a:rPr lang="de-DE" sz="1600" b="1" smtClean="0">
                <a:solidFill>
                  <a:schemeClr val="tx1"/>
                </a:solidFill>
              </a:rPr>
              <a:t>Interne Projektstruktur am RKI</a:t>
            </a:r>
            <a:endParaRPr lang="de-DE" sz="1600" b="1" dirty="0" err="1">
              <a:solidFill>
                <a:schemeClr val="tx1"/>
              </a:solidFill>
            </a:endParaRPr>
          </a:p>
        </p:txBody>
      </p:sp>
      <p:sp>
        <p:nvSpPr>
          <p:cNvPr id="34" name="Ellipse 33"/>
          <p:cNvSpPr/>
          <p:nvPr>
            <p:custDataLst>
              <p:tags r:id="rId10"/>
            </p:custDataLst>
          </p:nvPr>
        </p:nvSpPr>
        <p:spPr>
          <a:xfrm>
            <a:off x="380999" y="2626623"/>
            <a:ext cx="306000" cy="306000"/>
          </a:xfrm>
          <a:prstGeom prst="ellipse">
            <a:avLst/>
          </a:prstGeom>
          <a:solidFill>
            <a:schemeClr val="accent2"/>
          </a:solidFill>
          <a:ln w="635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de-DE" sz="1200" smtClean="0">
                <a:solidFill>
                  <a:schemeClr val="bg1"/>
                </a:solidFill>
              </a:rPr>
              <a:t>3</a:t>
            </a:r>
            <a:endParaRPr lang="de-DE" sz="1200" dirty="0" err="1">
              <a:solidFill>
                <a:schemeClr val="bg1"/>
              </a:solidFill>
            </a:endParaRPr>
          </a:p>
        </p:txBody>
      </p:sp>
      <p:sp>
        <p:nvSpPr>
          <p:cNvPr id="35" name="Rechteck 34"/>
          <p:cNvSpPr/>
          <p:nvPr>
            <p:custDataLst>
              <p:tags r:id="rId11"/>
            </p:custDataLst>
          </p:nvPr>
        </p:nvSpPr>
        <p:spPr>
          <a:xfrm>
            <a:off x="7977420" y="2626623"/>
            <a:ext cx="563580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t" anchorCtr="0">
            <a:spAutoFit/>
          </a:bodyPr>
          <a:lstStyle/>
          <a:p>
            <a:pPr algn="r"/>
            <a:r>
              <a:rPr lang="de-DE" sz="1600" b="1" smtClean="0">
                <a:solidFill>
                  <a:schemeClr val="tx1"/>
                </a:solidFill>
              </a:rPr>
              <a:t>7</a:t>
            </a:r>
            <a:endParaRPr lang="de-DE" sz="1600" b="1" dirty="0" err="1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>
            <p:custDataLst>
              <p:tags r:id="rId12"/>
            </p:custDataLst>
          </p:nvPr>
        </p:nvSpPr>
        <p:spPr>
          <a:xfrm>
            <a:off x="686999" y="3125547"/>
            <a:ext cx="7290421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36000" rIns="0" bIns="36000" rtlCol="0" anchor="t" anchorCtr="0">
            <a:spAutoFit/>
          </a:bodyPr>
          <a:lstStyle/>
          <a:p>
            <a:r>
              <a:rPr lang="de-DE" sz="1600" dirty="0" smtClean="0">
                <a:solidFill>
                  <a:schemeClr val="tx1"/>
                </a:solidFill>
              </a:rPr>
              <a:t>Projektorganisation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52" name="Ellipse 51"/>
          <p:cNvSpPr/>
          <p:nvPr>
            <p:custDataLst>
              <p:tags r:id="rId13"/>
            </p:custDataLst>
          </p:nvPr>
        </p:nvSpPr>
        <p:spPr>
          <a:xfrm>
            <a:off x="380999" y="3125547"/>
            <a:ext cx="306000" cy="306000"/>
          </a:xfrm>
          <a:prstGeom prst="ellipse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de-DE" sz="1200" smtClean="0">
                <a:solidFill>
                  <a:schemeClr val="bg1"/>
                </a:solidFill>
              </a:rPr>
              <a:t>4</a:t>
            </a:r>
            <a:endParaRPr lang="de-DE" sz="1200" dirty="0" err="1">
              <a:solidFill>
                <a:schemeClr val="bg1"/>
              </a:solidFill>
            </a:endParaRPr>
          </a:p>
        </p:txBody>
      </p:sp>
      <p:sp>
        <p:nvSpPr>
          <p:cNvPr id="53" name="Rechteck 52"/>
          <p:cNvSpPr/>
          <p:nvPr>
            <p:custDataLst>
              <p:tags r:id="rId14"/>
            </p:custDataLst>
          </p:nvPr>
        </p:nvSpPr>
        <p:spPr>
          <a:xfrm>
            <a:off x="7977420" y="3125547"/>
            <a:ext cx="563580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>
            <a:spAutoFit/>
          </a:bodyPr>
          <a:lstStyle/>
          <a:p>
            <a:pPr algn="r"/>
            <a:r>
              <a:rPr lang="de-DE" sz="1600" smtClean="0">
                <a:solidFill>
                  <a:schemeClr val="tx1"/>
                </a:solidFill>
              </a:rPr>
              <a:t>10</a:t>
            </a:r>
            <a:endParaRPr lang="de-DE" sz="1600" dirty="0" err="1">
              <a:solidFill>
                <a:schemeClr val="tx1"/>
              </a:solidFill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189393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© msg | 14.05.2020 | Corona Warn App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5F3FD1-D0A9-43AB-AFCC-4AB79EBAB1F7}" type="slidenum">
              <a:rPr lang="en-US" sz="800" smtClean="0"/>
              <a:pPr/>
              <a:t>8</a:t>
            </a:fld>
            <a:endParaRPr lang="en-US" sz="800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DE" dirty="0"/>
              <a:t>Interne Projektstruktur am </a:t>
            </a:r>
            <a:r>
              <a:rPr lang="de-DE" dirty="0" smtClean="0"/>
              <a:t>RKI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Verantwortlichkeiten</a:t>
            </a:r>
            <a:r>
              <a:rPr lang="en-US" dirty="0" smtClean="0"/>
              <a:t> &amp; </a:t>
            </a:r>
            <a:r>
              <a:rPr lang="en-US" dirty="0" err="1" smtClean="0"/>
              <a:t>Kommunikationsstruktur</a:t>
            </a:r>
            <a:endParaRPr lang="en-US" dirty="0"/>
          </a:p>
        </p:txBody>
      </p:sp>
      <p:grpSp>
        <p:nvGrpSpPr>
          <p:cNvPr id="79" name="Gruppieren 78"/>
          <p:cNvGrpSpPr/>
          <p:nvPr/>
        </p:nvGrpSpPr>
        <p:grpSpPr>
          <a:xfrm>
            <a:off x="3272101" y="2410712"/>
            <a:ext cx="1533527" cy="740629"/>
            <a:chOff x="3141489" y="1370751"/>
            <a:chExt cx="1533527" cy="944142"/>
          </a:xfrm>
        </p:grpSpPr>
        <p:cxnSp>
          <p:nvCxnSpPr>
            <p:cNvPr id="27" name="Gerade Verbindung 26"/>
            <p:cNvCxnSpPr/>
            <p:nvPr/>
          </p:nvCxnSpPr>
          <p:spPr>
            <a:xfrm flipH="1">
              <a:off x="3664818" y="2076670"/>
              <a:ext cx="13801" cy="82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9"/>
            <p:cNvSpPr>
              <a:spLocks noChangeArrowheads="1"/>
            </p:cNvSpPr>
            <p:nvPr/>
          </p:nvSpPr>
          <p:spPr bwMode="auto">
            <a:xfrm>
              <a:off x="3141489" y="1370751"/>
              <a:ext cx="1533527" cy="305263"/>
            </a:xfrm>
            <a:prstGeom prst="rect">
              <a:avLst/>
            </a:prstGeom>
            <a:solidFill>
              <a:schemeClr val="accent1"/>
            </a:solidFill>
            <a:ln w="6350">
              <a:noFill/>
              <a:miter lim="800000"/>
              <a:headEnd/>
              <a:tailEnd/>
            </a:ln>
          </p:spPr>
          <p:txBody>
            <a:bodyPr wrap="square" lIns="72000" tIns="45719" rIns="91439" bIns="45719" anchor="ctr">
              <a:noAutofit/>
            </a:bodyPr>
            <a:lstStyle/>
            <a:p>
              <a:pPr algn="ctr" eaLnBrk="0" hangingPunct="0">
                <a:spcAft>
                  <a:spcPts val="417"/>
                </a:spcAft>
              </a:pPr>
              <a:r>
                <a:rPr lang="en-US" sz="1100" b="1" dirty="0" smtClean="0">
                  <a:solidFill>
                    <a:schemeClr val="bg1"/>
                  </a:solidFill>
                </a:rPr>
                <a:t>PMO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97" name="Textplatzhalter 3"/>
            <p:cNvSpPr txBox="1">
              <a:spLocks/>
            </p:cNvSpPr>
            <p:nvPr/>
          </p:nvSpPr>
          <p:spPr bwMode="gray">
            <a:xfrm>
              <a:off x="3141489" y="1765419"/>
              <a:ext cx="1533527" cy="549474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 vert="horz" lIns="108000" tIns="108000" rIns="108000" bIns="108000" rtlCol="0" anchor="ctr">
              <a:noAutofit/>
            </a:bodyPr>
            <a:lstStyle>
              <a:lvl1pPr marL="285750" marR="0" indent="-28575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73088" marR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Symbol" panose="05050102010706020507" pitchFamily="18" charset="2"/>
                <a:buChar char="-"/>
                <a:tabLst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92000" marR="0" indent="-252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44000" marR="0" indent="-252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Symbol" panose="05050102010706020507" pitchFamily="18" charset="2"/>
                <a:buChar char="-"/>
                <a:tabLst/>
                <a:defRPr sz="11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6000" marR="0" indent="-252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 sz="11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de-DE" sz="1000" dirty="0"/>
                <a:t>Projektsteuerung</a:t>
              </a:r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573309" y="4234086"/>
            <a:ext cx="6867742" cy="1576527"/>
            <a:chOff x="1363634" y="4101548"/>
            <a:chExt cx="6867742" cy="1576527"/>
          </a:xfrm>
        </p:grpSpPr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1363635" y="4101548"/>
              <a:ext cx="1424639" cy="305263"/>
            </a:xfrm>
            <a:prstGeom prst="rect">
              <a:avLst/>
            </a:prstGeom>
            <a:solidFill>
              <a:schemeClr val="accent1"/>
            </a:solidFill>
            <a:ln w="6350">
              <a:noFill/>
              <a:miter lim="800000"/>
              <a:headEnd/>
              <a:tailEnd/>
            </a:ln>
          </p:spPr>
          <p:txBody>
            <a:bodyPr wrap="square" lIns="72000" tIns="45719" rIns="91439" bIns="45719" anchor="ctr">
              <a:noAutofit/>
            </a:bodyPr>
            <a:lstStyle/>
            <a:p>
              <a:pPr algn="ctr" eaLnBrk="0" hangingPunct="0">
                <a:spcBef>
                  <a:spcPct val="0"/>
                </a:spcBef>
                <a:spcAft>
                  <a:spcPts val="417"/>
                </a:spcAft>
              </a:pPr>
              <a:r>
                <a:rPr lang="en-US" sz="1100" b="1" dirty="0" err="1" smtClean="0">
                  <a:solidFill>
                    <a:schemeClr val="bg1"/>
                  </a:solidFill>
                </a:rPr>
                <a:t>Fachabteilungen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33" name="Rectangle 9"/>
            <p:cNvSpPr>
              <a:spLocks noChangeArrowheads="1"/>
            </p:cNvSpPr>
            <p:nvPr/>
          </p:nvSpPr>
          <p:spPr bwMode="auto">
            <a:xfrm>
              <a:off x="3037726" y="4110833"/>
              <a:ext cx="1532442" cy="30526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72000" tIns="45719" rIns="91439" bIns="45719" anchor="ctr">
              <a:noAutofit/>
            </a:bodyPr>
            <a:lstStyle/>
            <a:p>
              <a:pPr algn="ctr" eaLnBrk="0" hangingPunct="0">
                <a:spcBef>
                  <a:spcPct val="0"/>
                </a:spcBef>
                <a:spcAft>
                  <a:spcPts val="417"/>
                </a:spcAft>
              </a:pPr>
              <a:r>
                <a:rPr lang="en-US" sz="1100" b="1" dirty="0" smtClean="0">
                  <a:solidFill>
                    <a:schemeClr val="bg1"/>
                  </a:solidFill>
                </a:rPr>
                <a:t>ZV 4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Rectangle 9"/>
            <p:cNvSpPr>
              <a:spLocks noChangeArrowheads="1"/>
            </p:cNvSpPr>
            <p:nvPr/>
          </p:nvSpPr>
          <p:spPr bwMode="auto">
            <a:xfrm>
              <a:off x="4819620" y="4110833"/>
              <a:ext cx="1629986" cy="305263"/>
            </a:xfrm>
            <a:prstGeom prst="rect">
              <a:avLst/>
            </a:prstGeom>
            <a:solidFill>
              <a:schemeClr val="accent1"/>
            </a:solidFill>
            <a:ln w="6350">
              <a:noFill/>
              <a:miter lim="800000"/>
              <a:headEnd/>
              <a:tailEnd/>
            </a:ln>
          </p:spPr>
          <p:txBody>
            <a:bodyPr wrap="square" lIns="72000" tIns="45719" rIns="91439" bIns="45719" anchor="ctr">
              <a:noAutofit/>
            </a:bodyPr>
            <a:lstStyle/>
            <a:p>
              <a:pPr algn="ctr" eaLnBrk="0" hangingPunct="0">
                <a:spcBef>
                  <a:spcPct val="0"/>
                </a:spcBef>
                <a:spcAft>
                  <a:spcPts val="417"/>
                </a:spcAft>
              </a:pPr>
              <a:r>
                <a:rPr lang="en-US" sz="1100" b="1" dirty="0" smtClean="0">
                  <a:solidFill>
                    <a:schemeClr val="bg1"/>
                  </a:solidFill>
                </a:rPr>
                <a:t>DSB / ISB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59" name="Textplatzhalter 3"/>
            <p:cNvSpPr txBox="1">
              <a:spLocks/>
            </p:cNvSpPr>
            <p:nvPr/>
          </p:nvSpPr>
          <p:spPr bwMode="gray">
            <a:xfrm>
              <a:off x="1363634" y="4514421"/>
              <a:ext cx="1424639" cy="640361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 vert="horz" lIns="108000" tIns="108000" rIns="108000" bIns="108000" rtlCol="0" anchor="ctr">
              <a:noAutofit/>
            </a:bodyPr>
            <a:lstStyle>
              <a:lvl1pPr marL="285750" marR="0" indent="-28575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73088" marR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Symbol" panose="05050102010706020507" pitchFamily="18" charset="2"/>
                <a:buChar char="-"/>
                <a:tabLst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92000" marR="0" indent="-252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44000" marR="0" indent="-252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Symbol" panose="05050102010706020507" pitchFamily="18" charset="2"/>
                <a:buChar char="-"/>
                <a:tabLst/>
                <a:defRPr sz="11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6000" marR="0" indent="-252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 sz="11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de-DE" sz="1000" dirty="0" smtClean="0"/>
                <a:t>Abt. 2 / Abt. 3 / ZIG</a:t>
              </a:r>
              <a:endParaRPr lang="de-DE" sz="1000" dirty="0"/>
            </a:p>
          </p:txBody>
        </p:sp>
        <p:sp>
          <p:nvSpPr>
            <p:cNvPr id="64" name="Textplatzhalter 3"/>
            <p:cNvSpPr txBox="1">
              <a:spLocks/>
            </p:cNvSpPr>
            <p:nvPr/>
          </p:nvSpPr>
          <p:spPr bwMode="gray">
            <a:xfrm>
              <a:off x="4821107" y="4514421"/>
              <a:ext cx="1627694" cy="640361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 vert="horz" lIns="108000" tIns="108000" rIns="108000" bIns="108000" rtlCol="0">
              <a:noAutofit/>
            </a:bodyPr>
            <a:lstStyle>
              <a:lvl1pPr marL="285750" marR="0" indent="-28575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73088" marR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Symbol" panose="05050102010706020507" pitchFamily="18" charset="2"/>
                <a:buChar char="-"/>
                <a:tabLst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92000" marR="0" indent="-252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44000" marR="0" indent="-252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Symbol" panose="05050102010706020507" pitchFamily="18" charset="2"/>
                <a:buChar char="-"/>
                <a:tabLst/>
                <a:defRPr sz="11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6000" marR="0" indent="-252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 sz="11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da-DK" sz="1000" dirty="0"/>
                <a:t>Datenschutzbeauf-tragter / Informations-sicherheitsbeauftragter </a:t>
              </a:r>
            </a:p>
          </p:txBody>
        </p:sp>
        <p:sp>
          <p:nvSpPr>
            <p:cNvPr id="65" name="Textplatzhalter 3"/>
            <p:cNvSpPr txBox="1">
              <a:spLocks/>
            </p:cNvSpPr>
            <p:nvPr/>
          </p:nvSpPr>
          <p:spPr bwMode="gray">
            <a:xfrm>
              <a:off x="3038531" y="4514421"/>
              <a:ext cx="1532318" cy="640361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 vert="horz" lIns="108000" tIns="108000" rIns="108000" bIns="108000" rtlCol="0" anchor="ctr">
              <a:noAutofit/>
            </a:bodyPr>
            <a:lstStyle>
              <a:lvl1pPr marL="285750" marR="0" indent="-28575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73088" marR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Symbol" panose="05050102010706020507" pitchFamily="18" charset="2"/>
                <a:buChar char="-"/>
                <a:tabLst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92000" marR="0" indent="-252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44000" marR="0" indent="-252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Symbol" panose="05050102010706020507" pitchFamily="18" charset="2"/>
                <a:buChar char="-"/>
                <a:tabLst/>
                <a:defRPr sz="11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6000" marR="0" indent="-252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 sz="11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de-DE" sz="1000" dirty="0"/>
                <a:t>Informationstechnik </a:t>
              </a:r>
            </a:p>
          </p:txBody>
        </p:sp>
        <p:sp>
          <p:nvSpPr>
            <p:cNvPr id="49" name="Textfeld 48"/>
            <p:cNvSpPr txBox="1"/>
            <p:nvPr/>
          </p:nvSpPr>
          <p:spPr>
            <a:xfrm>
              <a:off x="3037766" y="5290391"/>
              <a:ext cx="1532319" cy="38768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>
                <a:spcBef>
                  <a:spcPts val="600"/>
                </a:spcBef>
                <a:buClr>
                  <a:schemeClr val="accent2"/>
                </a:buClr>
              </a:pPr>
              <a:r>
                <a:rPr lang="de-DE" sz="800" dirty="0">
                  <a:solidFill>
                    <a:schemeClr val="accent1">
                      <a:lumMod val="50000"/>
                    </a:schemeClr>
                  </a:solidFill>
                </a:rPr>
                <a:t>Dr. Michael Goltz</a:t>
              </a:r>
            </a:p>
            <a:p>
              <a:pPr marL="1551600" lvl="3" indent="-180000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Char char="•"/>
              </a:pPr>
              <a:endParaRPr lang="de-DE" sz="800" dirty="0" err="1" smtClean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0" name="Textfeld 49"/>
            <p:cNvSpPr txBox="1"/>
            <p:nvPr/>
          </p:nvSpPr>
          <p:spPr>
            <a:xfrm>
              <a:off x="4819579" y="5290391"/>
              <a:ext cx="1629986" cy="38768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>
                <a:spcBef>
                  <a:spcPts val="600"/>
                </a:spcBef>
                <a:buClr>
                  <a:schemeClr val="accent2"/>
                </a:buClr>
              </a:pPr>
              <a:r>
                <a:rPr lang="de-DE" sz="800" u="sng" dirty="0">
                  <a:solidFill>
                    <a:schemeClr val="accent1">
                      <a:lumMod val="50000"/>
                    </a:schemeClr>
                  </a:solidFill>
                </a:rPr>
                <a:t>Dr. Jörg </a:t>
              </a:r>
              <a:r>
                <a:rPr lang="de-DE" sz="800" u="sng" dirty="0" smtClean="0">
                  <a:solidFill>
                    <a:schemeClr val="accent1">
                      <a:lumMod val="50000"/>
                    </a:schemeClr>
                  </a:solidFill>
                </a:rPr>
                <a:t>Lekschas </a:t>
              </a:r>
            </a:p>
            <a:p>
              <a:pPr>
                <a:spcBef>
                  <a:spcPts val="600"/>
                </a:spcBef>
                <a:buClr>
                  <a:schemeClr val="accent2"/>
                </a:buClr>
              </a:pPr>
              <a:r>
                <a:rPr lang="de-DE" sz="800" dirty="0" smtClean="0">
                  <a:solidFill>
                    <a:schemeClr val="accent1">
                      <a:lumMod val="50000"/>
                    </a:schemeClr>
                  </a:solidFill>
                </a:rPr>
                <a:t>Marie </a:t>
              </a:r>
              <a:r>
                <a:rPr lang="de-DE" sz="800" dirty="0" err="1" smtClean="0">
                  <a:solidFill>
                    <a:schemeClr val="accent1">
                      <a:lumMod val="50000"/>
                    </a:schemeClr>
                  </a:solidFill>
                </a:rPr>
                <a:t>Reupke</a:t>
              </a:r>
              <a:endParaRPr lang="de-DE" sz="800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>
                <a:spcBef>
                  <a:spcPts val="600"/>
                </a:spcBef>
                <a:buClr>
                  <a:schemeClr val="accent2"/>
                </a:buClr>
              </a:pPr>
              <a:r>
                <a:rPr lang="de-DE" sz="800" dirty="0" smtClean="0">
                  <a:solidFill>
                    <a:schemeClr val="accent1">
                      <a:lumMod val="50000"/>
                    </a:schemeClr>
                  </a:solidFill>
                </a:rPr>
                <a:t>Mark-Julian </a:t>
              </a:r>
              <a:r>
                <a:rPr lang="de-DE" sz="800" dirty="0" err="1" smtClean="0">
                  <a:solidFill>
                    <a:schemeClr val="accent1">
                      <a:lumMod val="50000"/>
                    </a:schemeClr>
                  </a:solidFill>
                </a:rPr>
                <a:t>Starrach</a:t>
              </a:r>
              <a:endParaRPr lang="de-DE" sz="800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>
                <a:spcBef>
                  <a:spcPts val="600"/>
                </a:spcBef>
                <a:buClr>
                  <a:schemeClr val="accent2"/>
                </a:buClr>
              </a:pPr>
              <a:r>
                <a:rPr lang="de-DE" sz="800" dirty="0" smtClean="0">
                  <a:solidFill>
                    <a:schemeClr val="accent1">
                      <a:lumMod val="50000"/>
                    </a:schemeClr>
                  </a:solidFill>
                </a:rPr>
                <a:t>Mandy Herbst</a:t>
              </a:r>
              <a:endParaRPr lang="de-DE" sz="8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80" name="Rectangle 9"/>
            <p:cNvSpPr>
              <a:spLocks noChangeArrowheads="1"/>
            </p:cNvSpPr>
            <p:nvPr/>
          </p:nvSpPr>
          <p:spPr bwMode="auto">
            <a:xfrm>
              <a:off x="6699058" y="4101549"/>
              <a:ext cx="1532318" cy="305263"/>
            </a:xfrm>
            <a:prstGeom prst="rect">
              <a:avLst/>
            </a:prstGeom>
            <a:solidFill>
              <a:schemeClr val="accent1"/>
            </a:solidFill>
            <a:ln w="6350">
              <a:noFill/>
              <a:miter lim="800000"/>
              <a:headEnd/>
              <a:tailEnd/>
            </a:ln>
          </p:spPr>
          <p:txBody>
            <a:bodyPr wrap="square" lIns="72000" tIns="45719" rIns="91439" bIns="45719" anchor="ctr">
              <a:noAutofit/>
            </a:bodyPr>
            <a:lstStyle/>
            <a:p>
              <a:pPr algn="ctr" eaLnBrk="0" hangingPunct="0">
                <a:spcBef>
                  <a:spcPct val="0"/>
                </a:spcBef>
                <a:spcAft>
                  <a:spcPts val="417"/>
                </a:spcAft>
              </a:pPr>
              <a:r>
                <a:rPr lang="en-US" sz="1100" b="1" dirty="0" err="1" smtClean="0">
                  <a:solidFill>
                    <a:schemeClr val="bg1"/>
                  </a:solidFill>
                </a:rPr>
                <a:t>Recht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82" name="Textplatzhalter 3"/>
            <p:cNvSpPr txBox="1">
              <a:spLocks/>
            </p:cNvSpPr>
            <p:nvPr/>
          </p:nvSpPr>
          <p:spPr bwMode="gray">
            <a:xfrm>
              <a:off x="6699058" y="4505137"/>
              <a:ext cx="1532318" cy="640361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 vert="horz" lIns="108000" tIns="108000" rIns="108000" bIns="108000" rtlCol="0">
              <a:noAutofit/>
            </a:bodyPr>
            <a:lstStyle>
              <a:lvl1pPr marL="285750" marR="0" indent="-28575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73088" marR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Symbol" panose="05050102010706020507" pitchFamily="18" charset="2"/>
                <a:buChar char="-"/>
                <a:tabLst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92000" marR="0" indent="-252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44000" marR="0" indent="-252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Symbol" panose="05050102010706020507" pitchFamily="18" charset="2"/>
                <a:buChar char="-"/>
                <a:tabLst/>
                <a:defRPr sz="11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6000" marR="0" indent="-252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 sz="11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da-DK" sz="1000" dirty="0" smtClean="0"/>
                <a:t>Vertragsprüfung und </a:t>
              </a:r>
              <a:br>
                <a:rPr lang="da-DK" sz="1000" dirty="0" smtClean="0"/>
              </a:br>
              <a:r>
                <a:rPr lang="da-DK" sz="1000" dirty="0" smtClean="0"/>
                <a:t>-ausgestaltung</a:t>
              </a:r>
              <a:endParaRPr lang="da-DK" sz="1000" dirty="0"/>
            </a:p>
          </p:txBody>
        </p:sp>
        <p:sp>
          <p:nvSpPr>
            <p:cNvPr id="83" name="Textfeld 82"/>
            <p:cNvSpPr txBox="1"/>
            <p:nvPr/>
          </p:nvSpPr>
          <p:spPr>
            <a:xfrm>
              <a:off x="6699058" y="5281107"/>
              <a:ext cx="1532318" cy="38768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>
                <a:spcBef>
                  <a:spcPts val="600"/>
                </a:spcBef>
                <a:buClr>
                  <a:schemeClr val="accent2"/>
                </a:buClr>
              </a:pPr>
              <a:r>
                <a:rPr lang="de-DE" sz="800" dirty="0">
                  <a:solidFill>
                    <a:schemeClr val="accent1">
                      <a:lumMod val="50000"/>
                    </a:schemeClr>
                  </a:solidFill>
                </a:rPr>
                <a:t>Joachim-Martin </a:t>
              </a:r>
              <a:r>
                <a:rPr lang="de-DE" sz="800" dirty="0" err="1" smtClean="0">
                  <a:solidFill>
                    <a:schemeClr val="accent1">
                      <a:lumMod val="50000"/>
                    </a:schemeClr>
                  </a:solidFill>
                </a:rPr>
                <a:t>Mehlitz</a:t>
              </a:r>
              <a:endParaRPr lang="de-DE" sz="8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42" name="Textfeld 41"/>
            <p:cNvSpPr txBox="1"/>
            <p:nvPr/>
          </p:nvSpPr>
          <p:spPr>
            <a:xfrm>
              <a:off x="1363634" y="5290391"/>
              <a:ext cx="1424638" cy="38768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>
                <a:spcBef>
                  <a:spcPts val="600"/>
                </a:spcBef>
                <a:buClr>
                  <a:schemeClr val="accent2"/>
                </a:buClr>
              </a:pPr>
              <a:r>
                <a:rPr lang="de-DE" sz="800" u="sng" dirty="0">
                  <a:solidFill>
                    <a:schemeClr val="accent1">
                      <a:lumMod val="50000"/>
                    </a:schemeClr>
                  </a:solidFill>
                </a:rPr>
                <a:t>Patrick </a:t>
              </a:r>
              <a:r>
                <a:rPr lang="de-DE" sz="800" u="sng" dirty="0" smtClean="0">
                  <a:solidFill>
                    <a:schemeClr val="accent1">
                      <a:lumMod val="50000"/>
                    </a:schemeClr>
                  </a:solidFill>
                </a:rPr>
                <a:t>Schmich (PL)</a:t>
              </a:r>
            </a:p>
            <a:p>
              <a:pPr>
                <a:spcBef>
                  <a:spcPts val="600"/>
                </a:spcBef>
                <a:buClr>
                  <a:schemeClr val="accent2"/>
                </a:buClr>
              </a:pPr>
              <a:r>
                <a:rPr lang="de-DE" sz="800" dirty="0">
                  <a:solidFill>
                    <a:schemeClr val="accent1">
                      <a:lumMod val="50000"/>
                    </a:schemeClr>
                  </a:solidFill>
                </a:rPr>
                <a:t>Robin </a:t>
              </a:r>
              <a:r>
                <a:rPr lang="de-DE" sz="800" dirty="0" smtClean="0">
                  <a:solidFill>
                    <a:schemeClr val="accent1">
                      <a:lumMod val="50000"/>
                    </a:schemeClr>
                  </a:solidFill>
                </a:rPr>
                <a:t>Houben</a:t>
              </a:r>
            </a:p>
            <a:p>
              <a:pPr>
                <a:spcBef>
                  <a:spcPts val="600"/>
                </a:spcBef>
                <a:buClr>
                  <a:schemeClr val="accent2"/>
                </a:buClr>
              </a:pPr>
              <a:r>
                <a:rPr lang="de-DE" sz="800" dirty="0">
                  <a:solidFill>
                    <a:schemeClr val="accent1">
                      <a:lumMod val="50000"/>
                    </a:schemeClr>
                  </a:solidFill>
                </a:rPr>
                <a:t>Dr. Justus </a:t>
              </a:r>
              <a:r>
                <a:rPr lang="de-DE" sz="800" dirty="0" smtClean="0">
                  <a:solidFill>
                    <a:schemeClr val="accent1">
                      <a:lumMod val="50000"/>
                    </a:schemeClr>
                  </a:solidFill>
                </a:rPr>
                <a:t>Benzler</a:t>
              </a:r>
            </a:p>
            <a:p>
              <a:pPr>
                <a:spcBef>
                  <a:spcPts val="600"/>
                </a:spcBef>
                <a:buClr>
                  <a:schemeClr val="accent2"/>
                </a:buClr>
              </a:pPr>
              <a:r>
                <a:rPr lang="de-DE" sz="800" dirty="0">
                  <a:solidFill>
                    <a:schemeClr val="accent1">
                      <a:lumMod val="50000"/>
                    </a:schemeClr>
                  </a:solidFill>
                </a:rPr>
                <a:t>Dr. Göran </a:t>
              </a:r>
              <a:r>
                <a:rPr lang="de-DE" sz="800" dirty="0" smtClean="0">
                  <a:solidFill>
                    <a:schemeClr val="accent1">
                      <a:lumMod val="50000"/>
                    </a:schemeClr>
                  </a:solidFill>
                </a:rPr>
                <a:t>Kirchner</a:t>
              </a:r>
            </a:p>
            <a:p>
              <a:pPr>
                <a:spcBef>
                  <a:spcPts val="600"/>
                </a:spcBef>
                <a:buClr>
                  <a:schemeClr val="accent2"/>
                </a:buClr>
              </a:pPr>
              <a:r>
                <a:rPr lang="de-DE" sz="800" dirty="0">
                  <a:solidFill>
                    <a:schemeClr val="accent1">
                      <a:lumMod val="50000"/>
                    </a:schemeClr>
                  </a:solidFill>
                </a:rPr>
                <a:t>Dr. Sandra </a:t>
              </a:r>
              <a:r>
                <a:rPr lang="de-DE" sz="800" dirty="0" smtClean="0">
                  <a:solidFill>
                    <a:schemeClr val="accent1">
                      <a:lumMod val="50000"/>
                    </a:schemeClr>
                  </a:solidFill>
                </a:rPr>
                <a:t>Beermann</a:t>
              </a:r>
              <a:endParaRPr lang="de-DE" sz="8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8859507" y="2796363"/>
            <a:ext cx="889595" cy="357564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" wrap="square" lIns="72000" tIns="45719" rIns="91439" bIns="45719" anchor="ctr">
            <a:noAutofit/>
          </a:bodyPr>
          <a:lstStyle/>
          <a:p>
            <a:pPr algn="ctr" eaLnBrk="0" hangingPunct="0">
              <a:spcAft>
                <a:spcPts val="417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T/SAP </a:t>
            </a:r>
            <a:r>
              <a:rPr lang="en-US" sz="1100" b="1" dirty="0" err="1" smtClean="0">
                <a:solidFill>
                  <a:schemeClr val="bg1"/>
                </a:solidFill>
              </a:rPr>
              <a:t>Workstreams</a:t>
            </a:r>
            <a:endParaRPr lang="en-US" sz="1100" b="1" dirty="0">
              <a:solidFill>
                <a:schemeClr val="bg1"/>
              </a:solidFill>
            </a:endParaRPr>
          </a:p>
        </p:txBody>
      </p:sp>
      <p:cxnSp>
        <p:nvCxnSpPr>
          <p:cNvPr id="8" name="Gerade Verbindung 7"/>
          <p:cNvCxnSpPr>
            <a:stCxn id="75" idx="3"/>
          </p:cNvCxnSpPr>
          <p:nvPr/>
        </p:nvCxnSpPr>
        <p:spPr>
          <a:xfrm>
            <a:off x="7659606" y="5112891"/>
            <a:ext cx="1205275" cy="0"/>
          </a:xfrm>
          <a:prstGeom prst="line">
            <a:avLst/>
          </a:prstGeom>
          <a:ln>
            <a:solidFill>
              <a:schemeClr val="tx2"/>
            </a:solidFill>
            <a:prstDash val="lg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9"/>
          <p:cNvSpPr>
            <a:spLocks noChangeArrowheads="1"/>
          </p:cNvSpPr>
          <p:nvPr/>
        </p:nvSpPr>
        <p:spPr bwMode="auto">
          <a:xfrm>
            <a:off x="156897" y="3853777"/>
            <a:ext cx="7502709" cy="2518228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72000" tIns="45719" rIns="91439" bIns="45719" anchor="t">
            <a:noAutofit/>
          </a:bodyPr>
          <a:lstStyle/>
          <a:p>
            <a:pPr eaLnBrk="0" hangingPunct="0">
              <a:spcAft>
                <a:spcPts val="417"/>
              </a:spcAft>
            </a:pPr>
            <a:r>
              <a:rPr lang="en-US" sz="1100" b="1" i="1" dirty="0" smtClean="0">
                <a:solidFill>
                  <a:schemeClr val="accent1">
                    <a:lumMod val="50000"/>
                  </a:schemeClr>
                </a:solidFill>
              </a:rPr>
              <a:t>RKI </a:t>
            </a: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</a:rPr>
              <a:t>Projektteam</a:t>
            </a:r>
            <a:endParaRPr lang="en-US" sz="11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98" name="Gerade Verbindung 97"/>
          <p:cNvCxnSpPr>
            <a:stCxn id="75" idx="0"/>
          </p:cNvCxnSpPr>
          <p:nvPr/>
        </p:nvCxnSpPr>
        <p:spPr>
          <a:xfrm flipH="1" flipV="1">
            <a:off x="3908251" y="3151341"/>
            <a:ext cx="1" cy="702436"/>
          </a:xfrm>
          <a:prstGeom prst="line">
            <a:avLst/>
          </a:prstGeom>
          <a:ln>
            <a:solidFill>
              <a:schemeClr val="tx2"/>
            </a:solidFill>
            <a:prstDash val="lg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 flipH="1" flipV="1">
            <a:off x="4805628" y="2530444"/>
            <a:ext cx="4053879" cy="14015"/>
          </a:xfrm>
          <a:prstGeom prst="line">
            <a:avLst/>
          </a:prstGeom>
          <a:ln>
            <a:solidFill>
              <a:schemeClr val="tx2"/>
            </a:solidFill>
            <a:prstDash val="lg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111"/>
          <p:cNvCxnSpPr/>
          <p:nvPr/>
        </p:nvCxnSpPr>
        <p:spPr>
          <a:xfrm flipV="1">
            <a:off x="4146786" y="3151341"/>
            <a:ext cx="0" cy="693524"/>
          </a:xfrm>
          <a:prstGeom prst="line">
            <a:avLst/>
          </a:prstGeom>
          <a:ln>
            <a:solidFill>
              <a:schemeClr val="tx2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feld 112"/>
          <p:cNvSpPr txBox="1"/>
          <p:nvPr/>
        </p:nvSpPr>
        <p:spPr>
          <a:xfrm>
            <a:off x="3103012" y="3509854"/>
            <a:ext cx="709989" cy="19600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spcBef>
                <a:spcPts val="300"/>
              </a:spcBef>
              <a:buClr>
                <a:schemeClr val="accent2"/>
              </a:buClr>
            </a:pPr>
            <a:r>
              <a:rPr lang="de-DE" sz="1000" b="1" dirty="0" smtClean="0">
                <a:solidFill>
                  <a:schemeClr val="accent2"/>
                </a:solidFill>
              </a:rPr>
              <a:t>Steuerung</a:t>
            </a:r>
          </a:p>
        </p:txBody>
      </p:sp>
      <p:sp>
        <p:nvSpPr>
          <p:cNvPr id="114" name="Textfeld 113"/>
          <p:cNvSpPr txBox="1"/>
          <p:nvPr/>
        </p:nvSpPr>
        <p:spPr>
          <a:xfrm>
            <a:off x="4242036" y="3423209"/>
            <a:ext cx="1168879" cy="3692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spcBef>
                <a:spcPts val="300"/>
              </a:spcBef>
              <a:buClr>
                <a:schemeClr val="accent2"/>
              </a:buClr>
            </a:pPr>
            <a:r>
              <a:rPr lang="de-DE" sz="1000" b="1" dirty="0" smtClean="0">
                <a:solidFill>
                  <a:schemeClr val="accent2"/>
                </a:solidFill>
              </a:rPr>
              <a:t>Abstimmung (Bei Bedarf)</a:t>
            </a:r>
          </a:p>
          <a:p>
            <a:pPr>
              <a:spcBef>
                <a:spcPts val="300"/>
              </a:spcBef>
              <a:buClr>
                <a:schemeClr val="accent2"/>
              </a:buClr>
            </a:pPr>
            <a:r>
              <a:rPr lang="de-DE" sz="1000" b="1" dirty="0" smtClean="0">
                <a:solidFill>
                  <a:schemeClr val="accent2"/>
                </a:solidFill>
              </a:rPr>
              <a:t>Aktueller Status (Täglich)</a:t>
            </a:r>
          </a:p>
        </p:txBody>
      </p:sp>
      <p:sp>
        <p:nvSpPr>
          <p:cNvPr id="115" name="Textfeld 114"/>
          <p:cNvSpPr txBox="1"/>
          <p:nvPr/>
        </p:nvSpPr>
        <p:spPr>
          <a:xfrm>
            <a:off x="7907248" y="5231051"/>
            <a:ext cx="709989" cy="3651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spcBef>
                <a:spcPts val="300"/>
              </a:spcBef>
              <a:buClr>
                <a:schemeClr val="accent2"/>
              </a:buClr>
            </a:pPr>
            <a:r>
              <a:rPr lang="de-DE" sz="1000" b="1" dirty="0" smtClean="0"/>
              <a:t>Operative</a:t>
            </a:r>
          </a:p>
          <a:p>
            <a:pPr algn="ctr">
              <a:spcBef>
                <a:spcPts val="300"/>
              </a:spcBef>
              <a:buClr>
                <a:schemeClr val="accent2"/>
              </a:buClr>
            </a:pPr>
            <a:r>
              <a:rPr lang="de-DE" sz="1000" b="1" dirty="0" smtClean="0"/>
              <a:t>Themen</a:t>
            </a:r>
          </a:p>
        </p:txBody>
      </p:sp>
      <p:sp>
        <p:nvSpPr>
          <p:cNvPr id="116" name="Textfeld 115"/>
          <p:cNvSpPr txBox="1"/>
          <p:nvPr/>
        </p:nvSpPr>
        <p:spPr>
          <a:xfrm>
            <a:off x="5896374" y="2660530"/>
            <a:ext cx="1872387" cy="180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spcBef>
                <a:spcPts val="300"/>
              </a:spcBef>
              <a:buClr>
                <a:schemeClr val="accent2"/>
              </a:buClr>
            </a:pPr>
            <a:r>
              <a:rPr lang="de-DE" sz="1000" b="1" dirty="0" smtClean="0"/>
              <a:t>Steuerung / Operative Themen</a:t>
            </a:r>
          </a:p>
        </p:txBody>
      </p:sp>
      <p:grpSp>
        <p:nvGrpSpPr>
          <p:cNvPr id="118" name="Gruppieren 117"/>
          <p:cNvGrpSpPr/>
          <p:nvPr/>
        </p:nvGrpSpPr>
        <p:grpSpPr>
          <a:xfrm>
            <a:off x="277898" y="2308956"/>
            <a:ext cx="2840304" cy="944142"/>
            <a:chOff x="234088" y="1370751"/>
            <a:chExt cx="2801722" cy="944142"/>
          </a:xfrm>
        </p:grpSpPr>
        <p:sp>
          <p:nvSpPr>
            <p:cNvPr id="57" name="Textfeld 56"/>
            <p:cNvSpPr txBox="1"/>
            <p:nvPr/>
          </p:nvSpPr>
          <p:spPr>
            <a:xfrm>
              <a:off x="331269" y="1574265"/>
              <a:ext cx="2607360" cy="537115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>
                <a:spcBef>
                  <a:spcPts val="600"/>
                </a:spcBef>
                <a:buClr>
                  <a:schemeClr val="accent2"/>
                </a:buClr>
                <a:tabLst>
                  <a:tab pos="1074738" algn="l"/>
                </a:tabLst>
              </a:pPr>
              <a:r>
                <a:rPr lang="de-DE" sz="800" dirty="0">
                  <a:solidFill>
                    <a:schemeClr val="accent1">
                      <a:lumMod val="50000"/>
                    </a:schemeClr>
                  </a:solidFill>
                </a:rPr>
                <a:t>Dr. </a:t>
              </a:r>
              <a:r>
                <a:rPr lang="de-DE" sz="800" dirty="0" smtClean="0">
                  <a:solidFill>
                    <a:schemeClr val="accent1">
                      <a:lumMod val="50000"/>
                    </a:schemeClr>
                  </a:solidFill>
                </a:rPr>
                <a:t>Thomas Helmke:	Projektorganisation</a:t>
              </a:r>
            </a:p>
            <a:p>
              <a:pPr>
                <a:spcBef>
                  <a:spcPts val="600"/>
                </a:spcBef>
                <a:buClr>
                  <a:schemeClr val="accent2"/>
                </a:buClr>
                <a:tabLst>
                  <a:tab pos="1074738" algn="l"/>
                </a:tabLst>
              </a:pPr>
              <a:r>
                <a:rPr lang="de-DE" sz="800" dirty="0" smtClean="0">
                  <a:solidFill>
                    <a:schemeClr val="accent1">
                      <a:lumMod val="50000"/>
                    </a:schemeClr>
                  </a:solidFill>
                </a:rPr>
                <a:t>Dr. Holger Schmidt:	Technisches Projektmanagement</a:t>
              </a:r>
              <a:br>
                <a:rPr lang="de-DE" sz="800" dirty="0" smtClean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de-DE" sz="800" dirty="0" smtClean="0">
                  <a:solidFill>
                    <a:schemeClr val="accent1">
                      <a:lumMod val="50000"/>
                    </a:schemeClr>
                  </a:solidFill>
                </a:rPr>
                <a:t>	Vertretung Dr. Thomas Helmke</a:t>
              </a:r>
            </a:p>
            <a:p>
              <a:pPr>
                <a:spcBef>
                  <a:spcPts val="600"/>
                </a:spcBef>
                <a:buClr>
                  <a:schemeClr val="accent2"/>
                </a:buClr>
                <a:tabLst>
                  <a:tab pos="1074738" algn="l"/>
                </a:tabLst>
              </a:pPr>
              <a:r>
                <a:rPr lang="de-DE" sz="800" dirty="0">
                  <a:solidFill>
                    <a:schemeClr val="accent1">
                      <a:lumMod val="50000"/>
                    </a:schemeClr>
                  </a:solidFill>
                </a:rPr>
                <a:t>Dr. Alexandra Kühte:	Projektkommunikation</a:t>
              </a:r>
            </a:p>
            <a:p>
              <a:pPr>
                <a:spcBef>
                  <a:spcPts val="600"/>
                </a:spcBef>
                <a:buClr>
                  <a:schemeClr val="accent2"/>
                </a:buClr>
                <a:tabLst>
                  <a:tab pos="1074738" algn="l"/>
                </a:tabLst>
              </a:pPr>
              <a:r>
                <a:rPr lang="de-DE" sz="800" dirty="0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endParaRPr lang="de-DE" sz="8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17" name="Rectangle 9"/>
            <p:cNvSpPr>
              <a:spLocks noChangeArrowheads="1"/>
            </p:cNvSpPr>
            <p:nvPr/>
          </p:nvSpPr>
          <p:spPr bwMode="auto">
            <a:xfrm>
              <a:off x="234088" y="1370751"/>
              <a:ext cx="2801722" cy="94414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prstDash val="sysDot"/>
              <a:miter lim="800000"/>
              <a:headEnd/>
              <a:tailEnd/>
            </a:ln>
          </p:spPr>
          <p:txBody>
            <a:bodyPr wrap="square" lIns="72000" tIns="45719" rIns="91439" bIns="45719" anchor="t">
              <a:noAutofit/>
            </a:bodyPr>
            <a:lstStyle/>
            <a:p>
              <a:pPr eaLnBrk="0" hangingPunct="0">
                <a:spcAft>
                  <a:spcPts val="417"/>
                </a:spcAft>
              </a:pPr>
              <a:endParaRPr lang="en-US" sz="11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8859507" y="2410713"/>
            <a:ext cx="889595" cy="2674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72000" tIns="45719" rIns="91439" bIns="45719" anchor="ctr">
            <a:noAutofit/>
          </a:bodyPr>
          <a:lstStyle/>
          <a:p>
            <a:pPr algn="ctr" eaLnBrk="0" hangingPunct="0">
              <a:spcAft>
                <a:spcPts val="417"/>
              </a:spcAft>
            </a:pPr>
            <a:r>
              <a:rPr lang="en-US" sz="1100" b="1" dirty="0">
                <a:solidFill>
                  <a:schemeClr val="bg1"/>
                </a:solidFill>
              </a:rPr>
              <a:t>PMO BCG</a:t>
            </a:r>
          </a:p>
        </p:txBody>
      </p:sp>
      <p:cxnSp>
        <p:nvCxnSpPr>
          <p:cNvPr id="9" name="Gerader Verbinder 8"/>
          <p:cNvCxnSpPr>
            <a:stCxn id="37" idx="2"/>
            <a:endCxn id="44" idx="0"/>
          </p:cNvCxnSpPr>
          <p:nvPr/>
        </p:nvCxnSpPr>
        <p:spPr>
          <a:xfrm>
            <a:off x="9304305" y="2678205"/>
            <a:ext cx="0" cy="118158"/>
          </a:xfrm>
          <a:prstGeom prst="line">
            <a:avLst/>
          </a:prstGeom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pieren 40"/>
          <p:cNvGrpSpPr/>
          <p:nvPr/>
        </p:nvGrpSpPr>
        <p:grpSpPr>
          <a:xfrm>
            <a:off x="3264018" y="1400011"/>
            <a:ext cx="1533527" cy="754937"/>
            <a:chOff x="3141489" y="1370751"/>
            <a:chExt cx="1533527" cy="944142"/>
          </a:xfrm>
        </p:grpSpPr>
        <p:cxnSp>
          <p:nvCxnSpPr>
            <p:cNvPr id="43" name="Gerade Verbindung 26"/>
            <p:cNvCxnSpPr/>
            <p:nvPr/>
          </p:nvCxnSpPr>
          <p:spPr>
            <a:xfrm flipH="1">
              <a:off x="3664818" y="2076670"/>
              <a:ext cx="13801" cy="82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9"/>
            <p:cNvSpPr>
              <a:spLocks noChangeArrowheads="1"/>
            </p:cNvSpPr>
            <p:nvPr/>
          </p:nvSpPr>
          <p:spPr bwMode="auto">
            <a:xfrm>
              <a:off x="3141489" y="1370751"/>
              <a:ext cx="1533527" cy="305263"/>
            </a:xfrm>
            <a:prstGeom prst="rect">
              <a:avLst/>
            </a:prstGeom>
            <a:solidFill>
              <a:schemeClr val="accent1"/>
            </a:solidFill>
            <a:ln w="6350">
              <a:noFill/>
              <a:miter lim="800000"/>
              <a:headEnd/>
              <a:tailEnd/>
            </a:ln>
          </p:spPr>
          <p:txBody>
            <a:bodyPr wrap="square" lIns="72000" tIns="45719" rIns="91439" bIns="45719" anchor="ctr">
              <a:noAutofit/>
            </a:bodyPr>
            <a:lstStyle/>
            <a:p>
              <a:pPr algn="ctr" eaLnBrk="0" hangingPunct="0">
                <a:spcAft>
                  <a:spcPts val="417"/>
                </a:spcAft>
              </a:pPr>
              <a:r>
                <a:rPr lang="en-US" sz="1100" b="1" dirty="0" err="1" smtClean="0">
                  <a:solidFill>
                    <a:schemeClr val="bg1"/>
                  </a:solidFill>
                </a:rPr>
                <a:t>Präsidium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46" name="Textplatzhalter 3"/>
            <p:cNvSpPr txBox="1">
              <a:spLocks/>
            </p:cNvSpPr>
            <p:nvPr/>
          </p:nvSpPr>
          <p:spPr bwMode="gray">
            <a:xfrm>
              <a:off x="3141489" y="1765419"/>
              <a:ext cx="1533527" cy="549474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 vert="horz" lIns="108000" tIns="108000" rIns="108000" bIns="108000" rtlCol="0" anchor="ctr">
              <a:noAutofit/>
            </a:bodyPr>
            <a:lstStyle>
              <a:lvl1pPr marL="285750" marR="0" indent="-28575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73088" marR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Symbol" panose="05050102010706020507" pitchFamily="18" charset="2"/>
                <a:buChar char="-"/>
                <a:tabLst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92000" marR="0" indent="-252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44000" marR="0" indent="-252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Symbol" panose="05050102010706020507" pitchFamily="18" charset="2"/>
                <a:buChar char="-"/>
                <a:tabLst/>
                <a:defRPr sz="11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6000" marR="0" indent="-252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 sz="11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de-DE" sz="1000" dirty="0" smtClean="0"/>
                <a:t>Projektlenkung</a:t>
              </a:r>
              <a:endParaRPr lang="de-DE" sz="1000" dirty="0"/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4953715" y="1715588"/>
            <a:ext cx="914400" cy="43936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>
              <a:spcBef>
                <a:spcPts val="600"/>
              </a:spcBef>
              <a:buClr>
                <a:schemeClr val="accent2"/>
              </a:buClr>
            </a:pPr>
            <a:r>
              <a:rPr lang="de-DE" sz="800" dirty="0">
                <a:solidFill>
                  <a:schemeClr val="accent1">
                    <a:lumMod val="50000"/>
                  </a:schemeClr>
                </a:solidFill>
              </a:rPr>
              <a:t>Prof. Dr. Lothar H. </a:t>
            </a:r>
            <a:r>
              <a:rPr lang="de-DE" sz="800" dirty="0" err="1" smtClean="0">
                <a:solidFill>
                  <a:schemeClr val="accent1">
                    <a:lumMod val="50000"/>
                  </a:schemeClr>
                </a:solidFill>
              </a:rPr>
              <a:t>Wieler</a:t>
            </a:r>
            <a:endParaRPr lang="de-DE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buClr>
                <a:schemeClr val="accent2"/>
              </a:buClr>
            </a:pPr>
            <a:r>
              <a:rPr lang="de-DE" sz="800" dirty="0">
                <a:solidFill>
                  <a:schemeClr val="accent1">
                    <a:lumMod val="50000"/>
                  </a:schemeClr>
                </a:solidFill>
              </a:rPr>
              <a:t>Prof. Dr. Lars </a:t>
            </a:r>
            <a:r>
              <a:rPr lang="de-DE" sz="800" dirty="0" err="1">
                <a:solidFill>
                  <a:schemeClr val="accent1">
                    <a:lumMod val="50000"/>
                  </a:schemeClr>
                </a:solidFill>
              </a:rPr>
              <a:t>Schaade</a:t>
            </a:r>
            <a:endParaRPr lang="de-DE" sz="8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60" name="Gerade Verbindung 59"/>
          <p:cNvCxnSpPr>
            <a:endCxn id="54" idx="0"/>
          </p:cNvCxnSpPr>
          <p:nvPr/>
        </p:nvCxnSpPr>
        <p:spPr>
          <a:xfrm>
            <a:off x="4038864" y="2154948"/>
            <a:ext cx="1" cy="255764"/>
          </a:xfrm>
          <a:prstGeom prst="line">
            <a:avLst/>
          </a:prstGeom>
          <a:ln>
            <a:solidFill>
              <a:schemeClr val="tx2"/>
            </a:solidFill>
            <a:prstDash val="lg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384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smtClean="0"/>
              <a:t>Corona Warn App</a:t>
            </a:r>
            <a:endParaRPr lang="en-US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5"/>
            <p:custDataLst>
              <p:tags r:id="rId4"/>
            </p:custDataLst>
          </p:nvPr>
        </p:nvSpPr>
        <p:spPr/>
        <p:txBody>
          <a:bodyPr/>
          <a:lstStyle/>
          <a:p>
            <a:fld id="{2271A528-18B4-4813-8A02-19D5DABA2D4D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7"/>
            <p:custDataLst>
              <p:tags r:id="rId6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© msg | 14.05.2020 | Corona Warn App</a:t>
            </a:r>
            <a:endParaRPr lang="de-DE" dirty="0"/>
          </a:p>
        </p:txBody>
      </p:sp>
      <p:sp>
        <p:nvSpPr>
          <p:cNvPr id="6" name="Rechteck 5"/>
          <p:cNvSpPr/>
          <p:nvPr>
            <p:custDataLst>
              <p:tags r:id="rId7"/>
            </p:custDataLst>
          </p:nvPr>
        </p:nvSpPr>
        <p:spPr>
          <a:xfrm>
            <a:off x="686999" y="1628775"/>
            <a:ext cx="7290421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36000" rIns="0" bIns="36000" rtlCol="0" anchor="t" anchorCtr="0">
            <a:spAutoFit/>
          </a:bodyPr>
          <a:lstStyle/>
          <a:p>
            <a:r>
              <a:rPr lang="de-DE" sz="1600" dirty="0" smtClean="0">
                <a:solidFill>
                  <a:schemeClr val="tx1"/>
                </a:solidFill>
              </a:rPr>
              <a:t>Projektziele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>
            <p:custDataLst>
              <p:tags r:id="rId8"/>
            </p:custDataLst>
          </p:nvPr>
        </p:nvSpPr>
        <p:spPr>
          <a:xfrm>
            <a:off x="380999" y="1628775"/>
            <a:ext cx="306000" cy="306000"/>
          </a:xfrm>
          <a:prstGeom prst="ellipse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de-DE" sz="1200" smtClean="0">
                <a:solidFill>
                  <a:schemeClr val="bg1"/>
                </a:solidFill>
              </a:rPr>
              <a:t>1</a:t>
            </a:r>
            <a:endParaRPr lang="de-DE" sz="1200" dirty="0" err="1">
              <a:solidFill>
                <a:schemeClr val="bg1"/>
              </a:solidFill>
            </a:endParaRPr>
          </a:p>
        </p:txBody>
      </p:sp>
      <p:sp>
        <p:nvSpPr>
          <p:cNvPr id="10" name="Rechteck 9"/>
          <p:cNvSpPr/>
          <p:nvPr>
            <p:custDataLst>
              <p:tags r:id="rId9"/>
            </p:custDataLst>
          </p:nvPr>
        </p:nvSpPr>
        <p:spPr>
          <a:xfrm>
            <a:off x="7977420" y="1628775"/>
            <a:ext cx="563580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>
            <a:spAutoFit/>
          </a:bodyPr>
          <a:lstStyle/>
          <a:p>
            <a:pPr algn="r"/>
            <a:r>
              <a:rPr lang="de-DE" sz="1600" smtClean="0">
                <a:solidFill>
                  <a:schemeClr val="tx1"/>
                </a:solidFill>
              </a:rPr>
              <a:t>2</a:t>
            </a: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>
            <p:custDataLst>
              <p:tags r:id="rId10"/>
            </p:custDataLst>
          </p:nvPr>
        </p:nvSpPr>
        <p:spPr>
          <a:xfrm>
            <a:off x="686999" y="2127699"/>
            <a:ext cx="7290421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36000" rIns="0" bIns="36000" rtlCol="0" anchor="t" anchorCtr="0">
            <a:spAutoFit/>
          </a:bodyPr>
          <a:lstStyle/>
          <a:p>
            <a:r>
              <a:rPr lang="de-DE" sz="1600" smtClean="0">
                <a:solidFill>
                  <a:schemeClr val="tx1"/>
                </a:solidFill>
              </a:rPr>
              <a:t>Projektphasen / -inhalte</a:t>
            </a: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2" name="Ellipse 11"/>
          <p:cNvSpPr/>
          <p:nvPr>
            <p:custDataLst>
              <p:tags r:id="rId11"/>
            </p:custDataLst>
          </p:nvPr>
        </p:nvSpPr>
        <p:spPr>
          <a:xfrm>
            <a:off x="380999" y="2127699"/>
            <a:ext cx="306000" cy="306000"/>
          </a:xfrm>
          <a:prstGeom prst="ellipse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de-DE" sz="1200" smtClean="0">
                <a:solidFill>
                  <a:schemeClr val="bg1"/>
                </a:solidFill>
              </a:rPr>
              <a:t>2</a:t>
            </a:r>
            <a:endParaRPr lang="de-DE" sz="1200" dirty="0" err="1">
              <a:solidFill>
                <a:schemeClr val="bg1"/>
              </a:solidFill>
            </a:endParaRPr>
          </a:p>
        </p:txBody>
      </p:sp>
      <p:sp>
        <p:nvSpPr>
          <p:cNvPr id="13" name="Rechteck 12"/>
          <p:cNvSpPr/>
          <p:nvPr>
            <p:custDataLst>
              <p:tags r:id="rId12"/>
            </p:custDataLst>
          </p:nvPr>
        </p:nvSpPr>
        <p:spPr>
          <a:xfrm>
            <a:off x="7977420" y="2127699"/>
            <a:ext cx="563580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>
            <a:spAutoFit/>
          </a:bodyPr>
          <a:lstStyle/>
          <a:p>
            <a:pPr algn="r"/>
            <a:r>
              <a:rPr lang="de-DE" sz="1600" smtClean="0">
                <a:solidFill>
                  <a:schemeClr val="tx1"/>
                </a:solidFill>
              </a:rPr>
              <a:t>4</a:t>
            </a: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>
            <p:custDataLst>
              <p:tags r:id="rId13"/>
            </p:custDataLst>
          </p:nvPr>
        </p:nvSpPr>
        <p:spPr>
          <a:xfrm>
            <a:off x="686999" y="2626623"/>
            <a:ext cx="7290421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36000" rIns="0" bIns="36000" rtlCol="0" anchor="t" anchorCtr="0">
            <a:spAutoFit/>
          </a:bodyPr>
          <a:lstStyle/>
          <a:p>
            <a:r>
              <a:rPr lang="de-DE" sz="1600" smtClean="0">
                <a:solidFill>
                  <a:schemeClr val="tx1"/>
                </a:solidFill>
              </a:rPr>
              <a:t>Interne Projektstruktur am RKI</a:t>
            </a: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5" name="Ellipse 14"/>
          <p:cNvSpPr/>
          <p:nvPr>
            <p:custDataLst>
              <p:tags r:id="rId14"/>
            </p:custDataLst>
          </p:nvPr>
        </p:nvSpPr>
        <p:spPr>
          <a:xfrm>
            <a:off x="380999" y="2626623"/>
            <a:ext cx="306000" cy="306000"/>
          </a:xfrm>
          <a:prstGeom prst="ellipse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de-DE" sz="1200" smtClean="0">
                <a:solidFill>
                  <a:schemeClr val="bg1"/>
                </a:solidFill>
              </a:rPr>
              <a:t>3</a:t>
            </a:r>
            <a:endParaRPr lang="de-DE" sz="1200" dirty="0" err="1">
              <a:solidFill>
                <a:schemeClr val="bg1"/>
              </a:solidFill>
            </a:endParaRPr>
          </a:p>
        </p:txBody>
      </p:sp>
      <p:sp>
        <p:nvSpPr>
          <p:cNvPr id="16" name="Rechteck 15"/>
          <p:cNvSpPr/>
          <p:nvPr>
            <p:custDataLst>
              <p:tags r:id="rId15"/>
            </p:custDataLst>
          </p:nvPr>
        </p:nvSpPr>
        <p:spPr>
          <a:xfrm>
            <a:off x="7977420" y="2626623"/>
            <a:ext cx="563580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>
            <a:spAutoFit/>
          </a:bodyPr>
          <a:lstStyle/>
          <a:p>
            <a:pPr algn="r"/>
            <a:r>
              <a:rPr lang="de-DE" sz="1600" smtClean="0">
                <a:solidFill>
                  <a:schemeClr val="tx1"/>
                </a:solidFill>
              </a:rPr>
              <a:t>7</a:t>
            </a: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>
            <p:custDataLst>
              <p:tags r:id="rId16"/>
            </p:custDataLst>
          </p:nvPr>
        </p:nvSpPr>
        <p:spPr>
          <a:xfrm>
            <a:off x="686999" y="3125547"/>
            <a:ext cx="7290421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36000" rIns="0" bIns="36000" rtlCol="0" anchor="t" anchorCtr="0">
            <a:spAutoFit/>
          </a:bodyPr>
          <a:lstStyle/>
          <a:p>
            <a:r>
              <a:rPr lang="de-DE" sz="1600" b="1" dirty="0" smtClean="0">
                <a:solidFill>
                  <a:schemeClr val="tx1"/>
                </a:solidFill>
              </a:rPr>
              <a:t>Projektorganisation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8" name="Ellipse 17"/>
          <p:cNvSpPr/>
          <p:nvPr>
            <p:custDataLst>
              <p:tags r:id="rId17"/>
            </p:custDataLst>
          </p:nvPr>
        </p:nvSpPr>
        <p:spPr>
          <a:xfrm>
            <a:off x="380999" y="3125547"/>
            <a:ext cx="306000" cy="306000"/>
          </a:xfrm>
          <a:prstGeom prst="ellipse">
            <a:avLst/>
          </a:prstGeom>
          <a:solidFill>
            <a:schemeClr val="accent2"/>
          </a:solidFill>
          <a:ln w="635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de-DE" sz="1200" smtClean="0">
                <a:solidFill>
                  <a:schemeClr val="bg1"/>
                </a:solidFill>
              </a:rPr>
              <a:t>4</a:t>
            </a:r>
            <a:endParaRPr lang="de-DE" sz="1200" dirty="0" err="1">
              <a:solidFill>
                <a:schemeClr val="bg1"/>
              </a:solidFill>
            </a:endParaRPr>
          </a:p>
        </p:txBody>
      </p:sp>
      <p:sp>
        <p:nvSpPr>
          <p:cNvPr id="19" name="Rechteck 18"/>
          <p:cNvSpPr/>
          <p:nvPr>
            <p:custDataLst>
              <p:tags r:id="rId18"/>
            </p:custDataLst>
          </p:nvPr>
        </p:nvSpPr>
        <p:spPr>
          <a:xfrm>
            <a:off x="7977420" y="3125547"/>
            <a:ext cx="563580" cy="318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t" anchorCtr="0">
            <a:spAutoFit/>
          </a:bodyPr>
          <a:lstStyle/>
          <a:p>
            <a:pPr algn="r"/>
            <a:r>
              <a:rPr lang="de-DE" sz="1600" b="1" smtClean="0">
                <a:solidFill>
                  <a:schemeClr val="tx1"/>
                </a:solidFill>
              </a:rPr>
              <a:t>10</a:t>
            </a:r>
            <a:endParaRPr lang="de-DE" sz="1600" b="1" dirty="0" err="1">
              <a:solidFill>
                <a:schemeClr val="tx1"/>
              </a:solidFill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1353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Number"/>
  <p:tag name="ISOUTLINE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PageNumber"/>
  <p:tag name="ISOUTLINE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"/>
  <p:tag name="ISOUTLINE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Number"/>
  <p:tag name="ISOUTLINE" val="Tr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PageNumber"/>
  <p:tag name="ISOUTLINE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AGENDA" val="true"/>
  <p:tag name="CUSTOMID" val="{50D7374C-D3E6-491B-B567-D25EC7675EDC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"/>
  <p:tag name="ISOUTLINE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Number"/>
  <p:tag name="ISOUTLINE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PageNumber"/>
  <p:tag name="ISOUTLINE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AGENDA" val="true"/>
  <p:tag name="CUSTOMID" val="{9B9B1F92-85F8-4734-99D8-7B4519D7E069}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ActiveItem"/>
  <p:tag name="ISOUTLINE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ActiveItemNumber"/>
  <p:tag name="ISOUTLINE" val="Tr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ActiveItemPageNumber"/>
  <p:tag name="ISOUTLINE" val="Tr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"/>
  <p:tag name="ISOUTLINE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Number"/>
  <p:tag name="ISOUTLINE" val="Tr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PageNumber"/>
  <p:tag name="ISOUTLINE" val="Tru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"/>
  <p:tag name="ISOUTLINE" val="Tr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Number"/>
  <p:tag name="ISOUTLINE" val="Tru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PageNumber"/>
  <p:tag name="ISOUTLINE" val="Tru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ActiveItem"/>
  <p:tag name="ISOUTLINE" val="Tru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cqpzYMc0E.b8yTUly1TV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yLlHcgHN02qW4W8Pd8YY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cqpzYMc0E.b8yTUly1TV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cqpzYMc0E.b8yTUly1TV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W7S.aP9V0eUvCPmQ8VpX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W7S.aP9V0eUvCPmQ8VpX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W7S.aP9V0eUvCPmQ8VpX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W7S.aP9V0eUvCPmQ8VpX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1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ActiveItemNumber"/>
  <p:tag name="ISOUTLINE" val="Tru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AGENDA" val="true"/>
  <p:tag name="CUSTOMID" val="{337319C7-DF3C-420B-85FD-F07896D17E8A}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"/>
  <p:tag name="ISOUTLINE" val="Tru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Number"/>
  <p:tag name="ISOUTLINE" val="Tru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PageNumber"/>
  <p:tag name="ISOUTLINE" val="Tru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"/>
  <p:tag name="ISOUTLINE" val="Tru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Number"/>
  <p:tag name="ISOUTLINE" val="Tru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PageNumber"/>
  <p:tag name="ISOUTLINE" val="Tru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ActiveItem"/>
  <p:tag name="ISOUTLINE" val="Tru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ActiveItemNumber"/>
  <p:tag name="ISOUTLINE" val="Tru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ActiveItemPageNumber"/>
  <p:tag name="ISOUTLINE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ActiveItemPageNumber"/>
  <p:tag name="ISOUTLINE" val="Tru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"/>
  <p:tag name="ISOUTLINE" val="Tru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Number"/>
  <p:tag name="ISOUTLINE" val="Tru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PageNumber"/>
  <p:tag name="ISOUTLINE" val="Tru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AGENDA" val="true"/>
  <p:tag name="CUSTOMID" val="{A1A06246-CA6E-4207-851A-B20589590082}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Title 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lide Number Placeholder 7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Text Placeholder 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Text Placeholder 3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"/>
  <p:tag name="ISOUTLINE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"/>
  <p:tag name="ISOUTLINE" val="Tru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Number"/>
  <p:tag name="ISOUTLINE" val="Tru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PageNumber"/>
  <p:tag name="ISOUTLINE" val="Tru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"/>
  <p:tag name="ISOUTLINE" val="Tru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Number"/>
  <p:tag name="ISOUTLINE" val="Tru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PageNumber"/>
  <p:tag name="ISOUTLINE" val="Tru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"/>
  <p:tag name="ISOUTLINE" val="Tru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Number"/>
  <p:tag name="ISOUTLINE" val="Tru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PageNumber"/>
  <p:tag name="ISOUTLINE" val="Tru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ActiveItem"/>
  <p:tag name="ISOUTLINE" val="Tru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ActiveItemNumber"/>
  <p:tag name="ISOUTLINE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Number"/>
  <p:tag name="ISOUTLINE" val="Tru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ActiveItemPageNumber"/>
  <p:tag name="ISOUTLINE" val="Tru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PageNumber"/>
  <p:tag name="ISOUTLINE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utlineNotActiveItem"/>
  <p:tag name="ISOUTLINE" val="True"/>
</p:tagLst>
</file>

<file path=ppt/theme/theme1.xml><?xml version="1.0" encoding="utf-8"?>
<a:theme xmlns:a="http://schemas.openxmlformats.org/drawingml/2006/main" name="msg systems">
  <a:themeElements>
    <a:clrScheme name="msg neu">
      <a:dk1>
        <a:srgbClr val="000000"/>
      </a:dk1>
      <a:lt1>
        <a:srgbClr val="FFFFFF"/>
      </a:lt1>
      <a:dk2>
        <a:srgbClr val="3F3F3F"/>
      </a:dk2>
      <a:lt2>
        <a:srgbClr val="CBCBCB"/>
      </a:lt2>
      <a:accent1>
        <a:srgbClr val="60A3BC"/>
      </a:accent1>
      <a:accent2>
        <a:srgbClr val="841439"/>
      </a:accent2>
      <a:accent3>
        <a:srgbClr val="1E4A35"/>
      </a:accent3>
      <a:accent4>
        <a:srgbClr val="D08B01"/>
      </a:accent4>
      <a:accent5>
        <a:srgbClr val="8EA499"/>
      </a:accent5>
      <a:accent6>
        <a:srgbClr val="E8B380"/>
      </a:accent6>
      <a:hlink>
        <a:srgbClr val="60A3BC"/>
      </a:hlink>
      <a:folHlink>
        <a:srgbClr val="60A3BC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80000" indent="-180000">
          <a:spcBef>
            <a:spcPts val="300"/>
          </a:spcBef>
          <a:buClr>
            <a:schemeClr val="accent2"/>
          </a:buClr>
          <a:buFont typeface="Arial" panose="020B0604020202020204" pitchFamily="34" charset="0"/>
          <a:buChar char="•"/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Master - msg systems.potx" id="{330F26CC-DBBA-4B1A-9BAD-EE06E521C705}" vid="{F1810609-18C6-483C-A02D-06E5BEC4832D}"/>
    </a:ext>
  </a:extLst>
</a:theme>
</file>

<file path=ppt/theme/theme2.xml><?xml version="1.0" encoding="utf-8"?>
<a:theme xmlns:a="http://schemas.openxmlformats.org/drawingml/2006/main" name="Office Theme">
  <a:themeElements>
    <a:clrScheme name="msgGillardon_neu">
      <a:dk1>
        <a:srgbClr val="000000"/>
      </a:dk1>
      <a:lt1>
        <a:srgbClr val="FFFFFF"/>
      </a:lt1>
      <a:dk2>
        <a:srgbClr val="3F3F3F"/>
      </a:dk2>
      <a:lt2>
        <a:srgbClr val="CBCBCB"/>
      </a:lt2>
      <a:accent1>
        <a:srgbClr val="F3B545"/>
      </a:accent1>
      <a:accent2>
        <a:srgbClr val="F15931"/>
      </a:accent2>
      <a:accent3>
        <a:srgbClr val="388B74"/>
      </a:accent3>
      <a:accent4>
        <a:srgbClr val="0082BE"/>
      </a:accent4>
      <a:accent5>
        <a:srgbClr val="ABDDCF"/>
      </a:accent5>
      <a:accent6>
        <a:srgbClr val="7DD7FF"/>
      </a:accent6>
      <a:hlink>
        <a:srgbClr val="F15931"/>
      </a:hlink>
      <a:folHlink>
        <a:srgbClr val="F15931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msgGillardon_neu">
      <a:dk1>
        <a:srgbClr val="000000"/>
      </a:dk1>
      <a:lt1>
        <a:srgbClr val="FFFFFF"/>
      </a:lt1>
      <a:dk2>
        <a:srgbClr val="3F3F3F"/>
      </a:dk2>
      <a:lt2>
        <a:srgbClr val="CBCBCB"/>
      </a:lt2>
      <a:accent1>
        <a:srgbClr val="F3B545"/>
      </a:accent1>
      <a:accent2>
        <a:srgbClr val="F15931"/>
      </a:accent2>
      <a:accent3>
        <a:srgbClr val="388B74"/>
      </a:accent3>
      <a:accent4>
        <a:srgbClr val="0082BE"/>
      </a:accent4>
      <a:accent5>
        <a:srgbClr val="ABDDCF"/>
      </a:accent5>
      <a:accent6>
        <a:srgbClr val="7DD7FF"/>
      </a:accent6>
      <a:hlink>
        <a:srgbClr val="F15931"/>
      </a:hlink>
      <a:folHlink>
        <a:srgbClr val="F15931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qs:outline xmlns:qs="urn:strategyCompass:quickSlide:basic:outlineSlide:2014">
  <qs:id>307</qs:id>
  <qs:title>Projektphasen / -inhalte</qs:title>
  <qs:number>2</qs:number>
  <qs:position>2</qs:position>
  <qs:level>0</qs:level>
</qs:outline>
</file>

<file path=customXml/item2.xml><?xml version="1.0" encoding="utf-8"?>
<qs:outline xmlns:qs="urn:strategyCompass:quickSlide:basic:outlineSlide:2014">
  <qs:id>306</qs:id>
  <qs:title>Interne Projektstruktur am RKI</qs:title>
  <qs:number>3</qs:number>
  <qs:position>3</qs:position>
  <qs:level>0</qs:level>
</qs:outline>
</file>

<file path=customXml/item3.xml><?xml version="1.0" encoding="utf-8"?>
<qs:outline xmlns:qs="urn:strategyCompass:quickSlide:basic:outlineSlide:2014">
  <qs:id>308</qs:id>
  <qs:title>Aktueller Projektstand</qs:title>
  <qs:number>4</qs:number>
  <qs:position>4</qs:position>
  <qs:level>0</qs:level>
</qs:outline>
</file>

<file path=customXml/item4.xml><?xml version="1.0" encoding="utf-8"?>
<qs:outline xmlns:qs="urn:strategyCompass:quickSlide:basic:outline:2014">
  <qs:settings>
    <qs:numberingChecked>True</qs:numberingChecked>
    <qs:pagesNumberChecked>True</qs:pagesNumberChecked>
    <qs:topicsChecked>True</qs:topicsChecked>
    <qs:overviewChecked>False</qs:overviewChecked>
  </qs:settings>
  <qs:title>Corona Warn App</qs:title>
  <qs:overviewpage/>
  <qs:chapter>
    <qs:id>301</qs:id>
    <qs:title>Projektziele aus Sicht des RKI</qs:title>
    <qs:number>1</qs:number>
    <qs:position>1</qs:position>
    <qs:level>0</qs:level>
  </qs:chapter>
  <qs:chapter>
    <qs:id>307</qs:id>
    <qs:title>Projektphasen / -inhalte</qs:title>
    <qs:number>2</qs:number>
    <qs:position>2</qs:position>
    <qs:level>0</qs:level>
  </qs:chapter>
  <qs:chapter>
    <qs:id>306</qs:id>
    <qs:title>Interne Projektstruktur am RKI</qs:title>
    <qs:number>3</qs:number>
    <qs:position>3</qs:position>
    <qs:level>0</qs:level>
  </qs:chapter>
  <qs:chapter>
    <qs:id>308</qs:id>
    <qs:title>Aktueller Projektstand</qs:title>
    <qs:number>4</qs:number>
    <qs:position>4</qs:position>
    <qs:level>0</qs:level>
  </qs:chapter>
</qs:outline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sg_Klassifizierung xmlns="1dd69248-66f9-453d-8211-ae5ae34a4b30">internal</msg_Klassifizierung>
    <msg_Status xmlns="1dd69248-66f9-453d-8211-ae5ae34a4b30">draft</msg_Status>
    <msg_Firma xmlns="1dd69248-66f9-453d-8211-ae5ae34a4b30"/>
    <msg_Version xmlns="1dd69248-66f9-453d-8211-ae5ae34a4b30">0.1</msg_Version>
    <msg_Manager xmlns="1dd69248-66f9-453d-8211-ae5ae34a4b30">[Dokumentverantwortlicher]</msg_Manager>
    <msg_Dokumententyp xmlns="1dd69248-66f9-453d-8211-ae5ae34a4b30">Schriftwechsel (allgemein)</msg_Dokumententyp>
    <msg_gueltig_ab xmlns="1dd69248-66f9-453d-8211-ae5ae34a4b30">2020-04-29T12:00:00+00:00</msg_gueltig_ab>
    <msg_gueltig_bis xmlns="1dd69248-66f9-453d-8211-ae5ae34a4b30">2026-12-31T12:00:00+00:00</msg_gueltig_bis>
    <msg_Kommentar xmlns="1dd69248-66f9-453d-8211-ae5ae34a4b30">Neues Dokument erstellt.</msg_Kommentar>
  </documentManagement>
</p:properties>
</file>

<file path=customXml/item6.xml><?xml version="1.0" encoding="utf-8"?>
<qs:outline xmlns:qs="urn:strategyCompass:quickSlide:basic:outlineSlide:2014">
  <qs:id>301</qs:id>
  <qs:title>Projektziele aus Sicht des RKI</qs:title>
  <qs:number>1</qs:number>
  <qs:position>1</qs:position>
  <qs:level>0</qs:level>
</qs:outline>
</file>

<file path=customXml/itemProps1.xml><?xml version="1.0" encoding="utf-8"?>
<ds:datastoreItem xmlns:ds="http://schemas.openxmlformats.org/officeDocument/2006/customXml" ds:itemID="{50D7374C-D3E6-491B-B567-D25EC7675EDC}">
  <ds:schemaRefs>
    <ds:schemaRef ds:uri="urn:strategyCompass:quickSlide:basic:outlineSlide:2014"/>
  </ds:schemaRefs>
</ds:datastoreItem>
</file>

<file path=customXml/itemProps2.xml><?xml version="1.0" encoding="utf-8"?>
<ds:datastoreItem xmlns:ds="http://schemas.openxmlformats.org/officeDocument/2006/customXml" ds:itemID="{337319C7-DF3C-420B-85FD-F07896D17E8A}">
  <ds:schemaRefs>
    <ds:schemaRef ds:uri="urn:strategyCompass:quickSlide:basic:outlineSlide:2014"/>
  </ds:schemaRefs>
</ds:datastoreItem>
</file>

<file path=customXml/itemProps3.xml><?xml version="1.0" encoding="utf-8"?>
<ds:datastoreItem xmlns:ds="http://schemas.openxmlformats.org/officeDocument/2006/customXml" ds:itemID="{A1A06246-CA6E-4207-851A-B20589590082}">
  <ds:schemaRefs>
    <ds:schemaRef ds:uri="urn:strategyCompass:quickSlide:basic:outlineSlide:2014"/>
  </ds:schemaRefs>
</ds:datastoreItem>
</file>

<file path=customXml/itemProps4.xml><?xml version="1.0" encoding="utf-8"?>
<ds:datastoreItem xmlns:ds="http://schemas.openxmlformats.org/officeDocument/2006/customXml" ds:itemID="{704E37A6-16C5-449A-9AAA-DD5349033264}">
  <ds:schemaRefs>
    <ds:schemaRef ds:uri="urn:strategyCompass:quickSlide:basic:outline:2014"/>
  </ds:schemaRefs>
</ds:datastoreItem>
</file>

<file path=customXml/itemProps5.xml><?xml version="1.0" encoding="utf-8"?>
<ds:datastoreItem xmlns:ds="http://schemas.openxmlformats.org/officeDocument/2006/customXml" ds:itemID="{35D3BDF5-21D3-444E-8141-AD25B5FA3A29}">
  <ds:schemaRefs>
    <ds:schemaRef ds:uri="http://schemas.microsoft.com/office/2006/metadata/properties"/>
    <ds:schemaRef ds:uri="http://schemas.microsoft.com/office/infopath/2007/PartnerControls"/>
    <ds:schemaRef ds:uri="1dd69248-66f9-453d-8211-ae5ae34a4b30"/>
  </ds:schemaRefs>
</ds:datastoreItem>
</file>

<file path=customXml/itemProps6.xml><?xml version="1.0" encoding="utf-8"?>
<ds:datastoreItem xmlns:ds="http://schemas.openxmlformats.org/officeDocument/2006/customXml" ds:itemID="{9B9B1F92-85F8-4734-99D8-7B4519D7E069}">
  <ds:schemaRefs>
    <ds:schemaRef ds:uri="urn:strategyCompass:quickSlide:basic:outlineSlide:201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Master - msg systems</Template>
  <TotalTime>0</TotalTime>
  <Words>732</Words>
  <Application>Microsoft Office PowerPoint</Application>
  <PresentationFormat>A4-Papier (210x297 mm)</PresentationFormat>
  <Paragraphs>236</Paragraphs>
  <Slides>12</Slides>
  <Notes>10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msg systems</vt:lpstr>
      <vt:lpstr>Corona Warn App</vt:lpstr>
      <vt:lpstr>Corona Warn App</vt:lpstr>
      <vt:lpstr>Projektziele</vt:lpstr>
      <vt:lpstr>Corona Warn App</vt:lpstr>
      <vt:lpstr>Projektphasen</vt:lpstr>
      <vt:lpstr>Projektinhalte</vt:lpstr>
      <vt:lpstr>Corona Warn App</vt:lpstr>
      <vt:lpstr>Verantwortlichkeiten &amp; Kommunikationsstruktur</vt:lpstr>
      <vt:lpstr>Corona Warn App</vt:lpstr>
      <vt:lpstr>Projektstruktur T/SAP</vt:lpstr>
      <vt:lpstr>Tägliche Abstimmungen</vt:lpstr>
      <vt:lpstr>PowerPoint-Präsentation</vt:lpstr>
    </vt:vector>
  </TitlesOfParts>
  <Company>msg systems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Präsentation2</dc:title>
  <dc:creator>Holger Schmidt</dc:creator>
  <cp:lastModifiedBy>Helmke, Thomas</cp:lastModifiedBy>
  <cp:revision>303</cp:revision>
  <cp:lastPrinted>2014-09-03T07:52:31Z</cp:lastPrinted>
  <dcterms:created xsi:type="dcterms:W3CDTF">2020-04-29T06:24:31Z</dcterms:created>
  <dcterms:modified xsi:type="dcterms:W3CDTF">2020-05-15T06:36:29Z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g_AssistantVisibility">
    <vt:bool>false</vt:bool>
  </property>
  <property fmtid="{D5CDD505-2E9C-101B-9397-08002B2CF9AE}" pid="3" name="msg_DueDateChanged">
    <vt:filetime>2020-04-29T06:24:31Z</vt:filetime>
  </property>
</Properties>
</file>