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ti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69" r:id="rId3"/>
  </p:sldMasterIdLst>
  <p:notesMasterIdLst>
    <p:notesMasterId r:id="rId125"/>
  </p:notesMasterIdLst>
  <p:handoutMasterIdLst>
    <p:handoutMasterId r:id="rId126"/>
  </p:handoutMasterIdLst>
  <p:sldIdLst>
    <p:sldId id="427" r:id="rId4"/>
    <p:sldId id="428" r:id="rId5"/>
    <p:sldId id="431" r:id="rId6"/>
    <p:sldId id="430" r:id="rId7"/>
    <p:sldId id="494" r:id="rId8"/>
    <p:sldId id="559" r:id="rId9"/>
    <p:sldId id="470" r:id="rId10"/>
    <p:sldId id="500" r:id="rId11"/>
    <p:sldId id="509" r:id="rId12"/>
    <p:sldId id="498" r:id="rId13"/>
    <p:sldId id="437" r:id="rId14"/>
    <p:sldId id="570" r:id="rId15"/>
    <p:sldId id="568" r:id="rId16"/>
    <p:sldId id="439" r:id="rId17"/>
    <p:sldId id="440" r:id="rId18"/>
    <p:sldId id="441" r:id="rId19"/>
    <p:sldId id="555" r:id="rId20"/>
    <p:sldId id="534" r:id="rId21"/>
    <p:sldId id="442" r:id="rId22"/>
    <p:sldId id="433" r:id="rId23"/>
    <p:sldId id="508" r:id="rId24"/>
    <p:sldId id="550" r:id="rId25"/>
    <p:sldId id="435" r:id="rId26"/>
    <p:sldId id="574" r:id="rId27"/>
    <p:sldId id="553" r:id="rId28"/>
    <p:sldId id="571" r:id="rId29"/>
    <p:sldId id="538" r:id="rId30"/>
    <p:sldId id="432" r:id="rId31"/>
    <p:sldId id="515" r:id="rId32"/>
    <p:sldId id="497" r:id="rId33"/>
    <p:sldId id="579" r:id="rId34"/>
    <p:sldId id="580" r:id="rId35"/>
    <p:sldId id="581" r:id="rId36"/>
    <p:sldId id="582" r:id="rId37"/>
    <p:sldId id="583" r:id="rId38"/>
    <p:sldId id="584" r:id="rId39"/>
    <p:sldId id="585" r:id="rId40"/>
    <p:sldId id="586" r:id="rId41"/>
    <p:sldId id="587" r:id="rId42"/>
    <p:sldId id="588" r:id="rId43"/>
    <p:sldId id="589" r:id="rId44"/>
    <p:sldId id="590" r:id="rId45"/>
    <p:sldId id="554" r:id="rId46"/>
    <p:sldId id="557" r:id="rId47"/>
    <p:sldId id="558" r:id="rId48"/>
    <p:sldId id="544" r:id="rId49"/>
    <p:sldId id="547" r:id="rId50"/>
    <p:sldId id="545" r:id="rId51"/>
    <p:sldId id="546" r:id="rId52"/>
    <p:sldId id="539" r:id="rId53"/>
    <p:sldId id="540" r:id="rId54"/>
    <p:sldId id="541" r:id="rId55"/>
    <p:sldId id="542" r:id="rId56"/>
    <p:sldId id="543" r:id="rId57"/>
    <p:sldId id="575" r:id="rId58"/>
    <p:sldId id="576" r:id="rId59"/>
    <p:sldId id="517" r:id="rId60"/>
    <p:sldId id="518" r:id="rId61"/>
    <p:sldId id="519" r:id="rId62"/>
    <p:sldId id="520" r:id="rId63"/>
    <p:sldId id="521" r:id="rId64"/>
    <p:sldId id="522" r:id="rId65"/>
    <p:sldId id="523" r:id="rId66"/>
    <p:sldId id="524" r:id="rId67"/>
    <p:sldId id="481" r:id="rId68"/>
    <p:sldId id="482" r:id="rId69"/>
    <p:sldId id="504" r:id="rId70"/>
    <p:sldId id="513" r:id="rId71"/>
    <p:sldId id="512" r:id="rId72"/>
    <p:sldId id="511" r:id="rId73"/>
    <p:sldId id="514" r:id="rId74"/>
    <p:sldId id="627" r:id="rId75"/>
    <p:sldId id="628" r:id="rId76"/>
    <p:sldId id="629" r:id="rId77"/>
    <p:sldId id="630" r:id="rId78"/>
    <p:sldId id="591" r:id="rId79"/>
    <p:sldId id="592" r:id="rId80"/>
    <p:sldId id="593" r:id="rId81"/>
    <p:sldId id="594" r:id="rId82"/>
    <p:sldId id="595" r:id="rId83"/>
    <p:sldId id="596" r:id="rId84"/>
    <p:sldId id="597" r:id="rId85"/>
    <p:sldId id="598" r:id="rId86"/>
    <p:sldId id="599" r:id="rId87"/>
    <p:sldId id="600" r:id="rId88"/>
    <p:sldId id="601" r:id="rId89"/>
    <p:sldId id="602" r:id="rId90"/>
    <p:sldId id="603" r:id="rId91"/>
    <p:sldId id="604" r:id="rId92"/>
    <p:sldId id="605" r:id="rId93"/>
    <p:sldId id="606" r:id="rId94"/>
    <p:sldId id="607" r:id="rId95"/>
    <p:sldId id="608" r:id="rId96"/>
    <p:sldId id="609" r:id="rId97"/>
    <p:sldId id="610" r:id="rId98"/>
    <p:sldId id="611" r:id="rId99"/>
    <p:sldId id="612" r:id="rId100"/>
    <p:sldId id="613" r:id="rId101"/>
    <p:sldId id="614" r:id="rId102"/>
    <p:sldId id="615" r:id="rId103"/>
    <p:sldId id="616" r:id="rId104"/>
    <p:sldId id="617" r:id="rId105"/>
    <p:sldId id="618" r:id="rId106"/>
    <p:sldId id="619" r:id="rId107"/>
    <p:sldId id="620" r:id="rId108"/>
    <p:sldId id="621" r:id="rId109"/>
    <p:sldId id="622" r:id="rId110"/>
    <p:sldId id="623" r:id="rId111"/>
    <p:sldId id="624" r:id="rId112"/>
    <p:sldId id="625" r:id="rId113"/>
    <p:sldId id="626" r:id="rId114"/>
    <p:sldId id="505" r:id="rId115"/>
    <p:sldId id="578" r:id="rId116"/>
    <p:sldId id="569" r:id="rId117"/>
    <p:sldId id="577" r:id="rId118"/>
    <p:sldId id="631" r:id="rId119"/>
    <p:sldId id="564" r:id="rId120"/>
    <p:sldId id="572" r:id="rId121"/>
    <p:sldId id="573" r:id="rId122"/>
    <p:sldId id="450" r:id="rId123"/>
    <p:sldId id="549" r:id="rId124"/>
  </p:sldIdLst>
  <p:sldSz cx="9144000" cy="6858000" type="screen4x3"/>
  <p:notesSz cx="6797675" cy="9928225"/>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as, Walter" initials="HW" lastIdx="10" clrIdx="0"/>
  <p:cmAuthor id="1" name="Buchholz, Udo" initials="BU" lastIdx="0" clrIdx="1"/>
  <p:cmAuthor id="2" name="Goerlitz, Luise" initials="GL" lastIdx="2"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0D8E8"/>
    <a:srgbClr val="66A8DD"/>
    <a:srgbClr val="045AA6"/>
    <a:srgbClr val="006EC7"/>
    <a:srgbClr val="E9EDF4"/>
    <a:srgbClr val="367BB8"/>
    <a:srgbClr val="338BD2"/>
    <a:srgbClr val="4D8AD2"/>
    <a:srgbClr val="0DE3A1"/>
    <a:srgbClr val="80A5D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Helle Formatvorlage 3 - Akz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48" autoAdjust="0"/>
    <p:restoredTop sz="90046" autoAdjust="0"/>
  </p:normalViewPr>
  <p:slideViewPr>
    <p:cSldViewPr snapToGrid="0" snapToObjects="1">
      <p:cViewPr>
        <p:scale>
          <a:sx n="100" d="100"/>
          <a:sy n="100" d="100"/>
        </p:scale>
        <p:origin x="-1968" y="-438"/>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0"/>
    </p:cViewPr>
  </p:sorterViewPr>
  <p:notesViewPr>
    <p:cSldViewPr snapToGrid="0" snapToObjects="1">
      <p:cViewPr varScale="1">
        <p:scale>
          <a:sx n="93" d="100"/>
          <a:sy n="93" d="100"/>
        </p:scale>
        <p:origin x="-3780" y="-10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presProps" Target="pres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slide" Target="slides/slide115.xml"/><Relationship Id="rId126"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commentAuthors" Target="commentAuthor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slide" Target="slides/slide7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411"/>
          </a:xfrm>
          <a:prstGeom prst="rect">
            <a:avLst/>
          </a:prstGeom>
        </p:spPr>
        <p:txBody>
          <a:bodyPr vert="horz" lIns="91577" tIns="45789" rIns="91577" bIns="45789" rtlCol="0"/>
          <a:lstStyle>
            <a:lvl1pPr algn="l">
              <a:defRPr sz="1200"/>
            </a:lvl1pPr>
          </a:lstStyle>
          <a:p>
            <a:endParaRPr lang="de-DE"/>
          </a:p>
        </p:txBody>
      </p:sp>
      <p:sp>
        <p:nvSpPr>
          <p:cNvPr id="3" name="Datumsplatzhalter 2"/>
          <p:cNvSpPr>
            <a:spLocks noGrp="1"/>
          </p:cNvSpPr>
          <p:nvPr>
            <p:ph type="dt" sz="quarter" idx="1"/>
          </p:nvPr>
        </p:nvSpPr>
        <p:spPr>
          <a:xfrm>
            <a:off x="3850444" y="0"/>
            <a:ext cx="2945659" cy="496411"/>
          </a:xfrm>
          <a:prstGeom prst="rect">
            <a:avLst/>
          </a:prstGeom>
        </p:spPr>
        <p:txBody>
          <a:bodyPr vert="horz" lIns="91577" tIns="45789" rIns="91577" bIns="45789" rtlCol="0"/>
          <a:lstStyle>
            <a:lvl1pPr algn="r">
              <a:defRPr sz="1200"/>
            </a:lvl1pPr>
          </a:lstStyle>
          <a:p>
            <a:fld id="{112A5B09-A9A8-2644-9E6D-705AA413DA79}" type="datetimeFigureOut">
              <a:rPr lang="de-DE" smtClean="0"/>
              <a:t>18.05.2020</a:t>
            </a:fld>
            <a:endParaRPr lang="de-DE"/>
          </a:p>
        </p:txBody>
      </p:sp>
      <p:sp>
        <p:nvSpPr>
          <p:cNvPr id="4" name="Fußzeilenplatzhalter 3"/>
          <p:cNvSpPr>
            <a:spLocks noGrp="1"/>
          </p:cNvSpPr>
          <p:nvPr>
            <p:ph type="ftr" sz="quarter" idx="2"/>
          </p:nvPr>
        </p:nvSpPr>
        <p:spPr>
          <a:xfrm>
            <a:off x="0" y="9430091"/>
            <a:ext cx="2945659" cy="496411"/>
          </a:xfrm>
          <a:prstGeom prst="rect">
            <a:avLst/>
          </a:prstGeom>
        </p:spPr>
        <p:txBody>
          <a:bodyPr vert="horz" lIns="91577" tIns="45789" rIns="91577" bIns="45789" rtlCol="0" anchor="b"/>
          <a:lstStyle>
            <a:lvl1pPr algn="l">
              <a:defRPr sz="1200"/>
            </a:lvl1pPr>
          </a:lstStyle>
          <a:p>
            <a:endParaRPr lang="de-DE"/>
          </a:p>
        </p:txBody>
      </p:sp>
      <p:sp>
        <p:nvSpPr>
          <p:cNvPr id="5" name="Foliennummernplatzhalter 4"/>
          <p:cNvSpPr>
            <a:spLocks noGrp="1"/>
          </p:cNvSpPr>
          <p:nvPr>
            <p:ph type="sldNum" sz="quarter" idx="3"/>
          </p:nvPr>
        </p:nvSpPr>
        <p:spPr>
          <a:xfrm>
            <a:off x="3850444" y="9430091"/>
            <a:ext cx="2945659" cy="496411"/>
          </a:xfrm>
          <a:prstGeom prst="rect">
            <a:avLst/>
          </a:prstGeom>
        </p:spPr>
        <p:txBody>
          <a:bodyPr vert="horz" lIns="91577" tIns="45789" rIns="91577" bIns="45789" rtlCol="0" anchor="b"/>
          <a:lstStyle>
            <a:lvl1pPr algn="r">
              <a:defRPr sz="1200"/>
            </a:lvl1pPr>
          </a:lstStyle>
          <a:p>
            <a:fld id="{5EDF7B35-E1B4-904A-9F7F-1474D5483FC4}" type="slidenum">
              <a:rPr lang="de-DE" smtClean="0"/>
              <a:t>‹Nr.›</a:t>
            </a:fld>
            <a:endParaRPr lang="de-DE"/>
          </a:p>
        </p:txBody>
      </p:sp>
    </p:spTree>
    <p:extLst>
      <p:ext uri="{BB962C8B-B14F-4D97-AF65-F5344CB8AC3E}">
        <p14:creationId xmlns:p14="http://schemas.microsoft.com/office/powerpoint/2010/main" val="39675581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411"/>
          </a:xfrm>
          <a:prstGeom prst="rect">
            <a:avLst/>
          </a:prstGeom>
        </p:spPr>
        <p:txBody>
          <a:bodyPr vert="horz" lIns="91577" tIns="45789" rIns="91577" bIns="45789" rtlCol="0"/>
          <a:lstStyle>
            <a:lvl1pPr algn="l">
              <a:defRPr sz="1200"/>
            </a:lvl1pPr>
          </a:lstStyle>
          <a:p>
            <a:endParaRPr lang="de-DE"/>
          </a:p>
        </p:txBody>
      </p:sp>
      <p:sp>
        <p:nvSpPr>
          <p:cNvPr id="3" name="Datumsplatzhalter 2"/>
          <p:cNvSpPr>
            <a:spLocks noGrp="1"/>
          </p:cNvSpPr>
          <p:nvPr>
            <p:ph type="dt" idx="1"/>
          </p:nvPr>
        </p:nvSpPr>
        <p:spPr>
          <a:xfrm>
            <a:off x="3850444" y="0"/>
            <a:ext cx="2945659" cy="496411"/>
          </a:xfrm>
          <a:prstGeom prst="rect">
            <a:avLst/>
          </a:prstGeom>
        </p:spPr>
        <p:txBody>
          <a:bodyPr vert="horz" lIns="91577" tIns="45789" rIns="91577" bIns="45789" rtlCol="0"/>
          <a:lstStyle>
            <a:lvl1pPr algn="r">
              <a:defRPr sz="1200"/>
            </a:lvl1pPr>
          </a:lstStyle>
          <a:p>
            <a:fld id="{03B55E56-2990-C745-88B9-6378D75E0E12}" type="datetimeFigureOut">
              <a:rPr lang="de-DE" smtClean="0"/>
              <a:t>18.05.2020</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577" tIns="45789" rIns="91577" bIns="45789" rtlCol="0" anchor="ctr"/>
          <a:lstStyle/>
          <a:p>
            <a:endParaRPr lang="de-DE"/>
          </a:p>
        </p:txBody>
      </p:sp>
      <p:sp>
        <p:nvSpPr>
          <p:cNvPr id="5" name="Notizenplatzhalter 4"/>
          <p:cNvSpPr>
            <a:spLocks noGrp="1"/>
          </p:cNvSpPr>
          <p:nvPr>
            <p:ph type="body" sz="quarter" idx="3"/>
          </p:nvPr>
        </p:nvSpPr>
        <p:spPr>
          <a:xfrm>
            <a:off x="679768" y="4715907"/>
            <a:ext cx="5438140" cy="4467701"/>
          </a:xfrm>
          <a:prstGeom prst="rect">
            <a:avLst/>
          </a:prstGeom>
        </p:spPr>
        <p:txBody>
          <a:bodyPr vert="horz" lIns="91577" tIns="45789" rIns="91577" bIns="45789"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30091"/>
            <a:ext cx="2945659" cy="496411"/>
          </a:xfrm>
          <a:prstGeom prst="rect">
            <a:avLst/>
          </a:prstGeom>
        </p:spPr>
        <p:txBody>
          <a:bodyPr vert="horz" lIns="91577" tIns="45789" rIns="91577" bIns="45789" rtlCol="0" anchor="b"/>
          <a:lstStyle>
            <a:lvl1pPr algn="l">
              <a:defRPr sz="1200"/>
            </a:lvl1pPr>
          </a:lstStyle>
          <a:p>
            <a:endParaRPr lang="de-DE"/>
          </a:p>
        </p:txBody>
      </p:sp>
      <p:sp>
        <p:nvSpPr>
          <p:cNvPr id="7" name="Foliennummernplatzhalter 6"/>
          <p:cNvSpPr>
            <a:spLocks noGrp="1"/>
          </p:cNvSpPr>
          <p:nvPr>
            <p:ph type="sldNum" sz="quarter" idx="5"/>
          </p:nvPr>
        </p:nvSpPr>
        <p:spPr>
          <a:xfrm>
            <a:off x="3850444" y="9430091"/>
            <a:ext cx="2945659" cy="496411"/>
          </a:xfrm>
          <a:prstGeom prst="rect">
            <a:avLst/>
          </a:prstGeom>
        </p:spPr>
        <p:txBody>
          <a:bodyPr vert="horz" lIns="91577" tIns="45789" rIns="91577" bIns="45789" rtlCol="0" anchor="b"/>
          <a:lstStyle>
            <a:lvl1pPr algn="r">
              <a:defRPr sz="1200"/>
            </a:lvl1pPr>
          </a:lstStyle>
          <a:p>
            <a:fld id="{E7DB3B74-E7C2-B34F-8624-8515ACB00503}" type="slidenum">
              <a:rPr lang="de-DE" smtClean="0"/>
              <a:t>‹Nr.›</a:t>
            </a:fld>
            <a:endParaRPr lang="de-DE"/>
          </a:p>
        </p:txBody>
      </p:sp>
    </p:spTree>
    <p:extLst>
      <p:ext uri="{BB962C8B-B14F-4D97-AF65-F5344CB8AC3E}">
        <p14:creationId xmlns:p14="http://schemas.microsoft.com/office/powerpoint/2010/main" val="33947342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file:///\\rki.local\daten\Projekte\RKI_nCoV-Lage\2.Themen\2.1.Epidemiologie\Nowcasting\Do-Files\pics\Surveillance\apr25"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rocs.hu-berlin.de/covid-19-mobility/de/current-mobility/"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rocs.hu-berlin.de/covid-19-mobility/de/current-mobility/"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a:t>
            </a:r>
            <a:r>
              <a:rPr lang="de-DE" dirty="0" smtClean="0"/>
              <a:t>Projekte\RKI_nCoV-Lage\3.Kommunikation\3.7.Lageberichte</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u="sng" kern="1200" dirty="0" smtClean="0">
                <a:solidFill>
                  <a:schemeClr val="tx1"/>
                </a:solidFill>
                <a:effectLst/>
                <a:latin typeface="+mn-lt"/>
                <a:ea typeface="+mn-ea"/>
                <a:cs typeface="+mn-cs"/>
                <a:hlinkClick r:id="rId3"/>
              </a:rPr>
              <a:t>S:\Projekte\RKI_nCoV-Lage\2.Themen\2.1.Epidemiologie\Nowcasting\Do-Files\pics\Surveillance </a:t>
            </a:r>
            <a:endParaRPr lang="de-DE" dirty="0" smtClean="0"/>
          </a:p>
          <a:p>
            <a:endParaRPr lang="de-DE" sz="1200" u="sng" kern="1200" dirty="0" smtClean="0">
              <a:solidFill>
                <a:schemeClr val="tx1"/>
              </a:solidFill>
              <a:effectLst/>
              <a:latin typeface="+mn-lt"/>
              <a:ea typeface="+mn-ea"/>
              <a:cs typeface="+mn-cs"/>
            </a:endParaRPr>
          </a:p>
          <a:p>
            <a:r>
              <a:rPr lang="de-DE" sz="1200" u="none" kern="1200" dirty="0" smtClean="0">
                <a:solidFill>
                  <a:schemeClr val="tx1"/>
                </a:solidFill>
                <a:effectLst/>
                <a:latin typeface="+mn-lt"/>
                <a:ea typeface="+mn-ea"/>
                <a:cs typeface="+mn-cs"/>
              </a:rPr>
              <a:t>Ordner BL</a:t>
            </a:r>
          </a:p>
          <a:p>
            <a:r>
              <a:rPr lang="de-DE" sz="1200" u="none" kern="1200" dirty="0" smtClean="0">
                <a:solidFill>
                  <a:schemeClr val="tx1"/>
                </a:solidFill>
                <a:effectLst/>
                <a:latin typeface="+mn-lt"/>
                <a:ea typeface="+mn-ea"/>
                <a:cs typeface="+mn-cs"/>
              </a:rPr>
              <a:t>Excel-Tabelle </a:t>
            </a:r>
            <a:r>
              <a:rPr lang="de-DE" sz="1200" u="none" kern="1200" dirty="0" err="1" smtClean="0">
                <a:solidFill>
                  <a:schemeClr val="tx1"/>
                </a:solidFill>
                <a:effectLst/>
                <a:latin typeface="+mn-lt"/>
                <a:ea typeface="+mn-ea"/>
                <a:cs typeface="+mn-cs"/>
              </a:rPr>
              <a:t>Nowcast_BL</a:t>
            </a:r>
            <a:r>
              <a:rPr lang="de-DE" sz="1200" u="none" kern="1200" dirty="0" smtClean="0">
                <a:solidFill>
                  <a:schemeClr val="tx1"/>
                </a:solidFill>
                <a:effectLst/>
                <a:latin typeface="+mn-lt"/>
                <a:ea typeface="+mn-ea"/>
                <a:cs typeface="+mn-cs"/>
              </a:rPr>
              <a:t> , Reiter R_BL</a:t>
            </a:r>
          </a:p>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10</a:t>
            </a:fld>
            <a:endParaRPr lang="de-DE"/>
          </a:p>
        </p:txBody>
      </p:sp>
    </p:spTree>
    <p:extLst>
      <p:ext uri="{BB962C8B-B14F-4D97-AF65-F5344CB8AC3E}">
        <p14:creationId xmlns:p14="http://schemas.microsoft.com/office/powerpoint/2010/main" val="1566459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14</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15</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16</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Extra Folie nur Dienstags</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17</a:t>
            </a:fld>
            <a:endParaRPr lang="de-DE"/>
          </a:p>
        </p:txBody>
      </p:sp>
    </p:spTree>
    <p:extLst>
      <p:ext uri="{BB962C8B-B14F-4D97-AF65-F5344CB8AC3E}">
        <p14:creationId xmlns:p14="http://schemas.microsoft.com/office/powerpoint/2010/main" val="1389190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r>
              <a:rPr lang="de-DE" dirty="0" smtClean="0"/>
              <a:t>PDF: kreise_2020-xx-xx_optionIF_00</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19</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r>
              <a:rPr lang="de-DE" dirty="0" smtClean="0"/>
              <a:t>Quelle: Ordner des aktuellen Lageberichts S:\Projekte\RKI_nCoV-Lage\3.Kommunikation\3.7.Lageberichte</a:t>
            </a:r>
          </a:p>
          <a:p>
            <a:pPr defTabSz="457886">
              <a:defRPr/>
            </a:pPr>
            <a:r>
              <a:rPr lang="de-DE" dirty="0" smtClean="0"/>
              <a:t>Reiter Alter-Geschlecht</a:t>
            </a:r>
          </a:p>
          <a:p>
            <a:pPr defTabSz="457886">
              <a:defRPr/>
            </a:pPr>
            <a:endParaRPr lang="de-DE" dirty="0" smtClean="0"/>
          </a:p>
          <a:p>
            <a:pPr defTabSz="457886">
              <a:defRPr/>
            </a:pPr>
            <a:r>
              <a:rPr lang="de-DE" dirty="0" smtClean="0"/>
              <a:t>Reiter AG10-Geschlecht für Anteil &gt;= 70 und Abbildung</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20</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r>
              <a:rPr lang="de-DE" dirty="0" smtClean="0"/>
              <a:t>Quelle: Ordner des aktuellen Lageberichts S:\Projekte\RKI_nCoV-Lage\3.Kommunikation\3.7.Lageberichte</a:t>
            </a:r>
          </a:p>
          <a:p>
            <a:pPr defTabSz="457886">
              <a:defRPr/>
            </a:pPr>
            <a:r>
              <a:rPr lang="de-DE" dirty="0" smtClean="0"/>
              <a:t>Reiter AG10-Meldewoche</a:t>
            </a:r>
          </a:p>
          <a:p>
            <a:pPr defTabSz="457886">
              <a:defRPr/>
            </a:pPr>
            <a:endParaRPr lang="de-DE" dirty="0" smtClean="0"/>
          </a:p>
          <a:p>
            <a:pPr defTabSz="457886">
              <a:defRPr/>
            </a:pPr>
            <a:r>
              <a:rPr lang="de-DE" dirty="0" smtClean="0"/>
              <a:t>Anzahl Gesamtfälle mit Angaben</a:t>
            </a:r>
            <a:r>
              <a:rPr lang="de-DE" baseline="0" dirty="0" smtClean="0"/>
              <a:t> = S</a:t>
            </a:r>
            <a:r>
              <a:rPr lang="de-DE" dirty="0" smtClean="0"/>
              <a:t>umme aus den Fallzahlen der dargestellten Meldewochen summieren</a:t>
            </a:r>
            <a:r>
              <a:rPr lang="de-DE" baseline="0" dirty="0" smtClean="0"/>
              <a:t> (ohne unbekannt)</a:t>
            </a:r>
            <a:endParaRPr lang="de-DE" dirty="0" smtClean="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Quelle: Ordner des aktuellen Lageberichts S:\Projekte\RKI_nCoV-Lage\3.Kommunikation\3.7.Lageberichte</a:t>
            </a:r>
          </a:p>
          <a:p>
            <a:pPr defTabSz="457886">
              <a:defRPr/>
            </a:pPr>
            <a:r>
              <a:rPr lang="de-DE" dirty="0" smtClean="0"/>
              <a:t>Reiter Todesfälle für Angaben in der linken Tabelle</a:t>
            </a:r>
          </a:p>
          <a:p>
            <a:pPr defTabSz="457886">
              <a:defRPr/>
            </a:pPr>
            <a:r>
              <a:rPr lang="de-DE" dirty="0" smtClean="0"/>
              <a:t>Reiter AG10-Geschlecht Verstorben</a:t>
            </a:r>
            <a:r>
              <a:rPr lang="de-DE" baseline="0" dirty="0" smtClean="0"/>
              <a:t> für Abbildung</a:t>
            </a:r>
          </a:p>
          <a:p>
            <a:pPr defTabSz="457886">
              <a:defRPr/>
            </a:pPr>
            <a:r>
              <a:rPr lang="de-DE" baseline="0" dirty="0" smtClean="0"/>
              <a:t>Untere Tabelle aus Präsentation für </a:t>
            </a:r>
            <a:r>
              <a:rPr lang="de-DE" baseline="0" dirty="0" err="1" smtClean="0"/>
              <a:t>Wieler</a:t>
            </a:r>
            <a:r>
              <a:rPr lang="de-DE" baseline="0" dirty="0" smtClean="0"/>
              <a:t> mit aktuellem Datum: </a:t>
            </a:r>
            <a:r>
              <a:rPr lang="de-DE" sz="1200" kern="1200" dirty="0" smtClean="0">
                <a:solidFill>
                  <a:schemeClr val="tx1"/>
                </a:solidFill>
                <a:effectLst/>
                <a:latin typeface="+mn-lt"/>
                <a:ea typeface="+mn-ea"/>
                <a:cs typeface="+mn-cs"/>
              </a:rPr>
              <a:t>S:\Projekte\RKI_nCoV-Lage\3.Kommunikation\6.3 Vorträge\</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S:\Projekte\RKI_nCoV-Lage\3.Kommunikation\3.7.Lageberichte</a:t>
            </a:r>
          </a:p>
          <a:p>
            <a:pPr defTabSz="457886">
              <a:defRPr/>
            </a:pPr>
            <a:endParaRPr lang="de-DE" dirty="0" smtClean="0"/>
          </a:p>
          <a:p>
            <a:pPr defTabSz="457886">
              <a:defRPr/>
            </a:pPr>
            <a:r>
              <a:rPr lang="de-DE" dirty="0" smtClean="0"/>
              <a:t>Excel-Tabelle </a:t>
            </a:r>
            <a:r>
              <a:rPr lang="de-DE" dirty="0" err="1" smtClean="0"/>
              <a:t>Fallzahlen_aktuellesDatum</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Quelle: Ordner des aktuellen Lageberichts S:\Projekte\RKI_nCoV-Lage\3.Kommunikation\3.7.Lageberichte</a:t>
            </a:r>
          </a:p>
          <a:p>
            <a:pPr defTabSz="457886">
              <a:defRPr/>
            </a:pPr>
            <a:r>
              <a:rPr lang="de-DE" dirty="0" smtClean="0"/>
              <a:t>Reiter Todesfälle für Angaben in der linken Tabelle</a:t>
            </a:r>
          </a:p>
          <a:p>
            <a:pPr defTabSz="457886">
              <a:defRPr/>
            </a:pPr>
            <a:r>
              <a:rPr lang="de-DE" dirty="0" smtClean="0"/>
              <a:t>Reiter AG10-Geschlecht Verstorben</a:t>
            </a:r>
            <a:r>
              <a:rPr lang="de-DE" baseline="0" dirty="0" smtClean="0"/>
              <a:t> für Abbildung</a:t>
            </a:r>
          </a:p>
          <a:p>
            <a:pPr defTabSz="457886">
              <a:defRPr/>
            </a:pPr>
            <a:r>
              <a:rPr lang="de-DE" baseline="0" dirty="0" smtClean="0"/>
              <a:t>Untere Tabelle aus Präsentation für </a:t>
            </a:r>
            <a:r>
              <a:rPr lang="de-DE" baseline="0" dirty="0" err="1" smtClean="0"/>
              <a:t>Wieler</a:t>
            </a:r>
            <a:r>
              <a:rPr lang="de-DE" baseline="0" dirty="0" smtClean="0"/>
              <a:t> mit aktuellem Datum: </a:t>
            </a:r>
            <a:r>
              <a:rPr lang="de-DE" sz="1200" kern="1200" dirty="0" smtClean="0">
                <a:solidFill>
                  <a:schemeClr val="tx1"/>
                </a:solidFill>
                <a:effectLst/>
                <a:latin typeface="+mn-lt"/>
                <a:ea typeface="+mn-ea"/>
                <a:cs typeface="+mn-cs"/>
              </a:rPr>
              <a:t>S:\Projekte\RKI_nCoV-Lage\3.Kommunikation\6.3 Vorträge\</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Excel-File: Covid19_Liste_stand_xxx</a:t>
            </a:r>
          </a:p>
          <a:p>
            <a:pPr defTabSz="457886">
              <a:defRPr/>
            </a:pPr>
            <a:r>
              <a:rPr lang="de-DE" dirty="0" smtClean="0"/>
              <a:t>Reiter: </a:t>
            </a:r>
            <a:r>
              <a:rPr lang="de-DE" dirty="0" err="1" smtClean="0"/>
              <a:t>Einrichtung_Details</a:t>
            </a:r>
            <a:endParaRPr lang="de-DE" dirty="0" smtClean="0"/>
          </a:p>
          <a:p>
            <a:pPr marL="0" marR="0" indent="0" algn="l" defTabSz="457886" rtl="0" eaLnBrk="1" fontAlgn="auto" latinLnBrk="0" hangingPunct="1">
              <a:lnSpc>
                <a:spcPct val="100000"/>
              </a:lnSpc>
              <a:spcBef>
                <a:spcPts val="0"/>
              </a:spcBef>
              <a:spcAft>
                <a:spcPts val="0"/>
              </a:spcAft>
              <a:buClrTx/>
              <a:buSzTx/>
              <a:buFontTx/>
              <a:buNone/>
              <a:tabLst/>
              <a:defRPr/>
            </a:pPr>
            <a:r>
              <a:rPr lang="de-DE" sz="1200" b="0" i="0" u="none" strike="noStrike" kern="1200" dirty="0" smtClean="0">
                <a:solidFill>
                  <a:schemeClr val="tx1"/>
                </a:solidFill>
                <a:effectLst/>
                <a:latin typeface="+mn-lt"/>
                <a:ea typeface="+mn-ea"/>
                <a:cs typeface="+mn-cs"/>
              </a:rPr>
              <a:t>* Spalte H</a:t>
            </a:r>
            <a:endParaRPr lang="de-DE" sz="1200" dirty="0" smtClean="0">
              <a:effectLst/>
              <a:latin typeface="+mn-lt"/>
              <a:ea typeface="MS Mincho"/>
              <a:cs typeface="Times New Roman"/>
            </a:endParaRPr>
          </a:p>
          <a:p>
            <a:pPr defTabSz="457886">
              <a:defRPr/>
            </a:pPr>
            <a:endParaRPr lang="de-DE" dirty="0" smtClean="0"/>
          </a:p>
          <a:p>
            <a:pPr marL="0" marR="0" indent="0" algn="l" defTabSz="457886" rtl="0" eaLnBrk="1" fontAlgn="auto" latinLnBrk="0" hangingPunct="1">
              <a:lnSpc>
                <a:spcPct val="100000"/>
              </a:lnSpc>
              <a:spcBef>
                <a:spcPts val="0"/>
              </a:spcBef>
              <a:spcAft>
                <a:spcPts val="0"/>
              </a:spcAft>
              <a:buClrTx/>
              <a:buSzTx/>
              <a:buFontTx/>
              <a:buNone/>
              <a:tabLst/>
              <a:defRPr/>
            </a:pPr>
            <a:r>
              <a:rPr lang="de-DE" dirty="0" smtClean="0"/>
              <a:t>Reite Exposition: </a:t>
            </a:r>
          </a:p>
          <a:p>
            <a:pPr marL="0" marR="0" indent="0" algn="l" defTabSz="457886" rtl="0" eaLnBrk="1" fontAlgn="auto" latinLnBrk="0" hangingPunct="1">
              <a:lnSpc>
                <a:spcPct val="100000"/>
              </a:lnSpc>
              <a:spcBef>
                <a:spcPts val="0"/>
              </a:spcBef>
              <a:spcAft>
                <a:spcPts val="0"/>
              </a:spcAft>
              <a:buClrTx/>
              <a:buSzTx/>
              <a:buFontTx/>
              <a:buNone/>
              <a:tabLst/>
              <a:defRPr/>
            </a:pPr>
            <a:r>
              <a:rPr lang="de-DE" sz="1200" dirty="0" smtClean="0">
                <a:solidFill>
                  <a:srgbClr val="000000"/>
                </a:solidFill>
                <a:effectLst/>
                <a:latin typeface="+mn-lt"/>
                <a:ea typeface="Times New Roman"/>
                <a:cs typeface="Calibri"/>
              </a:rPr>
              <a:t>Keine Tätigkeit, Betreuung, Unterbringung  in genannten Einrichtungen = </a:t>
            </a:r>
            <a:r>
              <a:rPr lang="de-DE" dirty="0" smtClean="0"/>
              <a:t>Ohne</a:t>
            </a:r>
            <a:endParaRPr lang="de-DE" sz="1200" dirty="0" smtClean="0">
              <a:effectLst/>
              <a:latin typeface="+mn-lt"/>
              <a:ea typeface="MS Mincho"/>
              <a:cs typeface="Times New Roman"/>
            </a:endParaRPr>
          </a:p>
          <a:p>
            <a:pPr marL="0" marR="0" indent="0" algn="l" defTabSz="457886" rtl="0" eaLnBrk="1" fontAlgn="auto" latinLnBrk="0" hangingPunct="1">
              <a:lnSpc>
                <a:spcPct val="100000"/>
              </a:lnSpc>
              <a:spcBef>
                <a:spcPts val="0"/>
              </a:spcBef>
              <a:spcAft>
                <a:spcPts val="0"/>
              </a:spcAft>
              <a:buClrTx/>
              <a:buSzTx/>
              <a:buFontTx/>
              <a:buNone/>
              <a:tabLst/>
              <a:defRPr/>
            </a:pPr>
            <a:r>
              <a:rPr lang="de-DE" sz="1200" dirty="0" smtClean="0">
                <a:solidFill>
                  <a:srgbClr val="000000"/>
                </a:solidFill>
                <a:effectLst/>
                <a:latin typeface="+mn-lt"/>
                <a:ea typeface="Times New Roman"/>
                <a:cs typeface="Calibri"/>
              </a:rPr>
              <a:t>Unbekannt = </a:t>
            </a:r>
            <a:r>
              <a:rPr lang="de-DE" sz="1200" b="0" i="0" u="none" strike="noStrike" kern="1200" dirty="0" smtClean="0">
                <a:solidFill>
                  <a:schemeClr val="tx1"/>
                </a:solidFill>
                <a:effectLst/>
                <a:latin typeface="+mn-lt"/>
                <a:ea typeface="+mn-ea"/>
                <a:cs typeface="+mn-cs"/>
              </a:rPr>
              <a:t>nicht </a:t>
            </a:r>
            <a:r>
              <a:rPr lang="de-DE" sz="1200" b="0" i="0" u="none" strike="noStrike" kern="1200" dirty="0" err="1" smtClean="0">
                <a:solidFill>
                  <a:schemeClr val="tx1"/>
                </a:solidFill>
                <a:effectLst/>
                <a:latin typeface="+mn-lt"/>
                <a:ea typeface="+mn-ea"/>
                <a:cs typeface="+mn-cs"/>
              </a:rPr>
              <a:t>erhoben+nicht</a:t>
            </a:r>
            <a:r>
              <a:rPr lang="de-DE" sz="1200" b="0" i="0" u="none" strike="noStrike" kern="1200" dirty="0" smtClean="0">
                <a:solidFill>
                  <a:schemeClr val="tx1"/>
                </a:solidFill>
                <a:effectLst/>
                <a:latin typeface="+mn-lt"/>
                <a:ea typeface="+mn-ea"/>
                <a:cs typeface="+mn-cs"/>
              </a:rPr>
              <a:t> ermittelbar</a:t>
            </a:r>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25</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defTabSz="457792">
              <a:buFontTx/>
              <a:buNone/>
              <a:defRPr/>
            </a:pPr>
            <a:r>
              <a:rPr lang="de-DE" dirty="0" smtClean="0"/>
              <a:t>Email 27.4.2020</a:t>
            </a:r>
          </a:p>
          <a:p>
            <a:pPr marL="0" indent="0" defTabSz="457792">
              <a:buFontTx/>
              <a:buNone/>
              <a:defRPr/>
            </a:pPr>
            <a:endParaRPr lang="de-DE" dirty="0" smtClean="0"/>
          </a:p>
          <a:p>
            <a:r>
              <a:rPr lang="de-DE" sz="1200" kern="1200" smtClean="0">
                <a:solidFill>
                  <a:schemeClr val="tx1"/>
                </a:solidFill>
                <a:effectLst/>
                <a:latin typeface="+mn-lt"/>
                <a:ea typeface="+mn-ea"/>
                <a:cs typeface="+mn-cs"/>
              </a:rPr>
              <a:t>Liebe Sandra,</a:t>
            </a:r>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p>
          <a:p>
            <a:r>
              <a:rPr lang="de-DE" sz="1200" kern="1200" dirty="0" smtClean="0">
                <a:solidFill>
                  <a:schemeClr val="tx1"/>
                </a:solidFill>
                <a:effectLst/>
                <a:latin typeface="+mn-lt"/>
                <a:ea typeface="+mn-ea"/>
                <a:cs typeface="+mn-cs"/>
              </a:rPr>
              <a:t>wir haben die Berechnung nochmal angepasst und warten noch auf Daten </a:t>
            </a:r>
            <a:r>
              <a:rPr lang="de-DE" sz="1200" kern="1200" smtClean="0">
                <a:solidFill>
                  <a:schemeClr val="tx1"/>
                </a:solidFill>
                <a:effectLst/>
                <a:latin typeface="+mn-lt"/>
                <a:ea typeface="+mn-ea"/>
                <a:cs typeface="+mn-cs"/>
              </a:rPr>
              <a:t>von FG31, </a:t>
            </a:r>
            <a:r>
              <a:rPr lang="de-DE" sz="1200" kern="1200" dirty="0" smtClean="0">
                <a:solidFill>
                  <a:schemeClr val="tx1"/>
                </a:solidFill>
                <a:effectLst/>
                <a:latin typeface="+mn-lt"/>
                <a:ea typeface="+mn-ea"/>
                <a:cs typeface="+mn-cs"/>
              </a:rPr>
              <a:t>daher gibt es bisher noch keine Aktualisierung der nosokomialen Ausbruchszahlen. Im Laufe der Woche bekommen wir eine sinnvolle Auswertung hin.</a:t>
            </a:r>
          </a:p>
          <a:p>
            <a:r>
              <a:rPr lang="de-DE" sz="1200" kern="1200" smtClean="0">
                <a:solidFill>
                  <a:schemeClr val="tx1"/>
                </a:solidFill>
                <a:effectLst/>
                <a:latin typeface="+mn-lt"/>
                <a:ea typeface="+mn-ea"/>
                <a:cs typeface="+mn-cs"/>
              </a:rPr>
              <a:t>Grüße,</a:t>
            </a:r>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Sebastian </a:t>
            </a:r>
          </a:p>
          <a:p>
            <a:pPr marL="0" indent="0" defTabSz="457792">
              <a:buFontTx/>
              <a:buNone/>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27</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NEU: Datenquelle:</a:t>
            </a:r>
            <a:r>
              <a:rPr lang="de-DE" baseline="0" dirty="0" smtClean="0"/>
              <a:t> COVID-19-Cube</a:t>
            </a:r>
            <a:endParaRPr lang="de-DE" dirty="0" smtClean="0"/>
          </a:p>
          <a:p>
            <a:pPr defTabSz="457886">
              <a:defRPr/>
            </a:pPr>
            <a:endParaRPr lang="de-DE" dirty="0" smtClean="0"/>
          </a:p>
          <a:p>
            <a:pPr defTabSz="457886">
              <a:defRPr/>
            </a:pPr>
            <a:r>
              <a:rPr lang="de-DE" dirty="0" smtClean="0"/>
              <a:t>----------</a:t>
            </a:r>
          </a:p>
          <a:p>
            <a:pPr defTabSz="457886">
              <a:defRPr/>
            </a:pPr>
            <a:r>
              <a:rPr lang="de-DE" dirty="0" smtClean="0"/>
              <a:t>Datenquelle</a:t>
            </a:r>
            <a:r>
              <a:rPr lang="de-DE" smtClean="0"/>
              <a:t>: Covid19_Liste, </a:t>
            </a:r>
            <a:r>
              <a:rPr lang="de-DE" dirty="0" smtClean="0"/>
              <a:t>Datenblätter: Expositionsort 		</a:t>
            </a:r>
            <a:r>
              <a:rPr lang="de-DE" baseline="0" dirty="0" smtClean="0"/>
              <a:t>- Wichtig: vor der nächsten Filterung den vorherigen Filter entfernen! </a:t>
            </a:r>
            <a:endParaRPr lang="de-DE" dirty="0" smtClean="0"/>
          </a:p>
          <a:p>
            <a:pPr defTabSz="457886">
              <a:defRPr/>
            </a:pPr>
            <a:r>
              <a:rPr lang="de-DE" baseline="0" dirty="0" smtClean="0"/>
              <a:t>Expositionsland: 1. </a:t>
            </a:r>
            <a:r>
              <a:rPr lang="de-DE" dirty="0" smtClean="0"/>
              <a:t>Ebene (ohne Deutschland)</a:t>
            </a:r>
          </a:p>
          <a:p>
            <a:pPr defTabSz="457886">
              <a:defRPr/>
            </a:pPr>
            <a:r>
              <a:rPr lang="de-DE" baseline="0" dirty="0" smtClean="0"/>
              <a:t>Häufig genannte Regionen: 2. </a:t>
            </a:r>
            <a:r>
              <a:rPr lang="de-DE" dirty="0" smtClean="0"/>
              <a:t>Ebene; nach Land filtern</a:t>
            </a: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28</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Quelle: Bericht DIVI-Intensivregister; per Email</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29</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886" rtl="0" eaLnBrk="1" fontAlgn="auto" latinLnBrk="0" hangingPunct="1">
              <a:lnSpc>
                <a:spcPct val="100000"/>
              </a:lnSpc>
              <a:spcBef>
                <a:spcPts val="0"/>
              </a:spcBef>
              <a:spcAft>
                <a:spcPts val="0"/>
              </a:spcAft>
              <a:buClrTx/>
              <a:buSzTx/>
              <a:buFontTx/>
              <a:buNone/>
              <a:tabLst/>
              <a:defRPr/>
            </a:pPr>
            <a:r>
              <a:rPr lang="de-DE" dirty="0" smtClean="0"/>
              <a:t>Quelle: Bericht DIVI-Intensivregister; per Email</a:t>
            </a:r>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30</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Restliche 12%:</a:t>
            </a:r>
            <a:r>
              <a:rPr lang="de-DE" baseline="0" dirty="0" smtClean="0"/>
              <a:t> Mehrzahl hat a</a:t>
            </a:r>
            <a:r>
              <a:rPr lang="de-DE" dirty="0" smtClean="0"/>
              <a:t>kute Erkrankung der oberen Atemwege (J00-J06, 72%), ansonsten akute</a:t>
            </a:r>
            <a:r>
              <a:rPr lang="de-DE" baseline="0" dirty="0" smtClean="0"/>
              <a:t> respiratorische Insuffizienz, COPD, Asthma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31</a:t>
            </a:fld>
            <a:endParaRPr lang="de-DE">
              <a:solidFill>
                <a:prstClr val="black"/>
              </a:solidFill>
            </a:endParaRPr>
          </a:p>
        </p:txBody>
      </p:sp>
    </p:spTree>
    <p:extLst>
      <p:ext uri="{BB962C8B-B14F-4D97-AF65-F5344CB8AC3E}">
        <p14:creationId xmlns:p14="http://schemas.microsoft.com/office/powerpoint/2010/main" val="13823196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35</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36</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37</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smtClean="0"/>
              <a:t>Spannweite</a:t>
            </a:r>
            <a:r>
              <a:rPr lang="en-US" dirty="0" smtClean="0"/>
              <a:t>; </a:t>
            </a:r>
            <a:r>
              <a:rPr lang="en-US" dirty="0" err="1" smtClean="0"/>
              <a:t>Darstellung</a:t>
            </a:r>
            <a:r>
              <a:rPr lang="en-US" dirty="0" smtClean="0"/>
              <a:t> </a:t>
            </a:r>
            <a:r>
              <a:rPr lang="en-US" dirty="0" err="1" smtClean="0"/>
              <a:t>mit</a:t>
            </a:r>
            <a:r>
              <a:rPr lang="en-US" dirty="0" smtClean="0"/>
              <a:t> Boxplot; Masse der COVID-</a:t>
            </a:r>
            <a:r>
              <a:rPr lang="en-US" dirty="0" err="1" smtClean="0"/>
              <a:t>Fälle</a:t>
            </a:r>
            <a:r>
              <a:rPr lang="en-US" dirty="0" smtClean="0"/>
              <a:t> </a:t>
            </a:r>
            <a:r>
              <a:rPr lang="en-US" dirty="0" err="1" smtClean="0"/>
              <a:t>liegt</a:t>
            </a:r>
            <a:r>
              <a:rPr lang="en-US" dirty="0" smtClean="0"/>
              <a:t> </a:t>
            </a:r>
            <a:r>
              <a:rPr lang="en-US" dirty="0" err="1" smtClean="0"/>
              <a:t>länger</a:t>
            </a:r>
            <a:r>
              <a:rPr lang="en-US" dirty="0" smtClean="0"/>
              <a:t>, </a:t>
            </a:r>
            <a:r>
              <a:rPr lang="en-US" dirty="0" err="1" smtClean="0"/>
              <a:t>größere</a:t>
            </a:r>
            <a:r>
              <a:rPr lang="en-US" baseline="0" dirty="0" smtClean="0"/>
              <a:t> </a:t>
            </a:r>
            <a:r>
              <a:rPr lang="en-US" baseline="0" dirty="0" err="1" smtClean="0"/>
              <a:t>Spannweite</a:t>
            </a:r>
            <a:r>
              <a:rPr lang="en-US" baseline="0" dirty="0" smtClean="0"/>
              <a:t>; </a:t>
            </a:r>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38</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39</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5 </a:t>
            </a:r>
            <a:r>
              <a:rPr lang="en-US" dirty="0" err="1" smtClean="0"/>
              <a:t>häufigste</a:t>
            </a:r>
            <a:r>
              <a:rPr lang="en-US" dirty="0" smtClean="0"/>
              <a:t> </a:t>
            </a:r>
            <a:r>
              <a:rPr lang="en-US" dirty="0" err="1" smtClean="0"/>
              <a:t>Begleiterkrankungen</a:t>
            </a:r>
            <a:r>
              <a:rPr lang="en-US" dirty="0" smtClean="0"/>
              <a:t>,</a:t>
            </a:r>
            <a:r>
              <a:rPr lang="en-US" baseline="0" dirty="0" smtClean="0"/>
              <a:t> </a:t>
            </a:r>
            <a:r>
              <a:rPr lang="en-US" baseline="0" dirty="0" err="1" smtClean="0"/>
              <a:t>kleine</a:t>
            </a:r>
            <a:r>
              <a:rPr lang="en-US" baseline="0" dirty="0" smtClean="0"/>
              <a:t> </a:t>
            </a:r>
            <a:r>
              <a:rPr lang="en-US" baseline="0" dirty="0" err="1" smtClean="0"/>
              <a:t>Diagramme</a:t>
            </a:r>
            <a:r>
              <a:rPr lang="en-US" baseline="0" dirty="0" smtClean="0"/>
              <a:t>, </a:t>
            </a:r>
            <a:r>
              <a:rPr lang="en-US" baseline="0" dirty="0" err="1" smtClean="0"/>
              <a:t>ähnlich</a:t>
            </a:r>
            <a:r>
              <a:rPr lang="en-US" baseline="0" dirty="0" smtClean="0"/>
              <a:t> int. </a:t>
            </a:r>
            <a:r>
              <a:rPr lang="en-US" baseline="0" dirty="0" err="1" smtClean="0"/>
              <a:t>Fallzahlen</a:t>
            </a:r>
            <a:r>
              <a:rPr lang="en-US" baseline="0" dirty="0" smtClean="0"/>
              <a:t>; </a:t>
            </a:r>
            <a:r>
              <a:rPr lang="en-US" baseline="0" dirty="0" err="1" smtClean="0"/>
              <a:t>Anteil</a:t>
            </a:r>
            <a:r>
              <a:rPr lang="en-US" baseline="0" dirty="0" smtClean="0"/>
              <a:t> Pers. </a:t>
            </a:r>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40</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5 </a:t>
            </a:r>
            <a:r>
              <a:rPr lang="en-US" dirty="0" err="1" smtClean="0"/>
              <a:t>häufigste</a:t>
            </a:r>
            <a:r>
              <a:rPr lang="en-US" dirty="0" smtClean="0"/>
              <a:t> </a:t>
            </a:r>
            <a:r>
              <a:rPr lang="en-US" dirty="0" err="1" smtClean="0"/>
              <a:t>Begleiterkrankungen</a:t>
            </a:r>
            <a:r>
              <a:rPr lang="en-US" dirty="0" smtClean="0"/>
              <a:t>,</a:t>
            </a:r>
            <a:r>
              <a:rPr lang="en-US" baseline="0" dirty="0" smtClean="0"/>
              <a:t> </a:t>
            </a:r>
            <a:r>
              <a:rPr lang="en-US" baseline="0" dirty="0" err="1" smtClean="0"/>
              <a:t>kleine</a:t>
            </a:r>
            <a:r>
              <a:rPr lang="en-US" baseline="0" dirty="0" smtClean="0"/>
              <a:t> </a:t>
            </a:r>
            <a:r>
              <a:rPr lang="en-US" baseline="0" dirty="0" err="1" smtClean="0"/>
              <a:t>Diagramme</a:t>
            </a:r>
            <a:r>
              <a:rPr lang="en-US" baseline="0" dirty="0" smtClean="0"/>
              <a:t>, </a:t>
            </a:r>
            <a:r>
              <a:rPr lang="en-US" baseline="0" dirty="0" err="1" smtClean="0"/>
              <a:t>ähnlich</a:t>
            </a:r>
            <a:r>
              <a:rPr lang="en-US" baseline="0" dirty="0" smtClean="0"/>
              <a:t> int. </a:t>
            </a:r>
            <a:r>
              <a:rPr lang="en-US" baseline="0" dirty="0" err="1" smtClean="0"/>
              <a:t>Fallzahlen</a:t>
            </a:r>
            <a:r>
              <a:rPr lang="en-US" baseline="0" dirty="0" smtClean="0"/>
              <a:t>; </a:t>
            </a:r>
            <a:r>
              <a:rPr lang="en-US" baseline="0" dirty="0" err="1" smtClean="0"/>
              <a:t>Anteil</a:t>
            </a:r>
            <a:r>
              <a:rPr lang="en-US" baseline="0" dirty="0" smtClean="0"/>
              <a:t> Pers. </a:t>
            </a:r>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41</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5 </a:t>
            </a:r>
            <a:r>
              <a:rPr lang="en-US" dirty="0" err="1" smtClean="0"/>
              <a:t>häufigste</a:t>
            </a:r>
            <a:r>
              <a:rPr lang="en-US" dirty="0" smtClean="0"/>
              <a:t> </a:t>
            </a:r>
            <a:r>
              <a:rPr lang="en-US" dirty="0" err="1" smtClean="0"/>
              <a:t>Begleiterkrankungen</a:t>
            </a:r>
            <a:r>
              <a:rPr lang="en-US" dirty="0" smtClean="0"/>
              <a:t>,</a:t>
            </a:r>
            <a:r>
              <a:rPr lang="en-US" baseline="0" dirty="0" smtClean="0"/>
              <a:t> </a:t>
            </a:r>
            <a:r>
              <a:rPr lang="en-US" baseline="0" dirty="0" err="1" smtClean="0"/>
              <a:t>kleine</a:t>
            </a:r>
            <a:r>
              <a:rPr lang="en-US" baseline="0" dirty="0" smtClean="0"/>
              <a:t> </a:t>
            </a:r>
            <a:r>
              <a:rPr lang="en-US" baseline="0" dirty="0" err="1" smtClean="0"/>
              <a:t>Diagramme</a:t>
            </a:r>
            <a:r>
              <a:rPr lang="en-US" baseline="0" dirty="0" smtClean="0"/>
              <a:t>, </a:t>
            </a:r>
            <a:r>
              <a:rPr lang="en-US" baseline="0" dirty="0" err="1" smtClean="0"/>
              <a:t>ähnlich</a:t>
            </a:r>
            <a:r>
              <a:rPr lang="en-US" baseline="0" dirty="0" smtClean="0"/>
              <a:t> int. </a:t>
            </a:r>
            <a:r>
              <a:rPr lang="en-US" baseline="0" dirty="0" err="1" smtClean="0"/>
              <a:t>Fallzahlen</a:t>
            </a:r>
            <a:r>
              <a:rPr lang="en-US" baseline="0" dirty="0" smtClean="0"/>
              <a:t>; </a:t>
            </a:r>
            <a:r>
              <a:rPr lang="en-US" baseline="0" dirty="0" err="1" smtClean="0"/>
              <a:t>Anteil</a:t>
            </a:r>
            <a:r>
              <a:rPr lang="en-US" baseline="0" dirty="0" smtClean="0"/>
              <a:t> Pers. </a:t>
            </a:r>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42</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886" rtl="0" eaLnBrk="1" fontAlgn="auto" latinLnBrk="0" hangingPunct="1">
              <a:lnSpc>
                <a:spcPct val="100000"/>
              </a:lnSpc>
              <a:spcBef>
                <a:spcPts val="0"/>
              </a:spcBef>
              <a:spcAft>
                <a:spcPts val="0"/>
              </a:spcAft>
              <a:buClrTx/>
              <a:buSzTx/>
              <a:buFontTx/>
              <a:buNone/>
              <a:tabLst/>
              <a:defRPr/>
            </a:pPr>
            <a:r>
              <a:rPr lang="de-DE" dirty="0" smtClean="0"/>
              <a:t>Quelle: Bericht DIVI-Intensivregister; per Email</a:t>
            </a:r>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u="sng" kern="1200" dirty="0" smtClean="0">
                <a:solidFill>
                  <a:schemeClr val="tx1"/>
                </a:solidFill>
                <a:effectLst/>
                <a:latin typeface="+mn-lt"/>
                <a:ea typeface="+mn-ea"/>
                <a:cs typeface="+mn-cs"/>
                <a:hlinkClick r:id="rId3"/>
              </a:rPr>
              <a:t>http://rocs.hu-berlin.de/covid-19-mobility/de/current-mobility/</a:t>
            </a:r>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44</a:t>
            </a:fld>
            <a:endParaRPr lang="de-DE"/>
          </a:p>
        </p:txBody>
      </p:sp>
    </p:spTree>
    <p:extLst>
      <p:ext uri="{BB962C8B-B14F-4D97-AF65-F5344CB8AC3E}">
        <p14:creationId xmlns:p14="http://schemas.microsoft.com/office/powerpoint/2010/main" val="1012383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u="sng" kern="1200" dirty="0" smtClean="0">
                <a:solidFill>
                  <a:schemeClr val="tx1"/>
                </a:solidFill>
                <a:effectLst/>
                <a:latin typeface="+mn-lt"/>
                <a:ea typeface="+mn-ea"/>
                <a:cs typeface="+mn-cs"/>
                <a:hlinkClick r:id="rId3"/>
              </a:rPr>
              <a:t>http://rocs.hu-berlin.de/covid-19-mobility/de/current-mobility/</a:t>
            </a:r>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45</a:t>
            </a:fld>
            <a:endParaRPr lang="de-DE"/>
          </a:p>
        </p:txBody>
      </p:sp>
    </p:spTree>
    <p:extLst>
      <p:ext uri="{BB962C8B-B14F-4D97-AF65-F5344CB8AC3E}">
        <p14:creationId xmlns:p14="http://schemas.microsoft.com/office/powerpoint/2010/main" val="1012383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Entwurf Wochenbericht</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51</a:t>
            </a:fld>
            <a:endParaRPr lang="de-DE"/>
          </a:p>
        </p:txBody>
      </p:sp>
    </p:spTree>
    <p:extLst>
      <p:ext uri="{BB962C8B-B14F-4D97-AF65-F5344CB8AC3E}">
        <p14:creationId xmlns:p14="http://schemas.microsoft.com/office/powerpoint/2010/main" val="35376552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54</a:t>
            </a:fld>
            <a:endParaRPr lang="de-DE"/>
          </a:p>
        </p:txBody>
      </p:sp>
    </p:spTree>
    <p:extLst>
      <p:ext uri="{BB962C8B-B14F-4D97-AF65-F5344CB8AC3E}">
        <p14:creationId xmlns:p14="http://schemas.microsoft.com/office/powerpoint/2010/main" val="3891946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a:t>
            </a:r>
            <a:r>
              <a:rPr lang="de-DE" dirty="0" smtClean="0"/>
              <a:t>Projekte\RKI_nCoV-Lage\3.Kommunikation\3.7.Lageberichte</a:t>
            </a: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ICOSARI Email FG36</a:t>
            </a:r>
            <a:r>
              <a:rPr lang="en-US" baseline="0" dirty="0" smtClean="0"/>
              <a:t> </a:t>
            </a:r>
            <a:r>
              <a:rPr lang="en-US" baseline="0" dirty="0" err="1" smtClean="0"/>
              <a:t>Dienstag</a:t>
            </a:r>
            <a:r>
              <a:rPr lang="en-US" baseline="0" dirty="0" smtClean="0"/>
              <a:t> </a:t>
            </a:r>
            <a:r>
              <a:rPr lang="en-US" baseline="0" dirty="0" err="1" smtClean="0"/>
              <a:t>oder</a:t>
            </a:r>
            <a:r>
              <a:rPr lang="en-US" baseline="0" dirty="0" smtClean="0"/>
              <a:t> </a:t>
            </a:r>
            <a:r>
              <a:rPr lang="en-US" baseline="0" dirty="0" err="1" smtClean="0"/>
              <a:t>Mittwoch</a:t>
            </a:r>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57</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58</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59</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60</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61</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62</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63</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64</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Email </a:t>
            </a:r>
            <a:r>
              <a:rPr lang="de-DE" dirty="0" err="1" smtClean="0"/>
              <a:t>Madlen</a:t>
            </a:r>
            <a:r>
              <a:rPr lang="de-DE" dirty="0" smtClean="0"/>
              <a:t> Schranz</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67</a:t>
            </a:fld>
            <a:endParaRPr lang="de-DE"/>
          </a:p>
        </p:txBody>
      </p:sp>
    </p:spTree>
    <p:extLst>
      <p:ext uri="{BB962C8B-B14F-4D97-AF65-F5344CB8AC3E}">
        <p14:creationId xmlns:p14="http://schemas.microsoft.com/office/powerpoint/2010/main" val="4176723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68</a:t>
            </a:fld>
            <a:endParaRPr lang="de-DE"/>
          </a:p>
        </p:txBody>
      </p:sp>
    </p:spTree>
    <p:extLst>
      <p:ext uri="{BB962C8B-B14F-4D97-AF65-F5344CB8AC3E}">
        <p14:creationId xmlns:p14="http://schemas.microsoft.com/office/powerpoint/2010/main" val="2393731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a:t>
            </a:r>
            <a:r>
              <a:rPr lang="de-DE" dirty="0" smtClean="0"/>
              <a:t>Projekte\RKI_nCoV-Lage\3.Kommunikation\3.7.Lageberichte</a:t>
            </a:r>
          </a:p>
          <a:p>
            <a:pPr defTabSz="457886">
              <a:defRPr/>
            </a:pPr>
            <a:r>
              <a:rPr lang="de-DE" dirty="0" smtClean="0"/>
              <a:t>Reiter </a:t>
            </a:r>
            <a:r>
              <a:rPr lang="de-DE" dirty="0" err="1" smtClean="0"/>
              <a:t>GenesenStatus</a:t>
            </a:r>
            <a:r>
              <a:rPr lang="de-DE" dirty="0" smtClean="0"/>
              <a:t>-Meldedatum</a:t>
            </a: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https://www.euromomo.eu/graphs-and-maps/</a:t>
            </a:r>
          </a:p>
          <a:p>
            <a:endParaRPr lang="de-DE" dirty="0" smtClean="0"/>
          </a:p>
          <a:p>
            <a:r>
              <a:rPr lang="de-DE" dirty="0" smtClean="0"/>
              <a:t>Immer Donnerstags</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72</a:t>
            </a:fld>
            <a:endParaRPr lang="de-DE"/>
          </a:p>
        </p:txBody>
      </p:sp>
    </p:spTree>
    <p:extLst>
      <p:ext uri="{BB962C8B-B14F-4D97-AF65-F5344CB8AC3E}">
        <p14:creationId xmlns:p14="http://schemas.microsoft.com/office/powerpoint/2010/main" val="16431833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73</a:t>
            </a:fld>
            <a:endParaRPr lang="de-DE"/>
          </a:p>
        </p:txBody>
      </p:sp>
    </p:spTree>
    <p:extLst>
      <p:ext uri="{BB962C8B-B14F-4D97-AF65-F5344CB8AC3E}">
        <p14:creationId xmlns:p14="http://schemas.microsoft.com/office/powerpoint/2010/main" val="21045976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a:t>
            </a:r>
          </a:p>
          <a:p>
            <a:r>
              <a:rPr lang="de-DE" dirty="0" smtClean="0"/>
              <a:t>Immer Freitags</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112</a:t>
            </a:fld>
            <a:endParaRPr lang="de-DE"/>
          </a:p>
        </p:txBody>
      </p:sp>
    </p:spTree>
    <p:extLst>
      <p:ext uri="{BB962C8B-B14F-4D97-AF65-F5344CB8AC3E}">
        <p14:creationId xmlns:p14="http://schemas.microsoft.com/office/powerpoint/2010/main" val="31814329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V</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118</a:t>
            </a:fld>
            <a:endParaRPr lang="de-DE"/>
          </a:p>
        </p:txBody>
      </p:sp>
    </p:spTree>
    <p:extLst>
      <p:ext uri="{BB962C8B-B14F-4D97-AF65-F5344CB8AC3E}">
        <p14:creationId xmlns:p14="http://schemas.microsoft.com/office/powerpoint/2010/main" val="9525920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Vergleiche</a:t>
            </a:r>
            <a:r>
              <a:rPr lang="de-DE" baseline="0" dirty="0" smtClean="0"/>
              <a:t>:</a:t>
            </a:r>
          </a:p>
          <a:p>
            <a:pPr defTabSz="457886">
              <a:defRPr/>
            </a:pPr>
            <a:r>
              <a:rPr lang="de-DE" baseline="0" smtClean="0"/>
              <a:t>Lageprotokoll, </a:t>
            </a:r>
            <a:r>
              <a:rPr lang="de-DE" baseline="0" dirty="0" smtClean="0"/>
              <a:t>unter: S:\Projekte\RKI_nCoV-Lage\1.Lagemanagement\1.2.Lageprotokolle\Lageprotokoll_nCoV.xlsx </a:t>
            </a:r>
          </a:p>
          <a:p>
            <a:pPr defTabSz="457886">
              <a:defRPr/>
            </a:pPr>
            <a:r>
              <a:rPr lang="de-DE" baseline="0" smtClean="0"/>
              <a:t>Einsatzteams, </a:t>
            </a:r>
            <a:r>
              <a:rPr lang="de-DE" baseline="0" dirty="0" smtClean="0"/>
              <a:t>unter: S</a:t>
            </a:r>
            <a:r>
              <a:rPr lang="de-DE" baseline="0" smtClean="0"/>
              <a:t>:\Projekte\RKI_nCoV-Lage\5.Unterstützung_im_Feld\Covid-19_Bereitschaft_für_BL-Einsätze.xlsx, </a:t>
            </a:r>
            <a:r>
              <a:rPr lang="de-DE" baseline="0" dirty="0" smtClean="0"/>
              <a:t>Reiter: Teams im Einsatz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120</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Vergleiche</a:t>
            </a:r>
            <a:r>
              <a:rPr lang="de-DE" baseline="0" dirty="0" smtClean="0"/>
              <a:t>:</a:t>
            </a:r>
          </a:p>
          <a:p>
            <a:pPr defTabSz="457886">
              <a:defRPr/>
            </a:pPr>
            <a:r>
              <a:rPr lang="de-DE" baseline="0" smtClean="0"/>
              <a:t>Lageprotokoll, </a:t>
            </a:r>
            <a:r>
              <a:rPr lang="de-DE" baseline="0" dirty="0" smtClean="0"/>
              <a:t>unter: S:\Projekte\RKI_nCoV-Lage\1.Lagemanagement\1.2.Lageprotokolle\Lageprotokoll_nCoV.xlsx </a:t>
            </a:r>
          </a:p>
          <a:p>
            <a:pPr defTabSz="457886">
              <a:defRPr/>
            </a:pPr>
            <a:r>
              <a:rPr lang="de-DE" baseline="0" smtClean="0"/>
              <a:t>Einsatzteams, </a:t>
            </a:r>
            <a:r>
              <a:rPr lang="de-DE" baseline="0" dirty="0" smtClean="0"/>
              <a:t>unter: S</a:t>
            </a:r>
            <a:r>
              <a:rPr lang="de-DE" baseline="0" smtClean="0"/>
              <a:t>:\Projekte\RKI_nCoV-Lage\5.Unterstützung_im_Feld\Covid-19_Bereitschaft_für_BL-Einsätze.xlsx, </a:t>
            </a:r>
            <a:r>
              <a:rPr lang="de-DE" baseline="0" dirty="0" smtClean="0"/>
              <a:t>Reiter: Teams im Einsatz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121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Linelist</a:t>
            </a:r>
            <a:r>
              <a:rPr lang="de-DE" dirty="0" smtClean="0"/>
              <a:t> Tabellenblatt:</a:t>
            </a:r>
            <a:r>
              <a:rPr lang="de-DE" baseline="0" dirty="0" smtClean="0"/>
              <a:t> </a:t>
            </a:r>
            <a:r>
              <a:rPr lang="de-DE" dirty="0" err="1" smtClean="0"/>
              <a:t>Epikurve_Sterbedatum</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a:t>
            </a:fld>
            <a:endParaRPr lang="de-DE"/>
          </a:p>
        </p:txBody>
      </p:sp>
    </p:spTree>
    <p:extLst>
      <p:ext uri="{BB962C8B-B14F-4D97-AF65-F5344CB8AC3E}">
        <p14:creationId xmlns:p14="http://schemas.microsoft.com/office/powerpoint/2010/main" val="2389612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Excel File: </a:t>
            </a:r>
            <a:r>
              <a:rPr lang="de-DE" dirty="0" err="1" smtClean="0"/>
              <a:t>Zahlen_kumulativ</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7</a:t>
            </a:fld>
            <a:endParaRPr lang="de-DE"/>
          </a:p>
        </p:txBody>
      </p:sp>
    </p:spTree>
    <p:extLst>
      <p:ext uri="{BB962C8B-B14F-4D97-AF65-F5344CB8AC3E}">
        <p14:creationId xmlns:p14="http://schemas.microsoft.com/office/powerpoint/2010/main" val="904762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u="sng" strike="sngStrike" kern="1200" dirty="0" smtClean="0">
                <a:solidFill>
                  <a:schemeClr val="tx1"/>
                </a:solidFill>
                <a:effectLst/>
                <a:latin typeface="+mn-lt"/>
                <a:ea typeface="+mn-ea"/>
                <a:cs typeface="+mn-cs"/>
              </a:rPr>
              <a:t>S:\Projekte\RKI_nCoV-Lage\2.Themen\2.1.Epidemiologie\Nowcasting\Do-Files\pics\Surveillance\</a:t>
            </a:r>
          </a:p>
          <a:p>
            <a:r>
              <a:rPr lang="de-DE" dirty="0" smtClean="0"/>
              <a:t>S:\Projekte\RKI_nCoV-Lage\3.Kommunikation\3.7.Lageberichte\2020-05-13\Nowcast</a:t>
            </a:r>
          </a:p>
          <a:p>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„R-Wert_Range7.txt“ für den R-Wert durch Verwendung eines gleitenden 7-Tages-Mittels der </a:t>
            </a:r>
            <a:r>
              <a:rPr lang="de-DE" sz="1200" kern="1200" dirty="0" err="1" smtClean="0">
                <a:solidFill>
                  <a:schemeClr val="tx1"/>
                </a:solidFill>
                <a:effectLst/>
                <a:latin typeface="+mn-lt"/>
                <a:ea typeface="+mn-ea"/>
                <a:cs typeface="+mn-cs"/>
              </a:rPr>
              <a:t>Nowcasting</a:t>
            </a:r>
            <a:r>
              <a:rPr lang="de-DE" sz="1200" kern="1200" dirty="0" smtClean="0">
                <a:solidFill>
                  <a:schemeClr val="tx1"/>
                </a:solidFill>
                <a:effectLst/>
                <a:latin typeface="+mn-lt"/>
                <a:ea typeface="+mn-ea"/>
                <a:cs typeface="+mn-cs"/>
              </a:rPr>
              <a:t>-Kurve geschätzt. Schwankungen werden dadurch stärker ausgeglichen. Das 7-Tage-R vergleicht dann den 7-Tages-Mittelwert der Neuerkrankungen eines Tages mit dem 7-Tages-Mittelwert 4 Tage zuvor.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8</a:t>
            </a:fld>
            <a:endParaRPr lang="de-DE"/>
          </a:p>
        </p:txBody>
      </p:sp>
    </p:spTree>
    <p:extLst>
      <p:ext uri="{BB962C8B-B14F-4D97-AF65-F5344CB8AC3E}">
        <p14:creationId xmlns:p14="http://schemas.microsoft.com/office/powerpoint/2010/main" val="1095213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„NC_AGsges_Range7_ma4.emf“ </a:t>
            </a:r>
          </a:p>
          <a:p>
            <a:r>
              <a:rPr lang="de-DE" sz="1200" u="sng" strike="sngStrike" kern="1200" dirty="0" smtClean="0">
                <a:solidFill>
                  <a:schemeClr val="tx1"/>
                </a:solidFill>
                <a:effectLst/>
                <a:latin typeface="+mn-lt"/>
                <a:ea typeface="+mn-ea"/>
                <a:cs typeface="+mn-cs"/>
              </a:rPr>
              <a:t>S:\Projekte\RKI_nCoV-Lage\2.Themen\2.1.Epidemiologie\Nowcasting\Do-Files\pics\Surveillance\</a:t>
            </a:r>
          </a:p>
          <a:p>
            <a:r>
              <a:rPr lang="de-DE" dirty="0" smtClean="0"/>
              <a:t>S:\Projekte\RKI_nCoV-Lage\3.Kommunikation\3.7.Lageberichte\2020-05-13\Nowcast</a:t>
            </a:r>
          </a:p>
        </p:txBody>
      </p:sp>
      <p:sp>
        <p:nvSpPr>
          <p:cNvPr id="4" name="Foliennummernplatzhalter 3"/>
          <p:cNvSpPr>
            <a:spLocks noGrp="1"/>
          </p:cNvSpPr>
          <p:nvPr>
            <p:ph type="sldNum" sz="quarter" idx="10"/>
          </p:nvPr>
        </p:nvSpPr>
        <p:spPr/>
        <p:txBody>
          <a:bodyPr/>
          <a:lstStyle/>
          <a:p>
            <a:fld id="{E7DB3B74-E7C2-B34F-8624-8515ACB00503}" type="slidenum">
              <a:rPr lang="de-DE" smtClean="0"/>
              <a:t>9</a:t>
            </a:fld>
            <a:endParaRPr lang="de-DE"/>
          </a:p>
        </p:txBody>
      </p:sp>
    </p:spTree>
    <p:extLst>
      <p:ext uri="{BB962C8B-B14F-4D97-AF65-F5344CB8AC3E}">
        <p14:creationId xmlns:p14="http://schemas.microsoft.com/office/powerpoint/2010/main" val="24347804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ti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6.jpg"/><Relationship Id="rId1" Type="http://schemas.openxmlformats.org/officeDocument/2006/relationships/slideMaster" Target="../slideMasters/slideMaster3.xml"/><Relationship Id="rId4" Type="http://schemas.openxmlformats.org/officeDocument/2006/relationships/image" Target="../media/image5.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ti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Rechteck 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userDrawn="1"/>
        </p:nvSpPr>
        <p:spPr>
          <a:xfrm>
            <a:off x="0" y="1384875"/>
            <a:ext cx="8752360" cy="4355538"/>
          </a:xfrm>
          <a:prstGeom prst="rect">
            <a:avLst/>
          </a:prstGeom>
          <a:solidFill>
            <a:srgbClr val="006EC7"/>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Textfeld 8"/>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648000" tIns="234000" rIns="684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ffectLst/>
              <a:latin typeface="Calibri"/>
              <a:ea typeface="ＭＳ 明朝"/>
              <a:cs typeface="Calibri"/>
            </a:endParaRPr>
          </a:p>
        </p:txBody>
      </p:sp>
      <p:sp>
        <p:nvSpPr>
          <p:cNvPr id="2"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a:t>Mastertitelformat bearbeiten</a:t>
            </a:r>
          </a:p>
        </p:txBody>
      </p:sp>
      <p:cxnSp>
        <p:nvCxnSpPr>
          <p:cNvPr id="11" name="Gerade Verbindung 10"/>
          <p:cNvCxnSpPr/>
          <p:nvPr userDrawn="1"/>
        </p:nvCxnSpPr>
        <p:spPr>
          <a:xfrm>
            <a:off x="3934890" y="2015660"/>
            <a:ext cx="0" cy="3160410"/>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userDrawn="1"/>
        </p:nvCxnSpPr>
        <p:spPr>
          <a:xfrm>
            <a:off x="8439734" y="2009669"/>
            <a:ext cx="0" cy="3166401"/>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Bildplatzhalter 14"/>
          <p:cNvSpPr>
            <a:spLocks noGrp="1"/>
          </p:cNvSpPr>
          <p:nvPr>
            <p:ph type="pic" sz="quarter" idx="13"/>
          </p:nvPr>
        </p:nvSpPr>
        <p:spPr>
          <a:xfrm>
            <a:off x="0" y="1384300"/>
            <a:ext cx="3319463" cy="4356100"/>
          </a:xfrm>
        </p:spPr>
        <p:txBody>
          <a:bodyPr/>
          <a:lstStyle/>
          <a:p>
            <a:endParaRPr lang="de-DE"/>
          </a:p>
        </p:txBody>
      </p:sp>
      <p:sp>
        <p:nvSpPr>
          <p:cNvPr id="16" name="Rechteck 15"/>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a:t>Mastertextformat bearbeiten</a:t>
            </a:r>
          </a:p>
        </p:txBody>
      </p:sp>
      <p:pic>
        <p:nvPicPr>
          <p:cNvPr id="13" name="Bild 12" descr="RKI-Logo_RGB_P300C.tif"/>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spTree>
    <p:extLst>
      <p:ext uri="{BB962C8B-B14F-4D97-AF65-F5344CB8AC3E}">
        <p14:creationId xmlns:p14="http://schemas.microsoft.com/office/powerpoint/2010/main" val="148071587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DE" smtClean="0"/>
              <a:t>18.05.2020</a:t>
            </a:r>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162A217B-ED1C-D84B-8478-63C77FA79618}" type="slidenum">
              <a:rPr lang="de-DE" smtClean="0"/>
              <a:pPr/>
              <a:t>‹Nr.›</a:t>
            </a:fld>
            <a:endParaRPr lang="de-DE"/>
          </a:p>
        </p:txBody>
      </p:sp>
      <p:sp>
        <p:nvSpPr>
          <p:cNvPr id="8" name="Inhaltsplatzhalter 7"/>
          <p:cNvSpPr>
            <a:spLocks noGrp="1"/>
          </p:cNvSpPr>
          <p:nvPr>
            <p:ph sz="quarter" idx="13"/>
          </p:nvPr>
        </p:nvSpPr>
        <p:spPr>
          <a:xfrm>
            <a:off x="4606442" y="1155699"/>
            <a:ext cx="3943350" cy="5295901"/>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9" name="Inhaltsplatzhalter 7"/>
          <p:cNvSpPr>
            <a:spLocks noGrp="1"/>
          </p:cNvSpPr>
          <p:nvPr>
            <p:ph sz="quarter" idx="14"/>
          </p:nvPr>
        </p:nvSpPr>
        <p:spPr>
          <a:xfrm>
            <a:off x="454844" y="1155699"/>
            <a:ext cx="3943350" cy="5295901"/>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0"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smtClean="0"/>
              <a:t>Mastertitelformat bearbeiten</a:t>
            </a:r>
            <a:endParaRPr lang="de-DE" dirty="0"/>
          </a:p>
        </p:txBody>
      </p:sp>
    </p:spTree>
    <p:extLst>
      <p:ext uri="{BB962C8B-B14F-4D97-AF65-F5344CB8AC3E}">
        <p14:creationId xmlns:p14="http://schemas.microsoft.com/office/powerpoint/2010/main" val="2127903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2"/>
          <p:cNvSpPr>
            <a:spLocks noGrp="1"/>
          </p:cNvSpPr>
          <p:nvPr>
            <p:ph type="dt" sz="half" idx="10"/>
          </p:nvPr>
        </p:nvSpPr>
        <p:spPr/>
        <p:txBody>
          <a:bodyPr/>
          <a:lstStyle/>
          <a:p>
            <a:r>
              <a:rPr lang="de-DE" smtClean="0"/>
              <a:t>18.05.2020</a:t>
            </a:r>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488840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18.05.2020</a:t>
            </a:r>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162A217B-ED1C-D84B-8478-63C77FA79618}" type="slidenum">
              <a:rPr lang="de-DE" smtClean="0"/>
              <a:pPr/>
              <a:t>‹Nr.›</a:t>
            </a:fld>
            <a:endParaRPr lang="de-DE"/>
          </a:p>
        </p:txBody>
      </p:sp>
    </p:spTree>
    <p:extLst>
      <p:ext uri="{BB962C8B-B14F-4D97-AF65-F5344CB8AC3E}">
        <p14:creationId xmlns:p14="http://schemas.microsoft.com/office/powerpoint/2010/main" val="3244354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Rechteck 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7" name="Rechteck 6"/>
          <p:cNvSpPr/>
          <p:nvPr userDrawn="1"/>
        </p:nvSpPr>
        <p:spPr>
          <a:xfrm>
            <a:off x="0" y="1384875"/>
            <a:ext cx="8752360" cy="4355538"/>
          </a:xfrm>
          <a:prstGeom prst="rect">
            <a:avLst/>
          </a:prstGeom>
          <a:solidFill>
            <a:srgbClr val="006EC7"/>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solidFill>
                <a:prstClr val="white"/>
              </a:solidFill>
            </a:endParaRPr>
          </a:p>
        </p:txBody>
      </p:sp>
      <p:sp>
        <p:nvSpPr>
          <p:cNvPr id="9" name="Textfeld 8"/>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648000" tIns="234000" rIns="684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a typeface="ＭＳ 明朝"/>
              <a:cs typeface="Calibri"/>
            </a:endParaRPr>
          </a:p>
        </p:txBody>
      </p:sp>
      <p:sp>
        <p:nvSpPr>
          <p:cNvPr id="2"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smtClean="0"/>
              <a:t>Mastertitelformat bearbeiten</a:t>
            </a:r>
            <a:endParaRPr lang="de-DE" dirty="0"/>
          </a:p>
        </p:txBody>
      </p:sp>
      <p:cxnSp>
        <p:nvCxnSpPr>
          <p:cNvPr id="11" name="Gerade Verbindung 10"/>
          <p:cNvCxnSpPr/>
          <p:nvPr userDrawn="1"/>
        </p:nvCxnSpPr>
        <p:spPr>
          <a:xfrm>
            <a:off x="3934890" y="2015660"/>
            <a:ext cx="0" cy="3160410"/>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userDrawn="1"/>
        </p:nvCxnSpPr>
        <p:spPr>
          <a:xfrm>
            <a:off x="8439734" y="2009669"/>
            <a:ext cx="0" cy="3166401"/>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solidFill>
                <a:prstClr val="white"/>
              </a:solidFill>
            </a:endParaRPr>
          </a:p>
        </p:txBody>
      </p:sp>
      <p:sp>
        <p:nvSpPr>
          <p:cNvPr id="15" name="Bildplatzhalter 14"/>
          <p:cNvSpPr>
            <a:spLocks noGrp="1"/>
          </p:cNvSpPr>
          <p:nvPr>
            <p:ph type="pic" sz="quarter" idx="13"/>
          </p:nvPr>
        </p:nvSpPr>
        <p:spPr>
          <a:xfrm>
            <a:off x="0" y="1384300"/>
            <a:ext cx="3319463" cy="4356100"/>
          </a:xfrm>
        </p:spPr>
        <p:txBody>
          <a:bodyPr/>
          <a:lstStyle/>
          <a:p>
            <a:endParaRPr lang="de-DE"/>
          </a:p>
        </p:txBody>
      </p:sp>
      <p:sp>
        <p:nvSpPr>
          <p:cNvPr id="16" name="Rechteck 15"/>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17"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smtClean="0"/>
              <a:t>Mastertextformat bearbeiten</a:t>
            </a:r>
          </a:p>
        </p:txBody>
      </p:sp>
      <p:pic>
        <p:nvPicPr>
          <p:cNvPr id="13" name="Bild 12" descr="RKI-Logo_RGB_P300C.tif"/>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pic>
        <p:nvPicPr>
          <p:cNvPr id="20" name="Bild 19" descr="RKI_Jubilaeumslogo_PPT_EN-02.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2658"/>
            <a:ext cx="1729250" cy="507999"/>
          </a:xfrm>
          <a:prstGeom prst="rect">
            <a:avLst/>
          </a:prstGeom>
        </p:spPr>
      </p:pic>
    </p:spTree>
    <p:extLst>
      <p:ext uri="{BB962C8B-B14F-4D97-AF65-F5344CB8AC3E}">
        <p14:creationId xmlns:p14="http://schemas.microsoft.com/office/powerpoint/2010/main" val="795681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_Standardfoto">
    <p:spTree>
      <p:nvGrpSpPr>
        <p:cNvPr id="1" name=""/>
        <p:cNvGrpSpPr/>
        <p:nvPr/>
      </p:nvGrpSpPr>
      <p:grpSpPr>
        <a:xfrm>
          <a:off x="0" y="0"/>
          <a:ext cx="0" cy="0"/>
          <a:chOff x="0" y="0"/>
          <a:chExt cx="0" cy="0"/>
        </a:xfrm>
      </p:grpSpPr>
      <p:sp>
        <p:nvSpPr>
          <p:cNvPr id="13" name="Rechteck 1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pic>
        <p:nvPicPr>
          <p:cNvPr id="3" name="Bild 2" descr="PPT_Background_4zu3_RBGNEU.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0" y="1384875"/>
            <a:ext cx="8746484" cy="4358640"/>
          </a:xfrm>
          <a:prstGeom prst="rect">
            <a:avLst/>
          </a:prstGeom>
        </p:spPr>
      </p:pic>
      <p:sp>
        <p:nvSpPr>
          <p:cNvPr id="21" name="Textfeld 20"/>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252000" tIns="234000" rIns="252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a typeface="ＭＳ 明朝"/>
              <a:cs typeface="Calibri"/>
            </a:endParaRPr>
          </a:p>
        </p:txBody>
      </p:sp>
      <p:cxnSp>
        <p:nvCxnSpPr>
          <p:cNvPr id="23" name="Gerade Verbindung 22"/>
          <p:cNvCxnSpPr/>
          <p:nvPr userDrawn="1"/>
        </p:nvCxnSpPr>
        <p:spPr>
          <a:xfrm>
            <a:off x="3934890" y="2015660"/>
            <a:ext cx="0" cy="3160410"/>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8439734" y="2009669"/>
            <a:ext cx="0" cy="3166401"/>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sp>
        <p:nvSpPr>
          <p:cNvPr id="2" name="Rechteck 1"/>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10"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smtClean="0"/>
              <a:t>Mastertitelformat bearbeiten</a:t>
            </a:r>
            <a:endParaRPr lang="de-DE" dirty="0"/>
          </a:p>
        </p:txBody>
      </p:sp>
      <p:sp>
        <p:nvSpPr>
          <p:cNvPr id="11"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smtClean="0"/>
              <a:t>Mastertextformat bearbeiten</a:t>
            </a:r>
          </a:p>
        </p:txBody>
      </p:sp>
      <p:pic>
        <p:nvPicPr>
          <p:cNvPr id="12" name="Bild 11" descr="RKI-Logo_RGB_P300C.tif"/>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solidFill>
                <a:prstClr val="white"/>
              </a:solidFill>
            </a:endParaRPr>
          </a:p>
        </p:txBody>
      </p:sp>
      <p:pic>
        <p:nvPicPr>
          <p:cNvPr id="15" name="Bild 14" descr="RKI_Jubilaeumslogo_PPT_EN-02.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32658"/>
            <a:ext cx="1729250" cy="507999"/>
          </a:xfrm>
          <a:prstGeom prst="rect">
            <a:avLst/>
          </a:prstGeom>
        </p:spPr>
      </p:pic>
    </p:spTree>
    <p:extLst>
      <p:ext uri="{BB962C8B-B14F-4D97-AF65-F5344CB8AC3E}">
        <p14:creationId xmlns:p14="http://schemas.microsoft.com/office/powerpoint/2010/main" val="16237333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lvl1pPr>
              <a:defRPr/>
            </a:lvl1pPr>
          </a:lstStyle>
          <a:p>
            <a:r>
              <a:rPr lang="de-DE" smtClean="0"/>
              <a:t>18.05.2020</a:t>
            </a:r>
            <a:endParaRPr lang="de-DE" dirty="0"/>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62A217B-ED1C-D84B-8478-63C77FA79618}" type="slidenum">
              <a:rPr lang="de-DE" smtClean="0"/>
              <a:pPr/>
              <a:t>‹Nr.›</a:t>
            </a:fld>
            <a:endParaRPr lang="de-DE"/>
          </a:p>
        </p:txBody>
      </p:sp>
      <p:sp>
        <p:nvSpPr>
          <p:cNvPr id="11" name="Inhaltsplatzhalter 2"/>
          <p:cNvSpPr>
            <a:spLocks noGrp="1"/>
          </p:cNvSpPr>
          <p:nvPr>
            <p:ph sz="quarter" idx="13"/>
          </p:nvPr>
        </p:nvSpPr>
        <p:spPr>
          <a:xfrm>
            <a:off x="457199" y="1155700"/>
            <a:ext cx="8092593" cy="5302250"/>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smtClean="0"/>
              <a:t>Mastertitelformat bearbeiten</a:t>
            </a:r>
            <a:endParaRPr lang="de-DE" dirty="0"/>
          </a:p>
        </p:txBody>
      </p:sp>
    </p:spTree>
    <p:extLst>
      <p:ext uri="{BB962C8B-B14F-4D97-AF65-F5344CB8AC3E}">
        <p14:creationId xmlns:p14="http://schemas.microsoft.com/office/powerpoint/2010/main" val="33877153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lvl1pPr>
              <a:defRPr/>
            </a:lvl1pPr>
          </a:lstStyle>
          <a:p>
            <a:r>
              <a:rPr lang="de-DE" smtClean="0"/>
              <a:t>18.05.2020</a:t>
            </a:r>
            <a:endParaRPr lang="de-DE" dirty="0"/>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162A217B-ED1C-D84B-8478-63C77FA79618}" type="slidenum">
              <a:rPr lang="de-DE" smtClean="0"/>
              <a:pPr/>
              <a:t>‹Nr.›</a:t>
            </a:fld>
            <a:endParaRPr lang="de-DE"/>
          </a:p>
        </p:txBody>
      </p:sp>
      <p:sp>
        <p:nvSpPr>
          <p:cNvPr id="8" name="Inhaltsplatzhalter 7"/>
          <p:cNvSpPr>
            <a:spLocks noGrp="1"/>
          </p:cNvSpPr>
          <p:nvPr>
            <p:ph sz="quarter" idx="13"/>
          </p:nvPr>
        </p:nvSpPr>
        <p:spPr>
          <a:xfrm>
            <a:off x="4606442" y="1155699"/>
            <a:ext cx="3943350" cy="5295901"/>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9" name="Inhaltsplatzhalter 7"/>
          <p:cNvSpPr>
            <a:spLocks noGrp="1"/>
          </p:cNvSpPr>
          <p:nvPr>
            <p:ph sz="quarter" idx="14"/>
          </p:nvPr>
        </p:nvSpPr>
        <p:spPr>
          <a:xfrm>
            <a:off x="454844" y="1155699"/>
            <a:ext cx="3943350" cy="5295901"/>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0"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smtClean="0"/>
              <a:t>Mastertitelformat bearbeiten</a:t>
            </a:r>
            <a:endParaRPr lang="de-DE" dirty="0"/>
          </a:p>
        </p:txBody>
      </p:sp>
    </p:spTree>
    <p:extLst>
      <p:ext uri="{BB962C8B-B14F-4D97-AF65-F5344CB8AC3E}">
        <p14:creationId xmlns:p14="http://schemas.microsoft.com/office/powerpoint/2010/main" val="3073541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2"/>
          <p:cNvSpPr>
            <a:spLocks noGrp="1"/>
          </p:cNvSpPr>
          <p:nvPr>
            <p:ph type="dt" sz="half" idx="10"/>
          </p:nvPr>
        </p:nvSpPr>
        <p:spPr/>
        <p:txBody>
          <a:bodyPr/>
          <a:lstStyle/>
          <a:p>
            <a:r>
              <a:rPr lang="de-DE" smtClean="0"/>
              <a:t>18.05.2020</a:t>
            </a:r>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1842379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18.05.2020</a:t>
            </a:r>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162A217B-ED1C-D84B-8478-63C77FA79618}" type="slidenum">
              <a:rPr lang="de-DE" smtClean="0"/>
              <a:pPr/>
              <a:t>‹Nr.›</a:t>
            </a:fld>
            <a:endParaRPr lang="de-DE"/>
          </a:p>
        </p:txBody>
      </p:sp>
    </p:spTree>
    <p:extLst>
      <p:ext uri="{BB962C8B-B14F-4D97-AF65-F5344CB8AC3E}">
        <p14:creationId xmlns:p14="http://schemas.microsoft.com/office/powerpoint/2010/main" val="3409628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_Standardfoto">
    <p:spTree>
      <p:nvGrpSpPr>
        <p:cNvPr id="1" name=""/>
        <p:cNvGrpSpPr/>
        <p:nvPr/>
      </p:nvGrpSpPr>
      <p:grpSpPr>
        <a:xfrm>
          <a:off x="0" y="0"/>
          <a:ext cx="0" cy="0"/>
          <a:chOff x="0" y="0"/>
          <a:chExt cx="0" cy="0"/>
        </a:xfrm>
      </p:grpSpPr>
      <p:sp>
        <p:nvSpPr>
          <p:cNvPr id="13" name="Rechteck 1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3" name="Bild 2" descr="PPT_Background_4zu3_RBGNEU.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0" y="1384875"/>
            <a:ext cx="8746484" cy="4358640"/>
          </a:xfrm>
          <a:prstGeom prst="rect">
            <a:avLst/>
          </a:prstGeom>
        </p:spPr>
      </p:pic>
      <p:sp>
        <p:nvSpPr>
          <p:cNvPr id="21" name="Textfeld 20"/>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252000" tIns="234000" rIns="252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ffectLst/>
              <a:latin typeface="Calibri"/>
              <a:ea typeface="ＭＳ 明朝"/>
              <a:cs typeface="Calibri"/>
            </a:endParaRPr>
          </a:p>
        </p:txBody>
      </p:sp>
      <p:cxnSp>
        <p:nvCxnSpPr>
          <p:cNvPr id="23" name="Gerade Verbindung 22"/>
          <p:cNvCxnSpPr/>
          <p:nvPr userDrawn="1"/>
        </p:nvCxnSpPr>
        <p:spPr>
          <a:xfrm>
            <a:off x="3934890" y="2015660"/>
            <a:ext cx="0" cy="3160410"/>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8439734" y="2009669"/>
            <a:ext cx="0" cy="3166401"/>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sp>
        <p:nvSpPr>
          <p:cNvPr id="2" name="Rechteck 1"/>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a:t>Mastertitelformat bearbeiten</a:t>
            </a:r>
          </a:p>
        </p:txBody>
      </p:sp>
      <p:sp>
        <p:nvSpPr>
          <p:cNvPr id="11"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a:t>Mastertextformat bearbeiten</a:t>
            </a:r>
          </a:p>
        </p:txBody>
      </p:sp>
      <p:pic>
        <p:nvPicPr>
          <p:cNvPr id="12" name="Bild 11" descr="RKI-Logo_RGB_P300C.tif"/>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Tree>
    <p:extLst>
      <p:ext uri="{BB962C8B-B14F-4D97-AF65-F5344CB8AC3E}">
        <p14:creationId xmlns:p14="http://schemas.microsoft.com/office/powerpoint/2010/main" val="19962065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11" name="Inhaltsplatzhalter 2"/>
          <p:cNvSpPr>
            <a:spLocks noGrp="1"/>
          </p:cNvSpPr>
          <p:nvPr>
            <p:ph sz="quarter" idx="13"/>
          </p:nvPr>
        </p:nvSpPr>
        <p:spPr>
          <a:xfrm>
            <a:off x="457199" y="1155700"/>
            <a:ext cx="8092593" cy="530225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a:t>Mastertitelformat bearbeiten</a:t>
            </a:r>
          </a:p>
        </p:txBody>
      </p:sp>
      <p:sp>
        <p:nvSpPr>
          <p:cNvPr id="9" name="Datumsplatzhalter 8"/>
          <p:cNvSpPr>
            <a:spLocks noGrp="1"/>
          </p:cNvSpPr>
          <p:nvPr>
            <p:ph type="dt" sz="half" idx="14"/>
          </p:nvPr>
        </p:nvSpPr>
        <p:spPr/>
        <p:txBody>
          <a:bodyPr/>
          <a:lstStyle/>
          <a:p>
            <a:r>
              <a:rPr lang="de-DE" smtClean="0"/>
              <a:t>18.05.2020</a:t>
            </a:r>
            <a:endParaRPr lang="de-DE" dirty="0"/>
          </a:p>
        </p:txBody>
      </p:sp>
      <p:sp>
        <p:nvSpPr>
          <p:cNvPr id="10" name="Fußzeilenplatzhalter 9"/>
          <p:cNvSpPr>
            <a:spLocks noGrp="1"/>
          </p:cNvSpPr>
          <p:nvPr>
            <p:ph type="ftr" sz="quarter" idx="15"/>
          </p:nvPr>
        </p:nvSpPr>
        <p:spPr/>
        <p:txBody>
          <a:bodyPr/>
          <a:lstStyle/>
          <a:p>
            <a:endParaRPr lang="de-DE" dirty="0"/>
          </a:p>
        </p:txBody>
      </p:sp>
      <p:sp>
        <p:nvSpPr>
          <p:cNvPr id="12" name="Foliennummernplatzhalter 11"/>
          <p:cNvSpPr>
            <a:spLocks noGrp="1"/>
          </p:cNvSpPr>
          <p:nvPr>
            <p:ph type="sldNum" sz="quarter" idx="16"/>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9601967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8" name="Inhaltsplatzhalter 7"/>
          <p:cNvSpPr>
            <a:spLocks noGrp="1"/>
          </p:cNvSpPr>
          <p:nvPr>
            <p:ph sz="quarter" idx="13"/>
          </p:nvPr>
        </p:nvSpPr>
        <p:spPr>
          <a:xfrm>
            <a:off x="4606442" y="1155699"/>
            <a:ext cx="3943350" cy="529590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Inhaltsplatzhalter 7"/>
          <p:cNvSpPr>
            <a:spLocks noGrp="1"/>
          </p:cNvSpPr>
          <p:nvPr>
            <p:ph sz="quarter" idx="14"/>
          </p:nvPr>
        </p:nvSpPr>
        <p:spPr>
          <a:xfrm>
            <a:off x="454844" y="1155699"/>
            <a:ext cx="3943350" cy="5295901"/>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a:t>Mastertitelformat bearbeiten</a:t>
            </a:r>
          </a:p>
        </p:txBody>
      </p:sp>
      <p:sp>
        <p:nvSpPr>
          <p:cNvPr id="11" name="Datumsplatzhalter 10"/>
          <p:cNvSpPr>
            <a:spLocks noGrp="1"/>
          </p:cNvSpPr>
          <p:nvPr>
            <p:ph type="dt" sz="half" idx="15"/>
          </p:nvPr>
        </p:nvSpPr>
        <p:spPr/>
        <p:txBody>
          <a:bodyPr/>
          <a:lstStyle/>
          <a:p>
            <a:r>
              <a:rPr lang="de-DE" smtClean="0"/>
              <a:t>18.05.2020</a:t>
            </a:r>
            <a:endParaRPr lang="de-DE" dirty="0"/>
          </a:p>
        </p:txBody>
      </p:sp>
      <p:sp>
        <p:nvSpPr>
          <p:cNvPr id="12" name="Fußzeilenplatzhalter 11"/>
          <p:cNvSpPr>
            <a:spLocks noGrp="1"/>
          </p:cNvSpPr>
          <p:nvPr>
            <p:ph type="ftr" sz="quarter" idx="16"/>
          </p:nvPr>
        </p:nvSpPr>
        <p:spPr/>
        <p:txBody>
          <a:bodyPr/>
          <a:lstStyle/>
          <a:p>
            <a:endParaRPr lang="de-DE" dirty="0"/>
          </a:p>
        </p:txBody>
      </p:sp>
      <p:sp>
        <p:nvSpPr>
          <p:cNvPr id="13" name="Foliennummernplatzhalter 12"/>
          <p:cNvSpPr>
            <a:spLocks noGrp="1"/>
          </p:cNvSpPr>
          <p:nvPr>
            <p:ph type="sldNum" sz="quarter" idx="17"/>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288002536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9" name="Datumsplatzhalter 8"/>
          <p:cNvSpPr>
            <a:spLocks noGrp="1"/>
          </p:cNvSpPr>
          <p:nvPr>
            <p:ph type="dt" sz="half" idx="10"/>
          </p:nvPr>
        </p:nvSpPr>
        <p:spPr/>
        <p:txBody>
          <a:bodyPr/>
          <a:lstStyle/>
          <a:p>
            <a:r>
              <a:rPr lang="de-DE" smtClean="0"/>
              <a:t>18.05.2020</a:t>
            </a:r>
            <a:endParaRPr lang="de-DE" dirty="0"/>
          </a:p>
        </p:txBody>
      </p:sp>
      <p:sp>
        <p:nvSpPr>
          <p:cNvPr id="10" name="Fußzeilenplatzhalter 9"/>
          <p:cNvSpPr>
            <a:spLocks noGrp="1"/>
          </p:cNvSpPr>
          <p:nvPr>
            <p:ph type="ftr" sz="quarter" idx="11"/>
          </p:nvPr>
        </p:nvSpPr>
        <p:spPr/>
        <p:txBody>
          <a:bodyPr/>
          <a:lstStyle/>
          <a:p>
            <a:endParaRPr lang="de-DE" dirty="0"/>
          </a:p>
        </p:txBody>
      </p:sp>
      <p:sp>
        <p:nvSpPr>
          <p:cNvPr id="11" name="Foliennummernplatzhalter 10"/>
          <p:cNvSpPr>
            <a:spLocks noGrp="1"/>
          </p:cNvSpPr>
          <p:nvPr>
            <p:ph type="sldNum" sz="quarter" idx="12"/>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127045127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de-DE" smtClean="0"/>
              <a:t>18.05.2020</a:t>
            </a:r>
            <a:endParaRPr lang="de-DE" dirty="0"/>
          </a:p>
        </p:txBody>
      </p:sp>
      <p:sp>
        <p:nvSpPr>
          <p:cNvPr id="9" name="Fußzeilenplatzhalter 8"/>
          <p:cNvSpPr>
            <a:spLocks noGrp="1"/>
          </p:cNvSpPr>
          <p:nvPr>
            <p:ph type="ftr" sz="quarter" idx="11"/>
          </p:nvPr>
        </p:nvSpPr>
        <p:spPr/>
        <p:txBody>
          <a:bodyPr/>
          <a:lstStyle/>
          <a:p>
            <a:endParaRPr lang="de-DE" dirty="0"/>
          </a:p>
        </p:txBody>
      </p:sp>
      <p:sp>
        <p:nvSpPr>
          <p:cNvPr id="10" name="Foliennummernplatzhalter 9"/>
          <p:cNvSpPr>
            <a:spLocks noGrp="1"/>
          </p:cNvSpPr>
          <p:nvPr>
            <p:ph type="sldNum" sz="quarter" idx="12"/>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365855864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Rechteck 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7" name="Rechteck 6"/>
          <p:cNvSpPr/>
          <p:nvPr userDrawn="1"/>
        </p:nvSpPr>
        <p:spPr>
          <a:xfrm>
            <a:off x="0" y="1384875"/>
            <a:ext cx="8752360" cy="4355538"/>
          </a:xfrm>
          <a:prstGeom prst="rect">
            <a:avLst/>
          </a:prstGeom>
          <a:solidFill>
            <a:srgbClr val="006EC7"/>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solidFill>
                <a:prstClr val="white"/>
              </a:solidFill>
            </a:endParaRPr>
          </a:p>
        </p:txBody>
      </p:sp>
      <p:sp>
        <p:nvSpPr>
          <p:cNvPr id="9" name="Textfeld 8"/>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648000" tIns="234000" rIns="684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a typeface="ＭＳ 明朝"/>
              <a:cs typeface="Calibri"/>
            </a:endParaRPr>
          </a:p>
        </p:txBody>
      </p:sp>
      <p:sp>
        <p:nvSpPr>
          <p:cNvPr id="2"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smtClean="0"/>
              <a:t>Mastertitelformat bearbeiten</a:t>
            </a:r>
            <a:endParaRPr lang="de-DE" dirty="0"/>
          </a:p>
        </p:txBody>
      </p:sp>
      <p:cxnSp>
        <p:nvCxnSpPr>
          <p:cNvPr id="11" name="Gerade Verbindung 10"/>
          <p:cNvCxnSpPr/>
          <p:nvPr userDrawn="1"/>
        </p:nvCxnSpPr>
        <p:spPr>
          <a:xfrm>
            <a:off x="3934890" y="2015660"/>
            <a:ext cx="0" cy="3160410"/>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userDrawn="1"/>
        </p:nvCxnSpPr>
        <p:spPr>
          <a:xfrm>
            <a:off x="8439734" y="2009669"/>
            <a:ext cx="0" cy="3166401"/>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solidFill>
                <a:prstClr val="white"/>
              </a:solidFill>
            </a:endParaRPr>
          </a:p>
        </p:txBody>
      </p:sp>
      <p:sp>
        <p:nvSpPr>
          <p:cNvPr id="15" name="Bildplatzhalter 14"/>
          <p:cNvSpPr>
            <a:spLocks noGrp="1"/>
          </p:cNvSpPr>
          <p:nvPr>
            <p:ph type="pic" sz="quarter" idx="13"/>
          </p:nvPr>
        </p:nvSpPr>
        <p:spPr>
          <a:xfrm>
            <a:off x="0" y="1384300"/>
            <a:ext cx="3319463" cy="4356100"/>
          </a:xfrm>
        </p:spPr>
        <p:txBody>
          <a:bodyPr/>
          <a:lstStyle/>
          <a:p>
            <a:endParaRPr lang="de-DE"/>
          </a:p>
        </p:txBody>
      </p:sp>
      <p:sp>
        <p:nvSpPr>
          <p:cNvPr id="16" name="Rechteck 15"/>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17"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smtClean="0"/>
              <a:t>Mastertextformat bearbeiten</a:t>
            </a:r>
          </a:p>
        </p:txBody>
      </p:sp>
      <p:pic>
        <p:nvPicPr>
          <p:cNvPr id="13" name="Bild 12" descr="RKI-Logo_RGB_P300C.tif"/>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pic>
        <p:nvPicPr>
          <p:cNvPr id="20" name="Bild 19" descr="RKI_Jubilaeumslogo_PPT_EN-02.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2658"/>
            <a:ext cx="1729250" cy="507999"/>
          </a:xfrm>
          <a:prstGeom prst="rect">
            <a:avLst/>
          </a:prstGeom>
        </p:spPr>
      </p:pic>
    </p:spTree>
    <p:extLst>
      <p:ext uri="{BB962C8B-B14F-4D97-AF65-F5344CB8AC3E}">
        <p14:creationId xmlns:p14="http://schemas.microsoft.com/office/powerpoint/2010/main" val="1285158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_Standardfoto">
    <p:spTree>
      <p:nvGrpSpPr>
        <p:cNvPr id="1" name=""/>
        <p:cNvGrpSpPr/>
        <p:nvPr/>
      </p:nvGrpSpPr>
      <p:grpSpPr>
        <a:xfrm>
          <a:off x="0" y="0"/>
          <a:ext cx="0" cy="0"/>
          <a:chOff x="0" y="0"/>
          <a:chExt cx="0" cy="0"/>
        </a:xfrm>
      </p:grpSpPr>
      <p:sp>
        <p:nvSpPr>
          <p:cNvPr id="13" name="Rechteck 1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pic>
        <p:nvPicPr>
          <p:cNvPr id="3" name="Bild 2" descr="PPT_Background_4zu3_RBGNEU.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0" y="1384875"/>
            <a:ext cx="8746484" cy="4358640"/>
          </a:xfrm>
          <a:prstGeom prst="rect">
            <a:avLst/>
          </a:prstGeom>
        </p:spPr>
      </p:pic>
      <p:sp>
        <p:nvSpPr>
          <p:cNvPr id="21" name="Textfeld 20"/>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252000" tIns="234000" rIns="252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a typeface="ＭＳ 明朝"/>
              <a:cs typeface="Calibri"/>
            </a:endParaRPr>
          </a:p>
        </p:txBody>
      </p:sp>
      <p:cxnSp>
        <p:nvCxnSpPr>
          <p:cNvPr id="23" name="Gerade Verbindung 22"/>
          <p:cNvCxnSpPr/>
          <p:nvPr userDrawn="1"/>
        </p:nvCxnSpPr>
        <p:spPr>
          <a:xfrm>
            <a:off x="3934890" y="2015660"/>
            <a:ext cx="0" cy="3160410"/>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8439734" y="2009669"/>
            <a:ext cx="0" cy="3166401"/>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sp>
        <p:nvSpPr>
          <p:cNvPr id="2" name="Rechteck 1"/>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10"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smtClean="0"/>
              <a:t>Mastertitelformat bearbeiten</a:t>
            </a:r>
            <a:endParaRPr lang="de-DE" dirty="0"/>
          </a:p>
        </p:txBody>
      </p:sp>
      <p:sp>
        <p:nvSpPr>
          <p:cNvPr id="11"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smtClean="0"/>
              <a:t>Mastertextformat bearbeiten</a:t>
            </a:r>
          </a:p>
        </p:txBody>
      </p:sp>
      <p:pic>
        <p:nvPicPr>
          <p:cNvPr id="12" name="Bild 11" descr="RKI-Logo_RGB_P300C.tif"/>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solidFill>
                <a:prstClr val="white"/>
              </a:solidFill>
            </a:endParaRPr>
          </a:p>
        </p:txBody>
      </p:sp>
      <p:pic>
        <p:nvPicPr>
          <p:cNvPr id="15" name="Bild 14" descr="RKI_Jubilaeumslogo_PPT_EN-02.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32658"/>
            <a:ext cx="1729250" cy="507999"/>
          </a:xfrm>
          <a:prstGeom prst="rect">
            <a:avLst/>
          </a:prstGeom>
        </p:spPr>
      </p:pic>
    </p:spTree>
    <p:extLst>
      <p:ext uri="{BB962C8B-B14F-4D97-AF65-F5344CB8AC3E}">
        <p14:creationId xmlns:p14="http://schemas.microsoft.com/office/powerpoint/2010/main" val="1846426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18.05.2020</a:t>
            </a:r>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62A217B-ED1C-D84B-8478-63C77FA79618}" type="slidenum">
              <a:rPr lang="de-DE" smtClean="0"/>
              <a:pPr/>
              <a:t>‹Nr.›</a:t>
            </a:fld>
            <a:endParaRPr lang="de-DE"/>
          </a:p>
        </p:txBody>
      </p:sp>
      <p:sp>
        <p:nvSpPr>
          <p:cNvPr id="11" name="Inhaltsplatzhalter 2"/>
          <p:cNvSpPr>
            <a:spLocks noGrp="1"/>
          </p:cNvSpPr>
          <p:nvPr>
            <p:ph sz="quarter" idx="13"/>
          </p:nvPr>
        </p:nvSpPr>
        <p:spPr>
          <a:xfrm>
            <a:off x="457199" y="1155700"/>
            <a:ext cx="8092593" cy="5302250"/>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smtClean="0"/>
              <a:t>Mastertitelformat bearbeiten</a:t>
            </a:r>
            <a:endParaRPr lang="de-DE" dirty="0"/>
          </a:p>
        </p:txBody>
      </p:sp>
    </p:spTree>
    <p:extLst>
      <p:ext uri="{BB962C8B-B14F-4D97-AF65-F5344CB8AC3E}">
        <p14:creationId xmlns:p14="http://schemas.microsoft.com/office/powerpoint/2010/main" val="13834946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tif"/><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tif"/><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a:t>Mastertitelformat bearbeiten</a:t>
            </a:r>
          </a:p>
        </p:txBody>
      </p:sp>
      <p:sp>
        <p:nvSpPr>
          <p:cNvPr id="3" name="Textplatzhalter 2"/>
          <p:cNvSpPr>
            <a:spLocks noGrp="1"/>
          </p:cNvSpPr>
          <p:nvPr>
            <p:ph type="body" idx="1"/>
          </p:nvPr>
        </p:nvSpPr>
        <p:spPr>
          <a:xfrm>
            <a:off x="457199" y="1155700"/>
            <a:ext cx="8092593" cy="5302250"/>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564825" y="6622713"/>
            <a:ext cx="1860421" cy="195750"/>
          </a:xfrm>
          <a:prstGeom prst="rect">
            <a:avLst/>
          </a:prstGeom>
        </p:spPr>
        <p:txBody>
          <a:bodyPr vert="horz" lIns="0" tIns="0" rIns="0" bIns="45720" rtlCol="0" anchor="t" anchorCtr="0"/>
          <a:lstStyle>
            <a:lvl1pPr algn="l">
              <a:defRPr sz="1200">
                <a:solidFill>
                  <a:srgbClr val="006EC7"/>
                </a:solidFill>
              </a:defRPr>
            </a:lvl1pPr>
          </a:lstStyle>
          <a:p>
            <a:r>
              <a:rPr lang="de-DE" smtClean="0"/>
              <a:t>18.05.2020</a:t>
            </a:r>
            <a:endParaRPr lang="de-DE" dirty="0"/>
          </a:p>
        </p:txBody>
      </p:sp>
      <p:sp>
        <p:nvSpPr>
          <p:cNvPr id="5" name="Fußzeilenplatzhalter 4"/>
          <p:cNvSpPr>
            <a:spLocks noGrp="1"/>
          </p:cNvSpPr>
          <p:nvPr>
            <p:ph type="ftr" sz="quarter" idx="3"/>
          </p:nvPr>
        </p:nvSpPr>
        <p:spPr>
          <a:xfrm>
            <a:off x="2699791" y="6622713"/>
            <a:ext cx="5182675" cy="195750"/>
          </a:xfrm>
          <a:prstGeom prst="rect">
            <a:avLst/>
          </a:prstGeom>
        </p:spPr>
        <p:txBody>
          <a:bodyPr vert="horz" lIns="0" tIns="0" rIns="0" bIns="45720" rtlCol="0" anchor="t" anchorCtr="0"/>
          <a:lstStyle>
            <a:lvl1pPr algn="l">
              <a:defRPr sz="1200">
                <a:solidFill>
                  <a:srgbClr val="006EC7"/>
                </a:solidFill>
              </a:defRPr>
            </a:lvl1pPr>
          </a:lstStyle>
          <a:p>
            <a:endParaRPr lang="de-DE" dirty="0"/>
          </a:p>
        </p:txBody>
      </p:sp>
      <p:sp>
        <p:nvSpPr>
          <p:cNvPr id="6" name="Foliennummernplatzhalter 5"/>
          <p:cNvSpPr>
            <a:spLocks noGrp="1"/>
          </p:cNvSpPr>
          <p:nvPr>
            <p:ph type="sldNum" sz="quarter" idx="4"/>
          </p:nvPr>
        </p:nvSpPr>
        <p:spPr>
          <a:xfrm>
            <a:off x="8052920" y="6622713"/>
            <a:ext cx="496872" cy="195750"/>
          </a:xfrm>
          <a:prstGeom prst="rect">
            <a:avLst/>
          </a:prstGeom>
        </p:spPr>
        <p:txBody>
          <a:bodyPr vert="horz" lIns="0" tIns="0" rIns="0" bIns="45720" rtlCol="0" anchor="t" anchorCtr="0"/>
          <a:lstStyle>
            <a:lvl1pPr algn="ctr">
              <a:defRPr sz="1200">
                <a:solidFill>
                  <a:srgbClr val="006EC7"/>
                </a:solidFill>
              </a:defRPr>
            </a:lvl1pPr>
          </a:lstStyle>
          <a:p>
            <a:fld id="{162A217B-ED1C-D84B-8478-63C77FA79618}" type="slidenum">
              <a:rPr lang="de-DE" smtClean="0"/>
              <a:pPr/>
              <a:t>‹Nr.›</a:t>
            </a:fld>
            <a:endParaRPr lang="de-DE" dirty="0"/>
          </a:p>
        </p:txBody>
      </p:sp>
      <p:cxnSp>
        <p:nvCxnSpPr>
          <p:cNvPr id="13" name="Gerade Verbindung 12"/>
          <p:cNvCxnSpPr/>
          <p:nvPr userDrawn="1"/>
        </p:nvCxnSpPr>
        <p:spPr>
          <a:xfrm>
            <a:off x="2594239" y="6628377"/>
            <a:ext cx="0" cy="229623"/>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userDrawn="1"/>
        </p:nvCxnSpPr>
        <p:spPr>
          <a:xfrm>
            <a:off x="457200" y="6622713"/>
            <a:ext cx="0" cy="23528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userDrawn="1"/>
        </p:nvCxnSpPr>
        <p:spPr>
          <a:xfrm>
            <a:off x="8564139" y="6636373"/>
            <a:ext cx="0"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pic>
        <p:nvPicPr>
          <p:cNvPr id="15" name="Bild 14" descr="RKI-Logo_RGB_P300C.tif"/>
          <p:cNvPicPr>
            <a:picLocks noChangeAspect="1"/>
          </p:cNvPicPr>
          <p:nvPr userDrawn="1"/>
        </p:nvPicPr>
        <p:blipFill>
          <a:blip r:embed="rId8" cstate="screen">
            <a:alphaModFix/>
            <a:extLst>
              <a:ext uri="{28A0092B-C50C-407E-A947-70E740481C1C}">
                <a14:useLocalDpi xmlns:a14="http://schemas.microsoft.com/office/drawing/2010/main" val="0"/>
              </a:ext>
            </a:extLst>
          </a:blip>
          <a:stretch>
            <a:fillRect/>
          </a:stretch>
        </p:blipFill>
        <p:spPr>
          <a:xfrm>
            <a:off x="7206623" y="182309"/>
            <a:ext cx="1656184" cy="480392"/>
          </a:xfrm>
          <a:prstGeom prst="rect">
            <a:avLst/>
          </a:prstGeom>
        </p:spPr>
      </p:pic>
      <p:cxnSp>
        <p:nvCxnSpPr>
          <p:cNvPr id="17" name="Gerade Verbindung 16">
            <a:extLst>
              <a:ext uri="{FF2B5EF4-FFF2-40B4-BE49-F238E27FC236}">
                <a16:creationId xmlns:a16="http://schemas.microsoft.com/office/drawing/2014/main" xmlns="" id="{3D4E5546-5335-5647-A96F-CE3BCF4D161A}"/>
              </a:ext>
            </a:extLst>
          </p:cNvPr>
          <p:cNvCxnSpPr/>
          <p:nvPr userDrawn="1"/>
        </p:nvCxnSpPr>
        <p:spPr>
          <a:xfrm>
            <a:off x="8045635" y="6636373"/>
            <a:ext cx="0"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595598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4" r:id="rId4"/>
    <p:sldLayoutId id="2147483661" r:id="rId5"/>
    <p:sldLayoutId id="2147483655" r:id="rId6"/>
  </p:sldLayoutIdLst>
  <p:timing>
    <p:tnLst>
      <p:par>
        <p:cTn id="1" dur="indefinite" restart="never" nodeType="tmRoot"/>
      </p:par>
    </p:tnLst>
  </p:timing>
  <p:hf hdr="0"/>
  <p:txStyles>
    <p:title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p:titleStyle>
    <p:bodyStyle>
      <a:lvl1pPr marL="342900" indent="-342900" algn="l" defTabSz="457200" rtl="0" eaLnBrk="1" latinLnBrk="0" hangingPunct="1">
        <a:spcBef>
          <a:spcPts val="432"/>
        </a:spcBef>
        <a:buClr>
          <a:srgbClr val="006EC7"/>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432"/>
        </a:spcBef>
        <a:buClr>
          <a:srgbClr val="006EC7"/>
        </a:buClr>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432"/>
        </a:spcBef>
        <a:buClr>
          <a:srgbClr val="006EC7"/>
        </a:buClr>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ts val="432"/>
        </a:spcBef>
        <a:buClr>
          <a:srgbClr val="006EC7"/>
        </a:buClr>
        <a:buFont typeface="Wingdings" charset="2"/>
        <a:buChar char="§"/>
        <a:defRPr sz="1600" kern="1200">
          <a:solidFill>
            <a:schemeClr val="tx1"/>
          </a:solidFill>
          <a:latin typeface="+mn-lt"/>
          <a:ea typeface="+mn-ea"/>
          <a:cs typeface="+mn-cs"/>
        </a:defRPr>
      </a:lvl4pPr>
      <a:lvl5pPr marL="2057400" indent="-228600" algn="l" defTabSz="457200" rtl="0" eaLnBrk="1" latinLnBrk="0" hangingPunct="1">
        <a:spcBef>
          <a:spcPts val="432"/>
        </a:spcBef>
        <a:buClr>
          <a:srgbClr val="006EC7"/>
        </a:buClr>
        <a:buFont typeface="Wingdings" charset="2"/>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smtClean="0"/>
              <a:t>Mastertitelformat bearbeiten</a:t>
            </a:r>
            <a:endParaRPr lang="de-DE" dirty="0"/>
          </a:p>
        </p:txBody>
      </p:sp>
      <p:sp>
        <p:nvSpPr>
          <p:cNvPr id="3" name="Textplatzhalter 2"/>
          <p:cNvSpPr>
            <a:spLocks noGrp="1"/>
          </p:cNvSpPr>
          <p:nvPr>
            <p:ph type="body" idx="1"/>
          </p:nvPr>
        </p:nvSpPr>
        <p:spPr>
          <a:xfrm>
            <a:off x="457199" y="1155700"/>
            <a:ext cx="8092593" cy="5302250"/>
          </a:xfrm>
          <a:prstGeom prst="rect">
            <a:avLst/>
          </a:prstGeom>
        </p:spPr>
        <p:txBody>
          <a:bodyPr vert="horz" lIns="0" tIns="0" rIns="0" bIns="0" rtlCol="0">
            <a:normAutofit/>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564825" y="6622713"/>
            <a:ext cx="1860421" cy="195750"/>
          </a:xfrm>
          <a:prstGeom prst="rect">
            <a:avLst/>
          </a:prstGeom>
        </p:spPr>
        <p:txBody>
          <a:bodyPr vert="horz" lIns="0" tIns="0" rIns="0" bIns="45720" rtlCol="0" anchor="t" anchorCtr="0"/>
          <a:lstStyle>
            <a:lvl1pPr algn="l">
              <a:defRPr sz="1200">
                <a:solidFill>
                  <a:srgbClr val="006EC7"/>
                </a:solidFill>
              </a:defRPr>
            </a:lvl1pPr>
          </a:lstStyle>
          <a:p>
            <a:r>
              <a:rPr lang="de-DE" smtClean="0"/>
              <a:t>18.05.2020</a:t>
            </a:r>
            <a:endParaRPr lang="de-DE" dirty="0"/>
          </a:p>
        </p:txBody>
      </p:sp>
      <p:sp>
        <p:nvSpPr>
          <p:cNvPr id="5" name="Fußzeilenplatzhalter 4"/>
          <p:cNvSpPr>
            <a:spLocks noGrp="1"/>
          </p:cNvSpPr>
          <p:nvPr>
            <p:ph type="ftr" sz="quarter" idx="3"/>
          </p:nvPr>
        </p:nvSpPr>
        <p:spPr>
          <a:xfrm>
            <a:off x="2699791" y="6622713"/>
            <a:ext cx="5182675" cy="195750"/>
          </a:xfrm>
          <a:prstGeom prst="rect">
            <a:avLst/>
          </a:prstGeom>
        </p:spPr>
        <p:txBody>
          <a:bodyPr vert="horz" lIns="0" tIns="0" rIns="0" bIns="45720" rtlCol="0" anchor="t" anchorCtr="0"/>
          <a:lstStyle>
            <a:lvl1pPr algn="l">
              <a:defRPr sz="1200">
                <a:solidFill>
                  <a:srgbClr val="006EC7"/>
                </a:solidFill>
              </a:defRPr>
            </a:lvl1pPr>
          </a:lstStyle>
          <a:p>
            <a:endParaRPr lang="de-DE" dirty="0"/>
          </a:p>
        </p:txBody>
      </p:sp>
      <p:sp>
        <p:nvSpPr>
          <p:cNvPr id="6" name="Foliennummernplatzhalter 5"/>
          <p:cNvSpPr>
            <a:spLocks noGrp="1"/>
          </p:cNvSpPr>
          <p:nvPr>
            <p:ph type="sldNum" sz="quarter" idx="4"/>
          </p:nvPr>
        </p:nvSpPr>
        <p:spPr>
          <a:xfrm>
            <a:off x="8052920" y="6622713"/>
            <a:ext cx="496872" cy="195750"/>
          </a:xfrm>
          <a:prstGeom prst="rect">
            <a:avLst/>
          </a:prstGeom>
        </p:spPr>
        <p:txBody>
          <a:bodyPr vert="horz" lIns="0" tIns="0" rIns="0" bIns="45720" rtlCol="0" anchor="t" anchorCtr="0"/>
          <a:lstStyle>
            <a:lvl1pPr algn="ctr">
              <a:defRPr sz="1200">
                <a:solidFill>
                  <a:srgbClr val="006EC7"/>
                </a:solidFill>
              </a:defRPr>
            </a:lvl1pPr>
          </a:lstStyle>
          <a:p>
            <a:fld id="{162A217B-ED1C-D84B-8478-63C77FA79618}" type="slidenum">
              <a:rPr lang="de-DE" smtClean="0"/>
              <a:pPr/>
              <a:t>‹Nr.›</a:t>
            </a:fld>
            <a:endParaRPr lang="de-DE" dirty="0"/>
          </a:p>
        </p:txBody>
      </p:sp>
      <p:cxnSp>
        <p:nvCxnSpPr>
          <p:cNvPr id="12" name="Gerade Verbindung 11"/>
          <p:cNvCxnSpPr/>
          <p:nvPr/>
        </p:nvCxnSpPr>
        <p:spPr>
          <a:xfrm>
            <a:off x="8042054" y="6636373"/>
            <a:ext cx="10866"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2594239" y="6628377"/>
            <a:ext cx="0" cy="229623"/>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p:nvCxnSpPr>
        <p:spPr>
          <a:xfrm>
            <a:off x="457200" y="6622713"/>
            <a:ext cx="0" cy="23528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p:nvCxnSpPr>
        <p:spPr>
          <a:xfrm>
            <a:off x="8564139" y="6636373"/>
            <a:ext cx="0"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pic>
        <p:nvPicPr>
          <p:cNvPr id="15" name="Bild 14" descr="RKI-Logo_RGB_P300C.tif"/>
          <p:cNvPicPr>
            <a:picLocks noChangeAspect="1"/>
          </p:cNvPicPr>
          <p:nvPr/>
        </p:nvPicPr>
        <p:blipFill>
          <a:blip r:embed="rId8">
            <a:alphaModFix/>
            <a:extLst>
              <a:ext uri="{28A0092B-C50C-407E-A947-70E740481C1C}">
                <a14:useLocalDpi xmlns:a14="http://schemas.microsoft.com/office/drawing/2010/main" val="0"/>
              </a:ext>
            </a:extLst>
          </a:blip>
          <a:stretch>
            <a:fillRect/>
          </a:stretch>
        </p:blipFill>
        <p:spPr>
          <a:xfrm>
            <a:off x="7206623" y="182309"/>
            <a:ext cx="1656184" cy="480392"/>
          </a:xfrm>
          <a:prstGeom prst="rect">
            <a:avLst/>
          </a:prstGeom>
        </p:spPr>
      </p:pic>
    </p:spTree>
    <p:extLst>
      <p:ext uri="{BB962C8B-B14F-4D97-AF65-F5344CB8AC3E}">
        <p14:creationId xmlns:p14="http://schemas.microsoft.com/office/powerpoint/2010/main" val="27369307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hf hdr="0"/>
  <p:txStyles>
    <p:title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p:titleStyle>
    <p:bodyStyle>
      <a:lvl1pPr marL="342900" indent="-342900" algn="l" defTabSz="457200" rtl="0" eaLnBrk="1" latinLnBrk="0" hangingPunct="1">
        <a:spcBef>
          <a:spcPts val="432"/>
        </a:spcBef>
        <a:buClr>
          <a:srgbClr val="006EC7"/>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432"/>
        </a:spcBef>
        <a:buClr>
          <a:srgbClr val="006EC7"/>
        </a:buClr>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432"/>
        </a:spcBef>
        <a:buClr>
          <a:srgbClr val="006EC7"/>
        </a:buClr>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ts val="432"/>
        </a:spcBef>
        <a:buClr>
          <a:srgbClr val="006EC7"/>
        </a:buClr>
        <a:buFont typeface="Wingdings" charset="2"/>
        <a:buChar char="§"/>
        <a:defRPr sz="1600" kern="1200">
          <a:solidFill>
            <a:schemeClr val="tx1"/>
          </a:solidFill>
          <a:latin typeface="+mn-lt"/>
          <a:ea typeface="+mn-ea"/>
          <a:cs typeface="+mn-cs"/>
        </a:defRPr>
      </a:lvl4pPr>
      <a:lvl5pPr marL="2057400" indent="-228600" algn="l" defTabSz="457200" rtl="0" eaLnBrk="1" latinLnBrk="0" hangingPunct="1">
        <a:spcBef>
          <a:spcPts val="432"/>
        </a:spcBef>
        <a:buClr>
          <a:srgbClr val="006EC7"/>
        </a:buClr>
        <a:buFont typeface="Wingdings" charset="2"/>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smtClean="0"/>
              <a:t>Mastertitelformat bearbeiten</a:t>
            </a:r>
            <a:endParaRPr lang="de-DE" dirty="0"/>
          </a:p>
        </p:txBody>
      </p:sp>
      <p:sp>
        <p:nvSpPr>
          <p:cNvPr id="3" name="Textplatzhalter 2"/>
          <p:cNvSpPr>
            <a:spLocks noGrp="1"/>
          </p:cNvSpPr>
          <p:nvPr>
            <p:ph type="body" idx="1"/>
          </p:nvPr>
        </p:nvSpPr>
        <p:spPr>
          <a:xfrm>
            <a:off x="457199" y="1155700"/>
            <a:ext cx="8092593" cy="5302250"/>
          </a:xfrm>
          <a:prstGeom prst="rect">
            <a:avLst/>
          </a:prstGeom>
        </p:spPr>
        <p:txBody>
          <a:bodyPr vert="horz" lIns="0" tIns="0" rIns="0" bIns="0" rtlCol="0">
            <a:normAutofit/>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564825" y="6622713"/>
            <a:ext cx="1860421" cy="195750"/>
          </a:xfrm>
          <a:prstGeom prst="rect">
            <a:avLst/>
          </a:prstGeom>
        </p:spPr>
        <p:txBody>
          <a:bodyPr vert="horz" lIns="0" tIns="0" rIns="0" bIns="45720" rtlCol="0" anchor="t" anchorCtr="0"/>
          <a:lstStyle>
            <a:lvl1pPr algn="l">
              <a:defRPr sz="1200">
                <a:solidFill>
                  <a:srgbClr val="006EC7"/>
                </a:solidFill>
              </a:defRPr>
            </a:lvl1pPr>
          </a:lstStyle>
          <a:p>
            <a:r>
              <a:rPr lang="de-DE" smtClean="0"/>
              <a:t>18.05.2020</a:t>
            </a:r>
            <a:endParaRPr lang="de-DE" dirty="0"/>
          </a:p>
        </p:txBody>
      </p:sp>
      <p:sp>
        <p:nvSpPr>
          <p:cNvPr id="5" name="Fußzeilenplatzhalter 4"/>
          <p:cNvSpPr>
            <a:spLocks noGrp="1"/>
          </p:cNvSpPr>
          <p:nvPr>
            <p:ph type="ftr" sz="quarter" idx="3"/>
          </p:nvPr>
        </p:nvSpPr>
        <p:spPr>
          <a:xfrm>
            <a:off x="2699791" y="6622713"/>
            <a:ext cx="5182675" cy="195750"/>
          </a:xfrm>
          <a:prstGeom prst="rect">
            <a:avLst/>
          </a:prstGeom>
        </p:spPr>
        <p:txBody>
          <a:bodyPr vert="horz" lIns="0" tIns="0" rIns="0" bIns="45720" rtlCol="0" anchor="t" anchorCtr="0"/>
          <a:lstStyle>
            <a:lvl1pPr algn="l">
              <a:defRPr sz="1200">
                <a:solidFill>
                  <a:srgbClr val="006EC7"/>
                </a:solidFill>
              </a:defRPr>
            </a:lvl1pPr>
          </a:lstStyle>
          <a:p>
            <a:endParaRPr lang="de-DE" dirty="0"/>
          </a:p>
        </p:txBody>
      </p:sp>
      <p:sp>
        <p:nvSpPr>
          <p:cNvPr id="6" name="Foliennummernplatzhalter 5"/>
          <p:cNvSpPr>
            <a:spLocks noGrp="1"/>
          </p:cNvSpPr>
          <p:nvPr>
            <p:ph type="sldNum" sz="quarter" idx="4"/>
          </p:nvPr>
        </p:nvSpPr>
        <p:spPr>
          <a:xfrm>
            <a:off x="8052920" y="6622713"/>
            <a:ext cx="496872" cy="195750"/>
          </a:xfrm>
          <a:prstGeom prst="rect">
            <a:avLst/>
          </a:prstGeom>
        </p:spPr>
        <p:txBody>
          <a:bodyPr vert="horz" lIns="0" tIns="0" rIns="0" bIns="45720" rtlCol="0" anchor="t" anchorCtr="0"/>
          <a:lstStyle>
            <a:lvl1pPr algn="ctr">
              <a:defRPr sz="1200">
                <a:solidFill>
                  <a:srgbClr val="006EC7"/>
                </a:solidFill>
              </a:defRPr>
            </a:lvl1pPr>
          </a:lstStyle>
          <a:p>
            <a:fld id="{162A217B-ED1C-D84B-8478-63C77FA79618}" type="slidenum">
              <a:rPr lang="de-DE" smtClean="0"/>
              <a:pPr/>
              <a:t>‹Nr.›</a:t>
            </a:fld>
            <a:endParaRPr lang="de-DE" dirty="0"/>
          </a:p>
        </p:txBody>
      </p:sp>
      <p:cxnSp>
        <p:nvCxnSpPr>
          <p:cNvPr id="12" name="Gerade Verbindung 11"/>
          <p:cNvCxnSpPr/>
          <p:nvPr/>
        </p:nvCxnSpPr>
        <p:spPr>
          <a:xfrm>
            <a:off x="8042054" y="6636373"/>
            <a:ext cx="10866"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2594239" y="6628377"/>
            <a:ext cx="0" cy="229623"/>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p:nvCxnSpPr>
        <p:spPr>
          <a:xfrm>
            <a:off x="457200" y="6622713"/>
            <a:ext cx="0" cy="23528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p:nvCxnSpPr>
        <p:spPr>
          <a:xfrm>
            <a:off x="8564139" y="6636373"/>
            <a:ext cx="0"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pic>
        <p:nvPicPr>
          <p:cNvPr id="15" name="Bild 14" descr="RKI-Logo_RGB_P300C.tif"/>
          <p:cNvPicPr>
            <a:picLocks noChangeAspect="1"/>
          </p:cNvPicPr>
          <p:nvPr/>
        </p:nvPicPr>
        <p:blipFill>
          <a:blip r:embed="rId8">
            <a:alphaModFix/>
            <a:extLst>
              <a:ext uri="{28A0092B-C50C-407E-A947-70E740481C1C}">
                <a14:useLocalDpi xmlns:a14="http://schemas.microsoft.com/office/drawing/2010/main" val="0"/>
              </a:ext>
            </a:extLst>
          </a:blip>
          <a:stretch>
            <a:fillRect/>
          </a:stretch>
        </p:blipFill>
        <p:spPr>
          <a:xfrm>
            <a:off x="7206623" y="182309"/>
            <a:ext cx="1656184" cy="480392"/>
          </a:xfrm>
          <a:prstGeom prst="rect">
            <a:avLst/>
          </a:prstGeom>
        </p:spPr>
      </p:pic>
    </p:spTree>
    <p:extLst>
      <p:ext uri="{BB962C8B-B14F-4D97-AF65-F5344CB8AC3E}">
        <p14:creationId xmlns:p14="http://schemas.microsoft.com/office/powerpoint/2010/main" val="254910320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Lst>
  <p:hf hdr="0"/>
  <p:txStyles>
    <p:title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p:titleStyle>
    <p:bodyStyle>
      <a:lvl1pPr marL="342900" indent="-342900" algn="l" defTabSz="457200" rtl="0" eaLnBrk="1" latinLnBrk="0" hangingPunct="1">
        <a:spcBef>
          <a:spcPts val="432"/>
        </a:spcBef>
        <a:buClr>
          <a:srgbClr val="006EC7"/>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432"/>
        </a:spcBef>
        <a:buClr>
          <a:srgbClr val="006EC7"/>
        </a:buClr>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432"/>
        </a:spcBef>
        <a:buClr>
          <a:srgbClr val="006EC7"/>
        </a:buClr>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ts val="432"/>
        </a:spcBef>
        <a:buClr>
          <a:srgbClr val="006EC7"/>
        </a:buClr>
        <a:buFont typeface="Wingdings" charset="2"/>
        <a:buChar char="§"/>
        <a:defRPr sz="1600" kern="1200">
          <a:solidFill>
            <a:schemeClr val="tx1"/>
          </a:solidFill>
          <a:latin typeface="+mn-lt"/>
          <a:ea typeface="+mn-ea"/>
          <a:cs typeface="+mn-cs"/>
        </a:defRPr>
      </a:lvl4pPr>
      <a:lvl5pPr marL="2057400" indent="-228600" algn="l" defTabSz="457200" rtl="0" eaLnBrk="1" latinLnBrk="0" hangingPunct="1">
        <a:spcBef>
          <a:spcPts val="432"/>
        </a:spcBef>
        <a:buClr>
          <a:srgbClr val="006EC7"/>
        </a:buClr>
        <a:buFont typeface="Wingdings" charset="2"/>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hyperlink" Target="https://www.destatis.de/DE/Themen/Querschnitt/Corona/Gesellschaft/bevoelkerung-sterbefaelle.html"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hyperlink" Target="https://www.wa.de/nordrhein-westfalen/coronavirus-nrw-covid19-sarscov2aktuelle-entwicklungen-fallzahlen-lockerungen-13764388.html" TargetMode="Externa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image" Target="../media/image20.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vmlDrawing" Target="../drawings/vmlDrawing2.vml"/><Relationship Id="rId5" Type="http://schemas.openxmlformats.org/officeDocument/2006/relationships/image" Target="../media/image21.emf"/><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16.xml"/><Relationship Id="rId5" Type="http://schemas.openxmlformats.org/officeDocument/2006/relationships/image" Target="../media/image40.pn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6.xml"/><Relationship Id="rId5" Type="http://schemas.openxmlformats.org/officeDocument/2006/relationships/image" Target="../media/image43.pn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6.xml"/><Relationship Id="rId5" Type="http://schemas.openxmlformats.org/officeDocument/2006/relationships/image" Target="../media/image46.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1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1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1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67.emf"/></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hyperlink" Target="http://rocs.hu-berlin.de/covid-19-mobility/de/mobility-monitor/"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https://grippeweb.rki.de/"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1.xml"/><Relationship Id="rId1" Type="http://schemas.openxmlformats.org/officeDocument/2006/relationships/slideLayout" Target="../slideLayouts/slideLayout10.xml"/><Relationship Id="rId4" Type="http://schemas.openxmlformats.org/officeDocument/2006/relationships/image" Target="../media/image81.png"/></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2.xml"/><Relationship Id="rId1" Type="http://schemas.openxmlformats.org/officeDocument/2006/relationships/slideLayout" Target="../slideLayouts/slideLayout10.xml"/><Relationship Id="rId4" Type="http://schemas.openxmlformats.org/officeDocument/2006/relationships/image" Target="../media/image8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3.xml"/><Relationship Id="rId1" Type="http://schemas.openxmlformats.org/officeDocument/2006/relationships/slideLayout" Target="../slideLayouts/slideLayout10.xml"/><Relationship Id="rId4" Type="http://schemas.openxmlformats.org/officeDocument/2006/relationships/image" Target="../media/image85.png"/></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4.xml"/><Relationship Id="rId1" Type="http://schemas.openxmlformats.org/officeDocument/2006/relationships/slideLayout" Target="../slideLayouts/slideLayout10.xml"/><Relationship Id="rId4" Type="http://schemas.openxmlformats.org/officeDocument/2006/relationships/image" Target="../media/image87.png"/></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5.xml"/><Relationship Id="rId1" Type="http://schemas.openxmlformats.org/officeDocument/2006/relationships/slideLayout" Target="../slideLayouts/slideLayout10.xml"/><Relationship Id="rId4" Type="http://schemas.openxmlformats.org/officeDocument/2006/relationships/image" Target="../media/image89.png"/></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6.xml"/><Relationship Id="rId1" Type="http://schemas.openxmlformats.org/officeDocument/2006/relationships/slideLayout" Target="../slideLayouts/slideLayout10.xml"/><Relationship Id="rId4" Type="http://schemas.openxmlformats.org/officeDocument/2006/relationships/image" Target="../media/image91.png"/></Relationships>
</file>

<file path=ppt/slides/_rels/slide6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7.xml"/><Relationship Id="rId1" Type="http://schemas.openxmlformats.org/officeDocument/2006/relationships/slideLayout" Target="../slideLayouts/slideLayout10.xml"/><Relationship Id="rId4" Type="http://schemas.openxmlformats.org/officeDocument/2006/relationships/image" Target="../media/image93.png"/></Relationships>
</file>

<file path=ppt/slides/_rels/slide6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www.google.com/covid19/mobility/" TargetMode="Externa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18.05.2020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a:t>
            </a:fld>
            <a:endParaRPr lang="de-DE"/>
          </a:p>
        </p:txBody>
      </p:sp>
      <p:sp>
        <p:nvSpPr>
          <p:cNvPr id="2" name="Titel 1"/>
          <p:cNvSpPr>
            <a:spLocks noGrp="1"/>
          </p:cNvSpPr>
          <p:nvPr>
            <p:ph type="title"/>
          </p:nvPr>
        </p:nvSpPr>
        <p:spPr>
          <a:xfrm>
            <a:off x="206829" y="597446"/>
            <a:ext cx="8670471" cy="1292662"/>
          </a:xfrm>
          <a:solidFill>
            <a:srgbClr val="045AA6"/>
          </a:solidFill>
        </p:spPr>
        <p:txBody>
          <a:bodyPr/>
          <a:lstStyle/>
          <a:p>
            <a:r>
              <a:rPr lang="de-DE" sz="2800" dirty="0" smtClean="0">
                <a:solidFill>
                  <a:schemeClr val="bg1"/>
                </a:solidFill>
              </a:rPr>
              <a:t>COVID-19: 		Lage National, 18.05.2020</a:t>
            </a:r>
            <a:br>
              <a:rPr lang="de-DE" sz="2800" dirty="0" smtClean="0">
                <a:solidFill>
                  <a:schemeClr val="bg1"/>
                </a:solidFill>
              </a:rPr>
            </a:br>
            <a:r>
              <a:rPr lang="de-DE" sz="2800" dirty="0">
                <a:solidFill>
                  <a:schemeClr val="bg1"/>
                </a:solidFill>
              </a:rPr>
              <a:t/>
            </a:r>
            <a:br>
              <a:rPr lang="de-DE" sz="2800" dirty="0">
                <a:solidFill>
                  <a:schemeClr val="bg1"/>
                </a:solidFill>
              </a:rPr>
            </a:br>
            <a:r>
              <a:rPr lang="de-DE" sz="2800" dirty="0" smtClean="0">
                <a:solidFill>
                  <a:schemeClr val="bg1"/>
                </a:solidFill>
              </a:rPr>
              <a:t>Informationen für den Krisenstab</a:t>
            </a:r>
            <a:endParaRPr lang="de-DE" sz="2800" dirty="0">
              <a:solidFill>
                <a:schemeClr val="bg1"/>
              </a:solidFill>
            </a:endParaRPr>
          </a:p>
        </p:txBody>
      </p:sp>
      <p:graphicFrame>
        <p:nvGraphicFramePr>
          <p:cNvPr id="11" name="Tabelle 10"/>
          <p:cNvGraphicFramePr>
            <a:graphicFrameLocks noGrp="1"/>
          </p:cNvGraphicFramePr>
          <p:nvPr>
            <p:extLst>
              <p:ext uri="{D42A27DB-BD31-4B8C-83A1-F6EECF244321}">
                <p14:modId xmlns:p14="http://schemas.microsoft.com/office/powerpoint/2010/main" val="1663885603"/>
              </p:ext>
            </p:extLst>
          </p:nvPr>
        </p:nvGraphicFramePr>
        <p:xfrm>
          <a:off x="217439" y="2004786"/>
          <a:ext cx="8659861" cy="2646682"/>
        </p:xfrm>
        <a:graphic>
          <a:graphicData uri="http://schemas.openxmlformats.org/drawingml/2006/table">
            <a:tbl>
              <a:tblPr firstRow="1" bandRow="1">
                <a:tableStyleId>{5C22544A-7EE6-4342-B048-85BDC9FD1C3A}</a:tableStyleId>
              </a:tblPr>
              <a:tblGrid>
                <a:gridCol w="2065238"/>
                <a:gridCol w="1308633"/>
                <a:gridCol w="1417559"/>
                <a:gridCol w="1621027"/>
                <a:gridCol w="2247404"/>
              </a:tblGrid>
              <a:tr h="396910">
                <a:tc>
                  <a:txBody>
                    <a:bodyPr/>
                    <a:lstStyle/>
                    <a:p>
                      <a:pPr algn="l"/>
                      <a:r>
                        <a:rPr lang="de-DE" dirty="0" smtClean="0">
                          <a:solidFill>
                            <a:schemeClr val="bg1"/>
                          </a:solidFill>
                        </a:rPr>
                        <a:t>Datenstand</a:t>
                      </a:r>
                    </a:p>
                  </a:txBody>
                  <a:tcPr>
                    <a:solidFill>
                      <a:srgbClr val="045AA6"/>
                    </a:solidFill>
                  </a:tcPr>
                </a:tc>
                <a:tc rowSpan="2">
                  <a:txBody>
                    <a:bodyPr/>
                    <a:lstStyle/>
                    <a:p>
                      <a:pPr algn="ctr"/>
                      <a:r>
                        <a:rPr lang="de-DE" sz="1800" b="1" kern="1200" dirty="0" smtClean="0">
                          <a:solidFill>
                            <a:schemeClr val="bg1"/>
                          </a:solidFill>
                          <a:latin typeface="+mn-lt"/>
                          <a:ea typeface="+mn-ea"/>
                          <a:cs typeface="+mn-cs"/>
                        </a:rPr>
                        <a:t>Anzahl</a:t>
                      </a:r>
                      <a:endParaRPr lang="de-DE" sz="1800" b="1" kern="1200" dirty="0">
                        <a:solidFill>
                          <a:schemeClr val="bg1"/>
                        </a:solidFill>
                        <a:latin typeface="+mn-lt"/>
                        <a:ea typeface="+mn-ea"/>
                        <a:cs typeface="+mn-cs"/>
                      </a:endParaRPr>
                    </a:p>
                  </a:txBody>
                  <a:tcPr anchor="ctr">
                    <a:solidFill>
                      <a:srgbClr val="045AA6"/>
                    </a:solidFill>
                  </a:tcPr>
                </a:tc>
                <a:tc gridSpan="2">
                  <a:txBody>
                    <a:bodyPr/>
                    <a:lstStyle/>
                    <a:p>
                      <a:pPr algn="ctr"/>
                      <a:r>
                        <a:rPr lang="de-DE" dirty="0" smtClean="0">
                          <a:solidFill>
                            <a:schemeClr val="bg1"/>
                          </a:solidFill>
                        </a:rPr>
                        <a:t>Änderung zum Vortag</a:t>
                      </a:r>
                      <a:endParaRPr lang="de-DE" dirty="0">
                        <a:solidFill>
                          <a:schemeClr val="bg1"/>
                        </a:solidFill>
                      </a:endParaRPr>
                    </a:p>
                  </a:txBody>
                  <a:tcPr anchor="ctr">
                    <a:solidFill>
                      <a:srgbClr val="045AA6"/>
                    </a:solidFill>
                  </a:tcPr>
                </a:tc>
                <a:tc hMerge="1">
                  <a:txBody>
                    <a:bodyPr/>
                    <a:lstStyle/>
                    <a:p>
                      <a:pPr algn="ctr"/>
                      <a:endParaRPr lang="de-DE" dirty="0">
                        <a:solidFill>
                          <a:schemeClr val="tx1"/>
                        </a:solidFill>
                      </a:endParaRPr>
                    </a:p>
                  </a:txBody>
                  <a:tcPr/>
                </a:tc>
                <a:tc row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b="1" dirty="0" smtClean="0">
                          <a:solidFill>
                            <a:schemeClr val="bg1"/>
                          </a:solidFill>
                        </a:rPr>
                        <a:t>Inzidenz </a:t>
                      </a:r>
                      <a:r>
                        <a:rPr lang="de-DE" sz="1800" b="1" dirty="0" smtClean="0">
                          <a:solidFill>
                            <a:schemeClr val="bg1"/>
                          </a:solidFill>
                        </a:rPr>
                        <a:t>(Fälle/</a:t>
                      </a:r>
                    </a:p>
                    <a:p>
                      <a:pPr marL="0" marR="0" indent="0" algn="ctr" defTabSz="457200" rtl="0" eaLnBrk="1" fontAlgn="auto" latinLnBrk="0" hangingPunct="1">
                        <a:lnSpc>
                          <a:spcPct val="100000"/>
                        </a:lnSpc>
                        <a:spcBef>
                          <a:spcPts val="0"/>
                        </a:spcBef>
                        <a:spcAft>
                          <a:spcPts val="0"/>
                        </a:spcAft>
                        <a:buClrTx/>
                        <a:buSzTx/>
                        <a:buFontTx/>
                        <a:buNone/>
                        <a:tabLst/>
                        <a:defRPr/>
                      </a:pPr>
                      <a:r>
                        <a:rPr lang="de-DE" sz="1800" b="1" dirty="0" smtClean="0">
                          <a:solidFill>
                            <a:schemeClr val="bg1"/>
                          </a:solidFill>
                        </a:rPr>
                        <a:t>100.000 </a:t>
                      </a:r>
                      <a:r>
                        <a:rPr lang="de-DE" sz="1800" b="1" dirty="0" err="1" smtClean="0">
                          <a:solidFill>
                            <a:schemeClr val="bg1"/>
                          </a:solidFill>
                        </a:rPr>
                        <a:t>Einw</a:t>
                      </a:r>
                      <a:r>
                        <a:rPr lang="de-DE" sz="1800" b="1" dirty="0" smtClean="0">
                          <a:solidFill>
                            <a:schemeClr val="bg1"/>
                          </a:solidFill>
                        </a:rPr>
                        <a:t>.)</a:t>
                      </a:r>
                    </a:p>
                  </a:txBody>
                  <a:tcPr anchor="ctr">
                    <a:solidFill>
                      <a:srgbClr val="045AA6"/>
                    </a:solidFill>
                  </a:tcPr>
                </a:tc>
              </a:tr>
              <a:tr h="396910">
                <a:tc>
                  <a:txBody>
                    <a:bodyPr/>
                    <a:lstStyle/>
                    <a:p>
                      <a:pPr algn="l"/>
                      <a:r>
                        <a:rPr lang="de-DE" b="1" dirty="0" smtClean="0">
                          <a:solidFill>
                            <a:schemeClr val="bg1"/>
                          </a:solidFill>
                        </a:rPr>
                        <a:t>14.05.2020</a:t>
                      </a:r>
                    </a:p>
                    <a:p>
                      <a:pPr algn="l"/>
                      <a:r>
                        <a:rPr lang="de-DE" b="1" dirty="0" smtClean="0">
                          <a:solidFill>
                            <a:schemeClr val="bg1"/>
                          </a:solidFill>
                        </a:rPr>
                        <a:t>0:00 Uhr</a:t>
                      </a:r>
                    </a:p>
                  </a:txBody>
                  <a:tcPr>
                    <a:solidFill>
                      <a:srgbClr val="045AA6"/>
                    </a:solidFill>
                  </a:tcPr>
                </a:tc>
                <a:tc vMerge="1">
                  <a:txBody>
                    <a:bodyPr/>
                    <a:lstStyle/>
                    <a:p>
                      <a:pPr algn="ctr"/>
                      <a:endParaRPr lang="de-DE" sz="1800" b="1" kern="1200" dirty="0">
                        <a:solidFill>
                          <a:schemeClr val="bg1"/>
                        </a:solidFill>
                        <a:latin typeface="+mn-lt"/>
                        <a:ea typeface="+mn-ea"/>
                        <a:cs typeface="+mn-cs"/>
                      </a:endParaRPr>
                    </a:p>
                  </a:txBody>
                  <a:tcPr anchor="ctr">
                    <a:solidFill>
                      <a:srgbClr val="045AA6"/>
                    </a:solidFill>
                  </a:tcPr>
                </a:tc>
                <a:tc>
                  <a:txBody>
                    <a:bodyPr/>
                    <a:lstStyle/>
                    <a:p>
                      <a:pPr algn="ctr"/>
                      <a:r>
                        <a:rPr lang="de-DE" sz="1400" b="1" kern="1200" dirty="0" smtClean="0">
                          <a:solidFill>
                            <a:schemeClr val="bg1"/>
                          </a:solidFill>
                          <a:latin typeface="+mn-lt"/>
                          <a:ea typeface="+mn-ea"/>
                          <a:cs typeface="+mn-cs"/>
                        </a:rPr>
                        <a:t>Ganze Zahl</a:t>
                      </a:r>
                      <a:endParaRPr lang="de-DE" sz="1400" b="1" kern="1200" dirty="0">
                        <a:solidFill>
                          <a:schemeClr val="bg1"/>
                        </a:solidFill>
                        <a:latin typeface="+mn-lt"/>
                        <a:ea typeface="+mn-ea"/>
                        <a:cs typeface="+mn-cs"/>
                      </a:endParaRPr>
                    </a:p>
                  </a:txBody>
                  <a:tcPr anchor="ctr">
                    <a:solidFill>
                      <a:srgbClr val="045AA6"/>
                    </a:solidFill>
                  </a:tcPr>
                </a:tc>
                <a:tc>
                  <a:txBody>
                    <a:bodyPr/>
                    <a:lstStyle/>
                    <a:p>
                      <a:pPr algn="ctr"/>
                      <a:r>
                        <a:rPr lang="de-DE" sz="1400" b="1" kern="1200" dirty="0" smtClean="0">
                          <a:solidFill>
                            <a:schemeClr val="bg1"/>
                          </a:solidFill>
                          <a:latin typeface="+mn-lt"/>
                          <a:ea typeface="+mn-ea"/>
                          <a:cs typeface="+mn-cs"/>
                        </a:rPr>
                        <a:t>Prozent</a:t>
                      </a:r>
                      <a:endParaRPr lang="de-DE" sz="1400" b="1" kern="1200" dirty="0">
                        <a:solidFill>
                          <a:schemeClr val="bg1"/>
                        </a:solidFill>
                        <a:latin typeface="+mn-lt"/>
                        <a:ea typeface="+mn-ea"/>
                        <a:cs typeface="+mn-cs"/>
                      </a:endParaRPr>
                    </a:p>
                  </a:txBody>
                  <a:tcPr anchor="ctr">
                    <a:solidFill>
                      <a:srgbClr val="045AA6"/>
                    </a:solidFill>
                  </a:tcPr>
                </a:tc>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800" b="1" dirty="0" smtClean="0">
                        <a:solidFill>
                          <a:schemeClr val="bg1"/>
                        </a:solidFill>
                      </a:endParaRPr>
                    </a:p>
                  </a:txBody>
                  <a:tcPr anchor="ctr">
                    <a:solidFill>
                      <a:srgbClr val="045AA6"/>
                    </a:solidFill>
                  </a:tcPr>
                </a:tc>
              </a:tr>
              <a:tr h="402423">
                <a:tc>
                  <a:txBody>
                    <a:bodyPr/>
                    <a:lstStyle/>
                    <a:p>
                      <a:r>
                        <a:rPr lang="de-DE" dirty="0" smtClean="0">
                          <a:solidFill>
                            <a:schemeClr val="tx1"/>
                          </a:solidFill>
                        </a:rPr>
                        <a:t>Bestätigte Fälle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t>174.697</a:t>
                      </a:r>
                      <a:endParaRPr lang="de-DE" sz="1800" kern="1200" dirty="0" smtClean="0">
                        <a:solidFill>
                          <a:schemeClr val="tx1"/>
                        </a:solidFill>
                        <a:latin typeface="+mn-lt"/>
                        <a:ea typeface="+mn-ea"/>
                        <a:cs typeface="+mn-cs"/>
                      </a:endParaRPr>
                    </a:p>
                  </a:txBody>
                  <a:tcPr marL="9525" marR="9525" marT="9525" marB="0" anchor="ctr"/>
                </a:tc>
                <a:tc>
                  <a:txBody>
                    <a:bodyPr/>
                    <a:lstStyle/>
                    <a:p>
                      <a:pPr algn="ctr"/>
                      <a:r>
                        <a:rPr lang="de-DE" dirty="0" smtClean="0"/>
                        <a:t>+342</a:t>
                      </a:r>
                    </a:p>
                  </a:txBody>
                  <a:tcPr anchor="ctr"/>
                </a:tc>
                <a:tc>
                  <a:txBody>
                    <a:bodyPr/>
                    <a:lstStyle/>
                    <a:p>
                      <a:pPr algn="ctr"/>
                      <a:r>
                        <a:rPr lang="de-DE" dirty="0" smtClean="0">
                          <a:solidFill>
                            <a:schemeClr val="tx1"/>
                          </a:solidFill>
                        </a:rPr>
                        <a:t>+0,2%</a:t>
                      </a:r>
                      <a:endParaRPr lang="de-DE" dirty="0">
                        <a:solidFill>
                          <a:schemeClr val="tx1"/>
                        </a:solidFill>
                      </a:endParaRPr>
                    </a:p>
                  </a:txBody>
                  <a:tcPr anchor="ctr"/>
                </a:tc>
                <a:tc>
                  <a:txBody>
                    <a:bodyPr/>
                    <a:lstStyle/>
                    <a:p>
                      <a:pPr algn="ctr"/>
                      <a:r>
                        <a:rPr lang="de-DE" dirty="0" smtClean="0">
                          <a:solidFill>
                            <a:schemeClr val="tx1"/>
                          </a:solidFill>
                        </a:rPr>
                        <a:t>210</a:t>
                      </a:r>
                      <a:endParaRPr lang="de-DE" dirty="0">
                        <a:solidFill>
                          <a:schemeClr val="tx1"/>
                        </a:solidFill>
                      </a:endParaRPr>
                    </a:p>
                  </a:txBody>
                  <a:tcPr anchor="ctr"/>
                </a:tc>
              </a:tr>
              <a:tr h="402423">
                <a:tc>
                  <a:txBody>
                    <a:bodyPr/>
                    <a:lstStyle/>
                    <a:p>
                      <a:r>
                        <a:rPr lang="de-DE" dirty="0" smtClean="0">
                          <a:solidFill>
                            <a:schemeClr val="tx1"/>
                          </a:solidFill>
                        </a:rPr>
                        <a:t>Verstorbene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t>7.935</a:t>
                      </a:r>
                      <a:endParaRPr lang="de-DE" dirty="0">
                        <a:solidFill>
                          <a:schemeClr val="tx1"/>
                        </a:solidFill>
                      </a:endParaRPr>
                    </a:p>
                  </a:txBody>
                  <a:tcPr anchor="ctr"/>
                </a:tc>
                <a:tc>
                  <a:txBody>
                    <a:bodyPr/>
                    <a:lstStyle/>
                    <a:p>
                      <a:pPr algn="ctr"/>
                      <a:r>
                        <a:rPr lang="de-DE" dirty="0" smtClean="0">
                          <a:solidFill>
                            <a:schemeClr val="tx1"/>
                          </a:solidFill>
                        </a:rPr>
                        <a:t>+</a:t>
                      </a:r>
                      <a:r>
                        <a:rPr lang="de-DE" dirty="0" smtClean="0">
                          <a:solidFill>
                            <a:schemeClr val="dk1"/>
                          </a:solidFill>
                        </a:rPr>
                        <a:t>21</a:t>
                      </a:r>
                      <a:endParaRPr lang="de-DE" dirty="0">
                        <a:solidFill>
                          <a:schemeClr val="tx1"/>
                        </a:solidFill>
                      </a:endParaRPr>
                    </a:p>
                  </a:txBody>
                  <a:tcPr anchor="ctr"/>
                </a:tc>
                <a:tc>
                  <a:txBody>
                    <a:bodyPr/>
                    <a:lstStyle/>
                    <a:p>
                      <a:pPr algn="ctr"/>
                      <a:r>
                        <a:rPr lang="de-DE" dirty="0" smtClean="0">
                          <a:solidFill>
                            <a:schemeClr val="tx1"/>
                          </a:solidFill>
                        </a:rPr>
                        <a:t>+0,3%</a:t>
                      </a:r>
                      <a:endParaRPr lang="de-DE" dirty="0">
                        <a:solidFill>
                          <a:schemeClr val="tx1"/>
                        </a:solidFill>
                      </a:endParaRPr>
                    </a:p>
                  </a:txBody>
                  <a:tcPr anchor="ctr"/>
                </a:tc>
                <a:tc>
                  <a:txBody>
                    <a:bodyPr/>
                    <a:lstStyle/>
                    <a:p>
                      <a:pPr marL="0" algn="ctr" defTabSz="457200" rtl="0" eaLnBrk="1" latinLnBrk="0" hangingPunct="1"/>
                      <a:r>
                        <a:rPr lang="de-DE" sz="1800" kern="1200" dirty="0" smtClean="0">
                          <a:solidFill>
                            <a:schemeClr val="tx1"/>
                          </a:solidFill>
                          <a:latin typeface="+mn-lt"/>
                          <a:ea typeface="+mn-ea"/>
                          <a:cs typeface="+mn-cs"/>
                        </a:rPr>
                        <a:t>9.5</a:t>
                      </a:r>
                      <a:endParaRPr lang="de-DE" sz="1800" kern="1200" dirty="0">
                        <a:solidFill>
                          <a:schemeClr val="tx1"/>
                        </a:solidFill>
                        <a:latin typeface="+mn-lt"/>
                        <a:ea typeface="+mn-ea"/>
                        <a:cs typeface="+mn-cs"/>
                      </a:endParaRPr>
                    </a:p>
                  </a:txBody>
                  <a:tcPr anchor="ctr">
                    <a:solidFill>
                      <a:srgbClr val="D0D8E8"/>
                    </a:solidFill>
                  </a:tcPr>
                </a:tc>
              </a:tr>
              <a:tr h="402423">
                <a:tc>
                  <a:txBody>
                    <a:bodyPr/>
                    <a:lstStyle/>
                    <a:p>
                      <a:r>
                        <a:rPr lang="de-DE" dirty="0" smtClean="0">
                          <a:solidFill>
                            <a:schemeClr val="tx1"/>
                          </a:solidFill>
                        </a:rPr>
                        <a:t>Anteil Verstorbene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solidFill>
                            <a:schemeClr val="tx1"/>
                          </a:solidFill>
                        </a:rPr>
                        <a:t>4,5%</a:t>
                      </a:r>
                      <a:endParaRPr lang="de-DE" dirty="0">
                        <a:solidFill>
                          <a:schemeClr val="tx1"/>
                        </a:solidFill>
                      </a:endParaRPr>
                    </a:p>
                  </a:txBody>
                  <a:tcPr anchor="ctr"/>
                </a:tc>
                <a:tc>
                  <a:txBody>
                    <a:bodyPr/>
                    <a:lstStyle/>
                    <a:p>
                      <a:pPr algn="ctr"/>
                      <a:endParaRPr lang="de-DE" dirty="0">
                        <a:solidFill>
                          <a:srgbClr val="FF0000"/>
                        </a:solidFill>
                      </a:endParaRPr>
                    </a:p>
                  </a:txBody>
                  <a:tcPr anchor="ctr">
                    <a:solidFill>
                      <a:schemeClr val="bg1"/>
                    </a:solidFill>
                  </a:tcPr>
                </a:tc>
                <a:tc>
                  <a:txBody>
                    <a:bodyPr/>
                    <a:lstStyle/>
                    <a:p>
                      <a:pPr algn="ctr"/>
                      <a:endParaRPr lang="de-DE" dirty="0">
                        <a:solidFill>
                          <a:srgbClr val="FF0000"/>
                        </a:solidFill>
                      </a:endParaRPr>
                    </a:p>
                  </a:txBody>
                  <a:tcPr anchor="ctr">
                    <a:solidFill>
                      <a:schemeClr val="bg1"/>
                    </a:solidFill>
                  </a:tcPr>
                </a:tc>
                <a:tc>
                  <a:txBody>
                    <a:bodyPr/>
                    <a:lstStyle/>
                    <a:p>
                      <a:pPr algn="ctr"/>
                      <a:endParaRPr lang="de-DE" dirty="0">
                        <a:solidFill>
                          <a:schemeClr val="tx1"/>
                        </a:solidFill>
                      </a:endParaRPr>
                    </a:p>
                  </a:txBody>
                  <a:tcPr anchor="ctr">
                    <a:solidFill>
                      <a:schemeClr val="bg1"/>
                    </a:solidFill>
                  </a:tcPr>
                </a:tc>
              </a:tr>
              <a:tr h="402423">
                <a:tc>
                  <a:txBody>
                    <a:bodyPr/>
                    <a:lstStyle/>
                    <a:p>
                      <a:r>
                        <a:rPr lang="de-DE" dirty="0" smtClean="0">
                          <a:solidFill>
                            <a:schemeClr val="tx1"/>
                          </a:solidFill>
                        </a:rPr>
                        <a:t>Genesene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solidFill>
                            <a:schemeClr val="tx1"/>
                          </a:solidFill>
                        </a:rPr>
                        <a:t>ca. 154.600</a:t>
                      </a:r>
                      <a:r>
                        <a:rPr lang="de-DE" sz="1800" kern="1200" dirty="0" smtClean="0">
                          <a:solidFill>
                            <a:schemeClr val="tx1"/>
                          </a:solidFill>
                          <a:effectLst/>
                          <a:latin typeface="+mn-lt"/>
                          <a:ea typeface="+mn-ea"/>
                          <a:cs typeface="+mn-cs"/>
                        </a:rPr>
                        <a:t> </a:t>
                      </a:r>
                      <a:endParaRPr lang="de-DE" dirty="0">
                        <a:solidFill>
                          <a:schemeClr val="tx1"/>
                        </a:solidFill>
                      </a:endParaRPr>
                    </a:p>
                  </a:txBody>
                  <a:tcPr anchor="ctr"/>
                </a:tc>
                <a:tc>
                  <a:txBody>
                    <a:bodyPr/>
                    <a:lstStyle/>
                    <a:p>
                      <a:pPr algn="ctr"/>
                      <a:endParaRPr lang="de-DE" dirty="0">
                        <a:solidFill>
                          <a:srgbClr val="FF0000"/>
                        </a:solidFill>
                      </a:endParaRPr>
                    </a:p>
                  </a:txBody>
                  <a:tcPr anchor="ctr">
                    <a:solidFill>
                      <a:schemeClr val="bg1"/>
                    </a:solidFill>
                  </a:tcPr>
                </a:tc>
                <a:tc>
                  <a:txBody>
                    <a:bodyPr/>
                    <a:lstStyle/>
                    <a:p>
                      <a:pPr algn="ctr"/>
                      <a:endParaRPr lang="de-DE" dirty="0">
                        <a:solidFill>
                          <a:srgbClr val="FF0000"/>
                        </a:solidFill>
                      </a:endParaRPr>
                    </a:p>
                  </a:txBody>
                  <a:tcPr anchor="ctr">
                    <a:solidFill>
                      <a:schemeClr val="bg1"/>
                    </a:solidFill>
                  </a:tcPr>
                </a:tc>
                <a:tc>
                  <a:txBody>
                    <a:bodyPr/>
                    <a:lstStyle/>
                    <a:p>
                      <a:pPr algn="ctr"/>
                      <a:endParaRPr lang="de-DE" dirty="0">
                        <a:solidFill>
                          <a:schemeClr val="tx1"/>
                        </a:solidFill>
                      </a:endParaRPr>
                    </a:p>
                  </a:txBody>
                  <a:tcPr anchor="ctr">
                    <a:solidFill>
                      <a:schemeClr val="bg1"/>
                    </a:solidFill>
                  </a:tcPr>
                </a:tc>
              </a:tr>
            </a:tbl>
          </a:graphicData>
        </a:graphic>
      </p:graphicFrame>
    </p:spTree>
    <p:extLst>
      <p:ext uri="{BB962C8B-B14F-4D97-AF65-F5344CB8AC3E}">
        <p14:creationId xmlns:p14="http://schemas.microsoft.com/office/powerpoint/2010/main" val="12834943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4294967295"/>
          </p:nvPr>
        </p:nvSpPr>
        <p:spPr>
          <a:xfrm>
            <a:off x="353682" y="897328"/>
            <a:ext cx="8420987" cy="5302250"/>
          </a:xfrm>
          <a:prstGeom prst="rect">
            <a:avLst/>
          </a:prstGeom>
        </p:spPr>
        <p:txBody>
          <a:bodyPr>
            <a:normAutofit/>
          </a:bodyPr>
          <a:lstStyle/>
          <a:p>
            <a:pPr marL="0" indent="0">
              <a:buNone/>
            </a:pPr>
            <a:endParaRPr lang="de-DE" dirty="0"/>
          </a:p>
          <a:p>
            <a:pPr marL="0" indent="0">
              <a:buNone/>
            </a:pPr>
            <a:endParaRPr lang="de-DE" dirty="0" smtClean="0"/>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endParaRPr lang="de-DE" sz="1600" dirty="0" smtClean="0"/>
          </a:p>
          <a:p>
            <a:endParaRPr lang="de-DE" dirty="0"/>
          </a:p>
        </p:txBody>
      </p:sp>
      <p:sp>
        <p:nvSpPr>
          <p:cNvPr id="6" name="Foliennummernplatzhalter 5"/>
          <p:cNvSpPr>
            <a:spLocks noGrp="1"/>
          </p:cNvSpPr>
          <p:nvPr>
            <p:ph type="sldNum" sz="quarter" idx="4294967295"/>
          </p:nvPr>
        </p:nvSpPr>
        <p:spPr>
          <a:xfrm>
            <a:off x="8052920" y="6622713"/>
            <a:ext cx="496872" cy="195750"/>
          </a:xfrm>
          <a:prstGeom prst="rect">
            <a:avLst/>
          </a:prstGeom>
        </p:spPr>
        <p:txBody>
          <a:bodyPr/>
          <a:lstStyle/>
          <a:p>
            <a:fld id="{162A217B-ED1C-D84B-8478-63C77FA79618}" type="slidenum">
              <a:rPr lang="de-DE" smtClean="0"/>
              <a:pPr/>
              <a:t>10</a:t>
            </a:fld>
            <a:endParaRPr lang="de-DE" dirty="0"/>
          </a:p>
        </p:txBody>
      </p:sp>
      <p:sp>
        <p:nvSpPr>
          <p:cNvPr id="7" name="Titel 1"/>
          <p:cNvSpPr txBox="1">
            <a:spLocks/>
          </p:cNvSpPr>
          <p:nvPr/>
        </p:nvSpPr>
        <p:spPr>
          <a:xfrm>
            <a:off x="539552" y="450297"/>
            <a:ext cx="7164160" cy="553998"/>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Geschätzte Reproduktionszahl nach Bundesland</a:t>
            </a:r>
          </a:p>
          <a:p>
            <a:pPr>
              <a:spcBef>
                <a:spcPts val="0"/>
              </a:spcBef>
            </a:pPr>
            <a:r>
              <a:rPr lang="de-DE" sz="1600" dirty="0" smtClean="0">
                <a:solidFill>
                  <a:schemeClr val="bg1"/>
                </a:solidFill>
              </a:rPr>
              <a:t>Datenstand </a:t>
            </a:r>
            <a:r>
              <a:rPr lang="de-DE" sz="1600" dirty="0" smtClean="0">
                <a:solidFill>
                  <a:srgbClr val="FF0000"/>
                </a:solidFill>
              </a:rPr>
              <a:t>18.05.2020 </a:t>
            </a:r>
            <a:r>
              <a:rPr lang="de-DE" sz="1600" dirty="0" smtClean="0">
                <a:solidFill>
                  <a:schemeClr val="bg1"/>
                </a:solidFill>
              </a:rPr>
              <a:t>(unter Berücksichtigung der Fälle bis 14.05.2020)</a:t>
            </a:r>
            <a:endParaRPr lang="de-DE" sz="1600" dirty="0">
              <a:solidFill>
                <a:schemeClr val="bg1"/>
              </a:solidFill>
            </a:endParaRPr>
          </a:p>
        </p:txBody>
      </p:sp>
      <p:graphicFrame>
        <p:nvGraphicFramePr>
          <p:cNvPr id="8" name="Tabelle 7"/>
          <p:cNvGraphicFramePr>
            <a:graphicFrameLocks noGrp="1"/>
          </p:cNvGraphicFramePr>
          <p:nvPr>
            <p:extLst>
              <p:ext uri="{D42A27DB-BD31-4B8C-83A1-F6EECF244321}">
                <p14:modId xmlns:p14="http://schemas.microsoft.com/office/powerpoint/2010/main" val="3872692657"/>
              </p:ext>
            </p:extLst>
          </p:nvPr>
        </p:nvGraphicFramePr>
        <p:xfrm>
          <a:off x="539552" y="1448222"/>
          <a:ext cx="5329608" cy="4751356"/>
        </p:xfrm>
        <a:graphic>
          <a:graphicData uri="http://schemas.openxmlformats.org/drawingml/2006/table">
            <a:tbl>
              <a:tblPr firstRow="1" firstCol="1" bandRow="1">
                <a:tableStyleId>{5C22544A-7EE6-4342-B048-85BDC9FD1C3A}</a:tableStyleId>
              </a:tblPr>
              <a:tblGrid>
                <a:gridCol w="1720435"/>
                <a:gridCol w="1870038"/>
                <a:gridCol w="1739135"/>
              </a:tblGrid>
              <a:tr h="849916">
                <a:tc>
                  <a:txBody>
                    <a:bodyPr/>
                    <a:lstStyle/>
                    <a:p>
                      <a:pPr algn="ctr">
                        <a:spcAft>
                          <a:spcPts val="0"/>
                        </a:spcAft>
                      </a:pPr>
                      <a:r>
                        <a:rPr lang="de-DE" sz="1600" dirty="0">
                          <a:effectLst/>
                        </a:rPr>
                        <a:t>Bundesland</a:t>
                      </a:r>
                      <a:endParaRPr lang="de-DE" sz="1600" dirty="0">
                        <a:effectLst/>
                        <a:latin typeface="Cambria"/>
                        <a:ea typeface="Cambria"/>
                        <a:cs typeface="Times New Roman"/>
                      </a:endParaRPr>
                    </a:p>
                  </a:txBody>
                  <a:tcPr marL="44450" marR="44450" marT="0" marB="0" anchor="ctr"/>
                </a:tc>
                <a:tc>
                  <a:txBody>
                    <a:bodyPr/>
                    <a:lstStyle/>
                    <a:p>
                      <a:pPr algn="ctr">
                        <a:spcAft>
                          <a:spcPts val="0"/>
                        </a:spcAft>
                      </a:pPr>
                      <a:r>
                        <a:rPr lang="de-DE" sz="1600">
                          <a:effectLst/>
                        </a:rPr>
                        <a:t>geschätzte Reproduktionszahl (Punktschätzer)</a:t>
                      </a:r>
                      <a:endParaRPr lang="de-DE" sz="1600">
                        <a:effectLst/>
                        <a:latin typeface="Cambria"/>
                        <a:ea typeface="Cambria"/>
                        <a:cs typeface="Times New Roman"/>
                      </a:endParaRPr>
                    </a:p>
                  </a:txBody>
                  <a:tcPr marL="44450" marR="44450" marT="0" marB="0" anchor="ctr"/>
                </a:tc>
                <a:tc>
                  <a:txBody>
                    <a:bodyPr/>
                    <a:lstStyle/>
                    <a:p>
                      <a:pPr algn="ctr">
                        <a:spcAft>
                          <a:spcPts val="0"/>
                        </a:spcAft>
                      </a:pPr>
                      <a:r>
                        <a:rPr lang="de-DE" sz="1600" dirty="0">
                          <a:effectLst/>
                        </a:rPr>
                        <a:t>95%-</a:t>
                      </a:r>
                      <a:r>
                        <a:rPr lang="de-DE" sz="1600" dirty="0" smtClean="0">
                          <a:effectLst/>
                        </a:rPr>
                        <a:t>Prädiktionsintervall</a:t>
                      </a:r>
                      <a:endParaRPr lang="de-DE" sz="1600" dirty="0">
                        <a:effectLst/>
                        <a:latin typeface="Cambria"/>
                        <a:ea typeface="Cambria"/>
                        <a:cs typeface="Times New Roman"/>
                      </a:endParaRPr>
                    </a:p>
                  </a:txBody>
                  <a:tcPr marL="44450" marR="44450" marT="0" marB="0" anchor="ctr"/>
                </a:tc>
              </a:tr>
              <a:tr h="239413">
                <a:tc>
                  <a:txBody>
                    <a:bodyPr/>
                    <a:lstStyle/>
                    <a:p>
                      <a:pPr algn="ctr">
                        <a:spcAft>
                          <a:spcPts val="0"/>
                        </a:spcAft>
                      </a:pPr>
                      <a:r>
                        <a:rPr lang="de-DE" sz="1600" dirty="0">
                          <a:effectLst/>
                        </a:rPr>
                        <a:t>BW</a:t>
                      </a:r>
                      <a:endParaRPr lang="de-DE" sz="1600" dirty="0">
                        <a:effectLst/>
                        <a:latin typeface="Cambria"/>
                        <a:ea typeface="Cambria"/>
                        <a:cs typeface="Times New Roman"/>
                      </a:endParaRPr>
                    </a:p>
                  </a:txBody>
                  <a:tcPr marL="44450" marR="44450" marT="0" marB="0" anchor="b"/>
                </a:tc>
                <a:tc>
                  <a:txBody>
                    <a:bodyPr/>
                    <a:lstStyle/>
                    <a:p>
                      <a:pPr algn="ctr" fontAlgn="b"/>
                      <a:r>
                        <a:rPr lang="de-DE" sz="1400" b="0" i="0" u="none" strike="noStrike" dirty="0">
                          <a:effectLst/>
                          <a:latin typeface="Calibri"/>
                        </a:rPr>
                        <a:t>0,84</a:t>
                      </a:r>
                    </a:p>
                  </a:txBody>
                  <a:tcPr marL="9525" marR="9525" marT="9525" marB="0" anchor="b"/>
                </a:tc>
                <a:tc>
                  <a:txBody>
                    <a:bodyPr/>
                    <a:lstStyle/>
                    <a:p>
                      <a:pPr algn="ctr" fontAlgn="b"/>
                      <a:r>
                        <a:rPr lang="de-DE" sz="1400" b="0" i="0" u="none" strike="noStrike">
                          <a:effectLst/>
                          <a:latin typeface="Calibri"/>
                        </a:rPr>
                        <a:t>( 0,66 - 1,04 )</a:t>
                      </a:r>
                    </a:p>
                  </a:txBody>
                  <a:tcPr marL="9525" marR="9525" marT="9525" marB="0" anchor="b"/>
                </a:tc>
              </a:tr>
              <a:tr h="239413">
                <a:tc>
                  <a:txBody>
                    <a:bodyPr/>
                    <a:lstStyle/>
                    <a:p>
                      <a:pPr algn="ctr">
                        <a:spcAft>
                          <a:spcPts val="0"/>
                        </a:spcAft>
                      </a:pPr>
                      <a:r>
                        <a:rPr lang="de-DE" sz="1600">
                          <a:effectLst/>
                        </a:rPr>
                        <a:t>BY</a:t>
                      </a:r>
                      <a:endParaRPr lang="de-DE" sz="1600">
                        <a:effectLst/>
                        <a:latin typeface="Cambria"/>
                        <a:ea typeface="Cambria"/>
                        <a:cs typeface="Times New Roman"/>
                      </a:endParaRPr>
                    </a:p>
                  </a:txBody>
                  <a:tcPr marL="44450" marR="44450" marT="0" marB="0" anchor="b"/>
                </a:tc>
                <a:tc>
                  <a:txBody>
                    <a:bodyPr/>
                    <a:lstStyle/>
                    <a:p>
                      <a:pPr algn="ctr" fontAlgn="b"/>
                      <a:r>
                        <a:rPr lang="de-DE" sz="1400" b="0" i="0" u="none" strike="noStrike" dirty="0">
                          <a:effectLst/>
                          <a:latin typeface="Calibri"/>
                        </a:rPr>
                        <a:t>0,89</a:t>
                      </a:r>
                    </a:p>
                  </a:txBody>
                  <a:tcPr marL="9525" marR="9525" marT="9525" marB="0" anchor="b"/>
                </a:tc>
                <a:tc>
                  <a:txBody>
                    <a:bodyPr/>
                    <a:lstStyle/>
                    <a:p>
                      <a:pPr algn="ctr" fontAlgn="b"/>
                      <a:r>
                        <a:rPr lang="de-DE" sz="1400" b="0" i="0" u="none" strike="noStrike">
                          <a:effectLst/>
                          <a:latin typeface="Calibri"/>
                        </a:rPr>
                        <a:t>( 0,70 - 1,08 )</a:t>
                      </a:r>
                    </a:p>
                  </a:txBody>
                  <a:tcPr marL="9525" marR="9525" marT="9525" marB="0" anchor="b"/>
                </a:tc>
              </a:tr>
              <a:tr h="239413">
                <a:tc>
                  <a:txBody>
                    <a:bodyPr/>
                    <a:lstStyle/>
                    <a:p>
                      <a:pPr algn="ctr">
                        <a:spcAft>
                          <a:spcPts val="0"/>
                        </a:spcAft>
                      </a:pPr>
                      <a:r>
                        <a:rPr lang="de-DE" sz="1600">
                          <a:effectLst/>
                        </a:rPr>
                        <a:t>BE</a:t>
                      </a:r>
                      <a:endParaRPr lang="de-DE" sz="1600">
                        <a:effectLst/>
                        <a:latin typeface="Cambria"/>
                        <a:ea typeface="Cambria"/>
                        <a:cs typeface="Times New Roman"/>
                      </a:endParaRPr>
                    </a:p>
                  </a:txBody>
                  <a:tcPr marL="44450" marR="44450" marT="0" marB="0" anchor="b"/>
                </a:tc>
                <a:tc>
                  <a:txBody>
                    <a:bodyPr/>
                    <a:lstStyle/>
                    <a:p>
                      <a:pPr algn="ctr" fontAlgn="b"/>
                      <a:r>
                        <a:rPr lang="de-DE" sz="1400" b="0" i="0" u="none" strike="noStrike" dirty="0">
                          <a:effectLst/>
                          <a:latin typeface="Calibri"/>
                        </a:rPr>
                        <a:t>1,08</a:t>
                      </a:r>
                    </a:p>
                  </a:txBody>
                  <a:tcPr marL="9525" marR="9525" marT="9525" marB="0" anchor="b"/>
                </a:tc>
                <a:tc>
                  <a:txBody>
                    <a:bodyPr/>
                    <a:lstStyle/>
                    <a:p>
                      <a:pPr algn="ctr" fontAlgn="b"/>
                      <a:r>
                        <a:rPr lang="de-DE" sz="1400" b="0" i="0" u="none" strike="noStrike">
                          <a:effectLst/>
                          <a:latin typeface="Calibri"/>
                        </a:rPr>
                        <a:t>( 0,71 - 1,55 )</a:t>
                      </a:r>
                    </a:p>
                  </a:txBody>
                  <a:tcPr marL="9525" marR="9525" marT="9525" marB="0" anchor="b"/>
                </a:tc>
              </a:tr>
              <a:tr h="239413">
                <a:tc>
                  <a:txBody>
                    <a:bodyPr/>
                    <a:lstStyle/>
                    <a:p>
                      <a:pPr algn="ctr">
                        <a:spcAft>
                          <a:spcPts val="0"/>
                        </a:spcAft>
                      </a:pPr>
                      <a:r>
                        <a:rPr lang="de-DE" sz="1600">
                          <a:effectLst/>
                        </a:rPr>
                        <a:t>BB</a:t>
                      </a:r>
                      <a:endParaRPr lang="de-DE" sz="1600">
                        <a:effectLst/>
                        <a:latin typeface="Cambria"/>
                        <a:ea typeface="Cambria"/>
                        <a:cs typeface="Times New Roman"/>
                      </a:endParaRPr>
                    </a:p>
                  </a:txBody>
                  <a:tcPr marL="44450" marR="44450" marT="0" marB="0" anchor="b"/>
                </a:tc>
                <a:tc>
                  <a:txBody>
                    <a:bodyPr/>
                    <a:lstStyle/>
                    <a:p>
                      <a:pPr algn="ctr" fontAlgn="b"/>
                      <a:r>
                        <a:rPr lang="de-DE" sz="1400" b="0" i="0" u="none" strike="noStrike" dirty="0">
                          <a:effectLst/>
                          <a:latin typeface="Calibri"/>
                        </a:rPr>
                        <a:t>0,85</a:t>
                      </a:r>
                    </a:p>
                  </a:txBody>
                  <a:tcPr marL="9525" marR="9525" marT="9525" marB="0" anchor="b"/>
                </a:tc>
                <a:tc>
                  <a:txBody>
                    <a:bodyPr/>
                    <a:lstStyle/>
                    <a:p>
                      <a:pPr algn="ctr" fontAlgn="b"/>
                      <a:r>
                        <a:rPr lang="de-DE" sz="1400" b="0" i="0" u="none" strike="noStrike">
                          <a:effectLst/>
                          <a:latin typeface="Calibri"/>
                        </a:rPr>
                        <a:t>( 0,36 - 1,45 )</a:t>
                      </a:r>
                    </a:p>
                  </a:txBody>
                  <a:tcPr marL="9525" marR="9525" marT="9525" marB="0" anchor="b"/>
                </a:tc>
              </a:tr>
              <a:tr h="239413">
                <a:tc>
                  <a:txBody>
                    <a:bodyPr/>
                    <a:lstStyle/>
                    <a:p>
                      <a:pPr algn="ctr">
                        <a:spcAft>
                          <a:spcPts val="0"/>
                        </a:spcAft>
                      </a:pPr>
                      <a:r>
                        <a:rPr lang="de-DE" sz="1600">
                          <a:effectLst/>
                        </a:rPr>
                        <a:t>HB</a:t>
                      </a:r>
                      <a:endParaRPr lang="de-DE" sz="1600">
                        <a:effectLst/>
                        <a:latin typeface="Cambria"/>
                        <a:ea typeface="Cambria"/>
                        <a:cs typeface="Times New Roman"/>
                      </a:endParaRPr>
                    </a:p>
                  </a:txBody>
                  <a:tcPr marL="44450" marR="44450" marT="0" marB="0" anchor="b"/>
                </a:tc>
                <a:tc>
                  <a:txBody>
                    <a:bodyPr/>
                    <a:lstStyle/>
                    <a:p>
                      <a:pPr algn="ctr" fontAlgn="b"/>
                      <a:r>
                        <a:rPr lang="de-DE" sz="1400" b="0" i="0" u="none" strike="noStrike">
                          <a:effectLst/>
                          <a:latin typeface="Calibri"/>
                        </a:rPr>
                        <a:t>0,88</a:t>
                      </a:r>
                    </a:p>
                  </a:txBody>
                  <a:tcPr marL="9525" marR="9525" marT="9525" marB="0" anchor="b"/>
                </a:tc>
                <a:tc>
                  <a:txBody>
                    <a:bodyPr/>
                    <a:lstStyle/>
                    <a:p>
                      <a:pPr algn="ctr" fontAlgn="b"/>
                      <a:r>
                        <a:rPr lang="de-DE" sz="1400" b="0" i="0" u="none" strike="noStrike" dirty="0">
                          <a:effectLst/>
                          <a:latin typeface="Calibri"/>
                        </a:rPr>
                        <a:t>( 0,56 - 1,25 )</a:t>
                      </a:r>
                    </a:p>
                  </a:txBody>
                  <a:tcPr marL="9525" marR="9525" marT="9525" marB="0" anchor="b"/>
                </a:tc>
              </a:tr>
              <a:tr h="239413">
                <a:tc>
                  <a:txBody>
                    <a:bodyPr/>
                    <a:lstStyle/>
                    <a:p>
                      <a:pPr algn="ctr">
                        <a:spcAft>
                          <a:spcPts val="0"/>
                        </a:spcAft>
                      </a:pPr>
                      <a:r>
                        <a:rPr lang="de-DE" sz="1600">
                          <a:effectLst/>
                        </a:rPr>
                        <a:t>HH</a:t>
                      </a:r>
                      <a:endParaRPr lang="de-DE" sz="1600">
                        <a:effectLst/>
                        <a:latin typeface="Cambria"/>
                        <a:ea typeface="Cambria"/>
                        <a:cs typeface="Times New Roman"/>
                      </a:endParaRPr>
                    </a:p>
                  </a:txBody>
                  <a:tcPr marL="44450" marR="44450" marT="0" marB="0" anchor="b"/>
                </a:tc>
                <a:tc>
                  <a:txBody>
                    <a:bodyPr/>
                    <a:lstStyle/>
                    <a:p>
                      <a:pPr algn="ctr" fontAlgn="b"/>
                      <a:r>
                        <a:rPr lang="de-DE" sz="1400" b="0" i="0" u="none" strike="noStrike">
                          <a:effectLst/>
                          <a:latin typeface="Calibri"/>
                        </a:rPr>
                        <a:t>0,87</a:t>
                      </a:r>
                    </a:p>
                  </a:txBody>
                  <a:tcPr marL="9525" marR="9525" marT="9525" marB="0" anchor="b"/>
                </a:tc>
                <a:tc>
                  <a:txBody>
                    <a:bodyPr/>
                    <a:lstStyle/>
                    <a:p>
                      <a:pPr algn="ctr" fontAlgn="b"/>
                      <a:r>
                        <a:rPr lang="de-DE" sz="1400" b="0" i="0" u="none" strike="noStrike" dirty="0">
                          <a:effectLst/>
                          <a:latin typeface="Calibri"/>
                        </a:rPr>
                        <a:t>( 0,56 - 1,29 )</a:t>
                      </a:r>
                    </a:p>
                  </a:txBody>
                  <a:tcPr marL="9525" marR="9525" marT="9525" marB="0" anchor="b"/>
                </a:tc>
              </a:tr>
              <a:tr h="239413">
                <a:tc>
                  <a:txBody>
                    <a:bodyPr/>
                    <a:lstStyle/>
                    <a:p>
                      <a:pPr algn="ctr">
                        <a:spcAft>
                          <a:spcPts val="0"/>
                        </a:spcAft>
                      </a:pPr>
                      <a:r>
                        <a:rPr lang="de-DE" sz="1600">
                          <a:effectLst/>
                        </a:rPr>
                        <a:t>HE</a:t>
                      </a:r>
                      <a:endParaRPr lang="de-DE" sz="1600">
                        <a:effectLst/>
                        <a:latin typeface="Cambria"/>
                        <a:ea typeface="Cambria"/>
                        <a:cs typeface="Times New Roman"/>
                      </a:endParaRPr>
                    </a:p>
                  </a:txBody>
                  <a:tcPr marL="44450" marR="44450" marT="0" marB="0" anchor="b"/>
                </a:tc>
                <a:tc>
                  <a:txBody>
                    <a:bodyPr/>
                    <a:lstStyle/>
                    <a:p>
                      <a:pPr algn="ctr" fontAlgn="b"/>
                      <a:r>
                        <a:rPr lang="de-DE" sz="1400" b="0" i="0" u="none" strike="noStrike">
                          <a:effectLst/>
                          <a:latin typeface="Calibri"/>
                        </a:rPr>
                        <a:t>1,07</a:t>
                      </a:r>
                    </a:p>
                  </a:txBody>
                  <a:tcPr marL="9525" marR="9525" marT="9525" marB="0" anchor="b"/>
                </a:tc>
                <a:tc>
                  <a:txBody>
                    <a:bodyPr/>
                    <a:lstStyle/>
                    <a:p>
                      <a:pPr algn="ctr" fontAlgn="b"/>
                      <a:r>
                        <a:rPr lang="de-DE" sz="1400" b="0" i="0" u="none" strike="noStrike" dirty="0">
                          <a:effectLst/>
                          <a:latin typeface="Calibri"/>
                        </a:rPr>
                        <a:t>( 0,80 - 1,40 )</a:t>
                      </a:r>
                    </a:p>
                  </a:txBody>
                  <a:tcPr marL="9525" marR="9525" marT="9525" marB="0" anchor="b"/>
                </a:tc>
              </a:tr>
              <a:tr h="239413">
                <a:tc>
                  <a:txBody>
                    <a:bodyPr/>
                    <a:lstStyle/>
                    <a:p>
                      <a:pPr algn="ctr">
                        <a:spcAft>
                          <a:spcPts val="0"/>
                        </a:spcAft>
                      </a:pPr>
                      <a:r>
                        <a:rPr lang="de-DE" sz="1600">
                          <a:effectLst/>
                        </a:rPr>
                        <a:t>MV</a:t>
                      </a:r>
                      <a:endParaRPr lang="de-DE" sz="1600">
                        <a:effectLst/>
                        <a:latin typeface="Cambria"/>
                        <a:ea typeface="Cambria"/>
                        <a:cs typeface="Times New Roman"/>
                      </a:endParaRPr>
                    </a:p>
                  </a:txBody>
                  <a:tcPr marL="44450" marR="44450" marT="0" marB="0" anchor="b"/>
                </a:tc>
                <a:tc>
                  <a:txBody>
                    <a:bodyPr/>
                    <a:lstStyle/>
                    <a:p>
                      <a:pPr algn="ctr" fontAlgn="b"/>
                      <a:r>
                        <a:rPr lang="de-DE" sz="1400" b="0" i="0" u="none" strike="noStrike">
                          <a:effectLst/>
                          <a:latin typeface="Calibri"/>
                        </a:rPr>
                        <a:t>0,75</a:t>
                      </a:r>
                    </a:p>
                  </a:txBody>
                  <a:tcPr marL="9525" marR="9525" marT="9525" marB="0" anchor="b"/>
                </a:tc>
                <a:tc>
                  <a:txBody>
                    <a:bodyPr/>
                    <a:lstStyle/>
                    <a:p>
                      <a:pPr algn="ctr" fontAlgn="b"/>
                      <a:r>
                        <a:rPr lang="de-DE" sz="1400" b="0" i="0" u="none" strike="noStrike" dirty="0">
                          <a:effectLst/>
                          <a:latin typeface="Calibri"/>
                        </a:rPr>
                        <a:t>( 0,22 - 1,51 )</a:t>
                      </a:r>
                    </a:p>
                  </a:txBody>
                  <a:tcPr marL="9525" marR="9525" marT="9525" marB="0" anchor="b"/>
                </a:tc>
              </a:tr>
              <a:tr h="239413">
                <a:tc>
                  <a:txBody>
                    <a:bodyPr/>
                    <a:lstStyle/>
                    <a:p>
                      <a:pPr algn="ctr">
                        <a:spcAft>
                          <a:spcPts val="0"/>
                        </a:spcAft>
                      </a:pPr>
                      <a:r>
                        <a:rPr lang="de-DE" sz="1600">
                          <a:effectLst/>
                        </a:rPr>
                        <a:t>NI</a:t>
                      </a:r>
                      <a:endParaRPr lang="de-DE" sz="1600">
                        <a:effectLst/>
                        <a:latin typeface="Cambria"/>
                        <a:ea typeface="Cambria"/>
                        <a:cs typeface="Times New Roman"/>
                      </a:endParaRPr>
                    </a:p>
                  </a:txBody>
                  <a:tcPr marL="44450" marR="44450" marT="0" marB="0" anchor="b"/>
                </a:tc>
                <a:tc>
                  <a:txBody>
                    <a:bodyPr/>
                    <a:lstStyle/>
                    <a:p>
                      <a:pPr algn="ctr" fontAlgn="b"/>
                      <a:r>
                        <a:rPr lang="de-DE" sz="1400" b="0" i="0" u="none" strike="noStrike">
                          <a:effectLst/>
                          <a:latin typeface="Calibri"/>
                        </a:rPr>
                        <a:t>0,88</a:t>
                      </a:r>
                    </a:p>
                  </a:txBody>
                  <a:tcPr marL="9525" marR="9525" marT="9525" marB="0" anchor="b"/>
                </a:tc>
                <a:tc>
                  <a:txBody>
                    <a:bodyPr/>
                    <a:lstStyle/>
                    <a:p>
                      <a:pPr algn="ctr" fontAlgn="b"/>
                      <a:r>
                        <a:rPr lang="de-DE" sz="1400" b="0" i="0" u="none" strike="noStrike" dirty="0">
                          <a:effectLst/>
                          <a:latin typeface="Calibri"/>
                        </a:rPr>
                        <a:t>( 0,64 - 1,14 )</a:t>
                      </a:r>
                    </a:p>
                  </a:txBody>
                  <a:tcPr marL="9525" marR="9525" marT="9525" marB="0" anchor="b"/>
                </a:tc>
              </a:tr>
              <a:tr h="239413">
                <a:tc>
                  <a:txBody>
                    <a:bodyPr/>
                    <a:lstStyle/>
                    <a:p>
                      <a:pPr algn="ctr">
                        <a:spcAft>
                          <a:spcPts val="0"/>
                        </a:spcAft>
                      </a:pPr>
                      <a:r>
                        <a:rPr lang="de-DE" sz="1600">
                          <a:effectLst/>
                        </a:rPr>
                        <a:t>NW</a:t>
                      </a:r>
                      <a:endParaRPr lang="de-DE" sz="1600">
                        <a:effectLst/>
                        <a:latin typeface="Cambria"/>
                        <a:ea typeface="Cambria"/>
                        <a:cs typeface="Times New Roman"/>
                      </a:endParaRPr>
                    </a:p>
                  </a:txBody>
                  <a:tcPr marL="44450" marR="44450" marT="0" marB="0" anchor="b"/>
                </a:tc>
                <a:tc>
                  <a:txBody>
                    <a:bodyPr/>
                    <a:lstStyle/>
                    <a:p>
                      <a:pPr algn="ctr" fontAlgn="b"/>
                      <a:r>
                        <a:rPr lang="de-DE" sz="1400" b="0" i="0" u="none" strike="noStrike">
                          <a:effectLst/>
                          <a:latin typeface="Calibri"/>
                        </a:rPr>
                        <a:t>0,93</a:t>
                      </a:r>
                    </a:p>
                  </a:txBody>
                  <a:tcPr marL="9525" marR="9525" marT="9525" marB="0" anchor="b"/>
                </a:tc>
                <a:tc>
                  <a:txBody>
                    <a:bodyPr/>
                    <a:lstStyle/>
                    <a:p>
                      <a:pPr algn="ctr" fontAlgn="b"/>
                      <a:r>
                        <a:rPr lang="de-DE" sz="1400" b="0" i="0" u="none" strike="noStrike" dirty="0">
                          <a:effectLst/>
                          <a:latin typeface="Calibri"/>
                        </a:rPr>
                        <a:t>( 0,74 - 1,17 )</a:t>
                      </a:r>
                    </a:p>
                  </a:txBody>
                  <a:tcPr marL="9525" marR="9525" marT="9525" marB="0" anchor="b"/>
                </a:tc>
              </a:tr>
              <a:tr h="239413">
                <a:tc>
                  <a:txBody>
                    <a:bodyPr/>
                    <a:lstStyle/>
                    <a:p>
                      <a:pPr algn="ctr">
                        <a:spcAft>
                          <a:spcPts val="0"/>
                        </a:spcAft>
                      </a:pPr>
                      <a:r>
                        <a:rPr lang="de-DE" sz="1600">
                          <a:effectLst/>
                        </a:rPr>
                        <a:t>RP</a:t>
                      </a:r>
                      <a:endParaRPr lang="de-DE" sz="1600">
                        <a:effectLst/>
                        <a:latin typeface="Cambria"/>
                        <a:ea typeface="Cambria"/>
                        <a:cs typeface="Times New Roman"/>
                      </a:endParaRPr>
                    </a:p>
                  </a:txBody>
                  <a:tcPr marL="44450" marR="44450" marT="0" marB="0" anchor="b"/>
                </a:tc>
                <a:tc>
                  <a:txBody>
                    <a:bodyPr/>
                    <a:lstStyle/>
                    <a:p>
                      <a:pPr algn="ctr" fontAlgn="b"/>
                      <a:r>
                        <a:rPr lang="de-DE" sz="1400" b="0" i="0" u="none" strike="noStrike">
                          <a:effectLst/>
                          <a:latin typeface="Calibri"/>
                        </a:rPr>
                        <a:t>0,95</a:t>
                      </a:r>
                    </a:p>
                  </a:txBody>
                  <a:tcPr marL="9525" marR="9525" marT="9525" marB="0" anchor="b"/>
                </a:tc>
                <a:tc>
                  <a:txBody>
                    <a:bodyPr/>
                    <a:lstStyle/>
                    <a:p>
                      <a:pPr algn="ctr" fontAlgn="b"/>
                      <a:r>
                        <a:rPr lang="de-DE" sz="1400" b="0" i="0" u="none" strike="noStrike" dirty="0">
                          <a:effectLst/>
                          <a:latin typeface="Calibri"/>
                        </a:rPr>
                        <a:t>( 0,66 - 1,33 )</a:t>
                      </a:r>
                    </a:p>
                  </a:txBody>
                  <a:tcPr marL="9525" marR="9525" marT="9525" marB="0" anchor="b"/>
                </a:tc>
              </a:tr>
              <a:tr h="239413">
                <a:tc>
                  <a:txBody>
                    <a:bodyPr/>
                    <a:lstStyle/>
                    <a:p>
                      <a:pPr algn="ctr">
                        <a:spcAft>
                          <a:spcPts val="0"/>
                        </a:spcAft>
                      </a:pPr>
                      <a:r>
                        <a:rPr lang="de-DE" sz="1600">
                          <a:effectLst/>
                        </a:rPr>
                        <a:t>SL</a:t>
                      </a:r>
                      <a:endParaRPr lang="de-DE" sz="1600">
                        <a:effectLst/>
                        <a:latin typeface="Cambria"/>
                        <a:ea typeface="Cambria"/>
                        <a:cs typeface="Times New Roman"/>
                      </a:endParaRPr>
                    </a:p>
                  </a:txBody>
                  <a:tcPr marL="44450" marR="44450" marT="0" marB="0" anchor="b"/>
                </a:tc>
                <a:tc>
                  <a:txBody>
                    <a:bodyPr/>
                    <a:lstStyle/>
                    <a:p>
                      <a:pPr algn="ctr" fontAlgn="b"/>
                      <a:r>
                        <a:rPr lang="de-DE" sz="1400" b="0" i="0" u="none" strike="noStrike">
                          <a:effectLst/>
                          <a:latin typeface="Calibri"/>
                        </a:rPr>
                        <a:t>1,08</a:t>
                      </a:r>
                    </a:p>
                  </a:txBody>
                  <a:tcPr marL="9525" marR="9525" marT="9525" marB="0" anchor="b"/>
                </a:tc>
                <a:tc>
                  <a:txBody>
                    <a:bodyPr/>
                    <a:lstStyle/>
                    <a:p>
                      <a:pPr algn="ctr" fontAlgn="b"/>
                      <a:r>
                        <a:rPr lang="de-DE" sz="1400" b="0" i="0" u="none" strike="noStrike" dirty="0">
                          <a:effectLst/>
                          <a:latin typeface="Calibri"/>
                        </a:rPr>
                        <a:t>( 0,42 - 1,99 )</a:t>
                      </a:r>
                    </a:p>
                  </a:txBody>
                  <a:tcPr marL="9525" marR="9525" marT="9525" marB="0" anchor="b"/>
                </a:tc>
              </a:tr>
              <a:tr h="239413">
                <a:tc>
                  <a:txBody>
                    <a:bodyPr/>
                    <a:lstStyle/>
                    <a:p>
                      <a:pPr algn="ctr">
                        <a:spcAft>
                          <a:spcPts val="0"/>
                        </a:spcAft>
                      </a:pPr>
                      <a:r>
                        <a:rPr lang="de-DE" sz="1600">
                          <a:effectLst/>
                        </a:rPr>
                        <a:t>SN</a:t>
                      </a:r>
                      <a:endParaRPr lang="de-DE" sz="1600">
                        <a:effectLst/>
                        <a:latin typeface="Cambria"/>
                        <a:ea typeface="Cambria"/>
                        <a:cs typeface="Times New Roman"/>
                      </a:endParaRPr>
                    </a:p>
                  </a:txBody>
                  <a:tcPr marL="44450" marR="44450" marT="0" marB="0" anchor="b"/>
                </a:tc>
                <a:tc>
                  <a:txBody>
                    <a:bodyPr/>
                    <a:lstStyle/>
                    <a:p>
                      <a:pPr algn="ctr" fontAlgn="b"/>
                      <a:r>
                        <a:rPr lang="de-DE" sz="1400" b="0" i="0" u="none" strike="noStrike">
                          <a:effectLst/>
                          <a:latin typeface="Calibri"/>
                        </a:rPr>
                        <a:t>1,11</a:t>
                      </a:r>
                    </a:p>
                  </a:txBody>
                  <a:tcPr marL="9525" marR="9525" marT="9525" marB="0" anchor="b"/>
                </a:tc>
                <a:tc>
                  <a:txBody>
                    <a:bodyPr/>
                    <a:lstStyle/>
                    <a:p>
                      <a:pPr algn="ctr" fontAlgn="b"/>
                      <a:r>
                        <a:rPr lang="de-DE" sz="1400" b="0" i="0" u="none" strike="noStrike">
                          <a:effectLst/>
                          <a:latin typeface="Calibri"/>
                        </a:rPr>
                        <a:t>( 0,81 - 1,47 )</a:t>
                      </a:r>
                    </a:p>
                  </a:txBody>
                  <a:tcPr marL="9525" marR="9525" marT="9525" marB="0" anchor="b"/>
                </a:tc>
              </a:tr>
              <a:tr h="239413">
                <a:tc>
                  <a:txBody>
                    <a:bodyPr/>
                    <a:lstStyle/>
                    <a:p>
                      <a:pPr algn="ctr">
                        <a:spcAft>
                          <a:spcPts val="0"/>
                        </a:spcAft>
                      </a:pPr>
                      <a:r>
                        <a:rPr lang="de-DE" sz="1600">
                          <a:effectLst/>
                        </a:rPr>
                        <a:t>ST</a:t>
                      </a:r>
                      <a:endParaRPr lang="de-DE" sz="1600">
                        <a:effectLst/>
                        <a:latin typeface="Cambria"/>
                        <a:ea typeface="Cambria"/>
                        <a:cs typeface="Times New Roman"/>
                      </a:endParaRPr>
                    </a:p>
                  </a:txBody>
                  <a:tcPr marL="44450" marR="44450" marT="0" marB="0" anchor="b"/>
                </a:tc>
                <a:tc>
                  <a:txBody>
                    <a:bodyPr/>
                    <a:lstStyle/>
                    <a:p>
                      <a:pPr algn="ctr" fontAlgn="b"/>
                      <a:r>
                        <a:rPr lang="de-DE" sz="1400" b="0" i="0" u="none" strike="noStrike">
                          <a:effectLst/>
                          <a:latin typeface="Calibri"/>
                        </a:rPr>
                        <a:t>1,07</a:t>
                      </a:r>
                    </a:p>
                  </a:txBody>
                  <a:tcPr marL="9525" marR="9525" marT="9525" marB="0" anchor="b"/>
                </a:tc>
                <a:tc>
                  <a:txBody>
                    <a:bodyPr/>
                    <a:lstStyle/>
                    <a:p>
                      <a:pPr algn="ctr" fontAlgn="b"/>
                      <a:r>
                        <a:rPr lang="de-DE" sz="1400" b="0" i="0" u="none" strike="noStrike">
                          <a:effectLst/>
                          <a:latin typeface="Calibri"/>
                        </a:rPr>
                        <a:t>( 0,52 - 1,87 )</a:t>
                      </a:r>
                    </a:p>
                  </a:txBody>
                  <a:tcPr marL="9525" marR="9525" marT="9525" marB="0" anchor="b"/>
                </a:tc>
              </a:tr>
              <a:tr h="239413">
                <a:tc>
                  <a:txBody>
                    <a:bodyPr/>
                    <a:lstStyle/>
                    <a:p>
                      <a:pPr algn="ctr">
                        <a:spcAft>
                          <a:spcPts val="0"/>
                        </a:spcAft>
                      </a:pPr>
                      <a:r>
                        <a:rPr lang="de-DE" sz="1600">
                          <a:effectLst/>
                        </a:rPr>
                        <a:t>SH</a:t>
                      </a:r>
                      <a:endParaRPr lang="de-DE" sz="1600">
                        <a:effectLst/>
                        <a:latin typeface="Cambria"/>
                        <a:ea typeface="Cambria"/>
                        <a:cs typeface="Times New Roman"/>
                      </a:endParaRPr>
                    </a:p>
                  </a:txBody>
                  <a:tcPr marL="44450" marR="44450" marT="0" marB="0" anchor="b"/>
                </a:tc>
                <a:tc>
                  <a:txBody>
                    <a:bodyPr/>
                    <a:lstStyle/>
                    <a:p>
                      <a:pPr algn="ctr" fontAlgn="b"/>
                      <a:r>
                        <a:rPr lang="de-DE" sz="1400" b="0" i="0" u="none" strike="noStrike">
                          <a:effectLst/>
                          <a:latin typeface="Calibri"/>
                        </a:rPr>
                        <a:t>0,61</a:t>
                      </a:r>
                    </a:p>
                  </a:txBody>
                  <a:tcPr marL="9525" marR="9525" marT="9525" marB="0" anchor="b"/>
                </a:tc>
                <a:tc>
                  <a:txBody>
                    <a:bodyPr/>
                    <a:lstStyle/>
                    <a:p>
                      <a:pPr algn="ctr" fontAlgn="b"/>
                      <a:r>
                        <a:rPr lang="de-DE" sz="1400" b="0" i="0" u="none" strike="noStrike">
                          <a:effectLst/>
                          <a:latin typeface="Calibri"/>
                        </a:rPr>
                        <a:t>( 0,34 - 1,12 )</a:t>
                      </a:r>
                    </a:p>
                  </a:txBody>
                  <a:tcPr marL="9525" marR="9525" marT="9525" marB="0" anchor="b"/>
                </a:tc>
              </a:tr>
              <a:tr h="239413">
                <a:tc>
                  <a:txBody>
                    <a:bodyPr/>
                    <a:lstStyle/>
                    <a:p>
                      <a:pPr algn="ctr">
                        <a:spcAft>
                          <a:spcPts val="0"/>
                        </a:spcAft>
                      </a:pPr>
                      <a:r>
                        <a:rPr lang="de-DE" sz="1600">
                          <a:effectLst/>
                        </a:rPr>
                        <a:t>TH</a:t>
                      </a:r>
                      <a:endParaRPr lang="de-DE" sz="1600">
                        <a:effectLst/>
                        <a:latin typeface="Cambria"/>
                        <a:ea typeface="Cambria"/>
                        <a:cs typeface="Times New Roman"/>
                      </a:endParaRPr>
                    </a:p>
                  </a:txBody>
                  <a:tcPr marL="44450" marR="44450" marT="0" marB="0" anchor="b"/>
                </a:tc>
                <a:tc>
                  <a:txBody>
                    <a:bodyPr/>
                    <a:lstStyle/>
                    <a:p>
                      <a:pPr algn="ctr" fontAlgn="b"/>
                      <a:r>
                        <a:rPr lang="de-DE" sz="1400" b="0" i="0" u="none" strike="noStrike">
                          <a:effectLst/>
                          <a:latin typeface="Calibri"/>
                        </a:rPr>
                        <a:t>0,87</a:t>
                      </a:r>
                    </a:p>
                  </a:txBody>
                  <a:tcPr marL="9525" marR="9525" marT="9525" marB="0" anchor="b"/>
                </a:tc>
                <a:tc>
                  <a:txBody>
                    <a:bodyPr/>
                    <a:lstStyle/>
                    <a:p>
                      <a:pPr algn="ctr" fontAlgn="b"/>
                      <a:r>
                        <a:rPr lang="de-DE" sz="1400" b="0" i="0" u="none" strike="noStrike" dirty="0">
                          <a:effectLst/>
                          <a:latin typeface="Calibri"/>
                        </a:rPr>
                        <a:t>( 0,65 - 1,13 )</a:t>
                      </a:r>
                    </a:p>
                  </a:txBody>
                  <a:tcPr marL="9525" marR="9525" marT="9525" marB="0" anchor="b"/>
                </a:tc>
              </a:tr>
            </a:tbl>
          </a:graphicData>
        </a:graphic>
      </p:graphicFrame>
      <p:sp>
        <p:nvSpPr>
          <p:cNvPr id="10" name="Datumsplatzhalter 9"/>
          <p:cNvSpPr>
            <a:spLocks noGrp="1"/>
          </p:cNvSpPr>
          <p:nvPr>
            <p:ph type="dt" sz="half" idx="14"/>
          </p:nvPr>
        </p:nvSpPr>
        <p:spPr>
          <a:xfrm>
            <a:off x="564825" y="6622713"/>
            <a:ext cx="1860421" cy="195750"/>
          </a:xfrm>
        </p:spPr>
        <p:txBody>
          <a:bodyPr/>
          <a:lstStyle/>
          <a:p>
            <a:r>
              <a:rPr lang="de-DE" smtClean="0"/>
              <a:t>18.05.2020</a:t>
            </a:r>
            <a:endParaRPr lang="de-DE" dirty="0"/>
          </a:p>
        </p:txBody>
      </p:sp>
      <p:sp>
        <p:nvSpPr>
          <p:cNvPr id="11" name="Fußzeilenplatzhalter 2"/>
          <p:cNvSpPr>
            <a:spLocks noGrp="1"/>
          </p:cNvSpPr>
          <p:nvPr>
            <p:ph type="ftr" sz="quarter" idx="15"/>
          </p:nvPr>
        </p:nvSpPr>
        <p:spPr>
          <a:xfrm>
            <a:off x="2699791" y="6622713"/>
            <a:ext cx="5182675" cy="195750"/>
          </a:xfrm>
        </p:spPr>
        <p:txBody>
          <a:bodyPr/>
          <a:lstStyle/>
          <a:p>
            <a:endParaRPr lang="de-DE" dirty="0"/>
          </a:p>
        </p:txBody>
      </p:sp>
    </p:spTree>
    <p:extLst>
      <p:ext uri="{BB962C8B-B14F-4D97-AF65-F5344CB8AC3E}">
        <p14:creationId xmlns:p14="http://schemas.microsoft.com/office/powerpoint/2010/main" val="2832219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Rheinland-Pfalz</a:t>
            </a:r>
            <a:endParaRPr lang="de-DE" dirty="0"/>
          </a:p>
        </p:txBody>
      </p:sp>
      <p:sp>
        <p:nvSpPr>
          <p:cNvPr id="3" name="Inhaltsplatzhalter 2"/>
          <p:cNvSpPr>
            <a:spLocks noGrp="1"/>
          </p:cNvSpPr>
          <p:nvPr>
            <p:ph idx="4294967295"/>
          </p:nvPr>
        </p:nvSpPr>
        <p:spPr>
          <a:xfrm>
            <a:off x="457200" y="1600200"/>
            <a:ext cx="8229600" cy="4525963"/>
          </a:xfrm>
          <a:prstGeom prst="rect">
            <a:avLst/>
          </a:prstGeom>
        </p:spPr>
        <p:txBody>
          <a:bodyPr/>
          <a:lstStyle/>
          <a:p>
            <a:endParaRPr lang="de-DE"/>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405658"/>
            <a:ext cx="9147029" cy="4759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umsplatzhalter 3"/>
          <p:cNvSpPr>
            <a:spLocks noGrp="1"/>
          </p:cNvSpPr>
          <p:nvPr>
            <p:ph type="dt" sz="half" idx="14"/>
          </p:nvPr>
        </p:nvSpPr>
        <p:spPr/>
        <p:txBody>
          <a:bodyPr/>
          <a:lstStyle/>
          <a:p>
            <a:r>
              <a:rPr lang="de-DE" smtClean="0"/>
              <a:t>18.05.2020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100</a:t>
            </a:fld>
            <a:endParaRPr lang="de-DE" dirty="0"/>
          </a:p>
        </p:txBody>
      </p:sp>
    </p:spTree>
    <p:extLst>
      <p:ext uri="{BB962C8B-B14F-4D97-AF65-F5344CB8AC3E}">
        <p14:creationId xmlns:p14="http://schemas.microsoft.com/office/powerpoint/2010/main" val="2663512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4294967295"/>
          </p:nvPr>
        </p:nvSpPr>
        <p:spPr>
          <a:xfrm>
            <a:off x="457200" y="1600200"/>
            <a:ext cx="8229600" cy="4525963"/>
          </a:xfrm>
          <a:prstGeom prst="rect">
            <a:avLst/>
          </a:prstGeom>
        </p:spPr>
        <p:txBody>
          <a:bodyPr/>
          <a:lstStyle/>
          <a:p>
            <a:endParaRPr lang="de-DE"/>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6363" y="238125"/>
            <a:ext cx="6391275" cy="638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umsplatzhalter 3"/>
          <p:cNvSpPr>
            <a:spLocks noGrp="1"/>
          </p:cNvSpPr>
          <p:nvPr>
            <p:ph type="dt" sz="half" idx="14"/>
          </p:nvPr>
        </p:nvSpPr>
        <p:spPr/>
        <p:txBody>
          <a:bodyPr/>
          <a:lstStyle/>
          <a:p>
            <a:r>
              <a:rPr lang="de-DE" smtClean="0"/>
              <a:t>18.05.2020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101</a:t>
            </a:fld>
            <a:endParaRPr lang="de-DE" dirty="0"/>
          </a:p>
        </p:txBody>
      </p:sp>
    </p:spTree>
    <p:extLst>
      <p:ext uri="{BB962C8B-B14F-4D97-AF65-F5344CB8AC3E}">
        <p14:creationId xmlns:p14="http://schemas.microsoft.com/office/powerpoint/2010/main" val="155659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Schleswig-Holstein</a:t>
            </a:r>
            <a:endParaRPr lang="de-DE" dirty="0"/>
          </a:p>
        </p:txBody>
      </p:sp>
      <p:pic>
        <p:nvPicPr>
          <p:cNvPr id="23554"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65825" y="1628800"/>
            <a:ext cx="8485637"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atumsplatzhalter 2"/>
          <p:cNvSpPr>
            <a:spLocks noGrp="1"/>
          </p:cNvSpPr>
          <p:nvPr>
            <p:ph type="dt" sz="half" idx="14"/>
          </p:nvPr>
        </p:nvSpPr>
        <p:spPr/>
        <p:txBody>
          <a:bodyPr/>
          <a:lstStyle/>
          <a:p>
            <a:r>
              <a:rPr lang="de-DE" smtClean="0"/>
              <a:t>18.05.2020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102</a:t>
            </a:fld>
            <a:endParaRPr lang="de-DE" dirty="0"/>
          </a:p>
        </p:txBody>
      </p:sp>
    </p:spTree>
    <p:extLst>
      <p:ext uri="{BB962C8B-B14F-4D97-AF65-F5344CB8AC3E}">
        <p14:creationId xmlns:p14="http://schemas.microsoft.com/office/powerpoint/2010/main" val="500394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24578"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187624" y="116632"/>
            <a:ext cx="6696744" cy="6598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atumsplatzhalter 2"/>
          <p:cNvSpPr>
            <a:spLocks noGrp="1"/>
          </p:cNvSpPr>
          <p:nvPr>
            <p:ph type="dt" sz="half" idx="14"/>
          </p:nvPr>
        </p:nvSpPr>
        <p:spPr/>
        <p:txBody>
          <a:bodyPr/>
          <a:lstStyle/>
          <a:p>
            <a:r>
              <a:rPr lang="de-DE" smtClean="0"/>
              <a:t>18.05.2020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103</a:t>
            </a:fld>
            <a:endParaRPr lang="de-DE" dirty="0"/>
          </a:p>
        </p:txBody>
      </p:sp>
    </p:spTree>
    <p:extLst>
      <p:ext uri="{BB962C8B-B14F-4D97-AF65-F5344CB8AC3E}">
        <p14:creationId xmlns:p14="http://schemas.microsoft.com/office/powerpoint/2010/main" val="3983804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Saarland</a:t>
            </a:r>
            <a:endParaRPr lang="de-DE" dirty="0"/>
          </a:p>
        </p:txBody>
      </p:sp>
      <p:pic>
        <p:nvPicPr>
          <p:cNvPr id="25602"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33634" y="1753306"/>
            <a:ext cx="8442822" cy="4339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atumsplatzhalter 2"/>
          <p:cNvSpPr>
            <a:spLocks noGrp="1"/>
          </p:cNvSpPr>
          <p:nvPr>
            <p:ph type="dt" sz="half" idx="14"/>
          </p:nvPr>
        </p:nvSpPr>
        <p:spPr/>
        <p:txBody>
          <a:bodyPr/>
          <a:lstStyle/>
          <a:p>
            <a:r>
              <a:rPr lang="de-DE" smtClean="0"/>
              <a:t>18.05.2020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104</a:t>
            </a:fld>
            <a:endParaRPr lang="de-DE" dirty="0"/>
          </a:p>
        </p:txBody>
      </p:sp>
    </p:spTree>
    <p:extLst>
      <p:ext uri="{BB962C8B-B14F-4D97-AF65-F5344CB8AC3E}">
        <p14:creationId xmlns:p14="http://schemas.microsoft.com/office/powerpoint/2010/main" val="2259634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2662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187624" y="58084"/>
            <a:ext cx="6630953" cy="6611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atumsplatzhalter 2"/>
          <p:cNvSpPr>
            <a:spLocks noGrp="1"/>
          </p:cNvSpPr>
          <p:nvPr>
            <p:ph type="dt" sz="half" idx="14"/>
          </p:nvPr>
        </p:nvSpPr>
        <p:spPr/>
        <p:txBody>
          <a:bodyPr/>
          <a:lstStyle/>
          <a:p>
            <a:r>
              <a:rPr lang="de-DE" smtClean="0"/>
              <a:t>18.05.2020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105</a:t>
            </a:fld>
            <a:endParaRPr lang="de-DE" dirty="0"/>
          </a:p>
        </p:txBody>
      </p:sp>
    </p:spTree>
    <p:extLst>
      <p:ext uri="{BB962C8B-B14F-4D97-AF65-F5344CB8AC3E}">
        <p14:creationId xmlns:p14="http://schemas.microsoft.com/office/powerpoint/2010/main" val="2030972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Sachsen</a:t>
            </a:r>
            <a:endParaRPr lang="de-DE" dirty="0"/>
          </a:p>
        </p:txBody>
      </p:sp>
      <p:pic>
        <p:nvPicPr>
          <p:cNvPr id="27650"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88968" y="1651404"/>
            <a:ext cx="8659495" cy="4585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atumsplatzhalter 2"/>
          <p:cNvSpPr>
            <a:spLocks noGrp="1"/>
          </p:cNvSpPr>
          <p:nvPr>
            <p:ph type="dt" sz="half" idx="14"/>
          </p:nvPr>
        </p:nvSpPr>
        <p:spPr/>
        <p:txBody>
          <a:bodyPr/>
          <a:lstStyle/>
          <a:p>
            <a:r>
              <a:rPr lang="de-DE" smtClean="0"/>
              <a:t>18.05.2020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106</a:t>
            </a:fld>
            <a:endParaRPr lang="de-DE" dirty="0"/>
          </a:p>
        </p:txBody>
      </p:sp>
    </p:spTree>
    <p:extLst>
      <p:ext uri="{BB962C8B-B14F-4D97-AF65-F5344CB8AC3E}">
        <p14:creationId xmlns:p14="http://schemas.microsoft.com/office/powerpoint/2010/main" val="3919675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4294967295"/>
          </p:nvPr>
        </p:nvSpPr>
        <p:spPr>
          <a:xfrm>
            <a:off x="457200" y="1600200"/>
            <a:ext cx="8229600" cy="4525963"/>
          </a:xfrm>
          <a:prstGeom prst="rect">
            <a:avLst/>
          </a:prstGeom>
        </p:spPr>
        <p:txBody>
          <a:bodyPr/>
          <a:lstStyle/>
          <a:p>
            <a:endParaRPr lang="de-DE"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550" y="233363"/>
            <a:ext cx="6438900" cy="639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umsplatzhalter 3"/>
          <p:cNvSpPr>
            <a:spLocks noGrp="1"/>
          </p:cNvSpPr>
          <p:nvPr>
            <p:ph type="dt" sz="half" idx="14"/>
          </p:nvPr>
        </p:nvSpPr>
        <p:spPr/>
        <p:txBody>
          <a:bodyPr/>
          <a:lstStyle/>
          <a:p>
            <a:r>
              <a:rPr lang="de-DE" smtClean="0"/>
              <a:t>18.05.2020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107</a:t>
            </a:fld>
            <a:endParaRPr lang="de-DE" dirty="0"/>
          </a:p>
        </p:txBody>
      </p:sp>
    </p:spTree>
    <p:extLst>
      <p:ext uri="{BB962C8B-B14F-4D97-AF65-F5344CB8AC3E}">
        <p14:creationId xmlns:p14="http://schemas.microsoft.com/office/powerpoint/2010/main" val="1262657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Sachsen-Anhalt</a:t>
            </a:r>
            <a:endParaRPr lang="de-DE" dirty="0"/>
          </a:p>
        </p:txBody>
      </p:sp>
      <p:pic>
        <p:nvPicPr>
          <p:cNvPr id="29698"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18385" y="1801712"/>
            <a:ext cx="8774095" cy="465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atumsplatzhalter 2"/>
          <p:cNvSpPr>
            <a:spLocks noGrp="1"/>
          </p:cNvSpPr>
          <p:nvPr>
            <p:ph type="dt" sz="half" idx="14"/>
          </p:nvPr>
        </p:nvSpPr>
        <p:spPr/>
        <p:txBody>
          <a:bodyPr/>
          <a:lstStyle/>
          <a:p>
            <a:r>
              <a:rPr lang="de-DE" smtClean="0"/>
              <a:t>18.05.2020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108</a:t>
            </a:fld>
            <a:endParaRPr lang="de-DE" dirty="0"/>
          </a:p>
        </p:txBody>
      </p:sp>
    </p:spTree>
    <p:extLst>
      <p:ext uri="{BB962C8B-B14F-4D97-AF65-F5344CB8AC3E}">
        <p14:creationId xmlns:p14="http://schemas.microsoft.com/office/powerpoint/2010/main" val="1144576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4294967295"/>
          </p:nvPr>
        </p:nvSpPr>
        <p:spPr>
          <a:xfrm>
            <a:off x="457200" y="1600200"/>
            <a:ext cx="8229600" cy="4525963"/>
          </a:xfrm>
          <a:prstGeom prst="rect">
            <a:avLst/>
          </a:prstGeom>
        </p:spPr>
        <p:txBody>
          <a:bodyPr/>
          <a:lstStyle/>
          <a:p>
            <a:endParaRPr lang="de-DE"/>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313" y="242888"/>
            <a:ext cx="6429375" cy="637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umsplatzhalter 3"/>
          <p:cNvSpPr>
            <a:spLocks noGrp="1"/>
          </p:cNvSpPr>
          <p:nvPr>
            <p:ph type="dt" sz="half" idx="14"/>
          </p:nvPr>
        </p:nvSpPr>
        <p:spPr/>
        <p:txBody>
          <a:bodyPr/>
          <a:lstStyle/>
          <a:p>
            <a:r>
              <a:rPr lang="de-DE" smtClean="0"/>
              <a:t>18.05.2020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109</a:t>
            </a:fld>
            <a:endParaRPr lang="de-DE" dirty="0"/>
          </a:p>
        </p:txBody>
      </p:sp>
    </p:spTree>
    <p:extLst>
      <p:ext uri="{BB962C8B-B14F-4D97-AF65-F5344CB8AC3E}">
        <p14:creationId xmlns:p14="http://schemas.microsoft.com/office/powerpoint/2010/main" val="3913607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4017" y="198335"/>
            <a:ext cx="7461233" cy="338554"/>
          </a:xfrm>
          <a:solidFill>
            <a:srgbClr val="045AA6"/>
          </a:solidFill>
        </p:spPr>
        <p:txBody>
          <a:bodyPr lIns="72000"/>
          <a:lstStyle/>
          <a:p>
            <a:pPr>
              <a:spcBef>
                <a:spcPts val="600"/>
              </a:spcBef>
            </a:pPr>
            <a:r>
              <a:rPr lang="de-DE" sz="2000" dirty="0" smtClean="0">
                <a:solidFill>
                  <a:schemeClr val="bg1"/>
                </a:solidFill>
              </a:rPr>
              <a:t>Geographische Verteilung in Deutschland</a:t>
            </a:r>
            <a:endParaRPr lang="de-DE" sz="2000" dirty="0">
              <a:solidFill>
                <a:schemeClr val="bg1"/>
              </a:solidFill>
            </a:endParaRPr>
          </a:p>
        </p:txBody>
      </p:sp>
      <p:sp>
        <p:nvSpPr>
          <p:cNvPr id="10" name="Datumsplatzhalter 9"/>
          <p:cNvSpPr>
            <a:spLocks noGrp="1"/>
          </p:cNvSpPr>
          <p:nvPr>
            <p:ph type="dt" sz="half" idx="14"/>
          </p:nvPr>
        </p:nvSpPr>
        <p:spPr/>
        <p:txBody>
          <a:bodyPr/>
          <a:lstStyle/>
          <a:p>
            <a:r>
              <a:rPr lang="de-DE" smtClean="0"/>
              <a:t>18.05.2020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11</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2406831911"/>
              </p:ext>
            </p:extLst>
          </p:nvPr>
        </p:nvGraphicFramePr>
        <p:xfrm>
          <a:off x="254017" y="536889"/>
          <a:ext cx="6800849" cy="365760"/>
        </p:xfrm>
        <a:graphic>
          <a:graphicData uri="http://schemas.openxmlformats.org/drawingml/2006/table">
            <a:tbl>
              <a:tblPr bandRow="1">
                <a:tableStyleId>{5C22544A-7EE6-4342-B048-85BDC9FD1C3A}</a:tableStyleId>
              </a:tblPr>
              <a:tblGrid>
                <a:gridCol w="496481"/>
                <a:gridCol w="6304368"/>
              </a:tblGrid>
              <a:tr h="225513">
                <a:tc>
                  <a:txBody>
                    <a:bodyPr/>
                    <a:lstStyle/>
                    <a:p>
                      <a:r>
                        <a:rPr lang="de-DE" sz="1800" dirty="0" smtClean="0">
                          <a:solidFill>
                            <a:schemeClr val="tx1"/>
                          </a:solidFill>
                        </a:rPr>
                        <a:t>n</a:t>
                      </a:r>
                      <a:r>
                        <a:rPr lang="de-DE" sz="1800" baseline="0" dirty="0" smtClean="0">
                          <a:solidFill>
                            <a:schemeClr val="tx1"/>
                          </a:solidFill>
                        </a:rPr>
                        <a:t> = </a:t>
                      </a:r>
                      <a:endParaRPr lang="de-DE" sz="18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174.697</a:t>
                      </a:r>
                    </a:p>
                  </a:txBody>
                  <a:tcPr marL="9525" marR="9525" marT="9525" marB="0" anchor="ctr"/>
                </a:tc>
              </a:tr>
            </a:tbl>
          </a:graphicData>
        </a:graphic>
      </p:graphicFrame>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953422"/>
            <a:ext cx="8018162" cy="5669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288756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Thüringen</a:t>
            </a:r>
            <a:endParaRPr lang="de-DE" dirty="0"/>
          </a:p>
        </p:txBody>
      </p:sp>
      <p:pic>
        <p:nvPicPr>
          <p:cNvPr id="3174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95441" y="1628800"/>
            <a:ext cx="8820594"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atumsplatzhalter 2"/>
          <p:cNvSpPr>
            <a:spLocks noGrp="1"/>
          </p:cNvSpPr>
          <p:nvPr>
            <p:ph type="dt" sz="half" idx="14"/>
          </p:nvPr>
        </p:nvSpPr>
        <p:spPr/>
        <p:txBody>
          <a:bodyPr/>
          <a:lstStyle/>
          <a:p>
            <a:r>
              <a:rPr lang="de-DE" smtClean="0"/>
              <a:t>18.05.2020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110</a:t>
            </a:fld>
            <a:endParaRPr lang="de-DE" dirty="0"/>
          </a:p>
        </p:txBody>
      </p:sp>
    </p:spTree>
    <p:extLst>
      <p:ext uri="{BB962C8B-B14F-4D97-AF65-F5344CB8AC3E}">
        <p14:creationId xmlns:p14="http://schemas.microsoft.com/office/powerpoint/2010/main" val="352214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32770"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899592" y="308480"/>
            <a:ext cx="6768751" cy="6551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atumsplatzhalter 2"/>
          <p:cNvSpPr>
            <a:spLocks noGrp="1"/>
          </p:cNvSpPr>
          <p:nvPr>
            <p:ph type="dt" sz="half" idx="14"/>
          </p:nvPr>
        </p:nvSpPr>
        <p:spPr/>
        <p:txBody>
          <a:bodyPr/>
          <a:lstStyle/>
          <a:p>
            <a:r>
              <a:rPr lang="de-DE" smtClean="0"/>
              <a:t>18.05.2020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111</a:t>
            </a:fld>
            <a:endParaRPr lang="de-DE" dirty="0"/>
          </a:p>
        </p:txBody>
      </p:sp>
    </p:spTree>
    <p:extLst>
      <p:ext uri="{BB962C8B-B14F-4D97-AF65-F5344CB8AC3E}">
        <p14:creationId xmlns:p14="http://schemas.microsoft.com/office/powerpoint/2010/main" val="811445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18.05.2020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112</a:t>
            </a:fld>
            <a:endParaRPr lang="de-DE" dirty="0"/>
          </a:p>
        </p:txBody>
      </p:sp>
      <p:sp>
        <p:nvSpPr>
          <p:cNvPr id="8" name="Titel 6"/>
          <p:cNvSpPr txBox="1">
            <a:spLocks noGrp="1"/>
          </p:cNvSpPr>
          <p:nvPr>
            <p:ph type="title"/>
          </p:nvPr>
        </p:nvSpPr>
        <p:spPr>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err="1" smtClean="0"/>
              <a:t>Exzessmortalität</a:t>
            </a:r>
            <a:r>
              <a:rPr lang="de-DE" dirty="0" smtClean="0"/>
              <a:t> Deutschland (bis Mitte März 2020)</a:t>
            </a:r>
            <a:endParaRPr lang="de-DE"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404938"/>
            <a:ext cx="9070975"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Inhaltsplatzhalter 2"/>
          <p:cNvSpPr>
            <a:spLocks noGrp="1"/>
          </p:cNvSpPr>
          <p:nvPr>
            <p:ph idx="4294967295"/>
          </p:nvPr>
        </p:nvSpPr>
        <p:spPr>
          <a:xfrm>
            <a:off x="457200" y="6038850"/>
            <a:ext cx="8229600" cy="375345"/>
          </a:xfrm>
          <a:prstGeom prst="rect">
            <a:avLst/>
          </a:prstGeom>
        </p:spPr>
        <p:txBody>
          <a:bodyPr>
            <a:normAutofit/>
          </a:bodyPr>
          <a:lstStyle/>
          <a:p>
            <a:pPr marL="0" indent="0">
              <a:buNone/>
            </a:pPr>
            <a:r>
              <a:rPr lang="de-DE" sz="1500" dirty="0" smtClean="0">
                <a:hlinkClick r:id="rId4"/>
              </a:rPr>
              <a:t>https://www.destatis.de/DE/Themen/Querschnitt/Corona/Gesellschaft/bevoelkerung-sterbefaelle.html</a:t>
            </a:r>
            <a:endParaRPr lang="de-DE" sz="1500" dirty="0" smtClean="0"/>
          </a:p>
          <a:p>
            <a:endParaRPr lang="de-DE" dirty="0"/>
          </a:p>
        </p:txBody>
      </p:sp>
    </p:spTree>
    <p:extLst>
      <p:ext uri="{BB962C8B-B14F-4D97-AF65-F5344CB8AC3E}">
        <p14:creationId xmlns:p14="http://schemas.microsoft.com/office/powerpoint/2010/main" val="4085929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199" y="1352213"/>
            <a:ext cx="8092593" cy="5302250"/>
          </a:xfrm>
        </p:spPr>
        <p:txBody>
          <a:bodyPr>
            <a:normAutofit/>
          </a:bodyPr>
          <a:lstStyle/>
          <a:p>
            <a:r>
              <a:rPr lang="de-DE" dirty="0" smtClean="0"/>
              <a:t>Im </a:t>
            </a:r>
            <a:r>
              <a:rPr lang="de-DE" dirty="0"/>
              <a:t>Landkreis Greiz sind </a:t>
            </a:r>
            <a:r>
              <a:rPr lang="de-DE" dirty="0" smtClean="0"/>
              <a:t>Bewohner </a:t>
            </a:r>
            <a:r>
              <a:rPr lang="de-DE" dirty="0"/>
              <a:t>und Beschäftigte von sechs Pflege- und Seniorenheimen </a:t>
            </a:r>
            <a:r>
              <a:rPr lang="de-DE" dirty="0" smtClean="0"/>
              <a:t>an COVID-19 erkrankt (07.05.2020)</a:t>
            </a:r>
          </a:p>
          <a:p>
            <a:r>
              <a:rPr lang="de-DE" dirty="0" smtClean="0"/>
              <a:t>7-Tagesinzidenz im Kreis (18.05.2020) weiterhin &gt;50</a:t>
            </a:r>
          </a:p>
          <a:p>
            <a:pPr lvl="1"/>
            <a:r>
              <a:rPr lang="de-DE" dirty="0" smtClean="0"/>
              <a:t>52 COVID-19-Fälle/100.00 </a:t>
            </a:r>
            <a:r>
              <a:rPr lang="de-DE" dirty="0" err="1" smtClean="0"/>
              <a:t>Einw</a:t>
            </a:r>
            <a:r>
              <a:rPr lang="de-DE" dirty="0" smtClean="0"/>
              <a:t>.</a:t>
            </a:r>
          </a:p>
          <a:p>
            <a:r>
              <a:rPr lang="de-DE" dirty="0" smtClean="0"/>
              <a:t>Maßnahmen: Allgemeinverfügung </a:t>
            </a:r>
            <a:r>
              <a:rPr lang="de-DE" dirty="0"/>
              <a:t>vom 12.05.2020 (in Kraft seit 13.05.2020, befristet zunächst bis 26.05.2020) "der Besuch von Krankenhäusern, Vorsorge- und Rehabilitationseinrichtungen sowie stationären Einrichtungen der Pflege und der besonderen Wohnformen für Menschen mit Behinderungen in der Eingliederungshilfe [... ist] untersagt."</a:t>
            </a:r>
          </a:p>
          <a:p>
            <a:r>
              <a:rPr lang="de-DE" dirty="0" smtClean="0"/>
              <a:t>Weitere breite Testungen </a:t>
            </a:r>
            <a:r>
              <a:rPr lang="de-DE" dirty="0"/>
              <a:t>in betroffenen Krankenhäusern und Pflegeeinrichtungen </a:t>
            </a:r>
            <a:r>
              <a:rPr lang="de-DE" dirty="0" smtClean="0"/>
              <a:t>laufen</a:t>
            </a:r>
            <a:endParaRPr lang="de-DE" dirty="0"/>
          </a:p>
          <a:p>
            <a:endParaRPr lang="de-DE" dirty="0"/>
          </a:p>
          <a:p>
            <a:endParaRPr lang="de-DE" dirty="0"/>
          </a:p>
        </p:txBody>
      </p:sp>
      <p:sp>
        <p:nvSpPr>
          <p:cNvPr id="3" name="Titel 2"/>
          <p:cNvSpPr>
            <a:spLocks noGrp="1"/>
          </p:cNvSpPr>
          <p:nvPr>
            <p:ph type="title"/>
          </p:nvPr>
        </p:nvSpPr>
        <p:spPr/>
        <p:txBody>
          <a:bodyPr/>
          <a:lstStyle/>
          <a:p>
            <a:r>
              <a:rPr lang="de-DE" dirty="0" smtClean="0"/>
              <a:t>COVID-Ausbruchgeschehen Landkreis Greiz (TH)</a:t>
            </a:r>
            <a:endParaRPr lang="de-DE" dirty="0"/>
          </a:p>
        </p:txBody>
      </p:sp>
      <p:sp>
        <p:nvSpPr>
          <p:cNvPr id="4" name="Datumsplatzhalter 3"/>
          <p:cNvSpPr>
            <a:spLocks noGrp="1"/>
          </p:cNvSpPr>
          <p:nvPr>
            <p:ph type="dt" sz="half" idx="14"/>
          </p:nvPr>
        </p:nvSpPr>
        <p:spPr/>
        <p:txBody>
          <a:bodyPr/>
          <a:lstStyle/>
          <a:p>
            <a:r>
              <a:rPr lang="de-DE" smtClean="0"/>
              <a:t>18.05.2020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113</a:t>
            </a:fld>
            <a:endParaRPr lang="de-DE" dirty="0"/>
          </a:p>
        </p:txBody>
      </p:sp>
    </p:spTree>
    <p:extLst>
      <p:ext uri="{BB962C8B-B14F-4D97-AF65-F5344CB8AC3E}">
        <p14:creationId xmlns:p14="http://schemas.microsoft.com/office/powerpoint/2010/main" val="375544804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199" y="1340635"/>
            <a:ext cx="8420101" cy="5302250"/>
          </a:xfrm>
        </p:spPr>
        <p:txBody>
          <a:bodyPr>
            <a:normAutofit/>
          </a:bodyPr>
          <a:lstStyle/>
          <a:p>
            <a:r>
              <a:rPr lang="de-DE" sz="1900" dirty="0" smtClean="0"/>
              <a:t>Mit </a:t>
            </a:r>
            <a:r>
              <a:rPr lang="de-DE" sz="1900" dirty="0"/>
              <a:t>Datenstand </a:t>
            </a:r>
            <a:r>
              <a:rPr lang="de-DE" sz="1900" dirty="0" smtClean="0"/>
              <a:t>15.05.2020 </a:t>
            </a:r>
            <a:r>
              <a:rPr lang="de-DE" sz="1900" dirty="0"/>
              <a:t>umfasst der Ausbruch </a:t>
            </a:r>
            <a:r>
              <a:rPr lang="de-DE" sz="1900" dirty="0" smtClean="0"/>
              <a:t>248 </a:t>
            </a:r>
            <a:r>
              <a:rPr lang="de-DE" sz="1900" dirty="0"/>
              <a:t>Fälle, davon 52 weiblich und 196 männlich. Der Altersmedian liegt bei 42 Jahren. Insgesamt sind 160 Fälle (65%) </a:t>
            </a:r>
            <a:r>
              <a:rPr lang="de-DE" sz="1900" dirty="0" smtClean="0"/>
              <a:t>asymptomatisch</a:t>
            </a:r>
          </a:p>
          <a:p>
            <a:r>
              <a:rPr lang="de-DE" sz="1900" dirty="0"/>
              <a:t>Der Betrieb wurde mittlerweile </a:t>
            </a:r>
            <a:r>
              <a:rPr lang="de-DE" sz="1900" dirty="0" smtClean="0"/>
              <a:t>bis zum 17.05.2020 </a:t>
            </a:r>
            <a:r>
              <a:rPr lang="de-DE" sz="1900" dirty="0"/>
              <a:t>geschlossen, die positiv-getesteten Mitarbeitenden wurden größtenteils in Hotels isoliert, da die vorhandenen Wohnverhältnisse keine häusliche Isolierung </a:t>
            </a:r>
            <a:r>
              <a:rPr lang="de-DE" sz="1900" dirty="0" smtClean="0"/>
              <a:t>zuließen</a:t>
            </a:r>
          </a:p>
          <a:p>
            <a:r>
              <a:rPr lang="de-DE" sz="1900" dirty="0"/>
              <a:t>I</a:t>
            </a:r>
            <a:r>
              <a:rPr lang="de-DE" sz="1900" dirty="0" smtClean="0"/>
              <a:t>n </a:t>
            </a:r>
            <a:r>
              <a:rPr lang="de-DE" sz="1900" dirty="0"/>
              <a:t>einem anderen Standort des Betriebs im LK Recklinghausen wurde SARS-CoV-2 ebenfalls bei einem Teil der Mitarbeitenden nachgewiesen. </a:t>
            </a:r>
            <a:endParaRPr lang="de-DE" sz="1900" dirty="0" smtClean="0"/>
          </a:p>
          <a:p>
            <a:r>
              <a:rPr lang="de-DE" sz="1900" dirty="0" smtClean="0"/>
              <a:t>Landesregierung NW: Testung </a:t>
            </a:r>
            <a:r>
              <a:rPr lang="de-DE" sz="1900" dirty="0"/>
              <a:t>aller Mitarbeitenden fleischverarbeitender Betriebe in ganz NW angeordnet, mit dem Fokus auf Betriebe, bei denen die Größe des Unternehmens und die Wohnsituation bzw. Unterbringung der dort Tätigen ein besonderes seuchenhygienisches Gefahrenpotenzial haben </a:t>
            </a:r>
            <a:r>
              <a:rPr lang="de-DE" sz="1900" dirty="0" smtClean="0"/>
              <a:t>kann</a:t>
            </a:r>
          </a:p>
          <a:p>
            <a:r>
              <a:rPr lang="de-DE" sz="1900" dirty="0" smtClean="0"/>
              <a:t>Pressemeldung 15.05.: Aktuell </a:t>
            </a:r>
            <a:r>
              <a:rPr lang="de-DE" sz="1900" dirty="0"/>
              <a:t>sind </a:t>
            </a:r>
            <a:r>
              <a:rPr lang="de-DE" sz="1900" dirty="0" smtClean="0"/>
              <a:t>268 </a:t>
            </a:r>
            <a:r>
              <a:rPr lang="de-DE" sz="1900" dirty="0"/>
              <a:t>Beschäftigte des fleischverarbeitenden Betriebs in Coesfeld nachweislich mit dem </a:t>
            </a:r>
            <a:r>
              <a:rPr lang="de-DE" sz="1900" dirty="0" err="1"/>
              <a:t>Coronavirus</a:t>
            </a:r>
            <a:r>
              <a:rPr lang="de-DE" sz="1900" dirty="0"/>
              <a:t> infiziert. Bei 573 Getesteten hat sich die Befürchtung nicht bestätigt. Insgesamt sind unter den Beschäftigten bislang 1012 Abstriche genommen worden</a:t>
            </a:r>
            <a:r>
              <a:rPr lang="de-DE" sz="1900" dirty="0" smtClean="0"/>
              <a:t>.</a:t>
            </a:r>
          </a:p>
          <a:p>
            <a:r>
              <a:rPr lang="de-DE" sz="1900" dirty="0" smtClean="0"/>
              <a:t>09.05.Lockerungen </a:t>
            </a:r>
            <a:r>
              <a:rPr lang="de-DE" sz="1900" dirty="0"/>
              <a:t>der Maßnahmen teilweise aufgeschoben bis zum 18. Mai </a:t>
            </a:r>
            <a:r>
              <a:rPr lang="de-DE" sz="1900" dirty="0" smtClean="0"/>
              <a:t>2020</a:t>
            </a:r>
          </a:p>
          <a:p>
            <a:pPr lvl="2"/>
            <a:endParaRPr lang="de-DE" dirty="0" smtClean="0"/>
          </a:p>
          <a:p>
            <a:pPr lvl="1"/>
            <a:endParaRPr lang="de-DE" dirty="0"/>
          </a:p>
        </p:txBody>
      </p:sp>
      <p:sp>
        <p:nvSpPr>
          <p:cNvPr id="3" name="Titel 2"/>
          <p:cNvSpPr>
            <a:spLocks noGrp="1"/>
          </p:cNvSpPr>
          <p:nvPr>
            <p:ph type="title"/>
          </p:nvPr>
        </p:nvSpPr>
        <p:spPr>
          <a:xfrm>
            <a:off x="333375" y="354142"/>
            <a:ext cx="8092592" cy="677108"/>
          </a:xfrm>
        </p:spPr>
        <p:txBody>
          <a:bodyPr/>
          <a:lstStyle/>
          <a:p>
            <a:r>
              <a:rPr lang="de-DE" dirty="0" smtClean="0"/>
              <a:t>Ausbruchsgeschehen auf Fleischverarbeitenden Betrieben :</a:t>
            </a:r>
            <a:br>
              <a:rPr lang="de-DE" dirty="0" smtClean="0"/>
            </a:br>
            <a:r>
              <a:rPr lang="de-DE" dirty="0" smtClean="0"/>
              <a:t>Landkreis Coesfeld (NW)</a:t>
            </a:r>
            <a:endParaRPr lang="de-DE" sz="1600" b="0" dirty="0">
              <a:solidFill>
                <a:schemeClr val="tx1"/>
              </a:solidFill>
            </a:endParaRPr>
          </a:p>
        </p:txBody>
      </p:sp>
      <p:sp>
        <p:nvSpPr>
          <p:cNvPr id="4" name="Datumsplatzhalter 3"/>
          <p:cNvSpPr>
            <a:spLocks noGrp="1"/>
          </p:cNvSpPr>
          <p:nvPr>
            <p:ph type="dt" sz="half" idx="14"/>
          </p:nvPr>
        </p:nvSpPr>
        <p:spPr/>
        <p:txBody>
          <a:bodyPr/>
          <a:lstStyle/>
          <a:p>
            <a:r>
              <a:rPr lang="de-DE" smtClean="0"/>
              <a:t>18.05.2020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114</a:t>
            </a:fld>
            <a:endParaRPr lang="de-DE" dirty="0"/>
          </a:p>
        </p:txBody>
      </p:sp>
    </p:spTree>
    <p:extLst>
      <p:ext uri="{BB962C8B-B14F-4D97-AF65-F5344CB8AC3E}">
        <p14:creationId xmlns:p14="http://schemas.microsoft.com/office/powerpoint/2010/main" val="4231705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199" y="1304588"/>
            <a:ext cx="8092593" cy="5302250"/>
          </a:xfrm>
        </p:spPr>
        <p:txBody>
          <a:bodyPr>
            <a:normAutofit/>
          </a:bodyPr>
          <a:lstStyle/>
          <a:p>
            <a:r>
              <a:rPr lang="de-DE" sz="1800" dirty="0"/>
              <a:t>Landkreis </a:t>
            </a:r>
            <a:r>
              <a:rPr lang="de-DE" sz="1800" dirty="0" err="1"/>
              <a:t>Enzkreis</a:t>
            </a:r>
            <a:r>
              <a:rPr lang="de-DE" sz="1800" dirty="0"/>
              <a:t> (GA Pforzheim) läuft seit 8. April ein COVID-Ausbruchsgeschehen unter Mitarbeitern eines </a:t>
            </a:r>
            <a:r>
              <a:rPr lang="de-DE" sz="1800" dirty="0" smtClean="0"/>
              <a:t>Schlachthofs, </a:t>
            </a:r>
            <a:r>
              <a:rPr lang="de-DE" sz="1800" dirty="0"/>
              <a:t>das aktuell ca. 350 Fälle </a:t>
            </a:r>
            <a:r>
              <a:rPr lang="de-DE" sz="1800" dirty="0" smtClean="0"/>
              <a:t>umfasst</a:t>
            </a:r>
          </a:p>
          <a:p>
            <a:pPr lvl="1"/>
            <a:r>
              <a:rPr lang="de-DE" sz="1800" dirty="0" smtClean="0"/>
              <a:t>7-Tagesinzidenz inzwischen bei 26 COVID-19-Fällen/100.000 </a:t>
            </a:r>
            <a:r>
              <a:rPr lang="de-DE" sz="1800" dirty="0" err="1" smtClean="0"/>
              <a:t>Einw</a:t>
            </a:r>
            <a:r>
              <a:rPr lang="de-DE" sz="1800" dirty="0" smtClean="0"/>
              <a:t>.</a:t>
            </a:r>
          </a:p>
          <a:p>
            <a:r>
              <a:rPr lang="de-DE" sz="1800" dirty="0" smtClean="0"/>
              <a:t>Amtshilfe </a:t>
            </a:r>
            <a:r>
              <a:rPr lang="de-DE" sz="1800" dirty="0"/>
              <a:t>durch RKI erbeten (Sa 9:40)</a:t>
            </a:r>
          </a:p>
          <a:p>
            <a:r>
              <a:rPr lang="de-DE" sz="1800" dirty="0" smtClean="0"/>
              <a:t>Arbeiter auf </a:t>
            </a:r>
            <a:r>
              <a:rPr lang="de-DE" sz="1800" dirty="0"/>
              <a:t>60-70 Adressen </a:t>
            </a:r>
            <a:r>
              <a:rPr lang="de-DE" sz="1800" dirty="0" smtClean="0"/>
              <a:t>untergebracht. Wohnungen </a:t>
            </a:r>
            <a:r>
              <a:rPr lang="de-DE" sz="1800" dirty="0"/>
              <a:t>oder ganze Häuser, </a:t>
            </a:r>
            <a:r>
              <a:rPr lang="de-DE" sz="1800" dirty="0" smtClean="0"/>
              <a:t>mit </a:t>
            </a:r>
            <a:r>
              <a:rPr lang="de-DE" sz="1800" dirty="0"/>
              <a:t>6 bis 90 </a:t>
            </a:r>
            <a:r>
              <a:rPr lang="de-DE" sz="1800" dirty="0" smtClean="0"/>
              <a:t>Personen</a:t>
            </a:r>
          </a:p>
          <a:p>
            <a:r>
              <a:rPr lang="de-DE" sz="1800" dirty="0" smtClean="0"/>
              <a:t>Mitbewohner können an andere </a:t>
            </a:r>
            <a:r>
              <a:rPr lang="de-DE" sz="1800" dirty="0"/>
              <a:t>Firmen "vermietet" werden (auch fleischverarbeitende Firmen oder für andere Tätigkeiten). </a:t>
            </a:r>
            <a:endParaRPr lang="de-DE" sz="1800" dirty="0" smtClean="0"/>
          </a:p>
          <a:p>
            <a:r>
              <a:rPr lang="de-DE" sz="1800" dirty="0" smtClean="0"/>
              <a:t>Großes </a:t>
            </a:r>
            <a:r>
              <a:rPr lang="de-DE" sz="1800" dirty="0"/>
              <a:t>Problem ist die Kommunikation und Sprachmittlung</a:t>
            </a:r>
            <a:endParaRPr lang="de-DE" sz="1800" dirty="0" smtClean="0"/>
          </a:p>
          <a:p>
            <a:r>
              <a:rPr lang="de-DE" sz="1800" dirty="0" smtClean="0"/>
              <a:t>Empfehlung von Institutionen</a:t>
            </a:r>
            <a:r>
              <a:rPr lang="de-DE" sz="1800" dirty="0"/>
              <a:t>, die </a:t>
            </a:r>
            <a:r>
              <a:rPr lang="de-DE" sz="1800" dirty="0" smtClean="0"/>
              <a:t>bei Kommunikation </a:t>
            </a:r>
            <a:r>
              <a:rPr lang="de-DE" sz="1800" dirty="0"/>
              <a:t>(MSF) oder Sprachmittlung (z.B. "Faire Mobilität" oder </a:t>
            </a:r>
            <a:r>
              <a:rPr lang="de-DE" sz="1800" dirty="0" err="1"/>
              <a:t>Gemeindedolmetschdienst</a:t>
            </a:r>
            <a:r>
              <a:rPr lang="de-DE" sz="1800" dirty="0"/>
              <a:t>) </a:t>
            </a:r>
            <a:r>
              <a:rPr lang="de-DE" sz="1800" dirty="0" smtClean="0"/>
              <a:t>weiterhelfen können</a:t>
            </a:r>
            <a:endParaRPr lang="de-DE" sz="1800" dirty="0"/>
          </a:p>
          <a:p>
            <a:r>
              <a:rPr lang="de-DE" sz="1800" dirty="0" smtClean="0"/>
              <a:t>Unterstützung durch die Bundeswehr (Anfrage bei BMG, 36 </a:t>
            </a:r>
            <a:r>
              <a:rPr lang="de-DE" sz="1800" dirty="0" err="1" smtClean="0"/>
              <a:t>qual</a:t>
            </a:r>
            <a:r>
              <a:rPr lang="de-DE" sz="1800" dirty="0" smtClean="0"/>
              <a:t>. Personen) und 4 </a:t>
            </a:r>
            <a:r>
              <a:rPr lang="de-DE" sz="1800" dirty="0" err="1" smtClean="0"/>
              <a:t>polnischsprachige</a:t>
            </a:r>
            <a:r>
              <a:rPr lang="de-DE" sz="1800" dirty="0" smtClean="0"/>
              <a:t> </a:t>
            </a:r>
            <a:r>
              <a:rPr lang="de-DE" sz="1800" dirty="0" err="1" smtClean="0"/>
              <a:t>Containement</a:t>
            </a:r>
            <a:r>
              <a:rPr lang="de-DE" sz="1800" dirty="0" smtClean="0"/>
              <a:t> Scouts</a:t>
            </a:r>
          </a:p>
          <a:p>
            <a:endParaRPr lang="de-DE" sz="1800" dirty="0"/>
          </a:p>
        </p:txBody>
      </p:sp>
      <p:sp>
        <p:nvSpPr>
          <p:cNvPr id="3" name="Titel 2"/>
          <p:cNvSpPr>
            <a:spLocks noGrp="1"/>
          </p:cNvSpPr>
          <p:nvPr>
            <p:ph type="title"/>
          </p:nvPr>
        </p:nvSpPr>
        <p:spPr>
          <a:xfrm>
            <a:off x="342900" y="370563"/>
            <a:ext cx="8092592" cy="677108"/>
          </a:xfrm>
        </p:spPr>
        <p:txBody>
          <a:bodyPr/>
          <a:lstStyle/>
          <a:p>
            <a:r>
              <a:rPr lang="de-DE" dirty="0"/>
              <a:t>Ausbruchsgeschehen auf Fleischverarbeitenden </a:t>
            </a:r>
            <a:r>
              <a:rPr lang="de-DE" dirty="0" smtClean="0"/>
              <a:t>Betrieben: </a:t>
            </a:r>
            <a:br>
              <a:rPr lang="de-DE" dirty="0" smtClean="0"/>
            </a:br>
            <a:r>
              <a:rPr lang="de-DE" dirty="0" smtClean="0"/>
              <a:t>Landkreis </a:t>
            </a:r>
            <a:r>
              <a:rPr lang="de-DE" dirty="0" err="1" smtClean="0"/>
              <a:t>Enzkreis</a:t>
            </a:r>
            <a:r>
              <a:rPr lang="de-DE" dirty="0" smtClean="0"/>
              <a:t> (BW)</a:t>
            </a:r>
            <a:endParaRPr lang="de-DE" dirty="0"/>
          </a:p>
        </p:txBody>
      </p:sp>
      <p:sp>
        <p:nvSpPr>
          <p:cNvPr id="4" name="Datumsplatzhalter 3"/>
          <p:cNvSpPr>
            <a:spLocks noGrp="1"/>
          </p:cNvSpPr>
          <p:nvPr>
            <p:ph type="dt" sz="half" idx="14"/>
          </p:nvPr>
        </p:nvSpPr>
        <p:spPr/>
        <p:txBody>
          <a:bodyPr/>
          <a:lstStyle/>
          <a:p>
            <a:r>
              <a:rPr lang="de-DE" smtClean="0"/>
              <a:t>18.05.2020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115</a:t>
            </a:fld>
            <a:endParaRPr lang="de-DE" dirty="0"/>
          </a:p>
        </p:txBody>
      </p:sp>
    </p:spTree>
    <p:extLst>
      <p:ext uri="{BB962C8B-B14F-4D97-AF65-F5344CB8AC3E}">
        <p14:creationId xmlns:p14="http://schemas.microsoft.com/office/powerpoint/2010/main" val="2976132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r>
              <a:rPr lang="de-DE" dirty="0" smtClean="0"/>
              <a:t>In einem DPD-Depot wurden unter 400 Mitarbeitern ca. 80 positiv getestet (Stand nach Auswertung Tests von 340 Mitarbeitern)</a:t>
            </a:r>
          </a:p>
          <a:p>
            <a:pPr lvl="1"/>
            <a:r>
              <a:rPr lang="de-DE" dirty="0" smtClean="0"/>
              <a:t>Alle </a:t>
            </a:r>
            <a:r>
              <a:rPr lang="de-DE" dirty="0"/>
              <a:t>M</a:t>
            </a:r>
            <a:r>
              <a:rPr lang="de-DE" dirty="0" smtClean="0"/>
              <a:t>itarbeiter in Quarantäne</a:t>
            </a:r>
          </a:p>
          <a:p>
            <a:pPr lvl="1"/>
            <a:r>
              <a:rPr lang="de-DE" dirty="0" smtClean="0"/>
              <a:t>Zustellung wird von Nachbarstandorten übernommen</a:t>
            </a:r>
          </a:p>
          <a:p>
            <a:r>
              <a:rPr lang="de-DE" dirty="0" smtClean="0"/>
              <a:t>7-Tages-Inzidenz LK Heinsberg: 24 COVID-19-Fälle/100.000 </a:t>
            </a:r>
            <a:r>
              <a:rPr lang="de-DE" dirty="0" err="1" smtClean="0"/>
              <a:t>Einw</a:t>
            </a:r>
            <a:r>
              <a:rPr lang="de-DE" dirty="0" smtClean="0"/>
              <a:t>.</a:t>
            </a:r>
            <a:endParaRPr lang="de-DE" dirty="0"/>
          </a:p>
          <a:p>
            <a:pPr marL="457200" lvl="1" indent="0">
              <a:buNone/>
            </a:pPr>
            <a:r>
              <a:rPr lang="de-DE" dirty="0"/>
              <a:t>Quelle: </a:t>
            </a:r>
            <a:r>
              <a:rPr lang="de-DE" dirty="0">
                <a:hlinkClick r:id="rId2"/>
              </a:rPr>
              <a:t>https://</a:t>
            </a:r>
            <a:r>
              <a:rPr lang="de-DE" dirty="0" smtClean="0">
                <a:hlinkClick r:id="rId2"/>
              </a:rPr>
              <a:t>www.wa.de/nordrhein-westfalen/coronavirus-nrw-covid19-sarscov2aktuelle-entwicklungen-fallzahlen-lockerungen-13764388.html</a:t>
            </a:r>
            <a:r>
              <a:rPr lang="de-DE" dirty="0" smtClean="0"/>
              <a:t> </a:t>
            </a:r>
          </a:p>
        </p:txBody>
      </p:sp>
      <p:sp>
        <p:nvSpPr>
          <p:cNvPr id="3" name="Titel 2"/>
          <p:cNvSpPr>
            <a:spLocks noGrp="1"/>
          </p:cNvSpPr>
          <p:nvPr>
            <p:ph type="title"/>
          </p:nvPr>
        </p:nvSpPr>
        <p:spPr/>
        <p:txBody>
          <a:bodyPr/>
          <a:lstStyle/>
          <a:p>
            <a:r>
              <a:rPr lang="de-DE" dirty="0" smtClean="0"/>
              <a:t>Ausbruchsgeschehen bei Mitarbeitern des DPD, Heinsberg	</a:t>
            </a:r>
            <a:endParaRPr lang="de-DE" dirty="0"/>
          </a:p>
        </p:txBody>
      </p:sp>
      <p:sp>
        <p:nvSpPr>
          <p:cNvPr id="4" name="Datumsplatzhalter 3"/>
          <p:cNvSpPr>
            <a:spLocks noGrp="1"/>
          </p:cNvSpPr>
          <p:nvPr>
            <p:ph type="dt" sz="half" idx="14"/>
          </p:nvPr>
        </p:nvSpPr>
        <p:spPr/>
        <p:txBody>
          <a:bodyPr/>
          <a:lstStyle/>
          <a:p>
            <a:r>
              <a:rPr lang="de-DE" smtClean="0"/>
              <a:t>18.05.2020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116</a:t>
            </a:fld>
            <a:endParaRPr lang="de-DE" dirty="0"/>
          </a:p>
        </p:txBody>
      </p:sp>
    </p:spTree>
    <p:extLst>
      <p:ext uri="{BB962C8B-B14F-4D97-AF65-F5344CB8AC3E}">
        <p14:creationId xmlns:p14="http://schemas.microsoft.com/office/powerpoint/2010/main" val="169149223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200" y="1187450"/>
            <a:ext cx="8092593" cy="5302250"/>
          </a:xfrm>
        </p:spPr>
        <p:txBody>
          <a:bodyPr/>
          <a:lstStyle/>
          <a:p>
            <a:r>
              <a:rPr lang="de-DE" sz="2400" dirty="0"/>
              <a:t>Team ist aus Cuxhaven abgezogen worden. Gesundheitsamt hätte sich eine weitere Unterstützung gewünscht, aber das Ministerium hatte die Amtshilfe für beendet erklärt</a:t>
            </a:r>
          </a:p>
          <a:p>
            <a:r>
              <a:rPr lang="de-DE" sz="2400" dirty="0"/>
              <a:t>Repatriierung hat am 07.05.20 begonnen. Aktuell (13.05.20): 1250 Personen aus 26 </a:t>
            </a:r>
            <a:r>
              <a:rPr lang="de-DE" sz="2400" dirty="0" smtClean="0"/>
              <a:t>Ländern, täglich steigen ca. 40 Personen ab</a:t>
            </a:r>
            <a:endParaRPr lang="de-DE" sz="2400" dirty="0"/>
          </a:p>
          <a:p>
            <a:r>
              <a:rPr lang="de-DE" sz="2400" dirty="0"/>
              <a:t>RKI unterstützt seit dem 12.05.20 bei der internationalen Kommunikation </a:t>
            </a:r>
          </a:p>
          <a:p>
            <a:pPr lvl="1"/>
            <a:r>
              <a:rPr lang="de-DE" dirty="0"/>
              <a:t>Erste Listen am 11. und 13.05.20 erhalten</a:t>
            </a:r>
          </a:p>
          <a:p>
            <a:pPr lvl="1"/>
            <a:r>
              <a:rPr lang="de-DE" dirty="0"/>
              <a:t>Kommunikation über EWRS und IGV-NFP</a:t>
            </a:r>
          </a:p>
          <a:p>
            <a:pPr lvl="1"/>
            <a:r>
              <a:rPr lang="de-DE" dirty="0"/>
              <a:t>Zu erwarten: tgl. Listen der Absteiger; Ges. Anzahl / Zeitraum noch </a:t>
            </a:r>
            <a:r>
              <a:rPr lang="de-DE" dirty="0" smtClean="0"/>
              <a:t>unklar</a:t>
            </a:r>
          </a:p>
          <a:p>
            <a:pPr lvl="1"/>
            <a:r>
              <a:rPr lang="de-DE" dirty="0" smtClean="0"/>
              <a:t>Bisher keine neuen positiven Fälle</a:t>
            </a:r>
            <a:endParaRPr lang="de-DE" dirty="0"/>
          </a:p>
        </p:txBody>
      </p:sp>
      <p:sp>
        <p:nvSpPr>
          <p:cNvPr id="3" name="Titel 2"/>
          <p:cNvSpPr>
            <a:spLocks noGrp="1"/>
          </p:cNvSpPr>
          <p:nvPr>
            <p:ph type="title"/>
          </p:nvPr>
        </p:nvSpPr>
        <p:spPr/>
        <p:txBody>
          <a:bodyPr/>
          <a:lstStyle/>
          <a:p>
            <a:r>
              <a:rPr lang="de-DE" dirty="0" smtClean="0"/>
              <a:t>Mein Schiff 3</a:t>
            </a:r>
            <a:endParaRPr lang="de-DE" dirty="0"/>
          </a:p>
        </p:txBody>
      </p:sp>
      <p:sp>
        <p:nvSpPr>
          <p:cNvPr id="4" name="Datumsplatzhalter 3"/>
          <p:cNvSpPr>
            <a:spLocks noGrp="1"/>
          </p:cNvSpPr>
          <p:nvPr>
            <p:ph type="dt" sz="half" idx="14"/>
          </p:nvPr>
        </p:nvSpPr>
        <p:spPr/>
        <p:txBody>
          <a:bodyPr/>
          <a:lstStyle/>
          <a:p>
            <a:r>
              <a:rPr lang="de-DE" smtClean="0"/>
              <a:t>18.05.2020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117</a:t>
            </a:fld>
            <a:endParaRPr lang="de-DE" dirty="0"/>
          </a:p>
        </p:txBody>
      </p:sp>
    </p:spTree>
    <p:extLst>
      <p:ext uri="{BB962C8B-B14F-4D97-AF65-F5344CB8AC3E}">
        <p14:creationId xmlns:p14="http://schemas.microsoft.com/office/powerpoint/2010/main" val="3565682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p:cNvSpPr txBox="1">
            <a:spLocks/>
          </p:cNvSpPr>
          <p:nvPr/>
        </p:nvSpPr>
        <p:spPr>
          <a:xfrm>
            <a:off x="242049" y="188641"/>
            <a:ext cx="8092592" cy="338554"/>
          </a:xfrm>
          <a:prstGeom prst="rect">
            <a:avLst/>
          </a:prstGeom>
        </p:spPr>
        <p:txBody>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Überlastungsanzeigen Überblick – Stand 18.05.2020</a:t>
            </a:r>
            <a:endParaRPr lang="de-DE" dirty="0"/>
          </a:p>
        </p:txBody>
      </p:sp>
      <p:sp>
        <p:nvSpPr>
          <p:cNvPr id="2" name="Datumsplatzhalter 1"/>
          <p:cNvSpPr>
            <a:spLocks noGrp="1"/>
          </p:cNvSpPr>
          <p:nvPr>
            <p:ph type="dt" sz="half" idx="10"/>
          </p:nvPr>
        </p:nvSpPr>
        <p:spPr/>
        <p:txBody>
          <a:bodyPr/>
          <a:lstStyle/>
          <a:p>
            <a:r>
              <a:rPr lang="de-DE" smtClean="0"/>
              <a:t>18.05.2020</a:t>
            </a:r>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162A217B-ED1C-D84B-8478-63C77FA79618}" type="slidenum">
              <a:rPr lang="de-DE" smtClean="0"/>
              <a:pPr/>
              <a:t>118</a:t>
            </a:fld>
            <a:endParaRPr lang="de-DE" dirty="0"/>
          </a:p>
        </p:txBody>
      </p:sp>
      <p:graphicFrame>
        <p:nvGraphicFramePr>
          <p:cNvPr id="3" name="Tabelle 2"/>
          <p:cNvGraphicFramePr>
            <a:graphicFrameLocks noGrp="1"/>
          </p:cNvGraphicFramePr>
          <p:nvPr>
            <p:extLst>
              <p:ext uri="{D42A27DB-BD31-4B8C-83A1-F6EECF244321}">
                <p14:modId xmlns:p14="http://schemas.microsoft.com/office/powerpoint/2010/main" val="1428592373"/>
              </p:ext>
            </p:extLst>
          </p:nvPr>
        </p:nvGraphicFramePr>
        <p:xfrm>
          <a:off x="242047" y="694748"/>
          <a:ext cx="8391313" cy="5815741"/>
        </p:xfrm>
        <a:graphic>
          <a:graphicData uri="http://schemas.openxmlformats.org/drawingml/2006/table">
            <a:tbl>
              <a:tblPr>
                <a:tableStyleId>{5C22544A-7EE6-4342-B048-85BDC9FD1C3A}</a:tableStyleId>
              </a:tblPr>
              <a:tblGrid>
                <a:gridCol w="703894"/>
                <a:gridCol w="782102"/>
                <a:gridCol w="889643"/>
                <a:gridCol w="1094944"/>
                <a:gridCol w="1437114"/>
                <a:gridCol w="2359344"/>
                <a:gridCol w="1124272"/>
              </a:tblGrid>
              <a:tr h="1084948">
                <a:tc>
                  <a:txBody>
                    <a:bodyPr/>
                    <a:lstStyle/>
                    <a:p>
                      <a:pPr algn="l" fontAlgn="ctr"/>
                      <a:r>
                        <a:rPr lang="de-DE" sz="1200" b="1" u="none" strike="noStrike" dirty="0" smtClean="0">
                          <a:effectLst/>
                        </a:rPr>
                        <a:t>Eingangs-datum</a:t>
                      </a:r>
                      <a:endParaRPr lang="de-DE" sz="1200" b="1" i="0" u="none" strike="noStrike" dirty="0">
                        <a:solidFill>
                          <a:srgbClr val="000000"/>
                        </a:solidFill>
                        <a:effectLst/>
                        <a:latin typeface="Arial"/>
                      </a:endParaRPr>
                    </a:p>
                  </a:txBody>
                  <a:tcPr marL="7165" marR="7165" marT="7165" marB="0" anchor="ctr" anchorCtr="1"/>
                </a:tc>
                <a:tc>
                  <a:txBody>
                    <a:bodyPr/>
                    <a:lstStyle/>
                    <a:p>
                      <a:pPr algn="l" fontAlgn="ctr"/>
                      <a:r>
                        <a:rPr lang="de-DE" sz="1200" b="1" u="none" strike="noStrike" dirty="0">
                          <a:effectLst/>
                        </a:rPr>
                        <a:t>Bundesland</a:t>
                      </a:r>
                      <a:endParaRPr lang="de-DE" sz="1200" b="1" i="0" u="none" strike="noStrike" dirty="0">
                        <a:solidFill>
                          <a:srgbClr val="000000"/>
                        </a:solidFill>
                        <a:effectLst/>
                        <a:latin typeface="Arial"/>
                      </a:endParaRPr>
                    </a:p>
                  </a:txBody>
                  <a:tcPr marL="7165" marR="7165" marT="7165" marB="0" anchor="ctr" anchorCtr="1"/>
                </a:tc>
                <a:tc>
                  <a:txBody>
                    <a:bodyPr/>
                    <a:lstStyle/>
                    <a:p>
                      <a:pPr algn="l" fontAlgn="ctr"/>
                      <a:r>
                        <a:rPr lang="de-DE" sz="1200" b="1" u="none" strike="noStrike" dirty="0">
                          <a:effectLst/>
                        </a:rPr>
                        <a:t>LK / SK</a:t>
                      </a:r>
                      <a:endParaRPr lang="de-DE" sz="1200" b="1" i="0" u="none" strike="noStrike" dirty="0">
                        <a:solidFill>
                          <a:srgbClr val="000000"/>
                        </a:solidFill>
                        <a:effectLst/>
                        <a:latin typeface="Arial"/>
                      </a:endParaRPr>
                    </a:p>
                  </a:txBody>
                  <a:tcPr marL="7165" marR="7165" marT="7165" marB="0" anchor="ctr" anchorCtr="1"/>
                </a:tc>
                <a:tc>
                  <a:txBody>
                    <a:bodyPr/>
                    <a:lstStyle/>
                    <a:p>
                      <a:pPr algn="l" fontAlgn="ctr"/>
                      <a:r>
                        <a:rPr lang="de-DE" sz="1200" b="1" u="none" strike="noStrike" dirty="0">
                          <a:effectLst/>
                        </a:rPr>
                        <a:t>Gesundheitsamt</a:t>
                      </a:r>
                      <a:endParaRPr lang="de-DE" sz="1200" b="1" i="0" u="none" strike="noStrike" dirty="0">
                        <a:solidFill>
                          <a:srgbClr val="000000"/>
                        </a:solidFill>
                        <a:effectLst/>
                        <a:latin typeface="Arial"/>
                      </a:endParaRPr>
                    </a:p>
                  </a:txBody>
                  <a:tcPr marL="7165" marR="7165" marT="7165" marB="0" anchor="ctr" anchorCtr="1"/>
                </a:tc>
                <a:tc>
                  <a:txBody>
                    <a:bodyPr/>
                    <a:lstStyle/>
                    <a:p>
                      <a:pPr algn="l" fontAlgn="ctr"/>
                      <a:r>
                        <a:rPr lang="de-DE" sz="1200" b="1" u="none" strike="noStrike" dirty="0">
                          <a:effectLst/>
                        </a:rPr>
                        <a:t>Ansprechpartner (GA)</a:t>
                      </a:r>
                      <a:endParaRPr lang="de-DE" sz="1200" b="1" i="0" u="none" strike="noStrike" dirty="0">
                        <a:solidFill>
                          <a:srgbClr val="000000"/>
                        </a:solidFill>
                        <a:effectLst/>
                        <a:latin typeface="Arial"/>
                      </a:endParaRPr>
                    </a:p>
                  </a:txBody>
                  <a:tcPr marL="7165" marR="7165" marT="7165" marB="0" anchor="ctr" anchorCtr="1"/>
                </a:tc>
                <a:tc>
                  <a:txBody>
                    <a:bodyPr/>
                    <a:lstStyle/>
                    <a:p>
                      <a:pPr algn="l" fontAlgn="ctr"/>
                      <a:r>
                        <a:rPr lang="de-DE" sz="1200" b="1" u="none" strike="noStrike" dirty="0">
                          <a:effectLst/>
                        </a:rPr>
                        <a:t>Art des Unterstützungsbedarfs (</a:t>
                      </a:r>
                      <a:r>
                        <a:rPr lang="de-DE" sz="1200" b="1" u="none" strike="noStrike" dirty="0" err="1">
                          <a:effectLst/>
                        </a:rPr>
                        <a:t>KoNa</a:t>
                      </a:r>
                      <a:r>
                        <a:rPr lang="de-DE" sz="1200" b="1" u="none" strike="noStrike" dirty="0">
                          <a:effectLst/>
                        </a:rPr>
                        <a:t>, </a:t>
                      </a:r>
                      <a:r>
                        <a:rPr lang="de-DE" sz="1200" b="1" u="none" strike="noStrike" dirty="0" smtClean="0">
                          <a:effectLst/>
                        </a:rPr>
                        <a:t>Ausbruchsuntersuchung)</a:t>
                      </a:r>
                      <a:endParaRPr lang="de-DE" sz="1200" b="1" i="0" u="none" strike="noStrike" dirty="0">
                        <a:solidFill>
                          <a:srgbClr val="000000"/>
                        </a:solidFill>
                        <a:effectLst/>
                        <a:latin typeface="Arial"/>
                      </a:endParaRPr>
                    </a:p>
                  </a:txBody>
                  <a:tcPr marL="7165" marR="7165" marT="7165" marB="0" anchor="ctr" anchorCtr="1"/>
                </a:tc>
                <a:tc>
                  <a:txBody>
                    <a:bodyPr/>
                    <a:lstStyle/>
                    <a:p>
                      <a:pPr algn="l" fontAlgn="ctr"/>
                      <a:r>
                        <a:rPr lang="de-DE" sz="1200" b="1" u="none" strike="noStrike" dirty="0">
                          <a:effectLst/>
                        </a:rPr>
                        <a:t>Status (1= kein Engpass, 2=absehbarer Engpass, 3=aktueller Engpass)</a:t>
                      </a:r>
                      <a:endParaRPr lang="de-DE" sz="1200" b="1" i="0" u="none" strike="noStrike" dirty="0">
                        <a:solidFill>
                          <a:srgbClr val="000000"/>
                        </a:solidFill>
                        <a:effectLst/>
                        <a:latin typeface="Arial"/>
                      </a:endParaRPr>
                    </a:p>
                  </a:txBody>
                  <a:tcPr marL="7165" marR="7165" marT="7165" marB="0" anchor="ctr" anchorCtr="1"/>
                </a:tc>
              </a:tr>
              <a:tr h="241099">
                <a:tc>
                  <a:txBody>
                    <a:bodyPr/>
                    <a:lstStyle/>
                    <a:p>
                      <a:pPr algn="r" fontAlgn="ctr"/>
                      <a:r>
                        <a:rPr lang="de-DE" sz="900" u="none" strike="noStrike" dirty="0">
                          <a:effectLst/>
                          <a:latin typeface="+mn-lt"/>
                        </a:rPr>
                        <a:t>30.04.2020</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u="none" strike="noStrike" dirty="0">
                          <a:effectLst/>
                          <a:latin typeface="+mn-lt"/>
                        </a:rPr>
                        <a:t>Thüringen</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u="none" strike="noStrike" dirty="0">
                          <a:effectLst/>
                          <a:latin typeface="+mn-lt"/>
                        </a:rPr>
                        <a:t>LK Ilm-Kreis</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u="none" strike="noStrike" dirty="0">
                          <a:effectLst/>
                          <a:latin typeface="+mn-lt"/>
                        </a:rPr>
                        <a:t>Ilm-Kreis</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Dr. med. R. Koch</a:t>
                      </a:r>
                      <a:br>
                        <a:rPr lang="de-DE" sz="900" u="none" strike="noStrike">
                          <a:effectLst/>
                          <a:latin typeface="+mn-lt"/>
                        </a:rPr>
                      </a:b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KoNa</a:t>
                      </a:r>
                      <a:endParaRPr lang="de-DE" sz="900" b="0" i="0" u="none" strike="noStrike">
                        <a:solidFill>
                          <a:srgbClr val="000000"/>
                        </a:solidFill>
                        <a:effectLst/>
                        <a:latin typeface="+mn-lt"/>
                      </a:endParaRPr>
                    </a:p>
                  </a:txBody>
                  <a:tcPr marL="7165" marR="7165" marT="7165" marB="0" anchor="ctr" anchorCtr="1"/>
                </a:tc>
                <a:tc>
                  <a:txBody>
                    <a:bodyPr/>
                    <a:lstStyle/>
                    <a:p>
                      <a:pPr algn="r" fontAlgn="ctr"/>
                      <a:r>
                        <a:rPr lang="de-DE" sz="900" u="none" strike="noStrike">
                          <a:effectLst/>
                          <a:latin typeface="+mn-lt"/>
                        </a:rPr>
                        <a:t>3</a:t>
                      </a:r>
                      <a:endParaRPr lang="de-DE" sz="900" b="0" i="0" u="none" strike="noStrike">
                        <a:solidFill>
                          <a:srgbClr val="000000"/>
                        </a:solidFill>
                        <a:effectLst/>
                        <a:latin typeface="+mn-lt"/>
                      </a:endParaRPr>
                    </a:p>
                  </a:txBody>
                  <a:tcPr marL="7165" marR="7165" marT="7165" marB="0" anchor="ctr" anchorCtr="1"/>
                </a:tc>
              </a:tr>
              <a:tr h="150687">
                <a:tc>
                  <a:txBody>
                    <a:bodyPr/>
                    <a:lstStyle/>
                    <a:p>
                      <a:pPr algn="r" fontAlgn="ctr"/>
                      <a:r>
                        <a:rPr lang="de-DE" sz="900" u="none" strike="noStrike">
                          <a:effectLst/>
                          <a:latin typeface="+mn-lt"/>
                        </a:rPr>
                        <a:t>30.04.2020</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dirty="0">
                          <a:effectLst/>
                          <a:latin typeface="+mn-lt"/>
                        </a:rPr>
                        <a:t>Thüringen</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u="none" strike="noStrike" dirty="0">
                          <a:effectLst/>
                          <a:latin typeface="+mn-lt"/>
                        </a:rPr>
                        <a:t>SK Weimar</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Weimar</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Dr. Isabelle Oberbeck</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KoNa</a:t>
                      </a:r>
                      <a:endParaRPr lang="de-DE" sz="900" b="0" i="0" u="none" strike="noStrike">
                        <a:solidFill>
                          <a:srgbClr val="000000"/>
                        </a:solidFill>
                        <a:effectLst/>
                        <a:latin typeface="+mn-lt"/>
                      </a:endParaRPr>
                    </a:p>
                  </a:txBody>
                  <a:tcPr marL="7165" marR="7165" marT="7165" marB="0" anchor="ctr" anchorCtr="1"/>
                </a:tc>
                <a:tc>
                  <a:txBody>
                    <a:bodyPr/>
                    <a:lstStyle/>
                    <a:p>
                      <a:pPr algn="r" fontAlgn="ctr"/>
                      <a:r>
                        <a:rPr lang="de-DE" sz="900" u="none" strike="noStrike">
                          <a:effectLst/>
                          <a:latin typeface="+mn-lt"/>
                        </a:rPr>
                        <a:t>3</a:t>
                      </a:r>
                      <a:endParaRPr lang="de-DE" sz="900" b="0" i="0" u="none" strike="noStrike">
                        <a:solidFill>
                          <a:srgbClr val="000000"/>
                        </a:solidFill>
                        <a:effectLst/>
                        <a:latin typeface="+mn-lt"/>
                      </a:endParaRPr>
                    </a:p>
                  </a:txBody>
                  <a:tcPr marL="7165" marR="7165" marT="7165" marB="0" anchor="ctr" anchorCtr="1"/>
                </a:tc>
              </a:tr>
              <a:tr h="241099">
                <a:tc>
                  <a:txBody>
                    <a:bodyPr/>
                    <a:lstStyle/>
                    <a:p>
                      <a:pPr algn="r" fontAlgn="ctr"/>
                      <a:r>
                        <a:rPr lang="de-DE" sz="900" u="none" strike="noStrike">
                          <a:effectLst/>
                          <a:latin typeface="+mn-lt"/>
                        </a:rPr>
                        <a:t>30.04.2020</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Thüringen</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SK Gera</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dirty="0">
                          <a:effectLst/>
                          <a:latin typeface="+mn-lt"/>
                        </a:rPr>
                        <a:t>Gera</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u="none" strike="noStrike" dirty="0">
                          <a:effectLst/>
                          <a:latin typeface="+mn-lt"/>
                        </a:rPr>
                        <a:t>Monika </a:t>
                      </a:r>
                      <a:r>
                        <a:rPr lang="de-DE" sz="900" u="none" strike="noStrike" dirty="0" err="1">
                          <a:effectLst/>
                          <a:latin typeface="+mn-lt"/>
                        </a:rPr>
                        <a:t>Jorzik</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KoNa, Betreuung Quarantänefälle ab 25.05.2020, Umfang 4-6 Personen</a:t>
                      </a:r>
                      <a:endParaRPr lang="de-DE" sz="900" b="0" i="0" u="none" strike="noStrike">
                        <a:solidFill>
                          <a:srgbClr val="000000"/>
                        </a:solidFill>
                        <a:effectLst/>
                        <a:latin typeface="+mn-lt"/>
                      </a:endParaRPr>
                    </a:p>
                  </a:txBody>
                  <a:tcPr marL="7165" marR="7165" marT="7165" marB="0" anchor="ctr" anchorCtr="1"/>
                </a:tc>
                <a:tc>
                  <a:txBody>
                    <a:bodyPr/>
                    <a:lstStyle/>
                    <a:p>
                      <a:pPr algn="r" fontAlgn="ctr"/>
                      <a:r>
                        <a:rPr lang="de-DE" sz="900" u="none" strike="noStrike">
                          <a:effectLst/>
                          <a:latin typeface="+mn-lt"/>
                        </a:rPr>
                        <a:t>2</a:t>
                      </a:r>
                      <a:endParaRPr lang="de-DE" sz="900" b="0" i="0" u="none" strike="noStrike">
                        <a:solidFill>
                          <a:srgbClr val="000000"/>
                        </a:solidFill>
                        <a:effectLst/>
                        <a:latin typeface="+mn-lt"/>
                      </a:endParaRPr>
                    </a:p>
                  </a:txBody>
                  <a:tcPr marL="7165" marR="7165" marT="7165" marB="0" anchor="ctr" anchorCtr="1"/>
                </a:tc>
              </a:tr>
              <a:tr h="241099">
                <a:tc>
                  <a:txBody>
                    <a:bodyPr/>
                    <a:lstStyle/>
                    <a:p>
                      <a:pPr algn="r" fontAlgn="ctr"/>
                      <a:r>
                        <a:rPr lang="de-DE" sz="900" u="none" strike="noStrike">
                          <a:effectLst/>
                          <a:latin typeface="+mn-lt"/>
                        </a:rPr>
                        <a:t>30.04.2020</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Sachsen-Anhalt</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LK Harz</a:t>
                      </a:r>
                      <a:endParaRPr lang="de-DE" sz="900" b="0" i="0" u="none" strike="noStrike">
                        <a:solidFill>
                          <a:srgbClr val="000000"/>
                        </a:solidFill>
                        <a:effectLst/>
                        <a:latin typeface="+mn-lt"/>
                      </a:endParaRPr>
                    </a:p>
                  </a:txBody>
                  <a:tcPr marL="7165" marR="7165" marT="7165" marB="0" anchor="ctr" anchorCtr="1"/>
                </a:tc>
                <a:tc>
                  <a:txBody>
                    <a:bodyPr/>
                    <a:lstStyle/>
                    <a:p>
                      <a:pPr algn="l" fontAlgn="ctr"/>
                      <a:endParaRPr lang="de-DE" sz="900" b="0" i="0" u="none" strike="noStrike" dirty="0">
                        <a:solidFill>
                          <a:srgbClr val="000000"/>
                        </a:solidFill>
                        <a:effectLst/>
                        <a:latin typeface="+mn-lt"/>
                      </a:endParaRPr>
                    </a:p>
                  </a:txBody>
                  <a:tcPr marL="7165" marR="7165" marT="7165" marB="0" anchor="ctr" anchorCtr="1"/>
                </a:tc>
                <a:tc>
                  <a:txBody>
                    <a:bodyPr/>
                    <a:lstStyle/>
                    <a:p>
                      <a:pPr algn="l" fontAlgn="ct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KoNa ab 20. KW, Umfang 2 Personen</a:t>
                      </a:r>
                      <a:endParaRPr lang="de-DE" sz="900" b="0" i="0" u="none" strike="noStrike">
                        <a:solidFill>
                          <a:srgbClr val="000000"/>
                        </a:solidFill>
                        <a:effectLst/>
                        <a:latin typeface="+mn-lt"/>
                      </a:endParaRPr>
                    </a:p>
                  </a:txBody>
                  <a:tcPr marL="7165" marR="7165" marT="7165" marB="0" anchor="ctr" anchorCtr="1"/>
                </a:tc>
                <a:tc>
                  <a:txBody>
                    <a:bodyPr/>
                    <a:lstStyle/>
                    <a:p>
                      <a:pPr algn="r" fontAlgn="ctr"/>
                      <a:r>
                        <a:rPr lang="de-DE" sz="900" u="none" strike="noStrike">
                          <a:effectLst/>
                          <a:latin typeface="+mn-lt"/>
                        </a:rPr>
                        <a:t>3</a:t>
                      </a:r>
                      <a:endParaRPr lang="de-DE" sz="900" b="0" i="0" u="none" strike="noStrike">
                        <a:solidFill>
                          <a:srgbClr val="000000"/>
                        </a:solidFill>
                        <a:effectLst/>
                        <a:latin typeface="+mn-lt"/>
                      </a:endParaRPr>
                    </a:p>
                  </a:txBody>
                  <a:tcPr marL="7165" marR="7165" marT="7165" marB="0" anchor="ctr" anchorCtr="1"/>
                </a:tc>
              </a:tr>
              <a:tr h="2049346">
                <a:tc>
                  <a:txBody>
                    <a:bodyPr/>
                    <a:lstStyle/>
                    <a:p>
                      <a:pPr algn="r" fontAlgn="ctr"/>
                      <a:r>
                        <a:rPr lang="de-DE" sz="900" u="none" strike="noStrike">
                          <a:effectLst/>
                          <a:latin typeface="+mn-lt"/>
                        </a:rPr>
                        <a:t>07.05.2020</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Sachsen</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LK Vogtlandkreis</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Plauen</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dirty="0">
                          <a:effectLst/>
                          <a:latin typeface="+mn-lt"/>
                        </a:rPr>
                        <a:t>Dr. med. Kerstin Zenker</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u="none" strike="noStrike" dirty="0">
                          <a:effectLst/>
                          <a:latin typeface="+mn-lt"/>
                        </a:rPr>
                        <a:t>Ausbruchsuntersuchung: </a:t>
                      </a:r>
                      <a:br>
                        <a:rPr lang="de-DE" sz="900" u="none" strike="noStrike" dirty="0">
                          <a:effectLst/>
                          <a:latin typeface="+mn-lt"/>
                        </a:rPr>
                      </a:br>
                      <a:r>
                        <a:rPr lang="de-DE" sz="900" u="none" strike="noStrike" dirty="0">
                          <a:effectLst/>
                          <a:latin typeface="+mn-lt"/>
                        </a:rPr>
                        <a:t>-Ausbruch an COVID-19 in unserem Klinikum </a:t>
                      </a:r>
                      <a:r>
                        <a:rPr lang="de-DE" sz="900" u="none" strike="noStrike" dirty="0" err="1">
                          <a:effectLst/>
                          <a:latin typeface="+mn-lt"/>
                        </a:rPr>
                        <a:t>Obergöltzsch</a:t>
                      </a:r>
                      <a:r>
                        <a:rPr lang="de-DE" sz="900" u="none" strike="noStrike" dirty="0">
                          <a:effectLst/>
                          <a:latin typeface="+mn-lt"/>
                        </a:rPr>
                        <a:t> in Rodewisch, mit Stand vom 08.05.2020 wurden 33 positive Nachweise bei Personal und 8 Nachweise bei Patienten erbracht. </a:t>
                      </a:r>
                      <a:br>
                        <a:rPr lang="de-DE" sz="900" u="none" strike="noStrike" dirty="0">
                          <a:effectLst/>
                          <a:latin typeface="+mn-lt"/>
                        </a:rPr>
                      </a:br>
                      <a:r>
                        <a:rPr lang="de-DE" sz="900" u="none" strike="noStrike" dirty="0">
                          <a:effectLst/>
                          <a:latin typeface="+mn-lt"/>
                        </a:rPr>
                        <a:t>-Nach Begehung mit einem </a:t>
                      </a:r>
                      <a:r>
                        <a:rPr lang="de-DE" sz="900" u="none" strike="noStrike" dirty="0" err="1">
                          <a:effectLst/>
                          <a:latin typeface="+mn-lt"/>
                        </a:rPr>
                        <a:t>Infektiologen</a:t>
                      </a:r>
                      <a:r>
                        <a:rPr lang="de-DE" sz="900" u="none" strike="noStrike" dirty="0">
                          <a:effectLst/>
                          <a:latin typeface="+mn-lt"/>
                        </a:rPr>
                        <a:t> erfolgte die Entscheidung zur schrittweisen Wiederaufnahme des Regelbetriebes zum 11.05.. Aufnahmescreening ist etabliert. Screening von Personal und auf betroffenen Stationen mind. wöchentlich wird fortgeführt. Fälle werden </a:t>
                      </a:r>
                      <a:r>
                        <a:rPr lang="de-DE" sz="900" u="none" strike="noStrike" dirty="0" err="1">
                          <a:effectLst/>
                          <a:latin typeface="+mn-lt"/>
                        </a:rPr>
                        <a:t>kohortiert</a:t>
                      </a:r>
                      <a:r>
                        <a:rPr lang="de-DE" sz="900" u="none" strike="noStrike" dirty="0">
                          <a:effectLst/>
                          <a:latin typeface="+mn-lt"/>
                        </a:rPr>
                        <a:t>, Verdachtsfälle bzw. Kontakte auch. </a:t>
                      </a:r>
                      <a:br>
                        <a:rPr lang="de-DE" sz="900" u="none" strike="noStrike" dirty="0">
                          <a:effectLst/>
                          <a:latin typeface="+mn-lt"/>
                        </a:rPr>
                      </a:br>
                      <a:r>
                        <a:rPr lang="de-DE" sz="900" u="none" strike="noStrike" dirty="0">
                          <a:effectLst/>
                          <a:latin typeface="+mn-lt"/>
                        </a:rPr>
                        <a:t>-Aufnahmestopp </a:t>
                      </a:r>
                      <a:br>
                        <a:rPr lang="de-DE" sz="900" u="none" strike="noStrike" dirty="0">
                          <a:effectLst/>
                          <a:latin typeface="+mn-lt"/>
                        </a:rPr>
                      </a:br>
                      <a:r>
                        <a:rPr lang="de-DE" sz="900" u="none" strike="noStrike" dirty="0">
                          <a:effectLst/>
                          <a:latin typeface="+mn-lt"/>
                        </a:rPr>
                        <a:t>-Bitte um logistische Unterstützung</a:t>
                      </a:r>
                      <a:endParaRPr lang="de-DE" sz="900" b="0" i="0" u="none" strike="noStrike" dirty="0">
                        <a:solidFill>
                          <a:srgbClr val="000000"/>
                        </a:solidFill>
                        <a:effectLst/>
                        <a:latin typeface="+mn-lt"/>
                      </a:endParaRPr>
                    </a:p>
                  </a:txBody>
                  <a:tcPr marL="7165" marR="7165" marT="7165" marB="0" anchor="ctr" anchorCtr="1"/>
                </a:tc>
                <a:tc>
                  <a:txBody>
                    <a:bodyPr/>
                    <a:lstStyle/>
                    <a:p>
                      <a:pPr algn="r" fontAlgn="ctr"/>
                      <a:r>
                        <a:rPr lang="de-DE" sz="900" u="none" strike="noStrike" dirty="0">
                          <a:effectLst/>
                          <a:latin typeface="+mn-lt"/>
                        </a:rPr>
                        <a:t>3</a:t>
                      </a:r>
                      <a:endParaRPr lang="de-DE" sz="900" b="0" i="0" u="none" strike="noStrike" dirty="0">
                        <a:solidFill>
                          <a:srgbClr val="000000"/>
                        </a:solidFill>
                        <a:effectLst/>
                        <a:latin typeface="+mn-lt"/>
                      </a:endParaRPr>
                    </a:p>
                  </a:txBody>
                  <a:tcPr marL="7165" marR="7165" marT="7165" marB="0" anchor="ctr" anchorCtr="1"/>
                </a:tc>
              </a:tr>
              <a:tr h="602749">
                <a:tc>
                  <a:txBody>
                    <a:bodyPr/>
                    <a:lstStyle/>
                    <a:p>
                      <a:pPr algn="r" fontAlgn="ctr"/>
                      <a:r>
                        <a:rPr lang="de-DE" sz="900" u="none" strike="noStrike">
                          <a:effectLst/>
                          <a:latin typeface="+mn-lt"/>
                        </a:rPr>
                        <a:t>08.05.2020</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Thüringen</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LK Sonneberg</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Sonneberg</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Jürgen Kopper (Krisenstab), Stefan Müller (GA)</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dirty="0" err="1">
                          <a:effectLst/>
                          <a:latin typeface="+mn-lt"/>
                        </a:rPr>
                        <a:t>KoNa</a:t>
                      </a:r>
                      <a:r>
                        <a:rPr lang="de-DE" sz="900" u="none" strike="noStrike" dirty="0">
                          <a:effectLst/>
                          <a:latin typeface="+mn-lt"/>
                        </a:rPr>
                        <a:t> (Ausbrüche in einer Seniorenwohnanlage, in der Dialysestation am KH Sonneberg, im KH Sonneberg, nur ein Honorararzt mit 20 </a:t>
                      </a:r>
                      <a:r>
                        <a:rPr lang="de-DE" sz="900" u="none" strike="noStrike" dirty="0" err="1">
                          <a:effectLst/>
                          <a:latin typeface="+mn-lt"/>
                        </a:rPr>
                        <a:t>WStd</a:t>
                      </a:r>
                      <a:r>
                        <a:rPr lang="de-DE" sz="900" u="none" strike="noStrike" dirty="0">
                          <a:effectLst/>
                          <a:latin typeface="+mn-lt"/>
                        </a:rPr>
                        <a:t>.)</a:t>
                      </a:r>
                      <a:endParaRPr lang="de-DE" sz="900" b="0" i="0" u="none" strike="noStrike" dirty="0">
                        <a:solidFill>
                          <a:srgbClr val="000000"/>
                        </a:solidFill>
                        <a:effectLst/>
                        <a:latin typeface="+mn-lt"/>
                      </a:endParaRPr>
                    </a:p>
                  </a:txBody>
                  <a:tcPr marL="7165" marR="7165" marT="7165" marB="0" anchor="ctr" anchorCtr="1"/>
                </a:tc>
                <a:tc>
                  <a:txBody>
                    <a:bodyPr/>
                    <a:lstStyle/>
                    <a:p>
                      <a:pPr algn="r" fontAlgn="ctr"/>
                      <a:r>
                        <a:rPr lang="de-DE" sz="900" u="none" strike="noStrike" dirty="0">
                          <a:effectLst/>
                          <a:latin typeface="+mn-lt"/>
                        </a:rPr>
                        <a:t>3</a:t>
                      </a:r>
                      <a:endParaRPr lang="de-DE" sz="900" b="0" i="0" u="none" strike="noStrike" dirty="0">
                        <a:solidFill>
                          <a:srgbClr val="000000"/>
                        </a:solidFill>
                        <a:effectLst/>
                        <a:latin typeface="+mn-lt"/>
                      </a:endParaRPr>
                    </a:p>
                  </a:txBody>
                  <a:tcPr marL="7165" marR="7165" marT="7165" marB="0" anchor="ctr" anchorCtr="1"/>
                </a:tc>
              </a:tr>
              <a:tr h="964398">
                <a:tc>
                  <a:txBody>
                    <a:bodyPr/>
                    <a:lstStyle/>
                    <a:p>
                      <a:pPr algn="r" fontAlgn="ctr"/>
                      <a:r>
                        <a:rPr lang="de-DE" sz="900" u="none" strike="noStrike">
                          <a:effectLst/>
                          <a:latin typeface="+mn-lt"/>
                        </a:rPr>
                        <a:t>09.05.2020</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dirty="0">
                          <a:effectLst/>
                          <a:latin typeface="+mn-lt"/>
                        </a:rPr>
                        <a:t>Baden-Württemberg</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Lk Enzkreis</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Pforzheim</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Dr. Brigitte Joggerst</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dirty="0">
                          <a:effectLst/>
                          <a:latin typeface="+mn-lt"/>
                        </a:rPr>
                        <a:t>Ausbruchsuntersuchung: </a:t>
                      </a:r>
                      <a:br>
                        <a:rPr lang="de-DE" sz="900" u="none" strike="noStrike" dirty="0">
                          <a:effectLst/>
                          <a:latin typeface="+mn-lt"/>
                        </a:rPr>
                      </a:br>
                      <a:r>
                        <a:rPr lang="de-DE" sz="900" u="none" strike="noStrike" dirty="0">
                          <a:effectLst/>
                          <a:latin typeface="+mn-lt"/>
                        </a:rPr>
                        <a:t>-Baden Württemberg erbittet Amtshilfe durch das RKI beim weiteren Management des Ausbruchsgeschehens im Landkreis </a:t>
                      </a:r>
                      <a:r>
                        <a:rPr lang="de-DE" sz="900" u="none" strike="noStrike" dirty="0" err="1">
                          <a:effectLst/>
                          <a:latin typeface="+mn-lt"/>
                        </a:rPr>
                        <a:t>Enzkreis</a:t>
                      </a:r>
                      <a:r>
                        <a:rPr lang="de-DE" sz="900" u="none" strike="noStrike" dirty="0">
                          <a:effectLst/>
                          <a:latin typeface="+mn-lt"/>
                        </a:rPr>
                        <a:t> in BW, wo seit dem 8. April ein COVID-Ausbruchsgeschehen unter Mitarbeitern eines Schlachthofs läuft, das aktuell ca. 350 Fälle umfasst. </a:t>
                      </a:r>
                      <a:endParaRPr lang="de-DE" sz="900" b="0" i="0" u="none" strike="noStrike" dirty="0">
                        <a:solidFill>
                          <a:srgbClr val="000000"/>
                        </a:solidFill>
                        <a:effectLst/>
                        <a:latin typeface="+mn-lt"/>
                      </a:endParaRPr>
                    </a:p>
                  </a:txBody>
                  <a:tcPr marL="7165" marR="7165" marT="7165" marB="0" anchor="ctr" anchorCtr="1"/>
                </a:tc>
                <a:tc>
                  <a:txBody>
                    <a:bodyPr/>
                    <a:lstStyle/>
                    <a:p>
                      <a:pPr algn="r" fontAlgn="ctr"/>
                      <a:r>
                        <a:rPr lang="de-DE" sz="900" u="none" strike="noStrike" dirty="0">
                          <a:effectLst/>
                          <a:latin typeface="+mn-lt"/>
                        </a:rPr>
                        <a:t>3</a:t>
                      </a:r>
                      <a:endParaRPr lang="de-DE" sz="900" b="0" i="0" u="none" strike="noStrike" dirty="0">
                        <a:solidFill>
                          <a:srgbClr val="000000"/>
                        </a:solidFill>
                        <a:effectLst/>
                        <a:latin typeface="+mn-lt"/>
                      </a:endParaRPr>
                    </a:p>
                  </a:txBody>
                  <a:tcPr marL="7165" marR="7165" marT="7165" marB="0" anchor="ctr" anchorCtr="1"/>
                </a:tc>
              </a:tr>
            </a:tbl>
          </a:graphicData>
        </a:graphic>
      </p:graphicFrame>
    </p:spTree>
    <p:extLst>
      <p:ext uri="{BB962C8B-B14F-4D97-AF65-F5344CB8AC3E}">
        <p14:creationId xmlns:p14="http://schemas.microsoft.com/office/powerpoint/2010/main" val="323587844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18.05.2020</a:t>
            </a:r>
            <a:endParaRPr lang="de-DE" dirty="0"/>
          </a:p>
        </p:txBody>
      </p:sp>
      <p:sp>
        <p:nvSpPr>
          <p:cNvPr id="3" name="Fußzeilenplatzhalter 2"/>
          <p:cNvSpPr>
            <a:spLocks noGrp="1"/>
          </p:cNvSpPr>
          <p:nvPr>
            <p:ph type="ftr" sz="quarter" idx="11"/>
          </p:nvPr>
        </p:nvSpPr>
        <p:spPr/>
        <p:txBody>
          <a:bodyPr/>
          <a:lstStyle/>
          <a:p>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119</a:t>
            </a:fld>
            <a:endParaRPr lang="de-DE"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709" y="496092"/>
            <a:ext cx="7897083" cy="5610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4817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509" y="1500129"/>
            <a:ext cx="7351411" cy="5197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umsplatzhalter 3"/>
          <p:cNvSpPr>
            <a:spLocks noGrp="1"/>
          </p:cNvSpPr>
          <p:nvPr>
            <p:ph type="dt" sz="half" idx="14"/>
          </p:nvPr>
        </p:nvSpPr>
        <p:spPr/>
        <p:txBody>
          <a:bodyPr/>
          <a:lstStyle/>
          <a:p>
            <a:r>
              <a:rPr lang="de-DE" smtClean="0"/>
              <a:t>18.05.2020</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12</a:t>
            </a:fld>
            <a:endParaRPr lang="de-DE" dirty="0"/>
          </a:p>
        </p:txBody>
      </p:sp>
      <p:sp>
        <p:nvSpPr>
          <p:cNvPr id="7" name="Titel 1"/>
          <p:cNvSpPr txBox="1">
            <a:spLocks/>
          </p:cNvSpPr>
          <p:nvPr/>
        </p:nvSpPr>
        <p:spPr>
          <a:xfrm>
            <a:off x="236765" y="166413"/>
            <a:ext cx="6784521" cy="338554"/>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smtClean="0">
                <a:solidFill>
                  <a:schemeClr val="bg1"/>
                </a:solidFill>
              </a:rPr>
              <a:t>Geographische Verteilung in Deutschland: 7-Tage-Inzidenz </a:t>
            </a:r>
            <a:endParaRPr lang="de-DE" sz="2000" dirty="0">
              <a:solidFill>
                <a:schemeClr val="bg1"/>
              </a:solidFill>
            </a:endParaRPr>
          </a:p>
        </p:txBody>
      </p:sp>
      <p:graphicFrame>
        <p:nvGraphicFramePr>
          <p:cNvPr id="8" name="Tabelle 7"/>
          <p:cNvGraphicFramePr>
            <a:graphicFrameLocks noGrp="1"/>
          </p:cNvGraphicFramePr>
          <p:nvPr>
            <p:extLst>
              <p:ext uri="{D42A27DB-BD31-4B8C-83A1-F6EECF244321}">
                <p14:modId xmlns:p14="http://schemas.microsoft.com/office/powerpoint/2010/main" val="2409203886"/>
              </p:ext>
            </p:extLst>
          </p:nvPr>
        </p:nvGraphicFramePr>
        <p:xfrm>
          <a:off x="236765" y="519637"/>
          <a:ext cx="6784521" cy="853440"/>
        </p:xfrm>
        <a:graphic>
          <a:graphicData uri="http://schemas.openxmlformats.org/drawingml/2006/table">
            <a:tbl>
              <a:tblPr bandRow="1">
                <a:tableStyleId>{5C22544A-7EE6-4342-B048-85BDC9FD1C3A}</a:tableStyleId>
              </a:tblPr>
              <a:tblGrid>
                <a:gridCol w="473528"/>
                <a:gridCol w="6310993"/>
              </a:tblGrid>
              <a:tr h="225513">
                <a:tc>
                  <a:txBody>
                    <a:bodyPr/>
                    <a:lstStyle/>
                    <a:p>
                      <a:r>
                        <a:rPr lang="de-DE" sz="1400" dirty="0" smtClean="0">
                          <a:solidFill>
                            <a:schemeClr val="tx1"/>
                          </a:solidFill>
                        </a:rPr>
                        <a:t>n</a:t>
                      </a:r>
                      <a:r>
                        <a:rPr lang="de-DE" sz="1400" baseline="0" dirty="0" smtClean="0">
                          <a:solidFill>
                            <a:schemeClr val="tx1"/>
                          </a:solidFill>
                        </a:rPr>
                        <a:t> </a:t>
                      </a:r>
                      <a:r>
                        <a:rPr lang="de-DE" sz="1400" dirty="0" smtClean="0">
                          <a:solidFill>
                            <a:schemeClr val="tx1"/>
                          </a:solidFill>
                        </a:rPr>
                        <a:t>=</a:t>
                      </a:r>
                      <a:endParaRPr lang="de-DE" sz="14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4.309</a:t>
                      </a:r>
                      <a:endParaRPr lang="de-DE" sz="1400" kern="1200" dirty="0">
                        <a:solidFill>
                          <a:schemeClr val="tx1"/>
                        </a:solidFill>
                        <a:latin typeface="+mn-lt"/>
                        <a:ea typeface="+mn-ea"/>
                        <a:cs typeface="+mn-cs"/>
                      </a:endParaRPr>
                    </a:p>
                  </a:txBody>
                  <a:tcPr marL="9525" marR="9525" marT="9525" marB="0" anchor="ctr"/>
                </a:tc>
              </a:tr>
              <a:tr h="2520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latin typeface="+mn-lt"/>
                        <a:ea typeface="+mn-ea"/>
                        <a:cs typeface="+mn-cs"/>
                      </a:endParaRPr>
                    </a:p>
                  </a:txBody>
                  <a:tcPr>
                    <a:solidFill>
                      <a:srgbClr val="E9EDF4"/>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baseline="0" dirty="0" smtClean="0">
                          <a:solidFill>
                            <a:schemeClr val="tx1"/>
                          </a:solidFill>
                          <a:latin typeface="+mn-lt"/>
                          <a:ea typeface="+mn-ea"/>
                          <a:cs typeface="+mn-cs"/>
                        </a:rPr>
                        <a:t>4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a:t>
                      </a:r>
                      <a:r>
                        <a:rPr lang="de-DE" sz="1200" dirty="0" smtClean="0">
                          <a:solidFill>
                            <a:schemeClr val="tx1"/>
                          </a:solidFill>
                        </a:rPr>
                        <a:t>7-Tages-Inzidenz  </a:t>
                      </a:r>
                      <a:r>
                        <a:rPr lang="de-DE" sz="1200" b="1" dirty="0" smtClean="0">
                          <a:solidFill>
                            <a:schemeClr val="tx1"/>
                          </a:solidFill>
                        </a:rPr>
                        <a:t>51-100 </a:t>
                      </a:r>
                      <a:r>
                        <a:rPr lang="de-DE" sz="1200" dirty="0" smtClean="0">
                          <a:solidFill>
                            <a:schemeClr val="tx1"/>
                          </a:solidFill>
                        </a:rPr>
                        <a:t>Fälle/100.000 </a:t>
                      </a:r>
                      <a:r>
                        <a:rPr lang="de-DE" sz="1200" dirty="0" err="1" smtClean="0">
                          <a:solidFill>
                            <a:schemeClr val="tx1"/>
                          </a:solidFill>
                        </a:rPr>
                        <a:t>Einw</a:t>
                      </a:r>
                      <a:r>
                        <a:rPr lang="de-DE" sz="1200" dirty="0" smtClean="0">
                          <a:solidFill>
                            <a:schemeClr val="tx1"/>
                          </a:solidFill>
                        </a:rPr>
                        <a:t>.</a:t>
                      </a:r>
                      <a:endParaRPr lang="de-DE" sz="1200" kern="1200" dirty="0">
                        <a:solidFill>
                          <a:schemeClr val="tx1"/>
                        </a:solidFill>
                        <a:latin typeface="+mn-lt"/>
                        <a:ea typeface="+mn-ea"/>
                        <a:cs typeface="+mn-cs"/>
                      </a:endParaRPr>
                    </a:p>
                  </a:txBody>
                  <a:tcPr marL="9525" marR="9525" marT="9525" marB="0" anchor="ctr">
                    <a:solidFill>
                      <a:srgbClr val="E9EDF4"/>
                    </a:solidFill>
                  </a:tcPr>
                </a:tc>
              </a:tr>
              <a:tr h="2520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latin typeface="+mn-lt"/>
                        <a:ea typeface="+mn-ea"/>
                        <a:cs typeface="+mn-cs"/>
                      </a:endParaRPr>
                    </a:p>
                  </a:txBody>
                  <a:tcPr>
                    <a:solidFill>
                      <a:srgbClr val="D0D8E8"/>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0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a:t>
                      </a:r>
                      <a:r>
                        <a:rPr lang="de-DE" sz="1200" dirty="0" smtClean="0">
                          <a:solidFill>
                            <a:schemeClr val="tx1"/>
                          </a:solidFill>
                        </a:rPr>
                        <a:t>7-Tages-Inzidenz  </a:t>
                      </a:r>
                      <a:r>
                        <a:rPr lang="de-DE" sz="1200" b="1" dirty="0" smtClean="0">
                          <a:solidFill>
                            <a:schemeClr val="tx1"/>
                          </a:solidFill>
                        </a:rPr>
                        <a:t>101-500</a:t>
                      </a:r>
                      <a:r>
                        <a:rPr lang="de-DE" sz="1200" dirty="0" smtClean="0">
                          <a:solidFill>
                            <a:schemeClr val="tx1"/>
                          </a:solidFill>
                        </a:rPr>
                        <a:t> Fälle/100.000 </a:t>
                      </a:r>
                      <a:r>
                        <a:rPr lang="de-DE" sz="1200" dirty="0" err="1" smtClean="0">
                          <a:solidFill>
                            <a:schemeClr val="tx1"/>
                          </a:solidFill>
                        </a:rPr>
                        <a:t>Einw</a:t>
                      </a:r>
                      <a:r>
                        <a:rPr lang="de-DE" sz="1200" dirty="0" smtClean="0">
                          <a:solidFill>
                            <a:schemeClr val="tx1"/>
                          </a:solidFill>
                        </a:rPr>
                        <a:t>.</a:t>
                      </a:r>
                      <a:endParaRPr lang="de-DE" sz="1200" kern="1200" dirty="0" smtClean="0">
                        <a:solidFill>
                          <a:schemeClr val="tx1"/>
                        </a:solidFill>
                        <a:latin typeface="+mn-lt"/>
                        <a:ea typeface="+mn-ea"/>
                        <a:cs typeface="+mn-cs"/>
                      </a:endParaRPr>
                    </a:p>
                  </a:txBody>
                  <a:tcPr marL="9525" marR="9525" marT="9525" marB="0" anchor="ctr">
                    <a:solidFill>
                      <a:srgbClr val="D0D8E8"/>
                    </a:solidFill>
                  </a:tcPr>
                </a:tc>
              </a:tr>
            </a:tbl>
          </a:graphicData>
        </a:graphic>
      </p:graphicFrame>
      <p:sp>
        <p:nvSpPr>
          <p:cNvPr id="2" name="Fußzeilenplatzhalter 1"/>
          <p:cNvSpPr>
            <a:spLocks noGrp="1"/>
          </p:cNvSpPr>
          <p:nvPr>
            <p:ph type="ftr" sz="quarter" idx="15"/>
          </p:nvPr>
        </p:nvSpPr>
        <p:spPr/>
        <p:txBody>
          <a:bodyPr/>
          <a:lstStyle/>
          <a:p>
            <a:endParaRPr lang="de-DE" dirty="0"/>
          </a:p>
        </p:txBody>
      </p:sp>
    </p:spTree>
    <p:extLst>
      <p:ext uri="{BB962C8B-B14F-4D97-AF65-F5344CB8AC3E}">
        <p14:creationId xmlns:p14="http://schemas.microsoft.com/office/powerpoint/2010/main" val="71339182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18.05.2020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120</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Amtshilfeersuchen I</a:t>
            </a:r>
            <a:endParaRPr lang="de-DE" sz="2000" dirty="0">
              <a:solidFill>
                <a:schemeClr val="bg1"/>
              </a:solidFill>
            </a:endParaRPr>
          </a:p>
        </p:txBody>
      </p:sp>
      <p:graphicFrame>
        <p:nvGraphicFramePr>
          <p:cNvPr id="6" name="Tabelle 5"/>
          <p:cNvGraphicFramePr>
            <a:graphicFrameLocks noGrp="1"/>
          </p:cNvGraphicFramePr>
          <p:nvPr>
            <p:extLst>
              <p:ext uri="{D42A27DB-BD31-4B8C-83A1-F6EECF244321}">
                <p14:modId xmlns:p14="http://schemas.microsoft.com/office/powerpoint/2010/main" val="1392355935"/>
              </p:ext>
            </p:extLst>
          </p:nvPr>
        </p:nvGraphicFramePr>
        <p:xfrm>
          <a:off x="112142" y="748749"/>
          <a:ext cx="8865603" cy="5609699"/>
        </p:xfrm>
        <a:graphic>
          <a:graphicData uri="http://schemas.openxmlformats.org/drawingml/2006/table">
            <a:tbl>
              <a:tblPr firstRow="1" bandRow="1">
                <a:tableStyleId>{5C22544A-7EE6-4342-B048-85BDC9FD1C3A}</a:tableStyleId>
              </a:tblPr>
              <a:tblGrid>
                <a:gridCol w="772416"/>
                <a:gridCol w="965107"/>
                <a:gridCol w="1017087"/>
                <a:gridCol w="3865659"/>
                <a:gridCol w="2245334"/>
              </a:tblGrid>
              <a:tr h="0">
                <a:tc>
                  <a:txBody>
                    <a:bodyPr/>
                    <a:lstStyle/>
                    <a:p>
                      <a:r>
                        <a:rPr lang="de-DE" sz="1050" dirty="0" smtClean="0"/>
                        <a:t>BL</a:t>
                      </a:r>
                      <a:endParaRPr lang="de-DE" sz="1050" dirty="0"/>
                    </a:p>
                  </a:txBody>
                  <a:tcPr/>
                </a:tc>
                <a:tc>
                  <a:txBody>
                    <a:bodyPr/>
                    <a:lstStyle/>
                    <a:p>
                      <a:r>
                        <a:rPr lang="de-DE" sz="1050" dirty="0" smtClean="0"/>
                        <a:t>Kreis</a:t>
                      </a:r>
                      <a:endParaRPr lang="de-DE" sz="1050" dirty="0"/>
                    </a:p>
                  </a:txBody>
                  <a:tcPr/>
                </a:tc>
                <a:tc>
                  <a:txBody>
                    <a:bodyPr/>
                    <a:lstStyle/>
                    <a:p>
                      <a:r>
                        <a:rPr lang="de-DE" sz="1050" dirty="0" smtClean="0"/>
                        <a:t>Datum Beginn</a:t>
                      </a:r>
                      <a:endParaRPr lang="de-DE" sz="1050" dirty="0"/>
                    </a:p>
                  </a:txBody>
                  <a:tcPr/>
                </a:tc>
                <a:tc>
                  <a:txBody>
                    <a:bodyPr/>
                    <a:lstStyle/>
                    <a:p>
                      <a:r>
                        <a:rPr lang="de-DE" sz="1050" dirty="0" smtClean="0"/>
                        <a:t>Details</a:t>
                      </a:r>
                      <a:endParaRPr lang="de-DE" sz="1050" dirty="0"/>
                    </a:p>
                  </a:txBody>
                  <a:tcPr/>
                </a:tc>
                <a:tc>
                  <a:txBody>
                    <a:bodyPr/>
                    <a:lstStyle/>
                    <a:p>
                      <a:r>
                        <a:rPr lang="de-DE" sz="1050" dirty="0" smtClean="0"/>
                        <a:t>RKI-Mitarbeitende</a:t>
                      </a:r>
                      <a:endParaRPr lang="de-DE" sz="1050" dirty="0"/>
                    </a:p>
                  </a:txBody>
                  <a:tcPr/>
                </a:tc>
              </a:tr>
              <a:tr h="389440">
                <a:tc>
                  <a:txBody>
                    <a:bodyPr/>
                    <a:lstStyle/>
                    <a:p>
                      <a:r>
                        <a:rPr lang="de-DE" sz="900" dirty="0" smtClean="0"/>
                        <a:t>BY</a:t>
                      </a:r>
                      <a:endParaRPr lang="de-DE" sz="900" dirty="0"/>
                    </a:p>
                  </a:txBody>
                  <a:tcPr/>
                </a:tc>
                <a:tc>
                  <a:txBody>
                    <a:bodyPr/>
                    <a:lstStyle/>
                    <a:p>
                      <a:r>
                        <a:rPr lang="de-DE" sz="900" dirty="0" smtClean="0"/>
                        <a:t>Starnberg</a:t>
                      </a:r>
                      <a:endParaRPr lang="de-DE" sz="900" dirty="0"/>
                    </a:p>
                  </a:txBody>
                  <a:tcPr/>
                </a:tc>
                <a:tc>
                  <a:txBody>
                    <a:bodyPr/>
                    <a:lstStyle/>
                    <a:p>
                      <a:r>
                        <a:rPr lang="de-DE" sz="900" dirty="0" smtClean="0"/>
                        <a:t>30.01.2020</a:t>
                      </a:r>
                      <a:endParaRPr lang="de-DE" sz="900" dirty="0"/>
                    </a:p>
                  </a:txBody>
                  <a:tcPr/>
                </a:tc>
                <a:tc>
                  <a:txBody>
                    <a:bodyPr/>
                    <a:lstStyle/>
                    <a:p>
                      <a:r>
                        <a:rPr lang="de-DE" sz="900" dirty="0" smtClean="0"/>
                        <a:t>WEBASO-Cluster</a:t>
                      </a:r>
                    </a:p>
                  </a:txBody>
                  <a:tcPr/>
                </a:tc>
                <a:tc>
                  <a:txBody>
                    <a:bodyPr/>
                    <a:lstStyle/>
                    <a:p>
                      <a:pPr marL="0" indent="0">
                        <a:buFont typeface="Arial" panose="020B0604020202020204" pitchFamily="34" charset="0"/>
                        <a:buNone/>
                      </a:pPr>
                      <a:r>
                        <a:rPr lang="de-DE" sz="900" smtClean="0"/>
                        <a:t>Nadine Zeitlmann,</a:t>
                      </a:r>
                      <a:r>
                        <a:rPr lang="de-DE" sz="900" baseline="0" smtClean="0"/>
                        <a:t> </a:t>
                      </a:r>
                      <a:r>
                        <a:rPr lang="de-DE" sz="900" smtClean="0"/>
                        <a:t>Andreas Reich,</a:t>
                      </a:r>
                      <a:r>
                        <a:rPr lang="de-DE" sz="900" baseline="0" smtClean="0"/>
                        <a:t> </a:t>
                      </a:r>
                      <a:r>
                        <a:rPr lang="de-DE" sz="900" smtClean="0"/>
                        <a:t>Sonja Boender,</a:t>
                      </a:r>
                      <a:r>
                        <a:rPr lang="de-DE" sz="900" baseline="0" smtClean="0"/>
                        <a:t> </a:t>
                      </a:r>
                      <a:r>
                        <a:rPr lang="de-DE" sz="900" dirty="0" smtClean="0"/>
                        <a:t>N</a:t>
                      </a:r>
                      <a:r>
                        <a:rPr lang="de-DE" sz="900" smtClean="0"/>
                        <a:t>.</a:t>
                      </a:r>
                      <a:r>
                        <a:rPr lang="de-DE" sz="900" baseline="0" smtClean="0"/>
                        <a:t> Muller, </a:t>
                      </a:r>
                      <a:r>
                        <a:rPr lang="de-DE" sz="900" dirty="0" smtClean="0"/>
                        <a:t>Kirsten Pörtner</a:t>
                      </a:r>
                      <a:endParaRPr lang="de-DE" sz="900" dirty="0"/>
                    </a:p>
                  </a:txBody>
                  <a:tcPr/>
                </a:tc>
              </a:tr>
              <a:tr h="252898">
                <a:tc>
                  <a:txBody>
                    <a:bodyPr/>
                    <a:lstStyle/>
                    <a:p>
                      <a:r>
                        <a:rPr lang="de-DE" sz="900" dirty="0" smtClean="0"/>
                        <a:t>NW</a:t>
                      </a:r>
                      <a:endParaRPr lang="de-DE" sz="900" dirty="0"/>
                    </a:p>
                  </a:txBody>
                  <a:tcPr/>
                </a:tc>
                <a:tc>
                  <a:txBody>
                    <a:bodyPr/>
                    <a:lstStyle/>
                    <a:p>
                      <a:r>
                        <a:rPr lang="de-DE" sz="900" dirty="0" smtClean="0"/>
                        <a:t>Heinsberg</a:t>
                      </a:r>
                      <a:endParaRPr lang="de-DE" sz="900" dirty="0"/>
                    </a:p>
                  </a:txBody>
                  <a:tcPr/>
                </a:tc>
                <a:tc>
                  <a:txBody>
                    <a:bodyPr/>
                    <a:lstStyle/>
                    <a:p>
                      <a:r>
                        <a:rPr lang="de-DE" sz="900" dirty="0" smtClean="0"/>
                        <a:t>27.02.2020</a:t>
                      </a:r>
                      <a:endParaRPr lang="de-DE" sz="900" dirty="0"/>
                    </a:p>
                  </a:txBody>
                  <a:tcPr/>
                </a:tc>
                <a:tc>
                  <a:txBody>
                    <a:bodyPr/>
                    <a:lstStyle/>
                    <a:p>
                      <a:r>
                        <a:rPr lang="de-DE" sz="900" dirty="0" smtClean="0"/>
                        <a:t>Fälle nach Karnevalsveranstaltung</a:t>
                      </a:r>
                    </a:p>
                  </a:txBody>
                  <a:tcPr/>
                </a:tc>
                <a:tc>
                  <a:txBody>
                    <a:bodyPr/>
                    <a:lstStyle/>
                    <a:p>
                      <a:pPr marL="0" indent="0">
                        <a:buFont typeface="Arial" panose="020B0604020202020204" pitchFamily="34" charset="0"/>
                        <a:buNone/>
                      </a:pPr>
                      <a:r>
                        <a:rPr lang="de-DE" sz="900" smtClean="0"/>
                        <a:t>Juliane Seidel,</a:t>
                      </a:r>
                      <a:r>
                        <a:rPr lang="de-DE" sz="900" baseline="0" smtClean="0"/>
                        <a:t> </a:t>
                      </a:r>
                      <a:r>
                        <a:rPr lang="de-DE" sz="900" dirty="0" smtClean="0"/>
                        <a:t>M</a:t>
                      </a:r>
                      <a:r>
                        <a:rPr lang="de-DE" sz="900" smtClean="0"/>
                        <a:t>. Schranz,</a:t>
                      </a:r>
                      <a:r>
                        <a:rPr lang="de-DE" sz="900" baseline="0" smtClean="0"/>
                        <a:t> </a:t>
                      </a:r>
                      <a:r>
                        <a:rPr lang="de-DE" sz="900" dirty="0" smtClean="0"/>
                        <a:t>Doreen</a:t>
                      </a:r>
                      <a:r>
                        <a:rPr lang="de-DE" sz="900" baseline="0" dirty="0" smtClean="0"/>
                        <a:t> Staat</a:t>
                      </a:r>
                      <a:endParaRPr lang="de-DE" sz="900" dirty="0"/>
                    </a:p>
                  </a:txBody>
                  <a:tcPr/>
                </a:tc>
              </a:tr>
              <a:tr h="389440">
                <a:tc>
                  <a:txBody>
                    <a:bodyPr/>
                    <a:lstStyle/>
                    <a:p>
                      <a:r>
                        <a:rPr lang="de-DE" sz="900" dirty="0" smtClean="0"/>
                        <a:t>NW</a:t>
                      </a:r>
                      <a:endParaRPr lang="de-DE" sz="900" dirty="0"/>
                    </a:p>
                  </a:txBody>
                  <a:tcPr/>
                </a:tc>
                <a:tc>
                  <a:txBody>
                    <a:bodyPr/>
                    <a:lstStyle/>
                    <a:p>
                      <a:r>
                        <a:rPr lang="de-DE" sz="900" dirty="0" smtClean="0"/>
                        <a:t>Telefonische Beratung</a:t>
                      </a:r>
                      <a:endParaRPr lang="de-DE" sz="900" dirty="0"/>
                    </a:p>
                  </a:txBody>
                  <a:tcPr/>
                </a:tc>
                <a:tc>
                  <a:txBody>
                    <a:bodyPr/>
                    <a:lstStyle/>
                    <a:p>
                      <a:r>
                        <a:rPr lang="de-DE" sz="900" dirty="0" smtClean="0"/>
                        <a:t>01.03.2020</a:t>
                      </a:r>
                      <a:endParaRPr lang="de-DE" sz="900" dirty="0"/>
                    </a:p>
                  </a:txBody>
                  <a:tcPr/>
                </a:tc>
                <a:tc>
                  <a:txBody>
                    <a:bodyPr/>
                    <a:lstStyle/>
                    <a:p>
                      <a:r>
                        <a:rPr lang="de-DE" sz="900" dirty="0" smtClean="0"/>
                        <a:t>Fachliche Unterstützung des RKI bei den vielfältigen Anfragen Ministerium </a:t>
                      </a:r>
                      <a:r>
                        <a:rPr lang="de-DE" sz="900" smtClean="0"/>
                        <a:t>für Arbeit, </a:t>
                      </a:r>
                      <a:r>
                        <a:rPr lang="de-DE" sz="900" dirty="0" smtClean="0"/>
                        <a:t>Gesundheit und Soziales in NRW</a:t>
                      </a:r>
                      <a:endParaRPr lang="de-DE" sz="900" dirty="0"/>
                    </a:p>
                  </a:txBody>
                  <a:tcPr/>
                </a:tc>
                <a:tc>
                  <a:txBody>
                    <a:bodyPr/>
                    <a:lstStyle/>
                    <a:p>
                      <a:pPr marL="0" indent="0">
                        <a:buFont typeface="Arial" panose="020B0604020202020204" pitchFamily="34" charset="0"/>
                        <a:buNone/>
                      </a:pPr>
                      <a:r>
                        <a:rPr lang="de-DE" sz="900" dirty="0" err="1" smtClean="0"/>
                        <a:t>Muna</a:t>
                      </a:r>
                      <a:r>
                        <a:rPr lang="de-DE" sz="900" baseline="0" dirty="0" smtClean="0"/>
                        <a:t> </a:t>
                      </a:r>
                      <a:r>
                        <a:rPr lang="de-DE" sz="900" dirty="0" smtClean="0"/>
                        <a:t>Abu Sin</a:t>
                      </a:r>
                      <a:endParaRPr lang="de-DE" sz="900" dirty="0"/>
                    </a:p>
                  </a:txBody>
                  <a:tcPr/>
                </a:tc>
              </a:tr>
              <a:tr h="389440">
                <a:tc>
                  <a:txBody>
                    <a:bodyPr/>
                    <a:lstStyle/>
                    <a:p>
                      <a:r>
                        <a:rPr lang="de-DE" sz="900" dirty="0" smtClean="0"/>
                        <a:t>BY</a:t>
                      </a:r>
                      <a:endParaRPr lang="de-DE" sz="900" dirty="0"/>
                    </a:p>
                  </a:txBody>
                  <a:tcPr/>
                </a:tc>
                <a:tc>
                  <a:txBody>
                    <a:bodyPr/>
                    <a:lstStyle/>
                    <a:p>
                      <a:r>
                        <a:rPr lang="de-DE" sz="900" dirty="0" smtClean="0"/>
                        <a:t>Freising</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05.03.2020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Ausbruchs </a:t>
                      </a:r>
                      <a:r>
                        <a:rPr lang="de-DE" sz="900" smtClean="0"/>
                        <a:t>im Landkreis, </a:t>
                      </a:r>
                      <a:r>
                        <a:rPr lang="de-DE" sz="900" dirty="0" smtClean="0"/>
                        <a:t>Unterstützung bei </a:t>
                      </a:r>
                      <a:r>
                        <a:rPr lang="de-DE" sz="900" dirty="0" err="1" smtClean="0"/>
                        <a:t>KoNa</a:t>
                      </a:r>
                      <a:r>
                        <a:rPr lang="de-DE" sz="900" dirty="0" smtClean="0"/>
                        <a:t> </a:t>
                      </a:r>
                    </a:p>
                  </a:txBody>
                  <a:tcPr/>
                </a:tc>
                <a:tc>
                  <a:txBody>
                    <a:bodyPr/>
                    <a:lstStyle/>
                    <a:p>
                      <a:pPr marL="0" indent="0">
                        <a:buFont typeface="Arial" panose="020B0604020202020204" pitchFamily="34" charset="0"/>
                        <a:buNone/>
                      </a:pPr>
                      <a:r>
                        <a:rPr lang="de-DE" sz="900" smtClean="0"/>
                        <a:t>Michael Brandl, Jennifer Bender, </a:t>
                      </a:r>
                      <a:r>
                        <a:rPr lang="de-DE" sz="900" dirty="0" smtClean="0"/>
                        <a:t>Nadine Zeitlmann</a:t>
                      </a:r>
                      <a:endParaRPr lang="de-DE" sz="900" dirty="0"/>
                    </a:p>
                  </a:txBody>
                  <a:tcPr/>
                </a:tc>
              </a:tr>
              <a:tr h="274600">
                <a:tc>
                  <a:txBody>
                    <a:bodyPr/>
                    <a:lstStyle/>
                    <a:p>
                      <a:r>
                        <a:rPr lang="de-DE" sz="900" dirty="0" smtClean="0"/>
                        <a:t>BE</a:t>
                      </a:r>
                      <a:endParaRPr lang="de-DE" sz="900" dirty="0"/>
                    </a:p>
                  </a:txBody>
                  <a:tcPr/>
                </a:tc>
                <a:tc>
                  <a:txBody>
                    <a:bodyPr/>
                    <a:lstStyle/>
                    <a:p>
                      <a:r>
                        <a:rPr lang="de-DE" sz="900" dirty="0" smtClean="0"/>
                        <a:t>Mitte</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9.03.2020;</a:t>
                      </a:r>
                      <a:r>
                        <a:rPr lang="de-DE" sz="900" baseline="0" dirty="0" smtClean="0"/>
                        <a:t> </a:t>
                      </a:r>
                      <a:r>
                        <a:rPr lang="de-DE" sz="900" dirty="0" smtClean="0"/>
                        <a:t>22.03.20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Cluster</a:t>
                      </a:r>
                      <a:r>
                        <a:rPr lang="de-DE" sz="900" baseline="0" dirty="0" smtClean="0"/>
                        <a:t> im </a:t>
                      </a:r>
                      <a:r>
                        <a:rPr lang="de-DE" sz="900" dirty="0" smtClean="0"/>
                        <a:t>Zusammenhang mit einem Großraumbüro</a:t>
                      </a:r>
                    </a:p>
                  </a:txBody>
                  <a:tcPr/>
                </a:tc>
                <a:tc>
                  <a:txBody>
                    <a:bodyPr/>
                    <a:lstStyle/>
                    <a:p>
                      <a:pPr marL="0" indent="0">
                        <a:buFont typeface="Arial" panose="020B0604020202020204" pitchFamily="34" charset="0"/>
                        <a:buNone/>
                      </a:pPr>
                      <a:r>
                        <a:rPr lang="de-DE" sz="900" dirty="0" smtClean="0"/>
                        <a:t>Nadine</a:t>
                      </a:r>
                      <a:r>
                        <a:rPr lang="de-DE" sz="900" baseline="0" dirty="0" smtClean="0"/>
                        <a:t> Muller</a:t>
                      </a:r>
                      <a:endParaRPr lang="de-DE" sz="900" dirty="0"/>
                    </a:p>
                  </a:txBody>
                  <a:tcPr/>
                </a:tc>
              </a:tr>
              <a:tr h="389440">
                <a:tc>
                  <a:txBody>
                    <a:bodyPr/>
                    <a:lstStyle/>
                    <a:p>
                      <a:r>
                        <a:rPr lang="de-DE" sz="900" dirty="0" smtClean="0"/>
                        <a:t>BY</a:t>
                      </a:r>
                      <a:endParaRPr lang="de-DE" sz="900" dirty="0"/>
                    </a:p>
                  </a:txBody>
                  <a:tcPr/>
                </a:tc>
                <a:tc>
                  <a:txBody>
                    <a:bodyPr/>
                    <a:lstStyle/>
                    <a:p>
                      <a:r>
                        <a:rPr lang="de-DE" sz="900" dirty="0" smtClean="0"/>
                        <a:t>Nürnberg</a:t>
                      </a:r>
                      <a:endParaRPr lang="de-DE" sz="9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900" dirty="0" smtClean="0"/>
                        <a:t>10.03.2020</a:t>
                      </a:r>
                    </a:p>
                  </a:txBody>
                  <a:tcPr/>
                </a:tc>
                <a:tc>
                  <a:txBody>
                    <a:bodyPr/>
                    <a:lstStyle/>
                    <a:p>
                      <a:r>
                        <a:rPr lang="de-DE" sz="900" dirty="0" smtClean="0"/>
                        <a:t>Unterstützung bei </a:t>
                      </a:r>
                      <a:r>
                        <a:rPr lang="de-DE" sz="900" dirty="0" err="1" smtClean="0"/>
                        <a:t>KoNa</a:t>
                      </a:r>
                      <a:r>
                        <a:rPr lang="de-DE" sz="900" dirty="0" smtClean="0"/>
                        <a:t> in Arztpraxis mit SARS-CoV-2-positivem Arzt</a:t>
                      </a:r>
                    </a:p>
                  </a:txBody>
                  <a:tcPr/>
                </a:tc>
                <a:tc>
                  <a:txBody>
                    <a:bodyPr/>
                    <a:lstStyle/>
                    <a:p>
                      <a:pPr marL="0" indent="0">
                        <a:buFont typeface="Arial" panose="020B0604020202020204" pitchFamily="34" charset="0"/>
                        <a:buNone/>
                      </a:pPr>
                      <a:r>
                        <a:rPr lang="de-DE" sz="900" smtClean="0"/>
                        <a:t>Sonia Boender,</a:t>
                      </a:r>
                      <a:r>
                        <a:rPr lang="de-DE" sz="900" baseline="0" smtClean="0"/>
                        <a:t> </a:t>
                      </a:r>
                      <a:r>
                        <a:rPr lang="de-DE" sz="900" smtClean="0"/>
                        <a:t>Kai Michaelis,</a:t>
                      </a:r>
                      <a:r>
                        <a:rPr lang="de-DE" sz="900" baseline="0" smtClean="0"/>
                        <a:t> </a:t>
                      </a:r>
                      <a:r>
                        <a:rPr lang="de-DE" sz="900" dirty="0" smtClean="0"/>
                        <a:t>Jennifer Bender</a:t>
                      </a:r>
                      <a:endParaRPr lang="de-DE" sz="900" dirty="0"/>
                    </a:p>
                  </a:txBody>
                  <a:tcPr/>
                </a:tc>
              </a:tr>
              <a:tr h="389440">
                <a:tc>
                  <a:txBody>
                    <a:bodyPr/>
                    <a:lstStyle/>
                    <a:p>
                      <a:r>
                        <a:rPr lang="de-DE" sz="900" dirty="0" smtClean="0"/>
                        <a:t>BY</a:t>
                      </a:r>
                      <a:endParaRPr lang="de-DE" sz="900" dirty="0"/>
                    </a:p>
                  </a:txBody>
                  <a:tcPr/>
                </a:tc>
                <a:tc>
                  <a:txBody>
                    <a:bodyPr/>
                    <a:lstStyle/>
                    <a:p>
                      <a:r>
                        <a:rPr lang="de-DE" sz="900" dirty="0" smtClean="0"/>
                        <a:t>Tirschenreuth</a:t>
                      </a:r>
                      <a:endParaRPr lang="de-DE" sz="900" dirty="0"/>
                    </a:p>
                  </a:txBody>
                  <a:tcPr/>
                </a:tc>
                <a:tc>
                  <a:txBody>
                    <a:bodyPr/>
                    <a:lstStyle/>
                    <a:p>
                      <a:r>
                        <a:rPr lang="de-DE" sz="900" dirty="0" smtClean="0"/>
                        <a:t>19.03.2020; 23.04.2020</a:t>
                      </a:r>
                      <a:endParaRPr lang="de-DE" sz="900" dirty="0"/>
                    </a:p>
                  </a:txBody>
                  <a:tcPr/>
                </a:tc>
                <a:tc>
                  <a:txBody>
                    <a:bodyPr/>
                    <a:lstStyle/>
                    <a:p>
                      <a:r>
                        <a:rPr lang="de-DE" sz="900" dirty="0" smtClean="0"/>
                        <a:t>40 Fälle nach Starkbierfest;</a:t>
                      </a:r>
                      <a:r>
                        <a:rPr lang="de-DE" sz="900" baseline="0" dirty="0" smtClean="0"/>
                        <a:t> </a:t>
                      </a:r>
                      <a:r>
                        <a:rPr lang="de-DE" sz="900" dirty="0" smtClean="0"/>
                        <a:t>Europäisches mobiles Labor angefordert (Kapazität bis zu 100 Proben/Tag)</a:t>
                      </a:r>
                    </a:p>
                  </a:txBody>
                  <a:tcPr/>
                </a:tc>
                <a:tc>
                  <a:txBody>
                    <a:bodyPr/>
                    <a:lstStyle/>
                    <a:p>
                      <a:pPr marL="0" indent="0">
                        <a:buFont typeface="Arial" panose="020B0604020202020204" pitchFamily="34" charset="0"/>
                        <a:buNone/>
                      </a:pPr>
                      <a:r>
                        <a:rPr lang="de-DE" sz="900" smtClean="0"/>
                        <a:t>Michael Brandl,</a:t>
                      </a:r>
                      <a:r>
                        <a:rPr lang="de-DE" sz="900" baseline="0" smtClean="0"/>
                        <a:t> </a:t>
                      </a:r>
                      <a:r>
                        <a:rPr lang="de-DE" sz="900" baseline="0" dirty="0" smtClean="0"/>
                        <a:t>S</a:t>
                      </a:r>
                      <a:r>
                        <a:rPr lang="de-DE" sz="900" dirty="0" smtClean="0"/>
                        <a:t>ybille </a:t>
                      </a:r>
                      <a:r>
                        <a:rPr lang="de-DE" sz="900" dirty="0" err="1" smtClean="0"/>
                        <a:t>Rehmet</a:t>
                      </a:r>
                      <a:endParaRPr lang="de-DE" sz="900" dirty="0"/>
                    </a:p>
                  </a:txBody>
                  <a:tcPr/>
                </a:tc>
              </a:tr>
              <a:tr h="389440">
                <a:tc>
                  <a:txBody>
                    <a:bodyPr/>
                    <a:lstStyle/>
                    <a:p>
                      <a:r>
                        <a:rPr lang="de-DE" sz="900" dirty="0" smtClean="0"/>
                        <a:t>SL</a:t>
                      </a:r>
                      <a:endParaRPr lang="de-DE" sz="900" dirty="0"/>
                    </a:p>
                  </a:txBody>
                  <a:tcPr/>
                </a:tc>
                <a:tc>
                  <a:txBody>
                    <a:bodyPr/>
                    <a:lstStyle/>
                    <a:p>
                      <a:r>
                        <a:rPr lang="de-DE" sz="900" dirty="0" smtClean="0"/>
                        <a:t>Sankt Wendel</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20.03.2020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Ausbruch im Krankenhaus mit SARS-CoV2-positiven Mitarbeitern</a:t>
                      </a:r>
                    </a:p>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indent="0">
                        <a:buFont typeface="Arial" panose="020B0604020202020204" pitchFamily="34" charset="0"/>
                        <a:buNone/>
                      </a:pPr>
                      <a:r>
                        <a:rPr lang="de-DE" sz="900" smtClean="0"/>
                        <a:t>Tim Eckmanns, </a:t>
                      </a:r>
                      <a:r>
                        <a:rPr lang="de-DE" sz="900" dirty="0" smtClean="0"/>
                        <a:t>Kirsten Pörtner</a:t>
                      </a:r>
                      <a:endParaRPr lang="de-DE" sz="900" dirty="0"/>
                    </a:p>
                  </a:txBody>
                  <a:tcPr/>
                </a:tc>
              </a:tr>
              <a:tr h="389440">
                <a:tc>
                  <a:txBody>
                    <a:bodyPr/>
                    <a:lstStyle/>
                    <a:p>
                      <a:r>
                        <a:rPr lang="de-DE" sz="900" dirty="0" smtClean="0"/>
                        <a:t>ST</a:t>
                      </a:r>
                      <a:endParaRPr lang="de-DE" sz="900" dirty="0"/>
                    </a:p>
                  </a:txBody>
                  <a:tcPr/>
                </a:tc>
                <a:tc>
                  <a:txBody>
                    <a:bodyPr/>
                    <a:lstStyle/>
                    <a:p>
                      <a:r>
                        <a:rPr lang="de-DE" sz="900" dirty="0" smtClean="0"/>
                        <a:t>Wittenberg</a:t>
                      </a:r>
                      <a:endParaRPr lang="de-DE" sz="900" dirty="0"/>
                    </a:p>
                  </a:txBody>
                  <a:tcPr/>
                </a:tc>
                <a:tc>
                  <a:txBody>
                    <a:bodyPr/>
                    <a:lstStyle/>
                    <a:p>
                      <a:r>
                        <a:rPr lang="de-DE" sz="900" dirty="0" smtClean="0"/>
                        <a:t>26.03.2020</a:t>
                      </a:r>
                      <a:endParaRPr lang="de-DE" sz="900" dirty="0"/>
                    </a:p>
                  </a:txBody>
                  <a:tcPr/>
                </a:tc>
                <a:tc>
                  <a:txBody>
                    <a:bodyPr/>
                    <a:lstStyle/>
                    <a:p>
                      <a:r>
                        <a:rPr lang="de-DE" sz="900" dirty="0" smtClean="0">
                          <a:solidFill>
                            <a:schemeClr val="tx1"/>
                          </a:solidFill>
                        </a:rPr>
                        <a:t>Großer Ausbruch LK Wittenberg – Unterstützung bei </a:t>
                      </a:r>
                      <a:r>
                        <a:rPr lang="de-DE" sz="900" dirty="0" err="1" smtClean="0">
                          <a:solidFill>
                            <a:schemeClr val="tx1"/>
                          </a:solidFill>
                        </a:rPr>
                        <a:t>KoNa</a:t>
                      </a:r>
                      <a:r>
                        <a:rPr lang="de-DE" sz="900" dirty="0" smtClean="0">
                          <a:solidFill>
                            <a:schemeClr val="tx1"/>
                          </a:solidFill>
                        </a:rPr>
                        <a:t>  in Altenpflegeheim  </a:t>
                      </a:r>
                      <a:r>
                        <a:rPr lang="de-DE" sz="900" dirty="0" err="1" smtClean="0">
                          <a:solidFill>
                            <a:schemeClr val="tx1"/>
                          </a:solidFill>
                        </a:rPr>
                        <a:t>zusätzl</a:t>
                      </a:r>
                      <a:r>
                        <a:rPr lang="de-DE" sz="900" dirty="0" smtClean="0">
                          <a:solidFill>
                            <a:schemeClr val="tx1"/>
                          </a:solidFill>
                        </a:rPr>
                        <a:t>. Ausbruch in Krankenhaus</a:t>
                      </a:r>
                      <a:endParaRPr lang="de-DE" sz="900" kern="1200" dirty="0" smtClean="0">
                        <a:solidFill>
                          <a:schemeClr val="tx1"/>
                        </a:solidFill>
                        <a:latin typeface="+mn-lt"/>
                        <a:ea typeface="+mn-ea"/>
                        <a:cs typeface="+mn-cs"/>
                      </a:endParaRPr>
                    </a:p>
                  </a:txBody>
                  <a:tcPr/>
                </a:tc>
                <a:tc>
                  <a:txBody>
                    <a:bodyPr/>
                    <a:lstStyle/>
                    <a:p>
                      <a:pPr marL="0" indent="0">
                        <a:buFont typeface="Arial" panose="020B0604020202020204" pitchFamily="34" charset="0"/>
                        <a:buNone/>
                      </a:pPr>
                      <a:r>
                        <a:rPr lang="de-DE" sz="900" smtClean="0"/>
                        <a:t>Christina Frank,</a:t>
                      </a:r>
                      <a:r>
                        <a:rPr lang="de-DE" sz="900" baseline="0" smtClean="0"/>
                        <a:t> </a:t>
                      </a:r>
                      <a:r>
                        <a:rPr lang="de-DE" sz="900" smtClean="0"/>
                        <a:t>Marina Lewandowsky,</a:t>
                      </a:r>
                      <a:r>
                        <a:rPr lang="de-DE" sz="900" baseline="0" smtClean="0"/>
                        <a:t> </a:t>
                      </a:r>
                      <a:r>
                        <a:rPr lang="de-DE" sz="900" dirty="0" smtClean="0"/>
                        <a:t>Neil Saad</a:t>
                      </a:r>
                      <a:endParaRPr lang="de-DE" sz="900" dirty="0"/>
                    </a:p>
                  </a:txBody>
                  <a:tcPr/>
                </a:tc>
              </a:tr>
              <a:tr h="322462">
                <a:tc>
                  <a:txBody>
                    <a:bodyPr/>
                    <a:lstStyle/>
                    <a:p>
                      <a:r>
                        <a:rPr lang="de-DE" sz="900" dirty="0" smtClean="0"/>
                        <a:t>HH</a:t>
                      </a:r>
                      <a:endParaRPr lang="de-DE" sz="900" dirty="0"/>
                    </a:p>
                  </a:txBody>
                  <a:tcPr/>
                </a:tc>
                <a:tc>
                  <a:txBody>
                    <a:bodyPr/>
                    <a:lstStyle/>
                    <a:p>
                      <a:r>
                        <a:rPr lang="de-DE" sz="900" dirty="0" smtClean="0"/>
                        <a:t>Hamburg</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30.03.2020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Probleme mit der Datenerfassung und Übermittlung</a:t>
                      </a:r>
                    </a:p>
                  </a:txBody>
                  <a:tcPr/>
                </a:tc>
                <a:tc>
                  <a:txBody>
                    <a:bodyPr/>
                    <a:lstStyle/>
                    <a:p>
                      <a:pPr marL="0" indent="0">
                        <a:buFont typeface="Arial" panose="020B0604020202020204" pitchFamily="34" charset="0"/>
                        <a:buNone/>
                      </a:pPr>
                      <a:r>
                        <a:rPr lang="de-DE" sz="900" dirty="0" smtClean="0"/>
                        <a:t>Herman Claus</a:t>
                      </a:r>
                      <a:endParaRPr lang="de-DE" sz="900" dirty="0"/>
                    </a:p>
                  </a:txBody>
                  <a:tcPr/>
                </a:tc>
              </a:tr>
              <a:tr h="389440">
                <a:tc>
                  <a:txBody>
                    <a:bodyPr/>
                    <a:lstStyle/>
                    <a:p>
                      <a:r>
                        <a:rPr lang="de-DE" sz="900" dirty="0" smtClean="0"/>
                        <a:t>BB</a:t>
                      </a:r>
                      <a:endParaRPr lang="de-DE" sz="900" dirty="0"/>
                    </a:p>
                  </a:txBody>
                  <a:tcPr/>
                </a:tc>
                <a:tc>
                  <a:txBody>
                    <a:bodyPr/>
                    <a:lstStyle/>
                    <a:p>
                      <a:r>
                        <a:rPr lang="de-DE" sz="900" dirty="0" smtClean="0"/>
                        <a:t>Potsdam</a:t>
                      </a:r>
                      <a:endParaRPr lang="de-DE" sz="900" dirty="0"/>
                    </a:p>
                  </a:txBody>
                  <a:tcPr/>
                </a:tc>
                <a:tc>
                  <a:txBody>
                    <a:bodyPr/>
                    <a:lstStyle/>
                    <a:p>
                      <a:r>
                        <a:rPr lang="de-DE" sz="900" dirty="0" smtClean="0"/>
                        <a:t>03.04.2020</a:t>
                      </a:r>
                      <a:endParaRPr lang="de-DE" sz="900" dirty="0"/>
                    </a:p>
                  </a:txBody>
                  <a:tcPr/>
                </a:tc>
                <a:tc>
                  <a:txBody>
                    <a:bodyPr/>
                    <a:lstStyle/>
                    <a:p>
                      <a:r>
                        <a:rPr lang="de-DE" sz="900" dirty="0" smtClean="0"/>
                        <a:t>Ausbruch im</a:t>
                      </a:r>
                      <a:r>
                        <a:rPr lang="de-DE" sz="900" baseline="0" dirty="0" smtClean="0"/>
                        <a:t> </a:t>
                      </a:r>
                      <a:r>
                        <a:rPr lang="de-DE" sz="900" dirty="0" smtClean="0"/>
                        <a:t>Ernst-von-Bergmann-Klinikum Potsdam</a:t>
                      </a:r>
                    </a:p>
                  </a:txBody>
                  <a:tcPr/>
                </a:tc>
                <a:tc>
                  <a:txBody>
                    <a:bodyPr/>
                    <a:lstStyle/>
                    <a:p>
                      <a:pPr marL="0" indent="0">
                        <a:buFont typeface="Arial" panose="020B0604020202020204" pitchFamily="34" charset="0"/>
                        <a:buNone/>
                      </a:pPr>
                      <a:r>
                        <a:rPr lang="de-DE" sz="900" smtClean="0"/>
                        <a:t>Tim Eckmanns,</a:t>
                      </a:r>
                      <a:r>
                        <a:rPr lang="de-DE" sz="900" baseline="0" smtClean="0"/>
                        <a:t> </a:t>
                      </a:r>
                      <a:r>
                        <a:rPr lang="de-DE" sz="900" dirty="0" smtClean="0"/>
                        <a:t>Muna </a:t>
                      </a:r>
                      <a:r>
                        <a:rPr lang="de-DE" sz="900" smtClean="0"/>
                        <a:t>Abu Sin,</a:t>
                      </a:r>
                      <a:r>
                        <a:rPr lang="de-DE" sz="900" baseline="0" smtClean="0"/>
                        <a:t> </a:t>
                      </a:r>
                      <a:r>
                        <a:rPr lang="de-DE" sz="900" baseline="0" dirty="0" smtClean="0"/>
                        <a:t>Felix </a:t>
                      </a:r>
                      <a:r>
                        <a:rPr lang="de-DE" sz="900" baseline="0" dirty="0" err="1" smtClean="0"/>
                        <a:t>Moek</a:t>
                      </a:r>
                      <a:endParaRPr lang="de-DE" sz="900" dirty="0"/>
                    </a:p>
                  </a:txBody>
                  <a:tcPr/>
                </a:tc>
              </a:tr>
              <a:tr h="372934">
                <a:tc>
                  <a:txBody>
                    <a:bodyPr/>
                    <a:lstStyle/>
                    <a:p>
                      <a:r>
                        <a:rPr lang="de-DE" sz="900" dirty="0" smtClean="0"/>
                        <a:t>ST</a:t>
                      </a:r>
                      <a:endParaRPr lang="de-DE" sz="900" dirty="0"/>
                    </a:p>
                  </a:txBody>
                  <a:tcPr/>
                </a:tc>
                <a:tc>
                  <a:txBody>
                    <a:bodyPr/>
                    <a:lstStyle/>
                    <a:p>
                      <a:r>
                        <a:rPr lang="de-DE" sz="900" dirty="0" smtClean="0"/>
                        <a:t>Halberstadt</a:t>
                      </a:r>
                      <a:endParaRPr lang="de-DE" sz="900" dirty="0"/>
                    </a:p>
                  </a:txBody>
                  <a:tcPr/>
                </a:tc>
                <a:tc>
                  <a:txBody>
                    <a:bodyPr/>
                    <a:lstStyle/>
                    <a:p>
                      <a:r>
                        <a:rPr lang="de-DE" sz="900" dirty="0" smtClean="0"/>
                        <a:t>03.04.2020</a:t>
                      </a:r>
                      <a:endParaRPr lang="de-DE" sz="900" dirty="0"/>
                    </a:p>
                  </a:txBody>
                  <a:tcPr/>
                </a:tc>
                <a:tc>
                  <a:txBody>
                    <a:bodyPr/>
                    <a:lstStyle/>
                    <a:p>
                      <a:r>
                        <a:rPr lang="de-DE" sz="900" dirty="0" smtClean="0"/>
                        <a:t>Ausbruch in einer Flüchtlingsunterkunft</a:t>
                      </a:r>
                    </a:p>
                  </a:txBody>
                  <a:tcPr/>
                </a:tc>
                <a:tc>
                  <a:txBody>
                    <a:bodyPr/>
                    <a:lstStyle/>
                    <a:p>
                      <a:pPr marL="0" indent="0">
                        <a:buFont typeface="Arial" panose="020B0604020202020204" pitchFamily="34" charset="0"/>
                        <a:buNone/>
                      </a:pPr>
                      <a:r>
                        <a:rPr lang="de-DE" sz="900" smtClean="0"/>
                        <a:t>Sabine Vygen-Bonnet,</a:t>
                      </a:r>
                      <a:r>
                        <a:rPr lang="de-DE" sz="900" baseline="0" smtClean="0"/>
                        <a:t> </a:t>
                      </a:r>
                      <a:r>
                        <a:rPr lang="de-DE" sz="900" dirty="0" err="1" smtClean="0"/>
                        <a:t>Navina</a:t>
                      </a:r>
                      <a:r>
                        <a:rPr lang="de-DE" sz="900" dirty="0" smtClean="0"/>
                        <a:t> </a:t>
                      </a:r>
                      <a:r>
                        <a:rPr lang="de-DE" sz="900" dirty="0" err="1" smtClean="0"/>
                        <a:t>Sarma</a:t>
                      </a:r>
                      <a:endParaRPr lang="de-DE" sz="900" dirty="0"/>
                    </a:p>
                  </a:txBody>
                  <a:tcPr/>
                </a:tc>
              </a:tr>
              <a:tr h="539225">
                <a:tc>
                  <a:txBody>
                    <a:bodyPr/>
                    <a:lstStyle/>
                    <a:p>
                      <a:r>
                        <a:rPr lang="de-DE" sz="900" dirty="0" smtClean="0">
                          <a:solidFill>
                            <a:schemeClr val="tx1"/>
                          </a:solidFill>
                        </a:rPr>
                        <a:t>BE</a:t>
                      </a:r>
                      <a:endParaRPr lang="de-DE" sz="900" dirty="0">
                        <a:solidFill>
                          <a:schemeClr val="tx1"/>
                        </a:solidFill>
                      </a:endParaRPr>
                    </a:p>
                  </a:txBody>
                  <a:tcPr/>
                </a:tc>
                <a:tc>
                  <a:txBody>
                    <a:bodyPr/>
                    <a:lstStyle/>
                    <a:p>
                      <a:r>
                        <a:rPr lang="de-DE" sz="900" dirty="0" smtClean="0">
                          <a:solidFill>
                            <a:schemeClr val="tx1"/>
                          </a:solidFill>
                        </a:rPr>
                        <a:t>Berlin Hellersdorf &amp; Lichtenberg</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03.04.2020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Ausbruch in Unfallkrankenhaus  Hellersdorf– 3 </a:t>
                      </a:r>
                      <a:r>
                        <a:rPr lang="de-DE" sz="900" smtClean="0">
                          <a:solidFill>
                            <a:schemeClr val="tx1"/>
                          </a:solidFill>
                        </a:rPr>
                        <a:t>nosokomiale Infektionen, </a:t>
                      </a:r>
                      <a:r>
                        <a:rPr lang="de-DE" sz="900" dirty="0" smtClean="0">
                          <a:solidFill>
                            <a:schemeClr val="tx1"/>
                          </a:solidFill>
                        </a:rPr>
                        <a:t>25 MA positiv; Ausbruch in KH Lichtenberg</a:t>
                      </a:r>
                    </a:p>
                  </a:txBody>
                  <a:tcPr/>
                </a:tc>
                <a:tc>
                  <a:txBody>
                    <a:bodyPr/>
                    <a:lstStyle/>
                    <a:p>
                      <a:pPr marL="0" indent="0">
                        <a:buFont typeface="Arial" panose="020B0604020202020204" pitchFamily="34" charset="0"/>
                        <a:buNone/>
                      </a:pPr>
                      <a:r>
                        <a:rPr lang="de-DE" sz="900" smtClean="0">
                          <a:solidFill>
                            <a:schemeClr val="tx1"/>
                          </a:solidFill>
                        </a:rPr>
                        <a:t>Tim Eckmanns,</a:t>
                      </a:r>
                      <a:r>
                        <a:rPr lang="de-DE" sz="900" baseline="0" smtClean="0">
                          <a:solidFill>
                            <a:schemeClr val="tx1"/>
                          </a:solidFill>
                        </a:rPr>
                        <a:t> </a:t>
                      </a:r>
                      <a:r>
                        <a:rPr lang="de-DE" sz="900" dirty="0" smtClean="0">
                          <a:solidFill>
                            <a:schemeClr val="tx1"/>
                          </a:solidFill>
                        </a:rPr>
                        <a:t>Sebastian Haller</a:t>
                      </a:r>
                      <a:endParaRPr lang="de-DE" sz="900" dirty="0">
                        <a:solidFill>
                          <a:schemeClr val="tx1"/>
                        </a:solidFill>
                      </a:endParaRPr>
                    </a:p>
                  </a:txBody>
                  <a:tcPr/>
                </a:tc>
              </a:tr>
              <a:tr h="3894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HB</a:t>
                      </a:r>
                    </a:p>
                    <a:p>
                      <a:endParaRPr lang="de-DE" sz="900" dirty="0">
                        <a:solidFill>
                          <a:schemeClr val="tx1"/>
                        </a:solidFill>
                      </a:endParaRPr>
                    </a:p>
                  </a:txBody>
                  <a:tcPr/>
                </a:tc>
                <a:tc>
                  <a:txBody>
                    <a:bodyPr/>
                    <a:lstStyle/>
                    <a:p>
                      <a:r>
                        <a:rPr lang="de-DE" sz="900" dirty="0" smtClean="0">
                          <a:solidFill>
                            <a:schemeClr val="tx1"/>
                          </a:solidFill>
                        </a:rPr>
                        <a:t>Bremen</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08.04.2020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tx1"/>
                          </a:solidFill>
                          <a:latin typeface="+mn-lt"/>
                          <a:ea typeface="+mn-ea"/>
                          <a:cs typeface="+mn-cs"/>
                        </a:rPr>
                        <a:t>Klinikum Links der Weser – noch keine genauen</a:t>
                      </a:r>
                      <a:r>
                        <a:rPr lang="de-DE" sz="900" kern="1200" baseline="0" dirty="0" smtClean="0">
                          <a:solidFill>
                            <a:schemeClr val="tx1"/>
                          </a:solidFill>
                          <a:latin typeface="+mn-lt"/>
                          <a:ea typeface="+mn-ea"/>
                          <a:cs typeface="+mn-cs"/>
                        </a:rPr>
                        <a:t> Infos</a:t>
                      </a:r>
                      <a:endParaRPr lang="de-DE" sz="900" kern="120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dirty="0" smtClean="0">
                          <a:solidFill>
                            <a:schemeClr val="tx1"/>
                          </a:solidFill>
                        </a:rPr>
                        <a:t>Tim </a:t>
                      </a:r>
                      <a:r>
                        <a:rPr lang="de-DE" sz="900" dirty="0" err="1" smtClean="0">
                          <a:solidFill>
                            <a:schemeClr val="tx1"/>
                          </a:solidFill>
                        </a:rPr>
                        <a:t>Eckmanns</a:t>
                      </a:r>
                      <a:r>
                        <a:rPr lang="de-DE" sz="900" dirty="0" smtClean="0">
                          <a:solidFill>
                            <a:schemeClr val="tx1"/>
                          </a:solidFill>
                        </a:rPr>
                        <a:t> &amp;</a:t>
                      </a:r>
                      <a:r>
                        <a:rPr lang="de-DE" sz="900" baseline="0" dirty="0" smtClean="0">
                          <a:solidFill>
                            <a:schemeClr val="tx1"/>
                          </a:solidFill>
                        </a:rPr>
                        <a:t> Sebastian Haller</a:t>
                      </a:r>
                      <a:endParaRPr lang="de-DE" sz="900" dirty="0">
                        <a:solidFill>
                          <a:schemeClr val="tx1"/>
                        </a:solidFill>
                      </a:endParaRPr>
                    </a:p>
                  </a:txBody>
                  <a:tcPr/>
                </a:tc>
              </a:tr>
            </a:tbl>
          </a:graphicData>
        </a:graphic>
      </p:graphicFrame>
    </p:spTree>
    <p:extLst>
      <p:ext uri="{BB962C8B-B14F-4D97-AF65-F5344CB8AC3E}">
        <p14:creationId xmlns:p14="http://schemas.microsoft.com/office/powerpoint/2010/main" val="670559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18.05.2020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121</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Amtshilfeersuchen II</a:t>
            </a:r>
            <a:endParaRPr lang="de-DE" sz="2000" dirty="0">
              <a:solidFill>
                <a:schemeClr val="bg1"/>
              </a:solidFill>
            </a:endParaRPr>
          </a:p>
        </p:txBody>
      </p:sp>
      <p:graphicFrame>
        <p:nvGraphicFramePr>
          <p:cNvPr id="6" name="Tabelle 5"/>
          <p:cNvGraphicFramePr>
            <a:graphicFrameLocks noGrp="1"/>
          </p:cNvGraphicFramePr>
          <p:nvPr>
            <p:extLst>
              <p:ext uri="{D42A27DB-BD31-4B8C-83A1-F6EECF244321}">
                <p14:modId xmlns:p14="http://schemas.microsoft.com/office/powerpoint/2010/main" val="560019969"/>
              </p:ext>
            </p:extLst>
          </p:nvPr>
        </p:nvGraphicFramePr>
        <p:xfrm>
          <a:off x="112142" y="823479"/>
          <a:ext cx="8865603" cy="5157874"/>
        </p:xfrm>
        <a:graphic>
          <a:graphicData uri="http://schemas.openxmlformats.org/drawingml/2006/table">
            <a:tbl>
              <a:tblPr firstRow="1" bandRow="1">
                <a:tableStyleId>{5C22544A-7EE6-4342-B048-85BDC9FD1C3A}</a:tableStyleId>
              </a:tblPr>
              <a:tblGrid>
                <a:gridCol w="772416"/>
                <a:gridCol w="965107"/>
                <a:gridCol w="1017087"/>
                <a:gridCol w="3865659"/>
                <a:gridCol w="2245334"/>
              </a:tblGrid>
              <a:tr h="280235">
                <a:tc>
                  <a:txBody>
                    <a:bodyPr/>
                    <a:lstStyle/>
                    <a:p>
                      <a:r>
                        <a:rPr lang="de-DE" sz="1050" dirty="0" smtClean="0"/>
                        <a:t>BL</a:t>
                      </a:r>
                      <a:endParaRPr lang="de-DE" sz="1050" dirty="0"/>
                    </a:p>
                  </a:txBody>
                  <a:tcPr/>
                </a:tc>
                <a:tc>
                  <a:txBody>
                    <a:bodyPr/>
                    <a:lstStyle/>
                    <a:p>
                      <a:r>
                        <a:rPr lang="de-DE" sz="1050" dirty="0" smtClean="0"/>
                        <a:t>Kreis</a:t>
                      </a:r>
                      <a:endParaRPr lang="de-DE" sz="1050" dirty="0"/>
                    </a:p>
                  </a:txBody>
                  <a:tcPr/>
                </a:tc>
                <a:tc>
                  <a:txBody>
                    <a:bodyPr/>
                    <a:lstStyle/>
                    <a:p>
                      <a:r>
                        <a:rPr lang="de-DE" sz="1050" dirty="0" smtClean="0"/>
                        <a:t>Datum Beginn</a:t>
                      </a:r>
                      <a:endParaRPr lang="de-DE" sz="1050" dirty="0"/>
                    </a:p>
                  </a:txBody>
                  <a:tcPr/>
                </a:tc>
                <a:tc>
                  <a:txBody>
                    <a:bodyPr/>
                    <a:lstStyle/>
                    <a:p>
                      <a:r>
                        <a:rPr lang="de-DE" sz="1050" dirty="0" smtClean="0"/>
                        <a:t>Details</a:t>
                      </a:r>
                      <a:endParaRPr lang="de-DE" sz="1050" dirty="0"/>
                    </a:p>
                  </a:txBody>
                  <a:tcPr/>
                </a:tc>
                <a:tc>
                  <a:txBody>
                    <a:bodyPr/>
                    <a:lstStyle/>
                    <a:p>
                      <a:r>
                        <a:rPr lang="de-DE" sz="1050" dirty="0" smtClean="0"/>
                        <a:t>RKI-Mitarbeitende</a:t>
                      </a:r>
                      <a:endParaRPr lang="de-DE" sz="1050" dirty="0"/>
                    </a:p>
                  </a:txBody>
                  <a:tcPr/>
                </a:tc>
              </a:tr>
              <a:tr h="389440">
                <a:tc>
                  <a:txBody>
                    <a:bodyPr/>
                    <a:lstStyle/>
                    <a:p>
                      <a:r>
                        <a:rPr lang="de-DE" sz="900" dirty="0" smtClean="0">
                          <a:solidFill>
                            <a:schemeClr val="tx1"/>
                          </a:solidFill>
                        </a:rPr>
                        <a:t>BE</a:t>
                      </a:r>
                      <a:endParaRPr lang="de-DE" sz="900" dirty="0">
                        <a:solidFill>
                          <a:schemeClr val="tx1"/>
                        </a:solidFill>
                      </a:endParaRPr>
                    </a:p>
                  </a:txBody>
                  <a:tcPr/>
                </a:tc>
                <a:tc>
                  <a:txBody>
                    <a:bodyPr/>
                    <a:lstStyle/>
                    <a:p>
                      <a:r>
                        <a:rPr lang="de-DE" sz="900" dirty="0" smtClean="0">
                          <a:solidFill>
                            <a:schemeClr val="tx1"/>
                          </a:solidFill>
                        </a:rPr>
                        <a:t>Berlin</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17.04.2020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tx1"/>
                          </a:solidFill>
                          <a:latin typeface="+mn-lt"/>
                          <a:ea typeface="+mn-ea"/>
                          <a:cs typeface="+mn-cs"/>
                        </a:rPr>
                        <a:t>Berlin Trompete</a:t>
                      </a:r>
                      <a:r>
                        <a:rPr lang="de-DE" sz="900" kern="1200" baseline="0" dirty="0" smtClean="0">
                          <a:solidFill>
                            <a:schemeClr val="tx1"/>
                          </a:solidFill>
                          <a:latin typeface="+mn-lt"/>
                          <a:ea typeface="+mn-ea"/>
                          <a:cs typeface="+mn-cs"/>
                        </a:rPr>
                        <a:t> (GA Mitte)</a:t>
                      </a:r>
                      <a:endParaRPr lang="de-DE" sz="900" kern="120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smtClean="0">
                          <a:solidFill>
                            <a:schemeClr val="tx1"/>
                          </a:solidFill>
                        </a:rPr>
                        <a:t>Nadine Muller, </a:t>
                      </a:r>
                      <a:r>
                        <a:rPr lang="de-DE" sz="900" dirty="0" smtClean="0">
                          <a:solidFill>
                            <a:schemeClr val="tx1"/>
                          </a:solidFill>
                        </a:rPr>
                        <a:t>Nadine Zeitlmann</a:t>
                      </a:r>
                      <a:endParaRPr lang="de-DE" sz="900" dirty="0">
                        <a:solidFill>
                          <a:schemeClr val="tx1"/>
                        </a:solidFill>
                      </a:endParaRPr>
                    </a:p>
                  </a:txBody>
                  <a:tcPr/>
                </a:tc>
              </a:tr>
              <a:tr h="252898">
                <a:tc>
                  <a:txBody>
                    <a:bodyPr/>
                    <a:lstStyle/>
                    <a:p>
                      <a:r>
                        <a:rPr lang="de-DE" sz="900" dirty="0" smtClean="0">
                          <a:solidFill>
                            <a:schemeClr val="tx1"/>
                          </a:solidFill>
                        </a:rPr>
                        <a:t>BE</a:t>
                      </a:r>
                      <a:endParaRPr lang="de-DE" sz="900" dirty="0">
                        <a:solidFill>
                          <a:schemeClr val="tx1"/>
                        </a:solidFill>
                      </a:endParaRPr>
                    </a:p>
                  </a:txBody>
                  <a:tcPr/>
                </a:tc>
                <a:tc>
                  <a:txBody>
                    <a:bodyPr/>
                    <a:lstStyle/>
                    <a:p>
                      <a:r>
                        <a:rPr lang="de-DE" sz="900" dirty="0" smtClean="0">
                          <a:solidFill>
                            <a:schemeClr val="tx1"/>
                          </a:solidFill>
                        </a:rPr>
                        <a:t>Berlin</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20.04.2020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tx1"/>
                          </a:solidFill>
                          <a:latin typeface="+mn-lt"/>
                          <a:ea typeface="+mn-ea"/>
                          <a:cs typeface="+mn-cs"/>
                        </a:rPr>
                        <a:t>Berliner Domchor</a:t>
                      </a: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smtClean="0">
                          <a:solidFill>
                            <a:schemeClr val="tx1"/>
                          </a:solidFill>
                        </a:rPr>
                        <a:t>Udo Buchholz, </a:t>
                      </a:r>
                      <a:r>
                        <a:rPr lang="de-DE" sz="900" dirty="0" smtClean="0">
                          <a:solidFill>
                            <a:schemeClr val="tx1"/>
                          </a:solidFill>
                        </a:rPr>
                        <a:t>Felix</a:t>
                      </a:r>
                      <a:r>
                        <a:rPr lang="de-DE" sz="900" baseline="0" dirty="0" smtClean="0">
                          <a:solidFill>
                            <a:schemeClr val="tx1"/>
                          </a:solidFill>
                        </a:rPr>
                        <a:t> Reichert</a:t>
                      </a:r>
                      <a:endParaRPr lang="de-DE" sz="900" dirty="0">
                        <a:solidFill>
                          <a:schemeClr val="tx1"/>
                        </a:solidFill>
                      </a:endParaRPr>
                    </a:p>
                  </a:txBody>
                  <a:tcPr/>
                </a:tc>
              </a:tr>
              <a:tr h="389440">
                <a:tc>
                  <a:txBody>
                    <a:bodyPr/>
                    <a:lstStyle/>
                    <a:p>
                      <a:r>
                        <a:rPr lang="de-DE" sz="900" dirty="0" smtClean="0"/>
                        <a:t>BE</a:t>
                      </a:r>
                      <a:endParaRPr lang="de-DE" sz="900" dirty="0"/>
                    </a:p>
                  </a:txBody>
                  <a:tcPr anchor="ctr"/>
                </a:tc>
                <a:tc>
                  <a:txBody>
                    <a:bodyPr/>
                    <a:lstStyle/>
                    <a:p>
                      <a:r>
                        <a:rPr lang="de-DE" sz="900" dirty="0" smtClean="0"/>
                        <a:t>Berlin</a:t>
                      </a:r>
                      <a:endParaRPr lang="de-DE" sz="900" dirty="0"/>
                    </a:p>
                  </a:txBody>
                  <a:tcPr anchor="ctr"/>
                </a:tc>
                <a:tc>
                  <a:txBody>
                    <a:bodyPr/>
                    <a:lstStyle/>
                    <a:p>
                      <a:r>
                        <a:rPr lang="de-DE" sz="900" dirty="0" smtClean="0"/>
                        <a:t>05.05.2020</a:t>
                      </a:r>
                      <a:endParaRPr lang="de-DE" sz="900" dirty="0"/>
                    </a:p>
                  </a:txBody>
                  <a:tcPr anchor="ctr"/>
                </a:tc>
                <a:tc>
                  <a:txBody>
                    <a:bodyPr/>
                    <a:lstStyle/>
                    <a:p>
                      <a:r>
                        <a:rPr lang="de-DE" sz="900" dirty="0" smtClean="0"/>
                        <a:t>Lichtenberg-Altenpflegeheim</a:t>
                      </a:r>
                      <a:endParaRPr lang="de-DE" sz="900" dirty="0"/>
                    </a:p>
                  </a:txBody>
                  <a:tcPr anchor="ctr"/>
                </a:tc>
                <a:tc>
                  <a:txBody>
                    <a:bodyPr/>
                    <a:lstStyle/>
                    <a:p>
                      <a:pPr marL="0" indent="0">
                        <a:buFont typeface="Arial" panose="020B0604020202020204" pitchFamily="34" charset="0"/>
                        <a:buNone/>
                      </a:pPr>
                      <a:r>
                        <a:rPr lang="de-DE" sz="900" dirty="0" smtClean="0"/>
                        <a:t>FG37</a:t>
                      </a:r>
                      <a:endParaRPr lang="de-DE" sz="900" dirty="0"/>
                    </a:p>
                  </a:txBody>
                  <a:tcPr anchor="ctr"/>
                </a:tc>
              </a:tr>
              <a:tr h="389440">
                <a:tc>
                  <a:txBody>
                    <a:bodyPr/>
                    <a:lstStyle/>
                    <a:p>
                      <a:r>
                        <a:rPr lang="de-DE" sz="900" smtClean="0"/>
                        <a:t>SN</a:t>
                      </a:r>
                      <a:endParaRPr lang="de-DE" sz="900" dirty="0"/>
                    </a:p>
                  </a:txBody>
                  <a:tcPr/>
                </a:tc>
                <a:tc>
                  <a:txBody>
                    <a:bodyPr/>
                    <a:lstStyle/>
                    <a:p>
                      <a:r>
                        <a:rPr lang="de-DE" sz="900" dirty="0" smtClean="0"/>
                        <a:t>Sachsen</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05.05.2020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Krankenhaus </a:t>
                      </a:r>
                      <a:r>
                        <a:rPr lang="de-DE" sz="900" dirty="0" err="1" smtClean="0"/>
                        <a:t>geriatrie-Obergöltsch-Rodewsch</a:t>
                      </a:r>
                      <a:endParaRPr lang="de-DE" sz="900" dirty="0" smtClean="0"/>
                    </a:p>
                  </a:txBody>
                  <a:tcPr/>
                </a:tc>
                <a:tc>
                  <a:txBody>
                    <a:bodyPr/>
                    <a:lstStyle/>
                    <a:p>
                      <a:pPr marL="0" indent="0">
                        <a:buFont typeface="Arial" panose="020B0604020202020204" pitchFamily="34" charset="0"/>
                        <a:buNone/>
                      </a:pPr>
                      <a:r>
                        <a:rPr lang="de-DE" sz="900" dirty="0" smtClean="0"/>
                        <a:t>FG37</a:t>
                      </a:r>
                      <a:endParaRPr lang="de-DE" sz="900" dirty="0"/>
                    </a:p>
                  </a:txBody>
                  <a:tcPr/>
                </a:tc>
              </a:tr>
              <a:tr h="274600">
                <a:tc>
                  <a:txBody>
                    <a:bodyPr/>
                    <a:lstStyle/>
                    <a:p>
                      <a:r>
                        <a:rPr lang="de-DE" sz="900" dirty="0" smtClean="0"/>
                        <a:t>NI</a:t>
                      </a:r>
                      <a:endParaRPr lang="de-DE" sz="900" dirty="0"/>
                    </a:p>
                  </a:txBody>
                  <a:tcPr/>
                </a:tc>
                <a:tc>
                  <a:txBody>
                    <a:bodyPr/>
                    <a:lstStyle/>
                    <a:p>
                      <a:r>
                        <a:rPr lang="de-DE" sz="900" dirty="0" smtClean="0"/>
                        <a:t>Cuxhaven</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03.05.2020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Crew-Mitglieder „ Mein Schiff“</a:t>
                      </a:r>
                    </a:p>
                  </a:txBody>
                  <a:tcPr/>
                </a:tc>
                <a:tc>
                  <a:txBody>
                    <a:bodyPr/>
                    <a:lstStyle/>
                    <a:p>
                      <a:pPr marL="0" indent="0">
                        <a:buFont typeface="Arial" panose="020B0604020202020204" pitchFamily="34" charset="0"/>
                        <a:buNone/>
                      </a:pPr>
                      <a:r>
                        <a:rPr lang="de-DE" sz="900" dirty="0" smtClean="0"/>
                        <a:t>FG37, FG32</a:t>
                      </a:r>
                      <a:endParaRPr lang="de-DE" sz="900" dirty="0"/>
                    </a:p>
                  </a:txBody>
                  <a:tcPr/>
                </a:tc>
              </a:tr>
              <a:tr h="389440">
                <a:tc>
                  <a:txBody>
                    <a:bodyPr/>
                    <a:lstStyle/>
                    <a:p>
                      <a:r>
                        <a:rPr lang="de-DE" sz="900" dirty="0" smtClean="0"/>
                        <a:t>TH</a:t>
                      </a:r>
                      <a:endParaRPr lang="de-DE" sz="900" dirty="0"/>
                    </a:p>
                  </a:txBody>
                  <a:tcPr anchor="ctr"/>
                </a:tc>
                <a:tc>
                  <a:txBody>
                    <a:bodyPr/>
                    <a:lstStyle/>
                    <a:p>
                      <a:r>
                        <a:rPr lang="de-DE" sz="900" dirty="0" smtClean="0"/>
                        <a:t>LK Sonneberg</a:t>
                      </a:r>
                      <a:endParaRPr lang="de-DE" sz="900" dirty="0"/>
                    </a:p>
                  </a:txBody>
                  <a:tcPr anchor="ctr"/>
                </a:tc>
                <a:tc>
                  <a:txBody>
                    <a:bodyPr/>
                    <a:lstStyle/>
                    <a:p>
                      <a:r>
                        <a:rPr lang="de-DE" sz="900" dirty="0" smtClean="0"/>
                        <a:t>08.05.2020</a:t>
                      </a:r>
                      <a:endParaRPr lang="de-DE" sz="900" dirty="0"/>
                    </a:p>
                  </a:txBody>
                  <a:tcPr anchor="ctr"/>
                </a:tc>
                <a:tc>
                  <a:txBody>
                    <a:bodyPr/>
                    <a:lstStyle/>
                    <a:p>
                      <a:pPr algn="l" fontAlgn="t"/>
                      <a:r>
                        <a:rPr lang="de-DE" sz="1000" b="0" i="0" u="none" strike="noStrike" dirty="0">
                          <a:solidFill>
                            <a:srgbClr val="000000"/>
                          </a:solidFill>
                          <a:effectLst/>
                          <a:latin typeface="Arial"/>
                        </a:rPr>
                        <a:t>Ausbruch im REGIOMED Klinikum Sonneberg </a:t>
                      </a:r>
                    </a:p>
                  </a:txBody>
                  <a:tcPr marL="9525" marR="9525" marT="9525" marB="0" anchor="ctr"/>
                </a:tc>
                <a:tc>
                  <a:txBody>
                    <a:bodyPr/>
                    <a:lstStyle/>
                    <a:p>
                      <a:pPr marL="0" indent="0">
                        <a:buFont typeface="Arial" panose="020B0604020202020204" pitchFamily="34" charset="0"/>
                        <a:buNone/>
                      </a:pPr>
                      <a:endParaRPr lang="de-DE" sz="900" dirty="0"/>
                    </a:p>
                  </a:txBody>
                  <a:tcPr anchor="ctr"/>
                </a:tc>
              </a:tr>
              <a:tr h="389440">
                <a:tc>
                  <a:txBody>
                    <a:bodyPr/>
                    <a:lstStyle/>
                    <a:p>
                      <a:pPr marL="0" indent="0" algn="l" defTabSz="457200" rtl="0" eaLnBrk="1" latinLnBrk="0" hangingPunct="1">
                        <a:buFont typeface="Arial" panose="020B0604020202020204" pitchFamily="34" charset="0"/>
                        <a:buNone/>
                      </a:pPr>
                      <a:r>
                        <a:rPr lang="de-DE" sz="900" kern="1200" dirty="0" smtClean="0">
                          <a:solidFill>
                            <a:schemeClr val="dk1"/>
                          </a:solidFill>
                          <a:latin typeface="+mn-lt"/>
                          <a:ea typeface="+mn-ea"/>
                          <a:cs typeface="+mn-cs"/>
                        </a:rPr>
                        <a:t>BW</a:t>
                      </a:r>
                      <a:endParaRPr lang="de-DE" sz="900" kern="1200" dirty="0">
                        <a:solidFill>
                          <a:schemeClr val="dk1"/>
                        </a:solidFill>
                        <a:latin typeface="+mn-lt"/>
                        <a:ea typeface="+mn-ea"/>
                        <a:cs typeface="+mn-cs"/>
                      </a:endParaRPr>
                    </a:p>
                  </a:txBody>
                  <a:tcPr anchor="ctr"/>
                </a:tc>
                <a:tc>
                  <a:txBody>
                    <a:bodyPr/>
                    <a:lstStyle/>
                    <a:p>
                      <a:pPr marL="0" indent="0" algn="l" defTabSz="457200" rtl="0" eaLnBrk="1" latinLnBrk="0" hangingPunct="1">
                        <a:buFont typeface="Arial" panose="020B0604020202020204" pitchFamily="34" charset="0"/>
                        <a:buNone/>
                      </a:pPr>
                      <a:r>
                        <a:rPr lang="de-DE" sz="900" kern="1200" dirty="0" err="1" smtClean="0">
                          <a:solidFill>
                            <a:schemeClr val="dk1"/>
                          </a:solidFill>
                          <a:latin typeface="+mn-lt"/>
                          <a:ea typeface="+mn-ea"/>
                          <a:cs typeface="+mn-cs"/>
                        </a:rPr>
                        <a:t>Enzkreis</a:t>
                      </a:r>
                      <a:endParaRPr lang="de-DE" sz="900" kern="1200" dirty="0">
                        <a:solidFill>
                          <a:schemeClr val="dk1"/>
                        </a:solidFill>
                        <a:latin typeface="+mn-lt"/>
                        <a:ea typeface="+mn-ea"/>
                        <a:cs typeface="+mn-cs"/>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kern="1200" dirty="0" smtClean="0">
                          <a:solidFill>
                            <a:schemeClr val="dk1"/>
                          </a:solidFill>
                          <a:latin typeface="+mn-lt"/>
                          <a:ea typeface="+mn-ea"/>
                          <a:cs typeface="+mn-cs"/>
                        </a:rPr>
                        <a:t>09.05.2020</a:t>
                      </a:r>
                    </a:p>
                  </a:txBody>
                  <a:tcPr anchor="ctr"/>
                </a:tc>
                <a:tc>
                  <a:txBody>
                    <a:bodyPr/>
                    <a:lstStyle/>
                    <a:p>
                      <a:pPr marL="0" indent="0" algn="l" defTabSz="457200" rtl="0" eaLnBrk="1" latinLnBrk="0" hangingPunct="1">
                        <a:buFont typeface="Arial" panose="020B0604020202020204" pitchFamily="34" charset="0"/>
                        <a:buNone/>
                      </a:pPr>
                      <a:r>
                        <a:rPr lang="de-DE" sz="900" kern="1200" dirty="0" smtClean="0">
                          <a:solidFill>
                            <a:schemeClr val="dk1"/>
                          </a:solidFill>
                          <a:latin typeface="+mn-lt"/>
                          <a:ea typeface="+mn-ea"/>
                          <a:cs typeface="+mn-cs"/>
                        </a:rPr>
                        <a:t>Fleischverarbeitende Fabrik</a:t>
                      </a:r>
                    </a:p>
                  </a:txBody>
                  <a:tcPr anchor="ctr"/>
                </a:tc>
                <a:tc>
                  <a:txBody>
                    <a:bodyPr/>
                    <a:lstStyle/>
                    <a:p>
                      <a:pPr marL="0" indent="0" algn="l" defTabSz="457200" rtl="0" eaLnBrk="1" latinLnBrk="0" hangingPunct="1">
                        <a:buFont typeface="Arial" panose="020B0604020202020204" pitchFamily="34" charset="0"/>
                        <a:buNone/>
                      </a:pPr>
                      <a:r>
                        <a:rPr lang="de-DE" sz="900" kern="1200" dirty="0" smtClean="0">
                          <a:solidFill>
                            <a:schemeClr val="dk1"/>
                          </a:solidFill>
                          <a:latin typeface="+mn-lt"/>
                          <a:ea typeface="+mn-ea"/>
                          <a:cs typeface="+mn-cs"/>
                        </a:rPr>
                        <a:t>FG35</a:t>
                      </a:r>
                      <a:endParaRPr lang="de-DE" sz="900" kern="1200" dirty="0">
                        <a:solidFill>
                          <a:schemeClr val="dk1"/>
                        </a:solidFill>
                        <a:latin typeface="+mn-lt"/>
                        <a:ea typeface="+mn-ea"/>
                        <a:cs typeface="+mn-cs"/>
                      </a:endParaRPr>
                    </a:p>
                  </a:txBody>
                  <a:tcPr anchor="ctr"/>
                </a:tc>
              </a:tr>
              <a:tr h="389440">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kern="1200" dirty="0" smtClean="0">
                        <a:solidFill>
                          <a:schemeClr val="tx1"/>
                        </a:solidFill>
                        <a:latin typeface="+mn-lt"/>
                        <a:ea typeface="+mn-ea"/>
                        <a:cs typeface="+mn-cs"/>
                      </a:endParaRPr>
                    </a:p>
                  </a:txBody>
                  <a:tcPr/>
                </a:tc>
                <a:tc>
                  <a:txBody>
                    <a:bodyPr/>
                    <a:lstStyle/>
                    <a:p>
                      <a:pPr marL="0" indent="0">
                        <a:buFont typeface="Arial" panose="020B0604020202020204" pitchFamily="34" charset="0"/>
                        <a:buNone/>
                      </a:pPr>
                      <a:endParaRPr lang="de-DE" sz="900" dirty="0"/>
                    </a:p>
                  </a:txBody>
                  <a:tcPr/>
                </a:tc>
              </a:tr>
              <a:tr h="322462">
                <a:tc>
                  <a:txBody>
                    <a:bodyPr/>
                    <a:lstStyle/>
                    <a:p>
                      <a:endParaRPr lang="de-DE" sz="900" dirty="0"/>
                    </a:p>
                  </a:txBody>
                  <a:tcPr/>
                </a:tc>
                <a:tc>
                  <a:txBody>
                    <a:bodyPr/>
                    <a:lstStyle/>
                    <a:p>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indent="0">
                        <a:buFont typeface="Arial" panose="020B0604020202020204" pitchFamily="34" charset="0"/>
                        <a:buNone/>
                      </a:pP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smtClean="0"/>
                    </a:p>
                  </a:txBody>
                  <a:tcPr/>
                </a:tc>
                <a:tc>
                  <a:txBody>
                    <a:bodyPr/>
                    <a:lstStyle/>
                    <a:p>
                      <a:pPr marL="0" indent="0">
                        <a:buFont typeface="Arial" panose="020B0604020202020204" pitchFamily="34" charset="0"/>
                        <a:buNone/>
                      </a:pPr>
                      <a:endParaRPr lang="de-DE" sz="900" dirty="0"/>
                    </a:p>
                  </a:txBody>
                  <a:tcPr/>
                </a:tc>
              </a:tr>
              <a:tr h="372934">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smtClean="0"/>
                    </a:p>
                  </a:txBody>
                  <a:tcPr/>
                </a:tc>
                <a:tc>
                  <a:txBody>
                    <a:bodyPr/>
                    <a:lstStyle/>
                    <a:p>
                      <a:pPr marL="0" indent="0">
                        <a:buFont typeface="Arial" panose="020B0604020202020204" pitchFamily="34" charset="0"/>
                        <a:buNone/>
                      </a:pPr>
                      <a:endParaRPr lang="de-DE" sz="900" dirty="0"/>
                    </a:p>
                  </a:txBody>
                  <a:tcPr/>
                </a:tc>
              </a:tr>
              <a:tr h="539225">
                <a:tc>
                  <a:txBody>
                    <a:bodyPr/>
                    <a:lstStyle/>
                    <a:p>
                      <a:endParaRPr lang="de-DE" sz="900" dirty="0">
                        <a:solidFill>
                          <a:schemeClr val="tx1"/>
                        </a:solidFill>
                      </a:endParaRPr>
                    </a:p>
                  </a:txBody>
                  <a:tcPr/>
                </a:tc>
                <a:tc>
                  <a:txBody>
                    <a:bodyPr/>
                    <a:lstStyle/>
                    <a:p>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indent="0">
                        <a:buFont typeface="Arial" panose="020B0604020202020204" pitchFamily="34" charset="0"/>
                        <a:buNone/>
                      </a:pPr>
                      <a:endParaRPr lang="de-DE" sz="900" dirty="0">
                        <a:solidFill>
                          <a:schemeClr val="tx1"/>
                        </a:solidFill>
                      </a:endParaRPr>
                    </a:p>
                  </a:txBody>
                  <a:tcPr/>
                </a:tc>
              </a:tr>
              <a:tr h="389440">
                <a:tc>
                  <a:txBody>
                    <a:bodyPr/>
                    <a:lstStyle/>
                    <a:p>
                      <a:endParaRPr lang="de-DE" sz="900" dirty="0">
                        <a:solidFill>
                          <a:schemeClr val="tx1"/>
                        </a:solidFill>
                      </a:endParaRPr>
                    </a:p>
                  </a:txBody>
                  <a:tcPr/>
                </a:tc>
                <a:tc>
                  <a:txBody>
                    <a:bodyPr/>
                    <a:lstStyle/>
                    <a:p>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kern="120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900" dirty="0">
                        <a:solidFill>
                          <a:schemeClr val="tx1"/>
                        </a:solidFill>
                      </a:endParaRPr>
                    </a:p>
                  </a:txBody>
                  <a:tcPr/>
                </a:tc>
              </a:tr>
            </a:tbl>
          </a:graphicData>
        </a:graphic>
      </p:graphicFrame>
    </p:spTree>
    <p:extLst>
      <p:ext uri="{BB962C8B-B14F-4D97-AF65-F5344CB8AC3E}">
        <p14:creationId xmlns:p14="http://schemas.microsoft.com/office/powerpoint/2010/main" val="968637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22" y="728163"/>
            <a:ext cx="5584580" cy="394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umsplatzhalter 3"/>
          <p:cNvSpPr>
            <a:spLocks noGrp="1"/>
          </p:cNvSpPr>
          <p:nvPr>
            <p:ph type="dt" sz="half" idx="14"/>
          </p:nvPr>
        </p:nvSpPr>
        <p:spPr/>
        <p:txBody>
          <a:bodyPr/>
          <a:lstStyle/>
          <a:p>
            <a:r>
              <a:rPr lang="de-DE" smtClean="0"/>
              <a:t>18.05.2020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13</a:t>
            </a:fld>
            <a:endParaRPr lang="de-DE" dirty="0"/>
          </a:p>
        </p:txBody>
      </p:sp>
      <p:sp>
        <p:nvSpPr>
          <p:cNvPr id="7" name="Titel 1"/>
          <p:cNvSpPr txBox="1">
            <a:spLocks/>
          </p:cNvSpPr>
          <p:nvPr/>
        </p:nvSpPr>
        <p:spPr>
          <a:xfrm>
            <a:off x="254017" y="198335"/>
            <a:ext cx="7461233" cy="615553"/>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a:solidFill>
                  <a:schemeClr val="bg1"/>
                </a:solidFill>
              </a:rPr>
              <a:t>Landkreise mit 7-Tage-Inzidenzen &gt;50 bzw. &gt;35 Fälle pro 100.000 </a:t>
            </a:r>
            <a:r>
              <a:rPr lang="de-DE" sz="2000" dirty="0" smtClean="0">
                <a:solidFill>
                  <a:schemeClr val="bg1"/>
                </a:solidFill>
              </a:rPr>
              <a:t>Einwohner</a:t>
            </a:r>
            <a:endParaRPr lang="de-DE" sz="2000" dirty="0">
              <a:solidFill>
                <a:schemeClr val="bg1"/>
              </a:solidFill>
            </a:endParaRPr>
          </a:p>
        </p:txBody>
      </p:sp>
      <p:pic>
        <p:nvPicPr>
          <p:cNvPr id="1946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3950" y="3924300"/>
            <a:ext cx="6735763" cy="29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70401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5391" y="189709"/>
            <a:ext cx="6775895" cy="338554"/>
          </a:xfrm>
          <a:solidFill>
            <a:srgbClr val="045AA6"/>
          </a:solidFill>
        </p:spPr>
        <p:txBody>
          <a:bodyPr lIns="72000"/>
          <a:lstStyle/>
          <a:p>
            <a:pPr>
              <a:spcBef>
                <a:spcPts val="600"/>
              </a:spcBef>
            </a:pPr>
            <a:r>
              <a:rPr lang="de-DE" sz="2000" dirty="0" smtClean="0">
                <a:solidFill>
                  <a:schemeClr val="bg1"/>
                </a:solidFill>
              </a:rPr>
              <a:t>Geographische Verteilung in Deutschland: 5-Tage-Inzidenz </a:t>
            </a:r>
            <a:endParaRPr lang="de-DE" sz="2000" dirty="0">
              <a:solidFill>
                <a:schemeClr val="bg1"/>
              </a:solidFill>
            </a:endParaRPr>
          </a:p>
        </p:txBody>
      </p:sp>
      <p:sp>
        <p:nvSpPr>
          <p:cNvPr id="10" name="Datumsplatzhalter 9"/>
          <p:cNvSpPr>
            <a:spLocks noGrp="1"/>
          </p:cNvSpPr>
          <p:nvPr>
            <p:ph type="dt" sz="half" idx="14"/>
          </p:nvPr>
        </p:nvSpPr>
        <p:spPr/>
        <p:txBody>
          <a:bodyPr/>
          <a:lstStyle/>
          <a:p>
            <a:r>
              <a:rPr lang="de-DE" smtClean="0"/>
              <a:t>18.05.2020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14</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2920890019"/>
              </p:ext>
            </p:extLst>
          </p:nvPr>
        </p:nvGraphicFramePr>
        <p:xfrm>
          <a:off x="236765" y="528263"/>
          <a:ext cx="6784521" cy="853440"/>
        </p:xfrm>
        <a:graphic>
          <a:graphicData uri="http://schemas.openxmlformats.org/drawingml/2006/table">
            <a:tbl>
              <a:tblPr bandRow="1">
                <a:tableStyleId>{5C22544A-7EE6-4342-B048-85BDC9FD1C3A}</a:tableStyleId>
              </a:tblPr>
              <a:tblGrid>
                <a:gridCol w="473528"/>
                <a:gridCol w="6310993"/>
              </a:tblGrid>
              <a:tr h="225513">
                <a:tc>
                  <a:txBody>
                    <a:bodyPr/>
                    <a:lstStyle/>
                    <a:p>
                      <a:r>
                        <a:rPr lang="de-DE" sz="1400" dirty="0" smtClean="0">
                          <a:solidFill>
                            <a:schemeClr val="tx1"/>
                          </a:solidFill>
                        </a:rPr>
                        <a:t>n</a:t>
                      </a:r>
                      <a:r>
                        <a:rPr lang="de-DE" sz="1400" baseline="0" dirty="0" smtClean="0">
                          <a:solidFill>
                            <a:schemeClr val="tx1"/>
                          </a:solidFill>
                        </a:rPr>
                        <a:t> </a:t>
                      </a:r>
                      <a:r>
                        <a:rPr lang="de-DE" sz="1400" dirty="0" smtClean="0">
                          <a:solidFill>
                            <a:schemeClr val="tx1"/>
                          </a:solidFill>
                        </a:rPr>
                        <a:t>=</a:t>
                      </a:r>
                      <a:endParaRPr lang="de-DE" sz="14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2.788</a:t>
                      </a:r>
                      <a:endParaRPr lang="de-DE" sz="14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5 </a:t>
                      </a:r>
                      <a:r>
                        <a:rPr lang="de-DE" sz="1200" kern="1200" dirty="0" smtClean="0">
                          <a:solidFill>
                            <a:schemeClr val="tx1"/>
                          </a:solidFill>
                          <a:latin typeface="+mn-lt"/>
                          <a:ea typeface="+mn-ea"/>
                          <a:cs typeface="+mn-cs"/>
                        </a:rPr>
                        <a:t>LK mit 5</a:t>
                      </a:r>
                      <a:r>
                        <a:rPr lang="de-DE" sz="1200" dirty="0" smtClean="0">
                          <a:solidFill>
                            <a:schemeClr val="tx1"/>
                          </a:solidFill>
                        </a:rPr>
                        <a:t>-Tages-Inzidenz  </a:t>
                      </a:r>
                      <a:r>
                        <a:rPr lang="de-DE" sz="1200" b="1" dirty="0" smtClean="0">
                          <a:solidFill>
                            <a:schemeClr val="tx1"/>
                          </a:solidFill>
                        </a:rPr>
                        <a:t>26-50 </a:t>
                      </a:r>
                      <a:r>
                        <a:rPr lang="de-DE" sz="1200" dirty="0" smtClean="0">
                          <a:solidFill>
                            <a:schemeClr val="tx1"/>
                          </a:solidFill>
                        </a:rPr>
                        <a:t>Fälle/100.000 Einw.</a:t>
                      </a:r>
                      <a:endParaRPr lang="de-DE" sz="12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0 </a:t>
                      </a:r>
                      <a:r>
                        <a:rPr lang="de-DE" sz="1200" kern="1200" dirty="0" smtClean="0">
                          <a:solidFill>
                            <a:schemeClr val="tx1"/>
                          </a:solidFill>
                          <a:latin typeface="+mn-lt"/>
                          <a:ea typeface="+mn-ea"/>
                          <a:cs typeface="+mn-cs"/>
                        </a:rPr>
                        <a:t>LK mit 5</a:t>
                      </a:r>
                      <a:r>
                        <a:rPr lang="de-DE" sz="1200" dirty="0" smtClean="0">
                          <a:solidFill>
                            <a:schemeClr val="tx1"/>
                          </a:solidFill>
                        </a:rPr>
                        <a:t>-Tages-Inzidenz  </a:t>
                      </a:r>
                      <a:r>
                        <a:rPr lang="de-DE" sz="1200" b="1" dirty="0" smtClean="0">
                          <a:solidFill>
                            <a:schemeClr val="tx1"/>
                          </a:solidFill>
                        </a:rPr>
                        <a:t>51-100</a:t>
                      </a:r>
                      <a:r>
                        <a:rPr lang="de-DE" sz="1200" dirty="0" smtClean="0">
                          <a:solidFill>
                            <a:schemeClr val="tx1"/>
                          </a:solidFill>
                        </a:rPr>
                        <a:t> Fälle/100.000 Einw.</a:t>
                      </a:r>
                      <a:endParaRPr lang="de-DE" sz="1200" kern="1200" dirty="0" smtClean="0">
                        <a:solidFill>
                          <a:schemeClr val="tx1"/>
                        </a:solidFill>
                        <a:latin typeface="+mn-lt"/>
                        <a:ea typeface="+mn-ea"/>
                        <a:cs typeface="+mn-cs"/>
                      </a:endParaRPr>
                    </a:p>
                  </a:txBody>
                  <a:tcPr marL="9525" marR="9525" marT="9525" marB="0" anchor="ctr"/>
                </a:tc>
              </a:tr>
            </a:tbl>
          </a:graphicData>
        </a:graphic>
      </p:graphicFrame>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 y="1381703"/>
            <a:ext cx="6949073" cy="4913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23356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4017" y="189709"/>
            <a:ext cx="6767269" cy="338554"/>
          </a:xfrm>
          <a:solidFill>
            <a:srgbClr val="045AA6"/>
          </a:solidFill>
        </p:spPr>
        <p:txBody>
          <a:bodyPr lIns="72000"/>
          <a:lstStyle/>
          <a:p>
            <a:pPr>
              <a:spcBef>
                <a:spcPts val="600"/>
              </a:spcBef>
            </a:pPr>
            <a:r>
              <a:rPr lang="de-DE" sz="2000" dirty="0" smtClean="0">
                <a:solidFill>
                  <a:schemeClr val="bg1"/>
                </a:solidFill>
              </a:rPr>
              <a:t>Geographische Verteilung in Deutschland: 3-Tage-Inzidenz </a:t>
            </a:r>
            <a:endParaRPr lang="de-DE" sz="2000" dirty="0">
              <a:solidFill>
                <a:schemeClr val="bg1"/>
              </a:solidFill>
            </a:endParaRPr>
          </a:p>
        </p:txBody>
      </p:sp>
      <p:sp>
        <p:nvSpPr>
          <p:cNvPr id="10" name="Datumsplatzhalter 9"/>
          <p:cNvSpPr>
            <a:spLocks noGrp="1"/>
          </p:cNvSpPr>
          <p:nvPr>
            <p:ph type="dt" sz="half" idx="14"/>
          </p:nvPr>
        </p:nvSpPr>
        <p:spPr/>
        <p:txBody>
          <a:bodyPr/>
          <a:lstStyle/>
          <a:p>
            <a:r>
              <a:rPr lang="de-DE" smtClean="0"/>
              <a:t>18.05.2020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15</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2147506732"/>
              </p:ext>
            </p:extLst>
          </p:nvPr>
        </p:nvGraphicFramePr>
        <p:xfrm>
          <a:off x="236765" y="528263"/>
          <a:ext cx="6784521" cy="914400"/>
        </p:xfrm>
        <a:graphic>
          <a:graphicData uri="http://schemas.openxmlformats.org/drawingml/2006/table">
            <a:tbl>
              <a:tblPr bandRow="1">
                <a:tableStyleId>{5C22544A-7EE6-4342-B048-85BDC9FD1C3A}</a:tableStyleId>
              </a:tblPr>
              <a:tblGrid>
                <a:gridCol w="473528"/>
                <a:gridCol w="6310993"/>
              </a:tblGrid>
              <a:tr h="225513">
                <a:tc>
                  <a:txBody>
                    <a:bodyPr/>
                    <a:lstStyle/>
                    <a:p>
                      <a:r>
                        <a:rPr lang="de-DE" sz="1800" dirty="0" smtClean="0">
                          <a:solidFill>
                            <a:schemeClr val="tx1"/>
                          </a:solidFill>
                        </a:rPr>
                        <a:t>n</a:t>
                      </a:r>
                      <a:r>
                        <a:rPr lang="de-DE" sz="1800" baseline="0" dirty="0" smtClean="0">
                          <a:solidFill>
                            <a:schemeClr val="tx1"/>
                          </a:solidFill>
                        </a:rPr>
                        <a:t> </a:t>
                      </a:r>
                      <a:r>
                        <a:rPr lang="de-DE" sz="1800" dirty="0" smtClean="0">
                          <a:solidFill>
                            <a:schemeClr val="tx1"/>
                          </a:solidFill>
                        </a:rPr>
                        <a:t>=</a:t>
                      </a:r>
                      <a:endParaRPr lang="de-DE" sz="18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1.103</a:t>
                      </a:r>
                      <a:endParaRPr lang="de-DE" sz="14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baseline="0" dirty="0" smtClean="0">
                          <a:solidFill>
                            <a:schemeClr val="tx1"/>
                          </a:solidFill>
                          <a:latin typeface="+mn-lt"/>
                          <a:ea typeface="+mn-ea"/>
                          <a:cs typeface="+mn-cs"/>
                        </a:rPr>
                        <a:t>0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3</a:t>
                      </a:r>
                      <a:r>
                        <a:rPr lang="de-DE" sz="1200" dirty="0" smtClean="0">
                          <a:solidFill>
                            <a:schemeClr val="tx1"/>
                          </a:solidFill>
                        </a:rPr>
                        <a:t>-Tages-Inzidenz  </a:t>
                      </a:r>
                      <a:r>
                        <a:rPr lang="de-DE" sz="1200" b="1" dirty="0" smtClean="0">
                          <a:solidFill>
                            <a:schemeClr val="tx1"/>
                          </a:solidFill>
                        </a:rPr>
                        <a:t>26-50 </a:t>
                      </a:r>
                      <a:r>
                        <a:rPr lang="de-DE" sz="1200" dirty="0" smtClean="0">
                          <a:solidFill>
                            <a:schemeClr val="tx1"/>
                          </a:solidFill>
                        </a:rPr>
                        <a:t>Fälle/100.000 </a:t>
                      </a:r>
                      <a:r>
                        <a:rPr lang="de-DE" sz="1200" dirty="0" err="1" smtClean="0">
                          <a:solidFill>
                            <a:schemeClr val="tx1"/>
                          </a:solidFill>
                        </a:rPr>
                        <a:t>Einw</a:t>
                      </a:r>
                      <a:r>
                        <a:rPr lang="de-DE" sz="1200" dirty="0" smtClean="0">
                          <a:solidFill>
                            <a:schemeClr val="tx1"/>
                          </a:solidFill>
                        </a:rPr>
                        <a:t>.</a:t>
                      </a:r>
                      <a:endParaRPr lang="de-DE" sz="12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baseline="0" dirty="0" smtClean="0">
                          <a:solidFill>
                            <a:schemeClr val="tx1"/>
                          </a:solidFill>
                          <a:latin typeface="+mn-lt"/>
                          <a:ea typeface="+mn-ea"/>
                          <a:cs typeface="+mn-cs"/>
                        </a:rPr>
                        <a:t>0</a:t>
                      </a:r>
                      <a:r>
                        <a:rPr lang="de-DE" sz="1200" b="0" kern="1200" baseline="0" dirty="0" smtClean="0">
                          <a:solidFill>
                            <a:schemeClr val="tx1"/>
                          </a:solidFill>
                          <a:latin typeface="+mn-lt"/>
                          <a:ea typeface="+mn-ea"/>
                          <a:cs typeface="+mn-cs"/>
                        </a:rPr>
                        <a:t>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3</a:t>
                      </a:r>
                      <a:r>
                        <a:rPr lang="de-DE" sz="1200" dirty="0" smtClean="0">
                          <a:solidFill>
                            <a:schemeClr val="tx1"/>
                          </a:solidFill>
                        </a:rPr>
                        <a:t>-Tages-Inzidenz </a:t>
                      </a:r>
                      <a:r>
                        <a:rPr lang="de-DE" sz="1200" baseline="0" dirty="0" smtClean="0">
                          <a:solidFill>
                            <a:schemeClr val="tx1"/>
                          </a:solidFill>
                        </a:rPr>
                        <a:t> </a:t>
                      </a:r>
                      <a:r>
                        <a:rPr lang="de-DE" sz="1200" b="1" kern="1200" dirty="0" smtClean="0">
                          <a:solidFill>
                            <a:schemeClr val="tx1"/>
                          </a:solidFill>
                          <a:latin typeface="+mn-lt"/>
                          <a:ea typeface="+mn-ea"/>
                          <a:cs typeface="+mn-cs"/>
                        </a:rPr>
                        <a:t>51-5</a:t>
                      </a:r>
                      <a:r>
                        <a:rPr lang="de-DE" sz="1200" b="1" dirty="0" smtClean="0">
                          <a:solidFill>
                            <a:schemeClr val="tx1"/>
                          </a:solidFill>
                        </a:rPr>
                        <a:t>00</a:t>
                      </a:r>
                      <a:r>
                        <a:rPr lang="de-DE" sz="1200" dirty="0" smtClean="0">
                          <a:solidFill>
                            <a:schemeClr val="tx1"/>
                          </a:solidFill>
                        </a:rPr>
                        <a:t> Fälle/100.000 </a:t>
                      </a:r>
                      <a:r>
                        <a:rPr lang="de-DE" sz="1200" dirty="0" err="1" smtClean="0">
                          <a:solidFill>
                            <a:schemeClr val="tx1"/>
                          </a:solidFill>
                        </a:rPr>
                        <a:t>Einw</a:t>
                      </a:r>
                      <a:r>
                        <a:rPr lang="de-DE" sz="1200" dirty="0" smtClean="0">
                          <a:solidFill>
                            <a:schemeClr val="tx1"/>
                          </a:solidFill>
                        </a:rPr>
                        <a:t>.</a:t>
                      </a:r>
                      <a:endParaRPr lang="de-DE" sz="1200" kern="1200" dirty="0" smtClean="0">
                        <a:solidFill>
                          <a:schemeClr val="tx1"/>
                        </a:solidFill>
                        <a:latin typeface="+mn-lt"/>
                        <a:ea typeface="+mn-ea"/>
                        <a:cs typeface="+mn-cs"/>
                      </a:endParaRPr>
                    </a:p>
                  </a:txBody>
                  <a:tcPr marL="9525" marR="9525" marT="9525" marB="0" anchor="ctr"/>
                </a:tc>
              </a:tr>
            </a:tbl>
          </a:graphicData>
        </a:graphic>
      </p:graphicFrame>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 y="1609725"/>
            <a:ext cx="6949073" cy="4913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6269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6700" y="354142"/>
            <a:ext cx="7425266" cy="338554"/>
          </a:xfrm>
          <a:solidFill>
            <a:srgbClr val="045AA6"/>
          </a:solidFill>
        </p:spPr>
        <p:txBody>
          <a:bodyPr lIns="72000"/>
          <a:lstStyle/>
          <a:p>
            <a:pPr>
              <a:spcBef>
                <a:spcPts val="600"/>
              </a:spcBef>
            </a:pPr>
            <a:r>
              <a:rPr lang="de-DE" sz="2000" dirty="0" smtClean="0">
                <a:solidFill>
                  <a:schemeClr val="bg1"/>
                </a:solidFill>
              </a:rPr>
              <a:t>Geographische Verteilung: 7-Tageskarte - Vergleich mit Vorwoche</a:t>
            </a:r>
            <a:endParaRPr lang="de-DE" sz="2000" dirty="0">
              <a:solidFill>
                <a:schemeClr val="bg1"/>
              </a:solidFill>
            </a:endParaRPr>
          </a:p>
        </p:txBody>
      </p:sp>
      <p:sp>
        <p:nvSpPr>
          <p:cNvPr id="10" name="Datumsplatzhalter 9"/>
          <p:cNvSpPr>
            <a:spLocks noGrp="1"/>
          </p:cNvSpPr>
          <p:nvPr>
            <p:ph type="dt" sz="half" idx="14"/>
          </p:nvPr>
        </p:nvSpPr>
        <p:spPr/>
        <p:txBody>
          <a:bodyPr/>
          <a:lstStyle/>
          <a:p>
            <a:r>
              <a:rPr lang="de-DE" smtClean="0"/>
              <a:t>18.05.2020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16</a:t>
            </a:fld>
            <a:endParaRPr lang="de-DE"/>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890548"/>
            <a:ext cx="8018162" cy="5669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81537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Inhaltsplatzhalter 7"/>
          <p:cNvGraphicFramePr>
            <a:graphicFrameLocks noGrp="1"/>
          </p:cNvGraphicFramePr>
          <p:nvPr>
            <p:ph sz="quarter" idx="13"/>
            <p:extLst>
              <p:ext uri="{D42A27DB-BD31-4B8C-83A1-F6EECF244321}">
                <p14:modId xmlns:p14="http://schemas.microsoft.com/office/powerpoint/2010/main" val="1659845398"/>
              </p:ext>
            </p:extLst>
          </p:nvPr>
        </p:nvGraphicFramePr>
        <p:xfrm>
          <a:off x="457200" y="1277248"/>
          <a:ext cx="8172775" cy="5109040"/>
        </p:xfrm>
        <a:graphic>
          <a:graphicData uri="http://schemas.openxmlformats.org/drawingml/2006/table">
            <a:tbl>
              <a:tblPr/>
              <a:tblGrid>
                <a:gridCol w="2345484"/>
                <a:gridCol w="1042438"/>
                <a:gridCol w="1042438"/>
                <a:gridCol w="1042438"/>
                <a:gridCol w="1042438"/>
                <a:gridCol w="1657539"/>
              </a:tblGrid>
              <a:tr h="257921">
                <a:tc>
                  <a:txBody>
                    <a:bodyPr/>
                    <a:lstStyle/>
                    <a:p>
                      <a:pPr algn="l" fontAlgn="b"/>
                      <a:r>
                        <a:rPr lang="de-DE" sz="1200" b="1" i="0" u="none" strike="noStrike" dirty="0">
                          <a:solidFill>
                            <a:srgbClr val="000000"/>
                          </a:solidFill>
                          <a:effectLst/>
                          <a:latin typeface="Calibri"/>
                        </a:rPr>
                        <a:t> </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gridSpan="2">
                  <a:txBody>
                    <a:bodyPr/>
                    <a:lstStyle/>
                    <a:p>
                      <a:pPr algn="ctr" fontAlgn="b"/>
                      <a:r>
                        <a:rPr lang="de-DE" sz="1200" b="1" i="0" u="none" strike="noStrike" dirty="0">
                          <a:solidFill>
                            <a:srgbClr val="000000"/>
                          </a:solidFill>
                          <a:effectLst/>
                          <a:latin typeface="Calibri"/>
                        </a:rPr>
                        <a:t>Meldewoche 18</a:t>
                      </a:r>
                    </a:p>
                  </a:txBody>
                  <a:tcPr marL="9525" marR="9525" marT="9525" marB="0" anchor="b">
                    <a:lnL>
                      <a:noFill/>
                    </a:lnL>
                    <a:lnR>
                      <a:noFill/>
                    </a:lnR>
                    <a:lnT>
                      <a:noFill/>
                    </a:lnT>
                    <a:lnB>
                      <a:noFill/>
                    </a:lnB>
                    <a:solidFill>
                      <a:srgbClr val="DCE6F1"/>
                    </a:solidFill>
                  </a:tcPr>
                </a:tc>
                <a:tc hMerge="1">
                  <a:txBody>
                    <a:bodyPr/>
                    <a:lstStyle/>
                    <a:p>
                      <a:endParaRPr lang="de-DE"/>
                    </a:p>
                  </a:txBody>
                  <a:tcPr/>
                </a:tc>
                <a:tc gridSpan="2">
                  <a:txBody>
                    <a:bodyPr/>
                    <a:lstStyle/>
                    <a:p>
                      <a:pPr algn="ctr" fontAlgn="b"/>
                      <a:r>
                        <a:rPr lang="de-DE" sz="1200" b="1" i="0" u="none" strike="noStrike">
                          <a:solidFill>
                            <a:srgbClr val="000000"/>
                          </a:solidFill>
                          <a:effectLst/>
                          <a:latin typeface="Calibri"/>
                        </a:rPr>
                        <a:t>Meldewoche 17</a:t>
                      </a:r>
                    </a:p>
                  </a:txBody>
                  <a:tcPr marL="9525" marR="9525" marT="9525" marB="0" anchor="b">
                    <a:lnL>
                      <a:noFill/>
                    </a:lnL>
                    <a:lnR>
                      <a:noFill/>
                    </a:lnR>
                    <a:lnT>
                      <a:noFill/>
                    </a:lnT>
                    <a:lnB>
                      <a:noFill/>
                    </a:lnB>
                    <a:solidFill>
                      <a:srgbClr val="DCE6F1"/>
                    </a:solidFill>
                  </a:tcPr>
                </a:tc>
                <a:tc hMerge="1">
                  <a:txBody>
                    <a:bodyPr/>
                    <a:lstStyle/>
                    <a:p>
                      <a:endParaRPr lang="de-DE"/>
                    </a:p>
                  </a:txBody>
                  <a:tcPr/>
                </a:tc>
                <a:tc>
                  <a:txBody>
                    <a:bodyPr/>
                    <a:lstStyle/>
                    <a:p>
                      <a:pPr algn="l" fontAlgn="b"/>
                      <a:r>
                        <a:rPr lang="de-DE" sz="1200" b="1" i="0" u="none" strike="noStrike">
                          <a:solidFill>
                            <a:srgbClr val="000000"/>
                          </a:solidFill>
                          <a:effectLst/>
                          <a:latin typeface="Calibri"/>
                        </a:rPr>
                        <a:t> </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r>
              <a:tr h="466462">
                <a:tc>
                  <a:txBody>
                    <a:bodyPr/>
                    <a:lstStyle/>
                    <a:p>
                      <a:pPr algn="l" fontAlgn="b"/>
                      <a:r>
                        <a:rPr lang="de-DE" sz="1200" b="1" i="0" u="none" strike="noStrike">
                          <a:solidFill>
                            <a:srgbClr val="000000"/>
                          </a:solidFill>
                          <a:effectLst/>
                          <a:latin typeface="Calibri"/>
                        </a:rPr>
                        <a:t>Bundesland</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Anzahl</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Inzidenz</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Anzahl</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Inzidenz</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Änderung im Vergleich zur Vorwoche</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57921">
                <a:tc>
                  <a:txBody>
                    <a:bodyPr/>
                    <a:lstStyle/>
                    <a:p>
                      <a:pPr algn="l" fontAlgn="b"/>
                      <a:r>
                        <a:rPr lang="de-DE" sz="1200" b="0" i="0" u="none" strike="noStrike" dirty="0">
                          <a:solidFill>
                            <a:srgbClr val="000000"/>
                          </a:solidFill>
                          <a:effectLst/>
                          <a:latin typeface="Calibri"/>
                        </a:rPr>
                        <a:t>Baden-Württemberg</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dirty="0">
                          <a:solidFill>
                            <a:srgbClr val="000000"/>
                          </a:solidFill>
                          <a:effectLst/>
                          <a:latin typeface="Calibri"/>
                        </a:rPr>
                        <a:t>1.180</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smtClean="0">
                          <a:solidFill>
                            <a:srgbClr val="000000"/>
                          </a:solidFill>
                          <a:effectLst/>
                          <a:latin typeface="Calibri"/>
                        </a:rPr>
                        <a:t>10,7</a:t>
                      </a:r>
                      <a:endParaRPr lang="de-DE" sz="1200" b="0" i="0" u="none" strike="noStrike" dirty="0">
                        <a:solidFill>
                          <a:srgbClr val="000000"/>
                        </a:solidFill>
                        <a:effectLst/>
                        <a:latin typeface="Calibri"/>
                      </a:endParaRP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a:solidFill>
                            <a:srgbClr val="000000"/>
                          </a:solidFill>
                          <a:effectLst/>
                          <a:latin typeface="Calibri"/>
                        </a:rPr>
                        <a:t>2.380</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smtClean="0">
                          <a:solidFill>
                            <a:srgbClr val="000000"/>
                          </a:solidFill>
                          <a:effectLst/>
                          <a:latin typeface="Calibri"/>
                        </a:rPr>
                        <a:t>21,5</a:t>
                      </a:r>
                      <a:endParaRPr lang="de-DE" sz="1200" b="0" i="0" u="none" strike="noStrike" dirty="0">
                        <a:solidFill>
                          <a:srgbClr val="000000"/>
                        </a:solidFill>
                        <a:effectLst/>
                        <a:latin typeface="Calibri"/>
                      </a:endParaRP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dirty="0">
                          <a:solidFill>
                            <a:srgbClr val="000000"/>
                          </a:solidFill>
                          <a:effectLst/>
                          <a:latin typeface="Calibri"/>
                        </a:rPr>
                        <a:t>-50%</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r>
              <a:tr h="257921">
                <a:tc>
                  <a:txBody>
                    <a:bodyPr/>
                    <a:lstStyle/>
                    <a:p>
                      <a:pPr algn="l" fontAlgn="b"/>
                      <a:r>
                        <a:rPr lang="de-DE" sz="1200" b="0" i="0" u="none" strike="noStrike" dirty="0">
                          <a:solidFill>
                            <a:srgbClr val="000000"/>
                          </a:solidFill>
                          <a:effectLst/>
                          <a:latin typeface="Calibri"/>
                        </a:rPr>
                        <a:t>Bayern</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1.689</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12,9</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3.097</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23,7</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-45%</a:t>
                      </a:r>
                    </a:p>
                  </a:txBody>
                  <a:tcPr marL="9525" marR="9525" marT="9525" marB="0" anchor="b">
                    <a:lnL>
                      <a:noFill/>
                    </a:lnL>
                    <a:lnR>
                      <a:noFill/>
                    </a:lnR>
                    <a:lnT>
                      <a:noFill/>
                    </a:lnT>
                    <a:lnB>
                      <a:noFill/>
                    </a:lnB>
                  </a:tcPr>
                </a:tc>
              </a:tr>
              <a:tr h="257921">
                <a:tc>
                  <a:txBody>
                    <a:bodyPr/>
                    <a:lstStyle/>
                    <a:p>
                      <a:pPr algn="l" fontAlgn="b"/>
                      <a:r>
                        <a:rPr lang="de-DE" sz="1200" b="0" i="0" u="none" strike="noStrike" dirty="0">
                          <a:solidFill>
                            <a:srgbClr val="000000"/>
                          </a:solidFill>
                          <a:effectLst/>
                          <a:latin typeface="Calibri"/>
                        </a:rPr>
                        <a:t>Berlin</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345</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9,2</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434</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11,6</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-21%</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Brandenburg</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189</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7,5</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335</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13,3</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-44%</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Bremen</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141</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20,6</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159</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23,3</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-11%</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Hamburg</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117</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6,4</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286</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15,5</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-59%</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Hessen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581</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9,3</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762</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12,2</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-24%</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Mecklenburg-Vorpommern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28</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1,7</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21</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1,3</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smtClean="0">
                          <a:solidFill>
                            <a:srgbClr val="000000"/>
                          </a:solidFill>
                          <a:effectLst/>
                          <a:latin typeface="Calibri"/>
                        </a:rPr>
                        <a:t>+33</a:t>
                      </a:r>
                      <a:r>
                        <a:rPr lang="de-DE" sz="1200" b="0" i="0" u="none" strike="noStrike" dirty="0">
                          <a:solidFill>
                            <a:srgbClr val="000000"/>
                          </a:solidFill>
                          <a:effectLst/>
                          <a:latin typeface="Calibri"/>
                        </a:rPr>
                        <a:t>%</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Niedersachsen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425</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5,3</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809</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10,1</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-47%</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Nordrhein-Westfalen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1.609</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9,0</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2.577</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14,4</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-38%</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Rheinland-Pfalz</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238</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5,8</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363</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8,9</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-34%</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Saarland</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106</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10,7</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171</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17,3</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-38%</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Sachsen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177</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4,3</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253</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6,2</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-30%</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Sachsen-Anhalt</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67</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3,0</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135</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6,1</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-50%</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Schleswig-Holstein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147</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5,1</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201</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6,9</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-27%</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Thüringen</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a:solidFill>
                            <a:srgbClr val="000000"/>
                          </a:solidFill>
                          <a:effectLst/>
                          <a:latin typeface="Calibri"/>
                        </a:rPr>
                        <a:t>242</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smtClean="0">
                          <a:solidFill>
                            <a:srgbClr val="000000"/>
                          </a:solidFill>
                          <a:effectLst/>
                          <a:latin typeface="Calibri"/>
                        </a:rPr>
                        <a:t>11,3</a:t>
                      </a:r>
                      <a:endParaRPr lang="de-DE" sz="1200" b="0" i="0" u="none" strike="noStrike" dirty="0">
                        <a:solidFill>
                          <a:srgbClr val="000000"/>
                        </a:solidFill>
                        <a:effectLst/>
                        <a:latin typeface="Calibri"/>
                      </a:endParaRP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a:solidFill>
                            <a:srgbClr val="000000"/>
                          </a:solidFill>
                          <a:effectLst/>
                          <a:latin typeface="Calibri"/>
                        </a:rPr>
                        <a:t>327</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smtClean="0">
                          <a:solidFill>
                            <a:srgbClr val="000000"/>
                          </a:solidFill>
                          <a:effectLst/>
                          <a:latin typeface="Calibri"/>
                        </a:rPr>
                        <a:t>15,3</a:t>
                      </a:r>
                      <a:endParaRPr lang="de-DE" sz="1200" b="0" i="0" u="none" strike="noStrike" dirty="0">
                        <a:solidFill>
                          <a:srgbClr val="000000"/>
                        </a:solidFill>
                        <a:effectLst/>
                        <a:latin typeface="Calibri"/>
                      </a:endParaRP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dirty="0">
                          <a:solidFill>
                            <a:srgbClr val="000000"/>
                          </a:solidFill>
                          <a:effectLst/>
                          <a:latin typeface="Calibri"/>
                        </a:rPr>
                        <a:t>-26%</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r>
              <a:tr h="257921">
                <a:tc>
                  <a:txBody>
                    <a:bodyPr/>
                    <a:lstStyle/>
                    <a:p>
                      <a:pPr algn="l" fontAlgn="b"/>
                      <a:r>
                        <a:rPr lang="de-DE" sz="1200" b="1" i="0" u="none" strike="noStrike">
                          <a:solidFill>
                            <a:srgbClr val="000000"/>
                          </a:solidFill>
                          <a:effectLst/>
                          <a:latin typeface="Calibri"/>
                        </a:rPr>
                        <a:t>Gesamtergebnis</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dirty="0">
                          <a:solidFill>
                            <a:srgbClr val="000000"/>
                          </a:solidFill>
                          <a:effectLst/>
                          <a:latin typeface="Calibri"/>
                        </a:rPr>
                        <a:t>7.281</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smtClean="0">
                          <a:solidFill>
                            <a:srgbClr val="000000"/>
                          </a:solidFill>
                          <a:effectLst/>
                          <a:latin typeface="Calibri"/>
                        </a:rPr>
                        <a:t>8,8</a:t>
                      </a:r>
                      <a:endParaRPr lang="de-DE" sz="1200" b="1" i="0" u="none" strike="noStrike" dirty="0">
                        <a:solidFill>
                          <a:srgbClr val="000000"/>
                        </a:solidFill>
                        <a:effectLst/>
                        <a:latin typeface="Calibri"/>
                      </a:endParaRP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dirty="0">
                          <a:solidFill>
                            <a:srgbClr val="000000"/>
                          </a:solidFill>
                          <a:effectLst/>
                          <a:latin typeface="Calibri"/>
                        </a:rPr>
                        <a:t>12.310</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smtClean="0">
                          <a:solidFill>
                            <a:srgbClr val="000000"/>
                          </a:solidFill>
                          <a:effectLst/>
                          <a:latin typeface="Calibri"/>
                        </a:rPr>
                        <a:t>14,8</a:t>
                      </a:r>
                      <a:endParaRPr lang="de-DE" sz="1200" b="1" i="0" u="none" strike="noStrike" dirty="0">
                        <a:solidFill>
                          <a:srgbClr val="000000"/>
                        </a:solidFill>
                        <a:effectLst/>
                        <a:latin typeface="Calibri"/>
                      </a:endParaRP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dirty="0">
                          <a:solidFill>
                            <a:srgbClr val="000000"/>
                          </a:solidFill>
                          <a:effectLst/>
                          <a:latin typeface="Calibri"/>
                        </a:rPr>
                        <a:t>-41%</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r>
            </a:tbl>
          </a:graphicData>
        </a:graphic>
      </p:graphicFrame>
      <p:sp>
        <p:nvSpPr>
          <p:cNvPr id="3" name="Titel 2"/>
          <p:cNvSpPr>
            <a:spLocks noGrp="1"/>
          </p:cNvSpPr>
          <p:nvPr>
            <p:ph type="title"/>
          </p:nvPr>
        </p:nvSpPr>
        <p:spPr/>
        <p:txBody>
          <a:bodyPr/>
          <a:lstStyle/>
          <a:p>
            <a:r>
              <a:rPr lang="de-DE" dirty="0" smtClean="0"/>
              <a:t>Vergleich KW17/KW18 pro Bundesland</a:t>
            </a:r>
            <a:endParaRPr lang="de-DE" dirty="0"/>
          </a:p>
        </p:txBody>
      </p:sp>
      <p:sp>
        <p:nvSpPr>
          <p:cNvPr id="4" name="Datumsplatzhalter 3"/>
          <p:cNvSpPr>
            <a:spLocks noGrp="1"/>
          </p:cNvSpPr>
          <p:nvPr>
            <p:ph type="dt" sz="half" idx="14"/>
          </p:nvPr>
        </p:nvSpPr>
        <p:spPr/>
        <p:txBody>
          <a:bodyPr/>
          <a:lstStyle/>
          <a:p>
            <a:r>
              <a:rPr lang="de-DE" smtClean="0"/>
              <a:t>18.05.2020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17</a:t>
            </a:fld>
            <a:endParaRPr lang="de-DE" dirty="0"/>
          </a:p>
        </p:txBody>
      </p:sp>
    </p:spTree>
    <p:extLst>
      <p:ext uri="{BB962C8B-B14F-4D97-AF65-F5344CB8AC3E}">
        <p14:creationId xmlns:p14="http://schemas.microsoft.com/office/powerpoint/2010/main" val="61275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18.05.2020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18</a:t>
            </a:fld>
            <a:endParaRPr lang="de-DE" dirty="0"/>
          </a:p>
        </p:txBody>
      </p:sp>
      <p:sp>
        <p:nvSpPr>
          <p:cNvPr id="8" name="Titel 1"/>
          <p:cNvSpPr txBox="1">
            <a:spLocks/>
          </p:cNvSpPr>
          <p:nvPr/>
        </p:nvSpPr>
        <p:spPr>
          <a:xfrm>
            <a:off x="241540" y="205575"/>
            <a:ext cx="6504317" cy="307777"/>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Trendanalyse der Bundesländer</a:t>
            </a:r>
            <a:endParaRPr lang="de-DE" sz="2000" dirty="0">
              <a:solidFill>
                <a:schemeClr val="bg1"/>
              </a:solidFill>
            </a:endParaRPr>
          </a:p>
        </p:txBody>
      </p:sp>
      <p:sp>
        <p:nvSpPr>
          <p:cNvPr id="9" name="Textfeld 8"/>
          <p:cNvSpPr txBox="1"/>
          <p:nvPr/>
        </p:nvSpPr>
        <p:spPr>
          <a:xfrm>
            <a:off x="155122" y="544129"/>
            <a:ext cx="4050335" cy="367393"/>
          </a:xfrm>
          <a:prstGeom prst="rect">
            <a:avLst/>
          </a:prstGeom>
          <a:noFill/>
        </p:spPr>
        <p:txBody>
          <a:bodyPr wrap="square" rtlCol="0">
            <a:spAutoFit/>
          </a:bodyPr>
          <a:lstStyle/>
          <a:p>
            <a:r>
              <a:rPr lang="de-DE" dirty="0" smtClean="0"/>
              <a:t>Datenstand 18.05.2020</a:t>
            </a:r>
            <a:endParaRPr lang="de-DE" dirty="0"/>
          </a:p>
        </p:txBody>
      </p:sp>
      <p:sp>
        <p:nvSpPr>
          <p:cNvPr id="10" name="Rechteck 9"/>
          <p:cNvSpPr/>
          <p:nvPr/>
        </p:nvSpPr>
        <p:spPr>
          <a:xfrm>
            <a:off x="155122" y="812766"/>
            <a:ext cx="7086599" cy="369332"/>
          </a:xfrm>
          <a:prstGeom prst="rect">
            <a:avLst/>
          </a:prstGeom>
        </p:spPr>
        <p:txBody>
          <a:bodyPr wrap="square">
            <a:spAutoFit/>
          </a:bodyPr>
          <a:lstStyle/>
          <a:p>
            <a:r>
              <a:rPr lang="de-DE" dirty="0"/>
              <a:t>N</a:t>
            </a:r>
            <a:r>
              <a:rPr lang="de-DE" dirty="0" smtClean="0"/>
              <a:t>ach </a:t>
            </a:r>
            <a:r>
              <a:rPr lang="de-DE" dirty="0"/>
              <a:t>Erkrankungs- bzw. Meldedatum-Diagnoseverzug </a:t>
            </a:r>
            <a:r>
              <a:rPr lang="de-DE" dirty="0" smtClean="0"/>
              <a:t>von </a:t>
            </a:r>
            <a:r>
              <a:rPr lang="de-DE" dirty="0"/>
              <a:t>5 Tagen</a:t>
            </a:r>
          </a:p>
        </p:txBody>
      </p:sp>
      <p:graphicFrame>
        <p:nvGraphicFramePr>
          <p:cNvPr id="2" name="Objekt 1"/>
          <p:cNvGraphicFramePr>
            <a:graphicFrameLocks noChangeAspect="1"/>
          </p:cNvGraphicFramePr>
          <p:nvPr>
            <p:extLst>
              <p:ext uri="{D42A27DB-BD31-4B8C-83A1-F6EECF244321}">
                <p14:modId xmlns:p14="http://schemas.microsoft.com/office/powerpoint/2010/main" val="3757072856"/>
              </p:ext>
            </p:extLst>
          </p:nvPr>
        </p:nvGraphicFramePr>
        <p:xfrm>
          <a:off x="241541" y="1190626"/>
          <a:ext cx="7489296" cy="5298610"/>
        </p:xfrm>
        <a:graphic>
          <a:graphicData uri="http://schemas.openxmlformats.org/presentationml/2006/ole">
            <mc:AlternateContent xmlns:mc="http://schemas.openxmlformats.org/markup-compatibility/2006">
              <mc:Choice xmlns:v="urn:schemas-microsoft-com:vml" Requires="v">
                <p:oleObj spid="_x0000_s10299" name="Acrobat Document" r:id="rId3" imgW="8010356" imgH="5667375" progId="AcroExch.Document.2017">
                  <p:embed/>
                </p:oleObj>
              </mc:Choice>
              <mc:Fallback>
                <p:oleObj name="Acrobat Document" r:id="rId3" imgW="8010356" imgH="5667375" progId="AcroExch.Document.2017">
                  <p:embed/>
                  <p:pic>
                    <p:nvPicPr>
                      <p:cNvPr id="0" name=""/>
                      <p:cNvPicPr/>
                      <p:nvPr/>
                    </p:nvPicPr>
                    <p:blipFill>
                      <a:blip r:embed="rId4"/>
                      <a:stretch>
                        <a:fillRect/>
                      </a:stretch>
                    </p:blipFill>
                    <p:spPr>
                      <a:xfrm>
                        <a:off x="241541" y="1190626"/>
                        <a:ext cx="7489296" cy="5298610"/>
                      </a:xfrm>
                      <a:prstGeom prst="rect">
                        <a:avLst/>
                      </a:prstGeom>
                    </p:spPr>
                  </p:pic>
                </p:oleObj>
              </mc:Fallback>
            </mc:AlternateContent>
          </a:graphicData>
        </a:graphic>
      </p:graphicFrame>
    </p:spTree>
    <p:extLst>
      <p:ext uri="{BB962C8B-B14F-4D97-AF65-F5344CB8AC3E}">
        <p14:creationId xmlns:p14="http://schemas.microsoft.com/office/powerpoint/2010/main" val="3327361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241540" y="205575"/>
            <a:ext cx="6504317" cy="307777"/>
          </a:xfrm>
          <a:solidFill>
            <a:srgbClr val="045AA6"/>
          </a:solidFill>
        </p:spPr>
        <p:txBody>
          <a:bodyPr lIns="72000"/>
          <a:lstStyle/>
          <a:p>
            <a:pPr>
              <a:spcBef>
                <a:spcPts val="600"/>
              </a:spcBef>
            </a:pPr>
            <a:r>
              <a:rPr lang="de-DE" sz="2000" dirty="0" smtClean="0">
                <a:solidFill>
                  <a:schemeClr val="bg1"/>
                </a:solidFill>
              </a:rPr>
              <a:t>Trendanalyse der Landkreise</a:t>
            </a:r>
            <a:endParaRPr lang="de-DE" sz="2000" dirty="0">
              <a:solidFill>
                <a:schemeClr val="bg1"/>
              </a:solidFill>
            </a:endParaRPr>
          </a:p>
        </p:txBody>
      </p:sp>
      <p:sp>
        <p:nvSpPr>
          <p:cNvPr id="10" name="Datumsplatzhalter 9"/>
          <p:cNvSpPr>
            <a:spLocks noGrp="1"/>
          </p:cNvSpPr>
          <p:nvPr>
            <p:ph type="dt" sz="half" idx="14"/>
          </p:nvPr>
        </p:nvSpPr>
        <p:spPr/>
        <p:txBody>
          <a:bodyPr/>
          <a:lstStyle/>
          <a:p>
            <a:r>
              <a:rPr lang="de-DE" smtClean="0"/>
              <a:t>18.05.2020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19</a:t>
            </a:fld>
            <a:endParaRPr lang="de-DE"/>
          </a:p>
        </p:txBody>
      </p:sp>
      <p:sp>
        <p:nvSpPr>
          <p:cNvPr id="6" name="Textfeld 5"/>
          <p:cNvSpPr txBox="1"/>
          <p:nvPr/>
        </p:nvSpPr>
        <p:spPr>
          <a:xfrm>
            <a:off x="155122" y="544129"/>
            <a:ext cx="4050335" cy="367393"/>
          </a:xfrm>
          <a:prstGeom prst="rect">
            <a:avLst/>
          </a:prstGeom>
          <a:noFill/>
        </p:spPr>
        <p:txBody>
          <a:bodyPr wrap="square" rtlCol="0">
            <a:spAutoFit/>
          </a:bodyPr>
          <a:lstStyle/>
          <a:p>
            <a:r>
              <a:rPr lang="de-DE" dirty="0" smtClean="0"/>
              <a:t>Datenstand 18.05.2020</a:t>
            </a:r>
            <a:endParaRPr lang="de-DE" dirty="0"/>
          </a:p>
        </p:txBody>
      </p:sp>
      <p:sp>
        <p:nvSpPr>
          <p:cNvPr id="9" name="Rechteck 8"/>
          <p:cNvSpPr/>
          <p:nvPr/>
        </p:nvSpPr>
        <p:spPr>
          <a:xfrm>
            <a:off x="155122" y="812766"/>
            <a:ext cx="7086599" cy="369332"/>
          </a:xfrm>
          <a:prstGeom prst="rect">
            <a:avLst/>
          </a:prstGeom>
        </p:spPr>
        <p:txBody>
          <a:bodyPr wrap="square">
            <a:spAutoFit/>
          </a:bodyPr>
          <a:lstStyle/>
          <a:p>
            <a:r>
              <a:rPr lang="de-DE" dirty="0"/>
              <a:t>N</a:t>
            </a:r>
            <a:r>
              <a:rPr lang="de-DE" dirty="0" smtClean="0"/>
              <a:t>ach </a:t>
            </a:r>
            <a:r>
              <a:rPr lang="de-DE" dirty="0"/>
              <a:t>Erkrankungs- bzw. Meldedatum-Diagnoseverzug </a:t>
            </a:r>
            <a:r>
              <a:rPr lang="de-DE" dirty="0" smtClean="0"/>
              <a:t>von </a:t>
            </a:r>
            <a:r>
              <a:rPr lang="de-DE" dirty="0"/>
              <a:t>5 Tagen</a:t>
            </a:r>
          </a:p>
        </p:txBody>
      </p:sp>
      <p:graphicFrame>
        <p:nvGraphicFramePr>
          <p:cNvPr id="5" name="Objekt 4"/>
          <p:cNvGraphicFramePr>
            <a:graphicFrameLocks noChangeAspect="1"/>
          </p:cNvGraphicFramePr>
          <p:nvPr>
            <p:extLst>
              <p:ext uri="{D42A27DB-BD31-4B8C-83A1-F6EECF244321}">
                <p14:modId xmlns:p14="http://schemas.microsoft.com/office/powerpoint/2010/main" val="3794279889"/>
              </p:ext>
            </p:extLst>
          </p:nvPr>
        </p:nvGraphicFramePr>
        <p:xfrm>
          <a:off x="241541" y="1151089"/>
          <a:ext cx="7640925" cy="5405887"/>
        </p:xfrm>
        <a:graphic>
          <a:graphicData uri="http://schemas.openxmlformats.org/presentationml/2006/ole">
            <mc:AlternateContent xmlns:mc="http://schemas.openxmlformats.org/markup-compatibility/2006">
              <mc:Choice xmlns:v="urn:schemas-microsoft-com:vml" Requires="v">
                <p:oleObj spid="_x0000_s9277" name="Acrobat Document" r:id="rId4" imgW="8010356" imgH="5667375" progId="AcroExch.Document.2017">
                  <p:embed/>
                </p:oleObj>
              </mc:Choice>
              <mc:Fallback>
                <p:oleObj name="Acrobat Document" r:id="rId4" imgW="8010356" imgH="5667375" progId="AcroExch.Document.2017">
                  <p:embed/>
                  <p:pic>
                    <p:nvPicPr>
                      <p:cNvPr id="0" name=""/>
                      <p:cNvPicPr/>
                      <p:nvPr/>
                    </p:nvPicPr>
                    <p:blipFill>
                      <a:blip r:embed="rId5"/>
                      <a:stretch>
                        <a:fillRect/>
                      </a:stretch>
                    </p:blipFill>
                    <p:spPr>
                      <a:xfrm>
                        <a:off x="241541" y="1151089"/>
                        <a:ext cx="7640925" cy="5405887"/>
                      </a:xfrm>
                      <a:prstGeom prst="rect">
                        <a:avLst/>
                      </a:prstGeom>
                    </p:spPr>
                  </p:pic>
                </p:oleObj>
              </mc:Fallback>
            </mc:AlternateContent>
          </a:graphicData>
        </a:graphic>
      </p:graphicFrame>
    </p:spTree>
    <p:extLst>
      <p:ext uri="{BB962C8B-B14F-4D97-AF65-F5344CB8AC3E}">
        <p14:creationId xmlns:p14="http://schemas.microsoft.com/office/powerpoint/2010/main" val="1480601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18.05.2020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a:t>
            </a:fld>
            <a:endParaRPr lang="de-DE"/>
          </a:p>
        </p:txBody>
      </p:sp>
      <p:sp>
        <p:nvSpPr>
          <p:cNvPr id="2" name="Titel 1"/>
          <p:cNvSpPr>
            <a:spLocks noGrp="1"/>
          </p:cNvSpPr>
          <p:nvPr>
            <p:ph type="title"/>
          </p:nvPr>
        </p:nvSpPr>
        <p:spPr>
          <a:xfrm>
            <a:off x="342899" y="451218"/>
            <a:ext cx="6784521" cy="307777"/>
          </a:xfrm>
          <a:solidFill>
            <a:srgbClr val="045AA6"/>
          </a:solidFill>
        </p:spPr>
        <p:txBody>
          <a:bodyPr lIns="72000"/>
          <a:lstStyle/>
          <a:p>
            <a:pPr>
              <a:spcBef>
                <a:spcPts val="600"/>
              </a:spcBef>
            </a:pPr>
            <a:r>
              <a:rPr lang="de-DE" sz="2000" dirty="0" smtClean="0">
                <a:solidFill>
                  <a:schemeClr val="bg1"/>
                </a:solidFill>
              </a:rPr>
              <a:t>Fälle und Todesfälle pro Bundesland </a:t>
            </a:r>
            <a:r>
              <a:rPr lang="de-DE" sz="1400" dirty="0" smtClean="0">
                <a:solidFill>
                  <a:schemeClr val="bg1"/>
                </a:solidFill>
              </a:rPr>
              <a:t>(Datenstand: 18.05.2020. 00:00)</a:t>
            </a:r>
            <a:endParaRPr lang="de-DE" sz="1400" dirty="0">
              <a:solidFill>
                <a:schemeClr val="bg1"/>
              </a:solidFill>
            </a:endParaRPr>
          </a:p>
        </p:txBody>
      </p:sp>
      <p:graphicFrame>
        <p:nvGraphicFramePr>
          <p:cNvPr id="6" name="Tabelle 5"/>
          <p:cNvGraphicFramePr>
            <a:graphicFrameLocks noGrp="1"/>
          </p:cNvGraphicFramePr>
          <p:nvPr>
            <p:extLst>
              <p:ext uri="{D42A27DB-BD31-4B8C-83A1-F6EECF244321}">
                <p14:modId xmlns:p14="http://schemas.microsoft.com/office/powerpoint/2010/main" val="1474737894"/>
              </p:ext>
            </p:extLst>
          </p:nvPr>
        </p:nvGraphicFramePr>
        <p:xfrm>
          <a:off x="342900" y="1272206"/>
          <a:ext cx="8207376" cy="4794727"/>
        </p:xfrm>
        <a:graphic>
          <a:graphicData uri="http://schemas.openxmlformats.org/drawingml/2006/table">
            <a:tbl>
              <a:tblPr/>
              <a:tblGrid>
                <a:gridCol w="2133065"/>
                <a:gridCol w="1142428"/>
                <a:gridCol w="1374110"/>
                <a:gridCol w="1171721"/>
                <a:gridCol w="1193026"/>
                <a:gridCol w="1193026"/>
              </a:tblGrid>
              <a:tr h="487522">
                <a:tc>
                  <a:txBody>
                    <a:bodyPr/>
                    <a:lstStyle/>
                    <a:p>
                      <a:pPr algn="l" fontAlgn="ctr"/>
                      <a:r>
                        <a:rPr lang="de-DE" sz="1300" b="1" i="0" u="none" strike="noStrike" dirty="0">
                          <a:solidFill>
                            <a:srgbClr val="FFFFFF"/>
                          </a:solidFill>
                          <a:effectLst/>
                          <a:latin typeface="Calibri"/>
                        </a:rPr>
                        <a:t>Bundesland</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Anzahl</a:t>
                      </a:r>
                    </a:p>
                  </a:txBody>
                  <a:tcPr marL="7883" marR="7883" marT="7883"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Differenz Vortag</a:t>
                      </a:r>
                    </a:p>
                  </a:txBody>
                  <a:tcPr marL="7883" marR="7883" marT="7883"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Fälle/100.000 Einw.</a:t>
                      </a:r>
                    </a:p>
                  </a:txBody>
                  <a:tcPr marL="7883" marR="7883" marT="7883"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Todesfälle</a:t>
                      </a:r>
                    </a:p>
                  </a:txBody>
                  <a:tcPr marL="7883" marR="7883" marT="7883"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Todesfälle/ 100.000 Einw.</a:t>
                      </a:r>
                    </a:p>
                  </a:txBody>
                  <a:tcPr marL="7883" marR="7883" marT="7883"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r>
              <a:tr h="243761">
                <a:tc>
                  <a:txBody>
                    <a:bodyPr/>
                    <a:lstStyle/>
                    <a:p>
                      <a:pPr algn="l" fontAlgn="ctr"/>
                      <a:r>
                        <a:rPr lang="de-DE" sz="1300" b="0" i="0" u="none" strike="noStrike">
                          <a:solidFill>
                            <a:srgbClr val="000000"/>
                          </a:solidFill>
                          <a:effectLst/>
                          <a:latin typeface="Calibri"/>
                        </a:rPr>
                        <a:t>Baden-Württemberg</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34.000</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50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307</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1.652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14,9</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43761">
                <a:tc>
                  <a:txBody>
                    <a:bodyPr/>
                    <a:lstStyle/>
                    <a:p>
                      <a:pPr algn="l" fontAlgn="ctr"/>
                      <a:r>
                        <a:rPr lang="de-DE" sz="1300" b="0" i="0" u="none" strike="noStrike">
                          <a:solidFill>
                            <a:srgbClr val="000000"/>
                          </a:solidFill>
                          <a:effectLst/>
                          <a:latin typeface="Calibri"/>
                        </a:rPr>
                        <a:t>Bayern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45.507</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80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348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2.287</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17,5</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43761">
                <a:tc>
                  <a:txBody>
                    <a:bodyPr/>
                    <a:lstStyle/>
                    <a:p>
                      <a:pPr algn="l" fontAlgn="ctr"/>
                      <a:r>
                        <a:rPr lang="de-DE" sz="1300" b="0" i="0" u="none" strike="noStrike">
                          <a:solidFill>
                            <a:srgbClr val="000000"/>
                          </a:solidFill>
                          <a:effectLst/>
                          <a:latin typeface="Calibri"/>
                        </a:rPr>
                        <a:t>Berlin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6.458</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172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180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4,8</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43761">
                <a:tc>
                  <a:txBody>
                    <a:bodyPr/>
                    <a:lstStyle/>
                    <a:p>
                      <a:pPr algn="l" fontAlgn="ctr"/>
                      <a:r>
                        <a:rPr lang="de-DE" sz="1300" b="0" i="0" u="none" strike="noStrike">
                          <a:solidFill>
                            <a:srgbClr val="000000"/>
                          </a:solidFill>
                          <a:effectLst/>
                          <a:latin typeface="Calibri"/>
                        </a:rPr>
                        <a:t>Brandenburg</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3.172</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126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149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5,9</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43761">
                <a:tc>
                  <a:txBody>
                    <a:bodyPr/>
                    <a:lstStyle/>
                    <a:p>
                      <a:pPr algn="l" fontAlgn="ctr"/>
                      <a:r>
                        <a:rPr lang="de-DE" sz="1300" b="0" i="0" u="none" strike="noStrike">
                          <a:solidFill>
                            <a:srgbClr val="000000"/>
                          </a:solidFill>
                          <a:effectLst/>
                          <a:latin typeface="Calibri"/>
                        </a:rPr>
                        <a:t>Bremen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1.171</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7</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171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38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5,6</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43761">
                <a:tc>
                  <a:txBody>
                    <a:bodyPr/>
                    <a:lstStyle/>
                    <a:p>
                      <a:pPr algn="l" fontAlgn="ctr"/>
                      <a:r>
                        <a:rPr lang="de-DE" sz="1300" b="0" i="0" u="none" strike="noStrike">
                          <a:solidFill>
                            <a:srgbClr val="000000"/>
                          </a:solidFill>
                          <a:effectLst/>
                          <a:latin typeface="Calibri"/>
                        </a:rPr>
                        <a:t>Hamburg</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5.037</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274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232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12,6</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43761">
                <a:tc>
                  <a:txBody>
                    <a:bodyPr/>
                    <a:lstStyle/>
                    <a:p>
                      <a:pPr algn="l" fontAlgn="ctr"/>
                      <a:r>
                        <a:rPr lang="de-DE" sz="1300" b="0" i="0" u="none" strike="noStrike">
                          <a:solidFill>
                            <a:srgbClr val="000000"/>
                          </a:solidFill>
                          <a:effectLst/>
                          <a:latin typeface="Calibri"/>
                        </a:rPr>
                        <a:t>Hessen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9.337</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20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149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439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7,0</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43761">
                <a:tc>
                  <a:txBody>
                    <a:bodyPr/>
                    <a:lstStyle/>
                    <a:p>
                      <a:pPr algn="l" fontAlgn="ctr"/>
                      <a:r>
                        <a:rPr lang="de-DE" sz="1300" b="0" i="0" u="none" strike="noStrike">
                          <a:solidFill>
                            <a:srgbClr val="000000"/>
                          </a:solidFill>
                          <a:effectLst/>
                          <a:latin typeface="Calibri"/>
                        </a:rPr>
                        <a:t>Mecklenburg-Vorpommern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752</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47</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1,2</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43761">
                <a:tc>
                  <a:txBody>
                    <a:bodyPr/>
                    <a:lstStyle/>
                    <a:p>
                      <a:pPr algn="l" fontAlgn="ctr"/>
                      <a:r>
                        <a:rPr lang="de-DE" sz="1300" b="0" i="0" u="none" strike="noStrike">
                          <a:solidFill>
                            <a:srgbClr val="000000"/>
                          </a:solidFill>
                          <a:effectLst/>
                          <a:latin typeface="Calibri"/>
                        </a:rPr>
                        <a:t>Niedersachsen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11.167</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140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545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6,8</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43761">
                <a:tc>
                  <a:txBody>
                    <a:bodyPr/>
                    <a:lstStyle/>
                    <a:p>
                      <a:pPr algn="l" fontAlgn="ctr"/>
                      <a:r>
                        <a:rPr lang="de-DE" sz="1300" b="0" i="0" u="none" strike="noStrike">
                          <a:solidFill>
                            <a:srgbClr val="000000"/>
                          </a:solidFill>
                          <a:effectLst/>
                          <a:latin typeface="Calibri"/>
                        </a:rPr>
                        <a:t>Nordrhein-Westfalen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36.365</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79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203</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1.512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8,4</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43761">
                <a:tc>
                  <a:txBody>
                    <a:bodyPr/>
                    <a:lstStyle/>
                    <a:p>
                      <a:pPr algn="l" fontAlgn="ctr"/>
                      <a:r>
                        <a:rPr lang="de-DE" sz="1300" b="0" i="0" u="none" strike="noStrike">
                          <a:solidFill>
                            <a:srgbClr val="000000"/>
                          </a:solidFill>
                          <a:effectLst/>
                          <a:latin typeface="Calibri"/>
                        </a:rPr>
                        <a:t>Rheinland-Pfalz</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6.490</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159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217</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5,3</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43761">
                <a:tc>
                  <a:txBody>
                    <a:bodyPr/>
                    <a:lstStyle/>
                    <a:p>
                      <a:pPr algn="l" fontAlgn="ctr"/>
                      <a:r>
                        <a:rPr lang="de-DE" sz="1300" b="0" i="0" u="none" strike="noStrike">
                          <a:solidFill>
                            <a:srgbClr val="000000"/>
                          </a:solidFill>
                          <a:effectLst/>
                          <a:latin typeface="Calibri"/>
                        </a:rPr>
                        <a:t>Saarland</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2.696</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272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149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15,0</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43761">
                <a:tc>
                  <a:txBody>
                    <a:bodyPr/>
                    <a:lstStyle/>
                    <a:p>
                      <a:pPr algn="l" fontAlgn="ctr"/>
                      <a:r>
                        <a:rPr lang="de-DE" sz="1300" b="0" i="0" u="none" strike="noStrike">
                          <a:solidFill>
                            <a:srgbClr val="000000"/>
                          </a:solidFill>
                          <a:effectLst/>
                          <a:latin typeface="Calibri"/>
                        </a:rPr>
                        <a:t>Sachsen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5.125</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126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196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4,8</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43761">
                <a:tc>
                  <a:txBody>
                    <a:bodyPr/>
                    <a:lstStyle/>
                    <a:p>
                      <a:pPr algn="l" fontAlgn="ctr"/>
                      <a:r>
                        <a:rPr lang="de-DE" sz="1300" b="0" i="0" u="none" strike="noStrike">
                          <a:solidFill>
                            <a:srgbClr val="000000"/>
                          </a:solidFill>
                          <a:effectLst/>
                          <a:latin typeface="Calibri"/>
                        </a:rPr>
                        <a:t>Sachsen-Anhalt</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1.678</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76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54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2,4</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43761">
                <a:tc>
                  <a:txBody>
                    <a:bodyPr/>
                    <a:lstStyle/>
                    <a:p>
                      <a:pPr algn="l" fontAlgn="ctr"/>
                      <a:r>
                        <a:rPr lang="de-DE" sz="1300" b="0" i="0" u="none" strike="noStrike">
                          <a:solidFill>
                            <a:srgbClr val="000000"/>
                          </a:solidFill>
                          <a:effectLst/>
                          <a:latin typeface="Calibri"/>
                        </a:rPr>
                        <a:t>Schleswig-Holstein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3.002</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104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126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4,3</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43761">
                <a:tc>
                  <a:txBody>
                    <a:bodyPr/>
                    <a:lstStyle/>
                    <a:p>
                      <a:pPr algn="l" fontAlgn="ctr"/>
                      <a:r>
                        <a:rPr lang="de-DE" sz="1300" b="0" i="0" u="none" strike="noStrike">
                          <a:solidFill>
                            <a:srgbClr val="000000"/>
                          </a:solidFill>
                          <a:effectLst/>
                          <a:latin typeface="Calibri"/>
                        </a:rPr>
                        <a:t>Thüringen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2.740</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128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139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6,5</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3761">
                <a:tc>
                  <a:txBody>
                    <a:bodyPr/>
                    <a:lstStyle/>
                    <a:p>
                      <a:pPr algn="l" fontAlgn="ctr"/>
                      <a:r>
                        <a:rPr lang="de-DE" sz="1300" b="1" i="0" u="none" strike="noStrike">
                          <a:solidFill>
                            <a:srgbClr val="000000"/>
                          </a:solidFill>
                          <a:effectLst/>
                          <a:latin typeface="Calibri"/>
                        </a:rPr>
                        <a:t>Gesamt</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a:solidFill>
                            <a:srgbClr val="000000"/>
                          </a:solidFill>
                          <a:effectLst/>
                          <a:latin typeface="Calibri"/>
                        </a:rPr>
                        <a:t>174.697</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a:solidFill>
                            <a:srgbClr val="000000"/>
                          </a:solidFill>
                          <a:effectLst/>
                          <a:latin typeface="Calibri"/>
                        </a:rPr>
                        <a:t>342</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a:solidFill>
                            <a:srgbClr val="000000"/>
                          </a:solidFill>
                          <a:effectLst/>
                          <a:latin typeface="Calibri"/>
                        </a:rPr>
                        <a:t>210</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a:solidFill>
                            <a:srgbClr val="000000"/>
                          </a:solidFill>
                          <a:effectLst/>
                          <a:latin typeface="Calibri"/>
                        </a:rPr>
                        <a:t>7.935</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dirty="0">
                          <a:solidFill>
                            <a:srgbClr val="000000"/>
                          </a:solidFill>
                          <a:effectLst/>
                          <a:latin typeface="Calibri"/>
                        </a:rPr>
                        <a:t>9,5</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bl>
          </a:graphicData>
        </a:graphic>
      </p:graphicFrame>
    </p:spTree>
    <p:extLst>
      <p:ext uri="{BB962C8B-B14F-4D97-AF65-F5344CB8AC3E}">
        <p14:creationId xmlns:p14="http://schemas.microsoft.com/office/powerpoint/2010/main" val="42735418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13" y="4087963"/>
            <a:ext cx="6980237" cy="273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atumsplatzhalter 9"/>
          <p:cNvSpPr>
            <a:spLocks noGrp="1"/>
          </p:cNvSpPr>
          <p:nvPr>
            <p:ph type="dt" sz="half" idx="14"/>
          </p:nvPr>
        </p:nvSpPr>
        <p:spPr/>
        <p:txBody>
          <a:bodyPr/>
          <a:lstStyle/>
          <a:p>
            <a:r>
              <a:rPr lang="de-DE" smtClean="0"/>
              <a:t>18.05.2020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20</a:t>
            </a:fld>
            <a:endParaRPr lang="de-DE"/>
          </a:p>
        </p:txBody>
      </p:sp>
      <p:sp>
        <p:nvSpPr>
          <p:cNvPr id="2" name="Titel 1"/>
          <p:cNvSpPr>
            <a:spLocks noGrp="1"/>
          </p:cNvSpPr>
          <p:nvPr>
            <p:ph type="title"/>
          </p:nvPr>
        </p:nvSpPr>
        <p:spPr>
          <a:xfrm>
            <a:off x="236765" y="195532"/>
            <a:ext cx="6945085" cy="307777"/>
          </a:xfrm>
          <a:solidFill>
            <a:srgbClr val="045AA6"/>
          </a:solidFill>
        </p:spPr>
        <p:txBody>
          <a:bodyPr lIns="72000"/>
          <a:lstStyle/>
          <a:p>
            <a:pPr>
              <a:spcBef>
                <a:spcPts val="600"/>
              </a:spcBef>
            </a:pPr>
            <a:r>
              <a:rPr lang="de-DE" sz="2000" dirty="0" smtClean="0">
                <a:solidFill>
                  <a:schemeClr val="bg1"/>
                </a:solidFill>
              </a:rPr>
              <a:t>Alters- &amp; </a:t>
            </a:r>
            <a:r>
              <a:rPr lang="de-DE" sz="2000" dirty="0">
                <a:solidFill>
                  <a:schemeClr val="bg1"/>
                </a:solidFill>
              </a:rPr>
              <a:t>Geschlechtsverteilung: </a:t>
            </a:r>
            <a:r>
              <a:rPr lang="de-DE" sz="2000" dirty="0" smtClean="0">
                <a:solidFill>
                  <a:schemeClr val="bg1"/>
                </a:solidFill>
              </a:rPr>
              <a:t>Gesamtfälle </a:t>
            </a:r>
            <a:r>
              <a:rPr lang="de-DE" sz="1200" dirty="0">
                <a:solidFill>
                  <a:schemeClr val="bg1"/>
                </a:solidFill>
              </a:rPr>
              <a:t>(Datenstand: </a:t>
            </a:r>
            <a:r>
              <a:rPr lang="de-DE" sz="1200" dirty="0" smtClean="0">
                <a:solidFill>
                  <a:schemeClr val="bg1"/>
                </a:solidFill>
              </a:rPr>
              <a:t>18.05.2020. </a:t>
            </a:r>
            <a:r>
              <a:rPr lang="de-DE" sz="1200" dirty="0">
                <a:solidFill>
                  <a:schemeClr val="bg1"/>
                </a:solidFill>
              </a:rPr>
              <a:t>00:00)</a:t>
            </a:r>
          </a:p>
        </p:txBody>
      </p:sp>
      <p:graphicFrame>
        <p:nvGraphicFramePr>
          <p:cNvPr id="11" name="Tabelle 10"/>
          <p:cNvGraphicFramePr>
            <a:graphicFrameLocks noGrp="1"/>
          </p:cNvGraphicFramePr>
          <p:nvPr>
            <p:extLst>
              <p:ext uri="{D42A27DB-BD31-4B8C-83A1-F6EECF244321}">
                <p14:modId xmlns:p14="http://schemas.microsoft.com/office/powerpoint/2010/main" val="2993792562"/>
              </p:ext>
            </p:extLst>
          </p:nvPr>
        </p:nvGraphicFramePr>
        <p:xfrm>
          <a:off x="236765" y="539859"/>
          <a:ext cx="6916510" cy="1277753"/>
        </p:xfrm>
        <a:graphic>
          <a:graphicData uri="http://schemas.openxmlformats.org/drawingml/2006/table">
            <a:tbl>
              <a:tblPr bandRow="1">
                <a:tableStyleId>{5C22544A-7EE6-4342-B048-85BDC9FD1C3A}</a:tableStyleId>
              </a:tblPr>
              <a:tblGrid>
                <a:gridCol w="4478110"/>
                <a:gridCol w="2438400"/>
              </a:tblGrid>
              <a:tr h="315875">
                <a:tc>
                  <a:txBody>
                    <a:bodyPr/>
                    <a:lstStyle/>
                    <a:p>
                      <a:r>
                        <a:rPr lang="de-DE" sz="1400" dirty="0" smtClean="0">
                          <a:solidFill>
                            <a:schemeClr val="tx1"/>
                          </a:solidFill>
                        </a:rPr>
                        <a:t>Anzahl Gesamtfälle (m. Angaben zu Alter und Geschlecht)</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174.697</a:t>
                      </a:r>
                      <a:r>
                        <a:rPr lang="de-DE" sz="1400" kern="1200" baseline="0" dirty="0" smtClean="0">
                          <a:solidFill>
                            <a:schemeClr val="tx1"/>
                          </a:solidFill>
                          <a:latin typeface="+mn-lt"/>
                          <a:ea typeface="+mn-ea"/>
                          <a:cs typeface="+mn-cs"/>
                        </a:rPr>
                        <a:t> (174.565)</a:t>
                      </a:r>
                      <a:endParaRPr lang="de-DE" sz="1400" kern="1200" dirty="0">
                        <a:solidFill>
                          <a:schemeClr val="tx1"/>
                        </a:solidFill>
                        <a:latin typeface="+mn-lt"/>
                        <a:ea typeface="+mn-ea"/>
                        <a:cs typeface="+mn-cs"/>
                      </a:endParaRPr>
                    </a:p>
                  </a:txBody>
                  <a:tcPr marL="9525" marR="9525" marT="9525" marB="0" anchor="ctr"/>
                </a:tc>
              </a:tr>
              <a:tr h="320626">
                <a:tc>
                  <a:txBody>
                    <a:bodyPr/>
                    <a:lstStyle/>
                    <a:p>
                      <a:r>
                        <a:rPr lang="de-DE" sz="1400" dirty="0" smtClean="0">
                          <a:solidFill>
                            <a:schemeClr val="tx1"/>
                          </a:solidFill>
                        </a:rPr>
                        <a:t>Median/Mittelwert Alter in Jahren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50/49</a:t>
                      </a:r>
                      <a:endParaRPr lang="de-DE" sz="1400" kern="1200" dirty="0">
                        <a:solidFill>
                          <a:schemeClr val="tx1"/>
                        </a:solidFill>
                        <a:latin typeface="+mn-lt"/>
                        <a:ea typeface="+mn-ea"/>
                        <a:cs typeface="+mn-cs"/>
                      </a:endParaRPr>
                    </a:p>
                  </a:txBody>
                  <a:tcPr marL="9525" marR="9525" marT="9525" marB="0" anchor="ctr"/>
                </a:tc>
              </a:tr>
              <a:tr h="320626">
                <a:tc>
                  <a:txBody>
                    <a:bodyPr/>
                    <a:lstStyle/>
                    <a:p>
                      <a:r>
                        <a:rPr lang="de-DE" sz="1400" dirty="0" smtClean="0">
                          <a:solidFill>
                            <a:schemeClr val="tx1"/>
                          </a:solidFill>
                        </a:rPr>
                        <a:t>Anteil 70</a:t>
                      </a:r>
                      <a:r>
                        <a:rPr lang="de-DE" sz="1400" baseline="0" dirty="0" smtClean="0">
                          <a:solidFill>
                            <a:schemeClr val="tx1"/>
                          </a:solidFill>
                        </a:rPr>
                        <a:t> Jahre und älter (an allen Fällen)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19%</a:t>
                      </a:r>
                      <a:endParaRPr lang="de-DE" sz="1400" dirty="0">
                        <a:solidFill>
                          <a:schemeClr val="tx1"/>
                        </a:solidFill>
                      </a:endParaRPr>
                    </a:p>
                  </a:txBody>
                  <a:tcPr anchor="ctr"/>
                </a:tc>
              </a:tr>
              <a:tr h="320626">
                <a:tc>
                  <a:txBody>
                    <a:bodyPr/>
                    <a:lstStyle/>
                    <a:p>
                      <a:r>
                        <a:rPr lang="de-DE" sz="1400" dirty="0" smtClean="0">
                          <a:solidFill>
                            <a:schemeClr val="tx1"/>
                          </a:solidFill>
                        </a:rPr>
                        <a:t>Anteil</a:t>
                      </a:r>
                      <a:r>
                        <a:rPr lang="de-DE" sz="1400" baseline="0" dirty="0" smtClean="0">
                          <a:solidFill>
                            <a:schemeClr val="tx1"/>
                          </a:solidFill>
                        </a:rPr>
                        <a:t> männlich/weiblich</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48%/52%</a:t>
                      </a:r>
                      <a:endParaRPr lang="de-DE" sz="1400" dirty="0">
                        <a:solidFill>
                          <a:schemeClr val="tx1"/>
                        </a:solidFill>
                      </a:endParaRPr>
                    </a:p>
                  </a:txBody>
                  <a:tcPr anchor="ctr"/>
                </a:tc>
              </a:tr>
            </a:tbl>
          </a:graphicData>
        </a:graphic>
      </p:graphicFrame>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765" y="1817612"/>
            <a:ext cx="6980237" cy="273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87123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18.05.2020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21</a:t>
            </a:fld>
            <a:endParaRPr lang="de-DE"/>
          </a:p>
        </p:txBody>
      </p:sp>
      <p:sp>
        <p:nvSpPr>
          <p:cNvPr id="2" name="Titel 1"/>
          <p:cNvSpPr>
            <a:spLocks noGrp="1"/>
          </p:cNvSpPr>
          <p:nvPr>
            <p:ph type="title"/>
          </p:nvPr>
        </p:nvSpPr>
        <p:spPr>
          <a:xfrm>
            <a:off x="236766" y="195532"/>
            <a:ext cx="6966292" cy="492443"/>
          </a:xfrm>
          <a:solidFill>
            <a:srgbClr val="045AA6"/>
          </a:solidFill>
        </p:spPr>
        <p:txBody>
          <a:bodyPr lIns="72000"/>
          <a:lstStyle/>
          <a:p>
            <a:pPr>
              <a:spcBef>
                <a:spcPts val="600"/>
              </a:spcBef>
            </a:pPr>
            <a:r>
              <a:rPr lang="de-DE" sz="2000" dirty="0" smtClean="0">
                <a:solidFill>
                  <a:schemeClr val="bg1"/>
                </a:solidFill>
              </a:rPr>
              <a:t>Altersverteilung nach Meldewoche: Gesamtfälle; </a:t>
            </a:r>
            <a:br>
              <a:rPr lang="de-DE" sz="2000" dirty="0" smtClean="0">
                <a:solidFill>
                  <a:schemeClr val="bg1"/>
                </a:solidFill>
              </a:rPr>
            </a:br>
            <a:r>
              <a:rPr lang="de-DE" sz="1200" dirty="0" smtClean="0">
                <a:solidFill>
                  <a:schemeClr val="bg1"/>
                </a:solidFill>
              </a:rPr>
              <a:t>(</a:t>
            </a:r>
            <a:r>
              <a:rPr lang="de-DE" sz="1200" dirty="0">
                <a:solidFill>
                  <a:schemeClr val="bg1"/>
                </a:solidFill>
              </a:rPr>
              <a:t>Datenstand: </a:t>
            </a:r>
            <a:r>
              <a:rPr lang="de-DE" sz="1200" dirty="0" smtClean="0">
                <a:solidFill>
                  <a:schemeClr val="bg1"/>
                </a:solidFill>
              </a:rPr>
              <a:t>18.05.2020. </a:t>
            </a:r>
            <a:r>
              <a:rPr lang="de-DE" sz="1200" dirty="0">
                <a:solidFill>
                  <a:schemeClr val="bg1"/>
                </a:solidFill>
              </a:rPr>
              <a:t>00:00)</a:t>
            </a:r>
          </a:p>
        </p:txBody>
      </p:sp>
      <p:graphicFrame>
        <p:nvGraphicFramePr>
          <p:cNvPr id="11" name="Tabelle 10"/>
          <p:cNvGraphicFramePr>
            <a:graphicFrameLocks noGrp="1"/>
          </p:cNvGraphicFramePr>
          <p:nvPr>
            <p:extLst>
              <p:ext uri="{D42A27DB-BD31-4B8C-83A1-F6EECF244321}">
                <p14:modId xmlns:p14="http://schemas.microsoft.com/office/powerpoint/2010/main" val="2821989321"/>
              </p:ext>
            </p:extLst>
          </p:nvPr>
        </p:nvGraphicFramePr>
        <p:xfrm>
          <a:off x="236766" y="884275"/>
          <a:ext cx="4827217" cy="304800"/>
        </p:xfrm>
        <a:graphic>
          <a:graphicData uri="http://schemas.openxmlformats.org/drawingml/2006/table">
            <a:tbl>
              <a:tblPr bandRow="1">
                <a:tableStyleId>{5C22544A-7EE6-4342-B048-85BDC9FD1C3A}</a:tableStyleId>
              </a:tblPr>
              <a:tblGrid>
                <a:gridCol w="3177914"/>
                <a:gridCol w="1649303"/>
              </a:tblGrid>
              <a:tr h="240353">
                <a:tc>
                  <a:txBody>
                    <a:bodyPr/>
                    <a:lstStyle/>
                    <a:p>
                      <a:r>
                        <a:rPr lang="de-DE" sz="1400" dirty="0" smtClean="0">
                          <a:solidFill>
                            <a:schemeClr val="tx1"/>
                          </a:solidFill>
                        </a:rPr>
                        <a:t>Anzahl Gesamtfälle m. Angaben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baseline="0" dirty="0" smtClean="0">
                          <a:solidFill>
                            <a:schemeClr val="tx1"/>
                          </a:solidFill>
                          <a:latin typeface="+mn-lt"/>
                          <a:ea typeface="+mn-ea"/>
                          <a:cs typeface="+mn-cs"/>
                        </a:rPr>
                        <a:t>174.565</a:t>
                      </a:r>
                    </a:p>
                  </a:txBody>
                  <a:tcPr marL="9525" marR="9525" marT="9525" marB="0" anchor="ctr"/>
                </a:tc>
              </a:tr>
            </a:tbl>
          </a:graphicData>
        </a:graphic>
      </p:graphicFrame>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2914"/>
            <a:ext cx="5013264" cy="408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25" y="1857375"/>
            <a:ext cx="4787875" cy="389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13578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0612" y="3712561"/>
            <a:ext cx="4617755" cy="2967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atumsplatzhalter 9"/>
          <p:cNvSpPr>
            <a:spLocks noGrp="1"/>
          </p:cNvSpPr>
          <p:nvPr>
            <p:ph type="dt" sz="half" idx="14"/>
          </p:nvPr>
        </p:nvSpPr>
        <p:spPr/>
        <p:txBody>
          <a:bodyPr/>
          <a:lstStyle/>
          <a:p>
            <a:r>
              <a:rPr lang="de-DE" smtClean="0"/>
              <a:t>18.05.2020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22</a:t>
            </a:fld>
            <a:endParaRPr lang="de-DE"/>
          </a:p>
        </p:txBody>
      </p:sp>
      <p:sp>
        <p:nvSpPr>
          <p:cNvPr id="2" name="Titel 1"/>
          <p:cNvSpPr>
            <a:spLocks noGrp="1"/>
          </p:cNvSpPr>
          <p:nvPr>
            <p:ph type="title"/>
          </p:nvPr>
        </p:nvSpPr>
        <p:spPr>
          <a:xfrm>
            <a:off x="236764" y="549985"/>
            <a:ext cx="7645701" cy="307777"/>
          </a:xfrm>
          <a:solidFill>
            <a:srgbClr val="045AA6"/>
          </a:solidFill>
        </p:spPr>
        <p:txBody>
          <a:bodyPr lIns="72000"/>
          <a:lstStyle/>
          <a:p>
            <a:pPr>
              <a:spcBef>
                <a:spcPts val="600"/>
              </a:spcBef>
            </a:pPr>
            <a:r>
              <a:rPr lang="de-DE" sz="2000" dirty="0" smtClean="0">
                <a:solidFill>
                  <a:schemeClr val="bg1"/>
                </a:solidFill>
              </a:rPr>
              <a:t>Alters- &amp; </a:t>
            </a:r>
            <a:r>
              <a:rPr lang="de-DE" sz="2000" dirty="0">
                <a:solidFill>
                  <a:schemeClr val="bg1"/>
                </a:solidFill>
              </a:rPr>
              <a:t>Geschlechtsverteilung: Todesfälle; </a:t>
            </a:r>
            <a:r>
              <a:rPr lang="de-DE" sz="1400" dirty="0">
                <a:solidFill>
                  <a:schemeClr val="bg1"/>
                </a:solidFill>
              </a:rPr>
              <a:t>(Datenstand: </a:t>
            </a:r>
            <a:r>
              <a:rPr lang="de-DE" sz="1400" dirty="0" smtClean="0">
                <a:solidFill>
                  <a:schemeClr val="bg1"/>
                </a:solidFill>
              </a:rPr>
              <a:t>18.05.2020. 00:00)</a:t>
            </a:r>
            <a:endParaRPr lang="de-DE" sz="1400" dirty="0">
              <a:solidFill>
                <a:schemeClr val="bg1"/>
              </a:solidFill>
            </a:endParaRPr>
          </a:p>
        </p:txBody>
      </p:sp>
      <p:graphicFrame>
        <p:nvGraphicFramePr>
          <p:cNvPr id="9" name="Tabelle 8"/>
          <p:cNvGraphicFramePr>
            <a:graphicFrameLocks noGrp="1"/>
          </p:cNvGraphicFramePr>
          <p:nvPr>
            <p:extLst>
              <p:ext uri="{D42A27DB-BD31-4B8C-83A1-F6EECF244321}">
                <p14:modId xmlns:p14="http://schemas.microsoft.com/office/powerpoint/2010/main" val="3949715426"/>
              </p:ext>
            </p:extLst>
          </p:nvPr>
        </p:nvGraphicFramePr>
        <p:xfrm>
          <a:off x="112142" y="1570243"/>
          <a:ext cx="2916807" cy="2773680"/>
        </p:xfrm>
        <a:graphic>
          <a:graphicData uri="http://schemas.openxmlformats.org/drawingml/2006/table">
            <a:tbl>
              <a:tblPr bandRow="1">
                <a:tableStyleId>{5C22544A-7EE6-4342-B048-85BDC9FD1C3A}</a:tableStyleId>
              </a:tblPr>
              <a:tblGrid>
                <a:gridCol w="1926208"/>
                <a:gridCol w="990599"/>
              </a:tblGrid>
              <a:tr h="269755">
                <a:tc>
                  <a:txBody>
                    <a:bodyPr/>
                    <a:lstStyle/>
                    <a:p>
                      <a:r>
                        <a:rPr lang="de-DE" sz="1400" baseline="0" dirty="0" smtClean="0">
                          <a:solidFill>
                            <a:schemeClr val="tx1"/>
                          </a:solidFill>
                        </a:rPr>
                        <a:t>Todesfälle</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7.935</a:t>
                      </a:r>
                      <a:endParaRPr lang="de-DE" sz="1400" dirty="0">
                        <a:solidFill>
                          <a:schemeClr val="tx1"/>
                        </a:solidFill>
                      </a:endParaRPr>
                    </a:p>
                  </a:txBody>
                  <a:tcPr marL="9525" marR="9525" marT="9525" marB="0" anchor="ctr"/>
                </a:tc>
              </a:tr>
              <a:tr h="269755">
                <a:tc>
                  <a:txBody>
                    <a:bodyPr/>
                    <a:lstStyle/>
                    <a:p>
                      <a:r>
                        <a:rPr lang="de-DE" sz="1400" baseline="0" dirty="0" smtClean="0">
                          <a:solidFill>
                            <a:schemeClr val="tx1"/>
                          </a:solidFill>
                        </a:rPr>
                        <a:t>Todesfälle mit Angaben zu Alter und Geschlecht</a:t>
                      </a:r>
                      <a:endParaRPr lang="de-DE" sz="1400" dirty="0">
                        <a:solidFill>
                          <a:schemeClr val="tx1"/>
                        </a:solidFill>
                      </a:endParaRPr>
                    </a:p>
                  </a:txBody>
                  <a:tcPr>
                    <a:solidFill>
                      <a:srgbClr val="E9EDF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7.930</a:t>
                      </a:r>
                    </a:p>
                  </a:txBody>
                  <a:tcPr marL="9525" marR="9525" marT="9525" marB="0" anchor="ctr"/>
                </a:tc>
              </a:tr>
              <a:tr h="269755">
                <a:tc>
                  <a:txBody>
                    <a:bodyPr/>
                    <a:lstStyle/>
                    <a:p>
                      <a:r>
                        <a:rPr lang="de-DE" sz="1400" dirty="0" smtClean="0">
                          <a:solidFill>
                            <a:schemeClr val="tx1"/>
                          </a:solidFill>
                        </a:rPr>
                        <a:t>Median Alter in Jahren</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82</a:t>
                      </a:r>
                      <a:endParaRPr lang="de-DE" sz="1400" kern="1200" dirty="0">
                        <a:solidFill>
                          <a:schemeClr val="tx1"/>
                        </a:solidFill>
                        <a:latin typeface="+mn-lt"/>
                        <a:ea typeface="+mn-ea"/>
                        <a:cs typeface="+mn-cs"/>
                      </a:endParaRPr>
                    </a:p>
                  </a:txBody>
                  <a:tcPr marL="9525" marR="9525" marT="9525" marB="0" anchor="ctr"/>
                </a:tc>
              </a:tr>
              <a:tr h="269755">
                <a:tc>
                  <a:txBody>
                    <a:bodyPr/>
                    <a:lstStyle/>
                    <a:p>
                      <a:r>
                        <a:rPr lang="de-DE" sz="1400" dirty="0" smtClean="0">
                          <a:solidFill>
                            <a:schemeClr val="tx1"/>
                          </a:solidFill>
                        </a:rPr>
                        <a:t>Mittelwert Alter in Jahren</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81</a:t>
                      </a:r>
                      <a:endParaRPr lang="de-DE" sz="1400" dirty="0">
                        <a:solidFill>
                          <a:schemeClr val="tx1"/>
                        </a:solidFill>
                      </a:endParaRPr>
                    </a:p>
                  </a:txBody>
                  <a:tcPr anchor="ctr"/>
                </a:tc>
              </a:tr>
              <a:tr h="269755">
                <a:tc>
                  <a:txBody>
                    <a:bodyPr/>
                    <a:lstStyle/>
                    <a:p>
                      <a:r>
                        <a:rPr lang="de-DE" sz="1400" dirty="0" smtClean="0">
                          <a:solidFill>
                            <a:schemeClr val="tx1"/>
                          </a:solidFill>
                        </a:rPr>
                        <a:t>Anteil 70</a:t>
                      </a:r>
                      <a:r>
                        <a:rPr lang="de-DE" sz="1400" baseline="0" dirty="0" smtClean="0">
                          <a:solidFill>
                            <a:schemeClr val="tx1"/>
                          </a:solidFill>
                        </a:rPr>
                        <a:t> Jahre und älter </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86%</a:t>
                      </a:r>
                      <a:endParaRPr lang="de-DE" sz="1400" kern="1200" dirty="0">
                        <a:solidFill>
                          <a:schemeClr val="tx1"/>
                        </a:solidFill>
                        <a:latin typeface="+mn-lt"/>
                        <a:ea typeface="+mn-ea"/>
                        <a:cs typeface="+mn-cs"/>
                      </a:endParaRPr>
                    </a:p>
                  </a:txBody>
                  <a:tcPr anchor="ctr"/>
                </a:tc>
              </a:tr>
              <a:tr h="269755">
                <a:tc>
                  <a:txBody>
                    <a:bodyPr/>
                    <a:lstStyle/>
                    <a:p>
                      <a:r>
                        <a:rPr lang="de-DE" sz="1400" baseline="0" dirty="0" smtClean="0">
                          <a:solidFill>
                            <a:schemeClr val="tx1"/>
                          </a:solidFill>
                        </a:rPr>
                        <a:t>Männer</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56%</a:t>
                      </a:r>
                      <a:endParaRPr lang="de-DE" sz="1400" kern="1200" dirty="0">
                        <a:solidFill>
                          <a:schemeClr val="tx1"/>
                        </a:solidFill>
                        <a:latin typeface="+mn-lt"/>
                        <a:ea typeface="+mn-ea"/>
                        <a:cs typeface="+mn-cs"/>
                      </a:endParaRPr>
                    </a:p>
                  </a:txBody>
                  <a:tcPr anchor="ctr"/>
                </a:tc>
              </a:tr>
              <a:tr h="269755">
                <a:tc>
                  <a:txBody>
                    <a:bodyPr/>
                    <a:lstStyle/>
                    <a:p>
                      <a:r>
                        <a:rPr lang="de-DE" sz="1400" dirty="0" smtClean="0">
                          <a:solidFill>
                            <a:schemeClr val="tx1"/>
                          </a:solidFill>
                        </a:rPr>
                        <a:t>Frauen</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44%</a:t>
                      </a:r>
                      <a:endParaRPr lang="de-DE" sz="1400" kern="1200" dirty="0">
                        <a:solidFill>
                          <a:schemeClr val="tx1"/>
                        </a:solidFill>
                        <a:latin typeface="+mn-lt"/>
                        <a:ea typeface="+mn-ea"/>
                        <a:cs typeface="+mn-cs"/>
                      </a:endParaRPr>
                    </a:p>
                  </a:txBody>
                  <a:tcPr anchor="ctr"/>
                </a:tc>
              </a:tr>
            </a:tbl>
          </a:graphicData>
        </a:graphic>
      </p:graphicFrame>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0975" y="1016000"/>
            <a:ext cx="4617755" cy="2967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78108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Todesfälle nach Altersgruppen; (Datenstand: 18.05.2020. 00:00)</a:t>
            </a:r>
            <a:endParaRPr lang="de-DE" dirty="0"/>
          </a:p>
        </p:txBody>
      </p:sp>
      <p:sp>
        <p:nvSpPr>
          <p:cNvPr id="10" name="Datumsplatzhalter 9"/>
          <p:cNvSpPr>
            <a:spLocks noGrp="1"/>
          </p:cNvSpPr>
          <p:nvPr>
            <p:ph type="dt" sz="half" idx="14"/>
          </p:nvPr>
        </p:nvSpPr>
        <p:spPr/>
        <p:txBody>
          <a:bodyPr/>
          <a:lstStyle/>
          <a:p>
            <a:r>
              <a:rPr lang="de-DE" smtClean="0"/>
              <a:t>18.05.2020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23</a:t>
            </a:fld>
            <a:endParaRPr lang="de-DE"/>
          </a:p>
        </p:txBody>
      </p:sp>
      <p:graphicFrame>
        <p:nvGraphicFramePr>
          <p:cNvPr id="8" name="Tabelle 7"/>
          <p:cNvGraphicFramePr>
            <a:graphicFrameLocks noGrp="1"/>
          </p:cNvGraphicFramePr>
          <p:nvPr>
            <p:extLst>
              <p:ext uri="{D42A27DB-BD31-4B8C-83A1-F6EECF244321}">
                <p14:modId xmlns:p14="http://schemas.microsoft.com/office/powerpoint/2010/main" val="2748448864"/>
              </p:ext>
            </p:extLst>
          </p:nvPr>
        </p:nvGraphicFramePr>
        <p:xfrm>
          <a:off x="277588" y="1660511"/>
          <a:ext cx="8579331" cy="1325587"/>
        </p:xfrm>
        <a:graphic>
          <a:graphicData uri="http://schemas.openxmlformats.org/drawingml/2006/table">
            <a:tbl>
              <a:tblPr firstCol="1" bandRow="1">
                <a:tableStyleId>{B301B821-A1FF-4177-AEE7-76D212191A09}</a:tableStyleId>
              </a:tblPr>
              <a:tblGrid>
                <a:gridCol w="1077508"/>
                <a:gridCol w="435604"/>
                <a:gridCol w="631324"/>
                <a:gridCol w="714812"/>
                <a:gridCol w="714812"/>
                <a:gridCol w="714812"/>
                <a:gridCol w="714812"/>
                <a:gridCol w="715341"/>
                <a:gridCol w="714812"/>
                <a:gridCol w="715341"/>
                <a:gridCol w="714812"/>
                <a:gridCol w="715341"/>
              </a:tblGrid>
              <a:tr h="34926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mj-lt"/>
                        <a:ea typeface="Cambria"/>
                        <a:cs typeface="Times New Roman"/>
                      </a:endParaRPr>
                    </a:p>
                  </a:txBody>
                  <a:tcPr marL="68580" marR="68580" marT="0" marB="0" anchor="b"/>
                </a:tc>
                <a:tc gridSpan="11">
                  <a:txBody>
                    <a:bodyPr/>
                    <a:lstStyle/>
                    <a:p>
                      <a:pPr algn="ctr">
                        <a:spcAft>
                          <a:spcPts val="0"/>
                        </a:spcAft>
                      </a:pPr>
                      <a:r>
                        <a:rPr lang="de-DE" sz="1600" b="1" dirty="0">
                          <a:effectLst/>
                        </a:rPr>
                        <a:t>Altersgruppe in Jahren</a:t>
                      </a: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algn="ctr">
                        <a:spcAft>
                          <a:spcPts val="0"/>
                        </a:spcAft>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r>
              <a:tr h="325441">
                <a:tc>
                  <a:txBody>
                    <a:bodyPr/>
                    <a:lstStyle/>
                    <a:p>
                      <a:pPr algn="l" fontAlgn="b"/>
                      <a:r>
                        <a:rPr lang="de-DE" sz="1600" b="1" i="0" u="none" strike="noStrike" dirty="0">
                          <a:effectLst/>
                          <a:latin typeface="+mj-lt"/>
                        </a:rPr>
                        <a:t>Geschlecht</a:t>
                      </a:r>
                    </a:p>
                  </a:txBody>
                  <a:tcPr marL="0" marR="0" marT="0" marB="0" anchor="ctr"/>
                </a:tc>
                <a:tc>
                  <a:txBody>
                    <a:bodyPr/>
                    <a:lstStyle/>
                    <a:p>
                      <a:pPr algn="ctr" fontAlgn="b"/>
                      <a:r>
                        <a:rPr lang="de-DE" sz="1000" b="1" i="0" u="none" strike="noStrike" dirty="0">
                          <a:effectLst/>
                          <a:latin typeface="Arial"/>
                        </a:rPr>
                        <a:t>0-9</a:t>
                      </a:r>
                    </a:p>
                  </a:txBody>
                  <a:tcPr marL="0" marR="0" marT="0" marB="0" anchor="ctr"/>
                </a:tc>
                <a:tc>
                  <a:txBody>
                    <a:bodyPr/>
                    <a:lstStyle/>
                    <a:p>
                      <a:pPr algn="ctr" fontAlgn="b"/>
                      <a:r>
                        <a:rPr lang="de-DE" sz="1000" b="1" i="0" u="none" strike="noStrike">
                          <a:effectLst/>
                          <a:latin typeface="Arial"/>
                        </a:rPr>
                        <a:t>10-19</a:t>
                      </a:r>
                    </a:p>
                  </a:txBody>
                  <a:tcPr marL="0" marR="0" marT="0" marB="0" anchor="ctr"/>
                </a:tc>
                <a:tc>
                  <a:txBody>
                    <a:bodyPr/>
                    <a:lstStyle/>
                    <a:p>
                      <a:pPr algn="ctr" fontAlgn="b"/>
                      <a:r>
                        <a:rPr lang="de-DE" sz="1000" b="1" i="0" u="none" strike="noStrike">
                          <a:effectLst/>
                          <a:latin typeface="Arial"/>
                        </a:rPr>
                        <a:t>20-29</a:t>
                      </a:r>
                    </a:p>
                  </a:txBody>
                  <a:tcPr marL="0" marR="0" marT="0" marB="0" anchor="ctr"/>
                </a:tc>
                <a:tc>
                  <a:txBody>
                    <a:bodyPr/>
                    <a:lstStyle/>
                    <a:p>
                      <a:pPr algn="ctr" fontAlgn="b"/>
                      <a:r>
                        <a:rPr lang="de-DE" sz="1000" b="1" i="0" u="none" strike="noStrike">
                          <a:effectLst/>
                          <a:latin typeface="Arial"/>
                        </a:rPr>
                        <a:t>30-39</a:t>
                      </a:r>
                    </a:p>
                  </a:txBody>
                  <a:tcPr marL="0" marR="0" marT="0" marB="0" anchor="ctr"/>
                </a:tc>
                <a:tc>
                  <a:txBody>
                    <a:bodyPr/>
                    <a:lstStyle/>
                    <a:p>
                      <a:pPr algn="ctr" fontAlgn="b"/>
                      <a:r>
                        <a:rPr lang="de-DE" sz="1000" b="1" i="0" u="none" strike="noStrike">
                          <a:effectLst/>
                          <a:latin typeface="Arial"/>
                        </a:rPr>
                        <a:t>40-49</a:t>
                      </a:r>
                    </a:p>
                  </a:txBody>
                  <a:tcPr marL="0" marR="0" marT="0" marB="0" anchor="ctr"/>
                </a:tc>
                <a:tc>
                  <a:txBody>
                    <a:bodyPr/>
                    <a:lstStyle/>
                    <a:p>
                      <a:pPr algn="ctr" fontAlgn="b"/>
                      <a:r>
                        <a:rPr lang="de-DE" sz="1000" b="1" i="0" u="none" strike="noStrike">
                          <a:effectLst/>
                          <a:latin typeface="Arial"/>
                        </a:rPr>
                        <a:t>50-59</a:t>
                      </a:r>
                    </a:p>
                  </a:txBody>
                  <a:tcPr marL="0" marR="0" marT="0" marB="0" anchor="ctr"/>
                </a:tc>
                <a:tc>
                  <a:txBody>
                    <a:bodyPr/>
                    <a:lstStyle/>
                    <a:p>
                      <a:pPr algn="ctr" fontAlgn="b"/>
                      <a:r>
                        <a:rPr lang="de-DE" sz="1000" b="1" i="0" u="none" strike="noStrike">
                          <a:effectLst/>
                          <a:latin typeface="Arial"/>
                        </a:rPr>
                        <a:t>60-69</a:t>
                      </a:r>
                    </a:p>
                  </a:txBody>
                  <a:tcPr marL="0" marR="0" marT="0" marB="0" anchor="ctr"/>
                </a:tc>
                <a:tc>
                  <a:txBody>
                    <a:bodyPr/>
                    <a:lstStyle/>
                    <a:p>
                      <a:pPr algn="ctr" fontAlgn="b"/>
                      <a:r>
                        <a:rPr lang="de-DE" sz="1000" b="1" i="0" u="none" strike="noStrike">
                          <a:effectLst/>
                          <a:latin typeface="Arial"/>
                        </a:rPr>
                        <a:t>70-79</a:t>
                      </a:r>
                    </a:p>
                  </a:txBody>
                  <a:tcPr marL="0" marR="0" marT="0" marB="0" anchor="ctr"/>
                </a:tc>
                <a:tc>
                  <a:txBody>
                    <a:bodyPr/>
                    <a:lstStyle/>
                    <a:p>
                      <a:pPr algn="ctr" fontAlgn="b"/>
                      <a:r>
                        <a:rPr lang="de-DE" sz="1000" b="1" i="0" u="none" strike="noStrike">
                          <a:effectLst/>
                          <a:latin typeface="Arial"/>
                        </a:rPr>
                        <a:t>80-89</a:t>
                      </a:r>
                    </a:p>
                  </a:txBody>
                  <a:tcPr marL="0" marR="0" marT="0" marB="0" anchor="ctr"/>
                </a:tc>
                <a:tc>
                  <a:txBody>
                    <a:bodyPr/>
                    <a:lstStyle/>
                    <a:p>
                      <a:pPr algn="ctr" fontAlgn="b"/>
                      <a:r>
                        <a:rPr lang="de-DE" sz="1000" b="1" i="0" u="none" strike="noStrike" dirty="0">
                          <a:effectLst/>
                          <a:latin typeface="Arial"/>
                        </a:rPr>
                        <a:t>90-99</a:t>
                      </a:r>
                    </a:p>
                  </a:txBody>
                  <a:tcPr marL="0" marR="0" marT="0" marB="0" anchor="ctr"/>
                </a:tc>
                <a:tc>
                  <a:txBody>
                    <a:bodyPr/>
                    <a:lstStyle/>
                    <a:p>
                      <a:pPr algn="ctr" fontAlgn="b"/>
                      <a:r>
                        <a:rPr lang="de-DE" sz="1000" b="1" i="0" u="none" strike="noStrike">
                          <a:effectLst/>
                          <a:latin typeface="Arial"/>
                        </a:rPr>
                        <a:t>100+</a:t>
                      </a:r>
                    </a:p>
                  </a:txBody>
                  <a:tcPr marL="0" marR="0" marT="0" marB="0" anchor="ctr"/>
                </a:tc>
              </a:tr>
              <a:tr h="325441">
                <a:tc>
                  <a:txBody>
                    <a:bodyPr/>
                    <a:lstStyle/>
                    <a:p>
                      <a:pPr algn="l" fontAlgn="b"/>
                      <a:r>
                        <a:rPr lang="de-DE" sz="1600" b="0" i="0" u="none" strike="noStrike" dirty="0">
                          <a:effectLst/>
                          <a:latin typeface="+mj-lt"/>
                        </a:rPr>
                        <a:t>männlich</a:t>
                      </a:r>
                    </a:p>
                  </a:txBody>
                  <a:tcPr marL="0" marR="0" marT="0" marB="0" anchor="ctr"/>
                </a:tc>
                <a:tc>
                  <a:txBody>
                    <a:bodyPr/>
                    <a:lstStyle/>
                    <a:p>
                      <a:pPr algn="ctr" fontAlgn="b"/>
                      <a:endParaRPr lang="de-DE" sz="1000" b="0" i="0" u="none" strike="noStrike">
                        <a:effectLst/>
                        <a:latin typeface="Arial"/>
                      </a:endParaRPr>
                    </a:p>
                  </a:txBody>
                  <a:tcPr marL="0" marR="0" marT="0" marB="0" anchor="ctr"/>
                </a:tc>
                <a:tc>
                  <a:txBody>
                    <a:bodyPr/>
                    <a:lstStyle/>
                    <a:p>
                      <a:pPr algn="ctr" fontAlgn="b"/>
                      <a:r>
                        <a:rPr lang="de-DE" sz="1000" b="0" i="0" u="none" strike="noStrike">
                          <a:effectLst/>
                          <a:latin typeface="Arial"/>
                        </a:rPr>
                        <a:t>2</a:t>
                      </a:r>
                    </a:p>
                  </a:txBody>
                  <a:tcPr marL="0" marR="0" marT="0" marB="0" anchor="ctr"/>
                </a:tc>
                <a:tc>
                  <a:txBody>
                    <a:bodyPr/>
                    <a:lstStyle/>
                    <a:p>
                      <a:pPr algn="ctr" fontAlgn="b"/>
                      <a:r>
                        <a:rPr lang="de-DE" sz="1000" b="0" i="0" u="none" strike="noStrike">
                          <a:effectLst/>
                          <a:latin typeface="Arial"/>
                        </a:rPr>
                        <a:t>6</a:t>
                      </a:r>
                    </a:p>
                  </a:txBody>
                  <a:tcPr marL="0" marR="0" marT="0" marB="0" anchor="ctr"/>
                </a:tc>
                <a:tc>
                  <a:txBody>
                    <a:bodyPr/>
                    <a:lstStyle/>
                    <a:p>
                      <a:pPr algn="ctr" fontAlgn="b"/>
                      <a:r>
                        <a:rPr lang="de-DE" sz="1000" b="0" i="0" u="none" strike="noStrike">
                          <a:effectLst/>
                          <a:latin typeface="Arial"/>
                        </a:rPr>
                        <a:t>13</a:t>
                      </a:r>
                    </a:p>
                  </a:txBody>
                  <a:tcPr marL="0" marR="0" marT="0" marB="0" anchor="ctr"/>
                </a:tc>
                <a:tc>
                  <a:txBody>
                    <a:bodyPr/>
                    <a:lstStyle/>
                    <a:p>
                      <a:pPr algn="ctr" fontAlgn="b"/>
                      <a:r>
                        <a:rPr lang="de-DE" sz="1000" b="0" i="0" u="none" strike="noStrike">
                          <a:effectLst/>
                          <a:latin typeface="Arial"/>
                        </a:rPr>
                        <a:t>41</a:t>
                      </a:r>
                    </a:p>
                  </a:txBody>
                  <a:tcPr marL="0" marR="0" marT="0" marB="0" anchor="ctr"/>
                </a:tc>
                <a:tc>
                  <a:txBody>
                    <a:bodyPr/>
                    <a:lstStyle/>
                    <a:p>
                      <a:pPr algn="ctr" fontAlgn="b"/>
                      <a:r>
                        <a:rPr lang="de-DE" sz="1000" b="0" i="0" u="none" strike="noStrike">
                          <a:effectLst/>
                          <a:latin typeface="Arial"/>
                        </a:rPr>
                        <a:t>203</a:t>
                      </a:r>
                    </a:p>
                  </a:txBody>
                  <a:tcPr marL="0" marR="0" marT="0" marB="0" anchor="ctr"/>
                </a:tc>
                <a:tc>
                  <a:txBody>
                    <a:bodyPr/>
                    <a:lstStyle/>
                    <a:p>
                      <a:pPr algn="ctr" fontAlgn="b"/>
                      <a:r>
                        <a:rPr lang="de-DE" sz="1000" b="0" i="0" u="none" strike="noStrike">
                          <a:effectLst/>
                          <a:latin typeface="Arial"/>
                        </a:rPr>
                        <a:t>541</a:t>
                      </a:r>
                    </a:p>
                  </a:txBody>
                  <a:tcPr marL="0" marR="0" marT="0" marB="0" anchor="ctr"/>
                </a:tc>
                <a:tc>
                  <a:txBody>
                    <a:bodyPr/>
                    <a:lstStyle/>
                    <a:p>
                      <a:pPr algn="ctr" fontAlgn="b"/>
                      <a:r>
                        <a:rPr lang="de-DE" sz="1000" b="0" i="0" u="none" strike="noStrike">
                          <a:effectLst/>
                          <a:latin typeface="Arial"/>
                        </a:rPr>
                        <a:t>1.200</a:t>
                      </a:r>
                    </a:p>
                  </a:txBody>
                  <a:tcPr marL="0" marR="0" marT="0" marB="0" anchor="ctr"/>
                </a:tc>
                <a:tc>
                  <a:txBody>
                    <a:bodyPr/>
                    <a:lstStyle/>
                    <a:p>
                      <a:pPr algn="ctr" fontAlgn="b"/>
                      <a:r>
                        <a:rPr lang="de-DE" sz="1000" b="0" i="0" u="none" strike="noStrike">
                          <a:effectLst/>
                          <a:latin typeface="Arial"/>
                        </a:rPr>
                        <a:t>1.877</a:t>
                      </a:r>
                    </a:p>
                  </a:txBody>
                  <a:tcPr marL="0" marR="0" marT="0" marB="0" anchor="ctr"/>
                </a:tc>
                <a:tc>
                  <a:txBody>
                    <a:bodyPr/>
                    <a:lstStyle/>
                    <a:p>
                      <a:pPr algn="ctr" fontAlgn="b"/>
                      <a:r>
                        <a:rPr lang="de-DE" sz="1000" b="0" i="0" u="none" strike="noStrike">
                          <a:effectLst/>
                          <a:latin typeface="Arial"/>
                        </a:rPr>
                        <a:t>514</a:t>
                      </a:r>
                    </a:p>
                  </a:txBody>
                  <a:tcPr marL="0" marR="0" marT="0" marB="0" anchor="ctr"/>
                </a:tc>
                <a:tc>
                  <a:txBody>
                    <a:bodyPr/>
                    <a:lstStyle/>
                    <a:p>
                      <a:pPr algn="ctr" fontAlgn="b"/>
                      <a:r>
                        <a:rPr lang="de-DE" sz="1000" b="0" i="0" u="none" strike="noStrike">
                          <a:effectLst/>
                          <a:latin typeface="Arial"/>
                        </a:rPr>
                        <a:t>5</a:t>
                      </a:r>
                    </a:p>
                  </a:txBody>
                  <a:tcPr marL="0" marR="0" marT="0" marB="0" anchor="ctr"/>
                </a:tc>
              </a:tr>
              <a:tr h="325441">
                <a:tc>
                  <a:txBody>
                    <a:bodyPr/>
                    <a:lstStyle/>
                    <a:p>
                      <a:pPr algn="l" fontAlgn="b"/>
                      <a:r>
                        <a:rPr lang="de-DE" sz="1600" b="0" i="0" u="none" strike="noStrike" dirty="0">
                          <a:effectLst/>
                          <a:latin typeface="+mj-lt"/>
                        </a:rPr>
                        <a:t>weiblich</a:t>
                      </a:r>
                    </a:p>
                  </a:txBody>
                  <a:tcPr marL="0" marR="0" marT="0" marB="0" anchor="ctr"/>
                </a:tc>
                <a:tc>
                  <a:txBody>
                    <a:bodyPr/>
                    <a:lstStyle/>
                    <a:p>
                      <a:pPr algn="ctr" fontAlgn="b"/>
                      <a:r>
                        <a:rPr lang="de-DE" sz="1000" b="0" i="0" u="none" strike="noStrike">
                          <a:effectLst/>
                          <a:latin typeface="Arial"/>
                        </a:rPr>
                        <a:t>1</a:t>
                      </a:r>
                    </a:p>
                  </a:txBody>
                  <a:tcPr marL="0" marR="0" marT="0" marB="0" anchor="ctr"/>
                </a:tc>
                <a:tc>
                  <a:txBody>
                    <a:bodyPr/>
                    <a:lstStyle/>
                    <a:p>
                      <a:pPr algn="ctr" fontAlgn="b"/>
                      <a:endParaRPr lang="de-DE" sz="1000" b="0" i="0" u="none" strike="noStrike">
                        <a:effectLst/>
                        <a:latin typeface="Arial"/>
                      </a:endParaRPr>
                    </a:p>
                  </a:txBody>
                  <a:tcPr marL="0" marR="0" marT="0" marB="0" anchor="ctr"/>
                </a:tc>
                <a:tc>
                  <a:txBody>
                    <a:bodyPr/>
                    <a:lstStyle/>
                    <a:p>
                      <a:pPr algn="ctr" fontAlgn="b"/>
                      <a:r>
                        <a:rPr lang="de-DE" sz="1000" b="0" i="0" u="none" strike="noStrike">
                          <a:effectLst/>
                          <a:latin typeface="Arial"/>
                        </a:rPr>
                        <a:t>2</a:t>
                      </a:r>
                    </a:p>
                  </a:txBody>
                  <a:tcPr marL="0" marR="0" marT="0" marB="0" anchor="ctr"/>
                </a:tc>
                <a:tc>
                  <a:txBody>
                    <a:bodyPr/>
                    <a:lstStyle/>
                    <a:p>
                      <a:pPr algn="ctr" fontAlgn="b"/>
                      <a:r>
                        <a:rPr lang="de-DE" sz="1000" b="0" i="0" u="none" strike="noStrike">
                          <a:effectLst/>
                          <a:latin typeface="Arial"/>
                        </a:rPr>
                        <a:t>6</a:t>
                      </a:r>
                    </a:p>
                  </a:txBody>
                  <a:tcPr marL="0" marR="0" marT="0" marB="0" anchor="ctr"/>
                </a:tc>
                <a:tc>
                  <a:txBody>
                    <a:bodyPr/>
                    <a:lstStyle/>
                    <a:p>
                      <a:pPr algn="ctr" fontAlgn="b"/>
                      <a:r>
                        <a:rPr lang="de-DE" sz="1000" b="0" i="0" u="none" strike="noStrike">
                          <a:effectLst/>
                          <a:latin typeface="Arial"/>
                        </a:rPr>
                        <a:t>15</a:t>
                      </a:r>
                    </a:p>
                  </a:txBody>
                  <a:tcPr marL="0" marR="0" marT="0" marB="0" anchor="ctr"/>
                </a:tc>
                <a:tc>
                  <a:txBody>
                    <a:bodyPr/>
                    <a:lstStyle/>
                    <a:p>
                      <a:pPr algn="ctr" fontAlgn="b"/>
                      <a:r>
                        <a:rPr lang="de-DE" sz="1000" b="0" i="0" u="none" strike="noStrike">
                          <a:effectLst/>
                          <a:latin typeface="Arial"/>
                        </a:rPr>
                        <a:t>67</a:t>
                      </a:r>
                    </a:p>
                  </a:txBody>
                  <a:tcPr marL="0" marR="0" marT="0" marB="0" anchor="ctr"/>
                </a:tc>
                <a:tc>
                  <a:txBody>
                    <a:bodyPr/>
                    <a:lstStyle/>
                    <a:p>
                      <a:pPr algn="ctr" fontAlgn="b"/>
                      <a:r>
                        <a:rPr lang="de-DE" sz="1000" b="0" i="0" u="none" strike="noStrike">
                          <a:effectLst/>
                          <a:latin typeface="Arial"/>
                        </a:rPr>
                        <a:t>188</a:t>
                      </a:r>
                    </a:p>
                  </a:txBody>
                  <a:tcPr marL="0" marR="0" marT="0" marB="0" anchor="ctr"/>
                </a:tc>
                <a:tc>
                  <a:txBody>
                    <a:bodyPr/>
                    <a:lstStyle/>
                    <a:p>
                      <a:pPr algn="ctr" fontAlgn="b"/>
                      <a:r>
                        <a:rPr lang="de-DE" sz="1000" b="0" i="0" u="none" strike="noStrike">
                          <a:effectLst/>
                          <a:latin typeface="Arial"/>
                        </a:rPr>
                        <a:t>579</a:t>
                      </a:r>
                    </a:p>
                  </a:txBody>
                  <a:tcPr marL="0" marR="0" marT="0" marB="0" anchor="ctr"/>
                </a:tc>
                <a:tc>
                  <a:txBody>
                    <a:bodyPr/>
                    <a:lstStyle/>
                    <a:p>
                      <a:pPr algn="ctr" fontAlgn="b"/>
                      <a:r>
                        <a:rPr lang="de-DE" sz="1000" b="0" i="0" u="none" strike="noStrike">
                          <a:effectLst/>
                          <a:latin typeface="Arial"/>
                        </a:rPr>
                        <a:t>1.689</a:t>
                      </a:r>
                    </a:p>
                  </a:txBody>
                  <a:tcPr marL="0" marR="0" marT="0" marB="0" anchor="ctr"/>
                </a:tc>
                <a:tc>
                  <a:txBody>
                    <a:bodyPr/>
                    <a:lstStyle/>
                    <a:p>
                      <a:pPr algn="ctr" fontAlgn="b"/>
                      <a:r>
                        <a:rPr lang="de-DE" sz="1000" b="0" i="0" u="none" strike="noStrike">
                          <a:effectLst/>
                          <a:latin typeface="Arial"/>
                        </a:rPr>
                        <a:t>936</a:t>
                      </a:r>
                    </a:p>
                  </a:txBody>
                  <a:tcPr marL="0" marR="0" marT="0" marB="0" anchor="ctr"/>
                </a:tc>
                <a:tc>
                  <a:txBody>
                    <a:bodyPr/>
                    <a:lstStyle/>
                    <a:p>
                      <a:pPr algn="ctr" fontAlgn="b"/>
                      <a:r>
                        <a:rPr lang="de-DE" sz="1000" b="0" i="0" u="none" strike="noStrike" dirty="0">
                          <a:effectLst/>
                          <a:latin typeface="Arial"/>
                        </a:rPr>
                        <a:t>45</a:t>
                      </a:r>
                    </a:p>
                  </a:txBody>
                  <a:tcPr marL="0" marR="0" marT="0" marB="0" anchor="ctr"/>
                </a:tc>
              </a:tr>
            </a:tbl>
          </a:graphicData>
        </a:graphic>
      </p:graphicFrame>
    </p:spTree>
    <p:extLst>
      <p:ext uri="{BB962C8B-B14F-4D97-AF65-F5344CB8AC3E}">
        <p14:creationId xmlns:p14="http://schemas.microsoft.com/office/powerpoint/2010/main" val="772096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677108"/>
          </a:xfrm>
        </p:spPr>
        <p:txBody>
          <a:bodyPr/>
          <a:lstStyle/>
          <a:p>
            <a:r>
              <a:rPr lang="de-DE" dirty="0" smtClean="0"/>
              <a:t>Alter, Geschlecht, Anteil </a:t>
            </a:r>
            <a:r>
              <a:rPr lang="de-DE" dirty="0"/>
              <a:t>der Hospitalisierten und der Anteil der Verstorbenen nach </a:t>
            </a:r>
            <a:r>
              <a:rPr lang="de-DE" dirty="0" smtClean="0"/>
              <a:t>Meldewoche </a:t>
            </a:r>
            <a:r>
              <a:rPr lang="de-DE" sz="1400" dirty="0" smtClean="0"/>
              <a:t>(Datenstand 12.05.2020, 0:00 Uhr)</a:t>
            </a:r>
            <a:endParaRPr lang="de-DE" sz="1400" dirty="0"/>
          </a:p>
        </p:txBody>
      </p:sp>
      <p:sp>
        <p:nvSpPr>
          <p:cNvPr id="4" name="Datumsplatzhalter 3"/>
          <p:cNvSpPr>
            <a:spLocks noGrp="1"/>
          </p:cNvSpPr>
          <p:nvPr>
            <p:ph type="dt" sz="half" idx="14"/>
          </p:nvPr>
        </p:nvSpPr>
        <p:spPr/>
        <p:txBody>
          <a:bodyPr/>
          <a:lstStyle/>
          <a:p>
            <a:r>
              <a:rPr lang="de-DE" smtClean="0"/>
              <a:t>18.05.2020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24</a:t>
            </a:fld>
            <a:endParaRPr lang="de-DE" dirty="0"/>
          </a:p>
        </p:txBody>
      </p:sp>
      <p:pic>
        <p:nvPicPr>
          <p:cNvPr id="19457" name="Picture 1"/>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86589" y="1717482"/>
            <a:ext cx="8345471" cy="4134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feld 8"/>
          <p:cNvSpPr txBox="1"/>
          <p:nvPr/>
        </p:nvSpPr>
        <p:spPr>
          <a:xfrm>
            <a:off x="324535" y="5701084"/>
            <a:ext cx="7728385" cy="523220"/>
          </a:xfrm>
          <a:prstGeom prst="rect">
            <a:avLst/>
          </a:prstGeom>
          <a:noFill/>
        </p:spPr>
        <p:txBody>
          <a:bodyPr wrap="square" rtlCol="0">
            <a:spAutoFit/>
          </a:bodyPr>
          <a:lstStyle/>
          <a:p>
            <a:r>
              <a:rPr lang="de-DE" sz="1400" dirty="0" smtClean="0"/>
              <a:t>*Die </a:t>
            </a:r>
            <a:r>
              <a:rPr lang="de-DE" sz="1400" dirty="0"/>
              <a:t>Anteile der Verstorbenen in den Meldewochen 18 und 19 sind noch nicht aussagekräftig, da der Ausgang der in diesen Meldewochen übermittelten Erkrankungen noch unklar ist.</a:t>
            </a:r>
          </a:p>
        </p:txBody>
      </p:sp>
    </p:spTree>
    <p:extLst>
      <p:ext uri="{BB962C8B-B14F-4D97-AF65-F5344CB8AC3E}">
        <p14:creationId xmlns:p14="http://schemas.microsoft.com/office/powerpoint/2010/main" val="4243431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18.05.2020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25</a:t>
            </a:fld>
            <a:endParaRPr lang="de-DE"/>
          </a:p>
        </p:txBody>
      </p:sp>
      <p:sp>
        <p:nvSpPr>
          <p:cNvPr id="2" name="Titel 1"/>
          <p:cNvSpPr>
            <a:spLocks noGrp="1"/>
          </p:cNvSpPr>
          <p:nvPr>
            <p:ph type="title"/>
          </p:nvPr>
        </p:nvSpPr>
        <p:spPr>
          <a:xfrm>
            <a:off x="236765" y="195532"/>
            <a:ext cx="6784521" cy="615553"/>
          </a:xfrm>
          <a:solidFill>
            <a:srgbClr val="045AA6"/>
          </a:solidFill>
        </p:spPr>
        <p:txBody>
          <a:bodyPr lIns="72000"/>
          <a:lstStyle/>
          <a:p>
            <a:pPr>
              <a:spcBef>
                <a:spcPts val="600"/>
              </a:spcBef>
            </a:pPr>
            <a:r>
              <a:rPr lang="de-DE" sz="2000" dirty="0" smtClean="0">
                <a:solidFill>
                  <a:schemeClr val="bg1"/>
                </a:solidFill>
              </a:rPr>
              <a:t>Übermittelte Fälle nach Tätigkeit oder Betreuung in Einrichtungen; </a:t>
            </a:r>
            <a:r>
              <a:rPr lang="de-DE" sz="1400" dirty="0">
                <a:solidFill>
                  <a:schemeClr val="bg1"/>
                </a:solidFill>
              </a:rPr>
              <a:t>(Datenstand: </a:t>
            </a:r>
            <a:r>
              <a:rPr lang="de-DE" sz="1400" dirty="0" smtClean="0">
                <a:solidFill>
                  <a:schemeClr val="bg1"/>
                </a:solidFill>
              </a:rPr>
              <a:t>18.05.2020. 0:00)</a:t>
            </a:r>
            <a:endParaRPr lang="de-DE" sz="1400" dirty="0">
              <a:solidFill>
                <a:schemeClr val="bg1"/>
              </a:solidFill>
            </a:endParaRPr>
          </a:p>
        </p:txBody>
      </p:sp>
      <p:sp>
        <p:nvSpPr>
          <p:cNvPr id="5" name="Rechteck 4"/>
          <p:cNvSpPr/>
          <p:nvPr/>
        </p:nvSpPr>
        <p:spPr>
          <a:xfrm>
            <a:off x="425991" y="6012905"/>
            <a:ext cx="8463031" cy="261610"/>
          </a:xfrm>
          <a:prstGeom prst="rect">
            <a:avLst/>
          </a:prstGeom>
        </p:spPr>
        <p:txBody>
          <a:bodyPr wrap="square">
            <a:spAutoFit/>
          </a:bodyPr>
          <a:lstStyle/>
          <a:p>
            <a:pPr lvl="0" defTabSz="914400" eaLnBrk="0" fontAlgn="base" hangingPunct="0">
              <a:spcBef>
                <a:spcPct val="0"/>
              </a:spcBef>
              <a:spcAft>
                <a:spcPct val="0"/>
              </a:spcAft>
            </a:pPr>
            <a:r>
              <a:rPr lang="de-DE" altLang="de-DE" sz="1100" dirty="0" smtClean="0">
                <a:latin typeface="Calibri" pitchFamily="34" charset="0"/>
                <a:ea typeface="MS Mincho" charset="-128"/>
                <a:cs typeface="Calibri" pitchFamily="34" charset="0"/>
              </a:rPr>
              <a:t>* Für Betreuung nach §33 nur </a:t>
            </a:r>
            <a:r>
              <a:rPr lang="de-DE" altLang="de-DE" sz="1100" dirty="0">
                <a:latin typeface="Calibri" pitchFamily="34" charset="0"/>
                <a:ea typeface="MS Mincho" charset="-128"/>
                <a:cs typeface="Calibri" pitchFamily="34" charset="0"/>
              </a:rPr>
              <a:t>Fälle unter 18 </a:t>
            </a:r>
            <a:r>
              <a:rPr lang="de-DE" altLang="de-DE" sz="1100">
                <a:latin typeface="Calibri" pitchFamily="34" charset="0"/>
                <a:ea typeface="MS Mincho" charset="-128"/>
                <a:cs typeface="Calibri" pitchFamily="34" charset="0"/>
              </a:rPr>
              <a:t>Jahren </a:t>
            </a:r>
            <a:r>
              <a:rPr lang="de-DE" altLang="de-DE" sz="1100" smtClean="0">
                <a:latin typeface="Calibri" pitchFamily="34" charset="0"/>
                <a:ea typeface="MS Mincho" charset="-128"/>
                <a:cs typeface="Calibri" pitchFamily="34" charset="0"/>
              </a:rPr>
              <a:t>berücksichtigt, </a:t>
            </a:r>
            <a:r>
              <a:rPr lang="de-DE" altLang="de-DE" sz="1100" dirty="0">
                <a:latin typeface="Calibri" pitchFamily="34" charset="0"/>
                <a:ea typeface="MS Mincho" charset="-128"/>
                <a:cs typeface="Calibri" pitchFamily="34" charset="0"/>
              </a:rPr>
              <a:t>da bei anderer Angabe von Fehleingaben ausgegangen werden kann</a:t>
            </a:r>
            <a:endParaRPr lang="de-DE" altLang="de-DE" sz="1100" dirty="0">
              <a:latin typeface="Arial" pitchFamily="34" charset="0"/>
              <a:cs typeface="Arial" pitchFamily="34" charset="0"/>
            </a:endParaRPr>
          </a:p>
        </p:txBody>
      </p:sp>
      <p:sp>
        <p:nvSpPr>
          <p:cNvPr id="7" name="Rectangle 1"/>
          <p:cNvSpPr>
            <a:spLocks noChangeArrowheads="1"/>
          </p:cNvSpPr>
          <p:nvPr/>
        </p:nvSpPr>
        <p:spPr bwMode="auto">
          <a:xfrm>
            <a:off x="236765" y="910802"/>
            <a:ext cx="82859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fontAlgn="base">
              <a:spcBef>
                <a:spcPct val="0"/>
              </a:spcBef>
              <a:spcAft>
                <a:spcPct val="0"/>
              </a:spcAft>
            </a:pPr>
            <a:r>
              <a:rPr kumimoji="0" lang="de-DE" altLang="de-DE" sz="1200" b="1" i="0" u="none" strike="noStrike" cap="none" normalizeH="0" baseline="0" dirty="0" smtClean="0">
                <a:ln>
                  <a:noFill/>
                </a:ln>
                <a:effectLst/>
                <a:latin typeface="Calibri" pitchFamily="34" charset="0"/>
                <a:ea typeface="MS Mincho" charset="-128"/>
                <a:cs typeface="Calibri" pitchFamily="34" charset="0"/>
              </a:rPr>
              <a:t>Übermittelte COVID-19-Fälle nach Tätigkeit oder Betreuung in Einrichtungen mit besonderer Relevanz für die Transmission von Infektionskrankheiten (Angaben </a:t>
            </a:r>
            <a:r>
              <a:rPr lang="de-DE" altLang="de-DE" sz="1200" b="1" dirty="0">
                <a:latin typeface="Calibri" pitchFamily="34" charset="0"/>
                <a:ea typeface="MS Mincho" charset="-128"/>
                <a:cs typeface="Calibri" pitchFamily="34" charset="0"/>
              </a:rPr>
              <a:t>für </a:t>
            </a:r>
            <a:r>
              <a:rPr lang="de-DE" altLang="de-DE" sz="1200" b="1" dirty="0" smtClean="0">
                <a:latin typeface="Calibri" pitchFamily="34" charset="0"/>
                <a:ea typeface="MS Mincho" charset="-128"/>
                <a:cs typeface="Calibri" pitchFamily="34" charset="0"/>
              </a:rPr>
              <a:t>173.781 </a:t>
            </a:r>
            <a:r>
              <a:rPr kumimoji="0" lang="de-DE" altLang="de-DE" sz="1200" b="1" i="0" u="none" strike="noStrike" cap="none" normalizeH="0" baseline="0" dirty="0" smtClean="0">
                <a:ln>
                  <a:noFill/>
                </a:ln>
                <a:effectLst/>
                <a:latin typeface="Calibri" pitchFamily="34" charset="0"/>
                <a:ea typeface="MS Mincho" charset="-128"/>
                <a:cs typeface="Calibri" pitchFamily="34" charset="0"/>
              </a:rPr>
              <a:t>Fälle*, davon 53.617 nicht erhoben oder nicht ermittelbar)</a:t>
            </a:r>
            <a:endParaRPr kumimoji="0" lang="de-DE" altLang="de-DE" sz="1200" b="0" i="0" u="none" strike="noStrike" cap="none" normalizeH="0" baseline="0" dirty="0" smtClean="0">
              <a:ln>
                <a:noFill/>
              </a:ln>
              <a:effectLst/>
              <a:latin typeface="Arial" pitchFamily="34" charset="0"/>
              <a:cs typeface="Arial" pitchFamily="34" charset="0"/>
            </a:endParaRPr>
          </a:p>
        </p:txBody>
      </p:sp>
      <p:graphicFrame>
        <p:nvGraphicFramePr>
          <p:cNvPr id="8" name="Tabelle 7"/>
          <p:cNvGraphicFramePr>
            <a:graphicFrameLocks noGrp="1"/>
          </p:cNvGraphicFramePr>
          <p:nvPr>
            <p:extLst>
              <p:ext uri="{D42A27DB-BD31-4B8C-83A1-F6EECF244321}">
                <p14:modId xmlns:p14="http://schemas.microsoft.com/office/powerpoint/2010/main" val="963169701"/>
              </p:ext>
            </p:extLst>
          </p:nvPr>
        </p:nvGraphicFramePr>
        <p:xfrm>
          <a:off x="425992" y="1685556"/>
          <a:ext cx="8292706" cy="4109190"/>
        </p:xfrm>
        <a:graphic>
          <a:graphicData uri="http://schemas.openxmlformats.org/drawingml/2006/table">
            <a:tbl>
              <a:tblPr firstRow="1" firstCol="1" bandRow="1">
                <a:tableStyleId>{5C22544A-7EE6-4342-B048-85BDC9FD1C3A}</a:tableStyleId>
              </a:tblPr>
              <a:tblGrid>
                <a:gridCol w="2854349"/>
                <a:gridCol w="1139418"/>
                <a:gridCol w="1265467"/>
                <a:gridCol w="1265467"/>
                <a:gridCol w="1013369"/>
                <a:gridCol w="754636"/>
              </a:tblGrid>
              <a:tr h="585463">
                <a:tc>
                  <a:txBody>
                    <a:bodyPr/>
                    <a:lstStyle/>
                    <a:p>
                      <a:pPr>
                        <a:lnSpc>
                          <a:spcPct val="115000"/>
                        </a:lnSpc>
                        <a:spcAft>
                          <a:spcPts val="600"/>
                        </a:spcAft>
                      </a:pPr>
                      <a:r>
                        <a:rPr lang="de-DE" sz="1100" dirty="0">
                          <a:effectLst/>
                        </a:rPr>
                        <a:t>Einrichtung gemäß</a:t>
                      </a:r>
                      <a:endParaRPr lang="de-DE" sz="1100" dirty="0">
                        <a:effectLst/>
                        <a:latin typeface="Calibri"/>
                        <a:ea typeface="MS Mincho"/>
                        <a:cs typeface="Times New Roman"/>
                      </a:endParaRPr>
                    </a:p>
                  </a:txBody>
                  <a:tcPr marL="44450" marR="44450" marT="9525" marB="0" anchor="ctr"/>
                </a:tc>
                <a:tc>
                  <a:txBody>
                    <a:bodyPr/>
                    <a:lstStyle/>
                    <a:p>
                      <a:pPr algn="r">
                        <a:lnSpc>
                          <a:spcPct val="115000"/>
                        </a:lnSpc>
                        <a:spcAft>
                          <a:spcPts val="600"/>
                        </a:spcAft>
                      </a:pPr>
                      <a:r>
                        <a:rPr lang="de-DE" sz="1100">
                          <a:effectLst/>
                        </a:rPr>
                        <a:t> </a:t>
                      </a:r>
                      <a:endParaRPr lang="de-DE" sz="1100">
                        <a:effectLst/>
                        <a:latin typeface="Calibri"/>
                        <a:ea typeface="MS Mincho"/>
                        <a:cs typeface="Times New Roman"/>
                      </a:endParaRPr>
                    </a:p>
                  </a:txBody>
                  <a:tcPr marL="0" marR="0" marT="0" marB="0" anchor="ctr"/>
                </a:tc>
                <a:tc>
                  <a:txBody>
                    <a:bodyPr/>
                    <a:lstStyle/>
                    <a:p>
                      <a:pPr algn="ctr">
                        <a:lnSpc>
                          <a:spcPct val="115000"/>
                        </a:lnSpc>
                        <a:spcAft>
                          <a:spcPts val="1200"/>
                        </a:spcAft>
                      </a:pPr>
                      <a:r>
                        <a:rPr lang="de-DE" sz="1100">
                          <a:effectLst/>
                        </a:rPr>
                        <a:t>Gesamt</a:t>
                      </a:r>
                      <a:endParaRPr lang="de-DE" sz="1100">
                        <a:effectLst/>
                        <a:latin typeface="Calibri"/>
                        <a:ea typeface="MS Mincho"/>
                        <a:cs typeface="Times New Roman"/>
                      </a:endParaRPr>
                    </a:p>
                  </a:txBody>
                  <a:tcPr marL="44450" marR="44450" marT="9525" marB="0" anchor="ctr"/>
                </a:tc>
                <a:tc>
                  <a:txBody>
                    <a:bodyPr/>
                    <a:lstStyle/>
                    <a:p>
                      <a:pPr algn="ctr">
                        <a:lnSpc>
                          <a:spcPct val="115000"/>
                        </a:lnSpc>
                        <a:spcAft>
                          <a:spcPts val="1200"/>
                        </a:spcAft>
                      </a:pPr>
                      <a:r>
                        <a:rPr lang="de-DE" sz="1100">
                          <a:effectLst/>
                        </a:rPr>
                        <a:t>Hospitalisiert</a:t>
                      </a:r>
                      <a:endParaRPr lang="de-DE" sz="1100">
                        <a:effectLst/>
                        <a:latin typeface="Calibri"/>
                        <a:ea typeface="MS Mincho"/>
                        <a:cs typeface="Times New Roman"/>
                      </a:endParaRPr>
                    </a:p>
                  </a:txBody>
                  <a:tcPr marL="44450" marR="44450" marT="9525" marB="0" anchor="ctr"/>
                </a:tc>
                <a:tc>
                  <a:txBody>
                    <a:bodyPr/>
                    <a:lstStyle/>
                    <a:p>
                      <a:pPr algn="ctr">
                        <a:lnSpc>
                          <a:spcPct val="115000"/>
                        </a:lnSpc>
                        <a:spcAft>
                          <a:spcPts val="1200"/>
                        </a:spcAft>
                      </a:pPr>
                      <a:r>
                        <a:rPr lang="de-DE" sz="1100">
                          <a:effectLst/>
                        </a:rPr>
                        <a:t>Verstorben</a:t>
                      </a:r>
                      <a:endParaRPr lang="de-DE" sz="1100">
                        <a:effectLst/>
                        <a:latin typeface="Calibri"/>
                        <a:ea typeface="MS Mincho"/>
                        <a:cs typeface="Times New Roman"/>
                      </a:endParaRPr>
                    </a:p>
                  </a:txBody>
                  <a:tcPr marL="0" marR="0" marT="0" marB="0" anchor="ctr"/>
                </a:tc>
                <a:tc>
                  <a:txBody>
                    <a:bodyPr/>
                    <a:lstStyle/>
                    <a:p>
                      <a:pPr algn="ctr">
                        <a:lnSpc>
                          <a:spcPct val="115000"/>
                        </a:lnSpc>
                        <a:spcAft>
                          <a:spcPts val="0"/>
                        </a:spcAft>
                      </a:pPr>
                      <a:r>
                        <a:rPr lang="de-DE" sz="1100">
                          <a:effectLst/>
                        </a:rPr>
                        <a:t>Genesen </a:t>
                      </a:r>
                    </a:p>
                    <a:p>
                      <a:pPr algn="ctr">
                        <a:lnSpc>
                          <a:spcPct val="115000"/>
                        </a:lnSpc>
                        <a:spcAft>
                          <a:spcPts val="0"/>
                        </a:spcAft>
                      </a:pPr>
                      <a:r>
                        <a:rPr lang="de-DE" sz="900">
                          <a:effectLst/>
                        </a:rPr>
                        <a:t>(Schätzung)</a:t>
                      </a:r>
                      <a:endParaRPr lang="de-DE" sz="1100">
                        <a:effectLst/>
                        <a:latin typeface="Calibri"/>
                        <a:ea typeface="MS Mincho"/>
                        <a:cs typeface="Times New Roman"/>
                      </a:endParaRPr>
                    </a:p>
                  </a:txBody>
                  <a:tcPr marL="0" marR="0" marT="0" marB="0" anchor="ctr"/>
                </a:tc>
              </a:tr>
              <a:tr h="405882">
                <a:tc rowSpan="2">
                  <a:txBody>
                    <a:bodyPr/>
                    <a:lstStyle/>
                    <a:p>
                      <a:pPr>
                        <a:lnSpc>
                          <a:spcPct val="115000"/>
                        </a:lnSpc>
                        <a:spcBef>
                          <a:spcPts val="100"/>
                        </a:spcBef>
                        <a:spcAft>
                          <a:spcPts val="100"/>
                        </a:spcAft>
                      </a:pPr>
                      <a:r>
                        <a:rPr lang="de-DE" sz="1000" dirty="0">
                          <a:effectLst/>
                        </a:rPr>
                        <a:t>§ 23 IfSG (z.B</a:t>
                      </a:r>
                      <a:r>
                        <a:rPr lang="de-DE" sz="1000">
                          <a:effectLst/>
                        </a:rPr>
                        <a:t>. </a:t>
                      </a:r>
                      <a:r>
                        <a:rPr lang="de-DE" sz="1000" smtClean="0">
                          <a:effectLst/>
                        </a:rPr>
                        <a:t>Krankenhäuser, </a:t>
                      </a:r>
                      <a:r>
                        <a:rPr lang="de-DE" sz="1000">
                          <a:effectLst/>
                        </a:rPr>
                        <a:t>ärztliche </a:t>
                      </a:r>
                      <a:r>
                        <a:rPr lang="de-DE" sz="1000" smtClean="0">
                          <a:effectLst/>
                        </a:rPr>
                        <a:t>Praxen, </a:t>
                      </a:r>
                      <a:r>
                        <a:rPr lang="de-DE" sz="1000" dirty="0">
                          <a:effectLst/>
                        </a:rPr>
                        <a:t>Dialyseeinrichtungen und Rettungsdienste)</a:t>
                      </a:r>
                      <a:endParaRPr lang="de-DE" sz="1100" dirty="0">
                        <a:effectLst/>
                        <a:latin typeface="Calibri"/>
                        <a:ea typeface="MS Mincho"/>
                        <a:cs typeface="Times New Roman"/>
                      </a:endParaRPr>
                    </a:p>
                  </a:txBody>
                  <a:tcPr marL="44450" marR="44450" marT="9525" marB="0" anchor="ctr"/>
                </a:tc>
                <a:tc>
                  <a:txBody>
                    <a:bodyPr/>
                    <a:lstStyle/>
                    <a:p>
                      <a:pPr algn="ctr">
                        <a:lnSpc>
                          <a:spcPct val="115000"/>
                        </a:lnSpc>
                        <a:spcBef>
                          <a:spcPts val="100"/>
                        </a:spcBef>
                        <a:spcAft>
                          <a:spcPts val="100"/>
                        </a:spcAft>
                      </a:pPr>
                      <a:r>
                        <a:rPr lang="de-DE" sz="1100" dirty="0">
                          <a:effectLst/>
                        </a:rPr>
                        <a:t>Betreut/ untergebracht</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200" kern="1200" dirty="0" smtClean="0">
                          <a:effectLst/>
                        </a:rPr>
                        <a:t>2.707</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200" dirty="0" smtClean="0">
                          <a:solidFill>
                            <a:schemeClr val="tx1"/>
                          </a:solidFill>
                          <a:effectLst/>
                        </a:rPr>
                        <a:t>1.866</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rPr>
                        <a:t>501</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200" kern="1200" dirty="0" smtClean="0">
                          <a:solidFill>
                            <a:schemeClr val="tx1"/>
                          </a:solidFill>
                          <a:effectLst/>
                        </a:rPr>
                        <a:t>1.800</a:t>
                      </a:r>
                      <a:endParaRPr lang="de-DE" sz="1200" dirty="0">
                        <a:solidFill>
                          <a:schemeClr val="tx1"/>
                        </a:solidFill>
                        <a:effectLst/>
                        <a:latin typeface="Cambria"/>
                        <a:ea typeface="Times New Roman"/>
                      </a:endParaRPr>
                    </a:p>
                  </a:txBody>
                  <a:tcPr marL="0" marR="0" marT="0" marB="0" anchor="ctr"/>
                </a:tc>
              </a:tr>
              <a:tr h="405882">
                <a:tc vMerge="1">
                  <a:txBody>
                    <a:bodyPr/>
                    <a:lstStyle/>
                    <a:p>
                      <a:endParaRPr lang="de-DE"/>
                    </a:p>
                  </a:txBody>
                  <a:tcPr/>
                </a:tc>
                <a:tc>
                  <a:txBody>
                    <a:bodyPr/>
                    <a:lstStyle/>
                    <a:p>
                      <a:pPr algn="ctr">
                        <a:lnSpc>
                          <a:spcPct val="115000"/>
                        </a:lnSpc>
                        <a:spcBef>
                          <a:spcPts val="100"/>
                        </a:spcBef>
                        <a:spcAft>
                          <a:spcPts val="100"/>
                        </a:spcAft>
                      </a:pPr>
                      <a:r>
                        <a:rPr lang="de-DE" sz="1100" dirty="0">
                          <a:effectLst/>
                        </a:rPr>
                        <a:t>Tätigkeit in Einrichtung</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200" kern="1200" dirty="0" smtClean="0">
                          <a:effectLst/>
                        </a:rPr>
                        <a:t>11.859</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200" kern="1200" dirty="0" smtClean="0">
                          <a:solidFill>
                            <a:schemeClr val="tx1"/>
                          </a:solidFill>
                          <a:effectLst/>
                        </a:rPr>
                        <a:t>541</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200" kern="1200" dirty="0" smtClean="0">
                          <a:solidFill>
                            <a:schemeClr val="tx1"/>
                          </a:solidFill>
                          <a:effectLst/>
                        </a:rPr>
                        <a:t>19</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200" kern="1200" dirty="0" smtClean="0">
                          <a:solidFill>
                            <a:schemeClr val="tx1"/>
                          </a:solidFill>
                          <a:effectLst/>
                          <a:latin typeface="+mn-lt"/>
                          <a:ea typeface="+mn-ea"/>
                        </a:rPr>
                        <a:t>11.200</a:t>
                      </a:r>
                      <a:endParaRPr lang="de-DE" sz="1200" dirty="0">
                        <a:solidFill>
                          <a:schemeClr val="tx1"/>
                        </a:solidFill>
                        <a:effectLst/>
                        <a:latin typeface="Cambria"/>
                        <a:ea typeface="Times New Roman"/>
                      </a:endParaRPr>
                    </a:p>
                  </a:txBody>
                  <a:tcPr marL="0" marR="0" marT="0" marB="0" anchor="ctr"/>
                </a:tc>
              </a:tr>
              <a:tr h="391136">
                <a:tc rowSpan="2">
                  <a:txBody>
                    <a:bodyPr/>
                    <a:lstStyle/>
                    <a:p>
                      <a:pPr>
                        <a:lnSpc>
                          <a:spcPct val="115000"/>
                        </a:lnSpc>
                        <a:spcBef>
                          <a:spcPts val="100"/>
                        </a:spcBef>
                        <a:spcAft>
                          <a:spcPts val="100"/>
                        </a:spcAft>
                      </a:pPr>
                      <a:r>
                        <a:rPr lang="de-DE" sz="1000" dirty="0">
                          <a:effectLst/>
                        </a:rPr>
                        <a:t>§ 33 IfSG (z.B</a:t>
                      </a:r>
                      <a:r>
                        <a:rPr lang="de-DE" sz="1000">
                          <a:effectLst/>
                        </a:rPr>
                        <a:t>. </a:t>
                      </a:r>
                      <a:r>
                        <a:rPr lang="de-DE" sz="1000" smtClean="0">
                          <a:effectLst/>
                        </a:rPr>
                        <a:t>Kitas, Kinderhorte, Schulen, </a:t>
                      </a:r>
                      <a:r>
                        <a:rPr lang="de-DE" sz="1000" dirty="0">
                          <a:effectLst/>
                        </a:rPr>
                        <a:t>Heime und Ferienlager)</a:t>
                      </a:r>
                      <a:endParaRPr lang="de-DE" sz="1100" dirty="0">
                        <a:effectLst/>
                        <a:latin typeface="Calibri"/>
                        <a:ea typeface="MS Mincho"/>
                        <a:cs typeface="Times New Roman"/>
                      </a:endParaRPr>
                    </a:p>
                  </a:txBody>
                  <a:tcPr marL="44450" marR="44450" marT="9525" marB="0" anchor="ctr"/>
                </a:tc>
                <a:tc>
                  <a:txBody>
                    <a:bodyPr/>
                    <a:lstStyle/>
                    <a:p>
                      <a:pPr algn="ctr">
                        <a:lnSpc>
                          <a:spcPct val="115000"/>
                        </a:lnSpc>
                        <a:spcBef>
                          <a:spcPts val="100"/>
                        </a:spcBef>
                        <a:spcAft>
                          <a:spcPts val="100"/>
                        </a:spcAft>
                      </a:pPr>
                      <a:r>
                        <a:rPr lang="de-DE" sz="1100">
                          <a:effectLst/>
                        </a:rPr>
                        <a:t>Betreut/ untergebracht</a:t>
                      </a:r>
                      <a:endParaRPr lang="de-DE" sz="110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200" kern="1200" dirty="0" smtClean="0">
                          <a:effectLst/>
                        </a:rPr>
                        <a:t>1.955*</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200" dirty="0" smtClean="0">
                          <a:solidFill>
                            <a:schemeClr val="tx1"/>
                          </a:solidFill>
                          <a:effectLst/>
                        </a:rPr>
                        <a:t>55</a:t>
                      </a:r>
                      <a:endParaRPr lang="de-DE" sz="1200" dirty="0">
                        <a:solidFill>
                          <a:schemeClr val="tx1"/>
                        </a:solidFill>
                        <a:effectLst/>
                        <a:latin typeface="Cambria"/>
                        <a:ea typeface="Times New Roman"/>
                      </a:endParaRPr>
                    </a:p>
                  </a:txBody>
                  <a:tcPr marL="44450" marR="44450" marT="9525" marB="0" anchor="ctr"/>
                </a:tc>
                <a:tc>
                  <a:txBody>
                    <a:bodyPr/>
                    <a:lstStyle/>
                    <a:p>
                      <a:pPr algn="ctr">
                        <a:spcBef>
                          <a:spcPts val="100"/>
                        </a:spcBef>
                        <a:spcAft>
                          <a:spcPts val="100"/>
                        </a:spcAft>
                      </a:pPr>
                      <a:r>
                        <a:rPr lang="de-DE" sz="1200" smtClean="0">
                          <a:solidFill>
                            <a:schemeClr val="tx1"/>
                          </a:solidFill>
                          <a:effectLst/>
                        </a:rPr>
                        <a:t>1</a:t>
                      </a:r>
                      <a:endParaRPr lang="de-DE" sz="1200" dirty="0">
                        <a:solidFill>
                          <a:schemeClr val="tx1"/>
                        </a:solidFill>
                        <a:effectLst/>
                        <a:latin typeface="Cambria"/>
                        <a:ea typeface="Times New Roman"/>
                      </a:endParaRPr>
                    </a:p>
                  </a:txBody>
                  <a:tcPr marL="0" marR="0" marT="0" marB="0" anchor="ctr"/>
                </a:tc>
                <a:tc>
                  <a:txBody>
                    <a:bodyPr/>
                    <a:lstStyle/>
                    <a:p>
                      <a:pPr algn="ctr">
                        <a:spcBef>
                          <a:spcPts val="100"/>
                        </a:spcBef>
                        <a:spcAft>
                          <a:spcPts val="100"/>
                        </a:spcAft>
                      </a:pPr>
                      <a:r>
                        <a:rPr lang="de-DE" sz="1200" kern="1200" smtClean="0">
                          <a:solidFill>
                            <a:schemeClr val="tx1"/>
                          </a:solidFill>
                          <a:effectLst/>
                        </a:rPr>
                        <a:t>1.800</a:t>
                      </a:r>
                      <a:endParaRPr lang="de-DE" sz="1200" dirty="0">
                        <a:solidFill>
                          <a:schemeClr val="tx1"/>
                        </a:solidFill>
                        <a:effectLst/>
                        <a:latin typeface="Cambria"/>
                        <a:ea typeface="Times New Roman"/>
                      </a:endParaRPr>
                    </a:p>
                  </a:txBody>
                  <a:tcPr marL="0" marR="0" marT="0" marB="0" anchor="ctr"/>
                </a:tc>
              </a:tr>
              <a:tr h="391136">
                <a:tc vMerge="1">
                  <a:txBody>
                    <a:bodyPr/>
                    <a:lstStyle/>
                    <a:p>
                      <a:endParaRPr lang="de-DE"/>
                    </a:p>
                  </a:txBody>
                  <a:tcPr/>
                </a:tc>
                <a:tc>
                  <a:txBody>
                    <a:bodyPr/>
                    <a:lstStyle/>
                    <a:p>
                      <a:pPr algn="ctr">
                        <a:lnSpc>
                          <a:spcPct val="115000"/>
                        </a:lnSpc>
                        <a:spcBef>
                          <a:spcPts val="100"/>
                        </a:spcBef>
                        <a:spcAft>
                          <a:spcPts val="100"/>
                        </a:spcAft>
                      </a:pPr>
                      <a:r>
                        <a:rPr lang="de-DE" sz="1100" dirty="0">
                          <a:effectLst/>
                        </a:rPr>
                        <a:t>Tätigkeit in Einrichtung</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200" kern="1200" dirty="0" smtClean="0">
                          <a:effectLst/>
                        </a:rPr>
                        <a:t>2.303</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200" kern="1200" dirty="0" smtClean="0">
                          <a:solidFill>
                            <a:schemeClr val="tx1"/>
                          </a:solidFill>
                          <a:effectLst/>
                          <a:latin typeface="+mn-lt"/>
                          <a:ea typeface="+mn-ea"/>
                        </a:rPr>
                        <a:t>110</a:t>
                      </a:r>
                      <a:endParaRPr lang="de-DE" sz="1200" dirty="0">
                        <a:solidFill>
                          <a:schemeClr val="tx1"/>
                        </a:solidFill>
                        <a:effectLst/>
                        <a:latin typeface="Cambria"/>
                        <a:ea typeface="Times New Roman"/>
                      </a:endParaRPr>
                    </a:p>
                  </a:txBody>
                  <a:tcPr marL="44450" marR="44450" marT="9525" marB="0" anchor="ctr"/>
                </a:tc>
                <a:tc>
                  <a:txBody>
                    <a:bodyPr/>
                    <a:lstStyle/>
                    <a:p>
                      <a:pPr algn="ctr">
                        <a:spcBef>
                          <a:spcPts val="100"/>
                        </a:spcBef>
                        <a:spcAft>
                          <a:spcPts val="100"/>
                        </a:spcAft>
                      </a:pPr>
                      <a:r>
                        <a:rPr lang="de-DE" sz="1200" kern="1200" smtClean="0">
                          <a:solidFill>
                            <a:schemeClr val="tx1"/>
                          </a:solidFill>
                          <a:effectLst/>
                        </a:rPr>
                        <a:t>7</a:t>
                      </a:r>
                      <a:endParaRPr lang="de-DE" sz="1200" dirty="0">
                        <a:solidFill>
                          <a:schemeClr val="tx1"/>
                        </a:solidFill>
                        <a:effectLst/>
                        <a:latin typeface="Cambria"/>
                        <a:ea typeface="Times New Roman"/>
                      </a:endParaRPr>
                    </a:p>
                  </a:txBody>
                  <a:tcPr marL="0" marR="0" marT="0" marB="0" anchor="ctr"/>
                </a:tc>
                <a:tc>
                  <a:txBody>
                    <a:bodyPr/>
                    <a:lstStyle/>
                    <a:p>
                      <a:pPr algn="ctr">
                        <a:spcBef>
                          <a:spcPts val="100"/>
                        </a:spcBef>
                        <a:spcAft>
                          <a:spcPts val="100"/>
                        </a:spcAft>
                      </a:pPr>
                      <a:r>
                        <a:rPr lang="de-DE" sz="1200" kern="1200" smtClean="0">
                          <a:solidFill>
                            <a:schemeClr val="tx1"/>
                          </a:solidFill>
                          <a:effectLst/>
                          <a:latin typeface="+mn-lt"/>
                          <a:ea typeface="+mn-ea"/>
                        </a:rPr>
                        <a:t>2.200</a:t>
                      </a:r>
                      <a:endParaRPr lang="de-DE" sz="1200" dirty="0">
                        <a:solidFill>
                          <a:schemeClr val="tx1"/>
                        </a:solidFill>
                        <a:effectLst/>
                        <a:latin typeface="Cambria"/>
                        <a:ea typeface="Times New Roman"/>
                      </a:endParaRPr>
                    </a:p>
                  </a:txBody>
                  <a:tcPr marL="0" marR="0" marT="0" marB="0" anchor="ctr"/>
                </a:tc>
              </a:tr>
              <a:tr h="532902">
                <a:tc rowSpan="2">
                  <a:txBody>
                    <a:bodyPr/>
                    <a:lstStyle/>
                    <a:p>
                      <a:pPr>
                        <a:lnSpc>
                          <a:spcPct val="115000"/>
                        </a:lnSpc>
                        <a:spcBef>
                          <a:spcPts val="100"/>
                        </a:spcBef>
                        <a:spcAft>
                          <a:spcPts val="100"/>
                        </a:spcAft>
                      </a:pPr>
                      <a:r>
                        <a:rPr lang="de-DE" sz="1000" dirty="0">
                          <a:effectLst/>
                        </a:rPr>
                        <a:t>§ 36 IfSG (z.B</a:t>
                      </a:r>
                      <a:r>
                        <a:rPr lang="de-DE" sz="1000">
                          <a:effectLst/>
                        </a:rPr>
                        <a:t>. </a:t>
                      </a:r>
                      <a:r>
                        <a:rPr lang="de-DE" sz="1000" smtClean="0">
                          <a:effectLst/>
                        </a:rPr>
                        <a:t>Pflegeeinrichtungen, Obdachlosen-unterkünfte, </a:t>
                      </a:r>
                      <a:r>
                        <a:rPr lang="de-DE" sz="1000" dirty="0">
                          <a:effectLst/>
                        </a:rPr>
                        <a:t>Einrichtungen zur gemeinschaftlichen Unterbringung </a:t>
                      </a:r>
                      <a:r>
                        <a:rPr lang="de-DE" sz="1000">
                          <a:effectLst/>
                        </a:rPr>
                        <a:t>von </a:t>
                      </a:r>
                      <a:r>
                        <a:rPr lang="de-DE" sz="1000" smtClean="0">
                          <a:effectLst/>
                        </a:rPr>
                        <a:t>Asylsuchenden, </a:t>
                      </a:r>
                      <a:r>
                        <a:rPr lang="de-DE" sz="1000">
                          <a:effectLst/>
                        </a:rPr>
                        <a:t>sonstige </a:t>
                      </a:r>
                      <a:r>
                        <a:rPr lang="de-DE" sz="1000" smtClean="0">
                          <a:effectLst/>
                        </a:rPr>
                        <a:t>Massenunterkünfte, </a:t>
                      </a:r>
                      <a:r>
                        <a:rPr lang="de-DE" sz="1000" dirty="0">
                          <a:effectLst/>
                        </a:rPr>
                        <a:t>Justizvollzugsanstalten)</a:t>
                      </a:r>
                      <a:endParaRPr lang="de-DE" sz="1100" dirty="0">
                        <a:effectLst/>
                        <a:latin typeface="Calibri"/>
                        <a:ea typeface="MS Mincho"/>
                        <a:cs typeface="Times New Roman"/>
                      </a:endParaRPr>
                    </a:p>
                  </a:txBody>
                  <a:tcPr marL="44450" marR="44450" marT="9525" marB="0" anchor="ctr"/>
                </a:tc>
                <a:tc>
                  <a:txBody>
                    <a:bodyPr/>
                    <a:lstStyle/>
                    <a:p>
                      <a:pPr algn="ctr">
                        <a:lnSpc>
                          <a:spcPct val="115000"/>
                        </a:lnSpc>
                        <a:spcBef>
                          <a:spcPts val="100"/>
                        </a:spcBef>
                        <a:spcAft>
                          <a:spcPts val="100"/>
                        </a:spcAft>
                      </a:pPr>
                      <a:r>
                        <a:rPr lang="de-DE" sz="1100" dirty="0">
                          <a:effectLst/>
                        </a:rPr>
                        <a:t>Betreut/ untergebracht</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200" kern="1200" dirty="0" smtClean="0">
                          <a:effectLst/>
                        </a:rPr>
                        <a:t>14.789</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200" dirty="0" smtClean="0">
                          <a:solidFill>
                            <a:schemeClr val="tx1"/>
                          </a:solidFill>
                          <a:effectLst/>
                        </a:rPr>
                        <a:t>3.372</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latin typeface="+mn-lt"/>
                          <a:ea typeface="+mn-ea"/>
                        </a:rPr>
                        <a:t>2.980</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200" kern="1200" dirty="0" smtClean="0">
                          <a:solidFill>
                            <a:schemeClr val="tx1"/>
                          </a:solidFill>
                          <a:effectLst/>
                        </a:rPr>
                        <a:t>10.100</a:t>
                      </a:r>
                      <a:endParaRPr lang="de-DE" sz="1200" dirty="0">
                        <a:solidFill>
                          <a:schemeClr val="tx1"/>
                        </a:solidFill>
                        <a:effectLst/>
                        <a:latin typeface="Cambria"/>
                        <a:ea typeface="Times New Roman"/>
                      </a:endParaRPr>
                    </a:p>
                  </a:txBody>
                  <a:tcPr marL="0" marR="0" marT="0" marB="0" anchor="ctr"/>
                </a:tc>
              </a:tr>
              <a:tr h="391136">
                <a:tc vMerge="1">
                  <a:txBody>
                    <a:bodyPr/>
                    <a:lstStyle/>
                    <a:p>
                      <a:endParaRPr lang="de-DE"/>
                    </a:p>
                  </a:txBody>
                  <a:tcPr/>
                </a:tc>
                <a:tc>
                  <a:txBody>
                    <a:bodyPr/>
                    <a:lstStyle/>
                    <a:p>
                      <a:pPr algn="ctr">
                        <a:lnSpc>
                          <a:spcPct val="115000"/>
                        </a:lnSpc>
                        <a:spcBef>
                          <a:spcPts val="100"/>
                        </a:spcBef>
                        <a:spcAft>
                          <a:spcPts val="100"/>
                        </a:spcAft>
                      </a:pPr>
                      <a:r>
                        <a:rPr lang="de-DE" sz="1100" dirty="0">
                          <a:effectLst/>
                        </a:rPr>
                        <a:t>Tätigkeit in Einrichtung</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200" kern="1200" dirty="0" smtClean="0">
                          <a:effectLst/>
                        </a:rPr>
                        <a:t>8.566</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200" kern="1200" dirty="0" smtClean="0">
                          <a:solidFill>
                            <a:schemeClr val="tx1"/>
                          </a:solidFill>
                          <a:effectLst/>
                          <a:latin typeface="+mn-lt"/>
                          <a:ea typeface="+mn-ea"/>
                        </a:rPr>
                        <a:t>354</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200" kern="1200" dirty="0" smtClean="0">
                          <a:solidFill>
                            <a:schemeClr val="tx1"/>
                          </a:solidFill>
                          <a:effectLst/>
                          <a:latin typeface="+mn-lt"/>
                          <a:ea typeface="+mn-ea"/>
                        </a:rPr>
                        <a:t>42</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200" kern="1200" dirty="0" smtClean="0">
                          <a:solidFill>
                            <a:schemeClr val="tx1"/>
                          </a:solidFill>
                          <a:effectLst/>
                        </a:rPr>
                        <a:t>7.900</a:t>
                      </a:r>
                      <a:endParaRPr lang="de-DE" sz="1200" dirty="0">
                        <a:solidFill>
                          <a:schemeClr val="tx1"/>
                        </a:solidFill>
                        <a:effectLst/>
                        <a:latin typeface="Cambria"/>
                        <a:ea typeface="Times New Roman"/>
                      </a:endParaRPr>
                    </a:p>
                  </a:txBody>
                  <a:tcPr marL="0" marR="0" marT="0" marB="0" anchor="ctr"/>
                </a:tc>
              </a:tr>
              <a:tr h="603567">
                <a:tc>
                  <a:txBody>
                    <a:bodyPr/>
                    <a:lstStyle/>
                    <a:p>
                      <a:pPr>
                        <a:lnSpc>
                          <a:spcPct val="115000"/>
                        </a:lnSpc>
                        <a:spcBef>
                          <a:spcPts val="100"/>
                        </a:spcBef>
                        <a:spcAft>
                          <a:spcPts val="100"/>
                        </a:spcAft>
                      </a:pPr>
                      <a:r>
                        <a:rPr lang="de-DE" sz="1000">
                          <a:effectLst/>
                        </a:rPr>
                        <a:t>§ 42 IfSG (z.B. Küchen von Gaststätten und sonstigen Einrichtungen mit oder zur Gemeinschaftsverpflegung)</a:t>
                      </a:r>
                      <a:endParaRPr lang="de-DE" sz="1100">
                        <a:effectLst/>
                        <a:latin typeface="Calibri"/>
                        <a:ea typeface="MS Mincho"/>
                        <a:cs typeface="Times New Roman"/>
                      </a:endParaRPr>
                    </a:p>
                  </a:txBody>
                  <a:tcPr marL="44450" marR="44450" marT="9525" marB="0" anchor="ctr"/>
                </a:tc>
                <a:tc>
                  <a:txBody>
                    <a:bodyPr/>
                    <a:lstStyle/>
                    <a:p>
                      <a:pPr algn="ctr">
                        <a:lnSpc>
                          <a:spcPct val="115000"/>
                        </a:lnSpc>
                        <a:spcBef>
                          <a:spcPts val="100"/>
                        </a:spcBef>
                        <a:spcAft>
                          <a:spcPts val="100"/>
                        </a:spcAft>
                      </a:pPr>
                      <a:r>
                        <a:rPr lang="de-DE" sz="1100" dirty="0">
                          <a:effectLst/>
                        </a:rPr>
                        <a:t>Tätigkeit in Einrichtung</a:t>
                      </a:r>
                      <a:endParaRPr lang="de-DE" sz="1100" dirty="0">
                        <a:effectLst/>
                        <a:latin typeface="Calibri"/>
                        <a:ea typeface="MS Mincho"/>
                        <a:cs typeface="Times New Roman"/>
                      </a:endParaRPr>
                    </a:p>
                  </a:txBody>
                  <a:tcPr marL="0" marR="0" marT="0" marB="0" anchor="ctr"/>
                </a:tc>
                <a:tc>
                  <a:txBody>
                    <a:bodyPr/>
                    <a:lstStyle/>
                    <a:p>
                      <a:pPr algn="ctr">
                        <a:lnSpc>
                          <a:spcPct val="115000"/>
                        </a:lnSpc>
                        <a:spcBef>
                          <a:spcPts val="100"/>
                        </a:spcBef>
                        <a:spcAft>
                          <a:spcPts val="100"/>
                        </a:spcAft>
                      </a:pPr>
                      <a:r>
                        <a:rPr lang="de-DE" sz="1200" kern="1200" dirty="0" smtClean="0">
                          <a:effectLst/>
                          <a:latin typeface="+mn-lt"/>
                          <a:ea typeface="+mn-ea"/>
                          <a:cs typeface="+mn-cs"/>
                        </a:rPr>
                        <a:t>2.070</a:t>
                      </a:r>
                      <a:endParaRPr lang="de-DE" sz="1200" dirty="0">
                        <a:effectLst/>
                        <a:latin typeface="Calibri"/>
                        <a:ea typeface="MS Mincho"/>
                        <a:cs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latin typeface="+mn-lt"/>
                          <a:ea typeface="+mn-ea"/>
                        </a:rPr>
                        <a:t>135</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rPr>
                        <a:t>55</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200" dirty="0" smtClean="0">
                          <a:solidFill>
                            <a:schemeClr val="tx1"/>
                          </a:solidFill>
                          <a:effectLst/>
                        </a:rPr>
                        <a:t>1.500</a:t>
                      </a:r>
                      <a:endParaRPr lang="de-DE" sz="1200" dirty="0">
                        <a:solidFill>
                          <a:schemeClr val="tx1"/>
                        </a:solidFill>
                        <a:effectLst/>
                        <a:latin typeface="Cambria"/>
                        <a:ea typeface="Times New Roman"/>
                      </a:endParaRPr>
                    </a:p>
                  </a:txBody>
                  <a:tcPr marL="0" marR="0" marT="0" marB="0" anchor="ctr"/>
                </a:tc>
              </a:tr>
              <a:tr h="402086">
                <a:tc>
                  <a:txBody>
                    <a:bodyPr/>
                    <a:lstStyle/>
                    <a:p>
                      <a:pPr>
                        <a:lnSpc>
                          <a:spcPct val="115000"/>
                        </a:lnSpc>
                        <a:spcBef>
                          <a:spcPts val="100"/>
                        </a:spcBef>
                        <a:spcAft>
                          <a:spcPts val="100"/>
                        </a:spcAft>
                      </a:pPr>
                      <a:r>
                        <a:rPr lang="de-DE" sz="1000">
                          <a:effectLst/>
                        </a:rPr>
                        <a:t>Ohne </a:t>
                      </a:r>
                      <a:r>
                        <a:rPr lang="de-DE" sz="1000" smtClean="0">
                          <a:effectLst/>
                        </a:rPr>
                        <a:t>Tätigkeit, </a:t>
                      </a:r>
                      <a:r>
                        <a:rPr lang="de-DE" sz="1000" dirty="0">
                          <a:effectLst/>
                        </a:rPr>
                        <a:t>Betreuung oder Unterbringung in genannten Einrichtungen</a:t>
                      </a:r>
                      <a:endParaRPr lang="de-DE" sz="1100" dirty="0">
                        <a:effectLst/>
                        <a:latin typeface="Calibri"/>
                        <a:ea typeface="MS Mincho"/>
                        <a:cs typeface="Times New Roman"/>
                      </a:endParaRPr>
                    </a:p>
                  </a:txBody>
                  <a:tcPr marL="44450" marR="44450" marT="9525" marB="0" anchor="ctr"/>
                </a:tc>
                <a:tc>
                  <a:txBody>
                    <a:bodyPr/>
                    <a:lstStyle/>
                    <a:p>
                      <a:pPr>
                        <a:lnSpc>
                          <a:spcPct val="115000"/>
                        </a:lnSpc>
                        <a:spcBef>
                          <a:spcPts val="100"/>
                        </a:spcBef>
                        <a:spcAft>
                          <a:spcPts val="100"/>
                        </a:spcAft>
                      </a:pPr>
                      <a:r>
                        <a:rPr lang="de-DE" sz="1000" dirty="0">
                          <a:effectLst/>
                        </a:rPr>
                        <a:t> </a:t>
                      </a:r>
                      <a:endParaRPr lang="de-DE" sz="1100" dirty="0">
                        <a:effectLst/>
                        <a:latin typeface="Calibri"/>
                        <a:ea typeface="MS Mincho"/>
                        <a:cs typeface="Times New Roman"/>
                      </a:endParaRPr>
                    </a:p>
                  </a:txBody>
                  <a:tcPr marL="0" marR="0" marT="0" marB="0" anchor="ctr"/>
                </a:tc>
                <a:tc>
                  <a:txBody>
                    <a:bodyPr/>
                    <a:lstStyle/>
                    <a:p>
                      <a:pPr algn="ctr">
                        <a:lnSpc>
                          <a:spcPct val="115000"/>
                        </a:lnSpc>
                        <a:spcBef>
                          <a:spcPts val="100"/>
                        </a:spcBef>
                        <a:spcAft>
                          <a:spcPts val="100"/>
                        </a:spcAft>
                      </a:pPr>
                      <a:r>
                        <a:rPr lang="de-DE" sz="1200" kern="1200" dirty="0" smtClean="0">
                          <a:effectLst/>
                          <a:latin typeface="+mn-lt"/>
                          <a:ea typeface="+mn-ea"/>
                          <a:cs typeface="+mn-cs"/>
                        </a:rPr>
                        <a:t>75.915</a:t>
                      </a:r>
                      <a:endParaRPr lang="de-DE" sz="1200" dirty="0">
                        <a:effectLst/>
                        <a:latin typeface="Calibri"/>
                        <a:ea typeface="MS Mincho"/>
                        <a:cs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latin typeface="+mn-lt"/>
                          <a:ea typeface="+mn-ea"/>
                        </a:rPr>
                        <a:t>13.734</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rPr>
                        <a:t>2.988</a:t>
                      </a:r>
                    </a:p>
                  </a:txBody>
                  <a:tcPr marL="0" marR="0" marT="0" marB="0" anchor="ctr"/>
                </a:tc>
                <a:tc>
                  <a:txBody>
                    <a:bodyPr/>
                    <a:lstStyle/>
                    <a:p>
                      <a:pPr marL="0" marR="0" indent="0" algn="ctr" defTabSz="457200" rtl="0" eaLnBrk="1" fontAlgn="ctr" latinLnBrk="0" hangingPunct="1">
                        <a:lnSpc>
                          <a:spcPct val="100000"/>
                        </a:lnSpc>
                        <a:spcBef>
                          <a:spcPts val="100"/>
                        </a:spcBef>
                        <a:spcAft>
                          <a:spcPts val="100"/>
                        </a:spcAft>
                        <a:buClrTx/>
                        <a:buSzTx/>
                        <a:buFontTx/>
                        <a:buNone/>
                        <a:tabLst/>
                        <a:defRPr/>
                      </a:pPr>
                      <a:r>
                        <a:rPr lang="de-DE" sz="1200" dirty="0" smtClean="0">
                          <a:solidFill>
                            <a:schemeClr val="tx1"/>
                          </a:solidFill>
                          <a:effectLst/>
                        </a:rPr>
                        <a:t>69.600</a:t>
                      </a:r>
                      <a:endParaRPr lang="de-DE" sz="1200" dirty="0" smtClean="0">
                        <a:solidFill>
                          <a:schemeClr val="tx1"/>
                        </a:solidFill>
                        <a:effectLst/>
                        <a:latin typeface="Cambria"/>
                        <a:ea typeface="Times New Roman"/>
                      </a:endParaRPr>
                    </a:p>
                  </a:txBody>
                  <a:tcPr marL="0" marR="0" marT="0" marB="0" anchor="ctr"/>
                </a:tc>
              </a:tr>
            </a:tbl>
          </a:graphicData>
        </a:graphic>
      </p:graphicFrame>
    </p:spTree>
    <p:extLst>
      <p:ext uri="{BB962C8B-B14F-4D97-AF65-F5344CB8AC3E}">
        <p14:creationId xmlns:p14="http://schemas.microsoft.com/office/powerpoint/2010/main" val="3499278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7107" y="2135324"/>
            <a:ext cx="5301302" cy="3244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umsplatzhalter 3"/>
          <p:cNvSpPr>
            <a:spLocks noGrp="1"/>
          </p:cNvSpPr>
          <p:nvPr>
            <p:ph type="dt" sz="half" idx="14"/>
          </p:nvPr>
        </p:nvSpPr>
        <p:spPr/>
        <p:txBody>
          <a:bodyPr/>
          <a:lstStyle/>
          <a:p>
            <a:r>
              <a:rPr lang="de-DE" smtClean="0"/>
              <a:t>18.05.2020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26</a:t>
            </a:fld>
            <a:endParaRPr lang="de-DE" dirty="0"/>
          </a:p>
        </p:txBody>
      </p:sp>
      <p:sp>
        <p:nvSpPr>
          <p:cNvPr id="10" name="Titel 1"/>
          <p:cNvSpPr txBox="1">
            <a:spLocks/>
          </p:cNvSpPr>
          <p:nvPr/>
        </p:nvSpPr>
        <p:spPr>
          <a:xfrm>
            <a:off x="68712" y="232370"/>
            <a:ext cx="7075038" cy="615553"/>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a:solidFill>
                  <a:schemeClr val="bg1"/>
                </a:solidFill>
              </a:rPr>
              <a:t>Übermittelte Fälle nach Tätigkeit oder Betreuung in Einrichtungen nach Meldewoche; </a:t>
            </a:r>
            <a:r>
              <a:rPr lang="de-DE" sz="1400" dirty="0">
                <a:solidFill>
                  <a:schemeClr val="bg1"/>
                </a:solidFill>
              </a:rPr>
              <a:t>(Datenstand: </a:t>
            </a:r>
            <a:r>
              <a:rPr lang="de-DE" sz="1400" dirty="0" smtClean="0">
                <a:solidFill>
                  <a:schemeClr val="bg1"/>
                </a:solidFill>
              </a:rPr>
              <a:t>18.05.2020. 00:00) </a:t>
            </a:r>
            <a:endParaRPr lang="de-DE" sz="1400" dirty="0">
              <a:solidFill>
                <a:schemeClr val="bg1"/>
              </a:solidFill>
            </a:endParaRP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22" y="2066926"/>
            <a:ext cx="4071183" cy="3312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4007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liennummernplatzhalter 3"/>
          <p:cNvSpPr>
            <a:spLocks noGrp="1"/>
          </p:cNvSpPr>
          <p:nvPr>
            <p:ph type="sldNum" sz="quarter" idx="4294967295"/>
          </p:nvPr>
        </p:nvSpPr>
        <p:spPr>
          <a:xfrm>
            <a:off x="8052920" y="6622713"/>
            <a:ext cx="496872" cy="195750"/>
          </a:xfrm>
          <a:prstGeom prst="rect">
            <a:avLst/>
          </a:prstGeom>
        </p:spPr>
        <p:txBody>
          <a:bodyPr/>
          <a:lstStyle/>
          <a:p>
            <a:fld id="{162A217B-ED1C-D84B-8478-63C77FA79618}" type="slidenum">
              <a:rPr lang="de-DE" smtClean="0"/>
              <a:pPr/>
              <a:t>27</a:t>
            </a:fld>
            <a:endParaRPr lang="de-DE"/>
          </a:p>
        </p:txBody>
      </p:sp>
      <p:sp>
        <p:nvSpPr>
          <p:cNvPr id="8" name="Inhaltsplatzhalter 7"/>
          <p:cNvSpPr>
            <a:spLocks noGrp="1"/>
          </p:cNvSpPr>
          <p:nvPr>
            <p:ph sz="quarter" idx="13"/>
          </p:nvPr>
        </p:nvSpPr>
        <p:spPr>
          <a:xfrm>
            <a:off x="457199" y="1328698"/>
            <a:ext cx="8092593" cy="5302250"/>
          </a:xfrm>
        </p:spPr>
        <p:txBody>
          <a:bodyPr>
            <a:normAutofit/>
          </a:bodyPr>
          <a:lstStyle/>
          <a:p>
            <a:r>
              <a:rPr lang="de-DE" dirty="0"/>
              <a:t>Seit Anfang März (</a:t>
            </a:r>
            <a:r>
              <a:rPr lang="de-DE" dirty="0" smtClean="0"/>
              <a:t>11. </a:t>
            </a:r>
            <a:r>
              <a:rPr lang="de-DE" dirty="0"/>
              <a:t>KW</a:t>
            </a:r>
            <a:r>
              <a:rPr lang="de-DE" dirty="0" smtClean="0"/>
              <a:t>)</a:t>
            </a:r>
          </a:p>
        </p:txBody>
      </p:sp>
      <p:graphicFrame>
        <p:nvGraphicFramePr>
          <p:cNvPr id="5" name="Tabelle 4"/>
          <p:cNvGraphicFramePr>
            <a:graphicFrameLocks noGrp="1"/>
          </p:cNvGraphicFramePr>
          <p:nvPr>
            <p:extLst>
              <p:ext uri="{D42A27DB-BD31-4B8C-83A1-F6EECF244321}">
                <p14:modId xmlns:p14="http://schemas.microsoft.com/office/powerpoint/2010/main" val="4171462527"/>
              </p:ext>
            </p:extLst>
          </p:nvPr>
        </p:nvGraphicFramePr>
        <p:xfrm>
          <a:off x="599081" y="2133600"/>
          <a:ext cx="6656853" cy="3572941"/>
        </p:xfrm>
        <a:graphic>
          <a:graphicData uri="http://schemas.openxmlformats.org/drawingml/2006/table">
            <a:tbl>
              <a:tblPr firstRow="1" bandRow="1">
                <a:tableStyleId>{5C22544A-7EE6-4342-B048-85BDC9FD1C3A}</a:tableStyleId>
              </a:tblPr>
              <a:tblGrid>
                <a:gridCol w="1483719"/>
                <a:gridCol w="1530012"/>
                <a:gridCol w="1761717"/>
                <a:gridCol w="1881405"/>
              </a:tblGrid>
              <a:tr h="1244149">
                <a:tc>
                  <a:txBody>
                    <a:bodyPr/>
                    <a:lstStyle/>
                    <a:p>
                      <a:pPr algn="ctr"/>
                      <a:r>
                        <a:rPr lang="de-DE" dirty="0" smtClean="0"/>
                        <a:t>Meldewoche</a:t>
                      </a:r>
                      <a:endParaRPr lang="de-DE" dirty="0"/>
                    </a:p>
                  </a:txBody>
                  <a:tcPr/>
                </a:tc>
                <a:tc>
                  <a:txBody>
                    <a:bodyPr/>
                    <a:lstStyle/>
                    <a:p>
                      <a:r>
                        <a:rPr lang="de-DE" dirty="0" smtClean="0"/>
                        <a:t>Nosokomiale </a:t>
                      </a:r>
                      <a:r>
                        <a:rPr lang="de-DE" baseline="0" dirty="0" smtClean="0"/>
                        <a:t>Ausbrüche (n=111)</a:t>
                      </a:r>
                      <a:endParaRPr lang="de-DE" dirty="0"/>
                    </a:p>
                  </a:txBody>
                  <a:tcPr/>
                </a:tc>
                <a:tc>
                  <a:txBody>
                    <a:bodyPr/>
                    <a:lstStyle/>
                    <a:p>
                      <a:r>
                        <a:rPr lang="de-DE" dirty="0" smtClean="0"/>
                        <a:t>Anzahl Fälle in Ausbrüchen* (n=1.613)</a:t>
                      </a:r>
                      <a:endParaRPr lang="de-DE" dirty="0"/>
                    </a:p>
                  </a:txBody>
                  <a:tcPr/>
                </a:tc>
                <a:tc>
                  <a:txBody>
                    <a:bodyPr/>
                    <a:lstStyle/>
                    <a:p>
                      <a:r>
                        <a:rPr lang="de-DE" dirty="0" smtClean="0"/>
                        <a:t>Anzahl Todesfälle (n=120)</a:t>
                      </a:r>
                      <a:endParaRPr lang="de-DE" dirty="0"/>
                    </a:p>
                  </a:txBody>
                  <a:tcPr/>
                </a:tc>
              </a:tr>
              <a:tr h="388132">
                <a:tc>
                  <a:txBody>
                    <a:bodyPr/>
                    <a:lstStyle/>
                    <a:p>
                      <a:pPr algn="ctr"/>
                      <a:r>
                        <a:rPr lang="de-DE" dirty="0" smtClean="0"/>
                        <a:t>11</a:t>
                      </a:r>
                      <a:endParaRPr lang="de-DE" dirty="0"/>
                    </a:p>
                  </a:txBody>
                  <a:tcPr/>
                </a:tc>
                <a:tc>
                  <a:txBody>
                    <a:bodyPr/>
                    <a:lstStyle/>
                    <a:p>
                      <a:pPr algn="r"/>
                      <a:r>
                        <a:rPr lang="de-DE" dirty="0" smtClean="0"/>
                        <a:t>5</a:t>
                      </a:r>
                      <a:endParaRPr lang="de-DE" dirty="0"/>
                    </a:p>
                  </a:txBody>
                  <a:tcPr/>
                </a:tc>
                <a:tc>
                  <a:txBody>
                    <a:bodyPr/>
                    <a:lstStyle/>
                    <a:p>
                      <a:pPr algn="r"/>
                      <a:r>
                        <a:rPr lang="de-DE" dirty="0" smtClean="0"/>
                        <a:t>241</a:t>
                      </a:r>
                      <a:endParaRPr lang="de-DE" dirty="0"/>
                    </a:p>
                  </a:txBody>
                  <a:tcPr/>
                </a:tc>
                <a:tc>
                  <a:txBody>
                    <a:bodyPr/>
                    <a:lstStyle/>
                    <a:p>
                      <a:pPr algn="r"/>
                      <a:r>
                        <a:rPr lang="de-DE" dirty="0" smtClean="0"/>
                        <a:t>30</a:t>
                      </a:r>
                      <a:endParaRPr lang="de-DE" dirty="0"/>
                    </a:p>
                  </a:txBody>
                  <a:tcPr/>
                </a:tc>
              </a:tr>
              <a:tr h="388132">
                <a:tc>
                  <a:txBody>
                    <a:bodyPr/>
                    <a:lstStyle/>
                    <a:p>
                      <a:pPr algn="ctr"/>
                      <a:r>
                        <a:rPr lang="de-DE" dirty="0" smtClean="0"/>
                        <a:t>12</a:t>
                      </a:r>
                      <a:endParaRPr lang="de-DE" dirty="0"/>
                    </a:p>
                  </a:txBody>
                  <a:tcPr/>
                </a:tc>
                <a:tc>
                  <a:txBody>
                    <a:bodyPr/>
                    <a:lstStyle/>
                    <a:p>
                      <a:pPr algn="r"/>
                      <a:r>
                        <a:rPr lang="de-DE" dirty="0" smtClean="0"/>
                        <a:t>10</a:t>
                      </a:r>
                      <a:endParaRPr lang="de-DE" dirty="0"/>
                    </a:p>
                  </a:txBody>
                  <a:tcPr/>
                </a:tc>
                <a:tc>
                  <a:txBody>
                    <a:bodyPr/>
                    <a:lstStyle/>
                    <a:p>
                      <a:pPr algn="r"/>
                      <a:r>
                        <a:rPr lang="de-DE" dirty="0" smtClean="0"/>
                        <a:t>168</a:t>
                      </a:r>
                      <a:endParaRPr lang="de-DE" dirty="0"/>
                    </a:p>
                  </a:txBody>
                  <a:tcPr/>
                </a:tc>
                <a:tc>
                  <a:txBody>
                    <a:bodyPr/>
                    <a:lstStyle/>
                    <a:p>
                      <a:pPr algn="r"/>
                      <a:r>
                        <a:rPr lang="de-DE" dirty="0" smtClean="0"/>
                        <a:t>14</a:t>
                      </a:r>
                      <a:endParaRPr lang="de-DE" dirty="0"/>
                    </a:p>
                  </a:txBody>
                  <a:tcPr/>
                </a:tc>
              </a:tr>
              <a:tr h="388132">
                <a:tc>
                  <a:txBody>
                    <a:bodyPr/>
                    <a:lstStyle/>
                    <a:p>
                      <a:pPr algn="ctr"/>
                      <a:r>
                        <a:rPr lang="de-DE" dirty="0" smtClean="0"/>
                        <a:t>13</a:t>
                      </a:r>
                      <a:endParaRPr lang="de-DE" dirty="0"/>
                    </a:p>
                  </a:txBody>
                  <a:tcPr/>
                </a:tc>
                <a:tc>
                  <a:txBody>
                    <a:bodyPr/>
                    <a:lstStyle/>
                    <a:p>
                      <a:pPr algn="r"/>
                      <a:r>
                        <a:rPr lang="de-DE" dirty="0" smtClean="0"/>
                        <a:t>36</a:t>
                      </a:r>
                      <a:endParaRPr lang="de-DE" dirty="0"/>
                    </a:p>
                  </a:txBody>
                  <a:tcPr/>
                </a:tc>
                <a:tc>
                  <a:txBody>
                    <a:bodyPr/>
                    <a:lstStyle/>
                    <a:p>
                      <a:pPr algn="r"/>
                      <a:r>
                        <a:rPr lang="de-DE" dirty="0" smtClean="0"/>
                        <a:t>605</a:t>
                      </a:r>
                      <a:endParaRPr lang="de-DE" dirty="0"/>
                    </a:p>
                  </a:txBody>
                  <a:tcPr/>
                </a:tc>
                <a:tc>
                  <a:txBody>
                    <a:bodyPr/>
                    <a:lstStyle/>
                    <a:p>
                      <a:pPr algn="r"/>
                      <a:r>
                        <a:rPr lang="de-DE" dirty="0" smtClean="0"/>
                        <a:t>48</a:t>
                      </a:r>
                      <a:endParaRPr lang="de-DE" dirty="0"/>
                    </a:p>
                  </a:txBody>
                  <a:tcPr/>
                </a:tc>
              </a:tr>
              <a:tr h="388132">
                <a:tc>
                  <a:txBody>
                    <a:bodyPr/>
                    <a:lstStyle/>
                    <a:p>
                      <a:pPr algn="ctr"/>
                      <a:r>
                        <a:rPr lang="de-DE" dirty="0" smtClean="0"/>
                        <a:t>14</a:t>
                      </a:r>
                      <a:endParaRPr lang="de-DE" dirty="0"/>
                    </a:p>
                  </a:txBody>
                  <a:tcPr/>
                </a:tc>
                <a:tc>
                  <a:txBody>
                    <a:bodyPr/>
                    <a:lstStyle/>
                    <a:p>
                      <a:pPr algn="r"/>
                      <a:r>
                        <a:rPr lang="de-DE" dirty="0" smtClean="0"/>
                        <a:t>33</a:t>
                      </a:r>
                      <a:endParaRPr lang="de-DE" dirty="0"/>
                    </a:p>
                  </a:txBody>
                  <a:tcPr/>
                </a:tc>
                <a:tc>
                  <a:txBody>
                    <a:bodyPr/>
                    <a:lstStyle/>
                    <a:p>
                      <a:pPr algn="r"/>
                      <a:r>
                        <a:rPr lang="de-DE" dirty="0" smtClean="0"/>
                        <a:t>418</a:t>
                      </a:r>
                      <a:endParaRPr lang="de-DE" dirty="0"/>
                    </a:p>
                  </a:txBody>
                  <a:tcPr/>
                </a:tc>
                <a:tc>
                  <a:txBody>
                    <a:bodyPr/>
                    <a:lstStyle/>
                    <a:p>
                      <a:pPr algn="r"/>
                      <a:r>
                        <a:rPr lang="de-DE" dirty="0" smtClean="0"/>
                        <a:t>24</a:t>
                      </a:r>
                      <a:endParaRPr lang="de-DE" dirty="0"/>
                    </a:p>
                  </a:txBody>
                  <a:tcPr/>
                </a:tc>
              </a:tr>
              <a:tr h="388132">
                <a:tc>
                  <a:txBody>
                    <a:bodyPr/>
                    <a:lstStyle/>
                    <a:p>
                      <a:pPr algn="ctr"/>
                      <a:r>
                        <a:rPr lang="de-DE" dirty="0" smtClean="0"/>
                        <a:t>15</a:t>
                      </a:r>
                      <a:endParaRPr lang="de-DE" dirty="0"/>
                    </a:p>
                  </a:txBody>
                  <a:tcPr/>
                </a:tc>
                <a:tc>
                  <a:txBody>
                    <a:bodyPr/>
                    <a:lstStyle/>
                    <a:p>
                      <a:pPr algn="r"/>
                      <a:r>
                        <a:rPr lang="de-DE" dirty="0" smtClean="0"/>
                        <a:t>27</a:t>
                      </a:r>
                      <a:endParaRPr lang="de-DE" dirty="0"/>
                    </a:p>
                  </a:txBody>
                  <a:tcPr/>
                </a:tc>
                <a:tc>
                  <a:txBody>
                    <a:bodyPr/>
                    <a:lstStyle/>
                    <a:p>
                      <a:pPr algn="r"/>
                      <a:r>
                        <a:rPr lang="de-DE" dirty="0" smtClean="0"/>
                        <a:t>181</a:t>
                      </a:r>
                      <a:endParaRPr lang="de-DE" dirty="0"/>
                    </a:p>
                  </a:txBody>
                  <a:tcPr/>
                </a:tc>
                <a:tc>
                  <a:txBody>
                    <a:bodyPr/>
                    <a:lstStyle/>
                    <a:p>
                      <a:pPr algn="r"/>
                      <a:r>
                        <a:rPr lang="de-DE" dirty="0" smtClean="0"/>
                        <a:t>4</a:t>
                      </a:r>
                      <a:endParaRPr lang="de-DE" dirty="0"/>
                    </a:p>
                  </a:txBody>
                  <a:tcPr/>
                </a:tc>
              </a:tr>
              <a:tr h="388132">
                <a:tc>
                  <a:txBody>
                    <a:bodyPr/>
                    <a:lstStyle/>
                    <a:p>
                      <a:pPr algn="ctr"/>
                      <a:r>
                        <a:rPr lang="de-DE" dirty="0" smtClean="0"/>
                        <a:t>16</a:t>
                      </a:r>
                      <a:endParaRPr lang="de-DE" dirty="0"/>
                    </a:p>
                  </a:txBody>
                  <a:tcPr/>
                </a:tc>
                <a:tc>
                  <a:txBody>
                    <a:bodyPr/>
                    <a:lstStyle/>
                    <a:p>
                      <a:pPr algn="r"/>
                      <a:endParaRPr lang="de-DE" dirty="0"/>
                    </a:p>
                  </a:txBody>
                  <a:tcPr/>
                </a:tc>
                <a:tc>
                  <a:txBody>
                    <a:bodyPr/>
                    <a:lstStyle/>
                    <a:p>
                      <a:pPr algn="r"/>
                      <a:endParaRPr lang="de-DE" dirty="0"/>
                    </a:p>
                  </a:txBody>
                  <a:tcPr/>
                </a:tc>
                <a:tc>
                  <a:txBody>
                    <a:bodyPr/>
                    <a:lstStyle/>
                    <a:p>
                      <a:pPr algn="r"/>
                      <a:endParaRPr lang="de-DE" dirty="0"/>
                    </a:p>
                  </a:txBody>
                  <a:tcPr/>
                </a:tc>
              </a:tr>
            </a:tbl>
          </a:graphicData>
        </a:graphic>
      </p:graphicFrame>
      <p:sp>
        <p:nvSpPr>
          <p:cNvPr id="2" name="Textfeld 1"/>
          <p:cNvSpPr txBox="1"/>
          <p:nvPr/>
        </p:nvSpPr>
        <p:spPr>
          <a:xfrm>
            <a:off x="999067" y="6019800"/>
            <a:ext cx="4290598" cy="369332"/>
          </a:xfrm>
          <a:prstGeom prst="rect">
            <a:avLst/>
          </a:prstGeom>
          <a:noFill/>
        </p:spPr>
        <p:txBody>
          <a:bodyPr wrap="none" rtlCol="0">
            <a:spAutoFit/>
          </a:bodyPr>
          <a:lstStyle/>
          <a:p>
            <a:r>
              <a:rPr lang="de-DE" dirty="0" smtClean="0"/>
              <a:t>*Fälle nach Meldedatum KW des Ausbruchs</a:t>
            </a:r>
            <a:endParaRPr lang="de-DE" dirty="0"/>
          </a:p>
        </p:txBody>
      </p:sp>
      <p:sp>
        <p:nvSpPr>
          <p:cNvPr id="9" name="Datumsplatzhalter 9"/>
          <p:cNvSpPr>
            <a:spLocks noGrp="1"/>
          </p:cNvSpPr>
          <p:nvPr>
            <p:ph type="dt" sz="half" idx="14"/>
          </p:nvPr>
        </p:nvSpPr>
        <p:spPr>
          <a:xfrm>
            <a:off x="564825" y="6622713"/>
            <a:ext cx="1860421" cy="195750"/>
          </a:xfrm>
        </p:spPr>
        <p:txBody>
          <a:bodyPr/>
          <a:lstStyle/>
          <a:p>
            <a:r>
              <a:rPr lang="de-DE" smtClean="0"/>
              <a:t>18.05.2020</a:t>
            </a:r>
            <a:endParaRPr lang="de-DE" dirty="0"/>
          </a:p>
        </p:txBody>
      </p:sp>
      <p:sp>
        <p:nvSpPr>
          <p:cNvPr id="10" name="Fußzeilenplatzhalter 2"/>
          <p:cNvSpPr>
            <a:spLocks noGrp="1"/>
          </p:cNvSpPr>
          <p:nvPr>
            <p:ph type="ftr" sz="quarter" idx="15"/>
          </p:nvPr>
        </p:nvSpPr>
        <p:spPr>
          <a:xfrm>
            <a:off x="2699791" y="6620339"/>
            <a:ext cx="5182675" cy="195750"/>
          </a:xfrm>
        </p:spPr>
        <p:txBody>
          <a:bodyPr/>
          <a:lstStyle/>
          <a:p>
            <a:endParaRPr lang="de-DE" dirty="0"/>
          </a:p>
        </p:txBody>
      </p:sp>
      <p:sp>
        <p:nvSpPr>
          <p:cNvPr id="11" name="Titel 1"/>
          <p:cNvSpPr txBox="1">
            <a:spLocks/>
          </p:cNvSpPr>
          <p:nvPr/>
        </p:nvSpPr>
        <p:spPr>
          <a:xfrm>
            <a:off x="236765" y="669882"/>
            <a:ext cx="7984209" cy="523220"/>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a:solidFill>
                  <a:schemeClr val="bg1"/>
                </a:solidFill>
              </a:rPr>
              <a:t>COVID-19: Nosokomiale Ausbrüche in Krankenhäusern und Pflegeheimen</a:t>
            </a:r>
            <a:r>
              <a:rPr lang="de-DE" sz="2000" dirty="0" smtClean="0">
                <a:solidFill>
                  <a:schemeClr val="bg1"/>
                </a:solidFill>
              </a:rPr>
              <a:t>; </a:t>
            </a:r>
            <a:r>
              <a:rPr lang="de-DE" sz="1400" dirty="0">
                <a:solidFill>
                  <a:schemeClr val="bg1"/>
                </a:solidFill>
              </a:rPr>
              <a:t>(Datenstand: 20.04.2020. </a:t>
            </a:r>
            <a:r>
              <a:rPr lang="de-DE" sz="1400" dirty="0" smtClean="0">
                <a:solidFill>
                  <a:schemeClr val="bg1"/>
                </a:solidFill>
              </a:rPr>
              <a:t>00:00) </a:t>
            </a:r>
            <a:endParaRPr lang="de-DE" sz="1400" dirty="0">
              <a:solidFill>
                <a:schemeClr val="bg1"/>
              </a:solidFill>
            </a:endParaRPr>
          </a:p>
        </p:txBody>
      </p:sp>
    </p:spTree>
    <p:extLst>
      <p:ext uri="{BB962C8B-B14F-4D97-AF65-F5344CB8AC3E}">
        <p14:creationId xmlns:p14="http://schemas.microsoft.com/office/powerpoint/2010/main" val="44198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385762" y="445046"/>
            <a:ext cx="6667500" cy="523220"/>
          </a:xfrm>
          <a:solidFill>
            <a:srgbClr val="045AA6"/>
          </a:solidFill>
        </p:spPr>
        <p:txBody>
          <a:bodyPr lIns="72000"/>
          <a:lstStyle/>
          <a:p>
            <a:pPr>
              <a:spcBef>
                <a:spcPts val="600"/>
              </a:spcBef>
            </a:pPr>
            <a:r>
              <a:rPr lang="de-DE" sz="2000" dirty="0" smtClean="0">
                <a:solidFill>
                  <a:schemeClr val="bg1"/>
                </a:solidFill>
              </a:rPr>
              <a:t>Übermittelte COVID-19-Fälle nach Expositionsort </a:t>
            </a:r>
            <a:br>
              <a:rPr lang="de-DE" sz="2000" dirty="0" smtClean="0">
                <a:solidFill>
                  <a:schemeClr val="bg1"/>
                </a:solidFill>
              </a:rPr>
            </a:br>
            <a:r>
              <a:rPr lang="de-DE" sz="1400" dirty="0" smtClean="0">
                <a:solidFill>
                  <a:schemeClr val="bg1"/>
                </a:solidFill>
              </a:rPr>
              <a:t>(Datenstand: 13.05.2020, 0:00 Uhr)</a:t>
            </a:r>
            <a:endParaRPr lang="de-DE" sz="1400" dirty="0">
              <a:solidFill>
                <a:schemeClr val="bg1"/>
              </a:solidFill>
            </a:endParaRPr>
          </a:p>
        </p:txBody>
      </p:sp>
      <p:sp>
        <p:nvSpPr>
          <p:cNvPr id="10" name="Datumsplatzhalter 9"/>
          <p:cNvSpPr>
            <a:spLocks noGrp="1"/>
          </p:cNvSpPr>
          <p:nvPr>
            <p:ph type="dt" sz="half" idx="14"/>
          </p:nvPr>
        </p:nvSpPr>
        <p:spPr/>
        <p:txBody>
          <a:bodyPr/>
          <a:lstStyle/>
          <a:p>
            <a:r>
              <a:rPr lang="de-DE" smtClean="0"/>
              <a:t>18.05.2020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28</a:t>
            </a:fld>
            <a:endParaRPr lang="de-DE"/>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450" y="1747180"/>
            <a:ext cx="4370769" cy="3556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5662" y="1747180"/>
            <a:ext cx="3996676" cy="3240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464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18.05.2020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29</a:t>
            </a:fld>
            <a:endParaRPr lang="de-DE"/>
          </a:p>
        </p:txBody>
      </p:sp>
      <p:sp>
        <p:nvSpPr>
          <p:cNvPr id="2" name="Titel 1"/>
          <p:cNvSpPr>
            <a:spLocks noGrp="1"/>
          </p:cNvSpPr>
          <p:nvPr>
            <p:ph type="title"/>
          </p:nvPr>
        </p:nvSpPr>
        <p:spPr>
          <a:xfrm>
            <a:off x="236765" y="433657"/>
            <a:ext cx="6784521" cy="307777"/>
          </a:xfrm>
          <a:solidFill>
            <a:srgbClr val="045AA6"/>
          </a:solidFill>
        </p:spPr>
        <p:txBody>
          <a:bodyPr lIns="72000"/>
          <a:lstStyle/>
          <a:p>
            <a:pPr>
              <a:spcBef>
                <a:spcPts val="600"/>
              </a:spcBef>
            </a:pPr>
            <a:r>
              <a:rPr lang="de-DE" sz="2000" dirty="0" smtClean="0">
                <a:solidFill>
                  <a:schemeClr val="bg1"/>
                </a:solidFill>
              </a:rPr>
              <a:t>DIVI </a:t>
            </a:r>
            <a:r>
              <a:rPr lang="de-DE" sz="2000" dirty="0">
                <a:solidFill>
                  <a:schemeClr val="bg1"/>
                </a:solidFill>
              </a:rPr>
              <a:t>Intensivregister; </a:t>
            </a:r>
            <a:r>
              <a:rPr lang="de-DE" sz="1400" dirty="0">
                <a:solidFill>
                  <a:schemeClr val="bg1"/>
                </a:solidFill>
              </a:rPr>
              <a:t>(Datenstand: </a:t>
            </a:r>
            <a:r>
              <a:rPr lang="de-DE" sz="1400" dirty="0" smtClean="0">
                <a:solidFill>
                  <a:schemeClr val="bg1"/>
                </a:solidFill>
              </a:rPr>
              <a:t>18.05.2020, 9:15)</a:t>
            </a:r>
            <a:endParaRPr lang="de-DE" sz="1400" dirty="0">
              <a:solidFill>
                <a:schemeClr val="bg1"/>
              </a:solidFill>
            </a:endParaRPr>
          </a:p>
        </p:txBody>
      </p:sp>
      <p:sp>
        <p:nvSpPr>
          <p:cNvPr id="5" name="Rechteck 4"/>
          <p:cNvSpPr/>
          <p:nvPr/>
        </p:nvSpPr>
        <p:spPr>
          <a:xfrm>
            <a:off x="307239" y="1257801"/>
            <a:ext cx="6784521" cy="369332"/>
          </a:xfrm>
          <a:prstGeom prst="rect">
            <a:avLst/>
          </a:prstGeom>
        </p:spPr>
        <p:txBody>
          <a:bodyPr wrap="square">
            <a:spAutoFit/>
          </a:bodyPr>
          <a:lstStyle/>
          <a:p>
            <a:r>
              <a:rPr lang="de-DE" b="1" dirty="0"/>
              <a:t>Aktuelle Anzahl meldender Kliniken/Abteilungen im Register:  </a:t>
            </a:r>
            <a:r>
              <a:rPr lang="de-DE" b="1" dirty="0" smtClean="0"/>
              <a:t>1.250</a:t>
            </a:r>
            <a:endParaRPr lang="de-DE" b="1" dirty="0">
              <a:solidFill>
                <a:srgbClr val="006EC7"/>
              </a:solidFill>
            </a:endParaRPr>
          </a:p>
        </p:txBody>
      </p:sp>
      <p:graphicFrame>
        <p:nvGraphicFramePr>
          <p:cNvPr id="9" name="Tabelle 8"/>
          <p:cNvGraphicFramePr>
            <a:graphicFrameLocks noGrp="1"/>
          </p:cNvGraphicFramePr>
          <p:nvPr>
            <p:extLst>
              <p:ext uri="{D42A27DB-BD31-4B8C-83A1-F6EECF244321}">
                <p14:modId xmlns:p14="http://schemas.microsoft.com/office/powerpoint/2010/main" val="1753256687"/>
              </p:ext>
            </p:extLst>
          </p:nvPr>
        </p:nvGraphicFramePr>
        <p:xfrm>
          <a:off x="307239" y="1683362"/>
          <a:ext cx="8085887" cy="1433398"/>
        </p:xfrm>
        <a:graphic>
          <a:graphicData uri="http://schemas.openxmlformats.org/drawingml/2006/table">
            <a:tbl>
              <a:tblPr>
                <a:tableStyleId>{BC89EF96-8CEA-46FF-86C4-4CE0E7609802}</a:tableStyleId>
              </a:tblPr>
              <a:tblGrid>
                <a:gridCol w="3866247"/>
                <a:gridCol w="1499841"/>
                <a:gridCol w="816668"/>
                <a:gridCol w="1903131"/>
              </a:tblGrid>
              <a:tr h="310718">
                <a:tc>
                  <a:txBody>
                    <a:bodyPr/>
                    <a:lstStyle/>
                    <a:p>
                      <a:pPr algn="l" fontAlgn="b"/>
                      <a:endParaRPr lang="de-DE" sz="14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c>
                  <a:txBody>
                    <a:bodyPr/>
                    <a:lstStyle/>
                    <a:p>
                      <a:pPr algn="ctr" fontAlgn="b"/>
                      <a:r>
                        <a:rPr lang="de-DE" sz="1600" b="1" u="none" strike="noStrike" dirty="0">
                          <a:effectLst/>
                        </a:rPr>
                        <a:t>Anzahl_Covid19</a:t>
                      </a:r>
                      <a:endParaRPr lang="de-DE" sz="16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c>
                  <a:txBody>
                    <a:bodyPr/>
                    <a:lstStyle/>
                    <a:p>
                      <a:pPr algn="ctr" fontAlgn="b"/>
                      <a:r>
                        <a:rPr lang="de-DE" sz="1600" b="1" u="none" strike="noStrike" dirty="0" smtClean="0">
                          <a:effectLst/>
                        </a:rPr>
                        <a:t>Prozent</a:t>
                      </a:r>
                      <a:endParaRPr lang="de-DE" sz="16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c>
                  <a:txBody>
                    <a:bodyPr/>
                    <a:lstStyle/>
                    <a:p>
                      <a:pPr algn="ctr" fontAlgn="b"/>
                      <a:r>
                        <a:rPr lang="de-DE" sz="1600" b="1" u="none" strike="noStrike" dirty="0">
                          <a:effectLst/>
                        </a:rPr>
                        <a:t>Differenz zum Vortag</a:t>
                      </a:r>
                      <a:endParaRPr lang="de-DE" sz="16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r>
              <a:tr h="280670">
                <a:tc>
                  <a:txBody>
                    <a:bodyPr/>
                    <a:lstStyle/>
                    <a:p>
                      <a:pPr algn="l" fontAlgn="b"/>
                      <a:r>
                        <a:rPr lang="de-DE" sz="1600" b="1" u="none" strike="noStrike" dirty="0">
                          <a:effectLst/>
                        </a:rPr>
                        <a:t>Aktuell: in intensivmedizinischer Behandlung</a:t>
                      </a:r>
                      <a:endParaRPr lang="de-DE" sz="1600" b="1" i="0" u="none" strike="noStrike" dirty="0">
                        <a:solidFill>
                          <a:srgbClr val="000000"/>
                        </a:solidFill>
                        <a:effectLst/>
                        <a:latin typeface="Calibri"/>
                      </a:endParaRPr>
                    </a:p>
                  </a:txBody>
                  <a:tcPr marL="9525" marR="9525" marT="9525" marB="0" anchor="ctr"/>
                </a:tc>
                <a:tc>
                  <a:txBody>
                    <a:bodyPr/>
                    <a:lstStyle/>
                    <a:p>
                      <a:pPr algn="r"/>
                      <a:r>
                        <a:rPr lang="de-DE" sz="1600" b="0" i="0" u="none" strike="noStrike" kern="1200" baseline="0" dirty="0" smtClean="0">
                          <a:solidFill>
                            <a:schemeClr val="tx1"/>
                          </a:solidFill>
                          <a:latin typeface="+mn-lt"/>
                          <a:ea typeface="+mn-ea"/>
                          <a:cs typeface="+mn-cs"/>
                        </a:rPr>
                        <a:t> 1.133 </a:t>
                      </a:r>
                    </a:p>
                  </a:txBody>
                  <a:tcPr marL="9525" marR="9525" marT="9525" marB="0" anchor="ctr"/>
                </a:tc>
                <a:tc>
                  <a:txBody>
                    <a:bodyPr/>
                    <a:lstStyle/>
                    <a:p>
                      <a:pPr algn="r" fontAlgn="b"/>
                      <a:endParaRPr lang="de-DE" sz="1600" b="0" i="0" u="none" strike="noStrike" dirty="0">
                        <a:solidFill>
                          <a:srgbClr val="000000"/>
                        </a:solidFill>
                        <a:effectLst/>
                        <a:latin typeface="Calibri"/>
                      </a:endParaRPr>
                    </a:p>
                  </a:txBody>
                  <a:tcPr marL="9525" marR="9525" marT="9525" marB="0" anchor="ctr"/>
                </a:tc>
                <a:tc>
                  <a:txBody>
                    <a:bodyPr/>
                    <a:lstStyle/>
                    <a:p>
                      <a:pPr algn="r" fontAlgn="b"/>
                      <a:r>
                        <a:rPr lang="de-DE" sz="1600" b="0" i="0" u="none" strike="noStrike" dirty="0" smtClean="0">
                          <a:solidFill>
                            <a:srgbClr val="000000"/>
                          </a:solidFill>
                          <a:effectLst/>
                          <a:latin typeface="Calibri"/>
                        </a:rPr>
                        <a:t>-33</a:t>
                      </a:r>
                      <a:endParaRPr lang="de-DE" sz="1600" b="0" i="0" u="none" strike="noStrike" dirty="0">
                        <a:solidFill>
                          <a:srgbClr val="000000"/>
                        </a:solidFill>
                        <a:effectLst/>
                        <a:latin typeface="Calibri"/>
                      </a:endParaRPr>
                    </a:p>
                  </a:txBody>
                  <a:tcPr marL="9525" marR="9525" marT="9525" marB="0" anchor="ctr"/>
                </a:tc>
              </a:tr>
              <a:tr h="280670">
                <a:tc>
                  <a:txBody>
                    <a:bodyPr/>
                    <a:lstStyle/>
                    <a:p>
                      <a:pPr algn="l" fontAlgn="b"/>
                      <a:r>
                        <a:rPr lang="de-DE" sz="1600" b="1" u="none" strike="noStrike" dirty="0" smtClean="0">
                          <a:effectLst/>
                        </a:rPr>
                        <a:t>      - davon </a:t>
                      </a:r>
                      <a:r>
                        <a:rPr lang="de-DE" sz="1600" b="1" u="none" strike="noStrike" dirty="0">
                          <a:effectLst/>
                        </a:rPr>
                        <a:t>beatmet</a:t>
                      </a:r>
                      <a:endParaRPr lang="de-DE" sz="1600" b="1" i="0" u="none" strike="noStrike" dirty="0">
                        <a:solidFill>
                          <a:srgbClr val="000000"/>
                        </a:solidFill>
                        <a:effectLst/>
                        <a:latin typeface="Calibri"/>
                      </a:endParaRPr>
                    </a:p>
                  </a:txBody>
                  <a:tcPr marL="9525" marR="9525" marT="9525" marB="0" anchor="ctr"/>
                </a:tc>
                <a:tc>
                  <a:txBody>
                    <a:bodyPr/>
                    <a:lstStyle/>
                    <a:p>
                      <a:pPr algn="r"/>
                      <a:r>
                        <a:rPr lang="de-DE" sz="1600" b="0" i="0" u="none" strike="noStrike" kern="1200" baseline="0" dirty="0" smtClean="0">
                          <a:solidFill>
                            <a:schemeClr val="tx1"/>
                          </a:solidFill>
                          <a:latin typeface="+mn-lt"/>
                          <a:ea typeface="+mn-ea"/>
                          <a:cs typeface="+mn-cs"/>
                        </a:rPr>
                        <a:t> 747	</a:t>
                      </a:r>
                    </a:p>
                  </a:txBody>
                  <a:tcPr marL="9525" marR="9525" marT="9525" marB="0" anchor="ctr"/>
                </a:tc>
                <a:tc>
                  <a:txBody>
                    <a:bodyPr/>
                    <a:lstStyle/>
                    <a:p>
                      <a:pPr algn="r" fontAlgn="b"/>
                      <a:r>
                        <a:rPr lang="de-DE" sz="1600" b="0" i="0" u="none" strike="noStrike" dirty="0" smtClean="0">
                          <a:solidFill>
                            <a:srgbClr val="000000"/>
                          </a:solidFill>
                          <a:effectLst/>
                          <a:latin typeface="Calibri"/>
                        </a:rPr>
                        <a:t>66%</a:t>
                      </a:r>
                      <a:endParaRPr lang="de-DE" sz="1600" b="0" i="0" u="none" strike="noStrike" dirty="0">
                        <a:solidFill>
                          <a:srgbClr val="000000"/>
                        </a:solidFill>
                        <a:effectLst/>
                        <a:latin typeface="Calibri"/>
                      </a:endParaRPr>
                    </a:p>
                  </a:txBody>
                  <a:tcPr marL="9525" marR="9525" marT="9525" marB="0" anchor="ctr"/>
                </a:tc>
                <a:tc>
                  <a:txBody>
                    <a:bodyPr/>
                    <a:lstStyle/>
                    <a:p>
                      <a:pPr algn="r" fontAlgn="b"/>
                      <a:r>
                        <a:rPr lang="de-DE" sz="1600" b="0" i="0" u="none" strike="noStrike" kern="1200" baseline="0" dirty="0" smtClean="0">
                          <a:solidFill>
                            <a:schemeClr val="tx1"/>
                          </a:solidFill>
                          <a:latin typeface="+mn-lt"/>
                          <a:ea typeface="+mn-ea"/>
                          <a:cs typeface="+mn-cs"/>
                        </a:rPr>
                        <a:t>-50 </a:t>
                      </a:r>
                      <a:endParaRPr lang="de-DE" sz="1600" b="0" i="0" u="none" strike="noStrike" dirty="0">
                        <a:solidFill>
                          <a:srgbClr val="000000"/>
                        </a:solidFill>
                        <a:effectLst/>
                        <a:latin typeface="Calibri"/>
                      </a:endParaRPr>
                    </a:p>
                  </a:txBody>
                  <a:tcPr marL="9525" marR="9525" marT="9525" marB="0" anchor="ctr"/>
                </a:tc>
              </a:tr>
              <a:tr h="280670">
                <a:tc>
                  <a:txBody>
                    <a:bodyPr/>
                    <a:lstStyle/>
                    <a:p>
                      <a:pPr algn="l" fontAlgn="b"/>
                      <a:r>
                        <a:rPr lang="de-DE" sz="1600" b="1" u="none" strike="noStrike" dirty="0">
                          <a:effectLst/>
                        </a:rPr>
                        <a:t>Gesamt: abgeschlossene Behandlung</a:t>
                      </a:r>
                      <a:endParaRPr lang="de-DE" sz="1600" b="1" i="0" u="none" strike="noStrike" dirty="0">
                        <a:solidFill>
                          <a:srgbClr val="000000"/>
                        </a:solidFill>
                        <a:effectLst/>
                        <a:latin typeface="Calibri"/>
                      </a:endParaRPr>
                    </a:p>
                  </a:txBody>
                  <a:tcPr marL="9525" marR="9525" marT="9525" marB="0" anchor="ctr"/>
                </a:tc>
                <a:tc>
                  <a:txBody>
                    <a:bodyPr/>
                    <a:lstStyle/>
                    <a:p>
                      <a:pPr algn="r"/>
                      <a:r>
                        <a:rPr lang="de-DE" sz="1600" b="0" i="0" u="none" strike="noStrike" kern="1200" baseline="0" dirty="0" smtClean="0">
                          <a:solidFill>
                            <a:schemeClr val="tx1"/>
                          </a:solidFill>
                          <a:latin typeface="+mn-lt"/>
                          <a:ea typeface="+mn-ea"/>
                          <a:cs typeface="+mn-cs"/>
                        </a:rPr>
                        <a:t>12.330</a:t>
                      </a:r>
                    </a:p>
                  </a:txBody>
                  <a:tcPr marL="9525" marR="9525" marT="9525" marB="0" anchor="ctr"/>
                </a:tc>
                <a:tc>
                  <a:txBody>
                    <a:bodyPr/>
                    <a:lstStyle/>
                    <a:p>
                      <a:pPr algn="r" fontAlgn="b"/>
                      <a:endParaRPr lang="de-DE" sz="1600" b="0" i="0" u="none" strike="noStrike" dirty="0">
                        <a:solidFill>
                          <a:srgbClr val="000000"/>
                        </a:solidFill>
                        <a:effectLst/>
                        <a:latin typeface="Calibri"/>
                      </a:endParaRPr>
                    </a:p>
                  </a:txBody>
                  <a:tcPr marL="9525" marR="9525" marT="9525" marB="0" anchor="ctr"/>
                </a:tc>
                <a:tc>
                  <a:txBody>
                    <a:bodyPr/>
                    <a:lstStyle/>
                    <a:p>
                      <a:pPr algn="r"/>
                      <a:r>
                        <a:rPr lang="de-DE" sz="1600" b="0" i="0" u="none" strike="noStrike" kern="1200" baseline="0" dirty="0" smtClean="0">
                          <a:solidFill>
                            <a:schemeClr val="tx1"/>
                          </a:solidFill>
                          <a:latin typeface="+mn-lt"/>
                          <a:ea typeface="+mn-ea"/>
                          <a:cs typeface="+mn-cs"/>
                        </a:rPr>
                        <a:t> +49 </a:t>
                      </a:r>
                    </a:p>
                  </a:txBody>
                  <a:tcPr marL="9525" marR="9525" marT="9525" marB="0" anchor="ctr"/>
                </a:tc>
              </a:tr>
              <a:tr h="280670">
                <a:tc>
                  <a:txBody>
                    <a:bodyPr/>
                    <a:lstStyle/>
                    <a:p>
                      <a:pPr algn="l" fontAlgn="b"/>
                      <a:r>
                        <a:rPr lang="de-DE" sz="1600" b="1" u="none" strike="noStrike" dirty="0" smtClean="0">
                          <a:effectLst/>
                        </a:rPr>
                        <a:t>      - davon </a:t>
                      </a:r>
                      <a:r>
                        <a:rPr lang="de-DE" sz="1600" b="1" u="none" strike="noStrike" dirty="0">
                          <a:effectLst/>
                        </a:rPr>
                        <a:t>verstorben</a:t>
                      </a:r>
                      <a:endParaRPr lang="de-DE" sz="1600" b="1" i="0" u="none" strike="noStrike" dirty="0">
                        <a:solidFill>
                          <a:srgbClr val="000000"/>
                        </a:solidFill>
                        <a:effectLst/>
                        <a:latin typeface="Calibri"/>
                      </a:endParaRPr>
                    </a:p>
                  </a:txBody>
                  <a:tcPr marL="9525" marR="9525" marT="9525" marB="0" anchor="ctr"/>
                </a:tc>
                <a:tc>
                  <a:txBody>
                    <a:bodyPr/>
                    <a:lstStyle/>
                    <a:p>
                      <a:pPr algn="r"/>
                      <a:r>
                        <a:rPr lang="de-DE" sz="1600" b="0" i="0" u="none" strike="noStrike" kern="1200" baseline="0" dirty="0" smtClean="0">
                          <a:solidFill>
                            <a:schemeClr val="tx1"/>
                          </a:solidFill>
                          <a:latin typeface="+mn-lt"/>
                          <a:ea typeface="+mn-ea"/>
                          <a:cs typeface="+mn-cs"/>
                        </a:rPr>
                        <a:t> 3.501 </a:t>
                      </a:r>
                    </a:p>
                  </a:txBody>
                  <a:tcPr marL="9525" marR="9525" marT="9525" marB="0" anchor="ctr"/>
                </a:tc>
                <a:tc>
                  <a:txBody>
                    <a:bodyPr/>
                    <a:lstStyle/>
                    <a:p>
                      <a:pPr algn="r" fontAlgn="b"/>
                      <a:r>
                        <a:rPr lang="de-DE" sz="1600" b="0" i="0" u="none" strike="noStrike" dirty="0" smtClean="0">
                          <a:solidFill>
                            <a:srgbClr val="000000"/>
                          </a:solidFill>
                          <a:effectLst/>
                          <a:latin typeface="Calibri"/>
                        </a:rPr>
                        <a:t>28%</a:t>
                      </a:r>
                      <a:endParaRPr lang="de-DE" sz="1600" b="0" i="0" u="none" strike="noStrike" dirty="0">
                        <a:solidFill>
                          <a:srgbClr val="000000"/>
                        </a:solidFill>
                        <a:effectLst/>
                        <a:latin typeface="Calibri"/>
                      </a:endParaRPr>
                    </a:p>
                  </a:txBody>
                  <a:tcPr marL="9525" marR="9525" marT="9525" marB="0" anchor="ctr"/>
                </a:tc>
                <a:tc>
                  <a:txBody>
                    <a:bodyPr/>
                    <a:lstStyle/>
                    <a:p>
                      <a:pPr algn="r"/>
                      <a:r>
                        <a:rPr lang="de-DE" sz="1600" b="0" i="0" u="none" strike="noStrike" kern="1200" baseline="0" dirty="0" smtClean="0">
                          <a:solidFill>
                            <a:schemeClr val="tx1"/>
                          </a:solidFill>
                          <a:latin typeface="+mn-lt"/>
                          <a:ea typeface="+mn-ea"/>
                          <a:cs typeface="+mn-cs"/>
                        </a:rPr>
                        <a:t>-4</a:t>
                      </a:r>
                    </a:p>
                  </a:txBody>
                  <a:tcPr marL="9525" marR="9525" marT="9525" marB="0" anchor="ctr"/>
                </a:tc>
              </a:tr>
            </a:tbl>
          </a:graphicData>
        </a:graphic>
      </p:graphicFrame>
      <p:graphicFrame>
        <p:nvGraphicFramePr>
          <p:cNvPr id="11" name="Tabelle 10"/>
          <p:cNvGraphicFramePr>
            <a:graphicFrameLocks noGrp="1"/>
          </p:cNvGraphicFramePr>
          <p:nvPr>
            <p:extLst>
              <p:ext uri="{D42A27DB-BD31-4B8C-83A1-F6EECF244321}">
                <p14:modId xmlns:p14="http://schemas.microsoft.com/office/powerpoint/2010/main" val="3205235235"/>
              </p:ext>
            </p:extLst>
          </p:nvPr>
        </p:nvGraphicFramePr>
        <p:xfrm>
          <a:off x="307239" y="3758622"/>
          <a:ext cx="8242553" cy="1201701"/>
        </p:xfrm>
        <a:graphic>
          <a:graphicData uri="http://schemas.openxmlformats.org/drawingml/2006/table">
            <a:tbl>
              <a:tblPr>
                <a:tableStyleId>{BC89EF96-8CEA-46FF-86C4-4CE0E7609802}</a:tableStyleId>
              </a:tblPr>
              <a:tblGrid>
                <a:gridCol w="1397037"/>
                <a:gridCol w="1490172"/>
                <a:gridCol w="1536739"/>
                <a:gridCol w="833613"/>
                <a:gridCol w="967860"/>
                <a:gridCol w="2017132"/>
              </a:tblGrid>
              <a:tr h="374650">
                <a:tc>
                  <a:txBody>
                    <a:bodyPr/>
                    <a:lstStyle/>
                    <a:p>
                      <a:pPr marL="0" algn="l" defTabSz="457200" rtl="0" eaLnBrk="1" fontAlgn="b" latinLnBrk="0" hangingPunct="1"/>
                      <a:r>
                        <a:rPr lang="de-DE" sz="1600" b="1" u="none" strike="noStrike" kern="1200" dirty="0" smtClean="0">
                          <a:solidFill>
                            <a:schemeClr val="tx1"/>
                          </a:solidFill>
                          <a:effectLst/>
                          <a:latin typeface="+mn-lt"/>
                          <a:ea typeface="+mn-ea"/>
                          <a:cs typeface="+mn-cs"/>
                        </a:rPr>
                        <a:t>Anzahl</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Low care ICU</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High care ICU</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ECMO</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Gesamt</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Differenz zum Vortag</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r>
              <a:tr h="395931">
                <a:tc>
                  <a:txBody>
                    <a:bodyPr/>
                    <a:lstStyle/>
                    <a:p>
                      <a:pPr algn="l" fontAlgn="b"/>
                      <a:r>
                        <a:rPr lang="de-DE" sz="1600" b="1" u="none" strike="noStrike" kern="1200" smtClean="0">
                          <a:solidFill>
                            <a:schemeClr val="tx1"/>
                          </a:solidFill>
                          <a:effectLst/>
                          <a:latin typeface="+mn-lt"/>
                          <a:ea typeface="+mn-ea"/>
                          <a:cs typeface="+mn-cs"/>
                        </a:rPr>
                        <a:t>Belegt</a:t>
                      </a:r>
                      <a:endParaRPr lang="de-DE" sz="1600" b="1" u="none" strike="noStrike" kern="1200" dirty="0">
                        <a:solidFill>
                          <a:schemeClr val="tx1"/>
                        </a:solidFill>
                        <a:effectLst/>
                        <a:latin typeface="+mn-lt"/>
                        <a:ea typeface="+mn-ea"/>
                        <a:cs typeface="+mn-cs"/>
                      </a:endParaRPr>
                    </a:p>
                  </a:txBody>
                  <a:tcPr marL="9525" marR="9525" marT="9525" marB="0" anchor="ctr"/>
                </a:tc>
                <a:tc>
                  <a:txBody>
                    <a:bodyPr/>
                    <a:lstStyle/>
                    <a:p>
                      <a:pPr algn="ctr"/>
                      <a:r>
                        <a:rPr lang="de-DE" sz="1600" b="0" i="0" u="none" strike="noStrike" kern="1200" baseline="0" dirty="0" smtClean="0">
                          <a:solidFill>
                            <a:schemeClr val="tx1"/>
                          </a:solidFill>
                          <a:latin typeface="+mn-lt"/>
                          <a:ea typeface="+mn-ea"/>
                          <a:cs typeface="+mn-cs"/>
                        </a:rPr>
                        <a:t>6.037</a:t>
                      </a:r>
                    </a:p>
                  </a:txBody>
                  <a:tcPr marL="9525" marR="9525" marT="9525" marB="0" anchor="ctr"/>
                </a:tc>
                <a:tc>
                  <a:txBody>
                    <a:bodyPr/>
                    <a:lstStyle/>
                    <a:p>
                      <a:pPr algn="ctr"/>
                      <a:r>
                        <a:rPr lang="de-DE" sz="1600" b="0" i="0" u="none" strike="noStrike" kern="1200" baseline="0" dirty="0" smtClean="0">
                          <a:solidFill>
                            <a:schemeClr val="tx1"/>
                          </a:solidFill>
                          <a:latin typeface="+mn-lt"/>
                          <a:ea typeface="+mn-ea"/>
                          <a:cs typeface="+mn-cs"/>
                        </a:rPr>
                        <a:t>13.191</a:t>
                      </a:r>
                    </a:p>
                  </a:txBody>
                  <a:tcPr marL="9525" marR="9525" marT="9525" marB="0" anchor="ctr"/>
                </a:tc>
                <a:tc>
                  <a:txBody>
                    <a:bodyPr/>
                    <a:lstStyle/>
                    <a:p>
                      <a:pPr algn="ctr"/>
                      <a:r>
                        <a:rPr lang="de-DE" sz="1600" b="0" i="0" u="none" strike="noStrike" kern="1200" baseline="0" dirty="0" smtClean="0">
                          <a:solidFill>
                            <a:schemeClr val="tx1"/>
                          </a:solidFill>
                          <a:latin typeface="+mn-lt"/>
                          <a:ea typeface="+mn-ea"/>
                          <a:cs typeface="+mn-cs"/>
                        </a:rPr>
                        <a:t>222</a:t>
                      </a:r>
                    </a:p>
                  </a:txBody>
                  <a:tcPr marL="9525" marR="9525" marT="9525" marB="0" anchor="ctr"/>
                </a:tc>
                <a:tc>
                  <a:txBody>
                    <a:bodyPr/>
                    <a:lstStyle/>
                    <a:p>
                      <a:pPr algn="ctr"/>
                      <a:r>
                        <a:rPr lang="de-DE" sz="1600" b="1" i="0" u="none" strike="noStrike" kern="1200" baseline="0" dirty="0" smtClean="0">
                          <a:solidFill>
                            <a:schemeClr val="tx1"/>
                          </a:solidFill>
                          <a:latin typeface="+mn-lt"/>
                          <a:ea typeface="+mn-ea"/>
                          <a:cs typeface="+mn-cs"/>
                        </a:rPr>
                        <a:t> 19.450 </a:t>
                      </a:r>
                    </a:p>
                  </a:txBody>
                  <a:tcPr marL="9525" marR="9525" marT="9525" marB="0" anchor="ctr"/>
                </a:tc>
                <a:tc>
                  <a:txBody>
                    <a:bodyPr/>
                    <a:lstStyle/>
                    <a:p>
                      <a:pPr algn="ctr"/>
                      <a:r>
                        <a:rPr lang="de-DE" sz="1600" b="0" i="0" u="none" strike="noStrike" kern="1200" baseline="0" dirty="0" smtClean="0">
                          <a:solidFill>
                            <a:schemeClr val="tx1"/>
                          </a:solidFill>
                          <a:latin typeface="+mn-lt"/>
                          <a:ea typeface="+mn-ea"/>
                          <a:cs typeface="+mn-cs"/>
                        </a:rPr>
                        <a:t>-494</a:t>
                      </a:r>
                    </a:p>
                  </a:txBody>
                  <a:tcPr marL="9525" marR="9525" marT="9525" marB="0" anchor="ctr"/>
                </a:tc>
              </a:tr>
              <a:tr h="431120">
                <a:tc>
                  <a:txBody>
                    <a:bodyPr/>
                    <a:lstStyle/>
                    <a:p>
                      <a:pPr algn="l" fontAlgn="b"/>
                      <a:r>
                        <a:rPr lang="de-DE" sz="1600" b="1" u="none" strike="noStrike" kern="1200" smtClean="0">
                          <a:solidFill>
                            <a:schemeClr val="tx1"/>
                          </a:solidFill>
                          <a:effectLst/>
                          <a:latin typeface="+mn-lt"/>
                          <a:ea typeface="+mn-ea"/>
                          <a:cs typeface="+mn-cs"/>
                        </a:rPr>
                        <a:t>Frei</a:t>
                      </a:r>
                      <a:endParaRPr lang="de-DE" sz="1600" b="1" u="none" strike="noStrike" kern="1200" dirty="0">
                        <a:solidFill>
                          <a:schemeClr val="tx1"/>
                        </a:solidFill>
                        <a:effectLst/>
                        <a:latin typeface="+mn-lt"/>
                        <a:ea typeface="+mn-ea"/>
                        <a:cs typeface="+mn-cs"/>
                      </a:endParaRPr>
                    </a:p>
                  </a:txBody>
                  <a:tcPr marL="9525" marR="9525" marT="9525" marB="0" anchor="ctr"/>
                </a:tc>
                <a:tc>
                  <a:txBody>
                    <a:bodyPr/>
                    <a:lstStyle/>
                    <a:p>
                      <a:pPr marL="0" algn="ctr" defTabSz="457200" rtl="0" eaLnBrk="1" latinLnBrk="0" hangingPunct="1"/>
                      <a:r>
                        <a:rPr lang="de-DE" sz="1600" b="0" i="0" u="none" strike="noStrike" kern="1200" baseline="0" dirty="0" smtClean="0">
                          <a:solidFill>
                            <a:schemeClr val="tx1"/>
                          </a:solidFill>
                          <a:latin typeface="+mn-lt"/>
                          <a:ea typeface="+mn-ea"/>
                          <a:cs typeface="+mn-cs"/>
                        </a:rPr>
                        <a:t>3.404 </a:t>
                      </a:r>
                    </a:p>
                  </a:txBody>
                  <a:tcPr marL="9525" marR="9525" marT="9525" marB="0" anchor="ctr"/>
                </a:tc>
                <a:tc>
                  <a:txBody>
                    <a:bodyPr/>
                    <a:lstStyle/>
                    <a:p>
                      <a:pPr marL="0" algn="ctr" defTabSz="457200" rtl="0" eaLnBrk="1" latinLnBrk="0" hangingPunct="1"/>
                      <a:r>
                        <a:rPr lang="de-DE" sz="1600" b="0" i="0" u="none" strike="noStrike" kern="1200" baseline="0" dirty="0" smtClean="0">
                          <a:solidFill>
                            <a:schemeClr val="tx1"/>
                          </a:solidFill>
                          <a:latin typeface="+mn-lt"/>
                          <a:ea typeface="+mn-ea"/>
                          <a:cs typeface="+mn-cs"/>
                        </a:rPr>
                        <a:t>8.646</a:t>
                      </a:r>
                    </a:p>
                  </a:txBody>
                  <a:tcPr marL="9525" marR="9525" marT="9525" marB="0" anchor="ctr"/>
                </a:tc>
                <a:tc>
                  <a:txBody>
                    <a:bodyPr/>
                    <a:lstStyle/>
                    <a:p>
                      <a:pPr marL="0" algn="ctr" defTabSz="457200" rtl="0" eaLnBrk="1" latinLnBrk="0" hangingPunct="1"/>
                      <a:r>
                        <a:rPr lang="de-DE" sz="1600" b="0" i="0" u="none" strike="noStrike" kern="1200" baseline="0" dirty="0" smtClean="0">
                          <a:solidFill>
                            <a:schemeClr val="tx1"/>
                          </a:solidFill>
                          <a:latin typeface="+mn-lt"/>
                          <a:ea typeface="+mn-ea"/>
                          <a:cs typeface="+mn-cs"/>
                        </a:rPr>
                        <a:t>533</a:t>
                      </a:r>
                    </a:p>
                  </a:txBody>
                  <a:tcPr marL="9525" marR="9525" marT="9525" marB="0" anchor="ctr"/>
                </a:tc>
                <a:tc>
                  <a:txBody>
                    <a:bodyPr/>
                    <a:lstStyle/>
                    <a:p>
                      <a:pPr marL="0" algn="ctr" defTabSz="457200" rtl="0" eaLnBrk="1" latinLnBrk="0" hangingPunct="1"/>
                      <a:r>
                        <a:rPr lang="de-DE" sz="1600" b="1" i="0" u="none" strike="noStrike" kern="1200" baseline="0" dirty="0" smtClean="0">
                          <a:solidFill>
                            <a:schemeClr val="tx1"/>
                          </a:solidFill>
                          <a:latin typeface="+mn-lt"/>
                          <a:ea typeface="+mn-ea"/>
                          <a:cs typeface="+mn-cs"/>
                        </a:rPr>
                        <a:t>12.583 </a:t>
                      </a:r>
                    </a:p>
                  </a:txBody>
                  <a:tcPr marL="9525" marR="9525" marT="9525" marB="0" anchor="ctr"/>
                </a:tc>
                <a:tc>
                  <a:txBody>
                    <a:bodyPr/>
                    <a:lstStyle/>
                    <a:p>
                      <a:pPr marL="0" algn="ctr" defTabSz="457200" rtl="0" eaLnBrk="1" latinLnBrk="0" hangingPunct="1"/>
                      <a:r>
                        <a:rPr lang="de-DE" sz="1600" b="0" i="0" u="none" strike="noStrike" kern="1200" baseline="0" dirty="0" smtClean="0">
                          <a:solidFill>
                            <a:schemeClr val="tx1"/>
                          </a:solidFill>
                          <a:latin typeface="+mn-lt"/>
                          <a:ea typeface="+mn-ea"/>
                          <a:cs typeface="+mn-cs"/>
                        </a:rPr>
                        <a:t>+291</a:t>
                      </a:r>
                    </a:p>
                  </a:txBody>
                  <a:tcPr marL="9525" marR="9525" marT="9525" marB="0" anchor="ctr"/>
                </a:tc>
              </a:tr>
            </a:tbl>
          </a:graphicData>
        </a:graphic>
      </p:graphicFrame>
    </p:spTree>
    <p:extLst>
      <p:ext uri="{BB962C8B-B14F-4D97-AF65-F5344CB8AC3E}">
        <p14:creationId xmlns:p14="http://schemas.microsoft.com/office/powerpoint/2010/main" val="748044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18.05.2020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3</a:t>
            </a:fld>
            <a:endParaRPr lang="de-DE"/>
          </a:p>
        </p:txBody>
      </p:sp>
      <p:sp>
        <p:nvSpPr>
          <p:cNvPr id="2" name="Titel 1"/>
          <p:cNvSpPr>
            <a:spLocks noGrp="1"/>
          </p:cNvSpPr>
          <p:nvPr>
            <p:ph type="title"/>
          </p:nvPr>
        </p:nvSpPr>
        <p:spPr>
          <a:xfrm>
            <a:off x="141072" y="503309"/>
            <a:ext cx="6784521" cy="523220"/>
          </a:xfrm>
          <a:solidFill>
            <a:srgbClr val="045AA6"/>
          </a:solidFill>
        </p:spPr>
        <p:txBody>
          <a:bodyPr lIns="72000"/>
          <a:lstStyle/>
          <a:p>
            <a:pPr>
              <a:spcBef>
                <a:spcPts val="600"/>
              </a:spcBef>
            </a:pPr>
            <a:r>
              <a:rPr lang="de-DE" sz="2000" dirty="0" err="1" smtClean="0">
                <a:solidFill>
                  <a:schemeClr val="bg1"/>
                </a:solidFill>
              </a:rPr>
              <a:t>Epikurve</a:t>
            </a:r>
            <a:r>
              <a:rPr lang="de-DE" sz="2000" dirty="0" smtClean="0">
                <a:solidFill>
                  <a:schemeClr val="bg1"/>
                </a:solidFill>
              </a:rPr>
              <a:t> nach Erkrankungsbeginn, ersatzweise </a:t>
            </a:r>
            <a:r>
              <a:rPr lang="de-DE" sz="2000" dirty="0">
                <a:solidFill>
                  <a:schemeClr val="bg1"/>
                </a:solidFill>
              </a:rPr>
              <a:t>Meldedatum </a:t>
            </a:r>
            <a:r>
              <a:rPr lang="de-DE" sz="1400" dirty="0">
                <a:solidFill>
                  <a:schemeClr val="bg1"/>
                </a:solidFill>
              </a:rPr>
              <a:t>(Datenstand: </a:t>
            </a:r>
            <a:r>
              <a:rPr lang="de-DE" sz="1400" dirty="0" smtClean="0">
                <a:solidFill>
                  <a:schemeClr val="bg1"/>
                </a:solidFill>
              </a:rPr>
              <a:t>18.05.2020. </a:t>
            </a:r>
            <a:r>
              <a:rPr lang="de-DE" sz="1400" dirty="0">
                <a:solidFill>
                  <a:schemeClr val="bg1"/>
                </a:solidFill>
              </a:rPr>
              <a:t>00:00)</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50" y="1390650"/>
            <a:ext cx="83947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65866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18.05.2020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30</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DIVI </a:t>
            </a:r>
            <a:r>
              <a:rPr lang="de-DE" sz="2000" dirty="0">
                <a:solidFill>
                  <a:schemeClr val="bg1"/>
                </a:solidFill>
              </a:rPr>
              <a:t>Intensivregister; </a:t>
            </a:r>
            <a:r>
              <a:rPr lang="de-DE" sz="1400" dirty="0">
                <a:solidFill>
                  <a:schemeClr val="bg1"/>
                </a:solidFill>
              </a:rPr>
              <a:t>(Datenstand: </a:t>
            </a:r>
            <a:r>
              <a:rPr lang="de-DE" sz="1400" dirty="0" smtClean="0">
                <a:solidFill>
                  <a:schemeClr val="bg1"/>
                </a:solidFill>
              </a:rPr>
              <a:t>18.05.2020, 09:15)</a:t>
            </a:r>
            <a:endParaRPr lang="de-DE" sz="1400" dirty="0">
              <a:solidFill>
                <a:schemeClr val="bg1"/>
              </a:solidFill>
            </a:endParaRPr>
          </a:p>
        </p:txBody>
      </p:sp>
      <p:sp>
        <p:nvSpPr>
          <p:cNvPr id="6" name="Rechteck 5"/>
          <p:cNvSpPr/>
          <p:nvPr/>
        </p:nvSpPr>
        <p:spPr>
          <a:xfrm>
            <a:off x="3476625" y="2190750"/>
            <a:ext cx="419100" cy="3409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p:nvSpPr>
        <p:spPr>
          <a:xfrm>
            <a:off x="5562600" y="971550"/>
            <a:ext cx="3100083" cy="581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Textfeld 4"/>
          <p:cNvSpPr txBox="1"/>
          <p:nvPr/>
        </p:nvSpPr>
        <p:spPr>
          <a:xfrm>
            <a:off x="1219200" y="1262062"/>
            <a:ext cx="396262" cy="923330"/>
          </a:xfrm>
          <a:prstGeom prst="rect">
            <a:avLst/>
          </a:prstGeom>
          <a:noFill/>
        </p:spPr>
        <p:txBody>
          <a:bodyPr wrap="none" rtlCol="0">
            <a:spAutoFit/>
          </a:bodyPr>
          <a:lstStyle/>
          <a:p>
            <a:endParaRPr lang="de-DE" dirty="0" smtClean="0"/>
          </a:p>
          <a:p>
            <a:endParaRPr lang="de-DE" dirty="0"/>
          </a:p>
          <a:p>
            <a:r>
              <a:rPr lang="de-DE" dirty="0" smtClean="0"/>
              <a:t>    </a:t>
            </a:r>
            <a:endParaRPr lang="de-DE" dirty="0"/>
          </a:p>
        </p:txBody>
      </p:sp>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568" y="857250"/>
            <a:ext cx="9474139" cy="5746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2363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18.05.2020</a:t>
            </a:r>
            <a:endParaRPr lang="de-DE" dirty="0"/>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162A217B-ED1C-D84B-8478-63C77FA79618}" type="slidenum">
              <a:rPr lang="de-DE" smtClean="0"/>
              <a:pPr/>
              <a:t>31</a:t>
            </a:fld>
            <a:endParaRPr lang="de-DE"/>
          </a:p>
        </p:txBody>
      </p:sp>
      <p:sp>
        <p:nvSpPr>
          <p:cNvPr id="6" name="Inhaltsplatzhalter 5"/>
          <p:cNvSpPr>
            <a:spLocks noGrp="1"/>
          </p:cNvSpPr>
          <p:nvPr>
            <p:ph sz="quarter" idx="14"/>
          </p:nvPr>
        </p:nvSpPr>
        <p:spPr>
          <a:xfrm>
            <a:off x="454844" y="1031250"/>
            <a:ext cx="8094948" cy="5295901"/>
          </a:xfrm>
        </p:spPr>
        <p:txBody>
          <a:bodyPr>
            <a:normAutofit lnSpcReduction="10000"/>
          </a:bodyPr>
          <a:lstStyle/>
          <a:p>
            <a:endParaRPr lang="de-DE" dirty="0" smtClean="0"/>
          </a:p>
          <a:p>
            <a:pPr>
              <a:lnSpc>
                <a:spcPct val="160000"/>
              </a:lnSpc>
            </a:pPr>
            <a:r>
              <a:rPr lang="de-DE" dirty="0" smtClean="0"/>
              <a:t>Daten zu hospitalisierten </a:t>
            </a:r>
            <a:r>
              <a:rPr lang="de-DE" dirty="0"/>
              <a:t>COVID-19-Patienten </a:t>
            </a:r>
            <a:r>
              <a:rPr lang="de-DE" dirty="0" smtClean="0"/>
              <a:t>aus ICOSARI-</a:t>
            </a:r>
            <a:r>
              <a:rPr lang="de-DE" dirty="0" err="1" smtClean="0"/>
              <a:t>Sentinel</a:t>
            </a:r>
            <a:endParaRPr lang="de-DE" dirty="0" smtClean="0"/>
          </a:p>
          <a:p>
            <a:pPr>
              <a:lnSpc>
                <a:spcPct val="160000"/>
              </a:lnSpc>
            </a:pPr>
            <a:r>
              <a:rPr lang="de-DE" dirty="0" smtClean="0"/>
              <a:t>Definition </a:t>
            </a:r>
            <a:r>
              <a:rPr lang="de-DE" dirty="0"/>
              <a:t>der </a:t>
            </a:r>
            <a:r>
              <a:rPr lang="de-DE" dirty="0" smtClean="0"/>
              <a:t>Vergleichsgruppen: </a:t>
            </a:r>
          </a:p>
          <a:p>
            <a:pPr lvl="2">
              <a:lnSpc>
                <a:spcPct val="160000"/>
              </a:lnSpc>
              <a:buFont typeface="Wingdings"/>
              <a:buChar char="à"/>
            </a:pPr>
            <a:r>
              <a:rPr lang="de-DE" sz="2200" dirty="0" smtClean="0"/>
              <a:t>SARI-Fälle </a:t>
            </a:r>
            <a:r>
              <a:rPr lang="de-DE" sz="2200" u="sng" dirty="0" smtClean="0"/>
              <a:t>innerhalb der Grippewelle  </a:t>
            </a:r>
          </a:p>
          <a:p>
            <a:pPr marL="0" indent="0">
              <a:lnSpc>
                <a:spcPct val="160000"/>
              </a:lnSpc>
              <a:buNone/>
            </a:pPr>
            <a:r>
              <a:rPr lang="de-DE" dirty="0" smtClean="0"/>
              <a:t>		    (jeweils 9 Wochen in 5 Vorsaisons)</a:t>
            </a:r>
          </a:p>
          <a:p>
            <a:pPr marL="0" indent="0">
              <a:lnSpc>
                <a:spcPct val="160000"/>
              </a:lnSpc>
              <a:buNone/>
            </a:pPr>
            <a:r>
              <a:rPr lang="de-DE" b="1" dirty="0" smtClean="0">
                <a:solidFill>
                  <a:srgbClr val="006EC7"/>
                </a:solidFill>
              </a:rPr>
              <a:t>			vs.</a:t>
            </a:r>
            <a:endParaRPr lang="de-DE" dirty="0" smtClean="0"/>
          </a:p>
          <a:p>
            <a:pPr lvl="2">
              <a:lnSpc>
                <a:spcPct val="160000"/>
              </a:lnSpc>
              <a:buFont typeface="Wingdings"/>
              <a:buChar char="à"/>
            </a:pPr>
            <a:r>
              <a:rPr lang="de-DE" sz="2200" dirty="0" smtClean="0"/>
              <a:t>SARI-Fälle mit </a:t>
            </a:r>
            <a:r>
              <a:rPr lang="de-DE" sz="2200" u="sng" dirty="0" smtClean="0"/>
              <a:t>COVID-19 </a:t>
            </a:r>
            <a:r>
              <a:rPr lang="de-DE" sz="2200" dirty="0" smtClean="0"/>
              <a:t> </a:t>
            </a:r>
            <a:endParaRPr lang="de-DE" sz="2200" dirty="0"/>
          </a:p>
          <a:p>
            <a:pPr marL="0" indent="0">
              <a:lnSpc>
                <a:spcPct val="160000"/>
              </a:lnSpc>
              <a:buNone/>
            </a:pPr>
            <a:r>
              <a:rPr lang="de-DE" dirty="0"/>
              <a:t>		    </a:t>
            </a:r>
            <a:r>
              <a:rPr lang="de-DE" dirty="0" smtClean="0"/>
              <a:t>(9 </a:t>
            </a:r>
            <a:r>
              <a:rPr lang="de-DE" dirty="0"/>
              <a:t>Wochen </a:t>
            </a:r>
            <a:r>
              <a:rPr lang="de-DE" dirty="0" smtClean="0"/>
              <a:t>im Jahr 2020)</a:t>
            </a:r>
          </a:p>
          <a:p>
            <a:pPr marL="0" indent="0">
              <a:lnSpc>
                <a:spcPct val="160000"/>
              </a:lnSpc>
              <a:buNone/>
            </a:pPr>
            <a:endParaRPr lang="de-DE" dirty="0" smtClean="0"/>
          </a:p>
          <a:p>
            <a:pPr marL="0" indent="0">
              <a:lnSpc>
                <a:spcPct val="160000"/>
              </a:lnSpc>
              <a:buNone/>
            </a:pPr>
            <a:r>
              <a:rPr lang="de-DE" dirty="0" smtClean="0">
                <a:sym typeface="Wingdings" panose="05000000000000000000" pitchFamily="2" charset="2"/>
              </a:rPr>
              <a:t>8</a:t>
            </a:r>
            <a:r>
              <a:rPr lang="de-DE" dirty="0" smtClean="0"/>
              <a:t>8</a:t>
            </a:r>
            <a:r>
              <a:rPr lang="de-DE" dirty="0"/>
              <a:t>% aller COVID-19-Fälle im </a:t>
            </a:r>
            <a:r>
              <a:rPr lang="de-DE" dirty="0" smtClean="0"/>
              <a:t>Datensatz haben eine SARI-Diagnose</a:t>
            </a:r>
          </a:p>
          <a:p>
            <a:pPr>
              <a:buFont typeface="Wingdings"/>
              <a:buChar char="à"/>
            </a:pPr>
            <a:endParaRPr lang="de-DE" b="1" dirty="0">
              <a:solidFill>
                <a:srgbClr val="006EC7"/>
              </a:solidFill>
            </a:endParaRPr>
          </a:p>
          <a:p>
            <a:pPr>
              <a:buFont typeface="Wingdings"/>
              <a:buChar char="à"/>
            </a:pPr>
            <a:endParaRPr lang="de-DE" b="1" dirty="0">
              <a:solidFill>
                <a:srgbClr val="006EC7"/>
              </a:solidFill>
            </a:endParaRPr>
          </a:p>
          <a:p>
            <a:endParaRPr lang="de-DE" dirty="0" smtClean="0"/>
          </a:p>
          <a:p>
            <a:endParaRPr lang="de-DE" dirty="0"/>
          </a:p>
          <a:p>
            <a:endParaRPr lang="de-DE" dirty="0"/>
          </a:p>
        </p:txBody>
      </p:sp>
      <p:sp>
        <p:nvSpPr>
          <p:cNvPr id="7" name="Titel 6"/>
          <p:cNvSpPr>
            <a:spLocks noGrp="1"/>
          </p:cNvSpPr>
          <p:nvPr>
            <p:ph type="title"/>
          </p:nvPr>
        </p:nvSpPr>
        <p:spPr>
          <a:xfrm>
            <a:off x="457200" y="692696"/>
            <a:ext cx="8092592" cy="338554"/>
          </a:xfrm>
        </p:spPr>
        <p:txBody>
          <a:bodyPr/>
          <a:lstStyle/>
          <a:p>
            <a:r>
              <a:rPr lang="de-DE" dirty="0" smtClean="0"/>
              <a:t>Risikofaktoren für schwere Verläufe</a:t>
            </a:r>
            <a:endParaRPr lang="de-DE" dirty="0"/>
          </a:p>
        </p:txBody>
      </p:sp>
    </p:spTree>
    <p:extLst>
      <p:ext uri="{BB962C8B-B14F-4D97-AF65-F5344CB8AC3E}">
        <p14:creationId xmlns:p14="http://schemas.microsoft.com/office/powerpoint/2010/main" val="39666468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18.05.2020</a:t>
            </a:r>
            <a:endParaRPr lang="de-DE" dirty="0"/>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162A217B-ED1C-D84B-8478-63C77FA79618}" type="slidenum">
              <a:rPr lang="de-DE" smtClean="0"/>
              <a:pPr/>
              <a:t>32</a:t>
            </a:fld>
            <a:endParaRPr lang="de-DE"/>
          </a:p>
        </p:txBody>
      </p:sp>
      <p:sp>
        <p:nvSpPr>
          <p:cNvPr id="7" name="Titel 6"/>
          <p:cNvSpPr>
            <a:spLocks noGrp="1"/>
          </p:cNvSpPr>
          <p:nvPr>
            <p:ph type="title"/>
          </p:nvPr>
        </p:nvSpPr>
        <p:spPr/>
        <p:txBody>
          <a:bodyPr/>
          <a:lstStyle/>
          <a:p>
            <a:r>
              <a:rPr lang="de-DE" dirty="0" smtClean="0"/>
              <a:t>Auswahl des Zeitraums der COVID-19-Fallgruppe</a:t>
            </a:r>
            <a:endParaRPr lang="de-DE" dirty="0"/>
          </a:p>
        </p:txBody>
      </p:sp>
      <p:pic>
        <p:nvPicPr>
          <p:cNvPr id="2050" name="Picture 2" descr="S:\Projekte\FG36_INV_ICOSARI\Arbeitsordner\Vorträge\Covidverlau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697" y="1451821"/>
            <a:ext cx="7770982" cy="4317212"/>
          </a:xfrm>
          <a:prstGeom prst="rect">
            <a:avLst/>
          </a:prstGeom>
          <a:noFill/>
          <a:extLst>
            <a:ext uri="{909E8E84-426E-40DD-AFC4-6F175D3DCCD1}">
              <a14:hiddenFill xmlns:a14="http://schemas.microsoft.com/office/drawing/2010/main">
                <a:solidFill>
                  <a:srgbClr val="FFFFFF"/>
                </a:solidFill>
              </a14:hiddenFill>
            </a:ext>
          </a:extLst>
        </p:spPr>
      </p:pic>
      <p:sp>
        <p:nvSpPr>
          <p:cNvPr id="12" name="Rechteck 11"/>
          <p:cNvSpPr/>
          <p:nvPr/>
        </p:nvSpPr>
        <p:spPr>
          <a:xfrm>
            <a:off x="4364184" y="1451822"/>
            <a:ext cx="2676698" cy="4317212"/>
          </a:xfrm>
          <a:prstGeom prst="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b="1" dirty="0">
              <a:solidFill>
                <a:srgbClr val="FF0000"/>
              </a:solidFill>
            </a:endParaRPr>
          </a:p>
        </p:txBody>
      </p:sp>
      <p:sp>
        <p:nvSpPr>
          <p:cNvPr id="13" name="Textfeld 12"/>
          <p:cNvSpPr txBox="1"/>
          <p:nvPr/>
        </p:nvSpPr>
        <p:spPr>
          <a:xfrm>
            <a:off x="457200" y="5621190"/>
            <a:ext cx="3671988" cy="369332"/>
          </a:xfrm>
          <a:prstGeom prst="rect">
            <a:avLst/>
          </a:prstGeom>
          <a:noFill/>
        </p:spPr>
        <p:txBody>
          <a:bodyPr wrap="square" rtlCol="0">
            <a:spAutoFit/>
          </a:bodyPr>
          <a:lstStyle/>
          <a:p>
            <a:pPr algn="ctr"/>
            <a:r>
              <a:rPr lang="de-DE" b="1" dirty="0" smtClean="0">
                <a:solidFill>
                  <a:srgbClr val="FF0000"/>
                </a:solidFill>
              </a:rPr>
              <a:t>Auswahl </a:t>
            </a:r>
            <a:r>
              <a:rPr lang="de-DE" b="1" dirty="0">
                <a:solidFill>
                  <a:srgbClr val="FF0000"/>
                </a:solidFill>
              </a:rPr>
              <a:t>der Wochen </a:t>
            </a:r>
            <a:r>
              <a:rPr lang="de-DE" b="1" dirty="0" smtClean="0">
                <a:solidFill>
                  <a:srgbClr val="FF0000"/>
                </a:solidFill>
              </a:rPr>
              <a:t>10-18/2020</a:t>
            </a:r>
            <a:endParaRPr lang="de-DE" dirty="0">
              <a:solidFill>
                <a:prstClr val="black"/>
              </a:solidFill>
            </a:endParaRPr>
          </a:p>
        </p:txBody>
      </p:sp>
      <p:cxnSp>
        <p:nvCxnSpPr>
          <p:cNvPr id="14" name="Gerade Verbindung mit Pfeil 13"/>
          <p:cNvCxnSpPr/>
          <p:nvPr/>
        </p:nvCxnSpPr>
        <p:spPr>
          <a:xfrm flipV="1">
            <a:off x="2699791" y="4288430"/>
            <a:ext cx="1664393" cy="1332760"/>
          </a:xfrm>
          <a:prstGeom prst="straightConnector1">
            <a:avLst/>
          </a:prstGeom>
          <a:ln w="508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2911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1290032"/>
            <a:ext cx="8210550" cy="474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r>
              <a:rPr lang="de-DE" smtClean="0"/>
              <a:t>18.05.2020</a:t>
            </a:r>
            <a:endParaRPr lang="de-DE" dirty="0"/>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162A217B-ED1C-D84B-8478-63C77FA79618}" type="slidenum">
              <a:rPr lang="de-DE" smtClean="0"/>
              <a:pPr/>
              <a:t>33</a:t>
            </a:fld>
            <a:endParaRPr lang="de-DE"/>
          </a:p>
        </p:txBody>
      </p:sp>
      <p:sp>
        <p:nvSpPr>
          <p:cNvPr id="7" name="Titel 6"/>
          <p:cNvSpPr>
            <a:spLocks noGrp="1"/>
          </p:cNvSpPr>
          <p:nvPr>
            <p:ph type="title"/>
          </p:nvPr>
        </p:nvSpPr>
        <p:spPr/>
        <p:txBody>
          <a:bodyPr/>
          <a:lstStyle/>
          <a:p>
            <a:r>
              <a:rPr lang="de-DE" dirty="0" smtClean="0"/>
              <a:t>Auswahl des Zeitraums der SARI-Vergleichsgruppe</a:t>
            </a:r>
            <a:endParaRPr lang="de-DE" dirty="0"/>
          </a:p>
        </p:txBody>
      </p:sp>
      <p:sp>
        <p:nvSpPr>
          <p:cNvPr id="8" name="Rechteck 7"/>
          <p:cNvSpPr/>
          <p:nvPr/>
        </p:nvSpPr>
        <p:spPr>
          <a:xfrm>
            <a:off x="564825" y="2748742"/>
            <a:ext cx="6866753" cy="1923011"/>
          </a:xfrm>
          <a:prstGeom prst="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b="1" dirty="0">
              <a:solidFill>
                <a:srgbClr val="FF0000"/>
              </a:solidFill>
            </a:endParaRPr>
          </a:p>
        </p:txBody>
      </p:sp>
      <p:sp>
        <p:nvSpPr>
          <p:cNvPr id="9" name="Textfeld 8"/>
          <p:cNvSpPr txBox="1"/>
          <p:nvPr/>
        </p:nvSpPr>
        <p:spPr>
          <a:xfrm>
            <a:off x="4239491" y="5952853"/>
            <a:ext cx="4754882" cy="646331"/>
          </a:xfrm>
          <a:prstGeom prst="rect">
            <a:avLst/>
          </a:prstGeom>
          <a:noFill/>
        </p:spPr>
        <p:txBody>
          <a:bodyPr wrap="square" rtlCol="0">
            <a:spAutoFit/>
          </a:bodyPr>
          <a:lstStyle/>
          <a:p>
            <a:pPr algn="ctr"/>
            <a:r>
              <a:rPr lang="de-DE" b="1" dirty="0" smtClean="0">
                <a:solidFill>
                  <a:srgbClr val="FF0000"/>
                </a:solidFill>
              </a:rPr>
              <a:t>Auswahl </a:t>
            </a:r>
            <a:r>
              <a:rPr lang="de-DE" b="1" dirty="0">
                <a:solidFill>
                  <a:srgbClr val="FF0000"/>
                </a:solidFill>
              </a:rPr>
              <a:t>der Wochen 3-11 der Jahre 2015-2019</a:t>
            </a:r>
          </a:p>
          <a:p>
            <a:pPr algn="ctr"/>
            <a:r>
              <a:rPr lang="de-DE" b="1" dirty="0">
                <a:solidFill>
                  <a:srgbClr val="FF0000"/>
                </a:solidFill>
              </a:rPr>
              <a:t>(„sichere Grippewellenwochen</a:t>
            </a:r>
            <a:r>
              <a:rPr lang="de-DE" b="1" dirty="0" smtClean="0">
                <a:solidFill>
                  <a:srgbClr val="FF0000"/>
                </a:solidFill>
              </a:rPr>
              <a:t>)“</a:t>
            </a:r>
            <a:endParaRPr lang="de-DE" dirty="0">
              <a:solidFill>
                <a:prstClr val="black"/>
              </a:solidFill>
            </a:endParaRPr>
          </a:p>
        </p:txBody>
      </p:sp>
      <p:cxnSp>
        <p:nvCxnSpPr>
          <p:cNvPr id="11" name="Gerade Verbindung mit Pfeil 10"/>
          <p:cNvCxnSpPr/>
          <p:nvPr/>
        </p:nvCxnSpPr>
        <p:spPr>
          <a:xfrm flipH="1" flipV="1">
            <a:off x="5237018" y="4754881"/>
            <a:ext cx="1379914" cy="1098220"/>
          </a:xfrm>
          <a:prstGeom prst="straightConnector1">
            <a:avLst/>
          </a:prstGeom>
          <a:ln w="508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61493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18.05.2020</a:t>
            </a:r>
            <a:endParaRPr lang="de-DE" dirty="0"/>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162A217B-ED1C-D84B-8478-63C77FA79618}" type="slidenum">
              <a:rPr lang="de-DE" smtClean="0"/>
              <a:pPr/>
              <a:t>34</a:t>
            </a:fld>
            <a:endParaRPr lang="de-DE"/>
          </a:p>
        </p:txBody>
      </p:sp>
      <p:sp>
        <p:nvSpPr>
          <p:cNvPr id="6" name="Inhaltsplatzhalter 5"/>
          <p:cNvSpPr>
            <a:spLocks noGrp="1"/>
          </p:cNvSpPr>
          <p:nvPr>
            <p:ph sz="quarter" idx="14"/>
          </p:nvPr>
        </p:nvSpPr>
        <p:spPr>
          <a:xfrm>
            <a:off x="454844" y="1031250"/>
            <a:ext cx="8094948" cy="5295901"/>
          </a:xfrm>
        </p:spPr>
        <p:txBody>
          <a:bodyPr/>
          <a:lstStyle/>
          <a:p>
            <a:pPr>
              <a:buFont typeface="Wingdings"/>
              <a:buChar char="à"/>
            </a:pPr>
            <a:endParaRPr lang="de-DE" b="1" dirty="0">
              <a:solidFill>
                <a:srgbClr val="006EC7"/>
              </a:solidFill>
            </a:endParaRPr>
          </a:p>
          <a:p>
            <a:endParaRPr lang="de-DE" dirty="0" smtClean="0"/>
          </a:p>
          <a:p>
            <a:endParaRPr lang="de-DE" dirty="0"/>
          </a:p>
          <a:p>
            <a:endParaRPr lang="de-DE" dirty="0"/>
          </a:p>
        </p:txBody>
      </p:sp>
      <p:sp>
        <p:nvSpPr>
          <p:cNvPr id="7" name="Titel 6"/>
          <p:cNvSpPr>
            <a:spLocks noGrp="1"/>
          </p:cNvSpPr>
          <p:nvPr>
            <p:ph type="title"/>
          </p:nvPr>
        </p:nvSpPr>
        <p:spPr>
          <a:xfrm>
            <a:off x="457200" y="692696"/>
            <a:ext cx="8092592" cy="338554"/>
          </a:xfrm>
        </p:spPr>
        <p:txBody>
          <a:bodyPr/>
          <a:lstStyle/>
          <a:p>
            <a:r>
              <a:rPr lang="de-DE" dirty="0" smtClean="0"/>
              <a:t>Ausschluss  der jüngeren Altersgruppen (unter 15 Jahre)</a:t>
            </a:r>
            <a:endParaRPr lang="de-DE" dirty="0"/>
          </a:p>
        </p:txBody>
      </p:sp>
      <p:pic>
        <p:nvPicPr>
          <p:cNvPr id="3079" name="Picture 7" descr="S:\Projekte\FG36_INV_ICOSARI\Arbeitsordner\Tageslieferung\AltersverteilungAG5_SAR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757" y="1093113"/>
            <a:ext cx="8640000" cy="27648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Projekte\FG36_INV_ICOSARI\Arbeitsordner\Tageslieferung\AltersverteilungAG5_COVID_SAR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757" y="3857913"/>
            <a:ext cx="8640000" cy="2764800"/>
          </a:xfrm>
          <a:prstGeom prst="rect">
            <a:avLst/>
          </a:prstGeom>
          <a:noFill/>
          <a:extLst>
            <a:ext uri="{909E8E84-426E-40DD-AFC4-6F175D3DCCD1}">
              <a14:hiddenFill xmlns:a14="http://schemas.microsoft.com/office/drawing/2010/main">
                <a:solidFill>
                  <a:srgbClr val="FFFFFF"/>
                </a:solidFill>
              </a14:hiddenFill>
            </a:ext>
          </a:extLst>
        </p:spPr>
      </p:pic>
      <p:sp>
        <p:nvSpPr>
          <p:cNvPr id="15" name="Rechteck 14"/>
          <p:cNvSpPr/>
          <p:nvPr/>
        </p:nvSpPr>
        <p:spPr>
          <a:xfrm>
            <a:off x="799149" y="1248223"/>
            <a:ext cx="1138140" cy="5153418"/>
          </a:xfrm>
          <a:prstGeom prst="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b="1" dirty="0">
              <a:solidFill>
                <a:srgbClr val="FF0000"/>
              </a:solidFill>
            </a:endParaRPr>
          </a:p>
        </p:txBody>
      </p:sp>
    </p:spTree>
    <p:extLst>
      <p:ext uri="{BB962C8B-B14F-4D97-AF65-F5344CB8AC3E}">
        <p14:creationId xmlns:p14="http://schemas.microsoft.com/office/powerpoint/2010/main" val="8557457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18.05.2020</a:t>
            </a:r>
            <a:endParaRPr lang="de-DE" dirty="0"/>
          </a:p>
        </p:txBody>
      </p:sp>
      <p:sp>
        <p:nvSpPr>
          <p:cNvPr id="3" name="Fußzeilenplatzhalter 2"/>
          <p:cNvSpPr>
            <a:spLocks noGrp="1"/>
          </p:cNvSpPr>
          <p:nvPr>
            <p:ph type="ftr" sz="quarter" idx="11"/>
          </p:nvPr>
        </p:nvSpPr>
        <p:spPr/>
        <p:txBody>
          <a:bodyPr/>
          <a:lstStyle/>
          <a:p>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35</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endParaRPr lang="de-DE" dirty="0"/>
          </a:p>
        </p:txBody>
      </p:sp>
      <p:sp>
        <p:nvSpPr>
          <p:cNvPr id="5" name="Titel 4"/>
          <p:cNvSpPr>
            <a:spLocks noGrp="1"/>
          </p:cNvSpPr>
          <p:nvPr>
            <p:ph type="title"/>
          </p:nvPr>
        </p:nvSpPr>
        <p:spPr/>
        <p:txBody>
          <a:bodyPr/>
          <a:lstStyle/>
          <a:p>
            <a:r>
              <a:rPr lang="de-DE" dirty="0" smtClean="0"/>
              <a:t>Anteil schwerer Verläufe</a:t>
            </a:r>
            <a:endParaRPr lang="de-DE" dirty="0"/>
          </a:p>
        </p:txBody>
      </p:sp>
      <p:sp>
        <p:nvSpPr>
          <p:cNvPr id="7" name="Rechteck 6"/>
          <p:cNvSpPr/>
          <p:nvPr/>
        </p:nvSpPr>
        <p:spPr>
          <a:xfrm>
            <a:off x="381905" y="5767722"/>
            <a:ext cx="8167887" cy="535531"/>
          </a:xfrm>
          <a:prstGeom prst="rect">
            <a:avLst/>
          </a:prstGeom>
        </p:spPr>
        <p:txBody>
          <a:bodyPr wrap="square">
            <a:spAutoFit/>
          </a:bodyPr>
          <a:lstStyle/>
          <a:p>
            <a:pPr>
              <a:lnSpc>
                <a:spcPct val="160000"/>
              </a:lnSpc>
            </a:pPr>
            <a:r>
              <a:rPr lang="de-DE" b="1" dirty="0" smtClean="0">
                <a:solidFill>
                  <a:srgbClr val="006EC7"/>
                </a:solidFill>
                <a:sym typeface="Wingdings" panose="05000000000000000000" pitchFamily="2" charset="2"/>
              </a:rPr>
              <a:t></a:t>
            </a:r>
            <a:r>
              <a:rPr lang="de-DE" dirty="0" smtClean="0">
                <a:solidFill>
                  <a:prstClr val="black"/>
                </a:solidFill>
                <a:sym typeface="Wingdings" panose="05000000000000000000" pitchFamily="2" charset="2"/>
              </a:rPr>
              <a:t> Noch liegend: 8% der COVID-Fälle mit SARI (Datenstand 13.05.2020)</a:t>
            </a:r>
            <a:endParaRPr lang="de-DE" dirty="0">
              <a:solidFill>
                <a:prstClr val="black"/>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825" y="1251924"/>
            <a:ext cx="8310228" cy="4515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60027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18.05.2020</a:t>
            </a:r>
            <a:endParaRPr lang="de-DE" dirty="0"/>
          </a:p>
        </p:txBody>
      </p:sp>
      <p:sp>
        <p:nvSpPr>
          <p:cNvPr id="3" name="Fußzeilenplatzhalter 2"/>
          <p:cNvSpPr>
            <a:spLocks noGrp="1"/>
          </p:cNvSpPr>
          <p:nvPr>
            <p:ph type="ftr" sz="quarter" idx="11"/>
          </p:nvPr>
        </p:nvSpPr>
        <p:spPr/>
        <p:txBody>
          <a:bodyPr/>
          <a:lstStyle/>
          <a:p>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36</a:t>
            </a:fld>
            <a:endParaRPr lang="de-DE"/>
          </a:p>
        </p:txBody>
      </p:sp>
      <p:sp>
        <p:nvSpPr>
          <p:cNvPr id="8" name="Titel 7"/>
          <p:cNvSpPr>
            <a:spLocks noGrp="1"/>
          </p:cNvSpPr>
          <p:nvPr>
            <p:ph type="title"/>
          </p:nvPr>
        </p:nvSpPr>
        <p:spPr/>
        <p:txBody>
          <a:bodyPr/>
          <a:lstStyle/>
          <a:p>
            <a:r>
              <a:rPr lang="de-DE" dirty="0" smtClean="0"/>
              <a:t>Dauer der Hospitalisierung</a:t>
            </a:r>
            <a:endParaRPr lang="de-DE" dirty="0"/>
          </a:p>
        </p:txBody>
      </p:sp>
      <p:pic>
        <p:nvPicPr>
          <p:cNvPr id="4109" name="Picture 13" descr="S:\Projekte\FG36_INV_ICOSARI\Arbeitsordner\Tageslieferung\Verweildauer_SARI_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6705" y="1304722"/>
            <a:ext cx="1620000" cy="486000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S:\Projekte\FG36_INV_ICOSARI\Arbeitsordner\Tageslieferung\Verweildauer_COVIDSAR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304722"/>
            <a:ext cx="1620000" cy="4860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6898" y="1033591"/>
            <a:ext cx="3962400" cy="540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10667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18.05.2020</a:t>
            </a:r>
            <a:endParaRPr lang="de-DE" dirty="0"/>
          </a:p>
        </p:txBody>
      </p:sp>
      <p:sp>
        <p:nvSpPr>
          <p:cNvPr id="3" name="Fußzeilenplatzhalter 2"/>
          <p:cNvSpPr>
            <a:spLocks noGrp="1"/>
          </p:cNvSpPr>
          <p:nvPr>
            <p:ph type="ftr" sz="quarter" idx="11"/>
          </p:nvPr>
        </p:nvSpPr>
        <p:spPr/>
        <p:txBody>
          <a:bodyPr/>
          <a:lstStyle/>
          <a:p>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37</a:t>
            </a:fld>
            <a:endParaRPr lang="de-DE"/>
          </a:p>
        </p:txBody>
      </p:sp>
      <p:sp>
        <p:nvSpPr>
          <p:cNvPr id="8" name="Titel 7"/>
          <p:cNvSpPr>
            <a:spLocks noGrp="1"/>
          </p:cNvSpPr>
          <p:nvPr>
            <p:ph type="title"/>
          </p:nvPr>
        </p:nvSpPr>
        <p:spPr>
          <a:xfrm>
            <a:off x="457200" y="730200"/>
            <a:ext cx="8092592" cy="338554"/>
          </a:xfrm>
        </p:spPr>
        <p:txBody>
          <a:bodyPr/>
          <a:lstStyle/>
          <a:p>
            <a:r>
              <a:rPr lang="de-DE" dirty="0" smtClean="0"/>
              <a:t>Dauer der Intensivbehandlung</a:t>
            </a:r>
            <a:endParaRPr lang="de-DE" dirty="0"/>
          </a:p>
        </p:txBody>
      </p:sp>
      <p:pic>
        <p:nvPicPr>
          <p:cNvPr id="7170" name="Picture 2" descr="S:\Projekte\FG36_INV_ICOSARI\Arbeitsordner\Tageslieferung\Intensivdauer_SARI_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5246" y="1330036"/>
            <a:ext cx="1620000" cy="4859999"/>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S:\Projekte\FG36_INV_ICOSARI\Arbeitsordner\Tageslieferung\Intensivdauer_COVIDSAR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989" y="1330035"/>
            <a:ext cx="1620000" cy="486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0148" y="1220451"/>
            <a:ext cx="3962400" cy="540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07585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18.05.2020</a:t>
            </a:r>
            <a:endParaRPr lang="de-DE" dirty="0"/>
          </a:p>
        </p:txBody>
      </p:sp>
      <p:sp>
        <p:nvSpPr>
          <p:cNvPr id="3" name="Fußzeilenplatzhalter 2"/>
          <p:cNvSpPr>
            <a:spLocks noGrp="1"/>
          </p:cNvSpPr>
          <p:nvPr>
            <p:ph type="ftr" sz="quarter" idx="11"/>
          </p:nvPr>
        </p:nvSpPr>
        <p:spPr/>
        <p:txBody>
          <a:bodyPr/>
          <a:lstStyle/>
          <a:p>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38</a:t>
            </a:fld>
            <a:endParaRPr lang="de-DE"/>
          </a:p>
        </p:txBody>
      </p:sp>
      <p:sp>
        <p:nvSpPr>
          <p:cNvPr id="8" name="Titel 7"/>
          <p:cNvSpPr>
            <a:spLocks noGrp="1"/>
          </p:cNvSpPr>
          <p:nvPr>
            <p:ph type="title"/>
          </p:nvPr>
        </p:nvSpPr>
        <p:spPr/>
        <p:txBody>
          <a:bodyPr/>
          <a:lstStyle/>
          <a:p>
            <a:r>
              <a:rPr lang="de-DE" dirty="0" smtClean="0"/>
              <a:t>Dauer der Beatmung</a:t>
            </a:r>
            <a:endParaRPr lang="de-DE" dirty="0"/>
          </a:p>
        </p:txBody>
      </p:sp>
      <p:pic>
        <p:nvPicPr>
          <p:cNvPr id="6147" name="Picture 3" descr="S:\Projekte\FG36_INV_ICOSARI\Arbeitsordner\Tageslieferung\Beatmungsdauer_T_COVIDSAR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82825"/>
            <a:ext cx="1620000" cy="4860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Projekte\FG36_INV_ICOSARI\Arbeitsordner\Tageslieferung\Beatmungsdauer_T_SARI_a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3331" y="1382825"/>
            <a:ext cx="1620000" cy="486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3646" y="1111694"/>
            <a:ext cx="3962400" cy="540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29575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18.05.2020</a:t>
            </a:r>
            <a:endParaRPr lang="de-DE" dirty="0"/>
          </a:p>
        </p:txBody>
      </p:sp>
      <p:sp>
        <p:nvSpPr>
          <p:cNvPr id="3" name="Fußzeilenplatzhalter 2"/>
          <p:cNvSpPr>
            <a:spLocks noGrp="1"/>
          </p:cNvSpPr>
          <p:nvPr>
            <p:ph type="ftr" sz="quarter" idx="11"/>
          </p:nvPr>
        </p:nvSpPr>
        <p:spPr/>
        <p:txBody>
          <a:bodyPr/>
          <a:lstStyle/>
          <a:p>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39</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pPr marL="0" indent="0">
              <a:buNone/>
            </a:pPr>
            <a:endParaRPr lang="de-DE" dirty="0"/>
          </a:p>
          <a:p>
            <a:endParaRPr lang="de-DE" dirty="0"/>
          </a:p>
          <a:p>
            <a:endParaRPr lang="de-DE" dirty="0"/>
          </a:p>
        </p:txBody>
      </p:sp>
      <p:sp>
        <p:nvSpPr>
          <p:cNvPr id="5" name="Titel 4"/>
          <p:cNvSpPr>
            <a:spLocks noGrp="1"/>
          </p:cNvSpPr>
          <p:nvPr>
            <p:ph type="title"/>
          </p:nvPr>
        </p:nvSpPr>
        <p:spPr/>
        <p:txBody>
          <a:bodyPr/>
          <a:lstStyle/>
          <a:p>
            <a:r>
              <a:rPr lang="de-DE" dirty="0" smtClean="0"/>
              <a:t>Risikofaktor Alter: Anteil Verstorbene an Fällen</a:t>
            </a:r>
            <a:endParaRPr lang="de-DE"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195" y="1266823"/>
            <a:ext cx="8246597" cy="4951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39578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18.05.2020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4</a:t>
            </a:fld>
            <a:endParaRPr lang="de-DE"/>
          </a:p>
        </p:txBody>
      </p:sp>
      <p:sp>
        <p:nvSpPr>
          <p:cNvPr id="2" name="Titel 1"/>
          <p:cNvSpPr>
            <a:spLocks noGrp="1"/>
          </p:cNvSpPr>
          <p:nvPr>
            <p:ph type="title"/>
          </p:nvPr>
        </p:nvSpPr>
        <p:spPr>
          <a:xfrm>
            <a:off x="236765" y="503308"/>
            <a:ext cx="6992171" cy="307777"/>
          </a:xfrm>
          <a:solidFill>
            <a:srgbClr val="045AA6"/>
          </a:solidFill>
        </p:spPr>
        <p:txBody>
          <a:bodyPr lIns="72000"/>
          <a:lstStyle/>
          <a:p>
            <a:pPr>
              <a:spcBef>
                <a:spcPts val="600"/>
              </a:spcBef>
            </a:pPr>
            <a:r>
              <a:rPr lang="de-DE" sz="2000" dirty="0" err="1" smtClean="0">
                <a:solidFill>
                  <a:schemeClr val="bg1"/>
                </a:solidFill>
              </a:rPr>
              <a:t>Epikurve</a:t>
            </a:r>
            <a:r>
              <a:rPr lang="de-DE" sz="2000" dirty="0" smtClean="0">
                <a:solidFill>
                  <a:schemeClr val="bg1"/>
                </a:solidFill>
              </a:rPr>
              <a:t> nach Meldedatum </a:t>
            </a:r>
            <a:r>
              <a:rPr lang="de-DE" sz="2000" dirty="0" smtClean="0">
                <a:solidFill>
                  <a:schemeClr val="bg1"/>
                </a:solidFill>
                <a:sym typeface="Wingdings" panose="05000000000000000000" pitchFamily="2" charset="2"/>
              </a:rPr>
              <a:t> </a:t>
            </a:r>
            <a:r>
              <a:rPr lang="de-DE" sz="2000" dirty="0">
                <a:solidFill>
                  <a:schemeClr val="bg1"/>
                </a:solidFill>
              </a:rPr>
              <a:t>Dashboard; </a:t>
            </a:r>
            <a:r>
              <a:rPr lang="de-DE" sz="1400" dirty="0">
                <a:solidFill>
                  <a:schemeClr val="bg1"/>
                </a:solidFill>
              </a:rPr>
              <a:t>(Datenstand: </a:t>
            </a:r>
            <a:r>
              <a:rPr lang="de-DE" sz="1400" dirty="0" smtClean="0">
                <a:solidFill>
                  <a:schemeClr val="bg1"/>
                </a:solidFill>
              </a:rPr>
              <a:t>18.05.2020. </a:t>
            </a:r>
            <a:r>
              <a:rPr lang="de-DE" sz="1400" dirty="0">
                <a:solidFill>
                  <a:schemeClr val="bg1"/>
                </a:solidFill>
              </a:rPr>
              <a:t>00:00)</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0" y="1457325"/>
            <a:ext cx="838835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66335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1"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816135"/>
            <a:ext cx="3600000" cy="1599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4"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2466" y="4816135"/>
            <a:ext cx="3600000" cy="1606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smtClean="0"/>
              <a:t>18.05.2020</a:t>
            </a:r>
            <a:endParaRPr lang="de-DE" dirty="0"/>
          </a:p>
        </p:txBody>
      </p:sp>
      <p:sp>
        <p:nvSpPr>
          <p:cNvPr id="3" name="Fußzeilenplatzhalter 2"/>
          <p:cNvSpPr>
            <a:spLocks noGrp="1"/>
          </p:cNvSpPr>
          <p:nvPr>
            <p:ph type="ftr" sz="quarter" idx="11"/>
          </p:nvPr>
        </p:nvSpPr>
        <p:spPr/>
        <p:txBody>
          <a:bodyPr/>
          <a:lstStyle/>
          <a:p>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40</a:t>
            </a:fld>
            <a:endParaRPr lang="de-DE"/>
          </a:p>
        </p:txBody>
      </p:sp>
      <p:sp>
        <p:nvSpPr>
          <p:cNvPr id="5" name="Titel 4"/>
          <p:cNvSpPr>
            <a:spLocks noGrp="1"/>
          </p:cNvSpPr>
          <p:nvPr>
            <p:ph type="title"/>
          </p:nvPr>
        </p:nvSpPr>
        <p:spPr/>
        <p:txBody>
          <a:bodyPr/>
          <a:lstStyle/>
          <a:p>
            <a:r>
              <a:rPr lang="de-DE" dirty="0" smtClean="0"/>
              <a:t>Anteil Verstorbene an Fällen mit Risikofaktor</a:t>
            </a:r>
            <a:endParaRPr lang="de-DE" dirty="0"/>
          </a:p>
        </p:txBody>
      </p:sp>
      <p:pic>
        <p:nvPicPr>
          <p:cNvPr id="5137"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2466" y="1321226"/>
            <a:ext cx="3600000" cy="1599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8"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338" y="1321225"/>
            <a:ext cx="3600000" cy="1599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9"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095882"/>
            <a:ext cx="3600000" cy="1599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45" name="Picture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2466" y="3095882"/>
            <a:ext cx="3600000" cy="1599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23453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4854499"/>
            <a:ext cx="3600000" cy="1596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90"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1416" y="4847455"/>
            <a:ext cx="3600000" cy="1603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smtClean="0"/>
              <a:t>18.05.2020</a:t>
            </a:r>
            <a:endParaRPr lang="de-DE" dirty="0"/>
          </a:p>
        </p:txBody>
      </p:sp>
      <p:sp>
        <p:nvSpPr>
          <p:cNvPr id="3" name="Fußzeilenplatzhalter 2"/>
          <p:cNvSpPr>
            <a:spLocks noGrp="1"/>
          </p:cNvSpPr>
          <p:nvPr>
            <p:ph type="ftr" sz="quarter" idx="11"/>
          </p:nvPr>
        </p:nvSpPr>
        <p:spPr/>
        <p:txBody>
          <a:bodyPr/>
          <a:lstStyle/>
          <a:p>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41</a:t>
            </a:fld>
            <a:endParaRPr lang="de-DE"/>
          </a:p>
        </p:txBody>
      </p:sp>
      <p:sp>
        <p:nvSpPr>
          <p:cNvPr id="5" name="Titel 4"/>
          <p:cNvSpPr>
            <a:spLocks noGrp="1"/>
          </p:cNvSpPr>
          <p:nvPr>
            <p:ph type="title"/>
          </p:nvPr>
        </p:nvSpPr>
        <p:spPr/>
        <p:txBody>
          <a:bodyPr/>
          <a:lstStyle/>
          <a:p>
            <a:r>
              <a:rPr lang="de-DE" dirty="0" smtClean="0"/>
              <a:t>Anteil Intensivbehandlung an Fällen mit Risikofaktor</a:t>
            </a:r>
            <a:endParaRPr lang="de-DE" dirty="0"/>
          </a:p>
        </p:txBody>
      </p:sp>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2920" y="1284149"/>
            <a:ext cx="3600000" cy="1603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284149"/>
            <a:ext cx="3600000" cy="1596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199" y="3093181"/>
            <a:ext cx="3600000" cy="1596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7"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2920" y="3093532"/>
            <a:ext cx="3600000" cy="1596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87907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8"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820569"/>
            <a:ext cx="3600000" cy="1596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2920" y="4810374"/>
            <a:ext cx="3600000" cy="1606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smtClean="0"/>
              <a:t>18.05.2020</a:t>
            </a:r>
            <a:endParaRPr lang="de-DE" dirty="0"/>
          </a:p>
        </p:txBody>
      </p:sp>
      <p:sp>
        <p:nvSpPr>
          <p:cNvPr id="3" name="Fußzeilenplatzhalter 2"/>
          <p:cNvSpPr>
            <a:spLocks noGrp="1"/>
          </p:cNvSpPr>
          <p:nvPr>
            <p:ph type="ftr" sz="quarter" idx="11"/>
          </p:nvPr>
        </p:nvSpPr>
        <p:spPr/>
        <p:txBody>
          <a:bodyPr/>
          <a:lstStyle/>
          <a:p>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42</a:t>
            </a:fld>
            <a:endParaRPr lang="de-DE"/>
          </a:p>
        </p:txBody>
      </p:sp>
      <p:sp>
        <p:nvSpPr>
          <p:cNvPr id="5" name="Titel 4"/>
          <p:cNvSpPr>
            <a:spLocks noGrp="1"/>
          </p:cNvSpPr>
          <p:nvPr>
            <p:ph type="title"/>
          </p:nvPr>
        </p:nvSpPr>
        <p:spPr/>
        <p:txBody>
          <a:bodyPr/>
          <a:lstStyle/>
          <a:p>
            <a:r>
              <a:rPr lang="de-DE" dirty="0" smtClean="0"/>
              <a:t>Anteil Beatmungsfälle an Fällen mit Risikofaktor</a:t>
            </a:r>
            <a:endParaRPr lang="de-DE" dirty="0"/>
          </a:p>
        </p:txBody>
      </p:sp>
      <p:pic>
        <p:nvPicPr>
          <p:cNvPr id="4114"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2920" y="1330503"/>
            <a:ext cx="3600000" cy="1596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5"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199" y="1330503"/>
            <a:ext cx="3600000" cy="1603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6"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067029"/>
            <a:ext cx="3600000" cy="1596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21" name="Picture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2920" y="3067029"/>
            <a:ext cx="3600000" cy="1596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08286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18.05.2020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43</a:t>
            </a:fld>
            <a:endParaRPr lang="de-DE"/>
          </a:p>
        </p:txBody>
      </p:sp>
      <p:sp>
        <p:nvSpPr>
          <p:cNvPr id="2" name="Titel 1"/>
          <p:cNvSpPr>
            <a:spLocks noGrp="1"/>
          </p:cNvSpPr>
          <p:nvPr>
            <p:ph type="title"/>
          </p:nvPr>
        </p:nvSpPr>
        <p:spPr>
          <a:xfrm>
            <a:off x="236765" y="195532"/>
            <a:ext cx="6784521" cy="523220"/>
          </a:xfrm>
          <a:solidFill>
            <a:srgbClr val="045AA6"/>
          </a:solidFill>
        </p:spPr>
        <p:txBody>
          <a:bodyPr lIns="72000"/>
          <a:lstStyle/>
          <a:p>
            <a:pPr>
              <a:spcBef>
                <a:spcPts val="600"/>
              </a:spcBef>
            </a:pPr>
            <a:r>
              <a:rPr lang="de-DE" sz="2000" dirty="0" smtClean="0">
                <a:solidFill>
                  <a:schemeClr val="bg1"/>
                </a:solidFill>
              </a:rPr>
              <a:t>Prognose benötigter Intensivbetten für SARS-CoV-2 Fälle; </a:t>
            </a:r>
            <a:r>
              <a:rPr lang="de-DE" sz="1400" dirty="0">
                <a:solidFill>
                  <a:schemeClr val="bg1"/>
                </a:solidFill>
              </a:rPr>
              <a:t>(Datenstand: </a:t>
            </a:r>
            <a:r>
              <a:rPr lang="de-DE" sz="1400" dirty="0" smtClean="0">
                <a:solidFill>
                  <a:schemeClr val="bg1"/>
                </a:solidFill>
              </a:rPr>
              <a:t>04.05.2020)</a:t>
            </a:r>
            <a:endParaRPr lang="de-DE" sz="1400" dirty="0">
              <a:solidFill>
                <a:schemeClr val="bg1"/>
              </a:solidFill>
            </a:endParaRPr>
          </a:p>
        </p:txBody>
      </p:sp>
      <p:sp>
        <p:nvSpPr>
          <p:cNvPr id="6" name="Rechteck 5"/>
          <p:cNvSpPr/>
          <p:nvPr/>
        </p:nvSpPr>
        <p:spPr>
          <a:xfrm>
            <a:off x="2105025" y="1393309"/>
            <a:ext cx="419100" cy="3409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p:nvSpPr>
        <p:spPr>
          <a:xfrm>
            <a:off x="5562600" y="971550"/>
            <a:ext cx="3100083" cy="581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Textfeld 4"/>
          <p:cNvSpPr txBox="1"/>
          <p:nvPr/>
        </p:nvSpPr>
        <p:spPr>
          <a:xfrm>
            <a:off x="1219200" y="1262062"/>
            <a:ext cx="396262" cy="923330"/>
          </a:xfrm>
          <a:prstGeom prst="rect">
            <a:avLst/>
          </a:prstGeom>
          <a:noFill/>
        </p:spPr>
        <p:txBody>
          <a:bodyPr wrap="none" rtlCol="0">
            <a:spAutoFit/>
          </a:bodyPr>
          <a:lstStyle/>
          <a:p>
            <a:endParaRPr lang="de-DE" dirty="0" smtClean="0"/>
          </a:p>
          <a:p>
            <a:endParaRPr lang="de-DE" dirty="0"/>
          </a:p>
          <a:p>
            <a:r>
              <a:rPr lang="de-DE" dirty="0" smtClean="0"/>
              <a:t>    </a:t>
            </a:r>
            <a:endParaRPr lang="de-DE" dirty="0"/>
          </a:p>
        </p:txBody>
      </p:sp>
      <p:pic>
        <p:nvPicPr>
          <p:cNvPr id="11" name="Grafik 10"/>
          <p:cNvPicPr/>
          <p:nvPr/>
        </p:nvPicPr>
        <p:blipFill>
          <a:blip r:embed="rId3" cstate="print">
            <a:extLst>
              <a:ext uri="{28A0092B-C50C-407E-A947-70E740481C1C}">
                <a14:useLocalDpi xmlns:a14="http://schemas.microsoft.com/office/drawing/2010/main" val="0"/>
              </a:ext>
            </a:extLst>
          </a:blip>
          <a:stretch>
            <a:fillRect/>
          </a:stretch>
        </p:blipFill>
        <p:spPr>
          <a:xfrm>
            <a:off x="352218" y="1393309"/>
            <a:ext cx="5972810" cy="2388870"/>
          </a:xfrm>
          <a:prstGeom prst="rect">
            <a:avLst/>
          </a:prstGeom>
        </p:spPr>
      </p:pic>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825" y="4179371"/>
            <a:ext cx="5746750"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2997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Aktuelle Mobilität (Datenstand 12.05.2020)</a:t>
            </a:r>
            <a:endParaRPr lang="de-DE" dirty="0"/>
          </a:p>
        </p:txBody>
      </p:sp>
      <p:sp>
        <p:nvSpPr>
          <p:cNvPr id="4" name="Datumsplatzhalter 3"/>
          <p:cNvSpPr>
            <a:spLocks noGrp="1"/>
          </p:cNvSpPr>
          <p:nvPr>
            <p:ph type="dt" sz="half" idx="14"/>
          </p:nvPr>
        </p:nvSpPr>
        <p:spPr/>
        <p:txBody>
          <a:bodyPr/>
          <a:lstStyle/>
          <a:p>
            <a:r>
              <a:rPr lang="de-DE" smtClean="0"/>
              <a:t>18.05.2020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44</a:t>
            </a:fld>
            <a:endParaRPr lang="de-DE" dirty="0"/>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37" y="1250613"/>
            <a:ext cx="8086725" cy="537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8154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Aktuelle Mobilität (Datenstand 12.05.2020)</a:t>
            </a:r>
            <a:endParaRPr lang="de-DE" dirty="0"/>
          </a:p>
        </p:txBody>
      </p:sp>
      <p:sp>
        <p:nvSpPr>
          <p:cNvPr id="4" name="Datumsplatzhalter 3"/>
          <p:cNvSpPr>
            <a:spLocks noGrp="1"/>
          </p:cNvSpPr>
          <p:nvPr>
            <p:ph type="dt" sz="half" idx="14"/>
          </p:nvPr>
        </p:nvSpPr>
        <p:spPr/>
        <p:txBody>
          <a:bodyPr/>
          <a:lstStyle/>
          <a:p>
            <a:r>
              <a:rPr lang="de-DE" smtClean="0"/>
              <a:t>18.05.2020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45</a:t>
            </a:fld>
            <a:endParaRPr lang="de-DE" dirty="0"/>
          </a:p>
        </p:txBody>
      </p:sp>
      <p:sp>
        <p:nvSpPr>
          <p:cNvPr id="7" name="Textfeld 6"/>
          <p:cNvSpPr txBox="1"/>
          <p:nvPr/>
        </p:nvSpPr>
        <p:spPr>
          <a:xfrm>
            <a:off x="888675" y="5863678"/>
            <a:ext cx="6869829" cy="523220"/>
          </a:xfrm>
          <a:prstGeom prst="rect">
            <a:avLst/>
          </a:prstGeom>
          <a:noFill/>
        </p:spPr>
        <p:txBody>
          <a:bodyPr wrap="none" rtlCol="0">
            <a:spAutoFit/>
          </a:bodyPr>
          <a:lstStyle/>
          <a:p>
            <a:r>
              <a:rPr lang="de-DE" sz="1400" dirty="0" smtClean="0"/>
              <a:t>Link zum </a:t>
            </a:r>
            <a:r>
              <a:rPr lang="de-DE" sz="1400" dirty="0"/>
              <a:t>Mobility Monitor </a:t>
            </a:r>
            <a:r>
              <a:rPr lang="de-DE" sz="1400" dirty="0">
                <a:hlinkClick r:id="rId3"/>
              </a:rPr>
              <a:t>http://rocs.hu-berlin.de/covid-19-mobility/de/mobility-monitor</a:t>
            </a:r>
            <a:r>
              <a:rPr lang="de-DE" sz="1400" dirty="0" smtClean="0">
                <a:hlinkClick r:id="rId3"/>
              </a:rPr>
              <a:t>/</a:t>
            </a:r>
            <a:endParaRPr lang="de-DE" sz="1400" dirty="0" smtClean="0"/>
          </a:p>
          <a:p>
            <a:endParaRPr lang="de-DE" sz="1400" dirty="0"/>
          </a:p>
        </p:txBody>
      </p:sp>
      <p:pic>
        <p:nvPicPr>
          <p:cNvPr id="29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825" y="1143000"/>
            <a:ext cx="737235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7417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Anzahl Labortestungen </a:t>
            </a:r>
            <a:r>
              <a:rPr lang="de-DE" sz="1400" dirty="0" smtClean="0"/>
              <a:t>(Datenstand 12.05.2020)</a:t>
            </a:r>
            <a:endParaRPr lang="de-DE" sz="1400" dirty="0"/>
          </a:p>
        </p:txBody>
      </p:sp>
      <p:sp>
        <p:nvSpPr>
          <p:cNvPr id="4" name="Datumsplatzhalter 3"/>
          <p:cNvSpPr>
            <a:spLocks noGrp="1"/>
          </p:cNvSpPr>
          <p:nvPr>
            <p:ph type="dt" sz="half" idx="14"/>
          </p:nvPr>
        </p:nvSpPr>
        <p:spPr/>
        <p:txBody>
          <a:bodyPr/>
          <a:lstStyle/>
          <a:p>
            <a:r>
              <a:rPr lang="de-DE" smtClean="0"/>
              <a:t>18.05.2020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46</a:t>
            </a:fld>
            <a:endParaRPr lang="de-DE" dirty="0"/>
          </a:p>
        </p:txBody>
      </p:sp>
      <p:sp>
        <p:nvSpPr>
          <p:cNvPr id="8" name="Textfeld 7"/>
          <p:cNvSpPr txBox="1"/>
          <p:nvPr/>
        </p:nvSpPr>
        <p:spPr>
          <a:xfrm>
            <a:off x="286746" y="5565259"/>
            <a:ext cx="8161929" cy="923330"/>
          </a:xfrm>
          <a:prstGeom prst="rect">
            <a:avLst/>
          </a:prstGeom>
          <a:noFill/>
        </p:spPr>
        <p:txBody>
          <a:bodyPr wrap="square" rtlCol="0">
            <a:spAutoFit/>
          </a:bodyPr>
          <a:lstStyle/>
          <a:p>
            <a:r>
              <a:rPr lang="de-DE" dirty="0"/>
              <a:t>In KW 19 gaben 29 Labore einen Rückstau von insgesamt  3224 abzuarbeitenden Proben an. 35 Labore nannten Lieferschwierigkeiten für Reagenzien (siehe Anhang), hauptsächlich Extraktionskits und </a:t>
            </a:r>
            <a:r>
              <a:rPr lang="de-DE" dirty="0" err="1"/>
              <a:t>Abstrichtupfer</a:t>
            </a:r>
            <a:r>
              <a:rPr lang="de-DE" dirty="0"/>
              <a:t>.</a:t>
            </a:r>
          </a:p>
        </p:txBody>
      </p:sp>
      <p:graphicFrame>
        <p:nvGraphicFramePr>
          <p:cNvPr id="9" name="Tabelle 8"/>
          <p:cNvGraphicFramePr>
            <a:graphicFrameLocks noGrp="1"/>
          </p:cNvGraphicFramePr>
          <p:nvPr>
            <p:extLst>
              <p:ext uri="{D42A27DB-BD31-4B8C-83A1-F6EECF244321}">
                <p14:modId xmlns:p14="http://schemas.microsoft.com/office/powerpoint/2010/main" val="4064219205"/>
              </p:ext>
            </p:extLst>
          </p:nvPr>
        </p:nvGraphicFramePr>
        <p:xfrm>
          <a:off x="286746" y="1066752"/>
          <a:ext cx="5834380" cy="2609596"/>
        </p:xfrm>
        <a:graphic>
          <a:graphicData uri="http://schemas.openxmlformats.org/drawingml/2006/table">
            <a:tbl>
              <a:tblPr firstRow="1" firstCol="1" bandRow="1">
                <a:tableStyleId>{5C22544A-7EE6-4342-B048-85BDC9FD1C3A}</a:tableStyleId>
              </a:tblPr>
              <a:tblGrid>
                <a:gridCol w="1334135"/>
                <a:gridCol w="1170305"/>
                <a:gridCol w="1292860"/>
                <a:gridCol w="2037080"/>
              </a:tblGrid>
              <a:tr h="202565">
                <a:tc>
                  <a:txBody>
                    <a:bodyPr/>
                    <a:lstStyle/>
                    <a:p>
                      <a:pPr algn="ctr">
                        <a:lnSpc>
                          <a:spcPct val="115000"/>
                        </a:lnSpc>
                        <a:spcAft>
                          <a:spcPts val="0"/>
                        </a:spcAft>
                      </a:pPr>
                      <a:r>
                        <a:rPr lang="de-DE" sz="1100" dirty="0">
                          <a:effectLst/>
                        </a:rPr>
                        <a:t>KW</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Anzahl Testungen</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Positiv getestet</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Anzahl übermittelnde Labore</a:t>
                      </a:r>
                      <a:endParaRPr lang="de-DE" sz="1100">
                        <a:effectLst/>
                        <a:latin typeface="Calibri"/>
                        <a:ea typeface="MS Mincho"/>
                        <a:cs typeface="Times New Roman"/>
                      </a:endParaRPr>
                    </a:p>
                  </a:txBody>
                  <a:tcPr marL="68580" marR="68580" marT="0" marB="0"/>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Bis einschließlich KW10</a:t>
                      </a:r>
                    </a:p>
                  </a:txBody>
                  <a:tcPr marL="9525" marR="9525" marT="9525" marB="0" anchor="ctr"/>
                </a:tc>
                <a:tc>
                  <a:txBody>
                    <a:bodyPr/>
                    <a:lstStyle/>
                    <a:p>
                      <a:pPr algn="ctr" fontAlgn="ctr"/>
                      <a:r>
                        <a:rPr lang="de-DE" sz="1100" b="0" i="0" u="none" strike="noStrike">
                          <a:solidFill>
                            <a:srgbClr val="000000"/>
                          </a:solidFill>
                          <a:effectLst/>
                          <a:latin typeface="Calibri"/>
                        </a:rPr>
                        <a:t>124.716</a:t>
                      </a:r>
                    </a:p>
                  </a:txBody>
                  <a:tcPr marL="9525" marR="9525" marT="9525" marB="0" anchor="ctr"/>
                </a:tc>
                <a:tc>
                  <a:txBody>
                    <a:bodyPr/>
                    <a:lstStyle/>
                    <a:p>
                      <a:pPr algn="ctr" fontAlgn="ctr"/>
                      <a:r>
                        <a:rPr lang="de-DE" sz="1100" b="0" i="0" u="none" strike="noStrike">
                          <a:solidFill>
                            <a:srgbClr val="000000"/>
                          </a:solidFill>
                          <a:effectLst/>
                          <a:latin typeface="Calibri"/>
                        </a:rPr>
                        <a:t>3.892 (3,1%)</a:t>
                      </a:r>
                    </a:p>
                  </a:txBody>
                  <a:tcPr marL="9525" marR="9525" marT="9525" marB="0" anchor="ctr"/>
                </a:tc>
                <a:tc>
                  <a:txBody>
                    <a:bodyPr/>
                    <a:lstStyle/>
                    <a:p>
                      <a:pPr algn="ctr" fontAlgn="ctr"/>
                      <a:r>
                        <a:rPr lang="de-DE" sz="1100" b="0" i="0" u="none" strike="noStrike" dirty="0">
                          <a:solidFill>
                            <a:srgbClr val="000000"/>
                          </a:solidFill>
                          <a:effectLst/>
                          <a:latin typeface="Calibri"/>
                        </a:rPr>
                        <a:t>90</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11</a:t>
                      </a:r>
                    </a:p>
                  </a:txBody>
                  <a:tcPr marL="9525" marR="9525" marT="9525" marB="0" anchor="ctr"/>
                </a:tc>
                <a:tc>
                  <a:txBody>
                    <a:bodyPr/>
                    <a:lstStyle/>
                    <a:p>
                      <a:pPr algn="ctr" fontAlgn="ctr"/>
                      <a:r>
                        <a:rPr lang="de-DE" sz="1100" b="0" i="0" u="none" strike="noStrike">
                          <a:solidFill>
                            <a:srgbClr val="000000"/>
                          </a:solidFill>
                          <a:effectLst/>
                          <a:latin typeface="Calibri"/>
                        </a:rPr>
                        <a:t>127.457</a:t>
                      </a:r>
                    </a:p>
                  </a:txBody>
                  <a:tcPr marL="9525" marR="9525" marT="9525" marB="0" anchor="ctr"/>
                </a:tc>
                <a:tc>
                  <a:txBody>
                    <a:bodyPr/>
                    <a:lstStyle/>
                    <a:p>
                      <a:pPr algn="ctr" fontAlgn="ctr"/>
                      <a:r>
                        <a:rPr lang="de-DE" sz="1100" b="0" i="0" u="none" strike="noStrike">
                          <a:solidFill>
                            <a:srgbClr val="000000"/>
                          </a:solidFill>
                          <a:effectLst/>
                          <a:latin typeface="Calibri"/>
                        </a:rPr>
                        <a:t>7.582 (5,9%)</a:t>
                      </a:r>
                    </a:p>
                  </a:txBody>
                  <a:tcPr marL="9525" marR="9525" marT="9525" marB="0" anchor="ctr"/>
                </a:tc>
                <a:tc>
                  <a:txBody>
                    <a:bodyPr/>
                    <a:lstStyle/>
                    <a:p>
                      <a:pPr algn="ctr" fontAlgn="ctr"/>
                      <a:r>
                        <a:rPr lang="de-DE" sz="1100" b="0" i="0" u="none" strike="noStrike" dirty="0">
                          <a:solidFill>
                            <a:srgbClr val="000000"/>
                          </a:solidFill>
                          <a:effectLst/>
                          <a:latin typeface="Calibri"/>
                        </a:rPr>
                        <a:t>114</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12</a:t>
                      </a:r>
                    </a:p>
                  </a:txBody>
                  <a:tcPr marL="9525" marR="9525" marT="9525" marB="0" anchor="ctr"/>
                </a:tc>
                <a:tc>
                  <a:txBody>
                    <a:bodyPr/>
                    <a:lstStyle/>
                    <a:p>
                      <a:pPr algn="ctr" fontAlgn="ctr"/>
                      <a:r>
                        <a:rPr lang="de-DE" sz="1100" b="0" i="0" u="none" strike="noStrike">
                          <a:solidFill>
                            <a:srgbClr val="000000"/>
                          </a:solidFill>
                          <a:effectLst/>
                          <a:latin typeface="Calibri"/>
                        </a:rPr>
                        <a:t>348.619</a:t>
                      </a:r>
                    </a:p>
                  </a:txBody>
                  <a:tcPr marL="9525" marR="9525" marT="9525" marB="0" anchor="ctr"/>
                </a:tc>
                <a:tc>
                  <a:txBody>
                    <a:bodyPr/>
                    <a:lstStyle/>
                    <a:p>
                      <a:pPr algn="ctr" fontAlgn="ctr"/>
                      <a:r>
                        <a:rPr lang="de-DE" sz="1100" b="0" i="0" u="none" strike="noStrike">
                          <a:solidFill>
                            <a:srgbClr val="000000"/>
                          </a:solidFill>
                          <a:effectLst/>
                          <a:latin typeface="Calibri"/>
                        </a:rPr>
                        <a:t>23.820 (6,8%)</a:t>
                      </a:r>
                    </a:p>
                  </a:txBody>
                  <a:tcPr marL="9525" marR="9525" marT="9525" marB="0" anchor="ctr"/>
                </a:tc>
                <a:tc>
                  <a:txBody>
                    <a:bodyPr/>
                    <a:lstStyle/>
                    <a:p>
                      <a:pPr algn="ctr" fontAlgn="ctr"/>
                      <a:r>
                        <a:rPr lang="de-DE" sz="1100" b="0" i="0" u="none" strike="noStrike" dirty="0">
                          <a:solidFill>
                            <a:srgbClr val="000000"/>
                          </a:solidFill>
                          <a:effectLst/>
                          <a:latin typeface="Calibri"/>
                        </a:rPr>
                        <a:t>152</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13</a:t>
                      </a:r>
                    </a:p>
                  </a:txBody>
                  <a:tcPr marL="9525" marR="9525" marT="9525" marB="0" anchor="ctr"/>
                </a:tc>
                <a:tc>
                  <a:txBody>
                    <a:bodyPr/>
                    <a:lstStyle/>
                    <a:p>
                      <a:pPr algn="ctr" fontAlgn="ctr"/>
                      <a:r>
                        <a:rPr lang="de-DE" sz="1100" b="0" i="0" u="none" strike="noStrike">
                          <a:solidFill>
                            <a:srgbClr val="000000"/>
                          </a:solidFill>
                          <a:effectLst/>
                          <a:latin typeface="Calibri"/>
                        </a:rPr>
                        <a:t>361.515</a:t>
                      </a:r>
                    </a:p>
                  </a:txBody>
                  <a:tcPr marL="9525" marR="9525" marT="9525" marB="0" anchor="ctr"/>
                </a:tc>
                <a:tc>
                  <a:txBody>
                    <a:bodyPr/>
                    <a:lstStyle/>
                    <a:p>
                      <a:pPr algn="ctr" fontAlgn="ctr"/>
                      <a:r>
                        <a:rPr lang="de-DE" sz="1100" b="0" i="0" u="none" strike="noStrike">
                          <a:solidFill>
                            <a:srgbClr val="000000"/>
                          </a:solidFill>
                          <a:effectLst/>
                          <a:latin typeface="Calibri"/>
                        </a:rPr>
                        <a:t>31.414 (8,7%)</a:t>
                      </a:r>
                    </a:p>
                  </a:txBody>
                  <a:tcPr marL="9525" marR="9525" marT="9525" marB="0" anchor="ctr"/>
                </a:tc>
                <a:tc>
                  <a:txBody>
                    <a:bodyPr/>
                    <a:lstStyle/>
                    <a:p>
                      <a:pPr algn="ctr" fontAlgn="ctr"/>
                      <a:r>
                        <a:rPr lang="de-DE" sz="1100" b="0" i="0" u="none" strike="noStrike" dirty="0">
                          <a:solidFill>
                            <a:srgbClr val="000000"/>
                          </a:solidFill>
                          <a:effectLst/>
                          <a:latin typeface="Calibri"/>
                        </a:rPr>
                        <a:t>151</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14</a:t>
                      </a:r>
                    </a:p>
                  </a:txBody>
                  <a:tcPr marL="9525" marR="9525" marT="9525" marB="0" anchor="ctr"/>
                </a:tc>
                <a:tc>
                  <a:txBody>
                    <a:bodyPr/>
                    <a:lstStyle/>
                    <a:p>
                      <a:pPr algn="ctr" fontAlgn="ctr"/>
                      <a:r>
                        <a:rPr lang="de-DE" sz="1100" b="0" i="0" u="none" strike="noStrike">
                          <a:solidFill>
                            <a:srgbClr val="000000"/>
                          </a:solidFill>
                          <a:effectLst/>
                          <a:latin typeface="Calibri"/>
                        </a:rPr>
                        <a:t>408.348</a:t>
                      </a:r>
                    </a:p>
                  </a:txBody>
                  <a:tcPr marL="9525" marR="9525" marT="9525" marB="0" anchor="ctr"/>
                </a:tc>
                <a:tc>
                  <a:txBody>
                    <a:bodyPr/>
                    <a:lstStyle/>
                    <a:p>
                      <a:pPr algn="ctr" fontAlgn="ctr"/>
                      <a:r>
                        <a:rPr lang="de-DE" sz="1100" b="0" i="0" u="none" strike="noStrike">
                          <a:solidFill>
                            <a:srgbClr val="000000"/>
                          </a:solidFill>
                          <a:effectLst/>
                          <a:latin typeface="Calibri"/>
                        </a:rPr>
                        <a:t>36.885 (9,0%)</a:t>
                      </a:r>
                    </a:p>
                  </a:txBody>
                  <a:tcPr marL="9525" marR="9525" marT="9525" marB="0" anchor="ctr"/>
                </a:tc>
                <a:tc>
                  <a:txBody>
                    <a:bodyPr/>
                    <a:lstStyle/>
                    <a:p>
                      <a:pPr algn="ctr" fontAlgn="ctr"/>
                      <a:r>
                        <a:rPr lang="de-DE" sz="1100" b="0" i="0" u="none" strike="noStrike" dirty="0">
                          <a:solidFill>
                            <a:srgbClr val="000000"/>
                          </a:solidFill>
                          <a:effectLst/>
                          <a:latin typeface="Calibri"/>
                        </a:rPr>
                        <a:t>154</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15</a:t>
                      </a:r>
                    </a:p>
                  </a:txBody>
                  <a:tcPr marL="9525" marR="9525" marT="9525" marB="0" anchor="ctr"/>
                </a:tc>
                <a:tc>
                  <a:txBody>
                    <a:bodyPr/>
                    <a:lstStyle/>
                    <a:p>
                      <a:pPr algn="ctr" fontAlgn="ctr"/>
                      <a:r>
                        <a:rPr lang="de-DE" sz="1100" b="0" i="0" u="none" strike="noStrike">
                          <a:solidFill>
                            <a:srgbClr val="000000"/>
                          </a:solidFill>
                          <a:effectLst/>
                          <a:latin typeface="Calibri"/>
                        </a:rPr>
                        <a:t>379.233</a:t>
                      </a:r>
                    </a:p>
                  </a:txBody>
                  <a:tcPr marL="9525" marR="9525" marT="9525" marB="0" anchor="ctr"/>
                </a:tc>
                <a:tc>
                  <a:txBody>
                    <a:bodyPr/>
                    <a:lstStyle/>
                    <a:p>
                      <a:pPr algn="ctr" fontAlgn="ctr"/>
                      <a:r>
                        <a:rPr lang="de-DE" sz="1100" b="0" i="0" u="none" strike="noStrike">
                          <a:solidFill>
                            <a:srgbClr val="000000"/>
                          </a:solidFill>
                          <a:effectLst/>
                          <a:latin typeface="Calibri"/>
                        </a:rPr>
                        <a:t>30.728 (8,1%)</a:t>
                      </a:r>
                    </a:p>
                  </a:txBody>
                  <a:tcPr marL="9525" marR="9525" marT="9525" marB="0" anchor="ctr"/>
                </a:tc>
                <a:tc>
                  <a:txBody>
                    <a:bodyPr/>
                    <a:lstStyle/>
                    <a:p>
                      <a:pPr algn="ctr" fontAlgn="ctr"/>
                      <a:r>
                        <a:rPr lang="de-DE" sz="1100" b="0" i="0" u="none" strike="noStrike" dirty="0">
                          <a:solidFill>
                            <a:srgbClr val="000000"/>
                          </a:solidFill>
                          <a:effectLst/>
                          <a:latin typeface="Calibri"/>
                        </a:rPr>
                        <a:t>163</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16</a:t>
                      </a:r>
                    </a:p>
                  </a:txBody>
                  <a:tcPr marL="9525" marR="9525" marT="9525" marB="0" anchor="ctr"/>
                </a:tc>
                <a:tc>
                  <a:txBody>
                    <a:bodyPr/>
                    <a:lstStyle/>
                    <a:p>
                      <a:pPr algn="ctr" fontAlgn="ctr"/>
                      <a:r>
                        <a:rPr lang="de-DE" sz="1100" b="0" i="0" u="none" strike="noStrike">
                          <a:solidFill>
                            <a:srgbClr val="000000"/>
                          </a:solidFill>
                          <a:effectLst/>
                          <a:latin typeface="Calibri"/>
                        </a:rPr>
                        <a:t>330.027</a:t>
                      </a:r>
                    </a:p>
                  </a:txBody>
                  <a:tcPr marL="9525" marR="9525" marT="9525" marB="0" anchor="ctr"/>
                </a:tc>
                <a:tc>
                  <a:txBody>
                    <a:bodyPr/>
                    <a:lstStyle/>
                    <a:p>
                      <a:pPr algn="ctr" fontAlgn="ctr"/>
                      <a:r>
                        <a:rPr lang="de-DE" sz="1100" b="0" i="0" u="none" strike="noStrike">
                          <a:solidFill>
                            <a:srgbClr val="000000"/>
                          </a:solidFill>
                          <a:effectLst/>
                          <a:latin typeface="Calibri"/>
                        </a:rPr>
                        <a:t>21.993 (6,7%)</a:t>
                      </a:r>
                    </a:p>
                  </a:txBody>
                  <a:tcPr marL="9525" marR="9525" marT="9525" marB="0" anchor="ctr"/>
                </a:tc>
                <a:tc>
                  <a:txBody>
                    <a:bodyPr/>
                    <a:lstStyle/>
                    <a:p>
                      <a:pPr algn="ctr" fontAlgn="ctr"/>
                      <a:r>
                        <a:rPr lang="de-DE" sz="1100" b="0" i="0" u="none" strike="noStrike" dirty="0">
                          <a:solidFill>
                            <a:srgbClr val="000000"/>
                          </a:solidFill>
                          <a:effectLst/>
                          <a:latin typeface="Calibri"/>
                        </a:rPr>
                        <a:t>167</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17</a:t>
                      </a:r>
                    </a:p>
                  </a:txBody>
                  <a:tcPr marL="9525" marR="9525" marT="9525" marB="0" anchor="ctr"/>
                </a:tc>
                <a:tc>
                  <a:txBody>
                    <a:bodyPr/>
                    <a:lstStyle/>
                    <a:p>
                      <a:pPr algn="ctr" fontAlgn="ctr"/>
                      <a:r>
                        <a:rPr lang="de-DE" sz="1100" b="0" i="0" u="none" strike="noStrike">
                          <a:solidFill>
                            <a:srgbClr val="000000"/>
                          </a:solidFill>
                          <a:effectLst/>
                          <a:latin typeface="Calibri"/>
                        </a:rPr>
                        <a:t>360.443</a:t>
                      </a:r>
                    </a:p>
                  </a:txBody>
                  <a:tcPr marL="9525" marR="9525" marT="9525" marB="0" anchor="ctr"/>
                </a:tc>
                <a:tc>
                  <a:txBody>
                    <a:bodyPr/>
                    <a:lstStyle/>
                    <a:p>
                      <a:pPr algn="ctr" fontAlgn="ctr"/>
                      <a:r>
                        <a:rPr lang="de-DE" sz="1100" b="0" i="0" u="none" strike="noStrike">
                          <a:solidFill>
                            <a:srgbClr val="000000"/>
                          </a:solidFill>
                          <a:effectLst/>
                          <a:latin typeface="Calibri"/>
                        </a:rPr>
                        <a:t>18.015 (5,0%)</a:t>
                      </a:r>
                    </a:p>
                  </a:txBody>
                  <a:tcPr marL="9525" marR="9525" marT="9525" marB="0" anchor="ctr"/>
                </a:tc>
                <a:tc>
                  <a:txBody>
                    <a:bodyPr/>
                    <a:lstStyle/>
                    <a:p>
                      <a:pPr algn="ctr" fontAlgn="ctr"/>
                      <a:r>
                        <a:rPr lang="de-DE" sz="1100" b="0" i="0" u="none" strike="noStrike" dirty="0">
                          <a:solidFill>
                            <a:srgbClr val="000000"/>
                          </a:solidFill>
                          <a:effectLst/>
                          <a:latin typeface="Calibri"/>
                        </a:rPr>
                        <a:t>176</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18</a:t>
                      </a:r>
                    </a:p>
                  </a:txBody>
                  <a:tcPr marL="9525" marR="9525" marT="9525" marB="0" anchor="ctr"/>
                </a:tc>
                <a:tc>
                  <a:txBody>
                    <a:bodyPr/>
                    <a:lstStyle/>
                    <a:p>
                      <a:pPr algn="ctr" fontAlgn="ctr"/>
                      <a:r>
                        <a:rPr lang="de-DE" sz="1100" b="0" i="0" u="none" strike="noStrike">
                          <a:solidFill>
                            <a:srgbClr val="000000"/>
                          </a:solidFill>
                          <a:effectLst/>
                          <a:latin typeface="Calibri"/>
                        </a:rPr>
                        <a:t>325.259</a:t>
                      </a:r>
                    </a:p>
                  </a:txBody>
                  <a:tcPr marL="9525" marR="9525" marT="9525" marB="0" anchor="ctr"/>
                </a:tc>
                <a:tc>
                  <a:txBody>
                    <a:bodyPr/>
                    <a:lstStyle/>
                    <a:p>
                      <a:pPr algn="ctr" fontAlgn="ctr"/>
                      <a:r>
                        <a:rPr lang="de-DE" sz="1100" b="0" i="0" u="none" strike="noStrike">
                          <a:solidFill>
                            <a:srgbClr val="000000"/>
                          </a:solidFill>
                          <a:effectLst/>
                          <a:latin typeface="Calibri"/>
                        </a:rPr>
                        <a:t>12.585 (3,9%)</a:t>
                      </a:r>
                    </a:p>
                  </a:txBody>
                  <a:tcPr marL="9525" marR="9525" marT="9525" marB="0" anchor="ctr"/>
                </a:tc>
                <a:tc>
                  <a:txBody>
                    <a:bodyPr/>
                    <a:lstStyle/>
                    <a:p>
                      <a:pPr algn="ctr" fontAlgn="ctr"/>
                      <a:r>
                        <a:rPr lang="de-DE" sz="1100" b="0" i="0" u="none" strike="noStrike" dirty="0">
                          <a:solidFill>
                            <a:srgbClr val="000000"/>
                          </a:solidFill>
                          <a:effectLst/>
                          <a:latin typeface="Calibri"/>
                        </a:rPr>
                        <a:t>174</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19</a:t>
                      </a:r>
                    </a:p>
                  </a:txBody>
                  <a:tcPr marL="9525" marR="9525" marT="9525" marB="0" anchor="ctr"/>
                </a:tc>
                <a:tc>
                  <a:txBody>
                    <a:bodyPr/>
                    <a:lstStyle/>
                    <a:p>
                      <a:pPr algn="ctr" fontAlgn="ctr"/>
                      <a:r>
                        <a:rPr lang="de-DE" sz="1100" b="0" i="0" u="none" strike="noStrike">
                          <a:solidFill>
                            <a:srgbClr val="000000"/>
                          </a:solidFill>
                          <a:effectLst/>
                          <a:latin typeface="Calibri"/>
                        </a:rPr>
                        <a:t>382.154</a:t>
                      </a:r>
                    </a:p>
                  </a:txBody>
                  <a:tcPr marL="9525" marR="9525" marT="9525" marB="0" anchor="ctr"/>
                </a:tc>
                <a:tc>
                  <a:txBody>
                    <a:bodyPr/>
                    <a:lstStyle/>
                    <a:p>
                      <a:pPr algn="ctr" fontAlgn="ctr"/>
                      <a:r>
                        <a:rPr lang="de-DE" sz="1100" b="0" i="0" u="none" strike="noStrike">
                          <a:solidFill>
                            <a:srgbClr val="000000"/>
                          </a:solidFill>
                          <a:effectLst/>
                          <a:latin typeface="Calibri"/>
                        </a:rPr>
                        <a:t>15.775 (4,1%)</a:t>
                      </a:r>
                    </a:p>
                  </a:txBody>
                  <a:tcPr marL="9525" marR="9525" marT="9525" marB="0" anchor="ctr"/>
                </a:tc>
                <a:tc>
                  <a:txBody>
                    <a:bodyPr/>
                    <a:lstStyle/>
                    <a:p>
                      <a:pPr algn="ctr" fontAlgn="ctr"/>
                      <a:r>
                        <a:rPr lang="de-DE" sz="1100" b="0" i="0" u="none" strike="noStrike" dirty="0">
                          <a:solidFill>
                            <a:srgbClr val="000000"/>
                          </a:solidFill>
                          <a:effectLst/>
                          <a:latin typeface="Calibri"/>
                        </a:rPr>
                        <a:t>173</a:t>
                      </a:r>
                    </a:p>
                  </a:txBody>
                  <a:tcPr marL="9525" marR="9525" marT="9525" marB="0" anchor="ctr"/>
                </a:tc>
              </a:tr>
              <a:tr h="191135">
                <a:tc>
                  <a:txBody>
                    <a:bodyPr/>
                    <a:lstStyle/>
                    <a:p>
                      <a:pPr algn="ctr">
                        <a:lnSpc>
                          <a:spcPct val="115000"/>
                        </a:lnSpc>
                        <a:spcAft>
                          <a:spcPts val="0"/>
                        </a:spcAft>
                      </a:pPr>
                      <a:r>
                        <a:rPr lang="de-DE" sz="1100" dirty="0">
                          <a:effectLst/>
                        </a:rPr>
                        <a:t>Summe</a:t>
                      </a:r>
                      <a:endParaRPr lang="de-DE" sz="1100" dirty="0">
                        <a:effectLst/>
                        <a:latin typeface="Calibri"/>
                        <a:ea typeface="MS Mincho"/>
                        <a:cs typeface="Times New Roman"/>
                      </a:endParaRPr>
                    </a:p>
                  </a:txBody>
                  <a:tcPr marL="68580" marR="68580" marT="0" marB="0"/>
                </a:tc>
                <a:tc>
                  <a:txBody>
                    <a:bodyPr/>
                    <a:lstStyle/>
                    <a:p>
                      <a:pPr algn="ctr" fontAlgn="b"/>
                      <a:r>
                        <a:rPr lang="de-DE" sz="1100" b="1" i="0" u="none" strike="noStrike" dirty="0">
                          <a:solidFill>
                            <a:srgbClr val="000000"/>
                          </a:solidFill>
                          <a:effectLst/>
                          <a:latin typeface="Calibri"/>
                        </a:rPr>
                        <a:t>3.147.771</a:t>
                      </a:r>
                    </a:p>
                  </a:txBody>
                  <a:tcPr marL="9525" marR="9525" marT="9525" marB="0" anchor="b"/>
                </a:tc>
                <a:tc>
                  <a:txBody>
                    <a:bodyPr/>
                    <a:lstStyle/>
                    <a:p>
                      <a:pPr algn="ctr">
                        <a:lnSpc>
                          <a:spcPct val="115000"/>
                        </a:lnSpc>
                        <a:spcAft>
                          <a:spcPts val="0"/>
                        </a:spcAft>
                      </a:pPr>
                      <a:r>
                        <a:rPr lang="de-DE" sz="1100" b="1" dirty="0" smtClean="0">
                          <a:solidFill>
                            <a:schemeClr val="tx1"/>
                          </a:solidFill>
                          <a:effectLst/>
                          <a:latin typeface="Calibri"/>
                          <a:ea typeface="Times New Roman"/>
                          <a:cs typeface="Calibri"/>
                        </a:rPr>
                        <a:t>202.689 </a:t>
                      </a:r>
                      <a:r>
                        <a:rPr lang="de-DE" sz="1100" b="1" dirty="0">
                          <a:solidFill>
                            <a:schemeClr val="tx1"/>
                          </a:solidFill>
                          <a:effectLst/>
                          <a:latin typeface="Calibri"/>
                          <a:ea typeface="Times New Roman"/>
                          <a:cs typeface="Calibri"/>
                        </a:rPr>
                        <a:t>(</a:t>
                      </a:r>
                      <a:r>
                        <a:rPr lang="de-DE" sz="1100" b="1" dirty="0" smtClean="0">
                          <a:solidFill>
                            <a:schemeClr val="tx1"/>
                          </a:solidFill>
                          <a:effectLst/>
                          <a:latin typeface="Calibri"/>
                          <a:ea typeface="Times New Roman"/>
                          <a:cs typeface="Calibri"/>
                        </a:rPr>
                        <a:t>6,8</a:t>
                      </a:r>
                      <a:r>
                        <a:rPr lang="de-DE" sz="1100" b="1" dirty="0">
                          <a:solidFill>
                            <a:schemeClr val="tx1"/>
                          </a:solidFill>
                          <a:effectLst/>
                          <a:latin typeface="Calibri"/>
                          <a:ea typeface="Times New Roman"/>
                          <a:cs typeface="Calibri"/>
                        </a:rPr>
                        <a:t>%)</a:t>
                      </a:r>
                      <a:endParaRPr lang="de-DE" sz="1100" b="1" dirty="0">
                        <a:solidFill>
                          <a:schemeClr val="tx1"/>
                        </a:solidFill>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FFFFFF"/>
                          </a:solidFill>
                          <a:effectLst/>
                          <a:latin typeface="Calibri"/>
                          <a:ea typeface="Times New Roman"/>
                          <a:cs typeface="Calibri"/>
                        </a:rPr>
                        <a:t> </a:t>
                      </a:r>
                      <a:endParaRPr lang="de-DE" sz="1100" b="0" dirty="0">
                        <a:effectLst/>
                        <a:latin typeface="Calibri"/>
                        <a:ea typeface="MS Mincho"/>
                        <a:cs typeface="Times New Roman"/>
                      </a:endParaRPr>
                    </a:p>
                  </a:txBody>
                  <a:tcPr marL="68580" marR="68580" marT="0" marB="0"/>
                </a:tc>
              </a:tr>
            </a:tbl>
          </a:graphicData>
        </a:graphic>
      </p:graphicFrame>
      <p:graphicFrame>
        <p:nvGraphicFramePr>
          <p:cNvPr id="10" name="Tabelle 9"/>
          <p:cNvGraphicFramePr>
            <a:graphicFrameLocks noGrp="1"/>
          </p:cNvGraphicFramePr>
          <p:nvPr>
            <p:extLst>
              <p:ext uri="{D42A27DB-BD31-4B8C-83A1-F6EECF244321}">
                <p14:modId xmlns:p14="http://schemas.microsoft.com/office/powerpoint/2010/main" val="460237183"/>
              </p:ext>
            </p:extLst>
          </p:nvPr>
        </p:nvGraphicFramePr>
        <p:xfrm>
          <a:off x="564827" y="3956161"/>
          <a:ext cx="7402378" cy="1535811"/>
        </p:xfrm>
        <a:graphic>
          <a:graphicData uri="http://schemas.openxmlformats.org/drawingml/2006/table">
            <a:tbl>
              <a:tblPr firstRow="1" firstCol="1" bandRow="1">
                <a:tableStyleId>{5C22544A-7EE6-4342-B048-85BDC9FD1C3A}</a:tableStyleId>
              </a:tblPr>
              <a:tblGrid>
                <a:gridCol w="1327583"/>
                <a:gridCol w="650153"/>
                <a:gridCol w="602519"/>
                <a:gridCol w="602519"/>
                <a:gridCol w="602519"/>
                <a:gridCol w="602519"/>
                <a:gridCol w="602519"/>
                <a:gridCol w="602519"/>
                <a:gridCol w="603176"/>
                <a:gridCol w="603176"/>
                <a:gridCol w="603176"/>
              </a:tblGrid>
              <a:tr h="190500">
                <a:tc>
                  <a:txBody>
                    <a:bodyPr/>
                    <a:lstStyle/>
                    <a:p>
                      <a:pPr algn="ctr" fontAlgn="b"/>
                      <a:r>
                        <a:rPr lang="de-DE" sz="1000" b="1" kern="1200" dirty="0">
                          <a:solidFill>
                            <a:schemeClr val="lt1"/>
                          </a:solidFill>
                          <a:effectLst/>
                          <a:latin typeface="+mn-lt"/>
                          <a:ea typeface="+mn-ea"/>
                          <a:cs typeface="+mn-cs"/>
                        </a:rPr>
                        <a:t>KW, für die die Angabe prognostisch erfolgt ist:</a:t>
                      </a:r>
                    </a:p>
                  </a:txBody>
                  <a:tcPr marL="9525" marR="9525" marT="9525" marB="0" anchor="b"/>
                </a:tc>
                <a:tc>
                  <a:txBody>
                    <a:bodyPr/>
                    <a:lstStyle/>
                    <a:p>
                      <a:pPr algn="ctr" fontAlgn="b"/>
                      <a:r>
                        <a:rPr lang="de-DE" sz="1100" b="1" i="0" u="none" strike="noStrike">
                          <a:solidFill>
                            <a:schemeClr val="bg1"/>
                          </a:solidFill>
                          <a:effectLst/>
                          <a:latin typeface="Calibri"/>
                        </a:rPr>
                        <a:t>KW11</a:t>
                      </a:r>
                    </a:p>
                  </a:txBody>
                  <a:tcPr marL="9525" marR="9525" marT="9525" marB="0" anchor="b"/>
                </a:tc>
                <a:tc>
                  <a:txBody>
                    <a:bodyPr/>
                    <a:lstStyle/>
                    <a:p>
                      <a:pPr algn="ctr" fontAlgn="b"/>
                      <a:r>
                        <a:rPr lang="de-DE" sz="1100" b="1" i="0" u="none" strike="noStrike">
                          <a:solidFill>
                            <a:schemeClr val="bg1"/>
                          </a:solidFill>
                          <a:effectLst/>
                          <a:latin typeface="Calibri"/>
                        </a:rPr>
                        <a:t>KW12</a:t>
                      </a:r>
                    </a:p>
                  </a:txBody>
                  <a:tcPr marL="9525" marR="9525" marT="9525" marB="0" anchor="b"/>
                </a:tc>
                <a:tc>
                  <a:txBody>
                    <a:bodyPr/>
                    <a:lstStyle/>
                    <a:p>
                      <a:pPr algn="ctr" fontAlgn="b"/>
                      <a:r>
                        <a:rPr lang="de-DE" sz="1100" b="1" i="0" u="none" strike="noStrike">
                          <a:solidFill>
                            <a:schemeClr val="bg1"/>
                          </a:solidFill>
                          <a:effectLst/>
                          <a:latin typeface="Calibri"/>
                        </a:rPr>
                        <a:t>KW13</a:t>
                      </a:r>
                    </a:p>
                  </a:txBody>
                  <a:tcPr marL="9525" marR="9525" marT="9525" marB="0" anchor="b"/>
                </a:tc>
                <a:tc>
                  <a:txBody>
                    <a:bodyPr/>
                    <a:lstStyle/>
                    <a:p>
                      <a:pPr algn="ctr" fontAlgn="b"/>
                      <a:r>
                        <a:rPr lang="de-DE" sz="1100" b="1" i="0" u="none" strike="noStrike">
                          <a:solidFill>
                            <a:schemeClr val="bg1"/>
                          </a:solidFill>
                          <a:effectLst/>
                          <a:latin typeface="Calibri"/>
                        </a:rPr>
                        <a:t>KW14</a:t>
                      </a:r>
                    </a:p>
                  </a:txBody>
                  <a:tcPr marL="9525" marR="9525" marT="9525" marB="0" anchor="b"/>
                </a:tc>
                <a:tc>
                  <a:txBody>
                    <a:bodyPr/>
                    <a:lstStyle/>
                    <a:p>
                      <a:pPr algn="ctr" fontAlgn="b"/>
                      <a:r>
                        <a:rPr lang="de-DE" sz="1100" b="1" i="0" u="none" strike="noStrike">
                          <a:solidFill>
                            <a:schemeClr val="bg1"/>
                          </a:solidFill>
                          <a:effectLst/>
                          <a:latin typeface="Calibri"/>
                        </a:rPr>
                        <a:t>KW15</a:t>
                      </a:r>
                    </a:p>
                  </a:txBody>
                  <a:tcPr marL="9525" marR="9525" marT="9525" marB="0" anchor="b"/>
                </a:tc>
                <a:tc>
                  <a:txBody>
                    <a:bodyPr/>
                    <a:lstStyle/>
                    <a:p>
                      <a:pPr algn="ctr" fontAlgn="b"/>
                      <a:r>
                        <a:rPr lang="de-DE" sz="1100" b="1" i="0" u="none" strike="noStrike">
                          <a:solidFill>
                            <a:schemeClr val="bg1"/>
                          </a:solidFill>
                          <a:effectLst/>
                          <a:latin typeface="Calibri"/>
                        </a:rPr>
                        <a:t>KW16</a:t>
                      </a:r>
                    </a:p>
                  </a:txBody>
                  <a:tcPr marL="9525" marR="9525" marT="9525" marB="0" anchor="b"/>
                </a:tc>
                <a:tc>
                  <a:txBody>
                    <a:bodyPr/>
                    <a:lstStyle/>
                    <a:p>
                      <a:pPr algn="ctr" fontAlgn="b"/>
                      <a:r>
                        <a:rPr lang="de-DE" sz="1100" b="1" i="0" u="none" strike="noStrike">
                          <a:solidFill>
                            <a:schemeClr val="bg1"/>
                          </a:solidFill>
                          <a:effectLst/>
                          <a:latin typeface="Calibri"/>
                        </a:rPr>
                        <a:t>KW17</a:t>
                      </a:r>
                    </a:p>
                  </a:txBody>
                  <a:tcPr marL="9525" marR="9525" marT="9525" marB="0" anchor="b"/>
                </a:tc>
                <a:tc>
                  <a:txBody>
                    <a:bodyPr/>
                    <a:lstStyle/>
                    <a:p>
                      <a:pPr algn="ctr" fontAlgn="b"/>
                      <a:r>
                        <a:rPr lang="de-DE" sz="1100" b="1" i="0" u="none" strike="noStrike">
                          <a:solidFill>
                            <a:schemeClr val="bg1"/>
                          </a:solidFill>
                          <a:effectLst/>
                          <a:latin typeface="Calibri"/>
                        </a:rPr>
                        <a:t>KW18</a:t>
                      </a:r>
                    </a:p>
                  </a:txBody>
                  <a:tcPr marL="9525" marR="9525" marT="9525" marB="0" anchor="b"/>
                </a:tc>
                <a:tc>
                  <a:txBody>
                    <a:bodyPr/>
                    <a:lstStyle/>
                    <a:p>
                      <a:pPr algn="ctr" fontAlgn="b"/>
                      <a:r>
                        <a:rPr lang="de-DE" sz="1100" b="1" i="0" u="none" strike="noStrike">
                          <a:solidFill>
                            <a:schemeClr val="bg1"/>
                          </a:solidFill>
                          <a:effectLst/>
                          <a:latin typeface="Calibri"/>
                        </a:rPr>
                        <a:t>KW19</a:t>
                      </a:r>
                    </a:p>
                  </a:txBody>
                  <a:tcPr marL="9525" marR="9525" marT="9525" marB="0" anchor="b"/>
                </a:tc>
                <a:tc>
                  <a:txBody>
                    <a:bodyPr/>
                    <a:lstStyle/>
                    <a:p>
                      <a:pPr algn="ctr" fontAlgn="b"/>
                      <a:r>
                        <a:rPr lang="de-DE" sz="1100" b="1" i="0" u="none" strike="noStrike" dirty="0">
                          <a:solidFill>
                            <a:schemeClr val="bg1"/>
                          </a:solidFill>
                          <a:effectLst/>
                          <a:latin typeface="Calibri"/>
                        </a:rPr>
                        <a:t>KW20</a:t>
                      </a:r>
                    </a:p>
                  </a:txBody>
                  <a:tcPr marL="9525" marR="9525" marT="9525" marB="0" anchor="b"/>
                </a:tc>
              </a:tr>
              <a:tr h="190500">
                <a:tc>
                  <a:txBody>
                    <a:bodyPr/>
                    <a:lstStyle/>
                    <a:p>
                      <a:pPr algn="ctr">
                        <a:lnSpc>
                          <a:spcPct val="115000"/>
                        </a:lnSpc>
                        <a:spcAft>
                          <a:spcPts val="0"/>
                        </a:spcAft>
                      </a:pPr>
                      <a:r>
                        <a:rPr lang="de-DE" sz="1000" dirty="0">
                          <a:effectLst/>
                        </a:rPr>
                        <a:t>Anzahl übermittelnde Labore</a:t>
                      </a:r>
                      <a:endParaRPr lang="de-DE" sz="1100" dirty="0">
                        <a:effectLst/>
                        <a:latin typeface="Calibri"/>
                        <a:ea typeface="MS Mincho"/>
                        <a:cs typeface="Times New Roman"/>
                      </a:endParaRPr>
                    </a:p>
                  </a:txBody>
                  <a:tcPr marL="68580" marR="68580" marT="0" marB="0"/>
                </a:tc>
                <a:tc>
                  <a:txBody>
                    <a:bodyPr/>
                    <a:lstStyle/>
                    <a:p>
                      <a:pPr algn="ctr" fontAlgn="b"/>
                      <a:r>
                        <a:rPr lang="de-DE" sz="1100" b="0" i="0" u="none" strike="noStrike">
                          <a:solidFill>
                            <a:srgbClr val="000000"/>
                          </a:solidFill>
                          <a:effectLst/>
                          <a:latin typeface="Calibri"/>
                        </a:rPr>
                        <a:t>28</a:t>
                      </a:r>
                    </a:p>
                  </a:txBody>
                  <a:tcPr marL="9525" marR="9525" marT="9525" marB="0" anchor="b"/>
                </a:tc>
                <a:tc>
                  <a:txBody>
                    <a:bodyPr/>
                    <a:lstStyle/>
                    <a:p>
                      <a:pPr algn="ctr" fontAlgn="b"/>
                      <a:r>
                        <a:rPr lang="de-DE" sz="1100" b="0" i="0" u="none" strike="noStrike">
                          <a:solidFill>
                            <a:srgbClr val="000000"/>
                          </a:solidFill>
                          <a:effectLst/>
                          <a:latin typeface="Calibri"/>
                        </a:rPr>
                        <a:t>93</a:t>
                      </a:r>
                    </a:p>
                  </a:txBody>
                  <a:tcPr marL="9525" marR="9525" marT="9525" marB="0" anchor="b"/>
                </a:tc>
                <a:tc>
                  <a:txBody>
                    <a:bodyPr/>
                    <a:lstStyle/>
                    <a:p>
                      <a:pPr algn="ctr" fontAlgn="b"/>
                      <a:r>
                        <a:rPr lang="de-DE" sz="1100" b="0" i="0" u="none" strike="noStrike">
                          <a:solidFill>
                            <a:srgbClr val="000000"/>
                          </a:solidFill>
                          <a:effectLst/>
                          <a:latin typeface="Calibri"/>
                        </a:rPr>
                        <a:t>111</a:t>
                      </a:r>
                    </a:p>
                  </a:txBody>
                  <a:tcPr marL="9525" marR="9525" marT="9525" marB="0" anchor="b"/>
                </a:tc>
                <a:tc>
                  <a:txBody>
                    <a:bodyPr/>
                    <a:lstStyle/>
                    <a:p>
                      <a:pPr algn="ctr" fontAlgn="b"/>
                      <a:r>
                        <a:rPr lang="de-DE" sz="1100" b="0" i="0" u="none" strike="noStrike">
                          <a:solidFill>
                            <a:srgbClr val="000000"/>
                          </a:solidFill>
                          <a:effectLst/>
                          <a:latin typeface="Calibri"/>
                        </a:rPr>
                        <a:t>113</a:t>
                      </a:r>
                    </a:p>
                  </a:txBody>
                  <a:tcPr marL="9525" marR="9525" marT="9525" marB="0" anchor="b"/>
                </a:tc>
                <a:tc>
                  <a:txBody>
                    <a:bodyPr/>
                    <a:lstStyle/>
                    <a:p>
                      <a:pPr algn="ctr" fontAlgn="b"/>
                      <a:r>
                        <a:rPr lang="de-DE" sz="1100" b="0" i="0" u="none" strike="noStrike">
                          <a:solidFill>
                            <a:srgbClr val="000000"/>
                          </a:solidFill>
                          <a:effectLst/>
                          <a:latin typeface="Calibri"/>
                        </a:rPr>
                        <a:t>132</a:t>
                      </a:r>
                    </a:p>
                  </a:txBody>
                  <a:tcPr marL="9525" marR="9525" marT="9525" marB="0" anchor="b"/>
                </a:tc>
                <a:tc>
                  <a:txBody>
                    <a:bodyPr/>
                    <a:lstStyle/>
                    <a:p>
                      <a:pPr algn="ctr" fontAlgn="b"/>
                      <a:r>
                        <a:rPr lang="de-DE" sz="1100" b="0" i="0" u="none" strike="noStrike">
                          <a:solidFill>
                            <a:srgbClr val="000000"/>
                          </a:solidFill>
                          <a:effectLst/>
                          <a:latin typeface="Calibri"/>
                        </a:rPr>
                        <a:t>112</a:t>
                      </a:r>
                    </a:p>
                  </a:txBody>
                  <a:tcPr marL="9525" marR="9525" marT="9525" marB="0" anchor="b"/>
                </a:tc>
                <a:tc>
                  <a:txBody>
                    <a:bodyPr/>
                    <a:lstStyle/>
                    <a:p>
                      <a:pPr algn="ctr" fontAlgn="b"/>
                      <a:r>
                        <a:rPr lang="de-DE" sz="1100" b="0" i="0" u="none" strike="noStrike">
                          <a:solidFill>
                            <a:srgbClr val="000000"/>
                          </a:solidFill>
                          <a:effectLst/>
                          <a:latin typeface="Calibri"/>
                        </a:rPr>
                        <a:t>126</a:t>
                      </a:r>
                    </a:p>
                  </a:txBody>
                  <a:tcPr marL="9525" marR="9525" marT="9525" marB="0" anchor="b"/>
                </a:tc>
                <a:tc>
                  <a:txBody>
                    <a:bodyPr/>
                    <a:lstStyle/>
                    <a:p>
                      <a:pPr algn="ctr" fontAlgn="b"/>
                      <a:r>
                        <a:rPr lang="de-DE" sz="1100" b="0" i="0" u="none" strike="noStrike">
                          <a:solidFill>
                            <a:srgbClr val="000000"/>
                          </a:solidFill>
                          <a:effectLst/>
                          <a:latin typeface="Calibri"/>
                        </a:rPr>
                        <a:t>133</a:t>
                      </a:r>
                    </a:p>
                  </a:txBody>
                  <a:tcPr marL="9525" marR="9525" marT="9525" marB="0" anchor="b"/>
                </a:tc>
                <a:tc>
                  <a:txBody>
                    <a:bodyPr/>
                    <a:lstStyle/>
                    <a:p>
                      <a:pPr algn="ctr" fontAlgn="b"/>
                      <a:r>
                        <a:rPr lang="de-DE" sz="1100" b="0" i="0" u="none" strike="noStrike">
                          <a:solidFill>
                            <a:srgbClr val="000000"/>
                          </a:solidFill>
                          <a:effectLst/>
                          <a:latin typeface="Calibri"/>
                        </a:rPr>
                        <a:t>137</a:t>
                      </a:r>
                    </a:p>
                  </a:txBody>
                  <a:tcPr marL="9525" marR="9525" marT="9525" marB="0" anchor="b"/>
                </a:tc>
                <a:tc>
                  <a:txBody>
                    <a:bodyPr/>
                    <a:lstStyle/>
                    <a:p>
                      <a:pPr algn="ctr" fontAlgn="b"/>
                      <a:r>
                        <a:rPr lang="de-DE" sz="1100" b="0" i="0" u="none" strike="noStrike" dirty="0">
                          <a:solidFill>
                            <a:srgbClr val="000000"/>
                          </a:solidFill>
                          <a:effectLst/>
                          <a:latin typeface="Calibri"/>
                        </a:rPr>
                        <a:t>134</a:t>
                      </a:r>
                    </a:p>
                  </a:txBody>
                  <a:tcPr marL="9525" marR="9525" marT="9525" marB="0" anchor="b"/>
                </a:tc>
              </a:tr>
              <a:tr h="190500">
                <a:tc>
                  <a:txBody>
                    <a:bodyPr/>
                    <a:lstStyle/>
                    <a:p>
                      <a:pPr algn="ctr">
                        <a:lnSpc>
                          <a:spcPct val="115000"/>
                        </a:lnSpc>
                        <a:spcAft>
                          <a:spcPts val="0"/>
                        </a:spcAft>
                      </a:pPr>
                      <a:r>
                        <a:rPr lang="de-DE" sz="1000">
                          <a:effectLst/>
                        </a:rPr>
                        <a:t>Testkapazität pro Tag</a:t>
                      </a:r>
                      <a:endParaRPr lang="de-DE" sz="1100">
                        <a:effectLst/>
                        <a:latin typeface="Calibri"/>
                        <a:ea typeface="MS Mincho"/>
                        <a:cs typeface="Times New Roman"/>
                      </a:endParaRPr>
                    </a:p>
                  </a:txBody>
                  <a:tcPr marL="68580" marR="68580" marT="0" marB="0"/>
                </a:tc>
                <a:tc>
                  <a:txBody>
                    <a:bodyPr/>
                    <a:lstStyle/>
                    <a:p>
                      <a:pPr algn="ctr" fontAlgn="b"/>
                      <a:r>
                        <a:rPr lang="de-DE" sz="1100" b="0" i="0" u="none" strike="noStrike">
                          <a:solidFill>
                            <a:srgbClr val="000000"/>
                          </a:solidFill>
                          <a:effectLst/>
                          <a:latin typeface="Calibri"/>
                        </a:rPr>
                        <a:t>7.115</a:t>
                      </a:r>
                    </a:p>
                  </a:txBody>
                  <a:tcPr marL="9525" marR="9525" marT="9525" marB="0" anchor="b"/>
                </a:tc>
                <a:tc>
                  <a:txBody>
                    <a:bodyPr/>
                    <a:lstStyle/>
                    <a:p>
                      <a:pPr algn="ctr" fontAlgn="b"/>
                      <a:r>
                        <a:rPr lang="de-DE" sz="1100" b="0" i="0" u="none" strike="noStrike">
                          <a:solidFill>
                            <a:srgbClr val="000000"/>
                          </a:solidFill>
                          <a:effectLst/>
                          <a:latin typeface="Calibri"/>
                        </a:rPr>
                        <a:t>31.010</a:t>
                      </a:r>
                    </a:p>
                  </a:txBody>
                  <a:tcPr marL="9525" marR="9525" marT="9525" marB="0" anchor="b"/>
                </a:tc>
                <a:tc>
                  <a:txBody>
                    <a:bodyPr/>
                    <a:lstStyle/>
                    <a:p>
                      <a:pPr algn="ctr" fontAlgn="b"/>
                      <a:r>
                        <a:rPr lang="de-DE" sz="1100" b="0" i="0" u="none" strike="noStrike">
                          <a:solidFill>
                            <a:srgbClr val="000000"/>
                          </a:solidFill>
                          <a:effectLst/>
                          <a:latin typeface="Calibri"/>
                        </a:rPr>
                        <a:t>64.725</a:t>
                      </a:r>
                    </a:p>
                  </a:txBody>
                  <a:tcPr marL="9525" marR="9525" marT="9525" marB="0" anchor="b"/>
                </a:tc>
                <a:tc>
                  <a:txBody>
                    <a:bodyPr/>
                    <a:lstStyle/>
                    <a:p>
                      <a:pPr algn="ctr" fontAlgn="b"/>
                      <a:r>
                        <a:rPr lang="de-DE" sz="1100" b="0" i="0" u="none" strike="noStrike">
                          <a:solidFill>
                            <a:srgbClr val="000000"/>
                          </a:solidFill>
                          <a:effectLst/>
                          <a:latin typeface="Calibri"/>
                        </a:rPr>
                        <a:t>103.515</a:t>
                      </a:r>
                    </a:p>
                  </a:txBody>
                  <a:tcPr marL="9525" marR="9525" marT="9525" marB="0" anchor="b"/>
                </a:tc>
                <a:tc>
                  <a:txBody>
                    <a:bodyPr/>
                    <a:lstStyle/>
                    <a:p>
                      <a:pPr algn="ctr" fontAlgn="b"/>
                      <a:r>
                        <a:rPr lang="de-DE" sz="1100" b="0" i="0" u="none" strike="noStrike">
                          <a:solidFill>
                            <a:srgbClr val="000000"/>
                          </a:solidFill>
                          <a:effectLst/>
                          <a:latin typeface="Calibri"/>
                        </a:rPr>
                        <a:t>116.655</a:t>
                      </a:r>
                    </a:p>
                  </a:txBody>
                  <a:tcPr marL="9525" marR="9525" marT="9525" marB="0" anchor="b"/>
                </a:tc>
                <a:tc>
                  <a:txBody>
                    <a:bodyPr/>
                    <a:lstStyle/>
                    <a:p>
                      <a:pPr algn="ctr" fontAlgn="b"/>
                      <a:r>
                        <a:rPr lang="de-DE" sz="1100" b="0" i="0" u="none" strike="noStrike">
                          <a:solidFill>
                            <a:srgbClr val="000000"/>
                          </a:solidFill>
                          <a:effectLst/>
                          <a:latin typeface="Calibri"/>
                        </a:rPr>
                        <a:t>123.304</a:t>
                      </a:r>
                    </a:p>
                  </a:txBody>
                  <a:tcPr marL="9525" marR="9525" marT="9525" marB="0" anchor="b"/>
                </a:tc>
                <a:tc>
                  <a:txBody>
                    <a:bodyPr/>
                    <a:lstStyle/>
                    <a:p>
                      <a:pPr algn="ctr" fontAlgn="b"/>
                      <a:r>
                        <a:rPr lang="de-DE" sz="1100" b="0" i="0" u="none" strike="noStrike">
                          <a:solidFill>
                            <a:srgbClr val="000000"/>
                          </a:solidFill>
                          <a:effectLst/>
                          <a:latin typeface="Calibri"/>
                        </a:rPr>
                        <a:t>136.064</a:t>
                      </a:r>
                    </a:p>
                  </a:txBody>
                  <a:tcPr marL="9525" marR="9525" marT="9525" marB="0" anchor="b"/>
                </a:tc>
                <a:tc>
                  <a:txBody>
                    <a:bodyPr/>
                    <a:lstStyle/>
                    <a:p>
                      <a:pPr algn="ctr" fontAlgn="b"/>
                      <a:r>
                        <a:rPr lang="de-DE" sz="1100" b="0" i="0" u="none" strike="noStrike">
                          <a:solidFill>
                            <a:srgbClr val="000000"/>
                          </a:solidFill>
                          <a:effectLst/>
                          <a:latin typeface="Calibri"/>
                        </a:rPr>
                        <a:t>141.815</a:t>
                      </a:r>
                    </a:p>
                  </a:txBody>
                  <a:tcPr marL="9525" marR="9525" marT="9525" marB="0" anchor="b"/>
                </a:tc>
                <a:tc>
                  <a:txBody>
                    <a:bodyPr/>
                    <a:lstStyle/>
                    <a:p>
                      <a:pPr algn="ctr" fontAlgn="b"/>
                      <a:r>
                        <a:rPr lang="de-DE" sz="1100" b="0" i="0" u="none" strike="noStrike">
                          <a:solidFill>
                            <a:srgbClr val="000000"/>
                          </a:solidFill>
                          <a:effectLst/>
                          <a:latin typeface="Calibri"/>
                        </a:rPr>
                        <a:t>153.698</a:t>
                      </a:r>
                    </a:p>
                  </a:txBody>
                  <a:tcPr marL="9525" marR="9525" marT="9525" marB="0" anchor="b"/>
                </a:tc>
                <a:tc>
                  <a:txBody>
                    <a:bodyPr/>
                    <a:lstStyle/>
                    <a:p>
                      <a:pPr algn="ctr" fontAlgn="b"/>
                      <a:r>
                        <a:rPr lang="de-DE" sz="1100" b="0" i="0" u="none" strike="noStrike" dirty="0">
                          <a:solidFill>
                            <a:srgbClr val="000000"/>
                          </a:solidFill>
                          <a:effectLst/>
                          <a:latin typeface="Calibri"/>
                        </a:rPr>
                        <a:t>157.150</a:t>
                      </a:r>
                    </a:p>
                  </a:txBody>
                  <a:tcPr marL="9525" marR="9525" marT="9525" marB="0" anchor="b"/>
                </a:tc>
              </a:tr>
              <a:tr h="571500">
                <a:tc>
                  <a:txBody>
                    <a:bodyPr/>
                    <a:lstStyle/>
                    <a:p>
                      <a:pPr algn="ctr">
                        <a:lnSpc>
                          <a:spcPct val="115000"/>
                        </a:lnSpc>
                        <a:spcAft>
                          <a:spcPts val="0"/>
                        </a:spcAft>
                      </a:pPr>
                      <a:r>
                        <a:rPr lang="de-DE" sz="1000" dirty="0">
                          <a:effectLst/>
                        </a:rPr>
                        <a:t>Neu ab KW15: wöchentliche Kapazität anhand von Wochenarbeitstagen</a:t>
                      </a:r>
                      <a:endParaRPr lang="de-DE" sz="1100" dirty="0">
                        <a:effectLst/>
                        <a:latin typeface="Calibri"/>
                        <a:ea typeface="MS Mincho"/>
                        <a:cs typeface="Times New Roman"/>
                      </a:endParaRPr>
                    </a:p>
                  </a:txBody>
                  <a:tcPr marL="68580" marR="68580" marT="0" marB="0"/>
                </a:tc>
                <a:tc>
                  <a:txBody>
                    <a:bodyPr/>
                    <a:lstStyle/>
                    <a:p>
                      <a:pPr algn="ctr" fontAlgn="ctr"/>
                      <a:r>
                        <a:rPr lang="de-DE" sz="1100" b="0" i="0" u="none" strike="noStrike">
                          <a:solidFill>
                            <a:srgbClr val="000000"/>
                          </a:solidFill>
                          <a:effectLst/>
                          <a:latin typeface="Calibri"/>
                        </a:rPr>
                        <a:t>-</a:t>
                      </a:r>
                    </a:p>
                  </a:txBody>
                  <a:tcPr marL="9525" marR="9525" marT="9525" marB="0" anchor="ctr"/>
                </a:tc>
                <a:tc>
                  <a:txBody>
                    <a:bodyPr/>
                    <a:lstStyle/>
                    <a:p>
                      <a:pPr algn="ctr" fontAlgn="ctr"/>
                      <a:r>
                        <a:rPr lang="de-DE" sz="1100" b="0" i="0" u="none" strike="noStrike">
                          <a:solidFill>
                            <a:srgbClr val="000000"/>
                          </a:solidFill>
                          <a:effectLst/>
                          <a:latin typeface="Calibri"/>
                        </a:rPr>
                        <a:t>-</a:t>
                      </a:r>
                    </a:p>
                  </a:txBody>
                  <a:tcPr marL="9525" marR="9525" marT="9525" marB="0" anchor="ctr"/>
                </a:tc>
                <a:tc>
                  <a:txBody>
                    <a:bodyPr/>
                    <a:lstStyle/>
                    <a:p>
                      <a:pPr algn="ctr" fontAlgn="ctr"/>
                      <a:r>
                        <a:rPr lang="de-DE" sz="1100" b="0" i="0" u="none" strike="noStrike">
                          <a:solidFill>
                            <a:srgbClr val="000000"/>
                          </a:solidFill>
                          <a:effectLst/>
                          <a:latin typeface="Calibri"/>
                        </a:rPr>
                        <a:t>-</a:t>
                      </a:r>
                    </a:p>
                  </a:txBody>
                  <a:tcPr marL="9525" marR="9525" marT="9525" marB="0" anchor="ctr"/>
                </a:tc>
                <a:tc>
                  <a:txBody>
                    <a:bodyPr/>
                    <a:lstStyle/>
                    <a:p>
                      <a:pPr algn="ctr" fontAlgn="ctr"/>
                      <a:r>
                        <a:rPr lang="de-DE" sz="1100" b="0" i="0" u="none" strike="noStrike">
                          <a:solidFill>
                            <a:srgbClr val="000000"/>
                          </a:solidFill>
                          <a:effectLst/>
                          <a:latin typeface="Calibri"/>
                        </a:rPr>
                        <a:t>-</a:t>
                      </a:r>
                    </a:p>
                  </a:txBody>
                  <a:tcPr marL="9525" marR="9525" marT="9525" marB="0" anchor="ctr"/>
                </a:tc>
                <a:tc>
                  <a:txBody>
                    <a:bodyPr/>
                    <a:lstStyle/>
                    <a:p>
                      <a:pPr algn="ctr" fontAlgn="ctr"/>
                      <a:r>
                        <a:rPr lang="de-DE" sz="1100" b="0" i="0" u="none" strike="noStrike">
                          <a:solidFill>
                            <a:srgbClr val="000000"/>
                          </a:solidFill>
                          <a:effectLst/>
                          <a:latin typeface="Calibri"/>
                        </a:rPr>
                        <a:t>-</a:t>
                      </a:r>
                    </a:p>
                  </a:txBody>
                  <a:tcPr marL="9525" marR="9525" marT="9525" marB="0" anchor="ctr"/>
                </a:tc>
                <a:tc>
                  <a:txBody>
                    <a:bodyPr/>
                    <a:lstStyle/>
                    <a:p>
                      <a:pPr algn="ctr" fontAlgn="ctr"/>
                      <a:r>
                        <a:rPr lang="de-DE" sz="1100" b="0" i="0" u="none" strike="noStrike">
                          <a:solidFill>
                            <a:srgbClr val="000000"/>
                          </a:solidFill>
                          <a:effectLst/>
                          <a:latin typeface="Calibri"/>
                        </a:rPr>
                        <a:t>730.156</a:t>
                      </a:r>
                    </a:p>
                  </a:txBody>
                  <a:tcPr marL="9525" marR="9525" marT="9525" marB="0" anchor="ctr"/>
                </a:tc>
                <a:tc>
                  <a:txBody>
                    <a:bodyPr/>
                    <a:lstStyle/>
                    <a:p>
                      <a:pPr algn="ctr" fontAlgn="ctr"/>
                      <a:r>
                        <a:rPr lang="de-DE" sz="1100" b="0" i="0" u="none" strike="noStrike">
                          <a:solidFill>
                            <a:srgbClr val="000000"/>
                          </a:solidFill>
                          <a:effectLst/>
                          <a:latin typeface="Calibri"/>
                        </a:rPr>
                        <a:t>818.426</a:t>
                      </a:r>
                    </a:p>
                  </a:txBody>
                  <a:tcPr marL="9525" marR="9525" marT="9525" marB="0" anchor="ctr"/>
                </a:tc>
                <a:tc>
                  <a:txBody>
                    <a:bodyPr/>
                    <a:lstStyle/>
                    <a:p>
                      <a:pPr algn="ctr" fontAlgn="ctr"/>
                      <a:r>
                        <a:rPr lang="de-DE" sz="1100" b="0" i="0" u="none" strike="noStrike">
                          <a:solidFill>
                            <a:srgbClr val="000000"/>
                          </a:solidFill>
                          <a:effectLst/>
                          <a:latin typeface="Calibri"/>
                        </a:rPr>
                        <a:t>860.494</a:t>
                      </a:r>
                    </a:p>
                  </a:txBody>
                  <a:tcPr marL="9525" marR="9525" marT="9525" marB="0" anchor="ctr"/>
                </a:tc>
                <a:tc>
                  <a:txBody>
                    <a:bodyPr/>
                    <a:lstStyle/>
                    <a:p>
                      <a:pPr algn="ctr" fontAlgn="ctr"/>
                      <a:r>
                        <a:rPr lang="de-DE" sz="1100" b="0" i="0" u="none" strike="noStrike">
                          <a:solidFill>
                            <a:srgbClr val="000000"/>
                          </a:solidFill>
                          <a:effectLst/>
                          <a:latin typeface="Calibri"/>
                        </a:rPr>
                        <a:t>964.962</a:t>
                      </a:r>
                    </a:p>
                  </a:txBody>
                  <a:tcPr marL="9525" marR="9525" marT="9525" marB="0" anchor="ctr"/>
                </a:tc>
                <a:tc>
                  <a:txBody>
                    <a:bodyPr/>
                    <a:lstStyle/>
                    <a:p>
                      <a:pPr algn="ctr" fontAlgn="ctr"/>
                      <a:r>
                        <a:rPr lang="de-DE" sz="1100" b="0" i="0" u="none" strike="noStrike" dirty="0">
                          <a:solidFill>
                            <a:srgbClr val="000000"/>
                          </a:solidFill>
                          <a:effectLst/>
                          <a:latin typeface="Calibri"/>
                        </a:rPr>
                        <a:t>1.038.223</a:t>
                      </a:r>
                    </a:p>
                  </a:txBody>
                  <a:tcPr marL="9525" marR="9525" marT="9525" marB="0" anchor="ctr"/>
                </a:tc>
              </a:tr>
            </a:tbl>
          </a:graphicData>
        </a:graphic>
      </p:graphicFrame>
      <p:sp>
        <p:nvSpPr>
          <p:cNvPr id="7" name="Textfeld 6"/>
          <p:cNvSpPr txBox="1"/>
          <p:nvPr/>
        </p:nvSpPr>
        <p:spPr>
          <a:xfrm>
            <a:off x="6384897" y="1184745"/>
            <a:ext cx="2393343" cy="2339102"/>
          </a:xfrm>
          <a:prstGeom prst="rect">
            <a:avLst/>
          </a:prstGeom>
          <a:noFill/>
        </p:spPr>
        <p:txBody>
          <a:bodyPr wrap="square" rtlCol="0">
            <a:spAutoFit/>
          </a:bodyPr>
          <a:lstStyle/>
          <a:p>
            <a:pPr marL="0" lvl="1"/>
            <a:r>
              <a:rPr lang="de-DE" sz="1600" dirty="0"/>
              <a:t>Bei den Zahlen der Labortestungen Stand KW19 warten wir noch auf Rückmeldung zweier Labore, da zu den übermittelten Daten noch Fragen offen sind (Stand 13.05.2020 08:30 Uhr).</a:t>
            </a:r>
          </a:p>
          <a:p>
            <a:endParaRPr lang="de-DE" dirty="0"/>
          </a:p>
        </p:txBody>
      </p:sp>
    </p:spTree>
    <p:extLst>
      <p:ext uri="{BB962C8B-B14F-4D97-AF65-F5344CB8AC3E}">
        <p14:creationId xmlns:p14="http://schemas.microsoft.com/office/powerpoint/2010/main" val="3616119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endParaRPr lang="de-DE"/>
          </a:p>
        </p:txBody>
      </p:sp>
      <p:sp>
        <p:nvSpPr>
          <p:cNvPr id="4" name="Datumsplatzhalter 3"/>
          <p:cNvSpPr>
            <a:spLocks noGrp="1"/>
          </p:cNvSpPr>
          <p:nvPr>
            <p:ph type="dt" sz="half" idx="14"/>
          </p:nvPr>
        </p:nvSpPr>
        <p:spPr/>
        <p:txBody>
          <a:bodyPr/>
          <a:lstStyle/>
          <a:p>
            <a:r>
              <a:rPr lang="de-DE" smtClean="0"/>
              <a:t>18.05.2020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47</a:t>
            </a:fld>
            <a:endParaRPr lang="de-DE" dirty="0"/>
          </a:p>
        </p:txBody>
      </p:sp>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63366" y="1031250"/>
            <a:ext cx="8184825" cy="5357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8485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677108"/>
          </a:xfrm>
        </p:spPr>
        <p:txBody>
          <a:bodyPr/>
          <a:lstStyle/>
          <a:p>
            <a:r>
              <a:rPr lang="de-DE" dirty="0" smtClean="0"/>
              <a:t>Anteil der positiven Testungen nach Datum der Probenentnahme für Deutschland (Datenstand 12.05.2020)</a:t>
            </a:r>
            <a:endParaRPr lang="de-DE" dirty="0"/>
          </a:p>
        </p:txBody>
      </p:sp>
      <p:sp>
        <p:nvSpPr>
          <p:cNvPr id="4" name="Datumsplatzhalter 3"/>
          <p:cNvSpPr>
            <a:spLocks noGrp="1"/>
          </p:cNvSpPr>
          <p:nvPr>
            <p:ph type="dt" sz="half" idx="14"/>
          </p:nvPr>
        </p:nvSpPr>
        <p:spPr/>
        <p:txBody>
          <a:bodyPr/>
          <a:lstStyle/>
          <a:p>
            <a:r>
              <a:rPr lang="de-DE" smtClean="0"/>
              <a:t>18.05.2020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48</a:t>
            </a:fld>
            <a:endParaRPr lang="de-DE"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832" y="1369804"/>
            <a:ext cx="6372225" cy="499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5387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18.05.2020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49</a:t>
            </a:fld>
            <a:endParaRPr lang="de-DE" dirty="0"/>
          </a:p>
        </p:txBody>
      </p:sp>
      <p:sp>
        <p:nvSpPr>
          <p:cNvPr id="8" name="Titel 2"/>
          <p:cNvSpPr>
            <a:spLocks noGrp="1"/>
          </p:cNvSpPr>
          <p:nvPr>
            <p:ph type="title"/>
          </p:nvPr>
        </p:nvSpPr>
        <p:spPr>
          <a:xfrm>
            <a:off x="457200" y="692696"/>
            <a:ext cx="8092592" cy="677108"/>
          </a:xfrm>
        </p:spPr>
        <p:txBody>
          <a:bodyPr/>
          <a:lstStyle/>
          <a:p>
            <a:r>
              <a:rPr lang="de-DE" dirty="0" smtClean="0"/>
              <a:t>Anteil der positiven Testungen nach Datum der Probenentnahme und Bundesland </a:t>
            </a:r>
            <a:r>
              <a:rPr lang="de-DE" sz="1600" dirty="0" smtClean="0"/>
              <a:t>(Datenstand 12.05.2020)</a:t>
            </a:r>
            <a:endParaRPr lang="de-DE" sz="16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615" y="1413578"/>
            <a:ext cx="6372225" cy="498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1497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r>
              <a:rPr lang="de-DE" smtClean="0"/>
              <a:t>18.05.2020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5</a:t>
            </a:fld>
            <a:endParaRPr lang="de-DE"/>
          </a:p>
        </p:txBody>
      </p:sp>
      <p:sp>
        <p:nvSpPr>
          <p:cNvPr id="2" name="Titel 1"/>
          <p:cNvSpPr>
            <a:spLocks noGrp="1"/>
          </p:cNvSpPr>
          <p:nvPr>
            <p:ph type="title"/>
          </p:nvPr>
        </p:nvSpPr>
        <p:spPr>
          <a:xfrm>
            <a:off x="236765" y="349420"/>
            <a:ext cx="6784521" cy="523220"/>
          </a:xfrm>
          <a:solidFill>
            <a:srgbClr val="045AA6"/>
          </a:solidFill>
        </p:spPr>
        <p:txBody>
          <a:bodyPr lIns="72000"/>
          <a:lstStyle/>
          <a:p>
            <a:pPr>
              <a:spcBef>
                <a:spcPts val="600"/>
              </a:spcBef>
            </a:pPr>
            <a:r>
              <a:rPr lang="de-DE" sz="2000" dirty="0" err="1" smtClean="0">
                <a:solidFill>
                  <a:schemeClr val="bg1"/>
                </a:solidFill>
              </a:rPr>
              <a:t>Epikurve</a:t>
            </a:r>
            <a:r>
              <a:rPr lang="de-DE" sz="2000" dirty="0" smtClean="0">
                <a:solidFill>
                  <a:schemeClr val="bg1"/>
                </a:solidFill>
              </a:rPr>
              <a:t> nach Meldedatum </a:t>
            </a:r>
            <a:r>
              <a:rPr lang="de-DE" sz="2000" dirty="0" smtClean="0">
                <a:solidFill>
                  <a:schemeClr val="bg1"/>
                </a:solidFill>
                <a:sym typeface="Wingdings" panose="05000000000000000000" pitchFamily="2" charset="2"/>
              </a:rPr>
              <a:t>und Krankheitsstatus </a:t>
            </a:r>
            <a:br>
              <a:rPr lang="de-DE" sz="2000" dirty="0" smtClean="0">
                <a:solidFill>
                  <a:schemeClr val="bg1"/>
                </a:solidFill>
                <a:sym typeface="Wingdings" panose="05000000000000000000" pitchFamily="2" charset="2"/>
              </a:rPr>
            </a:br>
            <a:r>
              <a:rPr lang="de-DE" sz="1400" dirty="0" smtClean="0">
                <a:solidFill>
                  <a:schemeClr val="bg1"/>
                </a:solidFill>
              </a:rPr>
              <a:t>(</a:t>
            </a:r>
            <a:r>
              <a:rPr lang="de-DE" sz="1400" dirty="0">
                <a:solidFill>
                  <a:schemeClr val="bg1"/>
                </a:solidFill>
              </a:rPr>
              <a:t>Datenstand: </a:t>
            </a:r>
            <a:r>
              <a:rPr lang="de-DE" sz="1400" dirty="0" smtClean="0">
                <a:solidFill>
                  <a:schemeClr val="bg1"/>
                </a:solidFill>
              </a:rPr>
              <a:t>18.05.2020. </a:t>
            </a:r>
            <a:r>
              <a:rPr lang="de-DE" sz="1400" dirty="0">
                <a:solidFill>
                  <a:schemeClr val="bg1"/>
                </a:solidFill>
              </a:rPr>
              <a:t>00:00)</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49" y="1724025"/>
            <a:ext cx="8113713" cy="399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3824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AGI, </a:t>
            </a:r>
            <a:r>
              <a:rPr lang="de-DE" dirty="0" smtClean="0"/>
              <a:t>Stand 18. KW</a:t>
            </a:r>
            <a:endParaRPr lang="de-DE" dirty="0"/>
          </a:p>
        </p:txBody>
      </p:sp>
      <p:sp>
        <p:nvSpPr>
          <p:cNvPr id="3" name="Datumsplatzhalter 2"/>
          <p:cNvSpPr>
            <a:spLocks noGrp="1"/>
          </p:cNvSpPr>
          <p:nvPr>
            <p:ph type="dt" sz="half" idx="14"/>
          </p:nvPr>
        </p:nvSpPr>
        <p:spPr/>
        <p:txBody>
          <a:bodyPr/>
          <a:lstStyle/>
          <a:p>
            <a:r>
              <a:rPr lang="de-DE" smtClean="0"/>
              <a:t>18.05.2020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50</a:t>
            </a:fld>
            <a:endParaRPr lang="de-DE"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1254331"/>
            <a:ext cx="4200525"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8096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GrippeWeb</a:t>
            </a:r>
            <a:r>
              <a:rPr lang="de-DE" dirty="0" smtClean="0"/>
              <a:t> – KW 19</a:t>
            </a:r>
            <a:endParaRPr lang="de-DE" dirty="0"/>
          </a:p>
        </p:txBody>
      </p:sp>
      <p:sp>
        <p:nvSpPr>
          <p:cNvPr id="3" name="Datumsplatzhalter 2"/>
          <p:cNvSpPr>
            <a:spLocks noGrp="1"/>
          </p:cNvSpPr>
          <p:nvPr>
            <p:ph type="dt" sz="half" idx="14"/>
          </p:nvPr>
        </p:nvSpPr>
        <p:spPr/>
        <p:txBody>
          <a:bodyPr/>
          <a:lstStyle/>
          <a:p>
            <a:r>
              <a:rPr lang="de-DE" smtClean="0"/>
              <a:t>18.05.2020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51</a:t>
            </a:fld>
            <a:endParaRPr lang="de-DE" dirty="0"/>
          </a:p>
        </p:txBody>
      </p:sp>
      <p:sp>
        <p:nvSpPr>
          <p:cNvPr id="6" name="Textfeld 5"/>
          <p:cNvSpPr txBox="1"/>
          <p:nvPr/>
        </p:nvSpPr>
        <p:spPr>
          <a:xfrm>
            <a:off x="5103226" y="6435447"/>
            <a:ext cx="3907766" cy="374531"/>
          </a:xfrm>
          <a:prstGeom prst="rect">
            <a:avLst/>
          </a:prstGeom>
          <a:noFill/>
        </p:spPr>
        <p:txBody>
          <a:bodyPr wrap="square" rtlCol="0">
            <a:spAutoFit/>
          </a:bodyPr>
          <a:lstStyle/>
          <a:p>
            <a:r>
              <a:rPr lang="de-DE" dirty="0">
                <a:hlinkClick r:id="rId3"/>
              </a:rPr>
              <a:t>https://grippeweb.rki.de/</a:t>
            </a:r>
            <a:endParaRPr lang="de-DE" dirty="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7037" y="1247775"/>
            <a:ext cx="6211501" cy="4879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2928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AGInfluenza</a:t>
            </a:r>
            <a:r>
              <a:rPr lang="de-DE" dirty="0" smtClean="0"/>
              <a:t> ARE-Konsultationen KW 19</a:t>
            </a:r>
            <a:endParaRPr lang="de-DE" dirty="0"/>
          </a:p>
        </p:txBody>
      </p:sp>
      <p:sp>
        <p:nvSpPr>
          <p:cNvPr id="3" name="Datumsplatzhalter 2"/>
          <p:cNvSpPr>
            <a:spLocks noGrp="1"/>
          </p:cNvSpPr>
          <p:nvPr>
            <p:ph type="dt" sz="half" idx="14"/>
          </p:nvPr>
        </p:nvSpPr>
        <p:spPr/>
        <p:txBody>
          <a:bodyPr/>
          <a:lstStyle/>
          <a:p>
            <a:r>
              <a:rPr lang="de-DE" smtClean="0"/>
              <a:t>18.05.2020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52</a:t>
            </a:fld>
            <a:endParaRPr lang="de-DE"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825" y="1145194"/>
            <a:ext cx="7550038" cy="4703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3936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r>
              <a:rPr lang="de-DE" smtClean="0"/>
              <a:t>18.05.2020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53</a:t>
            </a:fld>
            <a:endParaRPr lang="de-DE" dirty="0"/>
          </a:p>
        </p:txBody>
      </p:sp>
      <p:sp>
        <p:nvSpPr>
          <p:cNvPr id="8" name="Titel 1"/>
          <p:cNvSpPr txBox="1">
            <a:spLocks/>
          </p:cNvSpPr>
          <p:nvPr/>
        </p:nvSpPr>
        <p:spPr>
          <a:xfrm>
            <a:off x="457200" y="692696"/>
            <a:ext cx="8092592" cy="338554"/>
          </a:xfrm>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AG Influenza: ARE-</a:t>
            </a:r>
            <a:r>
              <a:rPr lang="de-DE" dirty="0" err="1" smtClean="0"/>
              <a:t>Positivenrate</a:t>
            </a:r>
            <a:r>
              <a:rPr lang="de-DE" dirty="0" smtClean="0"/>
              <a:t> KW 19</a:t>
            </a:r>
            <a:endParaRPr lang="de-DE"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292" y="1232328"/>
            <a:ext cx="7943850" cy="488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200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ICOSARI – KW 19</a:t>
            </a:r>
            <a:endParaRPr lang="de-DE" dirty="0"/>
          </a:p>
        </p:txBody>
      </p:sp>
      <p:sp>
        <p:nvSpPr>
          <p:cNvPr id="3" name="Datumsplatzhalter 2"/>
          <p:cNvSpPr>
            <a:spLocks noGrp="1"/>
          </p:cNvSpPr>
          <p:nvPr>
            <p:ph type="dt" sz="half" idx="14"/>
          </p:nvPr>
        </p:nvSpPr>
        <p:spPr/>
        <p:txBody>
          <a:bodyPr/>
          <a:lstStyle/>
          <a:p>
            <a:r>
              <a:rPr lang="de-DE" smtClean="0"/>
              <a:t>18.05.2020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54</a:t>
            </a:fld>
            <a:endParaRPr lang="de-DE"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657" y="1163904"/>
            <a:ext cx="8813828" cy="4397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616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ICOSARI – KW </a:t>
            </a:r>
            <a:r>
              <a:rPr lang="de-DE" dirty="0" smtClean="0"/>
              <a:t>19</a:t>
            </a:r>
            <a:endParaRPr lang="de-DE" dirty="0"/>
          </a:p>
        </p:txBody>
      </p:sp>
      <p:sp>
        <p:nvSpPr>
          <p:cNvPr id="4" name="Datumsplatzhalter 3"/>
          <p:cNvSpPr>
            <a:spLocks noGrp="1"/>
          </p:cNvSpPr>
          <p:nvPr>
            <p:ph type="dt" sz="half" idx="14"/>
          </p:nvPr>
        </p:nvSpPr>
        <p:spPr/>
        <p:txBody>
          <a:bodyPr/>
          <a:lstStyle/>
          <a:p>
            <a:r>
              <a:rPr lang="de-DE" smtClean="0"/>
              <a:t>18.05.2020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55</a:t>
            </a:fld>
            <a:endParaRPr lang="de-DE" dirty="0"/>
          </a:p>
        </p:txBody>
      </p:sp>
      <p:pic>
        <p:nvPicPr>
          <p:cNvPr id="8194"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929560" y="1478943"/>
            <a:ext cx="6674565" cy="4347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3526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ICOSARI – KW 19</a:t>
            </a:r>
          </a:p>
        </p:txBody>
      </p:sp>
      <p:sp>
        <p:nvSpPr>
          <p:cNvPr id="4" name="Datumsplatzhalter 3"/>
          <p:cNvSpPr>
            <a:spLocks noGrp="1"/>
          </p:cNvSpPr>
          <p:nvPr>
            <p:ph type="dt" sz="half" idx="14"/>
          </p:nvPr>
        </p:nvSpPr>
        <p:spPr/>
        <p:txBody>
          <a:bodyPr/>
          <a:lstStyle/>
          <a:p>
            <a:r>
              <a:rPr lang="de-DE" smtClean="0"/>
              <a:t>18.05.2020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56</a:t>
            </a:fld>
            <a:endParaRPr lang="de-DE" dirty="0"/>
          </a:p>
        </p:txBody>
      </p:sp>
      <p:pic>
        <p:nvPicPr>
          <p:cNvPr id="9218"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564825" y="1234842"/>
            <a:ext cx="7067875" cy="4615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2835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18.05.2020</a:t>
            </a:r>
            <a:endParaRPr lang="de-DE" dirty="0"/>
          </a:p>
        </p:txBody>
      </p:sp>
      <p:sp>
        <p:nvSpPr>
          <p:cNvPr id="3" name="Fußzeilenplatzhalter 2"/>
          <p:cNvSpPr>
            <a:spLocks noGrp="1"/>
          </p:cNvSpPr>
          <p:nvPr>
            <p:ph type="ftr" sz="quarter" idx="11"/>
          </p:nvPr>
        </p:nvSpPr>
        <p:spPr/>
        <p:txBody>
          <a:bodyPr/>
          <a:lstStyle/>
          <a:p>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57</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pPr marL="0" indent="0">
              <a:buNone/>
            </a:pPr>
            <a:r>
              <a:rPr lang="de-DE" b="1" dirty="0" smtClean="0"/>
              <a:t>Hospitalisiert mit </a:t>
            </a:r>
            <a:r>
              <a:rPr lang="de-DE" b="1" smtClean="0"/>
              <a:t>respiratorischer Diagnose</a:t>
            </a:r>
            <a:r>
              <a:rPr lang="de-DE" smtClean="0"/>
              <a:t>, </a:t>
            </a:r>
            <a:r>
              <a:rPr lang="de-DE" dirty="0" smtClean="0"/>
              <a:t>Datenstand 22.04.2020</a:t>
            </a:r>
            <a:endParaRPr lang="de-DE" b="1" dirty="0" smtClean="0"/>
          </a:p>
          <a:p>
            <a:endParaRPr lang="de-DE" b="1" dirty="0"/>
          </a:p>
          <a:p>
            <a:pPr marL="0" indent="0">
              <a:buNone/>
            </a:pPr>
            <a:r>
              <a:rPr lang="de-DE" dirty="0" smtClean="0"/>
              <a:t>N=2.204  (plus 641 Patienten mit Verdacht auf COVID-19)</a:t>
            </a:r>
          </a:p>
          <a:p>
            <a:endParaRPr lang="de-DE" b="1" dirty="0" smtClean="0"/>
          </a:p>
          <a:p>
            <a:r>
              <a:rPr lang="de-DE" sz="2000" i="1" dirty="0" smtClean="0"/>
              <a:t>Anteil männliche Fälle:			53%					    Altersmedian: 73</a:t>
            </a:r>
          </a:p>
          <a:p>
            <a:endParaRPr lang="de-DE" sz="2000" b="1" dirty="0" smtClean="0"/>
          </a:p>
          <a:p>
            <a:r>
              <a:rPr lang="de-DE" sz="2000" dirty="0" smtClean="0"/>
              <a:t>Anteil Intensivpatienten: 		31%  	</a:t>
            </a:r>
            <a:r>
              <a:rPr lang="de-DE" sz="2000" i="1" dirty="0" smtClean="0"/>
              <a:t>männlich: </a:t>
            </a:r>
            <a:r>
              <a:rPr lang="de-DE" sz="2000" i="1" smtClean="0"/>
              <a:t>64%, </a:t>
            </a:r>
            <a:r>
              <a:rPr lang="de-DE" sz="2000" i="1" dirty="0" smtClean="0"/>
              <a:t>Altersmedian: 72</a:t>
            </a:r>
          </a:p>
          <a:p>
            <a:endParaRPr lang="de-DE" sz="2000" dirty="0" smtClean="0"/>
          </a:p>
          <a:p>
            <a:r>
              <a:rPr lang="de-DE" sz="2000" dirty="0" smtClean="0"/>
              <a:t>Anteil beatmete Patienten:		14% </a:t>
            </a:r>
            <a:r>
              <a:rPr lang="de-DE" sz="2000" i="1" dirty="0"/>
              <a:t>	männlich: </a:t>
            </a:r>
            <a:r>
              <a:rPr lang="de-DE" sz="2000" i="1" smtClean="0"/>
              <a:t>65%, </a:t>
            </a:r>
            <a:r>
              <a:rPr lang="de-DE" sz="2000" i="1" dirty="0"/>
              <a:t>Altersmedian: </a:t>
            </a:r>
            <a:r>
              <a:rPr lang="de-DE" sz="2000" i="1" dirty="0" smtClean="0"/>
              <a:t>74</a:t>
            </a:r>
            <a:endParaRPr lang="de-DE" sz="2000" i="1" dirty="0"/>
          </a:p>
          <a:p>
            <a:endParaRPr lang="de-DE" sz="2000" dirty="0" smtClean="0"/>
          </a:p>
          <a:p>
            <a:r>
              <a:rPr lang="de-DE" sz="2000" dirty="0" smtClean="0"/>
              <a:t>Anteil verstorbene Patienten:	11% </a:t>
            </a:r>
            <a:r>
              <a:rPr lang="de-DE" sz="2000" i="1" dirty="0"/>
              <a:t>	</a:t>
            </a:r>
            <a:r>
              <a:rPr lang="de-DE" sz="2000" i="1" dirty="0" smtClean="0"/>
              <a:t>männlich: </a:t>
            </a:r>
            <a:r>
              <a:rPr lang="de-DE" sz="2000" i="1" smtClean="0"/>
              <a:t>57%, </a:t>
            </a:r>
            <a:r>
              <a:rPr lang="de-DE" sz="2000" i="1" dirty="0" smtClean="0"/>
              <a:t>Altersmedian: 81</a:t>
            </a:r>
          </a:p>
          <a:p>
            <a:pPr marL="0" indent="0">
              <a:buNone/>
            </a:pPr>
            <a:endParaRPr lang="de-DE" sz="2000" dirty="0" smtClean="0"/>
          </a:p>
          <a:p>
            <a:r>
              <a:rPr lang="de-DE" sz="2000" i="1" dirty="0" smtClean="0"/>
              <a:t>Anteil noch liegend:			51%</a:t>
            </a:r>
            <a:r>
              <a:rPr lang="de-DE" sz="2000" dirty="0" smtClean="0"/>
              <a:t>	</a:t>
            </a:r>
          </a:p>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p:txBody>
          <a:bodyPr/>
          <a:lstStyle/>
          <a:p>
            <a:r>
              <a:rPr lang="de-DE" dirty="0" smtClean="0"/>
              <a:t>COVID-19-Fälle</a:t>
            </a:r>
            <a:endParaRPr lang="de-DE" dirty="0"/>
          </a:p>
        </p:txBody>
      </p:sp>
    </p:spTree>
    <p:extLst>
      <p:ext uri="{BB962C8B-B14F-4D97-AF65-F5344CB8AC3E}">
        <p14:creationId xmlns:p14="http://schemas.microsoft.com/office/powerpoint/2010/main" val="1019937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18.05.2020</a:t>
            </a:r>
            <a:endParaRPr lang="de-DE" dirty="0"/>
          </a:p>
        </p:txBody>
      </p:sp>
      <p:sp>
        <p:nvSpPr>
          <p:cNvPr id="3" name="Fußzeilenplatzhalter 2"/>
          <p:cNvSpPr>
            <a:spLocks noGrp="1"/>
          </p:cNvSpPr>
          <p:nvPr>
            <p:ph type="ftr" sz="quarter" idx="11"/>
          </p:nvPr>
        </p:nvSpPr>
        <p:spPr/>
        <p:txBody>
          <a:bodyPr/>
          <a:lstStyle/>
          <a:p>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58</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p:txBody>
          <a:bodyPr/>
          <a:lstStyle/>
          <a:p>
            <a:r>
              <a:rPr lang="de-DE" dirty="0" smtClean="0"/>
              <a:t>COVID-19-Fälle</a:t>
            </a:r>
            <a:endParaRPr lang="de-DE"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192" y="1288141"/>
            <a:ext cx="6927273" cy="252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194" y="3809674"/>
            <a:ext cx="6927272" cy="2517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3003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18.05.2020</a:t>
            </a:r>
            <a:endParaRPr lang="de-DE" dirty="0"/>
          </a:p>
        </p:txBody>
      </p:sp>
      <p:sp>
        <p:nvSpPr>
          <p:cNvPr id="3" name="Fußzeilenplatzhalter 2"/>
          <p:cNvSpPr>
            <a:spLocks noGrp="1"/>
          </p:cNvSpPr>
          <p:nvPr>
            <p:ph type="ftr" sz="quarter" idx="11"/>
          </p:nvPr>
        </p:nvSpPr>
        <p:spPr/>
        <p:txBody>
          <a:bodyPr/>
          <a:lstStyle/>
          <a:p>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59</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525704" y="354142"/>
            <a:ext cx="8092592" cy="338554"/>
          </a:xfrm>
        </p:spPr>
        <p:txBody>
          <a:bodyPr/>
          <a:lstStyle/>
          <a:p>
            <a:r>
              <a:rPr lang="de-DE" dirty="0" smtClean="0"/>
              <a:t>Dauer der Hospitalisierung - Outcome</a:t>
            </a:r>
            <a:endParaRPr lang="de-DE" dirty="0"/>
          </a:p>
        </p:txBody>
      </p:sp>
      <p:pic>
        <p:nvPicPr>
          <p:cNvPr id="1031" name="Picture 7" descr="S:\Projekte\FG36_INV_ICOSARI\Arbeitsordner\Tageslieferung\Verweildauer_Pne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9584"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Projekte\FG36_INV_ICOSARI\Arbeitsordner\Tageslieferung\Verweildau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024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615553"/>
          </a:xfrm>
          <a:solidFill>
            <a:srgbClr val="045AA6"/>
          </a:solidFill>
        </p:spPr>
        <p:txBody>
          <a:bodyPr vert="horz" lIns="72000" tIns="0" rIns="0" bIns="0" rtlCol="0" anchor="t" anchorCtr="0">
            <a:spAutoFit/>
          </a:bodyPr>
          <a:lstStyle/>
          <a:p>
            <a:pPr>
              <a:spcBef>
                <a:spcPts val="600"/>
              </a:spcBef>
            </a:pPr>
            <a:r>
              <a:rPr lang="de-DE" sz="2000" dirty="0" smtClean="0">
                <a:solidFill>
                  <a:schemeClr val="bg1"/>
                </a:solidFill>
              </a:rPr>
              <a:t>Fälle nach übermitteltem Todesdatum;</a:t>
            </a:r>
            <a:br>
              <a:rPr lang="de-DE" sz="2000" dirty="0" smtClean="0">
                <a:solidFill>
                  <a:schemeClr val="bg1"/>
                </a:solidFill>
              </a:rPr>
            </a:br>
            <a:r>
              <a:rPr lang="de-DE" sz="2000" dirty="0" smtClean="0">
                <a:solidFill>
                  <a:schemeClr val="bg1"/>
                </a:solidFill>
              </a:rPr>
              <a:t>(</a:t>
            </a:r>
            <a:r>
              <a:rPr lang="en-US" sz="1400" dirty="0" err="1" smtClean="0">
                <a:solidFill>
                  <a:schemeClr val="bg1"/>
                </a:solidFill>
              </a:rPr>
              <a:t>Datenstand</a:t>
            </a:r>
            <a:r>
              <a:rPr lang="en-US" sz="1400" dirty="0" smtClean="0">
                <a:solidFill>
                  <a:schemeClr val="bg1"/>
                </a:solidFill>
              </a:rPr>
              <a:t> 18.05.2020 00:00Uhr)</a:t>
            </a:r>
            <a:r>
              <a:rPr lang="de-DE" sz="1400" dirty="0" smtClean="0">
                <a:solidFill>
                  <a:schemeClr val="bg1"/>
                </a:solidFill>
              </a:rPr>
              <a:t> </a:t>
            </a:r>
            <a:r>
              <a:rPr lang="de-DE" sz="2000" dirty="0" smtClean="0">
                <a:solidFill>
                  <a:schemeClr val="bg1"/>
                </a:solidFill>
              </a:rPr>
              <a:t> </a:t>
            </a:r>
            <a:endParaRPr lang="de-DE" sz="2000" dirty="0">
              <a:solidFill>
                <a:schemeClr val="bg1"/>
              </a:solidFill>
            </a:endParaRPr>
          </a:p>
        </p:txBody>
      </p:sp>
      <p:sp>
        <p:nvSpPr>
          <p:cNvPr id="4" name="Datumsplatzhalter 3"/>
          <p:cNvSpPr>
            <a:spLocks noGrp="1"/>
          </p:cNvSpPr>
          <p:nvPr>
            <p:ph type="dt" sz="half" idx="14"/>
          </p:nvPr>
        </p:nvSpPr>
        <p:spPr/>
        <p:txBody>
          <a:bodyPr/>
          <a:lstStyle/>
          <a:p>
            <a:r>
              <a:rPr lang="de-DE" smtClean="0"/>
              <a:t>18.05.2020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a:t>
            </a:fld>
            <a:endParaRPr lang="de-DE"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587" y="1925638"/>
            <a:ext cx="7615237" cy="439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627879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18.05.2020</a:t>
            </a:r>
            <a:endParaRPr lang="de-DE" dirty="0"/>
          </a:p>
        </p:txBody>
      </p:sp>
      <p:sp>
        <p:nvSpPr>
          <p:cNvPr id="3" name="Fußzeilenplatzhalter 2"/>
          <p:cNvSpPr>
            <a:spLocks noGrp="1"/>
          </p:cNvSpPr>
          <p:nvPr>
            <p:ph type="ftr" sz="quarter" idx="11"/>
          </p:nvPr>
        </p:nvSpPr>
        <p:spPr/>
        <p:txBody>
          <a:bodyPr/>
          <a:lstStyle/>
          <a:p>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60</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200" y="398044"/>
            <a:ext cx="8092592" cy="338554"/>
          </a:xfrm>
        </p:spPr>
        <p:txBody>
          <a:bodyPr/>
          <a:lstStyle/>
          <a:p>
            <a:r>
              <a:rPr lang="de-DE" dirty="0" smtClean="0"/>
              <a:t>Dauer der Hospitalisierung - Altersgruppen</a:t>
            </a:r>
            <a:endParaRPr lang="de-DE" dirty="0"/>
          </a:p>
        </p:txBody>
      </p:sp>
      <p:pic>
        <p:nvPicPr>
          <p:cNvPr id="4099" name="Picture 3" descr="S:\Projekte\FG36_INV_ICOSARI\Arbeitsordner\Tageslieferung\AG_Verweildauer_Pne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3384"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Projekte\FG36_INV_ICOSARI\Arbeitsordner\Tageslieferung\AG_Verweildau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626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18.05.2020</a:t>
            </a:r>
            <a:endParaRPr lang="de-DE" dirty="0"/>
          </a:p>
        </p:txBody>
      </p:sp>
      <p:sp>
        <p:nvSpPr>
          <p:cNvPr id="3" name="Fußzeilenplatzhalter 2"/>
          <p:cNvSpPr>
            <a:spLocks noGrp="1"/>
          </p:cNvSpPr>
          <p:nvPr>
            <p:ph type="ftr" sz="quarter" idx="11"/>
          </p:nvPr>
        </p:nvSpPr>
        <p:spPr/>
        <p:txBody>
          <a:bodyPr/>
          <a:lstStyle/>
          <a:p>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61</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199" y="400627"/>
            <a:ext cx="8092592" cy="338554"/>
          </a:xfrm>
        </p:spPr>
        <p:txBody>
          <a:bodyPr/>
          <a:lstStyle/>
          <a:p>
            <a:r>
              <a:rPr lang="de-DE" dirty="0" smtClean="0"/>
              <a:t>Dauer der Intensivbehandlung - Outcome</a:t>
            </a:r>
            <a:endParaRPr lang="de-DE" dirty="0"/>
          </a:p>
        </p:txBody>
      </p:sp>
      <p:pic>
        <p:nvPicPr>
          <p:cNvPr id="7" name="Picture 2" descr="S:\Projekte\FG36_INV_ICOSARI\Arbeitsordner\Tageslieferung\Intensivdau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246"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S:\Projekte\FG36_INV_ICOSARI\Arbeitsordner\Tageslieferung\Intensivdauer_Pne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6992"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091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18.05.2020</a:t>
            </a:r>
            <a:endParaRPr lang="de-DE" dirty="0"/>
          </a:p>
        </p:txBody>
      </p:sp>
      <p:sp>
        <p:nvSpPr>
          <p:cNvPr id="3" name="Fußzeilenplatzhalter 2"/>
          <p:cNvSpPr>
            <a:spLocks noGrp="1"/>
          </p:cNvSpPr>
          <p:nvPr>
            <p:ph type="ftr" sz="quarter" idx="11"/>
          </p:nvPr>
        </p:nvSpPr>
        <p:spPr/>
        <p:txBody>
          <a:bodyPr/>
          <a:lstStyle/>
          <a:p>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62</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200" y="391230"/>
            <a:ext cx="8092592" cy="338554"/>
          </a:xfrm>
        </p:spPr>
        <p:txBody>
          <a:bodyPr/>
          <a:lstStyle/>
          <a:p>
            <a:r>
              <a:rPr lang="de-DE" dirty="0" smtClean="0"/>
              <a:t>Dauer der Intensivbehandlung - Altersgruppen</a:t>
            </a:r>
            <a:endParaRPr lang="de-DE" dirty="0"/>
          </a:p>
        </p:txBody>
      </p:sp>
      <p:pic>
        <p:nvPicPr>
          <p:cNvPr id="5122" name="Picture 2" descr="S:\Projekte\FG36_INV_ICOSARI\Arbeitsordner\Tageslieferung\AG_Intensivdau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297" y="692696"/>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S:\Projekte\FG36_INV_ICOSARI\Arbeitsordner\Tageslieferung\AG_Intensivdauer_Pne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9792" y="692696"/>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300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18.05.2020</a:t>
            </a:r>
            <a:endParaRPr lang="de-DE" dirty="0"/>
          </a:p>
        </p:txBody>
      </p:sp>
      <p:sp>
        <p:nvSpPr>
          <p:cNvPr id="3" name="Fußzeilenplatzhalter 2"/>
          <p:cNvSpPr>
            <a:spLocks noGrp="1"/>
          </p:cNvSpPr>
          <p:nvPr>
            <p:ph type="ftr" sz="quarter" idx="11"/>
          </p:nvPr>
        </p:nvSpPr>
        <p:spPr/>
        <p:txBody>
          <a:bodyPr/>
          <a:lstStyle/>
          <a:p>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63</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200" y="523419"/>
            <a:ext cx="8092592" cy="338554"/>
          </a:xfrm>
        </p:spPr>
        <p:txBody>
          <a:bodyPr/>
          <a:lstStyle/>
          <a:p>
            <a:r>
              <a:rPr lang="de-DE" dirty="0" smtClean="0"/>
              <a:t>Dauer der Beatmung - Outcome</a:t>
            </a:r>
            <a:endParaRPr lang="de-DE" dirty="0"/>
          </a:p>
        </p:txBody>
      </p:sp>
      <p:pic>
        <p:nvPicPr>
          <p:cNvPr id="3075" name="Picture 3" descr="S:\Projekte\FG36_INV_ICOSARI\Arbeitsordner\Tageslieferung\Beatmungsdauer_T_Pne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5913"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Projekte\FG36_INV_ICOSARI\Arbeitsordner\Tageslieferung\Beatmungsdauer_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825"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206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18.05.2020</a:t>
            </a:r>
            <a:endParaRPr lang="de-DE" dirty="0"/>
          </a:p>
        </p:txBody>
      </p:sp>
      <p:sp>
        <p:nvSpPr>
          <p:cNvPr id="3" name="Fußzeilenplatzhalter 2"/>
          <p:cNvSpPr>
            <a:spLocks noGrp="1"/>
          </p:cNvSpPr>
          <p:nvPr>
            <p:ph type="ftr" sz="quarter" idx="11"/>
          </p:nvPr>
        </p:nvSpPr>
        <p:spPr/>
        <p:txBody>
          <a:bodyPr/>
          <a:lstStyle/>
          <a:p>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64</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199" y="356725"/>
            <a:ext cx="8092592" cy="338554"/>
          </a:xfrm>
        </p:spPr>
        <p:txBody>
          <a:bodyPr/>
          <a:lstStyle/>
          <a:p>
            <a:r>
              <a:rPr lang="de-DE" dirty="0" smtClean="0"/>
              <a:t>Dauer der Beatmung - Altersgruppen</a:t>
            </a:r>
            <a:endParaRPr lang="de-DE" dirty="0"/>
          </a:p>
        </p:txBody>
      </p:sp>
      <p:pic>
        <p:nvPicPr>
          <p:cNvPr id="6146" name="Picture 2" descr="S:\Projekte\FG36_INV_ICOSARI\Arbeitsordner\Tageslieferung\AG_Beatmungsdauer_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S:\Projekte\FG36_INV_ICOSARI\Arbeitsordner\Tageslieferung\AG_Beatmungsdauer_T_Pne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2100"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514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212651" y="354142"/>
            <a:ext cx="7669815" cy="677108"/>
          </a:xfrm>
        </p:spPr>
        <p:txBody>
          <a:bodyPr/>
          <a:lstStyle/>
          <a:p>
            <a:r>
              <a:rPr lang="de-DE" dirty="0"/>
              <a:t>Mobilitätsanalyse (Mobility Change) von Google mit 6 Kategorien und auch nach </a:t>
            </a:r>
            <a:r>
              <a:rPr lang="de-DE" dirty="0" smtClean="0"/>
              <a:t>Bundesland </a:t>
            </a:r>
            <a:r>
              <a:rPr lang="de-DE" sz="1800" b="0" dirty="0" smtClean="0">
                <a:solidFill>
                  <a:schemeClr val="tx1"/>
                </a:solidFill>
              </a:rPr>
              <a:t>(Datenstand: 17.04.2020)</a:t>
            </a:r>
            <a:endParaRPr lang="de-DE" sz="1800" b="0" dirty="0">
              <a:solidFill>
                <a:schemeClr val="tx1"/>
              </a:solidFill>
            </a:endParaRPr>
          </a:p>
        </p:txBody>
      </p:sp>
      <p:sp>
        <p:nvSpPr>
          <p:cNvPr id="4" name="Datumsplatzhalter 3"/>
          <p:cNvSpPr>
            <a:spLocks noGrp="1"/>
          </p:cNvSpPr>
          <p:nvPr>
            <p:ph type="dt" sz="half" idx="14"/>
          </p:nvPr>
        </p:nvSpPr>
        <p:spPr/>
        <p:txBody>
          <a:bodyPr/>
          <a:lstStyle/>
          <a:p>
            <a:r>
              <a:rPr lang="de-DE" smtClean="0"/>
              <a:t>18.05.2020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65</a:t>
            </a:fld>
            <a:endParaRPr lang="de-DE" dirty="0"/>
          </a:p>
        </p:txBody>
      </p:sp>
      <p:sp>
        <p:nvSpPr>
          <p:cNvPr id="8" name="Rechteck 7"/>
          <p:cNvSpPr/>
          <p:nvPr/>
        </p:nvSpPr>
        <p:spPr>
          <a:xfrm>
            <a:off x="212650" y="1212963"/>
            <a:ext cx="8633637" cy="646331"/>
          </a:xfrm>
          <a:prstGeom prst="rect">
            <a:avLst/>
          </a:prstGeom>
        </p:spPr>
        <p:txBody>
          <a:bodyPr wrap="square">
            <a:spAutoFit/>
          </a:bodyPr>
          <a:lstStyle/>
          <a:p>
            <a:r>
              <a:rPr lang="de-DE" dirty="0"/>
              <a:t>Allgemein hat die Mobilität in </a:t>
            </a:r>
            <a:r>
              <a:rPr lang="de-DE"/>
              <a:t>Deutschland </a:t>
            </a:r>
            <a:r>
              <a:rPr lang="de-DE" smtClean="0"/>
              <a:t>abgenommen, </a:t>
            </a:r>
            <a:r>
              <a:rPr lang="de-DE" dirty="0"/>
              <a:t>aber in "</a:t>
            </a:r>
            <a:r>
              <a:rPr lang="de-DE" dirty="0" smtClean="0"/>
              <a:t>Parks" </a:t>
            </a:r>
            <a:r>
              <a:rPr lang="de-DE" dirty="0"/>
              <a:t>und "Residential </a:t>
            </a:r>
            <a:r>
              <a:rPr lang="de-DE" dirty="0" err="1"/>
              <a:t>area</a:t>
            </a:r>
            <a:r>
              <a:rPr lang="de-DE" dirty="0"/>
              <a:t>" wurde ein Anstieg beobachtet. </a:t>
            </a:r>
          </a:p>
        </p:txBody>
      </p:sp>
      <p:sp>
        <p:nvSpPr>
          <p:cNvPr id="9" name="Rechteck 8"/>
          <p:cNvSpPr/>
          <p:nvPr/>
        </p:nvSpPr>
        <p:spPr>
          <a:xfrm>
            <a:off x="5602551" y="6151000"/>
            <a:ext cx="3425297" cy="307777"/>
          </a:xfrm>
          <a:prstGeom prst="rect">
            <a:avLst/>
          </a:prstGeom>
        </p:spPr>
        <p:txBody>
          <a:bodyPr wrap="none">
            <a:spAutoFit/>
          </a:bodyPr>
          <a:lstStyle/>
          <a:p>
            <a:r>
              <a:rPr lang="de-DE" sz="1400" u="sng" dirty="0">
                <a:hlinkClick r:id="rId2"/>
              </a:rPr>
              <a:t>https://www.google.com/covid19/mobility/</a:t>
            </a:r>
            <a:r>
              <a:rPr lang="de-DE" sz="1400" dirty="0"/>
              <a:t> </a:t>
            </a:r>
          </a:p>
        </p:txBody>
      </p:sp>
      <p:pic>
        <p:nvPicPr>
          <p:cNvPr id="14338" name="Picture 2"/>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a:stretch/>
        </p:blipFill>
        <p:spPr bwMode="auto">
          <a:xfrm>
            <a:off x="314911" y="1859294"/>
            <a:ext cx="7000287" cy="4407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9686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Mobilitätsanalyse – Teil 2</a:t>
            </a:r>
            <a:endParaRPr lang="de-DE" dirty="0"/>
          </a:p>
        </p:txBody>
      </p:sp>
      <p:sp>
        <p:nvSpPr>
          <p:cNvPr id="4" name="Datumsplatzhalter 3"/>
          <p:cNvSpPr>
            <a:spLocks noGrp="1"/>
          </p:cNvSpPr>
          <p:nvPr>
            <p:ph type="dt" sz="half" idx="14"/>
          </p:nvPr>
        </p:nvSpPr>
        <p:spPr/>
        <p:txBody>
          <a:bodyPr/>
          <a:lstStyle/>
          <a:p>
            <a:r>
              <a:rPr lang="de-DE" smtClean="0"/>
              <a:t>18.05.2020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66</a:t>
            </a:fld>
            <a:endParaRPr lang="de-DE" dirty="0"/>
          </a:p>
        </p:txBody>
      </p:sp>
      <p:pic>
        <p:nvPicPr>
          <p:cNvPr id="15362" name="Picture 2"/>
          <p:cNvPicPr>
            <a:picLocks noGrp="1" noChangeAspect="1" noChangeArrowheads="1"/>
          </p:cNvPicPr>
          <p:nvPr>
            <p:ph sz="quarter" idx="13"/>
          </p:nvPr>
        </p:nvPicPr>
        <p:blipFill rotWithShape="1">
          <a:blip r:embed="rId2">
            <a:extLst>
              <a:ext uri="{28A0092B-C50C-407E-A947-70E740481C1C}">
                <a14:useLocalDpi xmlns:a14="http://schemas.microsoft.com/office/drawing/2010/main" val="0"/>
              </a:ext>
            </a:extLst>
          </a:blip>
          <a:srcRect/>
          <a:stretch/>
        </p:blipFill>
        <p:spPr bwMode="auto">
          <a:xfrm>
            <a:off x="466723" y="1152524"/>
            <a:ext cx="7839077" cy="5338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5319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r>
              <a:rPr lang="de-DE" smtClean="0"/>
              <a:t>18.05.2020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67</a:t>
            </a:fld>
            <a:endParaRPr lang="de-DE" dirty="0"/>
          </a:p>
        </p:txBody>
      </p:sp>
      <p:sp>
        <p:nvSpPr>
          <p:cNvPr id="8" name="Titel 1"/>
          <p:cNvSpPr txBox="1">
            <a:spLocks/>
          </p:cNvSpPr>
          <p:nvPr/>
        </p:nvSpPr>
        <p:spPr>
          <a:xfrm>
            <a:off x="457200" y="692696"/>
            <a:ext cx="8092592" cy="338554"/>
          </a:xfrm>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Notaufnahmen: Konsultationen alle Ursachen (Stand 28.04.2020)</a:t>
            </a:r>
            <a:endParaRPr lang="de-DE" dirty="0"/>
          </a:p>
        </p:txBody>
      </p:sp>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57200" y="1133475"/>
            <a:ext cx="7505700" cy="5341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6936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361038"/>
            <a:ext cx="8092592" cy="338554"/>
          </a:xfrm>
        </p:spPr>
        <p:txBody>
          <a:bodyPr/>
          <a:lstStyle/>
          <a:p>
            <a:r>
              <a:rPr lang="de-DE" dirty="0" smtClean="0"/>
              <a:t>Besuche pro Notaufnahme</a:t>
            </a:r>
            <a:endParaRPr lang="de-DE" dirty="0"/>
          </a:p>
        </p:txBody>
      </p:sp>
      <p:sp>
        <p:nvSpPr>
          <p:cNvPr id="4" name="Datumsplatzhalter 3"/>
          <p:cNvSpPr>
            <a:spLocks noGrp="1"/>
          </p:cNvSpPr>
          <p:nvPr>
            <p:ph type="dt" sz="half" idx="14"/>
          </p:nvPr>
        </p:nvSpPr>
        <p:spPr/>
        <p:txBody>
          <a:bodyPr/>
          <a:lstStyle/>
          <a:p>
            <a:r>
              <a:rPr lang="de-DE" smtClean="0"/>
              <a:t>18.05.2020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68</a:t>
            </a:fld>
            <a:endParaRPr lang="de-DE" dirty="0"/>
          </a:p>
        </p:txBody>
      </p:sp>
      <p:pic>
        <p:nvPicPr>
          <p:cNvPr id="18434" name="Picture 2"/>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a:stretch/>
        </p:blipFill>
        <p:spPr bwMode="auto">
          <a:xfrm>
            <a:off x="361949" y="802649"/>
            <a:ext cx="7124701" cy="5672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6927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338554"/>
          </a:xfrm>
        </p:spPr>
        <p:txBody>
          <a:bodyPr/>
          <a:lstStyle/>
          <a:p>
            <a:r>
              <a:rPr lang="de-DE" dirty="0"/>
              <a:t>Situation Report – Besucheranzahl Gesamt &amp; nach </a:t>
            </a:r>
            <a:r>
              <a:rPr lang="de-DE" dirty="0" smtClean="0"/>
              <a:t>Altersgruppen</a:t>
            </a:r>
            <a:endParaRPr lang="de-DE" dirty="0"/>
          </a:p>
        </p:txBody>
      </p:sp>
      <p:sp>
        <p:nvSpPr>
          <p:cNvPr id="4" name="Datumsplatzhalter 3"/>
          <p:cNvSpPr>
            <a:spLocks noGrp="1"/>
          </p:cNvSpPr>
          <p:nvPr>
            <p:ph type="dt" sz="half" idx="14"/>
          </p:nvPr>
        </p:nvSpPr>
        <p:spPr/>
        <p:txBody>
          <a:bodyPr/>
          <a:lstStyle/>
          <a:p>
            <a:r>
              <a:rPr lang="de-DE" smtClean="0"/>
              <a:t>18.05.2020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69</a:t>
            </a:fld>
            <a:endParaRPr lang="de-DE" dirty="0"/>
          </a:p>
        </p:txBody>
      </p:sp>
      <p:sp>
        <p:nvSpPr>
          <p:cNvPr id="2" name="Inhaltsplatzhalter 1"/>
          <p:cNvSpPr>
            <a:spLocks noGrp="1"/>
          </p:cNvSpPr>
          <p:nvPr>
            <p:ph sz="quarter" idx="13"/>
          </p:nvPr>
        </p:nvSpPr>
        <p:spPr/>
        <p:txBody>
          <a:bodyPr/>
          <a:lstStyle/>
          <a:p>
            <a:endParaRPr lang="de-DE"/>
          </a:p>
        </p:txBody>
      </p:sp>
      <p:pic>
        <p:nvPicPr>
          <p:cNvPr id="9" name="Picture 2" descr="P:\_TEMP\Krisentab\visits_age.pn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62127" y="1240800"/>
            <a:ext cx="8619747" cy="470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89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18.05.2020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7</a:t>
            </a:fld>
            <a:endParaRPr lang="de-DE" dirty="0"/>
          </a:p>
        </p:txBody>
      </p:sp>
      <p:sp>
        <p:nvSpPr>
          <p:cNvPr id="8" name="Titel 1"/>
          <p:cNvSpPr txBox="1">
            <a:spLocks/>
          </p:cNvSpPr>
          <p:nvPr/>
        </p:nvSpPr>
        <p:spPr>
          <a:xfrm>
            <a:off x="348908" y="472849"/>
            <a:ext cx="7138820" cy="307777"/>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Anteil der Verstorbenen; </a:t>
            </a:r>
            <a:r>
              <a:rPr lang="de-DE" sz="1400" dirty="0" smtClean="0">
                <a:solidFill>
                  <a:schemeClr val="bg1"/>
                </a:solidFill>
              </a:rPr>
              <a:t>(Datenstand: 18.05.2020. 00:00)</a:t>
            </a:r>
            <a:endParaRPr lang="de-DE" sz="1400" dirty="0">
              <a:solidFill>
                <a:schemeClr val="bg1"/>
              </a:solidFill>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3" y="1524000"/>
            <a:ext cx="866298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982084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AKTIN- Syndromische Surveillance in Notaufnahmen</a:t>
            </a:r>
            <a:endParaRPr lang="de-DE" dirty="0"/>
          </a:p>
        </p:txBody>
      </p:sp>
      <p:sp>
        <p:nvSpPr>
          <p:cNvPr id="4" name="Datumsplatzhalter 3"/>
          <p:cNvSpPr>
            <a:spLocks noGrp="1"/>
          </p:cNvSpPr>
          <p:nvPr>
            <p:ph type="dt" sz="half" idx="14"/>
          </p:nvPr>
        </p:nvSpPr>
        <p:spPr/>
        <p:txBody>
          <a:bodyPr/>
          <a:lstStyle/>
          <a:p>
            <a:r>
              <a:rPr lang="de-DE" smtClean="0"/>
              <a:t>18.05.2020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70</a:t>
            </a:fld>
            <a:endParaRPr lang="de-DE" dirty="0"/>
          </a:p>
        </p:txBody>
      </p:sp>
      <p:pic>
        <p:nvPicPr>
          <p:cNvPr id="8" name="Picture 2" descr="P:\_TEMP\Krisentab\visits_cedis.png"/>
          <p:cNvPicPr>
            <a:picLocks noGrp="1" noChangeAspect="1" noChangeArrowheads="1"/>
          </p:cNvPicPr>
          <p:nvPr>
            <p:ph sz="quarter" idx="13"/>
          </p:nvPr>
        </p:nvPicPr>
        <p:blipFill rotWithShape="1">
          <a:blip r:embed="rId2">
            <a:extLst>
              <a:ext uri="{28A0092B-C50C-407E-A947-70E740481C1C}">
                <a14:useLocalDpi xmlns:a14="http://schemas.microsoft.com/office/drawing/2010/main" val="0"/>
              </a:ext>
            </a:extLst>
          </a:blip>
          <a:srcRect/>
          <a:stretch/>
        </p:blipFill>
        <p:spPr bwMode="auto">
          <a:xfrm>
            <a:off x="457200" y="1478216"/>
            <a:ext cx="8180836" cy="4427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771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338554"/>
          </a:xfrm>
        </p:spPr>
        <p:txBody>
          <a:bodyPr/>
          <a:lstStyle/>
          <a:p>
            <a:r>
              <a:rPr lang="de-DE" dirty="0"/>
              <a:t>Situation Report – Besucheranzahl nach Triage </a:t>
            </a:r>
            <a:r>
              <a:rPr lang="de-DE" dirty="0" smtClean="0"/>
              <a:t>Level</a:t>
            </a:r>
            <a:endParaRPr lang="de-DE" dirty="0"/>
          </a:p>
        </p:txBody>
      </p:sp>
      <p:sp>
        <p:nvSpPr>
          <p:cNvPr id="4" name="Datumsplatzhalter 3"/>
          <p:cNvSpPr>
            <a:spLocks noGrp="1"/>
          </p:cNvSpPr>
          <p:nvPr>
            <p:ph type="dt" sz="half" idx="14"/>
          </p:nvPr>
        </p:nvSpPr>
        <p:spPr/>
        <p:txBody>
          <a:bodyPr/>
          <a:lstStyle/>
          <a:p>
            <a:r>
              <a:rPr lang="de-DE" smtClean="0"/>
              <a:t>18.05.2020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71</a:t>
            </a:fld>
            <a:endParaRPr lang="de-DE" dirty="0"/>
          </a:p>
        </p:txBody>
      </p:sp>
      <p:sp>
        <p:nvSpPr>
          <p:cNvPr id="2" name="Inhaltsplatzhalter 1"/>
          <p:cNvSpPr>
            <a:spLocks noGrp="1"/>
          </p:cNvSpPr>
          <p:nvPr>
            <p:ph sz="quarter" idx="13"/>
          </p:nvPr>
        </p:nvSpPr>
        <p:spPr/>
        <p:txBody>
          <a:bodyPr/>
          <a:lstStyle/>
          <a:p>
            <a:endParaRPr lang="de-DE" dirty="0"/>
          </a:p>
        </p:txBody>
      </p:sp>
      <p:pic>
        <p:nvPicPr>
          <p:cNvPr id="8" name="Picture 2" descr="P:\_TEMP\Krisentab\visits_triage_abs.pn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14877" y="1209675"/>
            <a:ext cx="8314247" cy="4476751"/>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1883269" y="5895975"/>
            <a:ext cx="5240474" cy="369332"/>
          </a:xfrm>
          <a:prstGeom prst="rect">
            <a:avLst/>
          </a:prstGeom>
          <a:noFill/>
        </p:spPr>
        <p:txBody>
          <a:bodyPr wrap="none" rtlCol="0">
            <a:spAutoFit/>
          </a:bodyPr>
          <a:lstStyle/>
          <a:p>
            <a:pPr algn="ctr"/>
            <a:r>
              <a:rPr lang="de-DE" dirty="0" smtClean="0"/>
              <a:t>Triage Level 1 </a:t>
            </a:r>
            <a:r>
              <a:rPr lang="de-DE" smtClean="0"/>
              <a:t>= Sofort, </a:t>
            </a:r>
            <a:r>
              <a:rPr lang="de-DE" dirty="0" smtClean="0"/>
              <a:t>Triage Level 5 = Nicht dringend</a:t>
            </a:r>
            <a:endParaRPr lang="de-DE" dirty="0"/>
          </a:p>
        </p:txBody>
      </p:sp>
    </p:spTree>
    <p:extLst>
      <p:ext uri="{BB962C8B-B14F-4D97-AF65-F5344CB8AC3E}">
        <p14:creationId xmlns:p14="http://schemas.microsoft.com/office/powerpoint/2010/main" val="4101718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18.05.2020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72</a:t>
            </a:fld>
            <a:endParaRPr lang="de-DE" dirty="0"/>
          </a:p>
        </p:txBody>
      </p:sp>
      <p:sp>
        <p:nvSpPr>
          <p:cNvPr id="8" name="Titel 6"/>
          <p:cNvSpPr txBox="1">
            <a:spLocks/>
          </p:cNvSpPr>
          <p:nvPr/>
        </p:nvSpPr>
        <p:spPr>
          <a:xfrm>
            <a:off x="609600" y="506542"/>
            <a:ext cx="8092592" cy="677108"/>
          </a:xfrm>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err="1" smtClean="0"/>
              <a:t>Exzessmortalität</a:t>
            </a:r>
            <a:r>
              <a:rPr lang="de-DE" dirty="0" smtClean="0"/>
              <a:t> Europa:</a:t>
            </a:r>
          </a:p>
          <a:p>
            <a:r>
              <a:rPr lang="de-DE" dirty="0" smtClean="0"/>
              <a:t>EUROMOMO-Woche 19 – </a:t>
            </a:r>
            <a:r>
              <a:rPr lang="de-DE" dirty="0" err="1" smtClean="0"/>
              <a:t>Pooled</a:t>
            </a:r>
            <a:r>
              <a:rPr lang="de-DE" dirty="0" smtClean="0"/>
              <a:t> </a:t>
            </a:r>
            <a:r>
              <a:rPr lang="de-DE" dirty="0" err="1" smtClean="0"/>
              <a:t>number</a:t>
            </a:r>
            <a:r>
              <a:rPr lang="de-DE" dirty="0" smtClean="0"/>
              <a:t> </a:t>
            </a:r>
            <a:r>
              <a:rPr lang="de-DE" dirty="0" err="1" smtClean="0"/>
              <a:t>of</a:t>
            </a:r>
            <a:r>
              <a:rPr lang="de-DE" dirty="0" smtClean="0"/>
              <a:t> </a:t>
            </a:r>
            <a:r>
              <a:rPr lang="de-DE" dirty="0" err="1" smtClean="0"/>
              <a:t>deaths</a:t>
            </a:r>
            <a:endParaRPr lang="de-DE" dirty="0"/>
          </a:p>
        </p:txBody>
      </p:sp>
      <p:pic>
        <p:nvPicPr>
          <p:cNvPr id="9" name="Billede 1"/>
          <p:cNvPicPr/>
          <p:nvPr/>
        </p:nvPicPr>
        <p:blipFill rotWithShape="1">
          <a:blip r:embed="rId3">
            <a:extLst>
              <a:ext uri="{28A0092B-C50C-407E-A947-70E740481C1C}">
                <a14:useLocalDpi xmlns:a14="http://schemas.microsoft.com/office/drawing/2010/main" val="0"/>
              </a:ext>
            </a:extLst>
          </a:blip>
          <a:srcRect t="22988"/>
          <a:stretch/>
        </p:blipFill>
        <p:spPr bwMode="auto">
          <a:xfrm>
            <a:off x="609599" y="1425039"/>
            <a:ext cx="6194961" cy="5094514"/>
          </a:xfrm>
          <a:prstGeom prst="rect">
            <a:avLst/>
          </a:prstGeom>
          <a:noFill/>
          <a:ln>
            <a:noFill/>
          </a:ln>
        </p:spPr>
      </p:pic>
    </p:spTree>
    <p:extLst>
      <p:ext uri="{BB962C8B-B14F-4D97-AF65-F5344CB8AC3E}">
        <p14:creationId xmlns:p14="http://schemas.microsoft.com/office/powerpoint/2010/main" val="2325082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r>
              <a:rPr lang="de-DE" smtClean="0"/>
              <a:t>18.05.2020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73</a:t>
            </a:fld>
            <a:endParaRPr lang="de-DE" dirty="0"/>
          </a:p>
        </p:txBody>
      </p:sp>
      <p:sp>
        <p:nvSpPr>
          <p:cNvPr id="8" name="Titel 6"/>
          <p:cNvSpPr txBox="1">
            <a:spLocks noGrp="1"/>
          </p:cNvSpPr>
          <p:nvPr>
            <p:ph type="title"/>
          </p:nvPr>
        </p:nvSpPr>
        <p:spPr>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EUROMOMO-Woche 19: </a:t>
            </a:r>
            <a:r>
              <a:rPr lang="de-DE" dirty="0" err="1"/>
              <a:t>Weekly</a:t>
            </a:r>
            <a:r>
              <a:rPr lang="de-DE" dirty="0"/>
              <a:t> Z-Score </a:t>
            </a:r>
            <a:r>
              <a:rPr lang="de-DE" dirty="0" err="1"/>
              <a:t>by</a:t>
            </a:r>
            <a:r>
              <a:rPr lang="de-DE" dirty="0"/>
              <a:t> </a:t>
            </a:r>
            <a:r>
              <a:rPr lang="de-DE" dirty="0" err="1"/>
              <a:t>country</a:t>
            </a:r>
            <a:endParaRPr lang="de-DE" dirty="0"/>
          </a:p>
        </p:txBody>
      </p:sp>
      <p:pic>
        <p:nvPicPr>
          <p:cNvPr id="9" name="Billede 2"/>
          <p:cNvPicPr/>
          <p:nvPr/>
        </p:nvPicPr>
        <p:blipFill rotWithShape="1">
          <a:blip r:embed="rId3" cstate="print">
            <a:extLst>
              <a:ext uri="{28A0092B-C50C-407E-A947-70E740481C1C}">
                <a14:useLocalDpi xmlns:a14="http://schemas.microsoft.com/office/drawing/2010/main" val="0"/>
              </a:ext>
            </a:extLst>
          </a:blip>
          <a:srcRect b="73628"/>
          <a:stretch/>
        </p:blipFill>
        <p:spPr bwMode="auto">
          <a:xfrm>
            <a:off x="915821" y="1151907"/>
            <a:ext cx="7408781" cy="4180114"/>
          </a:xfrm>
          <a:prstGeom prst="rect">
            <a:avLst/>
          </a:prstGeom>
          <a:noFill/>
          <a:ln>
            <a:noFill/>
          </a:ln>
          <a:extLst>
            <a:ext uri="{53640926-AAD7-44D8-BBD7-CCE9431645EC}">
              <a14:shadowObscured xmlns:a14="http://schemas.microsoft.com/office/drawing/2010/main"/>
            </a:ext>
          </a:extLst>
        </p:spPr>
      </p:pic>
      <p:pic>
        <p:nvPicPr>
          <p:cNvPr id="10" name="Billede 2"/>
          <p:cNvPicPr/>
          <p:nvPr/>
        </p:nvPicPr>
        <p:blipFill rotWithShape="1">
          <a:blip r:embed="rId3" cstate="print">
            <a:extLst>
              <a:ext uri="{28A0092B-C50C-407E-A947-70E740481C1C}">
                <a14:useLocalDpi xmlns:a14="http://schemas.microsoft.com/office/drawing/2010/main" val="0"/>
              </a:ext>
            </a:extLst>
          </a:blip>
          <a:srcRect t="89043"/>
          <a:stretch/>
        </p:blipFill>
        <p:spPr bwMode="auto">
          <a:xfrm>
            <a:off x="915821" y="5332022"/>
            <a:ext cx="7408781" cy="129069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73929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EUROMOMO-Woche </a:t>
            </a:r>
            <a:r>
              <a:rPr lang="de-DE" dirty="0" smtClean="0"/>
              <a:t>19: </a:t>
            </a:r>
            <a:r>
              <a:rPr lang="de-DE" dirty="0" err="1"/>
              <a:t>Weekly</a:t>
            </a:r>
            <a:r>
              <a:rPr lang="de-DE" dirty="0"/>
              <a:t> Z-Score </a:t>
            </a:r>
            <a:r>
              <a:rPr lang="de-DE" dirty="0" err="1"/>
              <a:t>by</a:t>
            </a:r>
            <a:r>
              <a:rPr lang="de-DE" dirty="0"/>
              <a:t> </a:t>
            </a:r>
            <a:r>
              <a:rPr lang="de-DE" dirty="0" err="1"/>
              <a:t>country</a:t>
            </a:r>
            <a:endParaRPr lang="de-DE" dirty="0"/>
          </a:p>
        </p:txBody>
      </p:sp>
      <p:sp>
        <p:nvSpPr>
          <p:cNvPr id="4" name="Datumsplatzhalter 3"/>
          <p:cNvSpPr>
            <a:spLocks noGrp="1"/>
          </p:cNvSpPr>
          <p:nvPr>
            <p:ph type="dt" sz="half" idx="14"/>
          </p:nvPr>
        </p:nvSpPr>
        <p:spPr/>
        <p:txBody>
          <a:bodyPr/>
          <a:lstStyle/>
          <a:p>
            <a:r>
              <a:rPr lang="de-DE" smtClean="0"/>
              <a:t>18.05.2020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74</a:t>
            </a:fld>
            <a:endParaRPr lang="de-DE" dirty="0"/>
          </a:p>
        </p:txBody>
      </p:sp>
      <p:pic>
        <p:nvPicPr>
          <p:cNvPr id="8" name="Billede 2"/>
          <p:cNvPicPr/>
          <p:nvPr/>
        </p:nvPicPr>
        <p:blipFill rotWithShape="1">
          <a:blip r:embed="rId2" cstate="print">
            <a:extLst>
              <a:ext uri="{28A0092B-C50C-407E-A947-70E740481C1C}">
                <a14:useLocalDpi xmlns:a14="http://schemas.microsoft.com/office/drawing/2010/main" val="0"/>
              </a:ext>
            </a:extLst>
          </a:blip>
          <a:srcRect l="-499" t="89388" r="499" b="1824"/>
          <a:stretch/>
        </p:blipFill>
        <p:spPr bwMode="auto">
          <a:xfrm>
            <a:off x="669599" y="5438775"/>
            <a:ext cx="7793673" cy="971549"/>
          </a:xfrm>
          <a:prstGeom prst="rect">
            <a:avLst/>
          </a:prstGeom>
          <a:noFill/>
          <a:ln>
            <a:noFill/>
          </a:ln>
          <a:extLst>
            <a:ext uri="{53640926-AAD7-44D8-BBD7-CCE9431645EC}">
              <a14:shadowObscured xmlns:a14="http://schemas.microsoft.com/office/drawing/2010/main"/>
            </a:ext>
          </a:extLst>
        </p:spPr>
      </p:pic>
      <p:pic>
        <p:nvPicPr>
          <p:cNvPr id="9" name="Billede 2"/>
          <p:cNvPicPr/>
          <p:nvPr/>
        </p:nvPicPr>
        <p:blipFill rotWithShape="1">
          <a:blip r:embed="rId3" cstate="print">
            <a:extLst>
              <a:ext uri="{28A0092B-C50C-407E-A947-70E740481C1C}">
                <a14:useLocalDpi xmlns:a14="http://schemas.microsoft.com/office/drawing/2010/main" val="0"/>
              </a:ext>
            </a:extLst>
          </a:blip>
          <a:srcRect t="25290" b="43476"/>
          <a:stretch/>
        </p:blipFill>
        <p:spPr bwMode="auto">
          <a:xfrm>
            <a:off x="807522" y="1258784"/>
            <a:ext cx="7517081" cy="426324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74883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EUROMOMO-Woche </a:t>
            </a:r>
            <a:r>
              <a:rPr lang="de-DE" dirty="0" smtClean="0"/>
              <a:t>19: </a:t>
            </a:r>
            <a:r>
              <a:rPr lang="de-DE" dirty="0" err="1"/>
              <a:t>Weekly</a:t>
            </a:r>
            <a:r>
              <a:rPr lang="de-DE" dirty="0"/>
              <a:t> Z-Score </a:t>
            </a:r>
            <a:r>
              <a:rPr lang="de-DE" dirty="0" err="1"/>
              <a:t>by</a:t>
            </a:r>
            <a:r>
              <a:rPr lang="de-DE" dirty="0"/>
              <a:t> </a:t>
            </a:r>
            <a:r>
              <a:rPr lang="de-DE" dirty="0" err="1"/>
              <a:t>country</a:t>
            </a:r>
            <a:endParaRPr lang="de-DE" dirty="0"/>
          </a:p>
        </p:txBody>
      </p:sp>
      <p:sp>
        <p:nvSpPr>
          <p:cNvPr id="4" name="Datumsplatzhalter 3"/>
          <p:cNvSpPr>
            <a:spLocks noGrp="1"/>
          </p:cNvSpPr>
          <p:nvPr>
            <p:ph type="dt" sz="half" idx="14"/>
          </p:nvPr>
        </p:nvSpPr>
        <p:spPr/>
        <p:txBody>
          <a:bodyPr/>
          <a:lstStyle/>
          <a:p>
            <a:r>
              <a:rPr lang="de-DE" smtClean="0"/>
              <a:t>18.05.2020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75</a:t>
            </a:fld>
            <a:endParaRPr lang="de-DE" dirty="0"/>
          </a:p>
        </p:txBody>
      </p:sp>
      <p:pic>
        <p:nvPicPr>
          <p:cNvPr id="9" name="Billede 2"/>
          <p:cNvPicPr/>
          <p:nvPr/>
        </p:nvPicPr>
        <p:blipFill rotWithShape="1">
          <a:blip r:embed="rId2" cstate="print">
            <a:extLst>
              <a:ext uri="{28A0092B-C50C-407E-A947-70E740481C1C}">
                <a14:useLocalDpi xmlns:a14="http://schemas.microsoft.com/office/drawing/2010/main" val="0"/>
              </a:ext>
            </a:extLst>
          </a:blip>
          <a:srcRect t="55713"/>
          <a:stretch/>
        </p:blipFill>
        <p:spPr bwMode="auto">
          <a:xfrm>
            <a:off x="229733" y="1140031"/>
            <a:ext cx="7823187" cy="524889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2840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4624"/>
            <a:ext cx="8229600" cy="1143000"/>
          </a:xfrm>
        </p:spPr>
        <p:txBody>
          <a:bodyPr/>
          <a:lstStyle/>
          <a:p>
            <a:r>
              <a:rPr lang="de-DE" dirty="0" smtClean="0"/>
              <a:t>EUROMOMO</a:t>
            </a:r>
            <a:endParaRPr lang="de-DE"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764704"/>
            <a:ext cx="9105900" cy="303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5" name="Picture 3"/>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251520" y="3356992"/>
            <a:ext cx="8229600" cy="32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611560" y="6453336"/>
            <a:ext cx="4595104" cy="369332"/>
          </a:xfrm>
          <a:prstGeom prst="rect">
            <a:avLst/>
          </a:prstGeom>
          <a:noFill/>
        </p:spPr>
        <p:txBody>
          <a:bodyPr wrap="none" rtlCol="0">
            <a:spAutoFit/>
          </a:bodyPr>
          <a:lstStyle/>
          <a:p>
            <a:r>
              <a:rPr lang="de-DE" dirty="0" smtClean="0"/>
              <a:t>https://www.euromomo.eu/graphs-and-maps/</a:t>
            </a:r>
            <a:endParaRPr lang="de-DE" dirty="0"/>
          </a:p>
        </p:txBody>
      </p:sp>
      <p:sp>
        <p:nvSpPr>
          <p:cNvPr id="3" name="Datumsplatzhalter 2"/>
          <p:cNvSpPr>
            <a:spLocks noGrp="1"/>
          </p:cNvSpPr>
          <p:nvPr>
            <p:ph type="dt" sz="half" idx="14"/>
          </p:nvPr>
        </p:nvSpPr>
        <p:spPr/>
        <p:txBody>
          <a:bodyPr/>
          <a:lstStyle/>
          <a:p>
            <a:r>
              <a:rPr lang="de-DE" smtClean="0"/>
              <a:t>18.05.2020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76</a:t>
            </a:fld>
            <a:endParaRPr lang="de-DE" dirty="0"/>
          </a:p>
        </p:txBody>
      </p:sp>
    </p:spTree>
    <p:extLst>
      <p:ext uri="{BB962C8B-B14F-4D97-AF65-F5344CB8AC3E}">
        <p14:creationId xmlns:p14="http://schemas.microsoft.com/office/powerpoint/2010/main" val="211719728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34818"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395536" y="204514"/>
            <a:ext cx="8284327" cy="6653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atumsplatzhalter 2"/>
          <p:cNvSpPr>
            <a:spLocks noGrp="1"/>
          </p:cNvSpPr>
          <p:nvPr>
            <p:ph type="dt" sz="half" idx="14"/>
          </p:nvPr>
        </p:nvSpPr>
        <p:spPr/>
        <p:txBody>
          <a:bodyPr/>
          <a:lstStyle/>
          <a:p>
            <a:r>
              <a:rPr lang="de-DE" smtClean="0"/>
              <a:t>18.05.2020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77</a:t>
            </a:fld>
            <a:endParaRPr lang="de-DE" dirty="0"/>
          </a:p>
        </p:txBody>
      </p:sp>
    </p:spTree>
    <p:extLst>
      <p:ext uri="{BB962C8B-B14F-4D97-AF65-F5344CB8AC3E}">
        <p14:creationId xmlns:p14="http://schemas.microsoft.com/office/powerpoint/2010/main" val="273044224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Deutschland</a:t>
            </a:r>
            <a:endParaRPr lang="de-DE" dirty="0"/>
          </a:p>
        </p:txBody>
      </p:sp>
      <p:sp>
        <p:nvSpPr>
          <p:cNvPr id="4" name="Inhaltsplatzhalter 3"/>
          <p:cNvSpPr>
            <a:spLocks noGrp="1"/>
          </p:cNvSpPr>
          <p:nvPr>
            <p:ph idx="4294967295"/>
          </p:nvPr>
        </p:nvSpPr>
        <p:spPr>
          <a:xfrm>
            <a:off x="457200" y="1600200"/>
            <a:ext cx="8229600" cy="4525963"/>
          </a:xfrm>
          <a:prstGeom prst="rect">
            <a:avLst/>
          </a:prstGeom>
        </p:spPr>
        <p:txBody>
          <a:bodyPr/>
          <a:lstStyle/>
          <a:p>
            <a:endParaRPr lang="de-DE"/>
          </a:p>
        </p:txBody>
      </p:sp>
      <p:sp>
        <p:nvSpPr>
          <p:cNvPr id="3" name="Datumsplatzhalter 2"/>
          <p:cNvSpPr>
            <a:spLocks noGrp="1"/>
          </p:cNvSpPr>
          <p:nvPr>
            <p:ph type="dt" sz="half" idx="14"/>
          </p:nvPr>
        </p:nvSpPr>
        <p:spPr/>
        <p:txBody>
          <a:bodyPr/>
          <a:lstStyle/>
          <a:p>
            <a:r>
              <a:rPr lang="de-DE" smtClean="0"/>
              <a:t>18.05.2020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78</a:t>
            </a:fld>
            <a:endParaRPr lang="de-DE" dirty="0"/>
          </a:p>
        </p:txBody>
      </p:sp>
    </p:spTree>
    <p:extLst>
      <p:ext uri="{BB962C8B-B14F-4D97-AF65-F5344CB8AC3E}">
        <p14:creationId xmlns:p14="http://schemas.microsoft.com/office/powerpoint/2010/main" val="175965843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971600" y="27404"/>
            <a:ext cx="6840760" cy="6830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4"/>
          </p:nvPr>
        </p:nvSpPr>
        <p:spPr/>
        <p:txBody>
          <a:bodyPr/>
          <a:lstStyle/>
          <a:p>
            <a:r>
              <a:rPr lang="de-DE" smtClean="0"/>
              <a:t>18.05.2020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79</a:t>
            </a:fld>
            <a:endParaRPr lang="de-DE" dirty="0"/>
          </a:p>
        </p:txBody>
      </p:sp>
    </p:spTree>
    <p:extLst>
      <p:ext uri="{BB962C8B-B14F-4D97-AF65-F5344CB8AC3E}">
        <p14:creationId xmlns:p14="http://schemas.microsoft.com/office/powerpoint/2010/main" val="1892787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75127" y="1095376"/>
            <a:ext cx="8092593" cy="5723088"/>
          </a:xfrm>
        </p:spPr>
        <p:txBody>
          <a:bodyPr>
            <a:normAutofit fontScale="85000" lnSpcReduction="20000"/>
          </a:bodyPr>
          <a:lstStyle/>
          <a:p>
            <a:r>
              <a:rPr lang="de-DE" dirty="0" smtClean="0"/>
              <a:t>Schätzung der Reproduktionszahl (R):  </a:t>
            </a:r>
          </a:p>
          <a:p>
            <a:pPr lvl="1"/>
            <a:r>
              <a:rPr lang="de-DE" sz="1900" dirty="0" smtClean="0"/>
              <a:t>Gestern: 0,94 </a:t>
            </a:r>
            <a:r>
              <a:rPr lang="de-DE" sz="1900" dirty="0"/>
              <a:t>(95%-</a:t>
            </a:r>
            <a:r>
              <a:rPr lang="de-DE" sz="1900" dirty="0" smtClean="0"/>
              <a:t>Präzisionsintervall: 0,78-1,10) </a:t>
            </a:r>
          </a:p>
          <a:p>
            <a:pPr lvl="1"/>
            <a:r>
              <a:rPr lang="de-DE" sz="1900" dirty="0" smtClean="0"/>
              <a:t>Heute: 	   0,91 (95%-Präzisionsintervall</a:t>
            </a:r>
            <a:r>
              <a:rPr lang="de-DE" sz="1900" dirty="0"/>
              <a:t>: </a:t>
            </a:r>
            <a:r>
              <a:rPr lang="de-DE" sz="1900" dirty="0" smtClean="0"/>
              <a:t>0,77 – 1,09) </a:t>
            </a:r>
          </a:p>
          <a:p>
            <a:pPr>
              <a:spcBef>
                <a:spcPts val="600"/>
              </a:spcBef>
            </a:pPr>
            <a:r>
              <a:rPr lang="de-DE" dirty="0" smtClean="0"/>
              <a:t>Diese </a:t>
            </a:r>
            <a:r>
              <a:rPr lang="de-DE" dirty="0"/>
              <a:t>Schätzung basiert auf </a:t>
            </a:r>
            <a:endParaRPr lang="de-DE" dirty="0" smtClean="0"/>
          </a:p>
          <a:p>
            <a:pPr lvl="1"/>
            <a:r>
              <a:rPr lang="de-DE" sz="1900" dirty="0" smtClean="0"/>
              <a:t>den übermittelten </a:t>
            </a:r>
            <a:r>
              <a:rPr lang="de-DE" sz="1900" dirty="0"/>
              <a:t>COVID-19 Fällen mit Stand </a:t>
            </a:r>
            <a:r>
              <a:rPr lang="de-DE" sz="1900" dirty="0" smtClean="0"/>
              <a:t>14.05.2020 </a:t>
            </a:r>
          </a:p>
          <a:p>
            <a:pPr lvl="2"/>
            <a:r>
              <a:rPr lang="de-DE" dirty="0" smtClean="0"/>
              <a:t>Fälle mit Erkrankungsbeginn in den letzten 3 Tagen nicht berücksichtigt</a:t>
            </a:r>
          </a:p>
          <a:p>
            <a:pPr lvl="1"/>
            <a:r>
              <a:rPr lang="de-DE" sz="1900" dirty="0" smtClean="0"/>
              <a:t>Annahme </a:t>
            </a:r>
            <a:r>
              <a:rPr lang="de-DE" sz="1900" dirty="0"/>
              <a:t>einer </a:t>
            </a:r>
            <a:r>
              <a:rPr lang="de-DE" sz="1900" dirty="0" smtClean="0"/>
              <a:t>mittleren Generationszeit </a:t>
            </a:r>
            <a:r>
              <a:rPr lang="de-DE" sz="1900" dirty="0"/>
              <a:t>von 4 </a:t>
            </a:r>
            <a:r>
              <a:rPr lang="de-DE" sz="1900" dirty="0" smtClean="0"/>
              <a:t>Tagen</a:t>
            </a:r>
            <a:endParaRPr lang="de-DE" sz="1900" dirty="0"/>
          </a:p>
          <a:p>
            <a:pPr lvl="1"/>
            <a:r>
              <a:rPr lang="de-DE" sz="1900" dirty="0" smtClean="0"/>
              <a:t>Verwendung </a:t>
            </a:r>
            <a:r>
              <a:rPr lang="de-DE" sz="1900" dirty="0"/>
              <a:t>eines gleitenden </a:t>
            </a:r>
            <a:r>
              <a:rPr lang="de-DE" sz="1900" dirty="0" smtClean="0"/>
              <a:t>4-Tages-Mittels </a:t>
            </a:r>
            <a:r>
              <a:rPr lang="de-DE" sz="1900" dirty="0"/>
              <a:t>der </a:t>
            </a:r>
            <a:r>
              <a:rPr lang="de-DE" sz="1900" dirty="0" err="1" smtClean="0"/>
              <a:t>Nowcasting</a:t>
            </a:r>
            <a:r>
              <a:rPr lang="de-DE" sz="1900" dirty="0" smtClean="0"/>
              <a:t>-Kurve</a:t>
            </a:r>
          </a:p>
          <a:p>
            <a:pPr lvl="1"/>
            <a:r>
              <a:rPr lang="de-DE" sz="1900" dirty="0" smtClean="0"/>
              <a:t>Vergleicht 4-Tages-Mittelwert </a:t>
            </a:r>
            <a:r>
              <a:rPr lang="de-DE" sz="1900" dirty="0"/>
              <a:t>der Neuerkrankungen eines Tages mit dem </a:t>
            </a:r>
            <a:r>
              <a:rPr lang="de-DE" sz="1900" dirty="0" smtClean="0"/>
              <a:t>4-Tages-Mittelwert </a:t>
            </a:r>
            <a:r>
              <a:rPr lang="de-DE" sz="1900" dirty="0"/>
              <a:t>4 Tage </a:t>
            </a:r>
            <a:r>
              <a:rPr lang="de-DE" sz="1900" dirty="0" smtClean="0"/>
              <a:t>zuvor</a:t>
            </a:r>
          </a:p>
          <a:p>
            <a:pPr>
              <a:spcBef>
                <a:spcPts val="600"/>
              </a:spcBef>
            </a:pPr>
            <a:r>
              <a:rPr lang="de-DE" dirty="0" smtClean="0"/>
              <a:t>Schätzung eines stabileren R (7-Tage-R):</a:t>
            </a:r>
          </a:p>
          <a:p>
            <a:pPr lvl="1"/>
            <a:r>
              <a:rPr lang="de-DE" sz="1900" dirty="0"/>
              <a:t>Gestern: 0,87 (95%-Präzisionsintervall: 0,78-0,97)</a:t>
            </a:r>
          </a:p>
          <a:p>
            <a:pPr lvl="1"/>
            <a:r>
              <a:rPr lang="de-DE" sz="1900" dirty="0"/>
              <a:t>Heute:    0,82 (95%-Präzisionsintervall: 0,75 – 0,89)</a:t>
            </a:r>
          </a:p>
          <a:p>
            <a:pPr>
              <a:spcBef>
                <a:spcPts val="600"/>
              </a:spcBef>
            </a:pPr>
            <a:r>
              <a:rPr lang="de-DE" dirty="0"/>
              <a:t>Diese Schätzung basiert auf </a:t>
            </a:r>
            <a:endParaRPr lang="de-DE" dirty="0" smtClean="0"/>
          </a:p>
          <a:p>
            <a:pPr marL="742950" lvl="2" indent="-342900"/>
            <a:r>
              <a:rPr lang="de-DE" sz="1900" dirty="0"/>
              <a:t>den übermittelten COVID-19 Fällen mit Stand </a:t>
            </a:r>
            <a:r>
              <a:rPr lang="de-DE" sz="1900" dirty="0" smtClean="0"/>
              <a:t>13.05.2020 </a:t>
            </a:r>
          </a:p>
          <a:p>
            <a:pPr marL="1200150" lvl="3" indent="-342900"/>
            <a:r>
              <a:rPr lang="de-DE" sz="1900" dirty="0"/>
              <a:t>Fälle mit Erkrankungsbeginn in den letzten </a:t>
            </a:r>
            <a:r>
              <a:rPr lang="de-DE" sz="1900" dirty="0" smtClean="0"/>
              <a:t>4 </a:t>
            </a:r>
            <a:r>
              <a:rPr lang="de-DE" sz="1900" dirty="0"/>
              <a:t>Tagen nicht </a:t>
            </a:r>
            <a:r>
              <a:rPr lang="de-DE" sz="1900" dirty="0" smtClean="0"/>
              <a:t>berücksichtigt</a:t>
            </a:r>
          </a:p>
          <a:p>
            <a:pPr marL="742950" lvl="2" indent="-342900"/>
            <a:r>
              <a:rPr lang="de-DE" sz="1900" dirty="0" smtClean="0"/>
              <a:t>Annahme einer mittleren Generationszeit von 4 Tagen</a:t>
            </a:r>
          </a:p>
          <a:p>
            <a:pPr marL="742950" lvl="2" indent="-342900"/>
            <a:r>
              <a:rPr lang="de-DE" sz="1900" dirty="0" smtClean="0"/>
              <a:t>Verwendung </a:t>
            </a:r>
            <a:r>
              <a:rPr lang="de-DE" sz="1900" dirty="0"/>
              <a:t>eines gleitenden 7-Tages-Mittels der </a:t>
            </a:r>
            <a:r>
              <a:rPr lang="de-DE" sz="1900" dirty="0" err="1"/>
              <a:t>Nowcasting</a:t>
            </a:r>
            <a:r>
              <a:rPr lang="de-DE" sz="1900" dirty="0"/>
              <a:t>-Kurve </a:t>
            </a:r>
            <a:endParaRPr lang="de-DE" sz="1900" dirty="0" smtClean="0"/>
          </a:p>
          <a:p>
            <a:pPr marL="742950" lvl="2" indent="-342900"/>
            <a:r>
              <a:rPr lang="de-DE" sz="1900" dirty="0" smtClean="0"/>
              <a:t>Vergleicht 7-Tages-Mittelwert </a:t>
            </a:r>
            <a:r>
              <a:rPr lang="de-DE" sz="1900" dirty="0"/>
              <a:t>der Neuerkrankungen eines Tages mit dem 7-Tages-Mittelwert 4 Tage </a:t>
            </a:r>
            <a:r>
              <a:rPr lang="de-DE" sz="1900" dirty="0" smtClean="0"/>
              <a:t>zuvor</a:t>
            </a:r>
          </a:p>
          <a:p>
            <a:pPr marL="742950" lvl="2" indent="-342900"/>
            <a:r>
              <a:rPr lang="de-DE" sz="1900" dirty="0"/>
              <a:t>Schwankungen werden dadurch stärker ausgeglichen</a:t>
            </a:r>
            <a:endParaRPr lang="de-DE" sz="1900" dirty="0" smtClean="0"/>
          </a:p>
          <a:p>
            <a:pPr marL="742950" lvl="2" indent="-342900"/>
            <a:endParaRPr lang="de-DE" sz="1900" dirty="0"/>
          </a:p>
          <a:p>
            <a:pPr marL="742950" lvl="2" indent="-342900"/>
            <a:endParaRPr lang="de-DE" dirty="0" smtClean="0"/>
          </a:p>
          <a:p>
            <a:pPr lvl="2"/>
            <a:endParaRPr lang="de-DE" dirty="0"/>
          </a:p>
          <a:p>
            <a:pPr lvl="1"/>
            <a:endParaRPr lang="de-DE" dirty="0" smtClean="0"/>
          </a:p>
          <a:p>
            <a:pPr lvl="1"/>
            <a:endParaRPr lang="de-DE" dirty="0" smtClean="0"/>
          </a:p>
          <a:p>
            <a:pPr marL="0" indent="0">
              <a:buNone/>
            </a:pPr>
            <a:endParaRPr lang="de-DE" dirty="0"/>
          </a:p>
          <a:p>
            <a:pPr marL="0" indent="0">
              <a:buNone/>
            </a:pPr>
            <a:endParaRPr lang="de-DE" dirty="0"/>
          </a:p>
          <a:p>
            <a:endParaRPr lang="de-DE" dirty="0"/>
          </a:p>
        </p:txBody>
      </p:sp>
      <p:sp>
        <p:nvSpPr>
          <p:cNvPr id="4" name="Datumsplatzhalter 3"/>
          <p:cNvSpPr>
            <a:spLocks noGrp="1"/>
          </p:cNvSpPr>
          <p:nvPr>
            <p:ph type="dt" sz="half" idx="14"/>
          </p:nvPr>
        </p:nvSpPr>
        <p:spPr/>
        <p:txBody>
          <a:bodyPr/>
          <a:lstStyle/>
          <a:p>
            <a:r>
              <a:rPr lang="de-DE" smtClean="0"/>
              <a:t>18.05.2020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8</a:t>
            </a:fld>
            <a:endParaRPr lang="de-DE" dirty="0"/>
          </a:p>
        </p:txBody>
      </p:sp>
      <p:sp>
        <p:nvSpPr>
          <p:cNvPr id="7" name="Titel 1"/>
          <p:cNvSpPr txBox="1">
            <a:spLocks/>
          </p:cNvSpPr>
          <p:nvPr/>
        </p:nvSpPr>
        <p:spPr>
          <a:xfrm>
            <a:off x="1" y="287777"/>
            <a:ext cx="7239000" cy="630942"/>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Schätzung der Reproduktionszahl (R)</a:t>
            </a:r>
          </a:p>
          <a:p>
            <a:pPr>
              <a:spcBef>
                <a:spcPts val="600"/>
              </a:spcBef>
            </a:pPr>
            <a:r>
              <a:rPr lang="de-DE" sz="1600" dirty="0">
                <a:solidFill>
                  <a:schemeClr val="bg1"/>
                </a:solidFill>
              </a:rPr>
              <a:t>(Datenstand 18.05.2020   00:00 Uhr (unter Berücksichtigung der Fälle bis 14.05.2020</a:t>
            </a:r>
            <a:r>
              <a:rPr lang="de-DE" sz="1600" dirty="0" smtClean="0">
                <a:solidFill>
                  <a:schemeClr val="bg1"/>
                </a:solidFill>
              </a:rPr>
              <a:t>)</a:t>
            </a:r>
            <a:endParaRPr lang="de-DE" sz="1600" dirty="0">
              <a:solidFill>
                <a:schemeClr val="bg1"/>
              </a:solidFill>
            </a:endParaRPr>
          </a:p>
        </p:txBody>
      </p:sp>
    </p:spTree>
    <p:extLst>
      <p:ext uri="{BB962C8B-B14F-4D97-AF65-F5344CB8AC3E}">
        <p14:creationId xmlns:p14="http://schemas.microsoft.com/office/powerpoint/2010/main" val="1655247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Baden-Württemberg</a:t>
            </a:r>
            <a:endParaRPr lang="de-DE" dirty="0"/>
          </a:p>
        </p:txBody>
      </p:sp>
      <p:sp>
        <p:nvSpPr>
          <p:cNvPr id="3" name="Inhaltsplatzhalter 2"/>
          <p:cNvSpPr>
            <a:spLocks noGrp="1"/>
          </p:cNvSpPr>
          <p:nvPr>
            <p:ph idx="4294967295"/>
          </p:nvPr>
        </p:nvSpPr>
        <p:spPr>
          <a:xfrm>
            <a:off x="457200" y="1600200"/>
            <a:ext cx="8229600" cy="4525963"/>
          </a:xfrm>
          <a:prstGeom prst="rect">
            <a:avLst/>
          </a:prstGeom>
        </p:spPr>
        <p:txBody>
          <a:bodyPr/>
          <a:lstStyle/>
          <a:p>
            <a:endParaRPr lang="de-DE"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412776"/>
            <a:ext cx="8351155" cy="4653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umsplatzhalter 3"/>
          <p:cNvSpPr>
            <a:spLocks noGrp="1"/>
          </p:cNvSpPr>
          <p:nvPr>
            <p:ph type="dt" sz="half" idx="14"/>
          </p:nvPr>
        </p:nvSpPr>
        <p:spPr/>
        <p:txBody>
          <a:bodyPr/>
          <a:lstStyle/>
          <a:p>
            <a:r>
              <a:rPr lang="de-DE" smtClean="0"/>
              <a:t>18.05.2020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80</a:t>
            </a:fld>
            <a:endParaRPr lang="de-DE" dirty="0"/>
          </a:p>
        </p:txBody>
      </p:sp>
    </p:spTree>
    <p:extLst>
      <p:ext uri="{BB962C8B-B14F-4D97-AF65-F5344CB8AC3E}">
        <p14:creationId xmlns:p14="http://schemas.microsoft.com/office/powerpoint/2010/main" val="2501040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4294967295"/>
          </p:nvPr>
        </p:nvSpPr>
        <p:spPr>
          <a:xfrm>
            <a:off x="457200" y="1600200"/>
            <a:ext cx="8229600" cy="4525963"/>
          </a:xfrm>
          <a:prstGeom prst="rect">
            <a:avLst/>
          </a:prstGeom>
        </p:spPr>
        <p:txBody>
          <a:bodyPr/>
          <a:lstStyle/>
          <a:p>
            <a:endParaRPr lang="de-D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24339"/>
            <a:ext cx="6768752" cy="6768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umsplatzhalter 3"/>
          <p:cNvSpPr>
            <a:spLocks noGrp="1"/>
          </p:cNvSpPr>
          <p:nvPr>
            <p:ph type="dt" sz="half" idx="14"/>
          </p:nvPr>
        </p:nvSpPr>
        <p:spPr/>
        <p:txBody>
          <a:bodyPr/>
          <a:lstStyle/>
          <a:p>
            <a:r>
              <a:rPr lang="de-DE" smtClean="0"/>
              <a:t>18.05.2020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81</a:t>
            </a:fld>
            <a:endParaRPr lang="de-DE" dirty="0"/>
          </a:p>
        </p:txBody>
      </p:sp>
    </p:spTree>
    <p:extLst>
      <p:ext uri="{BB962C8B-B14F-4D97-AF65-F5344CB8AC3E}">
        <p14:creationId xmlns:p14="http://schemas.microsoft.com/office/powerpoint/2010/main" val="189419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Bayern</a:t>
            </a:r>
            <a:endParaRPr lang="de-DE" dirty="0"/>
          </a:p>
        </p:txBody>
      </p:sp>
      <p:pic>
        <p:nvPicPr>
          <p:cNvPr id="2050"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467494" y="1630718"/>
            <a:ext cx="8496994" cy="4318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atumsplatzhalter 2"/>
          <p:cNvSpPr>
            <a:spLocks noGrp="1"/>
          </p:cNvSpPr>
          <p:nvPr>
            <p:ph type="dt" sz="half" idx="14"/>
          </p:nvPr>
        </p:nvSpPr>
        <p:spPr/>
        <p:txBody>
          <a:bodyPr/>
          <a:lstStyle/>
          <a:p>
            <a:r>
              <a:rPr lang="de-DE" smtClean="0"/>
              <a:t>18.05.2020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82</a:t>
            </a:fld>
            <a:endParaRPr lang="de-DE" dirty="0"/>
          </a:p>
        </p:txBody>
      </p:sp>
    </p:spTree>
    <p:extLst>
      <p:ext uri="{BB962C8B-B14F-4D97-AF65-F5344CB8AC3E}">
        <p14:creationId xmlns:p14="http://schemas.microsoft.com/office/powerpoint/2010/main" val="958460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3074"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683568" y="15134"/>
            <a:ext cx="6840759" cy="6769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atumsplatzhalter 2"/>
          <p:cNvSpPr>
            <a:spLocks noGrp="1"/>
          </p:cNvSpPr>
          <p:nvPr>
            <p:ph type="dt" sz="half" idx="14"/>
          </p:nvPr>
        </p:nvSpPr>
        <p:spPr/>
        <p:txBody>
          <a:bodyPr/>
          <a:lstStyle/>
          <a:p>
            <a:r>
              <a:rPr lang="de-DE" smtClean="0"/>
              <a:t>18.05.2020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83</a:t>
            </a:fld>
            <a:endParaRPr lang="de-DE" dirty="0"/>
          </a:p>
        </p:txBody>
      </p:sp>
    </p:spTree>
    <p:extLst>
      <p:ext uri="{BB962C8B-B14F-4D97-AF65-F5344CB8AC3E}">
        <p14:creationId xmlns:p14="http://schemas.microsoft.com/office/powerpoint/2010/main" val="147815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Bremen</a:t>
            </a:r>
            <a:endParaRPr lang="de-DE" dirty="0"/>
          </a:p>
        </p:txBody>
      </p:sp>
      <p:pic>
        <p:nvPicPr>
          <p:cNvPr id="5122"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51520" y="1513711"/>
            <a:ext cx="8712968" cy="4660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atumsplatzhalter 2"/>
          <p:cNvSpPr>
            <a:spLocks noGrp="1"/>
          </p:cNvSpPr>
          <p:nvPr>
            <p:ph type="dt" sz="half" idx="14"/>
          </p:nvPr>
        </p:nvSpPr>
        <p:spPr/>
        <p:txBody>
          <a:bodyPr/>
          <a:lstStyle/>
          <a:p>
            <a:r>
              <a:rPr lang="de-DE" smtClean="0"/>
              <a:t>18.05.2020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84</a:t>
            </a:fld>
            <a:endParaRPr lang="de-DE" dirty="0"/>
          </a:p>
        </p:txBody>
      </p:sp>
    </p:spTree>
    <p:extLst>
      <p:ext uri="{BB962C8B-B14F-4D97-AF65-F5344CB8AC3E}">
        <p14:creationId xmlns:p14="http://schemas.microsoft.com/office/powerpoint/2010/main" val="3566422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4294967295"/>
          </p:nvPr>
        </p:nvSpPr>
        <p:spPr>
          <a:xfrm>
            <a:off x="457200" y="1600200"/>
            <a:ext cx="8229600" cy="4525963"/>
          </a:xfrm>
          <a:prstGeom prst="rect">
            <a:avLst/>
          </a:prstGeom>
        </p:spPr>
        <p:txBody>
          <a:bodyPr/>
          <a:lstStyle/>
          <a:p>
            <a:endParaRPr lang="de-DE"/>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8103" y="39581"/>
            <a:ext cx="6808273" cy="6818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umsplatzhalter 3"/>
          <p:cNvSpPr>
            <a:spLocks noGrp="1"/>
          </p:cNvSpPr>
          <p:nvPr>
            <p:ph type="dt" sz="half" idx="14"/>
          </p:nvPr>
        </p:nvSpPr>
        <p:spPr/>
        <p:txBody>
          <a:bodyPr/>
          <a:lstStyle/>
          <a:p>
            <a:r>
              <a:rPr lang="de-DE" smtClean="0"/>
              <a:t>18.05.2020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85</a:t>
            </a:fld>
            <a:endParaRPr lang="de-DE" dirty="0"/>
          </a:p>
        </p:txBody>
      </p:sp>
    </p:spTree>
    <p:extLst>
      <p:ext uri="{BB962C8B-B14F-4D97-AF65-F5344CB8AC3E}">
        <p14:creationId xmlns:p14="http://schemas.microsoft.com/office/powerpoint/2010/main" val="3266965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Berlin</a:t>
            </a:r>
            <a:endParaRPr lang="de-DE" dirty="0"/>
          </a:p>
        </p:txBody>
      </p:sp>
      <p:sp>
        <p:nvSpPr>
          <p:cNvPr id="3" name="Inhaltsplatzhalter 2"/>
          <p:cNvSpPr>
            <a:spLocks noGrp="1"/>
          </p:cNvSpPr>
          <p:nvPr>
            <p:ph idx="4294967295"/>
          </p:nvPr>
        </p:nvSpPr>
        <p:spPr>
          <a:xfrm>
            <a:off x="457200" y="1600200"/>
            <a:ext cx="8229600" cy="4525963"/>
          </a:xfrm>
          <a:prstGeom prst="rect">
            <a:avLst/>
          </a:prstGeom>
        </p:spPr>
        <p:txBody>
          <a:bodyPr/>
          <a:lstStyle/>
          <a:p>
            <a:endParaRPr lang="de-DE"/>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340768"/>
            <a:ext cx="9402040" cy="5267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umsplatzhalter 3"/>
          <p:cNvSpPr>
            <a:spLocks noGrp="1"/>
          </p:cNvSpPr>
          <p:nvPr>
            <p:ph type="dt" sz="half" idx="14"/>
          </p:nvPr>
        </p:nvSpPr>
        <p:spPr/>
        <p:txBody>
          <a:bodyPr/>
          <a:lstStyle/>
          <a:p>
            <a:r>
              <a:rPr lang="de-DE" smtClean="0"/>
              <a:t>18.05.2020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86</a:t>
            </a:fld>
            <a:endParaRPr lang="de-DE" dirty="0"/>
          </a:p>
        </p:txBody>
      </p:sp>
    </p:spTree>
    <p:extLst>
      <p:ext uri="{BB962C8B-B14F-4D97-AF65-F5344CB8AC3E}">
        <p14:creationId xmlns:p14="http://schemas.microsoft.com/office/powerpoint/2010/main" val="444922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sp>
        <p:nvSpPr>
          <p:cNvPr id="3" name="Inhaltsplatzhalter 2"/>
          <p:cNvSpPr>
            <a:spLocks noGrp="1"/>
          </p:cNvSpPr>
          <p:nvPr>
            <p:ph idx="4294967295"/>
          </p:nvPr>
        </p:nvSpPr>
        <p:spPr>
          <a:xfrm>
            <a:off x="457200" y="1600200"/>
            <a:ext cx="8229600" cy="4525963"/>
          </a:xfrm>
          <a:prstGeom prst="rect">
            <a:avLst/>
          </a:prstGeom>
        </p:spPr>
        <p:txBody>
          <a:bodyPr/>
          <a:lstStyle/>
          <a:p>
            <a:endParaRPr lang="de-DE"/>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
            <a:ext cx="7151315" cy="6905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umsplatzhalter 3"/>
          <p:cNvSpPr>
            <a:spLocks noGrp="1"/>
          </p:cNvSpPr>
          <p:nvPr>
            <p:ph type="dt" sz="half" idx="14"/>
          </p:nvPr>
        </p:nvSpPr>
        <p:spPr/>
        <p:txBody>
          <a:bodyPr/>
          <a:lstStyle/>
          <a:p>
            <a:r>
              <a:rPr lang="de-DE" smtClean="0"/>
              <a:t>18.05.2020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87</a:t>
            </a:fld>
            <a:endParaRPr lang="de-DE" dirty="0"/>
          </a:p>
        </p:txBody>
      </p:sp>
    </p:spTree>
    <p:extLst>
      <p:ext uri="{BB962C8B-B14F-4D97-AF65-F5344CB8AC3E}">
        <p14:creationId xmlns:p14="http://schemas.microsoft.com/office/powerpoint/2010/main" val="3083000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Brandenburg</a:t>
            </a:r>
            <a:endParaRPr lang="de-DE" dirty="0"/>
          </a:p>
        </p:txBody>
      </p:sp>
      <p:pic>
        <p:nvPicPr>
          <p:cNvPr id="8194"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323528" y="1538780"/>
            <a:ext cx="8424936" cy="4688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atumsplatzhalter 2"/>
          <p:cNvSpPr>
            <a:spLocks noGrp="1"/>
          </p:cNvSpPr>
          <p:nvPr>
            <p:ph type="dt" sz="half" idx="14"/>
          </p:nvPr>
        </p:nvSpPr>
        <p:spPr/>
        <p:txBody>
          <a:bodyPr/>
          <a:lstStyle/>
          <a:p>
            <a:r>
              <a:rPr lang="de-DE" smtClean="0"/>
              <a:t>18.05.2020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88</a:t>
            </a:fld>
            <a:endParaRPr lang="de-DE" dirty="0"/>
          </a:p>
        </p:txBody>
      </p:sp>
    </p:spTree>
    <p:extLst>
      <p:ext uri="{BB962C8B-B14F-4D97-AF65-F5344CB8AC3E}">
        <p14:creationId xmlns:p14="http://schemas.microsoft.com/office/powerpoint/2010/main" val="602117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736445" y="44624"/>
            <a:ext cx="6843702" cy="6813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4"/>
          </p:nvPr>
        </p:nvSpPr>
        <p:spPr/>
        <p:txBody>
          <a:bodyPr/>
          <a:lstStyle/>
          <a:p>
            <a:r>
              <a:rPr lang="de-DE" smtClean="0"/>
              <a:t>18.05.2020</a:t>
            </a:r>
            <a:endParaRPr lang="de-DE" dirty="0"/>
          </a:p>
        </p:txBody>
      </p:sp>
      <p:sp>
        <p:nvSpPr>
          <p:cNvPr id="3" name="Fußzeilenplatzhalter 2"/>
          <p:cNvSpPr>
            <a:spLocks noGrp="1"/>
          </p:cNvSpPr>
          <p:nvPr>
            <p:ph type="ftr" sz="quarter" idx="15"/>
          </p:nvPr>
        </p:nvSpPr>
        <p:spPr/>
        <p:txBody>
          <a:bodyPr/>
          <a:lstStyle/>
          <a:p>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89</a:t>
            </a:fld>
            <a:endParaRPr lang="de-DE" dirty="0"/>
          </a:p>
        </p:txBody>
      </p:sp>
    </p:spTree>
    <p:extLst>
      <p:ext uri="{BB962C8B-B14F-4D97-AF65-F5344CB8AC3E}">
        <p14:creationId xmlns:p14="http://schemas.microsoft.com/office/powerpoint/2010/main" val="2028477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199" y="709114"/>
            <a:ext cx="8092593" cy="5302250"/>
          </a:xfrm>
        </p:spPr>
        <p:txBody>
          <a:bodyPr>
            <a:normAutofit/>
          </a:bodyPr>
          <a:lstStyle/>
          <a:p>
            <a:pPr marL="0" indent="0">
              <a:buNone/>
            </a:pPr>
            <a:endParaRPr lang="de-DE" dirty="0" smtClean="0"/>
          </a:p>
          <a:p>
            <a:pPr marL="0" indent="0">
              <a:buNone/>
            </a:pPr>
            <a:endParaRPr lang="de-DE" dirty="0"/>
          </a:p>
          <a:p>
            <a:pPr marL="0" indent="0">
              <a:buNone/>
            </a:pPr>
            <a:endParaRPr lang="de-DE" dirty="0"/>
          </a:p>
          <a:p>
            <a:pPr marL="0" indent="0">
              <a:buNone/>
            </a:pPr>
            <a:r>
              <a:rPr lang="de-DE" dirty="0" smtClean="0"/>
              <a:t> </a:t>
            </a:r>
            <a:endParaRPr lang="de-DE" dirty="0"/>
          </a:p>
        </p:txBody>
      </p:sp>
      <p:sp>
        <p:nvSpPr>
          <p:cNvPr id="4" name="Datumsplatzhalter 3"/>
          <p:cNvSpPr>
            <a:spLocks noGrp="1"/>
          </p:cNvSpPr>
          <p:nvPr>
            <p:ph type="dt" sz="half" idx="14"/>
          </p:nvPr>
        </p:nvSpPr>
        <p:spPr/>
        <p:txBody>
          <a:bodyPr/>
          <a:lstStyle/>
          <a:p>
            <a:r>
              <a:rPr lang="de-DE" smtClean="0"/>
              <a:t>18.05.2020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9</a:t>
            </a:fld>
            <a:endParaRPr lang="de-DE" dirty="0"/>
          </a:p>
        </p:txBody>
      </p:sp>
      <p:sp>
        <p:nvSpPr>
          <p:cNvPr id="7" name="Titel 1"/>
          <p:cNvSpPr txBox="1">
            <a:spLocks/>
          </p:cNvSpPr>
          <p:nvPr/>
        </p:nvSpPr>
        <p:spPr>
          <a:xfrm>
            <a:off x="236763" y="481254"/>
            <a:ext cx="7816157" cy="630942"/>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err="1" smtClean="0">
                <a:solidFill>
                  <a:schemeClr val="bg1"/>
                </a:solidFill>
              </a:rPr>
              <a:t>Nowcasting</a:t>
            </a:r>
            <a:r>
              <a:rPr lang="de-DE" sz="2000" dirty="0" smtClean="0">
                <a:solidFill>
                  <a:schemeClr val="bg1"/>
                </a:solidFill>
              </a:rPr>
              <a:t>  - Schätzung der Reproduktionszahl (R) </a:t>
            </a:r>
          </a:p>
          <a:p>
            <a:pPr>
              <a:spcBef>
                <a:spcPts val="600"/>
              </a:spcBef>
            </a:pPr>
            <a:r>
              <a:rPr lang="de-DE" sz="1600" dirty="0" smtClean="0">
                <a:solidFill>
                  <a:schemeClr val="bg1"/>
                </a:solidFill>
              </a:rPr>
              <a:t>(</a:t>
            </a:r>
            <a:r>
              <a:rPr lang="de-DE" sz="1600" dirty="0">
                <a:solidFill>
                  <a:schemeClr val="bg1"/>
                </a:solidFill>
              </a:rPr>
              <a:t>Datenstand </a:t>
            </a:r>
            <a:r>
              <a:rPr lang="de-DE" sz="1600" dirty="0" smtClean="0">
                <a:solidFill>
                  <a:schemeClr val="bg1"/>
                </a:solidFill>
              </a:rPr>
              <a:t>18.05.2020   00:00 Uhr (unter </a:t>
            </a:r>
            <a:r>
              <a:rPr lang="de-DE" sz="1600" dirty="0">
                <a:solidFill>
                  <a:schemeClr val="bg1"/>
                </a:solidFill>
              </a:rPr>
              <a:t>Berücksichtigung der Fälle bis </a:t>
            </a:r>
            <a:r>
              <a:rPr lang="de-DE" sz="1600" dirty="0" smtClean="0">
                <a:solidFill>
                  <a:schemeClr val="bg1"/>
                </a:solidFill>
              </a:rPr>
              <a:t>14.05.2020)</a:t>
            </a:r>
            <a:endParaRPr lang="de-DE" sz="1600" dirty="0">
              <a:solidFill>
                <a:schemeClr val="bg1"/>
              </a:solidFill>
            </a:endParaRPr>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29" y="1648914"/>
            <a:ext cx="7976062"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294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Hessen</a:t>
            </a:r>
            <a:endParaRPr lang="de-DE" dirty="0"/>
          </a:p>
        </p:txBody>
      </p:sp>
      <p:pic>
        <p:nvPicPr>
          <p:cNvPr id="10242"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395535" y="1725984"/>
            <a:ext cx="8731989" cy="479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atumsplatzhalter 2"/>
          <p:cNvSpPr>
            <a:spLocks noGrp="1"/>
          </p:cNvSpPr>
          <p:nvPr>
            <p:ph type="dt" sz="half" idx="14"/>
          </p:nvPr>
        </p:nvSpPr>
        <p:spPr/>
        <p:txBody>
          <a:bodyPr/>
          <a:lstStyle/>
          <a:p>
            <a:r>
              <a:rPr lang="de-DE" smtClean="0"/>
              <a:t>18.05.2020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90</a:t>
            </a:fld>
            <a:endParaRPr lang="de-DE" dirty="0"/>
          </a:p>
        </p:txBody>
      </p:sp>
    </p:spTree>
    <p:extLst>
      <p:ext uri="{BB962C8B-B14F-4D97-AF65-F5344CB8AC3E}">
        <p14:creationId xmlns:p14="http://schemas.microsoft.com/office/powerpoint/2010/main" val="3723250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1126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187624" y="116632"/>
            <a:ext cx="6768752" cy="675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atumsplatzhalter 2"/>
          <p:cNvSpPr>
            <a:spLocks noGrp="1"/>
          </p:cNvSpPr>
          <p:nvPr>
            <p:ph type="dt" sz="half" idx="14"/>
          </p:nvPr>
        </p:nvSpPr>
        <p:spPr/>
        <p:txBody>
          <a:bodyPr/>
          <a:lstStyle/>
          <a:p>
            <a:r>
              <a:rPr lang="de-DE" smtClean="0"/>
              <a:t>18.05.2020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91</a:t>
            </a:fld>
            <a:endParaRPr lang="de-DE" dirty="0"/>
          </a:p>
        </p:txBody>
      </p:sp>
    </p:spTree>
    <p:extLst>
      <p:ext uri="{BB962C8B-B14F-4D97-AF65-F5344CB8AC3E}">
        <p14:creationId xmlns:p14="http://schemas.microsoft.com/office/powerpoint/2010/main" val="3943469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Hamburg</a:t>
            </a:r>
            <a:endParaRPr lang="de-DE" dirty="0"/>
          </a:p>
        </p:txBody>
      </p:sp>
      <p:pic>
        <p:nvPicPr>
          <p:cNvPr id="13314"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76442" y="1459944"/>
            <a:ext cx="8967557" cy="4705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atumsplatzhalter 2"/>
          <p:cNvSpPr>
            <a:spLocks noGrp="1"/>
          </p:cNvSpPr>
          <p:nvPr>
            <p:ph type="dt" sz="half" idx="14"/>
          </p:nvPr>
        </p:nvSpPr>
        <p:spPr/>
        <p:txBody>
          <a:bodyPr/>
          <a:lstStyle/>
          <a:p>
            <a:r>
              <a:rPr lang="de-DE" smtClean="0"/>
              <a:t>18.05.2020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92</a:t>
            </a:fld>
            <a:endParaRPr lang="de-DE" dirty="0"/>
          </a:p>
        </p:txBody>
      </p:sp>
    </p:spTree>
    <p:extLst>
      <p:ext uri="{BB962C8B-B14F-4D97-AF65-F5344CB8AC3E}">
        <p14:creationId xmlns:p14="http://schemas.microsoft.com/office/powerpoint/2010/main" val="1178005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4294967295"/>
          </p:nvPr>
        </p:nvSpPr>
        <p:spPr>
          <a:xfrm>
            <a:off x="457200" y="1600200"/>
            <a:ext cx="8229600" cy="4525963"/>
          </a:xfrm>
          <a:prstGeom prst="rect">
            <a:avLst/>
          </a:prstGeom>
        </p:spPr>
        <p:txBody>
          <a:bodyPr/>
          <a:lstStyle/>
          <a:p>
            <a:endParaRPr lang="de-DE"/>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855" y="209550"/>
            <a:ext cx="6668120" cy="664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umsplatzhalter 3"/>
          <p:cNvSpPr>
            <a:spLocks noGrp="1"/>
          </p:cNvSpPr>
          <p:nvPr>
            <p:ph type="dt" sz="half" idx="14"/>
          </p:nvPr>
        </p:nvSpPr>
        <p:spPr/>
        <p:txBody>
          <a:bodyPr/>
          <a:lstStyle/>
          <a:p>
            <a:r>
              <a:rPr lang="de-DE" smtClean="0"/>
              <a:t>18.05.2020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93</a:t>
            </a:fld>
            <a:endParaRPr lang="de-DE" dirty="0"/>
          </a:p>
        </p:txBody>
      </p:sp>
    </p:spTree>
    <p:extLst>
      <p:ext uri="{BB962C8B-B14F-4D97-AF65-F5344CB8AC3E}">
        <p14:creationId xmlns:p14="http://schemas.microsoft.com/office/powerpoint/2010/main" val="1610601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Mecklenburg-Vorpommern</a:t>
            </a:r>
            <a:endParaRPr lang="de-DE" dirty="0"/>
          </a:p>
        </p:txBody>
      </p:sp>
      <p:pic>
        <p:nvPicPr>
          <p:cNvPr id="15362"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28871" y="1405478"/>
            <a:ext cx="8635617" cy="4831833"/>
          </a:xfrm>
          <a:prstGeom prst="rect">
            <a:avLst/>
          </a:prstGeom>
        </p:spPr>
      </p:pic>
      <p:sp>
        <p:nvSpPr>
          <p:cNvPr id="3" name="Datumsplatzhalter 2"/>
          <p:cNvSpPr>
            <a:spLocks noGrp="1"/>
          </p:cNvSpPr>
          <p:nvPr>
            <p:ph type="dt" sz="half" idx="14"/>
          </p:nvPr>
        </p:nvSpPr>
        <p:spPr/>
        <p:txBody>
          <a:bodyPr/>
          <a:lstStyle/>
          <a:p>
            <a:r>
              <a:rPr lang="de-DE" smtClean="0"/>
              <a:t>18.05.2020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94</a:t>
            </a:fld>
            <a:endParaRPr lang="de-DE" dirty="0"/>
          </a:p>
        </p:txBody>
      </p:sp>
    </p:spTree>
    <p:extLst>
      <p:ext uri="{BB962C8B-B14F-4D97-AF65-F5344CB8AC3E}">
        <p14:creationId xmlns:p14="http://schemas.microsoft.com/office/powerpoint/2010/main" val="1373992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4294967295"/>
          </p:nvPr>
        </p:nvSpPr>
        <p:spPr>
          <a:xfrm>
            <a:off x="457200" y="1600200"/>
            <a:ext cx="8229600" cy="4525963"/>
          </a:xfrm>
          <a:prstGeom prst="rect">
            <a:avLst/>
          </a:prstGeom>
        </p:spPr>
        <p:txBody>
          <a:bodyPr/>
          <a:lstStyle/>
          <a:p>
            <a:endParaRPr lang="de-DE"/>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41132"/>
            <a:ext cx="6768752" cy="6718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umsplatzhalter 3"/>
          <p:cNvSpPr>
            <a:spLocks noGrp="1"/>
          </p:cNvSpPr>
          <p:nvPr>
            <p:ph type="dt" sz="half" idx="14"/>
          </p:nvPr>
        </p:nvSpPr>
        <p:spPr/>
        <p:txBody>
          <a:bodyPr/>
          <a:lstStyle/>
          <a:p>
            <a:r>
              <a:rPr lang="de-DE" smtClean="0"/>
              <a:t>18.05.2020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95</a:t>
            </a:fld>
            <a:endParaRPr lang="de-DE" dirty="0"/>
          </a:p>
        </p:txBody>
      </p:sp>
    </p:spTree>
    <p:extLst>
      <p:ext uri="{BB962C8B-B14F-4D97-AF65-F5344CB8AC3E}">
        <p14:creationId xmlns:p14="http://schemas.microsoft.com/office/powerpoint/2010/main" val="4217422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Niedersachsen</a:t>
            </a:r>
            <a:endParaRPr lang="de-DE" dirty="0"/>
          </a:p>
        </p:txBody>
      </p:sp>
      <p:pic>
        <p:nvPicPr>
          <p:cNvPr id="17410"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51520" y="1601959"/>
            <a:ext cx="8496944" cy="4600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atumsplatzhalter 2"/>
          <p:cNvSpPr>
            <a:spLocks noGrp="1"/>
          </p:cNvSpPr>
          <p:nvPr>
            <p:ph type="dt" sz="half" idx="14"/>
          </p:nvPr>
        </p:nvSpPr>
        <p:spPr/>
        <p:txBody>
          <a:bodyPr/>
          <a:lstStyle/>
          <a:p>
            <a:r>
              <a:rPr lang="de-DE" smtClean="0"/>
              <a:t>18.05.2020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96</a:t>
            </a:fld>
            <a:endParaRPr lang="de-DE" dirty="0"/>
          </a:p>
        </p:txBody>
      </p:sp>
    </p:spTree>
    <p:extLst>
      <p:ext uri="{BB962C8B-B14F-4D97-AF65-F5344CB8AC3E}">
        <p14:creationId xmlns:p14="http://schemas.microsoft.com/office/powerpoint/2010/main" val="1745402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18434"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043608" y="44624"/>
            <a:ext cx="6840760" cy="6790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atumsplatzhalter 2"/>
          <p:cNvSpPr>
            <a:spLocks noGrp="1"/>
          </p:cNvSpPr>
          <p:nvPr>
            <p:ph type="dt" sz="half" idx="14"/>
          </p:nvPr>
        </p:nvSpPr>
        <p:spPr/>
        <p:txBody>
          <a:bodyPr/>
          <a:lstStyle/>
          <a:p>
            <a:r>
              <a:rPr lang="de-DE" smtClean="0"/>
              <a:t>18.05.2020</a:t>
            </a:r>
            <a:endParaRPr lang="de-DE" dirty="0"/>
          </a:p>
        </p:txBody>
      </p:sp>
      <p:sp>
        <p:nvSpPr>
          <p:cNvPr id="4" name="Fußzeilenplatzhalter 3"/>
          <p:cNvSpPr>
            <a:spLocks noGrp="1"/>
          </p:cNvSpPr>
          <p:nvPr>
            <p:ph type="ftr" sz="quarter" idx="15"/>
          </p:nvPr>
        </p:nvSpPr>
        <p:spPr/>
        <p:txBody>
          <a:bodyPr/>
          <a:lstStyle/>
          <a:p>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97</a:t>
            </a:fld>
            <a:endParaRPr lang="de-DE" dirty="0"/>
          </a:p>
        </p:txBody>
      </p:sp>
    </p:spTree>
    <p:extLst>
      <p:ext uri="{BB962C8B-B14F-4D97-AF65-F5344CB8AC3E}">
        <p14:creationId xmlns:p14="http://schemas.microsoft.com/office/powerpoint/2010/main" val="2787006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NRW</a:t>
            </a:r>
            <a:endParaRPr lang="de-DE" dirty="0"/>
          </a:p>
        </p:txBody>
      </p:sp>
      <p:sp>
        <p:nvSpPr>
          <p:cNvPr id="3" name="Inhaltsplatzhalter 2"/>
          <p:cNvSpPr>
            <a:spLocks noGrp="1"/>
          </p:cNvSpPr>
          <p:nvPr>
            <p:ph idx="4294967295"/>
          </p:nvPr>
        </p:nvSpPr>
        <p:spPr>
          <a:xfrm>
            <a:off x="457200" y="1600200"/>
            <a:ext cx="8229600" cy="4525963"/>
          </a:xfrm>
          <a:prstGeom prst="rect">
            <a:avLst/>
          </a:prstGeom>
        </p:spPr>
        <p:txBody>
          <a:bodyPr/>
          <a:lstStyle/>
          <a:p>
            <a:endParaRPr lang="de-DE"/>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300" y="1662112"/>
            <a:ext cx="8789699" cy="4719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umsplatzhalter 3"/>
          <p:cNvSpPr>
            <a:spLocks noGrp="1"/>
          </p:cNvSpPr>
          <p:nvPr>
            <p:ph type="dt" sz="half" idx="14"/>
          </p:nvPr>
        </p:nvSpPr>
        <p:spPr/>
        <p:txBody>
          <a:bodyPr/>
          <a:lstStyle/>
          <a:p>
            <a:r>
              <a:rPr lang="de-DE" smtClean="0"/>
              <a:t>18.05.2020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98</a:t>
            </a:fld>
            <a:endParaRPr lang="de-DE" dirty="0"/>
          </a:p>
        </p:txBody>
      </p:sp>
    </p:spTree>
    <p:extLst>
      <p:ext uri="{BB962C8B-B14F-4D97-AF65-F5344CB8AC3E}">
        <p14:creationId xmlns:p14="http://schemas.microsoft.com/office/powerpoint/2010/main" val="2219387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4294967295"/>
          </p:nvPr>
        </p:nvSpPr>
        <p:spPr>
          <a:xfrm>
            <a:off x="457200" y="1600200"/>
            <a:ext cx="8229600" cy="4525963"/>
          </a:xfrm>
          <a:prstGeom prst="rect">
            <a:avLst/>
          </a:prstGeom>
        </p:spPr>
        <p:txBody>
          <a:bodyPr/>
          <a:lstStyle/>
          <a:p>
            <a:endParaRPr lang="de-DE"/>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025" y="223838"/>
            <a:ext cx="6457950" cy="641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umsplatzhalter 3"/>
          <p:cNvSpPr>
            <a:spLocks noGrp="1"/>
          </p:cNvSpPr>
          <p:nvPr>
            <p:ph type="dt" sz="half" idx="14"/>
          </p:nvPr>
        </p:nvSpPr>
        <p:spPr/>
        <p:txBody>
          <a:bodyPr/>
          <a:lstStyle/>
          <a:p>
            <a:r>
              <a:rPr lang="de-DE" smtClean="0"/>
              <a:t>18.05.2020</a:t>
            </a:r>
            <a:endParaRPr lang="de-DE" dirty="0"/>
          </a:p>
        </p:txBody>
      </p:sp>
      <p:sp>
        <p:nvSpPr>
          <p:cNvPr id="5" name="Fußzeilenplatzhalter 4"/>
          <p:cNvSpPr>
            <a:spLocks noGrp="1"/>
          </p:cNvSpPr>
          <p:nvPr>
            <p:ph type="ftr" sz="quarter" idx="15"/>
          </p:nvPr>
        </p:nvSpPr>
        <p:spPr/>
        <p:txBody>
          <a:bodyPr/>
          <a:lstStyle/>
          <a:p>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99</a:t>
            </a:fld>
            <a:endParaRPr lang="de-DE" dirty="0"/>
          </a:p>
        </p:txBody>
      </p:sp>
    </p:spTree>
    <p:extLst>
      <p:ext uri="{BB962C8B-B14F-4D97-AF65-F5344CB8AC3E}">
        <p14:creationId xmlns:p14="http://schemas.microsoft.com/office/powerpoint/2010/main" val="3716289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3721</Words>
  <Application>Microsoft Office PowerPoint</Application>
  <PresentationFormat>Bildschirmpräsentation (4:3)</PresentationFormat>
  <Paragraphs>1374</Paragraphs>
  <Slides>121</Slides>
  <Notes>55</Notes>
  <HiddenSlides>68</HiddenSlides>
  <MMClips>0</MMClips>
  <ScaleCrop>false</ScaleCrop>
  <HeadingPairs>
    <vt:vector size="6" baseType="variant">
      <vt:variant>
        <vt:lpstr>Design</vt:lpstr>
      </vt:variant>
      <vt:variant>
        <vt:i4>3</vt:i4>
      </vt:variant>
      <vt:variant>
        <vt:lpstr>Eingebettete OLE-Server</vt:lpstr>
      </vt:variant>
      <vt:variant>
        <vt:i4>1</vt:i4>
      </vt:variant>
      <vt:variant>
        <vt:lpstr>Folientitel</vt:lpstr>
      </vt:variant>
      <vt:variant>
        <vt:i4>121</vt:i4>
      </vt:variant>
    </vt:vector>
  </HeadingPairs>
  <TitlesOfParts>
    <vt:vector size="125" baseType="lpstr">
      <vt:lpstr>Office-Design</vt:lpstr>
      <vt:lpstr>1_Office-Design</vt:lpstr>
      <vt:lpstr>2_Office-Design</vt:lpstr>
      <vt:lpstr>Acrobat Document</vt:lpstr>
      <vt:lpstr>COVID-19:   Lage National, 18.05.2020  Informationen für den Krisenstab</vt:lpstr>
      <vt:lpstr>Fälle und Todesfälle pro Bundesland (Datenstand: 18.05.2020. 00:00)</vt:lpstr>
      <vt:lpstr>Epikurve nach Erkrankungsbeginn, ersatzweise Meldedatum (Datenstand: 18.05.2020. 00:00)</vt:lpstr>
      <vt:lpstr>Epikurve nach Meldedatum  Dashboard; (Datenstand: 18.05.2020. 00:00)</vt:lpstr>
      <vt:lpstr>Epikurve nach Meldedatum und Krankheitsstatus  (Datenstand: 18.05.2020. 00:00)</vt:lpstr>
      <vt:lpstr>Fälle nach übermitteltem Todesdatum; (Datenstand 18.05.2020 00:00Uhr)  </vt:lpstr>
      <vt:lpstr>PowerPoint-Präsentation</vt:lpstr>
      <vt:lpstr>PowerPoint-Präsentation</vt:lpstr>
      <vt:lpstr>PowerPoint-Präsentation</vt:lpstr>
      <vt:lpstr>PowerPoint-Präsentation</vt:lpstr>
      <vt:lpstr>Geographische Verteilung in Deutschland</vt:lpstr>
      <vt:lpstr>PowerPoint-Präsentation</vt:lpstr>
      <vt:lpstr>PowerPoint-Präsentation</vt:lpstr>
      <vt:lpstr>Geographische Verteilung in Deutschland: 5-Tage-Inzidenz </vt:lpstr>
      <vt:lpstr>Geographische Verteilung in Deutschland: 3-Tage-Inzidenz </vt:lpstr>
      <vt:lpstr>Geographische Verteilung: 7-Tageskarte - Vergleich mit Vorwoche</vt:lpstr>
      <vt:lpstr>Vergleich KW17/KW18 pro Bundesland</vt:lpstr>
      <vt:lpstr>PowerPoint-Präsentation</vt:lpstr>
      <vt:lpstr>Trendanalyse der Landkreise</vt:lpstr>
      <vt:lpstr>Alters- &amp; Geschlechtsverteilung: Gesamtfälle (Datenstand: 18.05.2020. 00:00)</vt:lpstr>
      <vt:lpstr>Altersverteilung nach Meldewoche: Gesamtfälle;  (Datenstand: 18.05.2020. 00:00)</vt:lpstr>
      <vt:lpstr>Alters- &amp; Geschlechtsverteilung: Todesfälle; (Datenstand: 18.05.2020. 00:00)</vt:lpstr>
      <vt:lpstr>Todesfälle nach Altersgruppen; (Datenstand: 18.05.2020. 00:00)</vt:lpstr>
      <vt:lpstr>Alter, Geschlecht, Anteil der Hospitalisierten und der Anteil der Verstorbenen nach Meldewoche (Datenstand 12.05.2020, 0:00 Uhr)</vt:lpstr>
      <vt:lpstr>Übermittelte Fälle nach Tätigkeit oder Betreuung in Einrichtungen; (Datenstand: 18.05.2020. 0:00)</vt:lpstr>
      <vt:lpstr>PowerPoint-Präsentation</vt:lpstr>
      <vt:lpstr>PowerPoint-Präsentation</vt:lpstr>
      <vt:lpstr>Übermittelte COVID-19-Fälle nach Expositionsort  (Datenstand: 13.05.2020, 0:00 Uhr)</vt:lpstr>
      <vt:lpstr>DIVI Intensivregister; (Datenstand: 18.05.2020, 9:15)</vt:lpstr>
      <vt:lpstr>DIVI Intensivregister; (Datenstand: 18.05.2020, 09:15)</vt:lpstr>
      <vt:lpstr>Risikofaktoren für schwere Verläufe</vt:lpstr>
      <vt:lpstr>Auswahl des Zeitraums der COVID-19-Fallgruppe</vt:lpstr>
      <vt:lpstr>Auswahl des Zeitraums der SARI-Vergleichsgruppe</vt:lpstr>
      <vt:lpstr>Ausschluss  der jüngeren Altersgruppen (unter 15 Jahre)</vt:lpstr>
      <vt:lpstr>Anteil schwerer Verläufe</vt:lpstr>
      <vt:lpstr>Dauer der Hospitalisierung</vt:lpstr>
      <vt:lpstr>Dauer der Intensivbehandlung</vt:lpstr>
      <vt:lpstr>Dauer der Beatmung</vt:lpstr>
      <vt:lpstr>Risikofaktor Alter: Anteil Verstorbene an Fällen</vt:lpstr>
      <vt:lpstr>Anteil Verstorbene an Fällen mit Risikofaktor</vt:lpstr>
      <vt:lpstr>Anteil Intensivbehandlung an Fällen mit Risikofaktor</vt:lpstr>
      <vt:lpstr>Anteil Beatmungsfälle an Fällen mit Risikofaktor</vt:lpstr>
      <vt:lpstr>Prognose benötigter Intensivbetten für SARS-CoV-2 Fälle; (Datenstand: 04.05.2020)</vt:lpstr>
      <vt:lpstr>Aktuelle Mobilität (Datenstand 12.05.2020)</vt:lpstr>
      <vt:lpstr>Aktuelle Mobilität (Datenstand 12.05.2020)</vt:lpstr>
      <vt:lpstr>Anzahl Labortestungen (Datenstand 12.05.2020)</vt:lpstr>
      <vt:lpstr>PowerPoint-Präsentation</vt:lpstr>
      <vt:lpstr>Anteil der positiven Testungen nach Datum der Probenentnahme für Deutschland (Datenstand 12.05.2020)</vt:lpstr>
      <vt:lpstr>Anteil der positiven Testungen nach Datum der Probenentnahme und Bundesland (Datenstand 12.05.2020)</vt:lpstr>
      <vt:lpstr>AGI, Stand 18. KW</vt:lpstr>
      <vt:lpstr>GrippeWeb – KW 19</vt:lpstr>
      <vt:lpstr>AGInfluenza ARE-Konsultationen KW 19</vt:lpstr>
      <vt:lpstr>PowerPoint-Präsentation</vt:lpstr>
      <vt:lpstr>ICOSARI – KW 19</vt:lpstr>
      <vt:lpstr>ICOSARI – KW 19</vt:lpstr>
      <vt:lpstr>ICOSARI – KW 19</vt:lpstr>
      <vt:lpstr>COVID-19-Fälle</vt:lpstr>
      <vt:lpstr>COVID-19-Fälle</vt:lpstr>
      <vt:lpstr>Dauer der Hospitalisierung - Outcome</vt:lpstr>
      <vt:lpstr>Dauer der Hospitalisierung - Altersgruppen</vt:lpstr>
      <vt:lpstr>Dauer der Intensivbehandlung - Outcome</vt:lpstr>
      <vt:lpstr>Dauer der Intensivbehandlung - Altersgruppen</vt:lpstr>
      <vt:lpstr>Dauer der Beatmung - Outcome</vt:lpstr>
      <vt:lpstr>Dauer der Beatmung - Altersgruppen</vt:lpstr>
      <vt:lpstr>Mobilitätsanalyse (Mobility Change) von Google mit 6 Kategorien und auch nach Bundesland (Datenstand: 17.04.2020)</vt:lpstr>
      <vt:lpstr>Mobilitätsanalyse – Teil 2</vt:lpstr>
      <vt:lpstr>PowerPoint-Präsentation</vt:lpstr>
      <vt:lpstr>Besuche pro Notaufnahme</vt:lpstr>
      <vt:lpstr>Situation Report – Besucheranzahl Gesamt &amp; nach Altersgruppen</vt:lpstr>
      <vt:lpstr>AKTIN- Syndromische Surveillance in Notaufnahmen</vt:lpstr>
      <vt:lpstr>Situation Report – Besucheranzahl nach Triage Level</vt:lpstr>
      <vt:lpstr>PowerPoint-Präsentation</vt:lpstr>
      <vt:lpstr>EUROMOMO-Woche 19: Weekly Z-Score by country</vt:lpstr>
      <vt:lpstr>EUROMOMO-Woche 19: Weekly Z-Score by country</vt:lpstr>
      <vt:lpstr>EUROMOMO-Woche 19: Weekly Z-Score by country</vt:lpstr>
      <vt:lpstr>EUROMOMO</vt:lpstr>
      <vt:lpstr>PowerPoint-Präsentation</vt:lpstr>
      <vt:lpstr>Deutschland</vt:lpstr>
      <vt:lpstr>PowerPoint-Präsentation</vt:lpstr>
      <vt:lpstr>Baden-Württemberg</vt:lpstr>
      <vt:lpstr>PowerPoint-Präsentation</vt:lpstr>
      <vt:lpstr>Bayern</vt:lpstr>
      <vt:lpstr>PowerPoint-Präsentation</vt:lpstr>
      <vt:lpstr>Bremen</vt:lpstr>
      <vt:lpstr>PowerPoint-Präsentation</vt:lpstr>
      <vt:lpstr>Berlin</vt:lpstr>
      <vt:lpstr>PowerPoint-Präsentation</vt:lpstr>
      <vt:lpstr>Brandenburg</vt:lpstr>
      <vt:lpstr>PowerPoint-Präsentation</vt:lpstr>
      <vt:lpstr>Hessen</vt:lpstr>
      <vt:lpstr>PowerPoint-Präsentation</vt:lpstr>
      <vt:lpstr>Hamburg</vt:lpstr>
      <vt:lpstr>PowerPoint-Präsentation</vt:lpstr>
      <vt:lpstr>Mecklenburg-Vorpommern</vt:lpstr>
      <vt:lpstr>PowerPoint-Präsentation</vt:lpstr>
      <vt:lpstr>Niedersachsen</vt:lpstr>
      <vt:lpstr>PowerPoint-Präsentation</vt:lpstr>
      <vt:lpstr>NRW</vt:lpstr>
      <vt:lpstr>PowerPoint-Präsentation</vt:lpstr>
      <vt:lpstr>Rheinland-Pfalz</vt:lpstr>
      <vt:lpstr>PowerPoint-Präsentation</vt:lpstr>
      <vt:lpstr>Schleswig-Holstein</vt:lpstr>
      <vt:lpstr>PowerPoint-Präsentation</vt:lpstr>
      <vt:lpstr>Saarland</vt:lpstr>
      <vt:lpstr>PowerPoint-Präsentation</vt:lpstr>
      <vt:lpstr>Sachsen</vt:lpstr>
      <vt:lpstr>PowerPoint-Präsentation</vt:lpstr>
      <vt:lpstr>Sachsen-Anhalt</vt:lpstr>
      <vt:lpstr>PowerPoint-Präsentation</vt:lpstr>
      <vt:lpstr>Thüringen</vt:lpstr>
      <vt:lpstr>PowerPoint-Präsentation</vt:lpstr>
      <vt:lpstr>Exzessmortalität Deutschland (bis Mitte März 2020)</vt:lpstr>
      <vt:lpstr>COVID-Ausbruchgeschehen Landkreis Greiz (TH)</vt:lpstr>
      <vt:lpstr>Ausbruchsgeschehen auf Fleischverarbeitenden Betrieben : Landkreis Coesfeld (NW)</vt:lpstr>
      <vt:lpstr>Ausbruchsgeschehen auf Fleischverarbeitenden Betrieben:  Landkreis Enzkreis (BW)</vt:lpstr>
      <vt:lpstr>Ausbruchsgeschehen bei Mitarbeitern des DPD, Heinsberg </vt:lpstr>
      <vt:lpstr>Mein Schiff 3</vt:lpstr>
      <vt:lpstr>PowerPoint-Präsentation</vt:lpstr>
      <vt:lpstr>PowerPoint-Präsentation</vt:lpstr>
      <vt:lpstr>Amtshilfeersuchen I</vt:lpstr>
      <vt:lpstr>Amtshilfeersuchen II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Christian  Weber</dc:creator>
  <cp:lastModifiedBy>Hellenbrand, Wiebke</cp:lastModifiedBy>
  <cp:revision>1697</cp:revision>
  <cp:lastPrinted>2020-05-18T07:16:50Z</cp:lastPrinted>
  <dcterms:created xsi:type="dcterms:W3CDTF">2015-11-02T12:29:13Z</dcterms:created>
  <dcterms:modified xsi:type="dcterms:W3CDTF">2020-05-18T10:13:29Z</dcterms:modified>
</cp:coreProperties>
</file>