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8" r:id="rId3"/>
    <p:sldId id="256" r:id="rId4"/>
    <p:sldId id="289" r:id="rId5"/>
    <p:sldId id="259" r:id="rId6"/>
    <p:sldId id="258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55" autoAdjust="0"/>
  </p:normalViewPr>
  <p:slideViewPr>
    <p:cSldViewPr>
      <p:cViewPr varScale="1">
        <p:scale>
          <a:sx n="58" d="100"/>
          <a:sy n="58" d="100"/>
        </p:scale>
        <p:origin x="-14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newcases_movingaverage_1400-7000lastweek_ownyaxis_2020-05-04</a:t>
            </a:r>
          </a:p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r_sorted_below1_2020-04-27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51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  <a:sym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ctr">
              <a:defRPr sz="2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Crisis management at RKI</a:t>
            </a:r>
            <a:br>
              <a:rPr lang="en-US" dirty="0" smtClean="0"/>
            </a:br>
            <a:r>
              <a:rPr lang="en-US" dirty="0" smtClean="0"/>
              <a:t>- The Emergency Operations Center -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14.07.2017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  <a:sym typeface="Calibri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sym typeface="Calibri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4644822" y="4069977"/>
            <a:ext cx="327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de-DE" sz="1600" b="1" dirty="0" smtClean="0">
                <a:solidFill>
                  <a:prstClr val="white"/>
                </a:solidFill>
                <a:sym typeface="Calibri"/>
              </a:rPr>
              <a:t>Ulrike Grote</a:t>
            </a:r>
            <a:br>
              <a:rPr lang="de-DE" sz="1600" b="1" dirty="0" smtClean="0">
                <a:solidFill>
                  <a:prstClr val="white"/>
                </a:solidFill>
                <a:sym typeface="Calibri"/>
              </a:rPr>
            </a:br>
            <a:r>
              <a:rPr lang="de-DE" sz="1200" b="1" dirty="0" smtClean="0">
                <a:solidFill>
                  <a:prstClr val="white"/>
                </a:solidFill>
                <a:sym typeface="Calibri"/>
              </a:rPr>
              <a:t>Department </a:t>
            </a:r>
            <a:r>
              <a:rPr lang="de-DE" sz="1200" b="1" dirty="0" err="1" smtClean="0">
                <a:solidFill>
                  <a:prstClr val="white"/>
                </a:solidFill>
                <a:sym typeface="Calibri"/>
              </a:rPr>
              <a:t>for</a:t>
            </a:r>
            <a:r>
              <a:rPr lang="de-DE" sz="1200" b="1" dirty="0" smtClean="0">
                <a:solidFill>
                  <a:prstClr val="white"/>
                </a:solidFill>
                <a:sym typeface="Calibri"/>
              </a:rPr>
              <a:t> </a:t>
            </a:r>
            <a:r>
              <a:rPr lang="de-DE" sz="1200" b="1" dirty="0" err="1" smtClean="0">
                <a:solidFill>
                  <a:prstClr val="white"/>
                </a:solidFill>
                <a:sym typeface="Calibri"/>
              </a:rPr>
              <a:t>Infectious</a:t>
            </a:r>
            <a:r>
              <a:rPr lang="de-DE" sz="1200" b="1" dirty="0" smtClean="0">
                <a:solidFill>
                  <a:prstClr val="white"/>
                </a:solidFill>
                <a:sym typeface="Calibri"/>
              </a:rPr>
              <a:t> </a:t>
            </a:r>
            <a:r>
              <a:rPr lang="de-DE" sz="1200" b="1" dirty="0" err="1" smtClean="0">
                <a:solidFill>
                  <a:prstClr val="white"/>
                </a:solidFill>
                <a:sym typeface="Calibri"/>
              </a:rPr>
              <a:t>Disease</a:t>
            </a:r>
            <a:r>
              <a:rPr lang="de-DE" sz="1200" b="1" dirty="0" smtClean="0">
                <a:solidFill>
                  <a:prstClr val="white"/>
                </a:solidFill>
                <a:sym typeface="Calibri"/>
              </a:rPr>
              <a:t> </a:t>
            </a:r>
            <a:r>
              <a:rPr lang="de-DE" sz="1200" b="1" dirty="0" err="1" smtClean="0">
                <a:solidFill>
                  <a:prstClr val="white"/>
                </a:solidFill>
                <a:sym typeface="Calibri"/>
              </a:rPr>
              <a:t>Epidemiology</a:t>
            </a:r>
            <a:r>
              <a:rPr lang="de-DE" sz="1200" b="1" dirty="0" smtClean="0">
                <a:solidFill>
                  <a:prstClr val="white"/>
                </a:solidFill>
                <a:sym typeface="Calibri"/>
              </a:rPr>
              <a:t/>
            </a:r>
            <a:br>
              <a:rPr lang="de-DE" sz="1200" b="1" dirty="0" smtClean="0">
                <a:solidFill>
                  <a:prstClr val="white"/>
                </a:solidFill>
                <a:sym typeface="Calibri"/>
              </a:rPr>
            </a:br>
            <a:r>
              <a:rPr lang="de-DE" sz="1200" b="1" dirty="0" smtClean="0">
                <a:solidFill>
                  <a:prstClr val="white"/>
                </a:solidFill>
                <a:sym typeface="Calibri"/>
              </a:rPr>
              <a:t>Unit 32 Surveillance</a:t>
            </a:r>
            <a:endParaRPr lang="de-DE" sz="1200" b="1" dirty="0">
              <a:solidFill>
                <a:prstClr val="white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21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00" y="1384875"/>
            <a:ext cx="9002464" cy="4358639"/>
          </a:xfrm>
          <a:prstGeom prst="rect">
            <a:avLst/>
          </a:prstGeom>
          <a:solidFill>
            <a:schemeClr val="tx2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Rechteck 3"/>
          <p:cNvSpPr/>
          <p:nvPr userDrawn="1"/>
        </p:nvSpPr>
        <p:spPr>
          <a:xfrm>
            <a:off x="-254000" y="1384875"/>
            <a:ext cx="9002464" cy="435863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sym typeface="Calibri"/>
            </a:endParaRPr>
          </a:p>
        </p:txBody>
      </p:sp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  <a:sym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  <a:sym typeface="Calibri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14.07.2017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sym typeface="Calibri"/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06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14.07.2017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76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84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14.07.2017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93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14.07.2017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910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14.07.2017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182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14.07.2017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41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14.07.2017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C5B-BB1A-2041-ADBD-B78F044D76F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70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>
                <a:sym typeface="Calibri"/>
              </a:rPr>
              <a:t>14.07.2017</a:t>
            </a:r>
            <a:endParaRPr lang="de-DE" dirty="0">
              <a:sym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endParaRPr lang="de-DE" dirty="0">
              <a:sym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>
                <a:sym typeface="Calibri"/>
              </a:rPr>
              <a:pPr defTabSz="457200"/>
              <a:t>‹Nr.›</a:t>
            </a:fld>
            <a:endParaRPr lang="de-DE" dirty="0">
              <a:sym typeface="Calibri"/>
            </a:endParaRPr>
          </a:p>
        </p:txBody>
      </p:sp>
      <p:pic>
        <p:nvPicPr>
          <p:cNvPr id="7" name="Bild 6"/>
          <p:cNvPicPr/>
          <p:nvPr userDrawn="1"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185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87859"/>
              </p:ext>
            </p:extLst>
          </p:nvPr>
        </p:nvGraphicFramePr>
        <p:xfrm>
          <a:off x="971600" y="2341791"/>
          <a:ext cx="6912768" cy="3031425"/>
        </p:xfrm>
        <a:graphic>
          <a:graphicData uri="http://schemas.openxmlformats.org/drawingml/2006/table">
            <a:tbl>
              <a:tblPr/>
              <a:tblGrid>
                <a:gridCol w="1404156"/>
                <a:gridCol w="936104"/>
                <a:gridCol w="1368152"/>
                <a:gridCol w="648072"/>
                <a:gridCol w="1728192"/>
                <a:gridCol w="828092"/>
              </a:tblGrid>
              <a:tr h="35318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Fälle kumulativ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/</a:t>
                      </a:r>
                      <a:b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</a:b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Halbzeit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1486757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157497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Brazil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241080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78381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281752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72064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India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28537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United </a:t>
                      </a:r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Kingdom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244995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Saudi Arabia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54752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43781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14915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14197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120198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6"/>
            <a:ext cx="2796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4.716.513 Fälle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315.513 Verstorbene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18.05.2020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18.05.2020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3" y="1170789"/>
            <a:ext cx="8085179" cy="30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395" b="4093"/>
          <a:stretch/>
        </p:blipFill>
        <p:spPr bwMode="auto">
          <a:xfrm>
            <a:off x="5839002" y="4509120"/>
            <a:ext cx="2556284" cy="16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604" b="36244"/>
          <a:stretch/>
        </p:blipFill>
        <p:spPr bwMode="auto">
          <a:xfrm>
            <a:off x="3311860" y="4509120"/>
            <a:ext cx="2556284" cy="164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885"/>
          <a:stretch/>
        </p:blipFill>
        <p:spPr bwMode="auto">
          <a:xfrm>
            <a:off x="726434" y="4509120"/>
            <a:ext cx="2556284" cy="16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4789"/>
            <a:ext cx="7983646" cy="399915"/>
          </a:xfrm>
        </p:spPr>
        <p:txBody>
          <a:bodyPr/>
          <a:lstStyle/>
          <a:p>
            <a:r>
              <a:rPr lang="de-DE" dirty="0" smtClean="0"/>
              <a:t>Brasilien - Zusammenfassung </a:t>
            </a:r>
            <a:r>
              <a:rPr lang="de-DE" dirty="0"/>
              <a:t>und </a:t>
            </a:r>
            <a:r>
              <a:rPr lang="de-DE" dirty="0" smtClean="0"/>
              <a:t>Wertung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08720"/>
            <a:ext cx="5184976" cy="5949280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 smtClean="0"/>
              <a:t>Stand 18.5.: 241.080 </a:t>
            </a:r>
            <a:r>
              <a:rPr lang="de-DE" b="1" dirty="0" smtClean="0"/>
              <a:t>Fälle, 16.122 Verstorbene</a:t>
            </a:r>
          </a:p>
          <a:p>
            <a:r>
              <a:rPr lang="de-DE" dirty="0" smtClean="0"/>
              <a:t>Das öffentliche Gesundheitssystem </a:t>
            </a:r>
            <a:r>
              <a:rPr lang="de-DE" dirty="0"/>
              <a:t>ist dem Ansturm in einigen Bundesstaaten nicht mehr </a:t>
            </a:r>
            <a:r>
              <a:rPr lang="de-DE" dirty="0" smtClean="0"/>
              <a:t>gewachsen </a:t>
            </a:r>
            <a:endParaRPr lang="de-DE" dirty="0"/>
          </a:p>
          <a:p>
            <a:r>
              <a:rPr lang="de-DE" dirty="0"/>
              <a:t>Mangel an Testkits (von den bestellten 46,2 Mio. Tests wurden 5,1 Mio. geliefert), an Intensivbetten und Beatmungsgeräten.</a:t>
            </a:r>
          </a:p>
          <a:p>
            <a:r>
              <a:rPr lang="de-DE" dirty="0" smtClean="0"/>
              <a:t>Weitere </a:t>
            </a:r>
            <a:r>
              <a:rPr lang="de-DE" dirty="0"/>
              <a:t>Belastung  durch Masern- (Steigerung von 18% in der letzten Woche) und Dengueinfektionen</a:t>
            </a:r>
          </a:p>
          <a:p>
            <a:r>
              <a:rPr lang="de-DE" dirty="0" smtClean="0"/>
              <a:t>Verschiebung </a:t>
            </a:r>
            <a:r>
              <a:rPr lang="de-DE" dirty="0"/>
              <a:t>der </a:t>
            </a:r>
            <a:r>
              <a:rPr lang="de-DE" dirty="0" smtClean="0"/>
              <a:t>für diese Woche angekündigten Lockerungsmaßnahmen (in </a:t>
            </a:r>
            <a:r>
              <a:rPr lang="de-DE" dirty="0"/>
              <a:t>Rio bis zum 15.06., in São Paulo zunächst bis zum 31.05., in Brasília bis 18.05.)</a:t>
            </a:r>
          </a:p>
          <a:p>
            <a:r>
              <a:rPr lang="de-DE" dirty="0" smtClean="0"/>
              <a:t>Erstmals </a:t>
            </a:r>
            <a:r>
              <a:rPr lang="de-DE" dirty="0"/>
              <a:t>völliger Lock down in einigen </a:t>
            </a:r>
            <a:r>
              <a:rPr lang="de-DE" dirty="0" smtClean="0"/>
              <a:t>nördlichen Bundesstaaten (Nord/Nordoststädten </a:t>
            </a:r>
            <a:r>
              <a:rPr lang="de-DE" dirty="0"/>
              <a:t>Recife, Fortaleza, São Luis, Belém und </a:t>
            </a:r>
            <a:r>
              <a:rPr lang="de-DE" dirty="0" smtClean="0"/>
              <a:t>Manaus); Entscheidungen </a:t>
            </a:r>
            <a:r>
              <a:rPr lang="de-DE" dirty="0"/>
              <a:t>über Verschärfungen oder Lockerungen der Quarantäne werden von Gouverneuren und Bürgermeistern in eigener Zuständigkeit getroffen</a:t>
            </a:r>
          </a:p>
          <a:p>
            <a:r>
              <a:rPr lang="de-DE" dirty="0" smtClean="0"/>
              <a:t>Zunächst waren privilegiertere </a:t>
            </a:r>
            <a:r>
              <a:rPr lang="de-DE" dirty="0"/>
              <a:t>Schichten betroffen (Europa-Reisende), nun zunehmend  ärmere Bevölkerungsschichte </a:t>
            </a:r>
          </a:p>
          <a:p>
            <a:r>
              <a:rPr lang="de-DE" dirty="0"/>
              <a:t>In den Vorstädten und in Favelas ist soziale Distanzierung kaum möglich, fließendes Wasser sowie Seife oft nicht </a:t>
            </a:r>
            <a:r>
              <a:rPr lang="de-DE" dirty="0" smtClean="0"/>
              <a:t>verfügbar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C5B-BB1A-2041-ADBD-B78F044D76F2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00" y="-91440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04" y="321297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0" y="-11811000"/>
            <a:ext cx="36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4946058" cy="24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65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18.05.2020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7" y="1053336"/>
            <a:ext cx="784670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18.05.2020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1" y="981328"/>
            <a:ext cx="786486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18.05.2020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5" y="1053336"/>
            <a:ext cx="779464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033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&gt;100 Fällen und einem R </a:t>
            </a:r>
            <a:r>
              <a:rPr lang="de-DE" sz="2400" dirty="0" err="1" smtClean="0"/>
              <a:t>eff</a:t>
            </a:r>
            <a:r>
              <a:rPr lang="de-DE" sz="2400" dirty="0" smtClean="0"/>
              <a:t>. &lt; 1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18.05.2020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- Größe des Punktes: Anzahl der Fälle in den letzte 7 Tagen</a:t>
            </a:r>
          </a:p>
          <a:p>
            <a:r>
              <a:rPr lang="de-DE" sz="1200" dirty="0">
                <a:solidFill>
                  <a:prstClr val="black"/>
                </a:solidFill>
              </a:rPr>
              <a:t>-</a:t>
            </a:r>
            <a:r>
              <a:rPr lang="de-DE" sz="1200" dirty="0" smtClean="0">
                <a:solidFill>
                  <a:prstClr val="black"/>
                </a:solidFill>
              </a:rPr>
              <a:t> Farbe: Fälle der letzten 7 Tage als % der Gesamtfallzahl (je heller desto höher die Prozentzahl)</a:t>
            </a: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5" y="980728"/>
            <a:ext cx="7810139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131024" cy="936104"/>
          </a:xfrm>
        </p:spPr>
        <p:txBody>
          <a:bodyPr/>
          <a:lstStyle/>
          <a:p>
            <a:pPr algn="just"/>
            <a:r>
              <a:rPr lang="en-US" sz="2000" dirty="0" smtClean="0"/>
              <a:t>Early </a:t>
            </a:r>
            <a:r>
              <a:rPr lang="en-US" sz="2000" dirty="0"/>
              <a:t>estimates of the indirect effects of the </a:t>
            </a:r>
            <a:r>
              <a:rPr lang="en-US" sz="2000" dirty="0" smtClean="0"/>
              <a:t>COVID-19 pandemic </a:t>
            </a:r>
            <a:r>
              <a:rPr lang="en-US" sz="2000" dirty="0"/>
              <a:t>on maternal and child mortality in </a:t>
            </a:r>
            <a:r>
              <a:rPr lang="en-US" sz="2000" dirty="0" smtClean="0"/>
              <a:t>low-income and </a:t>
            </a:r>
            <a:r>
              <a:rPr lang="en-US" sz="2000" dirty="0"/>
              <a:t>middle-income </a:t>
            </a:r>
            <a:r>
              <a:rPr lang="en-US" sz="2000" dirty="0" smtClean="0"/>
              <a:t>countries</a:t>
            </a:r>
            <a:r>
              <a:rPr lang="en-US" sz="2000" dirty="0"/>
              <a:t> </a:t>
            </a:r>
            <a:r>
              <a:rPr lang="en-US" sz="2000" dirty="0" smtClean="0"/>
              <a:t>(Lancet, 2020)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02006"/>
            <a:ext cx="7983646" cy="4907314"/>
          </a:xfrm>
        </p:spPr>
        <p:txBody>
          <a:bodyPr>
            <a:noAutofit/>
          </a:bodyPr>
          <a:lstStyle/>
          <a:p>
            <a:r>
              <a:rPr lang="de-DE" sz="2000" dirty="0" smtClean="0"/>
              <a:t>Drei </a:t>
            </a:r>
            <a:r>
              <a:rPr lang="de-DE" sz="2000" dirty="0"/>
              <a:t>Szenarien, in denen die </a:t>
            </a:r>
            <a:r>
              <a:rPr lang="de-DE" sz="2000" dirty="0" smtClean="0"/>
              <a:t>essentielle Gesundheitsversorgung  für </a:t>
            </a:r>
            <a:r>
              <a:rPr lang="de-DE" sz="2000" dirty="0"/>
              <a:t>Mütter und Kinder um </a:t>
            </a:r>
            <a:r>
              <a:rPr lang="de-DE" sz="2000" dirty="0" smtClean="0"/>
              <a:t>9.8-51.9</a:t>
            </a:r>
            <a:r>
              <a:rPr lang="de-DE" sz="2000" dirty="0"/>
              <a:t>% reduziert und die Prävalenz der </a:t>
            </a:r>
            <a:r>
              <a:rPr lang="de-DE" sz="2000" dirty="0" smtClean="0"/>
              <a:t>Unterernährung (Wasting) um </a:t>
            </a:r>
            <a:r>
              <a:rPr lang="de-DE" sz="2000" dirty="0"/>
              <a:t>10-50% </a:t>
            </a:r>
            <a:r>
              <a:rPr lang="de-DE" sz="2000" dirty="0" smtClean="0"/>
              <a:t>zunimmt</a:t>
            </a:r>
            <a:endParaRPr lang="de-DE" sz="2000" dirty="0"/>
          </a:p>
          <a:p>
            <a:r>
              <a:rPr lang="de-DE" sz="2000" dirty="0" smtClean="0"/>
              <a:t>Bezogen auf 118 </a:t>
            </a:r>
            <a:r>
              <a:rPr lang="de-DE" sz="2000" dirty="0"/>
              <a:t>Länder mit niedrigem und mittlerem Einkommen</a:t>
            </a:r>
          </a:p>
          <a:p>
            <a:r>
              <a:rPr lang="de-DE" sz="2000" dirty="0"/>
              <a:t>Das am wenigsten schwerwiegende Szenario (Verringerung der Gesundheitsversorgung</a:t>
            </a:r>
            <a:r>
              <a:rPr lang="de-DE" sz="2000" dirty="0" smtClean="0"/>
              <a:t> </a:t>
            </a:r>
            <a:r>
              <a:rPr lang="de-DE" sz="2000" dirty="0"/>
              <a:t>um </a:t>
            </a:r>
            <a:r>
              <a:rPr lang="de-DE" sz="2000" dirty="0" smtClean="0"/>
              <a:t>9.8-18.5</a:t>
            </a:r>
            <a:r>
              <a:rPr lang="de-DE" sz="2000" dirty="0"/>
              <a:t>% und </a:t>
            </a:r>
            <a:r>
              <a:rPr lang="de-DE" sz="2000" dirty="0" smtClean="0"/>
              <a:t>Zunahme der Wasting um </a:t>
            </a:r>
            <a:r>
              <a:rPr lang="de-DE" sz="2000" dirty="0"/>
              <a:t>10%) über 6 Monate würde zu </a:t>
            </a:r>
            <a:r>
              <a:rPr lang="de-DE" sz="2000" b="1" dirty="0" smtClean="0"/>
              <a:t>253.500 </a:t>
            </a:r>
            <a:r>
              <a:rPr lang="de-DE" sz="2000" dirty="0"/>
              <a:t>zusätzlichen Todesfällen bei Kindern und </a:t>
            </a:r>
            <a:r>
              <a:rPr lang="de-DE" sz="2000" b="1" dirty="0" smtClean="0"/>
              <a:t>12.200 </a:t>
            </a:r>
            <a:r>
              <a:rPr lang="de-DE" sz="2000" dirty="0"/>
              <a:t>zusätzlichen Todesfällen bei Müttern führen</a:t>
            </a:r>
          </a:p>
          <a:p>
            <a:r>
              <a:rPr lang="de-DE" sz="2000" dirty="0"/>
              <a:t>Unser schwerstes Szenario </a:t>
            </a:r>
            <a:r>
              <a:rPr lang="de-DE" sz="2000" dirty="0" smtClean="0"/>
              <a:t>(</a:t>
            </a:r>
            <a:r>
              <a:rPr lang="de-DE" sz="2000" dirty="0"/>
              <a:t>R</a:t>
            </a:r>
            <a:r>
              <a:rPr lang="de-DE" sz="2000" dirty="0" smtClean="0"/>
              <a:t>eduzierung </a:t>
            </a:r>
            <a:r>
              <a:rPr lang="de-DE" sz="2000" dirty="0"/>
              <a:t>um </a:t>
            </a:r>
            <a:r>
              <a:rPr lang="de-DE" sz="2000" dirty="0" smtClean="0"/>
              <a:t>39.3-51.9</a:t>
            </a:r>
            <a:r>
              <a:rPr lang="de-DE" sz="2000" dirty="0"/>
              <a:t>% und </a:t>
            </a:r>
            <a:r>
              <a:rPr lang="de-DE" sz="2000" dirty="0" smtClean="0"/>
              <a:t>Zunahme des Wasting um </a:t>
            </a:r>
            <a:r>
              <a:rPr lang="de-DE" sz="2000" dirty="0"/>
              <a:t>50%) über 6 Monate würde zu </a:t>
            </a:r>
            <a:r>
              <a:rPr lang="de-DE" sz="2000" b="1" dirty="0" smtClean="0"/>
              <a:t>1.157.000</a:t>
            </a:r>
            <a:r>
              <a:rPr lang="de-DE" sz="2000" dirty="0" smtClean="0"/>
              <a:t> </a:t>
            </a:r>
            <a:r>
              <a:rPr lang="de-DE" sz="2000" dirty="0"/>
              <a:t>zusätzlichen Todesfällen bei Kindern und </a:t>
            </a:r>
            <a:r>
              <a:rPr lang="de-DE" sz="2000" b="1" dirty="0" smtClean="0"/>
              <a:t>56.700 </a:t>
            </a:r>
            <a:r>
              <a:rPr lang="de-DE" sz="2000" dirty="0"/>
              <a:t>zusätzlichen Todesfällen bei Müttern </a:t>
            </a:r>
            <a:r>
              <a:rPr lang="de-DE" sz="2000" dirty="0" smtClean="0"/>
              <a:t>führen</a:t>
            </a:r>
            <a:endParaRPr lang="de-DE" sz="2000" dirty="0"/>
          </a:p>
          <a:p>
            <a:r>
              <a:rPr lang="de-DE" sz="2000" dirty="0"/>
              <a:t>Wenn die routinemäßige Gesundheitsversorgung unterbrochen wird und der Zugang zu Nahrungsmitteln infolge bewusster </a:t>
            </a:r>
            <a:r>
              <a:rPr lang="de-DE" sz="2000" dirty="0" smtClean="0"/>
              <a:t>politischer Entscheidungen </a:t>
            </a:r>
            <a:r>
              <a:rPr lang="de-DE" sz="2000" dirty="0"/>
              <a:t>bei der Reaktion auf die Pandemie verringert </a:t>
            </a:r>
            <a:r>
              <a:rPr lang="de-DE" sz="2000" dirty="0" smtClean="0"/>
              <a:t>wird, </a:t>
            </a:r>
            <a:r>
              <a:rPr lang="de-DE" sz="2000" dirty="0"/>
              <a:t>wäre der Anstieg der Kinder- und Müttersterblichkeit </a:t>
            </a:r>
            <a:r>
              <a:rPr lang="de-DE" sz="2000" dirty="0" smtClean="0"/>
              <a:t>verheerend</a:t>
            </a:r>
          </a:p>
          <a:p>
            <a:pPr marL="0" indent="0">
              <a:buNone/>
            </a:pPr>
            <a:endParaRPr lang="en-US" sz="2000" b="1" dirty="0"/>
          </a:p>
          <a:p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C5B-BB1A-2041-ADBD-B78F044D76F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9219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Bildschirmpräsentation (4:3)</PresentationFormat>
  <Paragraphs>113</Paragraphs>
  <Slides>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</vt:lpstr>
      <vt:lpstr>1_Office-Design</vt:lpstr>
      <vt:lpstr>PowerPoint-Präsentation</vt:lpstr>
      <vt:lpstr>PowerPoint-Präsentation</vt:lpstr>
      <vt:lpstr>Brasilien - Zusammenfassung und Wertung </vt:lpstr>
      <vt:lpstr>PowerPoint-Präsentation</vt:lpstr>
      <vt:lpstr>PowerPoint-Präsentation</vt:lpstr>
      <vt:lpstr>PowerPoint-Präsentation</vt:lpstr>
      <vt:lpstr>PowerPoint-Präsentation</vt:lpstr>
      <vt:lpstr>Early estimates of the indirect effects of the COVID-19 pandemic on maternal and child mortality in low-income and middle-income countries (Lancet, 2020)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96</cp:revision>
  <dcterms:created xsi:type="dcterms:W3CDTF">2020-04-16T05:25:18Z</dcterms:created>
  <dcterms:modified xsi:type="dcterms:W3CDTF">2020-05-18T10:21:33Z</dcterms:modified>
</cp:coreProperties>
</file>