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8" r:id="rId3"/>
    <p:sldId id="256" r:id="rId4"/>
    <p:sldId id="259" r:id="rId5"/>
    <p:sldId id="258" r:id="rId6"/>
    <p:sldId id="286" r:id="rId7"/>
    <p:sldId id="287" r:id="rId8"/>
    <p:sldId id="288" r:id="rId9"/>
    <p:sldId id="289" r:id="rId10"/>
    <p:sldId id="292" r:id="rId11"/>
    <p:sldId id="294" r:id="rId12"/>
    <p:sldId id="291" r:id="rId13"/>
    <p:sldId id="29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5" autoAdjust="0"/>
  </p:normalViewPr>
  <p:slideViewPr>
    <p:cSldViewPr>
      <p:cViewPr varScale="1">
        <p:scale>
          <a:sx n="58" d="100"/>
          <a:sy n="58" d="100"/>
        </p:scale>
        <p:origin x="-14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https://en.wikipedia.org/wiki/2020_coronavirus_pandemic_in_Sweden</a:t>
            </a:r>
          </a:p>
          <a:p>
            <a:r>
              <a:rPr lang="de-DE" baseline="0" dirty="0" smtClean="0"/>
              <a:t>https://www.icuregswe.org/en/data--results/covid-19-in-swedish-intensive-care/</a:t>
            </a:r>
          </a:p>
          <a:p>
            <a:r>
              <a:rPr lang="de-DE" baseline="0" dirty="0" smtClean="0"/>
              <a:t>https://www.folkhalsomyndigheten.se/nyheter-och-press/nyhetsarkiv/2020/april/rapport-fran-undersokning-av-forekomsten-av-covid-19-i-region-stockholm/</a:t>
            </a:r>
          </a:p>
          <a:p>
            <a:r>
              <a:rPr lang="de-DE" baseline="0" dirty="0" smtClean="0"/>
              <a:t>https://experience.arcgis.com/experience/09f821667ce64bf7be6f9f87457ed9aa</a:t>
            </a:r>
          </a:p>
          <a:p>
            <a:r>
              <a:rPr lang="de-DE" dirty="0" smtClean="0"/>
              <a:t>https://www.folkhalsomyndigheten.se/the-public-health-agency-of-sweden/communicable-disease-control/covid-19/</a:t>
            </a:r>
          </a:p>
          <a:p>
            <a:r>
              <a:rPr lang="de-DE" dirty="0" smtClean="0"/>
              <a:t>https://www.folkhalsomyndigheten.se/globalassets/statistik-uppfoljning/smittsamma-sjukdomar/veckorapporter-covid-19/2020/covid-19-veckorapport-vecka-13-2020_final.pdf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10 333 456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Stockholm: 2.377.081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Östragötaland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smtClean="0"/>
              <a:t>465 495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Jämtland</a:t>
            </a:r>
            <a:r>
              <a:rPr lang="de-DE" dirty="0" smtClean="0"/>
              <a:t>: 130 810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https://www.scb.se/en/finding-statistics/statistics-by-subject-area/population/population-composition/population-statistics/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https://ourworldindata.org/coronavirus?country=SWE+NOR+DNK+FIN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Versammlungsverbot &gt;50 Teilnehmer seit dem 29.03.</a:t>
            </a:r>
          </a:p>
          <a:p>
            <a:r>
              <a:rPr lang="de-DE" baseline="0" dirty="0" smtClean="0"/>
              <a:t>Besondere „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distancing</a:t>
            </a:r>
            <a:r>
              <a:rPr lang="de-DE" baseline="0" dirty="0" smtClean="0"/>
              <a:t>“ Regelungen für Restaurants und Bars (Gäste müssen an Tische sitzen, genügend Platz zwischen den Tischen), aber keine Schließungen (außer wenn die Maßnahmen nicht gefolgt werden)</a:t>
            </a:r>
          </a:p>
          <a:p>
            <a:r>
              <a:rPr lang="de-DE" baseline="0" dirty="0" smtClean="0"/>
              <a:t>Fernstudium für Sekundarschüler und Studenten, keine Schließung von Kitas, Kindergärten, Grundschulen.</a:t>
            </a:r>
          </a:p>
          <a:p>
            <a:endParaRPr lang="de-DE" baseline="0" dirty="0" smtClean="0"/>
          </a:p>
          <a:p>
            <a:r>
              <a:rPr lang="de-DE" smtClean="0"/>
              <a:t>https</a:t>
            </a:r>
            <a:r>
              <a:rPr lang="de-DE" dirty="0" smtClean="0"/>
              <a:t>://www.government.se/articles/2020/04/faqs--entry-to-the-eu-via-sweden-banned/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Im schwedischen</a:t>
            </a:r>
            <a:r>
              <a:rPr lang="de-DE" baseline="0" dirty="0" smtClean="0"/>
              <a:t> Recht trägt jeder Bürger die Verantwortung, eine Krankheit nicht zu verbreiten. Es kann rechtlich kein geographisches Areal abgeriegelt werden.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</a:t>
            </a:r>
            <a:r>
              <a:rPr lang="de-DE" smtClean="0"/>
              <a:t>://www.nature.com/articles/d41586-020-01098-x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23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465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93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0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7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980"/>
              </p:ext>
            </p:extLst>
          </p:nvPr>
        </p:nvGraphicFramePr>
        <p:xfrm>
          <a:off x="827584" y="2132856"/>
          <a:ext cx="6912768" cy="3031425"/>
        </p:xfrm>
        <a:graphic>
          <a:graphicData uri="http://schemas.openxmlformats.org/drawingml/2006/table">
            <a:tbl>
              <a:tblPr/>
              <a:tblGrid>
                <a:gridCol w="1404156"/>
                <a:gridCol w="936104"/>
                <a:gridCol w="1368152"/>
                <a:gridCol w="648072"/>
                <a:gridCol w="1728192"/>
                <a:gridCol w="828092"/>
              </a:tblGrid>
              <a:tr h="468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/</a:t>
                      </a:r>
                      <a:b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1508308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160427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Brazil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255368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290678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94933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United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Kingdom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247709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4.805.005 Fälle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318.554 Verstorbene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19.05.2020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</a:t>
            </a:r>
            <a:r>
              <a:rPr lang="de-DE" sz="2400" b="0" dirty="0">
                <a:latin typeface="Scala Sans OT" panose="020B0504030101020104" pitchFamily="34" charset="0"/>
              </a:rPr>
              <a:t>Skandinavien - Vergleich</a:t>
            </a:r>
            <a:endParaRPr lang="en-GB" sz="2400" b="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96977"/>
              </p:ext>
            </p:extLst>
          </p:nvPr>
        </p:nvGraphicFramePr>
        <p:xfrm>
          <a:off x="539552" y="1124744"/>
          <a:ext cx="8208912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32"/>
                <a:gridCol w="1953000"/>
                <a:gridCol w="1440160"/>
                <a:gridCol w="1368152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Schweden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Norwegen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Dänemark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Finnland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Physical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Distancing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„light“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Versammlungen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&lt;50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&lt;10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&lt;10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Bildungseinrichtungen 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KiTas</a:t>
                      </a:r>
                      <a:r>
                        <a:rPr lang="de-DE" baseline="0" dirty="0" smtClean="0"/>
                        <a:t> und Grundschulen offen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 (außer 1.-3.</a:t>
                      </a:r>
                      <a:r>
                        <a:rPr lang="de-DE" baseline="0" dirty="0" smtClean="0"/>
                        <a:t> Klasse)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Gastrobereich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 Auflagen</a:t>
                      </a:r>
                      <a:r>
                        <a:rPr lang="de-DE" baseline="0" dirty="0" smtClean="0"/>
                        <a:t> offen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Grenzen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Tlw.</a:t>
                      </a:r>
                      <a:r>
                        <a:rPr lang="de-DE" baseline="0" dirty="0" smtClean="0"/>
                        <a:t> o</a:t>
                      </a:r>
                      <a:r>
                        <a:rPr lang="de-DE" dirty="0" smtClean="0"/>
                        <a:t>ffen (EWR/Schweiz)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Geschlossen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3381"/>
              </p:ext>
            </p:extLst>
          </p:nvPr>
        </p:nvGraphicFramePr>
        <p:xfrm>
          <a:off x="539552" y="4437112"/>
          <a:ext cx="8208912" cy="212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5432"/>
                <a:gridCol w="1953000"/>
                <a:gridCol w="1440160"/>
                <a:gridCol w="136815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Gesamtfallzahl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30.143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8.197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10.927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6.347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Inzidenz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296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154,2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188,5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Todesfallzahlen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3.679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298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Inzidenz Todesfälle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36,1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Fallsterblichkeit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12,2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716016" y="6453336"/>
            <a:ext cx="442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/>
              <a:t>Quelle: ECDC, 18.05.2020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9419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1502286"/>
            <a:ext cx="4392488" cy="7200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600" dirty="0" smtClean="0"/>
              <a:t>Etwa </a:t>
            </a:r>
            <a:r>
              <a:rPr lang="de-DE" sz="2600" dirty="0"/>
              <a:t>die Hälfte der Todesfälle in Pflegeheimen</a:t>
            </a:r>
          </a:p>
          <a:p>
            <a:endParaRPr lang="de-DE" sz="24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</a:t>
            </a:r>
            <a:r>
              <a:rPr lang="de-DE" sz="2400" b="0" dirty="0" smtClean="0">
                <a:latin typeface="Scala Sans OT" panose="020B0504030101020104" pitchFamily="34" charset="0"/>
              </a:rPr>
              <a:t>Schweden - Maßnahmen</a:t>
            </a:r>
            <a:endParaRPr lang="en-GB" sz="2400" b="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580117" y="4159956"/>
            <a:ext cx="379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Anzahl der Verstorbenen in Pflegeheimen in Stockholm und in andere Regionen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49" y="1772816"/>
            <a:ext cx="3393790" cy="22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580117" y="1249596"/>
            <a:ext cx="338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</a:rPr>
              <a:t>Anzahl der bestätigten Fälle </a:t>
            </a:r>
            <a:r>
              <a:rPr lang="de-DE" sz="1400" dirty="0" smtClean="0">
                <a:solidFill>
                  <a:prstClr val="black"/>
                </a:solidFill>
              </a:rPr>
              <a:t>unter Pflegepersonal </a:t>
            </a:r>
            <a:r>
              <a:rPr lang="de-DE" sz="1400" dirty="0">
                <a:solidFill>
                  <a:prstClr val="black"/>
                </a:solidFill>
              </a:rPr>
              <a:t>und </a:t>
            </a:r>
            <a:r>
              <a:rPr lang="de-DE" sz="1400" dirty="0" smtClean="0">
                <a:solidFill>
                  <a:prstClr val="black"/>
                </a:solidFill>
              </a:rPr>
              <a:t>andere Personen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48" y="4750324"/>
            <a:ext cx="3049916" cy="1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" y="3716714"/>
            <a:ext cx="3992178" cy="27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2960561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Alters- und Geschlechtsverteilung der Inzidenz von Covid-19-Fällen pro 100.000 Einwohner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8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Fallsterblichkeit</a:t>
            </a:r>
            <a:r>
              <a:rPr lang="en-US" dirty="0" smtClean="0"/>
              <a:t> (%) – Stand 18.05.2020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3"/>
          <a:stretch/>
        </p:blipFill>
        <p:spPr bwMode="auto">
          <a:xfrm>
            <a:off x="0" y="1403446"/>
            <a:ext cx="903928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17318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0" y="1434472"/>
            <a:ext cx="5674939" cy="30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4" y="4776052"/>
            <a:ext cx="36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52" y="4776052"/>
            <a:ext cx="36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19.05.2020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2" y="1053336"/>
            <a:ext cx="781071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19.05.2020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" y="1053336"/>
            <a:ext cx="783888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19.05.2020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3" y="980728"/>
            <a:ext cx="780238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683568" y="692696"/>
            <a:ext cx="8172450" cy="58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3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 Sans OT" panose="020B0504030101020104" pitchFamily="34" charset="0"/>
              </a:rPr>
              <a:t>COVID-19/ </a:t>
            </a:r>
            <a:r>
              <a:rPr lang="de-DE" sz="2800" b="0" dirty="0" smtClean="0">
                <a:latin typeface="Scala Sans OT" panose="020B0504030101020104" pitchFamily="34" charset="0"/>
              </a:rPr>
              <a:t>Schweden</a:t>
            </a:r>
            <a:endParaRPr lang="en-GB" sz="2400" b="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178749"/>
            <a:ext cx="56886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prstClr val="black"/>
                </a:solidFill>
              </a:rPr>
              <a:t>30143 Fälle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prstClr val="black"/>
                </a:solidFill>
              </a:rPr>
              <a:t>3679 Todesfälle (Fallsterblichkeit: 12,0 %)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prstClr val="black"/>
                </a:solidFill>
              </a:rPr>
              <a:t>1.853 Intensivfälle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prstClr val="black"/>
                </a:solidFill>
              </a:rPr>
              <a:t>Inzidenz / 100.000 </a:t>
            </a:r>
            <a:r>
              <a:rPr lang="de-DE" b="1" dirty="0" err="1">
                <a:solidFill>
                  <a:prstClr val="black"/>
                </a:solidFill>
              </a:rPr>
              <a:t>Ew</a:t>
            </a:r>
            <a:r>
              <a:rPr lang="de-DE" b="1" dirty="0">
                <a:solidFill>
                  <a:prstClr val="black"/>
                </a:solidFill>
              </a:rPr>
              <a:t>.: 296.0</a:t>
            </a:r>
          </a:p>
        </p:txBody>
      </p:sp>
      <p:sp>
        <p:nvSpPr>
          <p:cNvPr id="1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420888"/>
            <a:ext cx="6264696" cy="43924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2000" dirty="0"/>
              <a:t>Testkapazität: seit KW 15 ca. </a:t>
            </a:r>
            <a:r>
              <a:rPr lang="de-DE" sz="2000" dirty="0" smtClean="0"/>
              <a:t>20.000-30.000/Woche, Kapazität </a:t>
            </a:r>
            <a:r>
              <a:rPr lang="de-DE" sz="2000" dirty="0"/>
              <a:t>insgesamt über 87.000/Woche</a:t>
            </a:r>
          </a:p>
          <a:p>
            <a:r>
              <a:rPr lang="de-DE" sz="2000" dirty="0" smtClean="0"/>
              <a:t>Teststrategie</a:t>
            </a:r>
            <a:r>
              <a:rPr lang="de-DE" sz="2000" dirty="0"/>
              <a:t>: </a:t>
            </a:r>
            <a:r>
              <a:rPr lang="de-DE" sz="2000" dirty="0" smtClean="0"/>
              <a:t>hospitalisierte Fälle, HCW </a:t>
            </a:r>
            <a:r>
              <a:rPr lang="de-DE" sz="2000" dirty="0"/>
              <a:t>und Mitarbeitende in Pflegeheimen</a:t>
            </a:r>
          </a:p>
          <a:p>
            <a:pPr lvl="1"/>
            <a:r>
              <a:rPr lang="de-DE" dirty="0" smtClean="0"/>
              <a:t>Positivanteil</a:t>
            </a:r>
            <a:r>
              <a:rPr lang="de-DE" dirty="0"/>
              <a:t>: </a:t>
            </a:r>
            <a:r>
              <a:rPr lang="de-DE" dirty="0" smtClean="0"/>
              <a:t>14% </a:t>
            </a:r>
            <a:r>
              <a:rPr lang="de-DE" dirty="0"/>
              <a:t>in KW </a:t>
            </a:r>
            <a:r>
              <a:rPr lang="de-DE" dirty="0" smtClean="0"/>
              <a:t>19 </a:t>
            </a:r>
            <a:r>
              <a:rPr lang="de-DE" dirty="0"/>
              <a:t>(KW12 bis 17: 16-19%) </a:t>
            </a:r>
          </a:p>
          <a:p>
            <a:r>
              <a:rPr lang="de-DE" sz="2000" dirty="0"/>
              <a:t>Krankenhauskapazität: 30% </a:t>
            </a:r>
            <a:r>
              <a:rPr lang="de-DE" sz="2000" dirty="0" smtClean="0"/>
              <a:t>frei Intensivbetten (ca. 2.500 insg.)</a:t>
            </a:r>
            <a:endParaRPr lang="de-DE" sz="2000" dirty="0"/>
          </a:p>
          <a:p>
            <a:r>
              <a:rPr lang="de-DE" sz="2000" dirty="0" smtClean="0"/>
              <a:t>ILI-</a:t>
            </a:r>
            <a:r>
              <a:rPr lang="de-DE" sz="2000" dirty="0" err="1" smtClean="0"/>
              <a:t>Sentinel</a:t>
            </a:r>
            <a:r>
              <a:rPr lang="de-DE" sz="2000" dirty="0" smtClean="0"/>
              <a:t> </a:t>
            </a:r>
            <a:r>
              <a:rPr lang="de-DE" sz="2000" dirty="0"/>
              <a:t>(Ambulanz): </a:t>
            </a:r>
            <a:r>
              <a:rPr lang="de-DE" sz="2000" dirty="0"/>
              <a:t>6</a:t>
            </a:r>
            <a:r>
              <a:rPr lang="de-DE" sz="2000" dirty="0" smtClean="0"/>
              <a:t>% </a:t>
            </a:r>
            <a:r>
              <a:rPr lang="de-DE" sz="2000" dirty="0"/>
              <a:t>bestätigte Fälle in </a:t>
            </a:r>
            <a:r>
              <a:rPr lang="de-DE" sz="2000" dirty="0" smtClean="0"/>
              <a:t>KW19 (n=238) (4</a:t>
            </a:r>
            <a:r>
              <a:rPr lang="de-DE" sz="2000" dirty="0"/>
              <a:t>% in KW15)</a:t>
            </a:r>
          </a:p>
          <a:p>
            <a:r>
              <a:rPr lang="de-DE" sz="2000" dirty="0" smtClean="0"/>
              <a:t>Prävalenzstudie </a:t>
            </a:r>
            <a:r>
              <a:rPr lang="de-DE" sz="2000" dirty="0"/>
              <a:t>in </a:t>
            </a:r>
            <a:r>
              <a:rPr lang="de-DE" sz="2000" dirty="0" smtClean="0"/>
              <a:t>Stockholm: </a:t>
            </a:r>
            <a:r>
              <a:rPr lang="de-DE" sz="2000" dirty="0"/>
              <a:t>2,5% PCR positiv (18/707 Proben)</a:t>
            </a:r>
          </a:p>
          <a:p>
            <a:pPr lvl="1"/>
            <a:r>
              <a:rPr lang="de-DE" dirty="0"/>
              <a:t>738 Proben (</a:t>
            </a:r>
            <a:r>
              <a:rPr lang="de-DE" dirty="0" smtClean="0"/>
              <a:t>2-86), </a:t>
            </a:r>
            <a:r>
              <a:rPr lang="de-DE" dirty="0" err="1"/>
              <a:t>Eigenbeprobung</a:t>
            </a:r>
            <a:r>
              <a:rPr lang="de-DE" dirty="0"/>
              <a:t> +Fragebogen zu Symptomen</a:t>
            </a:r>
          </a:p>
          <a:p>
            <a:endParaRPr lang="de-DE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/>
          <a:stretch/>
        </p:blipFill>
        <p:spPr bwMode="auto">
          <a:xfrm>
            <a:off x="6876256" y="1340768"/>
            <a:ext cx="2176339" cy="50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3936" y="332656"/>
            <a:ext cx="8092592" cy="430887"/>
          </a:xfrm>
        </p:spPr>
        <p:txBody>
          <a:bodyPr/>
          <a:lstStyle/>
          <a:p>
            <a:r>
              <a:rPr lang="en-US" sz="2800" dirty="0" err="1" smtClean="0"/>
              <a:t>Skandinavien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467544" y="1053016"/>
            <a:ext cx="3780000" cy="23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69" y="908720"/>
            <a:ext cx="37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8"/>
          <a:stretch/>
        </p:blipFill>
        <p:spPr bwMode="auto">
          <a:xfrm>
            <a:off x="467544" y="3861328"/>
            <a:ext cx="3780000" cy="23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8"/>
          <a:stretch/>
        </p:blipFill>
        <p:spPr bwMode="auto">
          <a:xfrm>
            <a:off x="4770232" y="3897600"/>
            <a:ext cx="3780000" cy="23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75457" y="3356712"/>
            <a:ext cx="99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Sweden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2" y="3356712"/>
            <a:ext cx="117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Norwegen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21560" y="619666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Finland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56176" y="623293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Dänemark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8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</a:t>
            </a:r>
            <a:r>
              <a:rPr lang="de-DE" sz="2400" b="0" dirty="0">
                <a:latin typeface="Scala Sans OT" panose="020B0504030101020104" pitchFamily="34" charset="0"/>
              </a:rPr>
              <a:t>Skandinavien </a:t>
            </a:r>
            <a:r>
              <a:rPr lang="de-DE" sz="2400" b="0" dirty="0" smtClean="0">
                <a:latin typeface="Scala Sans OT" panose="020B0504030101020104" pitchFamily="34" charset="0"/>
              </a:rPr>
              <a:t>– Vergleich Tests</a:t>
            </a:r>
            <a:endParaRPr lang="en-GB" sz="2400" b="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3" b="10897"/>
          <a:stretch/>
        </p:blipFill>
        <p:spPr bwMode="auto">
          <a:xfrm>
            <a:off x="467544" y="1556792"/>
            <a:ext cx="8372915" cy="38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19872" y="115610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Tests/1000 </a:t>
            </a:r>
            <a:r>
              <a:rPr lang="en-US" dirty="0" err="1" smtClean="0">
                <a:solidFill>
                  <a:prstClr val="black"/>
                </a:solidFill>
              </a:rPr>
              <a:t>Ew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Bildschirmpräsentation (4:3)</PresentationFormat>
  <Paragraphs>196</Paragraphs>
  <Slides>12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Schweden</vt:lpstr>
      <vt:lpstr>Skandinavien </vt:lpstr>
      <vt:lpstr>COVID-19/ Skandinavien – Vergleich Tests</vt:lpstr>
      <vt:lpstr>COVID-19/ Skandinavien - Vergleich</vt:lpstr>
      <vt:lpstr>COVID-19/ Schweden - Maßnahmen</vt:lpstr>
      <vt:lpstr>Fallsterblichkeit (%) – Stand 18.05.2020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100</cp:revision>
  <dcterms:created xsi:type="dcterms:W3CDTF">2020-04-16T05:25:18Z</dcterms:created>
  <dcterms:modified xsi:type="dcterms:W3CDTF">2020-05-19T08:25:52Z</dcterms:modified>
</cp:coreProperties>
</file>