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6"/>
  </p:notesMasterIdLst>
  <p:handoutMasterIdLst>
    <p:handoutMasterId r:id="rId87"/>
  </p:handoutMasterIdLst>
  <p:sldIdLst>
    <p:sldId id="427" r:id="rId2"/>
    <p:sldId id="428" r:id="rId3"/>
    <p:sldId id="642" r:id="rId4"/>
    <p:sldId id="431" r:id="rId5"/>
    <p:sldId id="430" r:id="rId6"/>
    <p:sldId id="494" r:id="rId7"/>
    <p:sldId id="559" r:id="rId8"/>
    <p:sldId id="470" r:id="rId9"/>
    <p:sldId id="500" r:id="rId10"/>
    <p:sldId id="643" r:id="rId11"/>
    <p:sldId id="498" r:id="rId12"/>
    <p:sldId id="437" r:id="rId13"/>
    <p:sldId id="570" r:id="rId14"/>
    <p:sldId id="568" r:id="rId15"/>
    <p:sldId id="439" r:id="rId16"/>
    <p:sldId id="440" r:id="rId17"/>
    <p:sldId id="441" r:id="rId18"/>
    <p:sldId id="555" r:id="rId19"/>
    <p:sldId id="534" r:id="rId20"/>
    <p:sldId id="442" r:id="rId21"/>
    <p:sldId id="433" r:id="rId22"/>
    <p:sldId id="508" r:id="rId23"/>
    <p:sldId id="550" r:id="rId24"/>
    <p:sldId id="435" r:id="rId25"/>
    <p:sldId id="574" r:id="rId26"/>
    <p:sldId id="553" r:id="rId27"/>
    <p:sldId id="644" r:id="rId28"/>
    <p:sldId id="538" r:id="rId29"/>
    <p:sldId id="432" r:id="rId30"/>
    <p:sldId id="515" r:id="rId31"/>
    <p:sldId id="497" r:id="rId32"/>
    <p:sldId id="633" r:id="rId33"/>
    <p:sldId id="634" r:id="rId34"/>
    <p:sldId id="544" r:id="rId35"/>
    <p:sldId id="547" r:id="rId36"/>
    <p:sldId id="545" r:id="rId37"/>
    <p:sldId id="546" r:id="rId38"/>
    <p:sldId id="635" r:id="rId39"/>
    <p:sldId id="636" r:id="rId40"/>
    <p:sldId id="637" r:id="rId41"/>
    <p:sldId id="638" r:id="rId42"/>
    <p:sldId id="639" r:id="rId43"/>
    <p:sldId id="640" r:id="rId44"/>
    <p:sldId id="481" r:id="rId45"/>
    <p:sldId id="482" r:id="rId46"/>
    <p:sldId id="504" r:id="rId47"/>
    <p:sldId id="513" r:id="rId48"/>
    <p:sldId id="646" r:id="rId49"/>
    <p:sldId id="512" r:id="rId50"/>
    <p:sldId id="511" r:id="rId51"/>
    <p:sldId id="514" r:id="rId52"/>
    <p:sldId id="505" r:id="rId53"/>
    <p:sldId id="627" r:id="rId54"/>
    <p:sldId id="645" r:id="rId55"/>
    <p:sldId id="628" r:id="rId56"/>
    <p:sldId id="629" r:id="rId57"/>
    <p:sldId id="593" r:id="rId58"/>
    <p:sldId id="595" r:id="rId59"/>
    <p:sldId id="597" r:id="rId60"/>
    <p:sldId id="599" r:id="rId61"/>
    <p:sldId id="601" r:id="rId62"/>
    <p:sldId id="603" r:id="rId63"/>
    <p:sldId id="605" r:id="rId64"/>
    <p:sldId id="607" r:id="rId65"/>
    <p:sldId id="609" r:id="rId66"/>
    <p:sldId id="611" r:id="rId67"/>
    <p:sldId id="613" r:id="rId68"/>
    <p:sldId id="615" r:id="rId69"/>
    <p:sldId id="617" r:id="rId70"/>
    <p:sldId id="619" r:id="rId71"/>
    <p:sldId id="621" r:id="rId72"/>
    <p:sldId id="623" r:id="rId73"/>
    <p:sldId id="625" r:id="rId74"/>
    <p:sldId id="578" r:id="rId75"/>
    <p:sldId id="569" r:id="rId76"/>
    <p:sldId id="577" r:id="rId77"/>
    <p:sldId id="631" r:id="rId78"/>
    <p:sldId id="632" r:id="rId79"/>
    <p:sldId id="564" r:id="rId80"/>
    <p:sldId id="572" r:id="rId81"/>
    <p:sldId id="647" r:id="rId82"/>
    <p:sldId id="573" r:id="rId83"/>
    <p:sldId id="450" r:id="rId84"/>
    <p:sldId id="549" r:id="rId85"/>
  </p:sldIdLst>
  <p:sldSz cx="9144000" cy="6858000" type="screen4x3"/>
  <p:notesSz cx="6797675" cy="9928225"/>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as, Walter" initials="HW" lastIdx="10" clrIdx="0"/>
  <p:cmAuthor id="1" name="Buchholz, Udo" initials="BU" lastIdx="0" clrIdx="1"/>
  <p:cmAuthor id="2" name="Goerlitz, Luise" initials="GL" lastIdx="2"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45AA6"/>
    <a:srgbClr val="367BB8"/>
    <a:srgbClr val="4D8AD2"/>
    <a:srgbClr val="D0D8E8"/>
    <a:srgbClr val="66A8DD"/>
    <a:srgbClr val="006EC7"/>
    <a:srgbClr val="E9EDF4"/>
    <a:srgbClr val="338BD2"/>
    <a:srgbClr val="0DE3A1"/>
    <a:srgbClr val="80A5D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48" autoAdjust="0"/>
    <p:restoredTop sz="95995" autoAdjust="0"/>
  </p:normalViewPr>
  <p:slideViewPr>
    <p:cSldViewPr snapToGrid="0" snapToObjects="1">
      <p:cViewPr>
        <p:scale>
          <a:sx n="100" d="100"/>
          <a:sy n="100" d="100"/>
        </p:scale>
        <p:origin x="-2052" y="-702"/>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59970"/>
    </p:cViewPr>
  </p:sorterViewPr>
  <p:notesViewPr>
    <p:cSldViewPr snapToGrid="0" snapToObjects="1">
      <p:cViewPr varScale="1">
        <p:scale>
          <a:sx n="93" d="100"/>
          <a:sy n="93" d="100"/>
        </p:scale>
        <p:origin x="-3780" y="-10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411"/>
          </a:xfrm>
          <a:prstGeom prst="rect">
            <a:avLst/>
          </a:prstGeom>
        </p:spPr>
        <p:txBody>
          <a:bodyPr vert="horz" lIns="91577" tIns="45789" rIns="91577" bIns="45789" rtlCol="0"/>
          <a:lstStyle>
            <a:lvl1pPr algn="l">
              <a:defRPr sz="1200"/>
            </a:lvl1pPr>
          </a:lstStyle>
          <a:p>
            <a:endParaRPr lang="de-DE"/>
          </a:p>
        </p:txBody>
      </p:sp>
      <p:sp>
        <p:nvSpPr>
          <p:cNvPr id="3" name="Datumsplatzhalter 2"/>
          <p:cNvSpPr>
            <a:spLocks noGrp="1"/>
          </p:cNvSpPr>
          <p:nvPr>
            <p:ph type="dt" sz="quarter" idx="1"/>
          </p:nvPr>
        </p:nvSpPr>
        <p:spPr>
          <a:xfrm>
            <a:off x="3850444" y="0"/>
            <a:ext cx="2945659" cy="496411"/>
          </a:xfrm>
          <a:prstGeom prst="rect">
            <a:avLst/>
          </a:prstGeom>
        </p:spPr>
        <p:txBody>
          <a:bodyPr vert="horz" lIns="91577" tIns="45789" rIns="91577" bIns="45789" rtlCol="0"/>
          <a:lstStyle>
            <a:lvl1pPr algn="r">
              <a:defRPr sz="1200"/>
            </a:lvl1pPr>
          </a:lstStyle>
          <a:p>
            <a:fld id="{112A5B09-A9A8-2644-9E6D-705AA413DA79}" type="datetimeFigureOut">
              <a:rPr lang="de-DE" smtClean="0"/>
              <a:t>22.05.2020</a:t>
            </a:fld>
            <a:endParaRPr lang="de-DE"/>
          </a:p>
        </p:txBody>
      </p:sp>
      <p:sp>
        <p:nvSpPr>
          <p:cNvPr id="4" name="Fußzeilenplatzhalter 3"/>
          <p:cNvSpPr>
            <a:spLocks noGrp="1"/>
          </p:cNvSpPr>
          <p:nvPr>
            <p:ph type="ftr" sz="quarter" idx="2"/>
          </p:nvPr>
        </p:nvSpPr>
        <p:spPr>
          <a:xfrm>
            <a:off x="0" y="9430091"/>
            <a:ext cx="2945659" cy="496411"/>
          </a:xfrm>
          <a:prstGeom prst="rect">
            <a:avLst/>
          </a:prstGeom>
        </p:spPr>
        <p:txBody>
          <a:bodyPr vert="horz" lIns="91577" tIns="45789" rIns="91577" bIns="45789" rtlCol="0" anchor="b"/>
          <a:lstStyle>
            <a:lvl1pPr algn="l">
              <a:defRPr sz="1200"/>
            </a:lvl1pPr>
          </a:lstStyle>
          <a:p>
            <a:endParaRPr lang="de-DE"/>
          </a:p>
        </p:txBody>
      </p:sp>
      <p:sp>
        <p:nvSpPr>
          <p:cNvPr id="5" name="Foliennummernplatzhalter 4"/>
          <p:cNvSpPr>
            <a:spLocks noGrp="1"/>
          </p:cNvSpPr>
          <p:nvPr>
            <p:ph type="sldNum" sz="quarter" idx="3"/>
          </p:nvPr>
        </p:nvSpPr>
        <p:spPr>
          <a:xfrm>
            <a:off x="3850444" y="9430091"/>
            <a:ext cx="2945659" cy="496411"/>
          </a:xfrm>
          <a:prstGeom prst="rect">
            <a:avLst/>
          </a:prstGeom>
        </p:spPr>
        <p:txBody>
          <a:bodyPr vert="horz" lIns="91577" tIns="45789" rIns="91577" bIns="45789" rtlCol="0" anchor="b"/>
          <a:lstStyle>
            <a:lvl1pPr algn="r">
              <a:defRPr sz="1200"/>
            </a:lvl1pPr>
          </a:lstStyle>
          <a:p>
            <a:fld id="{5EDF7B35-E1B4-904A-9F7F-1474D5483FC4}" type="slidenum">
              <a:rPr lang="de-DE" smtClean="0"/>
              <a:t>‹Nr.›</a:t>
            </a:fld>
            <a:endParaRPr lang="de-DE"/>
          </a:p>
        </p:txBody>
      </p:sp>
    </p:spTree>
    <p:extLst>
      <p:ext uri="{BB962C8B-B14F-4D97-AF65-F5344CB8AC3E}">
        <p14:creationId xmlns:p14="http://schemas.microsoft.com/office/powerpoint/2010/main" val="39675581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411"/>
          </a:xfrm>
          <a:prstGeom prst="rect">
            <a:avLst/>
          </a:prstGeom>
        </p:spPr>
        <p:txBody>
          <a:bodyPr vert="horz" lIns="91577" tIns="45789" rIns="91577" bIns="45789" rtlCol="0"/>
          <a:lstStyle>
            <a:lvl1pPr algn="l">
              <a:defRPr sz="1200"/>
            </a:lvl1pPr>
          </a:lstStyle>
          <a:p>
            <a:endParaRPr lang="de-DE"/>
          </a:p>
        </p:txBody>
      </p:sp>
      <p:sp>
        <p:nvSpPr>
          <p:cNvPr id="3" name="Datumsplatzhalter 2"/>
          <p:cNvSpPr>
            <a:spLocks noGrp="1"/>
          </p:cNvSpPr>
          <p:nvPr>
            <p:ph type="dt" idx="1"/>
          </p:nvPr>
        </p:nvSpPr>
        <p:spPr>
          <a:xfrm>
            <a:off x="3850444" y="0"/>
            <a:ext cx="2945659" cy="496411"/>
          </a:xfrm>
          <a:prstGeom prst="rect">
            <a:avLst/>
          </a:prstGeom>
        </p:spPr>
        <p:txBody>
          <a:bodyPr vert="horz" lIns="91577" tIns="45789" rIns="91577" bIns="45789" rtlCol="0"/>
          <a:lstStyle>
            <a:lvl1pPr algn="r">
              <a:defRPr sz="1200"/>
            </a:lvl1pPr>
          </a:lstStyle>
          <a:p>
            <a:fld id="{03B55E56-2990-C745-88B9-6378D75E0E12}" type="datetimeFigureOut">
              <a:rPr lang="de-DE" smtClean="0"/>
              <a:t>22.05.2020</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577" tIns="45789" rIns="91577" bIns="45789" rtlCol="0" anchor="ctr"/>
          <a:lstStyle/>
          <a:p>
            <a:endParaRPr lang="de-DE"/>
          </a:p>
        </p:txBody>
      </p:sp>
      <p:sp>
        <p:nvSpPr>
          <p:cNvPr id="5" name="Notizenplatzhalter 4"/>
          <p:cNvSpPr>
            <a:spLocks noGrp="1"/>
          </p:cNvSpPr>
          <p:nvPr>
            <p:ph type="body" sz="quarter" idx="3"/>
          </p:nvPr>
        </p:nvSpPr>
        <p:spPr>
          <a:xfrm>
            <a:off x="679768" y="4715907"/>
            <a:ext cx="5438140" cy="4467701"/>
          </a:xfrm>
          <a:prstGeom prst="rect">
            <a:avLst/>
          </a:prstGeom>
        </p:spPr>
        <p:txBody>
          <a:bodyPr vert="horz" lIns="91577" tIns="45789" rIns="91577" bIns="45789"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30091"/>
            <a:ext cx="2945659" cy="496411"/>
          </a:xfrm>
          <a:prstGeom prst="rect">
            <a:avLst/>
          </a:prstGeom>
        </p:spPr>
        <p:txBody>
          <a:bodyPr vert="horz" lIns="91577" tIns="45789" rIns="91577" bIns="45789" rtlCol="0" anchor="b"/>
          <a:lstStyle>
            <a:lvl1pPr algn="l">
              <a:defRPr sz="1200"/>
            </a:lvl1pPr>
          </a:lstStyle>
          <a:p>
            <a:endParaRPr lang="de-DE"/>
          </a:p>
        </p:txBody>
      </p:sp>
      <p:sp>
        <p:nvSpPr>
          <p:cNvPr id="7" name="Foliennummernplatzhalter 6"/>
          <p:cNvSpPr>
            <a:spLocks noGrp="1"/>
          </p:cNvSpPr>
          <p:nvPr>
            <p:ph type="sldNum" sz="quarter" idx="5"/>
          </p:nvPr>
        </p:nvSpPr>
        <p:spPr>
          <a:xfrm>
            <a:off x="3850444" y="9430091"/>
            <a:ext cx="2945659" cy="496411"/>
          </a:xfrm>
          <a:prstGeom prst="rect">
            <a:avLst/>
          </a:prstGeom>
        </p:spPr>
        <p:txBody>
          <a:bodyPr vert="horz" lIns="91577" tIns="45789" rIns="91577" bIns="45789" rtlCol="0" anchor="b"/>
          <a:lstStyle>
            <a:lvl1pPr algn="r">
              <a:defRPr sz="1200"/>
            </a:lvl1pPr>
          </a:lstStyle>
          <a:p>
            <a:fld id="{E7DB3B74-E7C2-B34F-8624-8515ACB00503}" type="slidenum">
              <a:rPr lang="de-DE" smtClean="0"/>
              <a:t>‹Nr.›</a:t>
            </a:fld>
            <a:endParaRPr lang="de-DE"/>
          </a:p>
        </p:txBody>
      </p:sp>
    </p:spTree>
    <p:extLst>
      <p:ext uri="{BB962C8B-B14F-4D97-AF65-F5344CB8AC3E}">
        <p14:creationId xmlns:p14="http://schemas.microsoft.com/office/powerpoint/2010/main" val="33947342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file:///\\rki.local\daten\Projekte\RKI_nCoV-Lage\2.Themen\2.1.Epidemiologie\Nowcasting\Do-Files\pics\Surveillance\apr25"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„NC_AGsges_Range7_ma4.emf“ </a:t>
            </a:r>
          </a:p>
          <a:p>
            <a:r>
              <a:rPr lang="de-DE" sz="1200" u="sng" strike="sngStrike" kern="1200" dirty="0" smtClean="0">
                <a:solidFill>
                  <a:schemeClr val="tx1"/>
                </a:solidFill>
                <a:effectLst/>
                <a:latin typeface="+mn-lt"/>
                <a:ea typeface="+mn-ea"/>
                <a:cs typeface="+mn-cs"/>
              </a:rPr>
              <a:t>S:\Projekte\RKI_nCoV-Lage\2.Themen\2.1.Epidemiologie\Nowcasting\Do-Files\pics\Surveillance\</a:t>
            </a:r>
          </a:p>
          <a:p>
            <a:r>
              <a:rPr lang="de-DE" dirty="0" smtClean="0"/>
              <a:t>S:\Projekte\RKI_nCoV-Lage\3.Kommunikation\3.7.Lageberichte\2020-05-13\Nowcast</a:t>
            </a:r>
          </a:p>
          <a:p>
            <a:r>
              <a:rPr lang="de-DE" dirty="0" smtClean="0"/>
              <a:t>Aus </a:t>
            </a:r>
            <a:r>
              <a:rPr lang="de-DE" dirty="0" err="1" smtClean="0"/>
              <a:t>Nowcasting</a:t>
            </a:r>
            <a:r>
              <a:rPr lang="de-DE" baseline="0" dirty="0" smtClean="0"/>
              <a:t> Bericht für Bundesländer kopieren (Nowcasting_BL.docx)</a:t>
            </a:r>
            <a:endParaRPr lang="de-DE" dirty="0" smtClean="0"/>
          </a:p>
          <a:p>
            <a:endParaRPr lang="de-DE" dirty="0" smtClean="0"/>
          </a:p>
        </p:txBody>
      </p:sp>
      <p:sp>
        <p:nvSpPr>
          <p:cNvPr id="4" name="Foliennummernplatzhalter 3"/>
          <p:cNvSpPr>
            <a:spLocks noGrp="1"/>
          </p:cNvSpPr>
          <p:nvPr>
            <p:ph type="sldNum" sz="quarter" idx="10"/>
          </p:nvPr>
        </p:nvSpPr>
        <p:spPr/>
        <p:txBody>
          <a:bodyPr/>
          <a:lstStyle/>
          <a:p>
            <a:fld id="{E7DB3B74-E7C2-B34F-8624-8515ACB00503}" type="slidenum">
              <a:rPr lang="de-DE" smtClean="0"/>
              <a:t>10</a:t>
            </a:fld>
            <a:endParaRPr lang="de-DE"/>
          </a:p>
        </p:txBody>
      </p:sp>
    </p:spTree>
    <p:extLst>
      <p:ext uri="{BB962C8B-B14F-4D97-AF65-F5344CB8AC3E}">
        <p14:creationId xmlns:p14="http://schemas.microsoft.com/office/powerpoint/2010/main" val="2434780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u="sng" kern="1200" dirty="0" smtClean="0">
                <a:solidFill>
                  <a:schemeClr val="tx1"/>
                </a:solidFill>
                <a:effectLst/>
                <a:latin typeface="+mn-lt"/>
                <a:ea typeface="+mn-ea"/>
                <a:cs typeface="+mn-cs"/>
                <a:hlinkClick r:id="rId3"/>
              </a:rPr>
              <a:t>S:\Projekte\RKI_nCoV-Lage\2.Themen\2.1.Epidemiologie\Nowcasting\Do-Files\pics\Surveillance </a:t>
            </a:r>
            <a:endParaRPr lang="de-DE" dirty="0" smtClean="0"/>
          </a:p>
          <a:p>
            <a:endParaRPr lang="de-DE" sz="1200" u="sng" kern="1200" dirty="0" smtClean="0">
              <a:solidFill>
                <a:schemeClr val="tx1"/>
              </a:solidFill>
              <a:effectLst/>
              <a:latin typeface="+mn-lt"/>
              <a:ea typeface="+mn-ea"/>
              <a:cs typeface="+mn-cs"/>
            </a:endParaRPr>
          </a:p>
          <a:p>
            <a:r>
              <a:rPr lang="de-DE" sz="1200" u="none" kern="1200" dirty="0" smtClean="0">
                <a:solidFill>
                  <a:schemeClr val="tx1"/>
                </a:solidFill>
                <a:effectLst/>
                <a:latin typeface="+mn-lt"/>
                <a:ea typeface="+mn-ea"/>
                <a:cs typeface="+mn-cs"/>
              </a:rPr>
              <a:t>Ordner BL</a:t>
            </a:r>
          </a:p>
          <a:p>
            <a:r>
              <a:rPr lang="de-DE" sz="1200" u="none" kern="1200" dirty="0" smtClean="0">
                <a:solidFill>
                  <a:schemeClr val="tx1"/>
                </a:solidFill>
                <a:effectLst/>
                <a:latin typeface="+mn-lt"/>
                <a:ea typeface="+mn-ea"/>
                <a:cs typeface="+mn-cs"/>
              </a:rPr>
              <a:t>Excel-Tabelle </a:t>
            </a:r>
            <a:r>
              <a:rPr lang="de-DE" sz="1200" u="none" kern="1200" dirty="0" err="1" smtClean="0">
                <a:solidFill>
                  <a:schemeClr val="tx1"/>
                </a:solidFill>
                <a:effectLst/>
                <a:latin typeface="+mn-lt"/>
                <a:ea typeface="+mn-ea"/>
                <a:cs typeface="+mn-cs"/>
              </a:rPr>
              <a:t>Nowcast_BL</a:t>
            </a:r>
            <a:r>
              <a:rPr lang="de-DE" sz="1200" u="none" kern="1200" dirty="0" smtClean="0">
                <a:solidFill>
                  <a:schemeClr val="tx1"/>
                </a:solidFill>
                <a:effectLst/>
                <a:latin typeface="+mn-lt"/>
                <a:ea typeface="+mn-ea"/>
                <a:cs typeface="+mn-cs"/>
              </a:rPr>
              <a:t> , Reiter R_BL</a:t>
            </a:r>
          </a:p>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11</a:t>
            </a:fld>
            <a:endParaRPr lang="de-DE"/>
          </a:p>
        </p:txBody>
      </p:sp>
    </p:spTree>
    <p:extLst>
      <p:ext uri="{BB962C8B-B14F-4D97-AF65-F5344CB8AC3E}">
        <p14:creationId xmlns:p14="http://schemas.microsoft.com/office/powerpoint/2010/main" val="1566459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15</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16</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17</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Extra Folie nur Dienstags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18</a:t>
            </a:fld>
            <a:endParaRPr lang="de-DE"/>
          </a:p>
        </p:txBody>
      </p:sp>
    </p:spTree>
    <p:extLst>
      <p:ext uri="{BB962C8B-B14F-4D97-AF65-F5344CB8AC3E}">
        <p14:creationId xmlns:p14="http://schemas.microsoft.com/office/powerpoint/2010/main" val="1389190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r>
              <a:rPr lang="de-DE" dirty="0" smtClean="0"/>
              <a:t>PDF: kreise_2020-xx-xx_optionIF_00</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20</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r>
              <a:rPr lang="de-DE" dirty="0" smtClean="0"/>
              <a:t>Quelle: Ordner des aktuellen Lageberichts S:\Projekte\RKI_nCoV-Lage\3.Kommunikation\3.7.Lageberichte</a:t>
            </a:r>
          </a:p>
          <a:p>
            <a:pPr defTabSz="457886">
              <a:defRPr/>
            </a:pPr>
            <a:r>
              <a:rPr lang="de-DE" dirty="0" smtClean="0"/>
              <a:t>Reiter Alter-Geschlecht</a:t>
            </a:r>
          </a:p>
          <a:p>
            <a:pPr defTabSz="457886">
              <a:defRPr/>
            </a:pPr>
            <a:endParaRPr lang="de-DE" dirty="0" smtClean="0"/>
          </a:p>
          <a:p>
            <a:pPr defTabSz="457886">
              <a:defRPr/>
            </a:pPr>
            <a:r>
              <a:rPr lang="de-DE" dirty="0" smtClean="0"/>
              <a:t>Reiter AG10-Geschlecht für Anteil &gt;= 70 und Abbildung</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r>
              <a:rPr lang="de-DE" dirty="0" smtClean="0"/>
              <a:t>Quelle: Ordner des aktuellen Lageberichts S:\Projekte\RKI_nCoV-Lage\3.Kommunikation\3.7.Lageberichte</a:t>
            </a:r>
          </a:p>
          <a:p>
            <a:pPr defTabSz="457886">
              <a:defRPr/>
            </a:pPr>
            <a:r>
              <a:rPr lang="de-DE" dirty="0" smtClean="0"/>
              <a:t>Reiter AG10-Meldewoche</a:t>
            </a:r>
          </a:p>
          <a:p>
            <a:pPr defTabSz="457886">
              <a:defRPr/>
            </a:pPr>
            <a:endParaRPr lang="de-DE" dirty="0" smtClean="0"/>
          </a:p>
          <a:p>
            <a:pPr defTabSz="457886">
              <a:defRPr/>
            </a:pPr>
            <a:r>
              <a:rPr lang="de-DE" dirty="0" smtClean="0"/>
              <a:t>Anzahl Gesamtfälle mit Angaben</a:t>
            </a:r>
            <a:r>
              <a:rPr lang="de-DE" baseline="0" dirty="0" smtClean="0"/>
              <a:t> = S</a:t>
            </a:r>
            <a:r>
              <a:rPr lang="de-DE" dirty="0" smtClean="0"/>
              <a:t>umme aus den Fallzahlen der dargestellten Meldewochen summieren</a:t>
            </a:r>
            <a:r>
              <a:rPr lang="de-DE" baseline="0" dirty="0" smtClean="0"/>
              <a:t> (ohne unbekannt)</a:t>
            </a:r>
            <a:endParaRPr lang="de-DE" dirty="0" smtClean="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S:\Projekte\RKI_nCoV-Lage\3.Kommunikation\3.7.Lageberichte</a:t>
            </a:r>
          </a:p>
          <a:p>
            <a:pPr defTabSz="457886">
              <a:defRPr/>
            </a:pPr>
            <a:endParaRPr lang="de-DE" dirty="0" smtClean="0"/>
          </a:p>
          <a:p>
            <a:pPr defTabSz="457886">
              <a:defRPr/>
            </a:pPr>
            <a:r>
              <a:rPr lang="de-DE" dirty="0" smtClean="0"/>
              <a:t>Excel-Tabelle </a:t>
            </a:r>
            <a:r>
              <a:rPr lang="de-DE" dirty="0" err="1" smtClean="0"/>
              <a:t>Fallzahlen_aktuellesDatum</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Quelle: Ordner des aktuellen Lageberichts S:\Projekte\RKI_nCoV-Lage\3.Kommunikation\3.7.Lageberichte</a:t>
            </a:r>
          </a:p>
          <a:p>
            <a:pPr defTabSz="457886">
              <a:defRPr/>
            </a:pPr>
            <a:r>
              <a:rPr lang="de-DE" dirty="0" smtClean="0"/>
              <a:t>Reiter Todesfälle für Angaben in der linken Tabelle</a:t>
            </a:r>
          </a:p>
          <a:p>
            <a:pPr defTabSz="457886">
              <a:defRPr/>
            </a:pPr>
            <a:r>
              <a:rPr lang="de-DE" dirty="0" smtClean="0"/>
              <a:t>Reiter AG10-Geschlecht Verstorben</a:t>
            </a:r>
            <a:r>
              <a:rPr lang="de-DE" baseline="0" dirty="0" smtClean="0"/>
              <a:t> für Abbildung</a:t>
            </a:r>
          </a:p>
          <a:p>
            <a:pPr defTabSz="457886">
              <a:defRPr/>
            </a:pPr>
            <a:r>
              <a:rPr lang="de-DE" baseline="0" dirty="0" smtClean="0"/>
              <a:t>Untere Tabelle aus Präsentation für </a:t>
            </a:r>
            <a:r>
              <a:rPr lang="de-DE" baseline="0" dirty="0" err="1" smtClean="0"/>
              <a:t>Wieler</a:t>
            </a:r>
            <a:r>
              <a:rPr lang="de-DE" baseline="0" dirty="0" smtClean="0"/>
              <a:t> mit aktuellem Datum: </a:t>
            </a:r>
            <a:r>
              <a:rPr lang="de-DE" sz="1200" kern="1200" dirty="0" smtClean="0">
                <a:solidFill>
                  <a:schemeClr val="tx1"/>
                </a:solidFill>
                <a:effectLst/>
                <a:latin typeface="+mn-lt"/>
                <a:ea typeface="+mn-ea"/>
                <a:cs typeface="+mn-cs"/>
              </a:rPr>
              <a:t>S:\Projekte\RKI_nCoV-Lage\3.Kommunikation\6.3 Vorträge\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Quelle: Ordner des aktuellen Lageberichts S:\Projekte\RKI_nCoV-Lage\3.Kommunikation\3.7.Lageberichte</a:t>
            </a:r>
          </a:p>
          <a:p>
            <a:pPr defTabSz="457886">
              <a:defRPr/>
            </a:pPr>
            <a:r>
              <a:rPr lang="de-DE" dirty="0" smtClean="0"/>
              <a:t>Reiter Todesfälle für Angaben in der linken Tabelle</a:t>
            </a:r>
          </a:p>
          <a:p>
            <a:pPr defTabSz="457886">
              <a:defRPr/>
            </a:pPr>
            <a:r>
              <a:rPr lang="de-DE" dirty="0" smtClean="0"/>
              <a:t>Reiter AG10-Geschlecht Verstorben</a:t>
            </a:r>
            <a:r>
              <a:rPr lang="de-DE" baseline="0" dirty="0" smtClean="0"/>
              <a:t> für Abbildung</a:t>
            </a:r>
          </a:p>
          <a:p>
            <a:pPr defTabSz="457886">
              <a:defRPr/>
            </a:pPr>
            <a:r>
              <a:rPr lang="de-DE" baseline="0" dirty="0" smtClean="0"/>
              <a:t>Untere Tabelle aus Präsentation für </a:t>
            </a:r>
            <a:r>
              <a:rPr lang="de-DE" baseline="0" dirty="0" err="1" smtClean="0"/>
              <a:t>Wieler</a:t>
            </a:r>
            <a:r>
              <a:rPr lang="de-DE" baseline="0" dirty="0" smtClean="0"/>
              <a:t> mit aktuellem Datum: </a:t>
            </a:r>
            <a:r>
              <a:rPr lang="de-DE" sz="1200" kern="1200" dirty="0" smtClean="0">
                <a:solidFill>
                  <a:schemeClr val="tx1"/>
                </a:solidFill>
                <a:effectLst/>
                <a:latin typeface="+mn-lt"/>
                <a:ea typeface="+mn-ea"/>
                <a:cs typeface="+mn-cs"/>
              </a:rPr>
              <a:t>S:\Projekte\RKI_nCoV-Lage\3.Kommunikation\6.3 Vorträge\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Excel-File: Covid19_Liste_stand_xxx</a:t>
            </a:r>
          </a:p>
          <a:p>
            <a:pPr defTabSz="457886">
              <a:defRPr/>
            </a:pPr>
            <a:r>
              <a:rPr lang="de-DE" dirty="0" smtClean="0"/>
              <a:t>Reiter: </a:t>
            </a:r>
            <a:r>
              <a:rPr lang="de-DE" dirty="0" err="1" smtClean="0"/>
              <a:t>Einrichtung_Details</a:t>
            </a:r>
            <a:endParaRPr lang="de-DE" dirty="0" smtClean="0"/>
          </a:p>
          <a:p>
            <a:pPr marL="0" marR="0" indent="0" algn="l" defTabSz="457886" rtl="0" eaLnBrk="1" fontAlgn="auto" latinLnBrk="0" hangingPunct="1">
              <a:lnSpc>
                <a:spcPct val="100000"/>
              </a:lnSpc>
              <a:spcBef>
                <a:spcPts val="0"/>
              </a:spcBef>
              <a:spcAft>
                <a:spcPts val="0"/>
              </a:spcAft>
              <a:buClrTx/>
              <a:buSzTx/>
              <a:buFontTx/>
              <a:buNone/>
              <a:tabLst/>
              <a:defRPr/>
            </a:pPr>
            <a:r>
              <a:rPr lang="de-DE" sz="1200" b="0" i="0" u="none" strike="noStrike" kern="1200" dirty="0" smtClean="0">
                <a:solidFill>
                  <a:schemeClr val="tx1"/>
                </a:solidFill>
                <a:effectLst/>
                <a:latin typeface="+mn-lt"/>
                <a:ea typeface="+mn-ea"/>
                <a:cs typeface="+mn-cs"/>
              </a:rPr>
              <a:t>* Spalte H</a:t>
            </a:r>
            <a:endParaRPr lang="de-DE" sz="1200" dirty="0" smtClean="0">
              <a:effectLst/>
              <a:latin typeface="+mn-lt"/>
              <a:ea typeface="MS Mincho"/>
              <a:cs typeface="Times New Roman"/>
            </a:endParaRPr>
          </a:p>
          <a:p>
            <a:pPr defTabSz="457886">
              <a:defRPr/>
            </a:pPr>
            <a:endParaRPr lang="de-DE" dirty="0" smtClean="0"/>
          </a:p>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Reite Exposition: </a:t>
            </a:r>
          </a:p>
          <a:p>
            <a:pPr marL="0" marR="0" indent="0" algn="l" defTabSz="457886" rtl="0" eaLnBrk="1" fontAlgn="auto" latinLnBrk="0" hangingPunct="1">
              <a:lnSpc>
                <a:spcPct val="100000"/>
              </a:lnSpc>
              <a:spcBef>
                <a:spcPts val="0"/>
              </a:spcBef>
              <a:spcAft>
                <a:spcPts val="0"/>
              </a:spcAft>
              <a:buClrTx/>
              <a:buSzTx/>
              <a:buFontTx/>
              <a:buNone/>
              <a:tabLst/>
              <a:defRPr/>
            </a:pPr>
            <a:r>
              <a:rPr lang="de-DE" sz="1200" dirty="0" smtClean="0">
                <a:solidFill>
                  <a:srgbClr val="000000"/>
                </a:solidFill>
                <a:effectLst/>
                <a:latin typeface="+mn-lt"/>
                <a:ea typeface="Times New Roman"/>
                <a:cs typeface="Calibri"/>
              </a:rPr>
              <a:t>Keine Tätigkeit, Betreuung, Unterbringung  in genannten Einrichtungen = </a:t>
            </a:r>
            <a:r>
              <a:rPr lang="de-DE" dirty="0" smtClean="0"/>
              <a:t>Ohne</a:t>
            </a:r>
            <a:endParaRPr lang="de-DE" sz="1200" dirty="0" smtClean="0">
              <a:effectLst/>
              <a:latin typeface="+mn-lt"/>
              <a:ea typeface="MS Mincho"/>
              <a:cs typeface="Times New Roman"/>
            </a:endParaRPr>
          </a:p>
          <a:p>
            <a:pPr marL="0" marR="0" indent="0" algn="l" defTabSz="457886" rtl="0" eaLnBrk="1" fontAlgn="auto" latinLnBrk="0" hangingPunct="1">
              <a:lnSpc>
                <a:spcPct val="100000"/>
              </a:lnSpc>
              <a:spcBef>
                <a:spcPts val="0"/>
              </a:spcBef>
              <a:spcAft>
                <a:spcPts val="0"/>
              </a:spcAft>
              <a:buClrTx/>
              <a:buSzTx/>
              <a:buFontTx/>
              <a:buNone/>
              <a:tabLst/>
              <a:defRPr/>
            </a:pPr>
            <a:r>
              <a:rPr lang="de-DE" sz="1200" dirty="0" smtClean="0">
                <a:solidFill>
                  <a:srgbClr val="000000"/>
                </a:solidFill>
                <a:effectLst/>
                <a:latin typeface="+mn-lt"/>
                <a:ea typeface="Times New Roman"/>
                <a:cs typeface="Calibri"/>
              </a:rPr>
              <a:t>Unbekannt = </a:t>
            </a:r>
            <a:r>
              <a:rPr lang="de-DE" sz="1200" b="0" i="0" u="none" strike="noStrike" kern="1200" dirty="0" smtClean="0">
                <a:solidFill>
                  <a:schemeClr val="tx1"/>
                </a:solidFill>
                <a:effectLst/>
                <a:latin typeface="+mn-lt"/>
                <a:ea typeface="+mn-ea"/>
                <a:cs typeface="+mn-cs"/>
              </a:rPr>
              <a:t>nicht </a:t>
            </a:r>
            <a:r>
              <a:rPr lang="de-DE" sz="1200" b="0" i="0" u="none" strike="noStrike" kern="1200" dirty="0" err="1" smtClean="0">
                <a:solidFill>
                  <a:schemeClr val="tx1"/>
                </a:solidFill>
                <a:effectLst/>
                <a:latin typeface="+mn-lt"/>
                <a:ea typeface="+mn-ea"/>
                <a:cs typeface="+mn-cs"/>
              </a:rPr>
              <a:t>erhoben+nicht</a:t>
            </a:r>
            <a:r>
              <a:rPr lang="de-DE" sz="1200" b="0" i="0" u="none" strike="noStrike" kern="1200" dirty="0" smtClean="0">
                <a:solidFill>
                  <a:schemeClr val="tx1"/>
                </a:solidFill>
                <a:effectLst/>
                <a:latin typeface="+mn-lt"/>
                <a:ea typeface="+mn-ea"/>
                <a:cs typeface="+mn-cs"/>
              </a:rPr>
              <a:t> ermittelbar</a:t>
            </a: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26</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defTabSz="457792">
              <a:buFontTx/>
              <a:buNone/>
              <a:defRPr/>
            </a:pPr>
            <a:r>
              <a:rPr lang="de-DE" dirty="0" smtClean="0"/>
              <a:t>Email 27.4.2020</a:t>
            </a:r>
          </a:p>
          <a:p>
            <a:pPr marL="0" indent="0" defTabSz="457792">
              <a:buFontTx/>
              <a:buNone/>
              <a:defRPr/>
            </a:pPr>
            <a:endParaRPr lang="de-DE" dirty="0" smtClean="0"/>
          </a:p>
          <a:p>
            <a:r>
              <a:rPr lang="de-DE" sz="1200" kern="1200" smtClean="0">
                <a:solidFill>
                  <a:schemeClr val="tx1"/>
                </a:solidFill>
                <a:effectLst/>
                <a:latin typeface="+mn-lt"/>
                <a:ea typeface="+mn-ea"/>
                <a:cs typeface="+mn-cs"/>
              </a:rPr>
              <a:t>Liebe Sandra,</a:t>
            </a:r>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p>
          <a:p>
            <a:r>
              <a:rPr lang="de-DE" sz="1200" kern="1200" dirty="0" smtClean="0">
                <a:solidFill>
                  <a:schemeClr val="tx1"/>
                </a:solidFill>
                <a:effectLst/>
                <a:latin typeface="+mn-lt"/>
                <a:ea typeface="+mn-ea"/>
                <a:cs typeface="+mn-cs"/>
              </a:rPr>
              <a:t>wir haben die Berechnung nochmal angepasst und warten noch auf Daten </a:t>
            </a:r>
            <a:r>
              <a:rPr lang="de-DE" sz="1200" kern="1200" smtClean="0">
                <a:solidFill>
                  <a:schemeClr val="tx1"/>
                </a:solidFill>
                <a:effectLst/>
                <a:latin typeface="+mn-lt"/>
                <a:ea typeface="+mn-ea"/>
                <a:cs typeface="+mn-cs"/>
              </a:rPr>
              <a:t>von FG31, </a:t>
            </a:r>
            <a:r>
              <a:rPr lang="de-DE" sz="1200" kern="1200" dirty="0" smtClean="0">
                <a:solidFill>
                  <a:schemeClr val="tx1"/>
                </a:solidFill>
                <a:effectLst/>
                <a:latin typeface="+mn-lt"/>
                <a:ea typeface="+mn-ea"/>
                <a:cs typeface="+mn-cs"/>
              </a:rPr>
              <a:t>daher gibt es bisher noch keine Aktualisierung der nosokomialen Ausbruchszahlen. Im Laufe der Woche bekommen wir eine sinnvolle Auswertung hin.</a:t>
            </a:r>
          </a:p>
          <a:p>
            <a:r>
              <a:rPr lang="de-DE" sz="1200" kern="1200" smtClean="0">
                <a:solidFill>
                  <a:schemeClr val="tx1"/>
                </a:solidFill>
                <a:effectLst/>
                <a:latin typeface="+mn-lt"/>
                <a:ea typeface="+mn-ea"/>
                <a:cs typeface="+mn-cs"/>
              </a:rPr>
              <a:t>Grüße,</a:t>
            </a:r>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Sebastian </a:t>
            </a:r>
          </a:p>
          <a:p>
            <a:pPr marL="0" indent="0" defTabSz="457792">
              <a:buFontTx/>
              <a:buNone/>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28</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NEU: Datenquelle:</a:t>
            </a:r>
            <a:r>
              <a:rPr lang="de-DE" baseline="0" dirty="0" smtClean="0"/>
              <a:t> COVID-19-Cube</a:t>
            </a:r>
            <a:endParaRPr lang="de-DE" dirty="0" smtClean="0"/>
          </a:p>
          <a:p>
            <a:pPr defTabSz="457886">
              <a:defRPr/>
            </a:pPr>
            <a:endParaRPr lang="de-DE" dirty="0" smtClean="0"/>
          </a:p>
          <a:p>
            <a:pPr defTabSz="457886">
              <a:defRPr/>
            </a:pPr>
            <a:r>
              <a:rPr lang="de-DE" dirty="0" smtClean="0"/>
              <a:t>----------</a:t>
            </a:r>
          </a:p>
          <a:p>
            <a:pPr defTabSz="457886">
              <a:defRPr/>
            </a:pPr>
            <a:r>
              <a:rPr lang="de-DE" dirty="0" smtClean="0"/>
              <a:t>Datenquelle</a:t>
            </a:r>
            <a:r>
              <a:rPr lang="de-DE" smtClean="0"/>
              <a:t>: Covid19_Liste, </a:t>
            </a:r>
            <a:r>
              <a:rPr lang="de-DE" dirty="0" smtClean="0"/>
              <a:t>Datenblätter: Expositionsort 		</a:t>
            </a:r>
            <a:r>
              <a:rPr lang="de-DE" baseline="0" dirty="0" smtClean="0"/>
              <a:t>- Wichtig: vor der nächsten Filterung den vorherigen Filter entfernen! </a:t>
            </a:r>
            <a:endParaRPr lang="de-DE" dirty="0" smtClean="0"/>
          </a:p>
          <a:p>
            <a:pPr defTabSz="457886">
              <a:defRPr/>
            </a:pPr>
            <a:r>
              <a:rPr lang="de-DE" baseline="0" dirty="0" smtClean="0"/>
              <a:t>Expositionsland: 1. </a:t>
            </a:r>
            <a:r>
              <a:rPr lang="de-DE" dirty="0" smtClean="0"/>
              <a:t>Ebene (ohne Deutschland)</a:t>
            </a:r>
          </a:p>
          <a:p>
            <a:pPr defTabSz="457886">
              <a:defRPr/>
            </a:pPr>
            <a:r>
              <a:rPr lang="de-DE" baseline="0" dirty="0" smtClean="0"/>
              <a:t>Häufig genannte Regionen: 2. </a:t>
            </a:r>
            <a:r>
              <a:rPr lang="de-DE" dirty="0" smtClean="0"/>
              <a:t>Ebene; nach Land filtern</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29</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Quelle: Bericht DIVI-Intensivregister; per Email</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30</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Quelle: Bericht DIVI-Intensivregister; per Email</a:t>
            </a: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Ende der Influenzasaison</a:t>
            </a:r>
            <a:r>
              <a:rPr lang="de-DE" baseline="0" dirty="0" smtClean="0"/>
              <a:t> mit KW 20; </a:t>
            </a:r>
          </a:p>
          <a:p>
            <a:r>
              <a:rPr lang="de-DE" dirty="0" smtClean="0"/>
              <a:t>Weiterhin sehr geringe Aktivität in ganz D</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38</a:t>
            </a:fld>
            <a:endParaRPr lang="de-DE"/>
          </a:p>
        </p:txBody>
      </p:sp>
    </p:spTree>
    <p:extLst>
      <p:ext uri="{BB962C8B-B14F-4D97-AF65-F5344CB8AC3E}">
        <p14:creationId xmlns:p14="http://schemas.microsoft.com/office/powerpoint/2010/main" val="38047553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ARE-Rate (ohne Abbildung) leicht gestiegen, ILI-Rate (Abbildung) seit einigen Wochen relativ stabil</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ARE- und ILI-Raten sind mit Ende der Grippewelle (KW 12/2020) abrupt zurück gegangen auf ein deutlich niedrigeres Niveau als zu dieser Zeit in den Vor­jah­ren beobachtet wurde. </a:t>
            </a:r>
            <a:endParaRPr lang="de-DE" dirty="0" smtClean="0"/>
          </a:p>
        </p:txBody>
      </p:sp>
      <p:sp>
        <p:nvSpPr>
          <p:cNvPr id="4" name="Foliennummernplatzhalter 3"/>
          <p:cNvSpPr>
            <a:spLocks noGrp="1"/>
          </p:cNvSpPr>
          <p:nvPr>
            <p:ph type="sldNum" sz="quarter" idx="10"/>
          </p:nvPr>
        </p:nvSpPr>
        <p:spPr/>
        <p:txBody>
          <a:bodyPr/>
          <a:lstStyle/>
          <a:p>
            <a:fld id="{E7DB3B74-E7C2-B34F-8624-8515ACB00503}" type="slidenum">
              <a:rPr lang="de-DE" smtClean="0"/>
              <a:t>39</a:t>
            </a:fld>
            <a:endParaRPr lang="de-DE"/>
          </a:p>
        </p:txBody>
      </p:sp>
    </p:spTree>
    <p:extLst>
      <p:ext uri="{BB962C8B-B14F-4D97-AF65-F5344CB8AC3E}">
        <p14:creationId xmlns:p14="http://schemas.microsoft.com/office/powerpoint/2010/main" val="35376552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-Praxisindex in</a:t>
            </a:r>
            <a:r>
              <a:rPr lang="de-DE" sz="1200" kern="1200" baseline="0" dirty="0" smtClean="0">
                <a:solidFill>
                  <a:schemeClr val="tx1"/>
                </a:solidFill>
                <a:effectLst/>
                <a:latin typeface="+mn-lt"/>
                <a:ea typeface="+mn-ea"/>
                <a:cs typeface="+mn-cs"/>
              </a:rPr>
              <a:t> KW 19 und 20/2</a:t>
            </a:r>
            <a:r>
              <a:rPr lang="de-DE" sz="1200" kern="1200" dirty="0" smtClean="0">
                <a:solidFill>
                  <a:schemeClr val="tx1"/>
                </a:solidFill>
                <a:effectLst/>
                <a:latin typeface="+mn-lt"/>
                <a:ea typeface="+mn-ea"/>
                <a:cs typeface="+mn-cs"/>
              </a:rPr>
              <a:t>020 war der Niedrigste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jemals seit Saison 2008/09 </a:t>
            </a:r>
          </a:p>
          <a:p>
            <a:r>
              <a:rPr lang="de-DE" sz="1200" kern="1200" dirty="0" smtClean="0">
                <a:solidFill>
                  <a:schemeClr val="tx1"/>
                </a:solidFill>
                <a:effectLst/>
                <a:latin typeface="+mn-lt"/>
                <a:ea typeface="+mn-ea"/>
                <a:cs typeface="+mn-cs"/>
              </a:rPr>
              <a:t>-Konsultationsinzidenz (Abbildung) mit Peak zum Ende der Grippewelle in der 12. KW 2020 mit 2.200 Arztkonsultationen wegen ARE pro 100.000 Einwohner (ca. 1.826.000 Arztbesuchen bez. auf Gesamtbevölkerung)</a:t>
            </a:r>
          </a:p>
          <a:p>
            <a:r>
              <a:rPr lang="de-DE" sz="1200" kern="1200" dirty="0" smtClean="0">
                <a:solidFill>
                  <a:schemeClr val="tx1"/>
                </a:solidFill>
                <a:effectLst/>
                <a:latin typeface="+mn-lt"/>
                <a:ea typeface="+mn-ea"/>
                <a:cs typeface="+mn-cs"/>
              </a:rPr>
              <a:t>-ab</a:t>
            </a:r>
            <a:r>
              <a:rPr lang="de-DE" sz="1200" kern="1200" baseline="0" dirty="0" smtClean="0">
                <a:solidFill>
                  <a:schemeClr val="tx1"/>
                </a:solidFill>
                <a:effectLst/>
                <a:latin typeface="+mn-lt"/>
                <a:ea typeface="+mn-ea"/>
                <a:cs typeface="+mn-cs"/>
              </a:rPr>
              <a:t> KW 12/2020</a:t>
            </a:r>
            <a:r>
              <a:rPr lang="de-DE" sz="1200" kern="1200" dirty="0" smtClean="0">
                <a:solidFill>
                  <a:schemeClr val="tx1"/>
                </a:solidFill>
                <a:effectLst/>
                <a:latin typeface="+mn-lt"/>
                <a:ea typeface="+mn-ea"/>
                <a:cs typeface="+mn-cs"/>
              </a:rPr>
              <a:t> drastischer Rückgang der Konsultationsinzidenz in allen Altersgruppen,</a:t>
            </a:r>
            <a:r>
              <a:rPr lang="de-DE" sz="1200" kern="1200" baseline="0" dirty="0" smtClean="0">
                <a:solidFill>
                  <a:schemeClr val="tx1"/>
                </a:solidFill>
                <a:effectLst/>
                <a:latin typeface="+mn-lt"/>
                <a:ea typeface="+mn-ea"/>
                <a:cs typeface="+mn-cs"/>
              </a:rPr>
              <a:t> s</a:t>
            </a:r>
            <a:r>
              <a:rPr lang="de-DE" sz="1200" kern="1200" dirty="0" smtClean="0">
                <a:solidFill>
                  <a:schemeClr val="tx1"/>
                </a:solidFill>
                <a:effectLst/>
                <a:latin typeface="+mn-lt"/>
                <a:ea typeface="+mn-ea"/>
                <a:cs typeface="+mn-cs"/>
              </a:rPr>
              <a:t>eit KW 15/2020 liegen die Werte auf einem fast konstant niedrigen Niveau. </a:t>
            </a:r>
          </a:p>
          <a:p>
            <a:r>
              <a:rPr lang="de-DE" sz="1200" kern="1200" dirty="0" smtClean="0">
                <a:solidFill>
                  <a:schemeClr val="tx1"/>
                </a:solidFill>
                <a:effectLst/>
                <a:latin typeface="+mn-lt"/>
                <a:ea typeface="+mn-ea"/>
                <a:cs typeface="+mn-cs"/>
              </a:rPr>
              <a:t>-Bei den 0- bis 4-Jährigen lag der Wert der </a:t>
            </a:r>
            <a:r>
              <a:rPr lang="de-DE" sz="1200" kern="1200" dirty="0" err="1" smtClean="0">
                <a:solidFill>
                  <a:schemeClr val="tx1"/>
                </a:solidFill>
                <a:effectLst/>
                <a:latin typeface="+mn-lt"/>
                <a:ea typeface="+mn-ea"/>
                <a:cs typeface="+mn-cs"/>
              </a:rPr>
              <a:t>Konsultations­inzidenz</a:t>
            </a:r>
            <a:r>
              <a:rPr lang="de-DE" sz="1200" kern="1200" dirty="0" smtClean="0">
                <a:solidFill>
                  <a:schemeClr val="tx1"/>
                </a:solidFill>
                <a:effectLst/>
                <a:latin typeface="+mn-lt"/>
                <a:ea typeface="+mn-ea"/>
                <a:cs typeface="+mn-cs"/>
              </a:rPr>
              <a:t> mit ca. 547 Arztkonsultationen pro 100.000 Einwohner in der 20. KW 2020 auf dem niedrigsten Wert, der jemals seit der Saison 2000/2001 beobachtet wurde.  </a:t>
            </a:r>
          </a:p>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40</a:t>
            </a:fld>
            <a:endParaRPr lang="de-DE"/>
          </a:p>
        </p:txBody>
      </p:sp>
    </p:spTree>
    <p:extLst>
      <p:ext uri="{BB962C8B-B14F-4D97-AF65-F5344CB8AC3E}">
        <p14:creationId xmlns:p14="http://schemas.microsoft.com/office/powerpoint/2010/main" val="1621974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897" indent="-228897" defTabSz="457792">
              <a:buFontTx/>
              <a:buAutoNum type="arabicPeriod"/>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-noch immer sehr wenige Probeneinsendungen, daher schwierig, eine Aussage</a:t>
            </a:r>
            <a:r>
              <a:rPr lang="de-DE" baseline="0" dirty="0" smtClean="0"/>
              <a:t> zu aktuell zirkulierenden Viren zu treffen</a:t>
            </a:r>
          </a:p>
          <a:p>
            <a:r>
              <a:rPr lang="de-DE" dirty="0" smtClean="0"/>
              <a:t>-50 Proben, 2 RSV-Nachweise (4%)</a:t>
            </a:r>
          </a:p>
          <a:p>
            <a:r>
              <a:rPr lang="de-DE" dirty="0" smtClean="0"/>
              <a:t>-schon</a:t>
            </a:r>
            <a:r>
              <a:rPr lang="de-DE" baseline="0" dirty="0" smtClean="0"/>
              <a:t> in der Vorwoche Aufforderung an Praxen, </a:t>
            </a:r>
            <a:r>
              <a:rPr lang="de-DE" baseline="0" dirty="0" err="1" smtClean="0"/>
              <a:t>Beprobungsaktivität</a:t>
            </a:r>
            <a:r>
              <a:rPr lang="de-DE" baseline="0" dirty="0" smtClean="0"/>
              <a:t> zu erhöhen und weiterhin Proben einzusenden (diese Woche nochmals wiederholt)</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41</a:t>
            </a:fld>
            <a:endParaRPr lang="de-DE"/>
          </a:p>
        </p:txBody>
      </p:sp>
    </p:spTree>
    <p:extLst>
      <p:ext uri="{BB962C8B-B14F-4D97-AF65-F5344CB8AC3E}">
        <p14:creationId xmlns:p14="http://schemas.microsoft.com/office/powerpoint/2010/main" val="14651977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-Anzahl SARI-Fälle in allen Altersgruppen stabil</a:t>
            </a:r>
          </a:p>
          <a:p>
            <a:pPr marL="0" marR="0" indent="0" algn="l" defTabSz="457200" rtl="0" eaLnBrk="1" fontAlgn="auto" latinLnBrk="0" hangingPunct="1">
              <a:lnSpc>
                <a:spcPct val="100000"/>
              </a:lnSpc>
              <a:spcBef>
                <a:spcPts val="0"/>
              </a:spcBef>
              <a:spcAft>
                <a:spcPts val="0"/>
              </a:spcAft>
              <a:buClrTx/>
              <a:buSzTx/>
              <a:buFontTx/>
              <a:buNone/>
              <a:tabLst/>
              <a:defRPr/>
            </a:pPr>
            <a:r>
              <a:rPr lang="de-DE" dirty="0" smtClean="0"/>
              <a:t>-auch hier:</a:t>
            </a:r>
            <a:r>
              <a:rPr lang="de-DE" baseline="0" dirty="0" smtClean="0"/>
              <a:t> n</a:t>
            </a:r>
            <a:r>
              <a:rPr lang="de-DE" sz="1200" kern="1200" dirty="0" smtClean="0">
                <a:solidFill>
                  <a:schemeClr val="tx1"/>
                </a:solidFill>
                <a:effectLst/>
                <a:latin typeface="+mn-lt"/>
                <a:ea typeface="+mn-ea"/>
                <a:cs typeface="+mn-cs"/>
              </a:rPr>
              <a:t>ach dem Ende der Grippewelle (KW 12/2020) außergewöhnlich schneller Rückgang der SARI-Fälle bei Kindern unter 15 Jahre (bundesweite Schulschließungen ab KW 12/2020 in Kraft). Ab der 13. KW 2020 lag die Zahl der SARI-Fälle in den Altersgruppen 0 bis 4 Jahre sowie 5 bis 14 Jahre deutlich unter der sonst üblichen Zahl in fünf Vorsaisons. In der Altersgruppe 0 bis 4 Jahre wurden ab der 16. KW 2020 weniger Fälle beobachtet als jemals in 5 Vorsaisons. </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-Ab der 16. KW 2020 war auch die Gesamtzahl der SARI-Fälle niedriger als in den Vergleichswochen der Vorsaisons.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42</a:t>
            </a:fld>
            <a:endParaRPr lang="de-DE"/>
          </a:p>
        </p:txBody>
      </p:sp>
    </p:spTree>
    <p:extLst>
      <p:ext uri="{BB962C8B-B14F-4D97-AF65-F5344CB8AC3E}">
        <p14:creationId xmlns:p14="http://schemas.microsoft.com/office/powerpoint/2010/main" val="3891946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-Anteil COVID-19-Patienten (an SARI)</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von KW 13-17/2020 zwischen 21 % und 29 % </a:t>
            </a:r>
          </a:p>
          <a:p>
            <a:r>
              <a:rPr lang="de-DE" sz="1200" kern="1200" dirty="0" smtClean="0">
                <a:solidFill>
                  <a:schemeClr val="tx1"/>
                </a:solidFill>
                <a:effectLst/>
                <a:latin typeface="+mn-lt"/>
                <a:ea typeface="+mn-ea"/>
                <a:cs typeface="+mn-cs"/>
              </a:rPr>
              <a:t>-seit KW 18/2020 relativ konstant bei 11-12% (aktuell </a:t>
            </a:r>
            <a:r>
              <a:rPr lang="de-DE" sz="1200" kern="1200" smtClean="0">
                <a:solidFill>
                  <a:schemeClr val="tx1"/>
                </a:solidFill>
                <a:effectLst/>
                <a:latin typeface="+mn-lt"/>
                <a:ea typeface="+mn-ea"/>
                <a:cs typeface="+mn-cs"/>
              </a:rPr>
              <a:t>11%)</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E7DB3B74-E7C2-B34F-8624-8515ACB00503}" type="slidenum">
              <a:rPr lang="de-DE" smtClean="0"/>
              <a:t>43</a:t>
            </a:fld>
            <a:endParaRPr lang="de-DE"/>
          </a:p>
        </p:txBody>
      </p:sp>
    </p:spTree>
    <p:extLst>
      <p:ext uri="{BB962C8B-B14F-4D97-AF65-F5344CB8AC3E}">
        <p14:creationId xmlns:p14="http://schemas.microsoft.com/office/powerpoint/2010/main" val="15686504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Email </a:t>
            </a:r>
            <a:r>
              <a:rPr lang="de-DE" dirty="0" err="1" smtClean="0"/>
              <a:t>Madlen</a:t>
            </a:r>
            <a:r>
              <a:rPr lang="de-DE" dirty="0" smtClean="0"/>
              <a:t> Schranz</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46</a:t>
            </a:fld>
            <a:endParaRPr lang="de-DE"/>
          </a:p>
        </p:txBody>
      </p:sp>
    </p:spTree>
    <p:extLst>
      <p:ext uri="{BB962C8B-B14F-4D97-AF65-F5344CB8AC3E}">
        <p14:creationId xmlns:p14="http://schemas.microsoft.com/office/powerpoint/2010/main" val="4176723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47</a:t>
            </a:fld>
            <a:endParaRPr lang="de-DE"/>
          </a:p>
        </p:txBody>
      </p:sp>
    </p:spTree>
    <p:extLst>
      <p:ext uri="{BB962C8B-B14F-4D97-AF65-F5344CB8AC3E}">
        <p14:creationId xmlns:p14="http://schemas.microsoft.com/office/powerpoint/2010/main" val="23937318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48</a:t>
            </a:fld>
            <a:endParaRPr lang="de-DE"/>
          </a:p>
        </p:txBody>
      </p:sp>
    </p:spTree>
    <p:extLst>
      <p:ext uri="{BB962C8B-B14F-4D97-AF65-F5344CB8AC3E}">
        <p14:creationId xmlns:p14="http://schemas.microsoft.com/office/powerpoint/2010/main" val="23937318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a:t>
            </a:r>
          </a:p>
          <a:p>
            <a:r>
              <a:rPr lang="de-DE" dirty="0" smtClean="0"/>
              <a:t>Immer Freitags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52</a:t>
            </a:fld>
            <a:endParaRPr lang="de-DE"/>
          </a:p>
        </p:txBody>
      </p:sp>
    </p:spTree>
    <p:extLst>
      <p:ext uri="{BB962C8B-B14F-4D97-AF65-F5344CB8AC3E}">
        <p14:creationId xmlns:p14="http://schemas.microsoft.com/office/powerpoint/2010/main" val="31814329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https://www.euromomo.eu/graphs-and-maps/</a:t>
            </a:r>
          </a:p>
          <a:p>
            <a:endParaRPr lang="de-DE" dirty="0" smtClean="0"/>
          </a:p>
          <a:p>
            <a:r>
              <a:rPr lang="de-DE" dirty="0" smtClean="0"/>
              <a:t>Immer Donnerstags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53</a:t>
            </a:fld>
            <a:endParaRPr lang="de-DE"/>
          </a:p>
        </p:txBody>
      </p:sp>
    </p:spTree>
    <p:extLst>
      <p:ext uri="{BB962C8B-B14F-4D97-AF65-F5344CB8AC3E}">
        <p14:creationId xmlns:p14="http://schemas.microsoft.com/office/powerpoint/2010/main" val="16431833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55</a:t>
            </a:fld>
            <a:endParaRPr lang="de-DE"/>
          </a:p>
        </p:txBody>
      </p:sp>
    </p:spTree>
    <p:extLst>
      <p:ext uri="{BB962C8B-B14F-4D97-AF65-F5344CB8AC3E}">
        <p14:creationId xmlns:p14="http://schemas.microsoft.com/office/powerpoint/2010/main" val="21045976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80</a:t>
            </a:fld>
            <a:endParaRPr lang="de-DE"/>
          </a:p>
        </p:txBody>
      </p:sp>
    </p:spTree>
    <p:extLst>
      <p:ext uri="{BB962C8B-B14F-4D97-AF65-F5344CB8AC3E}">
        <p14:creationId xmlns:p14="http://schemas.microsoft.com/office/powerpoint/2010/main" val="952592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Vergleiche</a:t>
            </a:r>
            <a:r>
              <a:rPr lang="de-DE" baseline="0" dirty="0" smtClean="0"/>
              <a:t>:</a:t>
            </a:r>
          </a:p>
          <a:p>
            <a:pPr defTabSz="457886">
              <a:defRPr/>
            </a:pPr>
            <a:r>
              <a:rPr lang="de-DE" baseline="0" smtClean="0"/>
              <a:t>Lageprotokoll, </a:t>
            </a:r>
            <a:r>
              <a:rPr lang="de-DE" baseline="0" dirty="0" smtClean="0"/>
              <a:t>unter: S:\Projekte\RKI_nCoV-Lage\1.Lagemanagement\1.2.Lageprotokolle\Lageprotokoll_nCoV.xlsx </a:t>
            </a:r>
          </a:p>
          <a:p>
            <a:pPr defTabSz="457886">
              <a:defRPr/>
            </a:pPr>
            <a:r>
              <a:rPr lang="de-DE" baseline="0" smtClean="0"/>
              <a:t>Einsatzteams, </a:t>
            </a:r>
            <a:r>
              <a:rPr lang="de-DE" baseline="0" dirty="0" smtClean="0"/>
              <a:t>unter: S</a:t>
            </a:r>
            <a:r>
              <a:rPr lang="de-DE" baseline="0" smtClean="0"/>
              <a:t>:\Projekte\RKI_nCoV-Lage\5.Unterstützung_im_Feld\Covid-19_Bereitschaft_für_BL-Einsätze.xlsx, </a:t>
            </a:r>
            <a:r>
              <a:rPr lang="de-DE" baseline="0" dirty="0" smtClean="0"/>
              <a:t>Reiter: Teams im Einsatz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83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Vergleiche</a:t>
            </a:r>
            <a:r>
              <a:rPr lang="de-DE" baseline="0" dirty="0" smtClean="0"/>
              <a:t>:</a:t>
            </a:r>
          </a:p>
          <a:p>
            <a:pPr defTabSz="457886">
              <a:defRPr/>
            </a:pPr>
            <a:r>
              <a:rPr lang="de-DE" baseline="0" smtClean="0"/>
              <a:t>Lageprotokoll, </a:t>
            </a:r>
            <a:r>
              <a:rPr lang="de-DE" baseline="0" dirty="0" smtClean="0"/>
              <a:t>unter: S:\Projekte\RKI_nCoV-Lage\1.Lagemanagement\1.2.Lageprotokolle\Lageprotokoll_nCoV.xlsx </a:t>
            </a:r>
          </a:p>
          <a:p>
            <a:pPr defTabSz="457886">
              <a:defRPr/>
            </a:pPr>
            <a:r>
              <a:rPr lang="de-DE" baseline="0" smtClean="0"/>
              <a:t>Einsatzteams, </a:t>
            </a:r>
            <a:r>
              <a:rPr lang="de-DE" baseline="0" dirty="0" smtClean="0"/>
              <a:t>unter: S</a:t>
            </a:r>
            <a:r>
              <a:rPr lang="de-DE" baseline="0" smtClean="0"/>
              <a:t>:\Projekte\RKI_nCoV-Lage\5.Unterstützung_im_Feld\Covid-19_Bereitschaft_für_BL-Einsätze.xlsx, </a:t>
            </a:r>
            <a:r>
              <a:rPr lang="de-DE" baseline="0" dirty="0" smtClean="0"/>
              <a:t>Reiter: Teams im Einsatz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84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p>
          <a:p>
            <a:pPr defTabSz="457886">
              <a:defRPr/>
            </a:pPr>
            <a:r>
              <a:rPr lang="de-DE" dirty="0" smtClean="0"/>
              <a:t>Reiter </a:t>
            </a:r>
            <a:r>
              <a:rPr lang="de-DE" dirty="0" err="1" smtClean="0"/>
              <a:t>GenesenStatus</a:t>
            </a:r>
            <a:r>
              <a:rPr lang="de-DE" dirty="0" smtClean="0"/>
              <a:t>-Meldedatum</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Linelist</a:t>
            </a:r>
            <a:r>
              <a:rPr lang="de-DE" dirty="0" smtClean="0"/>
              <a:t> Tabellenblatt:</a:t>
            </a:r>
            <a:r>
              <a:rPr lang="de-DE" baseline="0" dirty="0" smtClean="0"/>
              <a:t> </a:t>
            </a:r>
            <a:r>
              <a:rPr lang="de-DE" dirty="0" err="1" smtClean="0"/>
              <a:t>Epikurve_Sterbedatum</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7</a:t>
            </a:fld>
            <a:endParaRPr lang="de-DE"/>
          </a:p>
        </p:txBody>
      </p:sp>
    </p:spTree>
    <p:extLst>
      <p:ext uri="{BB962C8B-B14F-4D97-AF65-F5344CB8AC3E}">
        <p14:creationId xmlns:p14="http://schemas.microsoft.com/office/powerpoint/2010/main" val="2389612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Excel File: </a:t>
            </a:r>
            <a:r>
              <a:rPr lang="de-DE" dirty="0" err="1" smtClean="0"/>
              <a:t>Zahlen_kumulativ</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8</a:t>
            </a:fld>
            <a:endParaRPr lang="de-DE"/>
          </a:p>
        </p:txBody>
      </p:sp>
    </p:spTree>
    <p:extLst>
      <p:ext uri="{BB962C8B-B14F-4D97-AF65-F5344CB8AC3E}">
        <p14:creationId xmlns:p14="http://schemas.microsoft.com/office/powerpoint/2010/main" val="904762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u="sng" strike="sngStrike" kern="1200" dirty="0" smtClean="0">
                <a:solidFill>
                  <a:schemeClr val="tx1"/>
                </a:solidFill>
                <a:effectLst/>
                <a:latin typeface="+mn-lt"/>
                <a:ea typeface="+mn-ea"/>
                <a:cs typeface="+mn-cs"/>
              </a:rPr>
              <a:t>S:\Projekte\RKI_nCoV-Lage\2.Themen\2.1.Epidemiologie\Nowcasting\Do-Files\pics\Surveillance\</a:t>
            </a:r>
          </a:p>
          <a:p>
            <a:r>
              <a:rPr lang="de-DE" dirty="0" smtClean="0"/>
              <a:t>S:\Projekte\RKI_nCoV-Lage\3.Kommunikation\3.7.Lageberichte\2020-05-13\Nowcast</a:t>
            </a:r>
          </a:p>
          <a:p>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„R-Wert_Range7.txt“ für den R-Wert durch Verwendung eines gleitenden 7-Tages-Mittels der </a:t>
            </a:r>
            <a:r>
              <a:rPr lang="de-DE" sz="1200" kern="1200" dirty="0" err="1" smtClean="0">
                <a:solidFill>
                  <a:schemeClr val="tx1"/>
                </a:solidFill>
                <a:effectLst/>
                <a:latin typeface="+mn-lt"/>
                <a:ea typeface="+mn-ea"/>
                <a:cs typeface="+mn-cs"/>
              </a:rPr>
              <a:t>Nowcasting</a:t>
            </a:r>
            <a:r>
              <a:rPr lang="de-DE" sz="1200" kern="1200" dirty="0" smtClean="0">
                <a:solidFill>
                  <a:schemeClr val="tx1"/>
                </a:solidFill>
                <a:effectLst/>
                <a:latin typeface="+mn-lt"/>
                <a:ea typeface="+mn-ea"/>
                <a:cs typeface="+mn-cs"/>
              </a:rPr>
              <a:t>-Kurve geschätzt. Schwankungen werden dadurch stärker ausgeglichen. Das 7-Tage-R vergleicht dann den 7-Tages-Mittelwert der Neuerkrankungen eines Tages mit dem 7-Tages-Mittelwert 4 Tage zuvor.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9</a:t>
            </a:fld>
            <a:endParaRPr lang="de-DE"/>
          </a:p>
        </p:txBody>
      </p:sp>
    </p:spTree>
    <p:extLst>
      <p:ext uri="{BB962C8B-B14F-4D97-AF65-F5344CB8AC3E}">
        <p14:creationId xmlns:p14="http://schemas.microsoft.com/office/powerpoint/2010/main" val="10952135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Rechteck 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userDrawn="1"/>
        </p:nvSpPr>
        <p:spPr>
          <a:xfrm>
            <a:off x="0" y="1384875"/>
            <a:ext cx="8752360" cy="4355538"/>
          </a:xfrm>
          <a:prstGeom prst="rect">
            <a:avLst/>
          </a:prstGeom>
          <a:solidFill>
            <a:srgbClr val="006EC7"/>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Textfeld 8"/>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648000" tIns="234000" rIns="684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ffectLst/>
              <a:latin typeface="Calibri"/>
              <a:ea typeface="ＭＳ 明朝"/>
              <a:cs typeface="Calibri"/>
            </a:endParaRPr>
          </a:p>
        </p:txBody>
      </p:sp>
      <p:sp>
        <p:nvSpPr>
          <p:cNvPr id="2"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a:t>Mastertitelformat bearbeiten</a:t>
            </a:r>
          </a:p>
        </p:txBody>
      </p:sp>
      <p:cxnSp>
        <p:nvCxnSpPr>
          <p:cNvPr id="11" name="Gerade Verbindung 10"/>
          <p:cNvCxnSpPr/>
          <p:nvPr userDrawn="1"/>
        </p:nvCxnSpPr>
        <p:spPr>
          <a:xfrm>
            <a:off x="3934890" y="2015660"/>
            <a:ext cx="0" cy="3160410"/>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userDrawn="1"/>
        </p:nvCxnSpPr>
        <p:spPr>
          <a:xfrm>
            <a:off x="8439734" y="2009669"/>
            <a:ext cx="0" cy="3166401"/>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Bildplatzhalter 14"/>
          <p:cNvSpPr>
            <a:spLocks noGrp="1"/>
          </p:cNvSpPr>
          <p:nvPr>
            <p:ph type="pic" sz="quarter" idx="13"/>
          </p:nvPr>
        </p:nvSpPr>
        <p:spPr>
          <a:xfrm>
            <a:off x="0" y="1384300"/>
            <a:ext cx="3319463" cy="4356100"/>
          </a:xfrm>
        </p:spPr>
        <p:txBody>
          <a:bodyPr/>
          <a:lstStyle/>
          <a:p>
            <a:endParaRPr lang="de-DE"/>
          </a:p>
        </p:txBody>
      </p:sp>
      <p:sp>
        <p:nvSpPr>
          <p:cNvPr id="16" name="Rechteck 15"/>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a:t>Mastertextformat bearbeiten</a:t>
            </a:r>
          </a:p>
        </p:txBody>
      </p:sp>
      <p:pic>
        <p:nvPicPr>
          <p:cNvPr id="13" name="Bild 12" descr="RKI-Logo_RGB_P300C.tif"/>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Tree>
    <p:extLst>
      <p:ext uri="{BB962C8B-B14F-4D97-AF65-F5344CB8AC3E}">
        <p14:creationId xmlns:p14="http://schemas.microsoft.com/office/powerpoint/2010/main" val="148071587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_Standardfoto">
    <p:spTree>
      <p:nvGrpSpPr>
        <p:cNvPr id="1" name=""/>
        <p:cNvGrpSpPr/>
        <p:nvPr/>
      </p:nvGrpSpPr>
      <p:grpSpPr>
        <a:xfrm>
          <a:off x="0" y="0"/>
          <a:ext cx="0" cy="0"/>
          <a:chOff x="0" y="0"/>
          <a:chExt cx="0" cy="0"/>
        </a:xfrm>
      </p:grpSpPr>
      <p:sp>
        <p:nvSpPr>
          <p:cNvPr id="13" name="Rechteck 1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3" name="Bild 2" descr="PPT_Background_4zu3_RBGNEU.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0" y="1384875"/>
            <a:ext cx="8746484" cy="4358640"/>
          </a:xfrm>
          <a:prstGeom prst="rect">
            <a:avLst/>
          </a:prstGeom>
        </p:spPr>
      </p:pic>
      <p:sp>
        <p:nvSpPr>
          <p:cNvPr id="21" name="Textfeld 20"/>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252000" tIns="234000" rIns="252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ffectLst/>
              <a:latin typeface="Calibri"/>
              <a:ea typeface="ＭＳ 明朝"/>
              <a:cs typeface="Calibri"/>
            </a:endParaRPr>
          </a:p>
        </p:txBody>
      </p:sp>
      <p:cxnSp>
        <p:nvCxnSpPr>
          <p:cNvPr id="23" name="Gerade Verbindung 22"/>
          <p:cNvCxnSpPr/>
          <p:nvPr userDrawn="1"/>
        </p:nvCxnSpPr>
        <p:spPr>
          <a:xfrm>
            <a:off x="3934890" y="2015660"/>
            <a:ext cx="0" cy="3160410"/>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8439734" y="2009669"/>
            <a:ext cx="0" cy="3166401"/>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sp>
        <p:nvSpPr>
          <p:cNvPr id="2" name="Rechteck 1"/>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a:t>Mastertitelformat bearbeiten</a:t>
            </a:r>
          </a:p>
        </p:txBody>
      </p:sp>
      <p:sp>
        <p:nvSpPr>
          <p:cNvPr id="11"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a:t>Mastertextformat bearbeiten</a:t>
            </a:r>
          </a:p>
        </p:txBody>
      </p:sp>
      <p:pic>
        <p:nvPicPr>
          <p:cNvPr id="12" name="Bild 11" descr="RKI-Logo_RGB_P300C.tif"/>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Tree>
    <p:extLst>
      <p:ext uri="{BB962C8B-B14F-4D97-AF65-F5344CB8AC3E}">
        <p14:creationId xmlns:p14="http://schemas.microsoft.com/office/powerpoint/2010/main" val="19962065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11" name="Inhaltsplatzhalter 2"/>
          <p:cNvSpPr>
            <a:spLocks noGrp="1"/>
          </p:cNvSpPr>
          <p:nvPr>
            <p:ph sz="quarter" idx="13"/>
          </p:nvPr>
        </p:nvSpPr>
        <p:spPr>
          <a:xfrm>
            <a:off x="457199" y="1155700"/>
            <a:ext cx="8092593" cy="530225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9" name="Datumsplatzhalter 8"/>
          <p:cNvSpPr>
            <a:spLocks noGrp="1"/>
          </p:cNvSpPr>
          <p:nvPr>
            <p:ph type="dt" sz="half" idx="14"/>
          </p:nvPr>
        </p:nvSpPr>
        <p:spPr/>
        <p:txBody>
          <a:bodyPr/>
          <a:lstStyle/>
          <a:p>
            <a:r>
              <a:rPr lang="de-DE" smtClean="0"/>
              <a:t>22.05.2020</a:t>
            </a:r>
            <a:endParaRPr lang="de-DE" dirty="0"/>
          </a:p>
        </p:txBody>
      </p:sp>
      <p:sp>
        <p:nvSpPr>
          <p:cNvPr id="10" name="Fußzeilenplatzhalter 9"/>
          <p:cNvSpPr>
            <a:spLocks noGrp="1"/>
          </p:cNvSpPr>
          <p:nvPr>
            <p:ph type="ftr" sz="quarter" idx="15"/>
          </p:nvPr>
        </p:nvSpPr>
        <p:spPr/>
        <p:txBody>
          <a:bodyPr/>
          <a:lstStyle/>
          <a:p>
            <a:endParaRPr lang="de-DE" dirty="0"/>
          </a:p>
        </p:txBody>
      </p:sp>
      <p:sp>
        <p:nvSpPr>
          <p:cNvPr id="12" name="Foliennummernplatzhalter 11"/>
          <p:cNvSpPr>
            <a:spLocks noGrp="1"/>
          </p:cNvSpPr>
          <p:nvPr>
            <p:ph type="sldNum" sz="quarter" idx="16"/>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9601967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8" name="Inhaltsplatzhalter 7"/>
          <p:cNvSpPr>
            <a:spLocks noGrp="1"/>
          </p:cNvSpPr>
          <p:nvPr>
            <p:ph sz="quarter" idx="13"/>
          </p:nvPr>
        </p:nvSpPr>
        <p:spPr>
          <a:xfrm>
            <a:off x="4606442" y="1155699"/>
            <a:ext cx="3943350" cy="529590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Inhaltsplatzhalter 7"/>
          <p:cNvSpPr>
            <a:spLocks noGrp="1"/>
          </p:cNvSpPr>
          <p:nvPr>
            <p:ph sz="quarter" idx="14"/>
          </p:nvPr>
        </p:nvSpPr>
        <p:spPr>
          <a:xfrm>
            <a:off x="454844" y="1155699"/>
            <a:ext cx="3943350" cy="5295901"/>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11" name="Datumsplatzhalter 10"/>
          <p:cNvSpPr>
            <a:spLocks noGrp="1"/>
          </p:cNvSpPr>
          <p:nvPr>
            <p:ph type="dt" sz="half" idx="15"/>
          </p:nvPr>
        </p:nvSpPr>
        <p:spPr/>
        <p:txBody>
          <a:bodyPr/>
          <a:lstStyle/>
          <a:p>
            <a:r>
              <a:rPr lang="de-DE" smtClean="0"/>
              <a:t>22.05.2020</a:t>
            </a:r>
            <a:endParaRPr lang="de-DE" dirty="0"/>
          </a:p>
        </p:txBody>
      </p:sp>
      <p:sp>
        <p:nvSpPr>
          <p:cNvPr id="12" name="Fußzeilenplatzhalter 11"/>
          <p:cNvSpPr>
            <a:spLocks noGrp="1"/>
          </p:cNvSpPr>
          <p:nvPr>
            <p:ph type="ftr" sz="quarter" idx="16"/>
          </p:nvPr>
        </p:nvSpPr>
        <p:spPr/>
        <p:txBody>
          <a:bodyPr/>
          <a:lstStyle/>
          <a:p>
            <a:endParaRPr lang="de-DE" dirty="0"/>
          </a:p>
        </p:txBody>
      </p:sp>
      <p:sp>
        <p:nvSpPr>
          <p:cNvPr id="13" name="Foliennummernplatzhalter 12"/>
          <p:cNvSpPr>
            <a:spLocks noGrp="1"/>
          </p:cNvSpPr>
          <p:nvPr>
            <p:ph type="sldNum" sz="quarter" idx="17"/>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288002536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9" name="Datumsplatzhalter 8"/>
          <p:cNvSpPr>
            <a:spLocks noGrp="1"/>
          </p:cNvSpPr>
          <p:nvPr>
            <p:ph type="dt" sz="half" idx="10"/>
          </p:nvPr>
        </p:nvSpPr>
        <p:spPr/>
        <p:txBody>
          <a:bodyPr/>
          <a:lstStyle/>
          <a:p>
            <a:r>
              <a:rPr lang="de-DE" smtClean="0"/>
              <a:t>22.05.2020</a:t>
            </a:r>
            <a:endParaRPr lang="de-DE" dirty="0"/>
          </a:p>
        </p:txBody>
      </p:sp>
      <p:sp>
        <p:nvSpPr>
          <p:cNvPr id="10" name="Fußzeilenplatzhalter 9"/>
          <p:cNvSpPr>
            <a:spLocks noGrp="1"/>
          </p:cNvSpPr>
          <p:nvPr>
            <p:ph type="ftr" sz="quarter" idx="11"/>
          </p:nvPr>
        </p:nvSpPr>
        <p:spPr/>
        <p:txBody>
          <a:bodyPr/>
          <a:lstStyle/>
          <a:p>
            <a:endParaRPr lang="de-DE" dirty="0"/>
          </a:p>
        </p:txBody>
      </p:sp>
      <p:sp>
        <p:nvSpPr>
          <p:cNvPr id="11" name="Foliennummernplatzhalter 10"/>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127045127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de-DE" smtClean="0"/>
              <a:t>22.05.2020</a:t>
            </a:r>
            <a:endParaRPr lang="de-DE" dirty="0"/>
          </a:p>
        </p:txBody>
      </p:sp>
      <p:sp>
        <p:nvSpPr>
          <p:cNvPr id="9" name="Fußzeilenplatzhalter 8"/>
          <p:cNvSpPr>
            <a:spLocks noGrp="1"/>
          </p:cNvSpPr>
          <p:nvPr>
            <p:ph type="ftr" sz="quarter" idx="11"/>
          </p:nvPr>
        </p:nvSpPr>
        <p:spPr/>
        <p:txBody>
          <a:bodyPr/>
          <a:lstStyle/>
          <a:p>
            <a:endParaRPr lang="de-DE" dirty="0"/>
          </a:p>
        </p:txBody>
      </p:sp>
      <p:sp>
        <p:nvSpPr>
          <p:cNvPr id="10" name="Foliennummernplatzhalter 9"/>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36585586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3" name="Textplatzhalter 2"/>
          <p:cNvSpPr>
            <a:spLocks noGrp="1"/>
          </p:cNvSpPr>
          <p:nvPr>
            <p:ph type="body" idx="1"/>
          </p:nvPr>
        </p:nvSpPr>
        <p:spPr>
          <a:xfrm>
            <a:off x="457199" y="1155700"/>
            <a:ext cx="8092593" cy="5302250"/>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564825" y="6622713"/>
            <a:ext cx="1860421" cy="195750"/>
          </a:xfrm>
          <a:prstGeom prst="rect">
            <a:avLst/>
          </a:prstGeom>
        </p:spPr>
        <p:txBody>
          <a:bodyPr vert="horz" lIns="0" tIns="0" rIns="0" bIns="45720" rtlCol="0" anchor="t" anchorCtr="0"/>
          <a:lstStyle>
            <a:lvl1pPr algn="l">
              <a:defRPr sz="1200">
                <a:solidFill>
                  <a:srgbClr val="006EC7"/>
                </a:solidFill>
              </a:defRPr>
            </a:lvl1pPr>
          </a:lstStyle>
          <a:p>
            <a:r>
              <a:rPr lang="de-DE" smtClean="0"/>
              <a:t>22.05.2020</a:t>
            </a:r>
            <a:endParaRPr lang="de-DE" dirty="0"/>
          </a:p>
        </p:txBody>
      </p:sp>
      <p:sp>
        <p:nvSpPr>
          <p:cNvPr id="5" name="Fußzeilenplatzhalter 4"/>
          <p:cNvSpPr>
            <a:spLocks noGrp="1"/>
          </p:cNvSpPr>
          <p:nvPr>
            <p:ph type="ftr" sz="quarter" idx="3"/>
          </p:nvPr>
        </p:nvSpPr>
        <p:spPr>
          <a:xfrm>
            <a:off x="2699791" y="6622713"/>
            <a:ext cx="5182675" cy="195750"/>
          </a:xfrm>
          <a:prstGeom prst="rect">
            <a:avLst/>
          </a:prstGeom>
        </p:spPr>
        <p:txBody>
          <a:bodyPr vert="horz" lIns="0" tIns="0" rIns="0" bIns="45720" rtlCol="0" anchor="t" anchorCtr="0"/>
          <a:lstStyle>
            <a:lvl1pPr algn="l">
              <a:defRPr sz="1200">
                <a:solidFill>
                  <a:srgbClr val="006EC7"/>
                </a:solidFill>
              </a:defRPr>
            </a:lvl1pPr>
          </a:lstStyle>
          <a:p>
            <a:endParaRPr lang="de-DE" dirty="0"/>
          </a:p>
        </p:txBody>
      </p:sp>
      <p:sp>
        <p:nvSpPr>
          <p:cNvPr id="6" name="Foliennummernplatzhalter 5"/>
          <p:cNvSpPr>
            <a:spLocks noGrp="1"/>
          </p:cNvSpPr>
          <p:nvPr>
            <p:ph type="sldNum" sz="quarter" idx="4"/>
          </p:nvPr>
        </p:nvSpPr>
        <p:spPr>
          <a:xfrm>
            <a:off x="8052920" y="6622713"/>
            <a:ext cx="496872" cy="195750"/>
          </a:xfrm>
          <a:prstGeom prst="rect">
            <a:avLst/>
          </a:prstGeom>
        </p:spPr>
        <p:txBody>
          <a:bodyPr vert="horz" lIns="0" tIns="0" rIns="0" bIns="45720" rtlCol="0" anchor="t" anchorCtr="0"/>
          <a:lstStyle>
            <a:lvl1pPr algn="ctr">
              <a:defRPr sz="1200">
                <a:solidFill>
                  <a:srgbClr val="006EC7"/>
                </a:solidFill>
              </a:defRPr>
            </a:lvl1pPr>
          </a:lstStyle>
          <a:p>
            <a:fld id="{162A217B-ED1C-D84B-8478-63C77FA79618}" type="slidenum">
              <a:rPr lang="de-DE" smtClean="0"/>
              <a:pPr/>
              <a:t>‹Nr.›</a:t>
            </a:fld>
            <a:endParaRPr lang="de-DE" dirty="0"/>
          </a:p>
        </p:txBody>
      </p:sp>
      <p:cxnSp>
        <p:nvCxnSpPr>
          <p:cNvPr id="13" name="Gerade Verbindung 12"/>
          <p:cNvCxnSpPr/>
          <p:nvPr userDrawn="1"/>
        </p:nvCxnSpPr>
        <p:spPr>
          <a:xfrm>
            <a:off x="2594239" y="6628377"/>
            <a:ext cx="0" cy="229623"/>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userDrawn="1"/>
        </p:nvCxnSpPr>
        <p:spPr>
          <a:xfrm>
            <a:off x="457200" y="6622713"/>
            <a:ext cx="0" cy="23528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userDrawn="1"/>
        </p:nvCxnSpPr>
        <p:spPr>
          <a:xfrm>
            <a:off x="8564139"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pic>
        <p:nvPicPr>
          <p:cNvPr id="15" name="Bild 14" descr="RKI-Logo_RGB_P300C.tif"/>
          <p:cNvPicPr>
            <a:picLocks noChangeAspect="1"/>
          </p:cNvPicPr>
          <p:nvPr userDrawn="1"/>
        </p:nvPicPr>
        <p:blipFill>
          <a:blip r:embed="rId8" cstate="screen">
            <a:alphaModFix/>
            <a:extLst>
              <a:ext uri="{28A0092B-C50C-407E-A947-70E740481C1C}">
                <a14:useLocalDpi xmlns:a14="http://schemas.microsoft.com/office/drawing/2010/main" val="0"/>
              </a:ext>
            </a:extLst>
          </a:blip>
          <a:stretch>
            <a:fillRect/>
          </a:stretch>
        </p:blipFill>
        <p:spPr>
          <a:xfrm>
            <a:off x="7206623" y="182309"/>
            <a:ext cx="1656184" cy="480392"/>
          </a:xfrm>
          <a:prstGeom prst="rect">
            <a:avLst/>
          </a:prstGeom>
        </p:spPr>
      </p:pic>
      <p:cxnSp>
        <p:nvCxnSpPr>
          <p:cNvPr id="17" name="Gerade Verbindung 16">
            <a:extLst>
              <a:ext uri="{FF2B5EF4-FFF2-40B4-BE49-F238E27FC236}">
                <a16:creationId xmlns:a16="http://schemas.microsoft.com/office/drawing/2014/main" xmlns="" id="{3D4E5546-5335-5647-A96F-CE3BCF4D161A}"/>
              </a:ext>
            </a:extLst>
          </p:cNvPr>
          <p:cNvCxnSpPr/>
          <p:nvPr userDrawn="1"/>
        </p:nvCxnSpPr>
        <p:spPr>
          <a:xfrm>
            <a:off x="8045635"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595598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4" r:id="rId4"/>
    <p:sldLayoutId id="2147483661" r:id="rId5"/>
    <p:sldLayoutId id="2147483655" r:id="rId6"/>
  </p:sldLayoutIdLst>
  <p:timing>
    <p:tnLst>
      <p:par>
        <p:cTn id="1" dur="indefinite" restart="never" nodeType="tmRoot"/>
      </p:par>
    </p:tnLst>
  </p:timing>
  <p:hf hdr="0"/>
  <p:txStyles>
    <p:title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p:titleStyle>
    <p:bodyStyle>
      <a:lvl1pPr marL="342900" indent="-342900" algn="l" defTabSz="457200" rtl="0" eaLnBrk="1" latinLnBrk="0" hangingPunct="1">
        <a:spcBef>
          <a:spcPts val="432"/>
        </a:spcBef>
        <a:buClr>
          <a:srgbClr val="006EC7"/>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432"/>
        </a:spcBef>
        <a:buClr>
          <a:srgbClr val="006EC7"/>
        </a:buClr>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432"/>
        </a:spcBef>
        <a:buClr>
          <a:srgbClr val="006EC7"/>
        </a:buClr>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ts val="432"/>
        </a:spcBef>
        <a:buClr>
          <a:srgbClr val="006EC7"/>
        </a:buClr>
        <a:buFont typeface="Wingdings" charset="2"/>
        <a:buChar char="§"/>
        <a:defRPr sz="1600" kern="1200">
          <a:solidFill>
            <a:schemeClr val="tx1"/>
          </a:solidFill>
          <a:latin typeface="+mn-lt"/>
          <a:ea typeface="+mn-ea"/>
          <a:cs typeface="+mn-cs"/>
        </a:defRPr>
      </a:lvl4pPr>
      <a:lvl5pPr marL="2057400" indent="-228600" algn="l" defTabSz="457200" rtl="0" eaLnBrk="1" latinLnBrk="0" hangingPunct="1">
        <a:spcBef>
          <a:spcPts val="432"/>
        </a:spcBef>
        <a:buClr>
          <a:srgbClr val="006EC7"/>
        </a:buClr>
        <a:buFont typeface="Wingdings" charset="2"/>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rocs.hu-berlin.de/covid-19-mobility/de/mobility-monitor" TargetMode="External"/><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s://grippeweb.rki.de/"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8.em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3.emf"/></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google.com/covid19/mobility/" TargetMode="Externa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hyperlink" Target="https://www.destatis.de/DE/Themen/Querschnitt/Corona/Gesellschaft/bevoelkerung-sterbefaelle.html"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s://www1.wdr.de/nachrichten/rheinland/corona-lockerungen-auch-nach-corona-in-dpd-paketzentrum-100.html" TargetMode="External"/><Relationship Id="rId2" Type="http://schemas.openxmlformats.org/officeDocument/2006/relationships/hyperlink" Target="https://www.kreis-heinsberg.de/aktuelles/aktuelles/?pid=5149" TargetMode="Externa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22.05.2020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a:t>
            </a:fld>
            <a:endParaRPr lang="de-DE"/>
          </a:p>
        </p:txBody>
      </p:sp>
      <p:sp>
        <p:nvSpPr>
          <p:cNvPr id="2" name="Titel 1"/>
          <p:cNvSpPr>
            <a:spLocks noGrp="1"/>
          </p:cNvSpPr>
          <p:nvPr>
            <p:ph type="title"/>
          </p:nvPr>
        </p:nvSpPr>
        <p:spPr>
          <a:xfrm>
            <a:off x="206829" y="597446"/>
            <a:ext cx="8670471" cy="1292662"/>
          </a:xfrm>
          <a:solidFill>
            <a:srgbClr val="045AA6"/>
          </a:solidFill>
        </p:spPr>
        <p:txBody>
          <a:bodyPr/>
          <a:lstStyle/>
          <a:p>
            <a:r>
              <a:rPr lang="de-DE" sz="2800" dirty="0" smtClean="0">
                <a:solidFill>
                  <a:schemeClr val="bg1"/>
                </a:solidFill>
              </a:rPr>
              <a:t>COVID-19: 		Lage National</a:t>
            </a:r>
            <a:r>
              <a:rPr lang="de-DE" sz="2800" smtClean="0">
                <a:solidFill>
                  <a:schemeClr val="bg1"/>
                </a:solidFill>
              </a:rPr>
              <a:t>, 22.05.2020</a:t>
            </a:r>
            <a:r>
              <a:rPr lang="de-DE" sz="2800" dirty="0" smtClean="0">
                <a:solidFill>
                  <a:schemeClr val="bg1"/>
                </a:solidFill>
              </a:rPr>
              <a:t/>
            </a:r>
            <a:br>
              <a:rPr lang="de-DE" sz="2800" dirty="0" smtClean="0">
                <a:solidFill>
                  <a:schemeClr val="bg1"/>
                </a:solidFill>
              </a:rPr>
            </a:br>
            <a:r>
              <a:rPr lang="de-DE" sz="2800" dirty="0">
                <a:solidFill>
                  <a:schemeClr val="bg1"/>
                </a:solidFill>
              </a:rPr>
              <a:t/>
            </a:r>
            <a:br>
              <a:rPr lang="de-DE" sz="2800" dirty="0">
                <a:solidFill>
                  <a:schemeClr val="bg1"/>
                </a:solidFill>
              </a:rPr>
            </a:br>
            <a:r>
              <a:rPr lang="de-DE" sz="2800" dirty="0" smtClean="0">
                <a:solidFill>
                  <a:schemeClr val="bg1"/>
                </a:solidFill>
              </a:rPr>
              <a:t>Informationen für den Krisenstab</a:t>
            </a:r>
            <a:endParaRPr lang="de-DE" sz="2800" dirty="0">
              <a:solidFill>
                <a:schemeClr val="bg1"/>
              </a:solidFill>
            </a:endParaRPr>
          </a:p>
        </p:txBody>
      </p:sp>
      <p:graphicFrame>
        <p:nvGraphicFramePr>
          <p:cNvPr id="11" name="Tabelle 10"/>
          <p:cNvGraphicFramePr>
            <a:graphicFrameLocks noGrp="1"/>
          </p:cNvGraphicFramePr>
          <p:nvPr>
            <p:extLst>
              <p:ext uri="{D42A27DB-BD31-4B8C-83A1-F6EECF244321}">
                <p14:modId xmlns:p14="http://schemas.microsoft.com/office/powerpoint/2010/main" val="1938239877"/>
              </p:ext>
            </p:extLst>
          </p:nvPr>
        </p:nvGraphicFramePr>
        <p:xfrm>
          <a:off x="217439" y="2004786"/>
          <a:ext cx="8659861" cy="2646682"/>
        </p:xfrm>
        <a:graphic>
          <a:graphicData uri="http://schemas.openxmlformats.org/drawingml/2006/table">
            <a:tbl>
              <a:tblPr firstRow="1" bandRow="1">
                <a:tableStyleId>{5C22544A-7EE6-4342-B048-85BDC9FD1C3A}</a:tableStyleId>
              </a:tblPr>
              <a:tblGrid>
                <a:gridCol w="2065238"/>
                <a:gridCol w="1308633"/>
                <a:gridCol w="1417559"/>
                <a:gridCol w="1621027"/>
                <a:gridCol w="2247404"/>
              </a:tblGrid>
              <a:tr h="396910">
                <a:tc>
                  <a:txBody>
                    <a:bodyPr/>
                    <a:lstStyle/>
                    <a:p>
                      <a:pPr algn="l"/>
                      <a:r>
                        <a:rPr lang="de-DE" dirty="0" smtClean="0">
                          <a:solidFill>
                            <a:schemeClr val="bg1"/>
                          </a:solidFill>
                        </a:rPr>
                        <a:t>Datenstand</a:t>
                      </a:r>
                    </a:p>
                  </a:txBody>
                  <a:tcPr>
                    <a:solidFill>
                      <a:srgbClr val="045AA6"/>
                    </a:solidFill>
                  </a:tcPr>
                </a:tc>
                <a:tc rowSpan="2">
                  <a:txBody>
                    <a:bodyPr/>
                    <a:lstStyle/>
                    <a:p>
                      <a:pPr algn="ctr"/>
                      <a:r>
                        <a:rPr lang="de-DE" sz="1800" b="1" kern="1200" dirty="0" smtClean="0">
                          <a:solidFill>
                            <a:schemeClr val="bg1"/>
                          </a:solidFill>
                          <a:latin typeface="+mn-lt"/>
                          <a:ea typeface="+mn-ea"/>
                          <a:cs typeface="+mn-cs"/>
                        </a:rPr>
                        <a:t>Anzahl</a:t>
                      </a:r>
                      <a:endParaRPr lang="de-DE" sz="1800" b="1" kern="1200" dirty="0">
                        <a:solidFill>
                          <a:schemeClr val="bg1"/>
                        </a:solidFill>
                        <a:latin typeface="+mn-lt"/>
                        <a:ea typeface="+mn-ea"/>
                        <a:cs typeface="+mn-cs"/>
                      </a:endParaRPr>
                    </a:p>
                  </a:txBody>
                  <a:tcPr anchor="ctr">
                    <a:solidFill>
                      <a:srgbClr val="045AA6"/>
                    </a:solidFill>
                  </a:tcPr>
                </a:tc>
                <a:tc gridSpan="2">
                  <a:txBody>
                    <a:bodyPr/>
                    <a:lstStyle/>
                    <a:p>
                      <a:pPr algn="ctr"/>
                      <a:r>
                        <a:rPr lang="de-DE" dirty="0" smtClean="0">
                          <a:solidFill>
                            <a:schemeClr val="bg1"/>
                          </a:solidFill>
                        </a:rPr>
                        <a:t>Änderung zum Vortag</a:t>
                      </a:r>
                      <a:endParaRPr lang="de-DE" dirty="0">
                        <a:solidFill>
                          <a:schemeClr val="bg1"/>
                        </a:solidFill>
                      </a:endParaRPr>
                    </a:p>
                  </a:txBody>
                  <a:tcPr anchor="ctr">
                    <a:solidFill>
                      <a:srgbClr val="045AA6"/>
                    </a:solidFill>
                  </a:tcPr>
                </a:tc>
                <a:tc hMerge="1">
                  <a:txBody>
                    <a:bodyPr/>
                    <a:lstStyle/>
                    <a:p>
                      <a:pPr algn="ctr"/>
                      <a:endParaRPr lang="de-DE" dirty="0">
                        <a:solidFill>
                          <a:schemeClr val="tx1"/>
                        </a:solidFill>
                      </a:endParaRPr>
                    </a:p>
                  </a:txBody>
                  <a:tcPr/>
                </a:tc>
                <a:tc row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b="1" dirty="0" smtClean="0">
                          <a:solidFill>
                            <a:schemeClr val="bg1"/>
                          </a:solidFill>
                        </a:rPr>
                        <a:t>Inzidenz </a:t>
                      </a:r>
                      <a:r>
                        <a:rPr lang="de-DE" sz="1800" b="1" dirty="0" smtClean="0">
                          <a:solidFill>
                            <a:schemeClr val="bg1"/>
                          </a:solidFill>
                        </a:rPr>
                        <a:t>(Fälle/</a:t>
                      </a:r>
                    </a:p>
                    <a:p>
                      <a:pPr marL="0" marR="0" indent="0" algn="ctr" defTabSz="457200" rtl="0" eaLnBrk="1" fontAlgn="auto" latinLnBrk="0" hangingPunct="1">
                        <a:lnSpc>
                          <a:spcPct val="100000"/>
                        </a:lnSpc>
                        <a:spcBef>
                          <a:spcPts val="0"/>
                        </a:spcBef>
                        <a:spcAft>
                          <a:spcPts val="0"/>
                        </a:spcAft>
                        <a:buClrTx/>
                        <a:buSzTx/>
                        <a:buFontTx/>
                        <a:buNone/>
                        <a:tabLst/>
                        <a:defRPr/>
                      </a:pPr>
                      <a:r>
                        <a:rPr lang="de-DE" sz="1800" b="1" dirty="0" smtClean="0">
                          <a:solidFill>
                            <a:schemeClr val="bg1"/>
                          </a:solidFill>
                        </a:rPr>
                        <a:t>100.000 </a:t>
                      </a:r>
                      <a:r>
                        <a:rPr lang="de-DE" sz="1800" b="1" dirty="0" err="1" smtClean="0">
                          <a:solidFill>
                            <a:schemeClr val="bg1"/>
                          </a:solidFill>
                        </a:rPr>
                        <a:t>Einw</a:t>
                      </a:r>
                      <a:r>
                        <a:rPr lang="de-DE" sz="1800" b="1" dirty="0" smtClean="0">
                          <a:solidFill>
                            <a:schemeClr val="bg1"/>
                          </a:solidFill>
                        </a:rPr>
                        <a:t>.)</a:t>
                      </a:r>
                    </a:p>
                  </a:txBody>
                  <a:tcPr anchor="ctr">
                    <a:solidFill>
                      <a:srgbClr val="045AA6"/>
                    </a:solidFill>
                  </a:tcPr>
                </a:tc>
              </a:tr>
              <a:tr h="396910">
                <a:tc>
                  <a:txBody>
                    <a:bodyPr/>
                    <a:lstStyle/>
                    <a:p>
                      <a:pPr algn="l"/>
                      <a:r>
                        <a:rPr lang="de-DE" b="1" dirty="0" smtClean="0">
                          <a:solidFill>
                            <a:schemeClr val="bg1"/>
                          </a:solidFill>
                        </a:rPr>
                        <a:t>22.05.2020</a:t>
                      </a:r>
                    </a:p>
                    <a:p>
                      <a:pPr algn="l"/>
                      <a:r>
                        <a:rPr lang="de-DE" b="1" dirty="0" smtClean="0">
                          <a:solidFill>
                            <a:schemeClr val="bg1"/>
                          </a:solidFill>
                        </a:rPr>
                        <a:t>0:00 Uhr</a:t>
                      </a:r>
                    </a:p>
                  </a:txBody>
                  <a:tcPr>
                    <a:solidFill>
                      <a:srgbClr val="045AA6"/>
                    </a:solidFill>
                  </a:tcPr>
                </a:tc>
                <a:tc vMerge="1">
                  <a:txBody>
                    <a:bodyPr/>
                    <a:lstStyle/>
                    <a:p>
                      <a:pPr algn="ctr"/>
                      <a:endParaRPr lang="de-DE" sz="1800" b="1" kern="1200" dirty="0">
                        <a:solidFill>
                          <a:schemeClr val="bg1"/>
                        </a:solidFill>
                        <a:latin typeface="+mn-lt"/>
                        <a:ea typeface="+mn-ea"/>
                        <a:cs typeface="+mn-cs"/>
                      </a:endParaRPr>
                    </a:p>
                  </a:txBody>
                  <a:tcPr anchor="ctr">
                    <a:solidFill>
                      <a:srgbClr val="045AA6"/>
                    </a:solidFill>
                  </a:tcPr>
                </a:tc>
                <a:tc>
                  <a:txBody>
                    <a:bodyPr/>
                    <a:lstStyle/>
                    <a:p>
                      <a:pPr algn="ctr"/>
                      <a:r>
                        <a:rPr lang="de-DE" sz="1400" b="1" kern="1200" dirty="0" smtClean="0">
                          <a:solidFill>
                            <a:schemeClr val="bg1"/>
                          </a:solidFill>
                          <a:latin typeface="+mn-lt"/>
                          <a:ea typeface="+mn-ea"/>
                          <a:cs typeface="+mn-cs"/>
                        </a:rPr>
                        <a:t>Ganze Zahl</a:t>
                      </a:r>
                      <a:endParaRPr lang="de-DE" sz="1400" b="1" kern="1200" dirty="0">
                        <a:solidFill>
                          <a:schemeClr val="bg1"/>
                        </a:solidFill>
                        <a:latin typeface="+mn-lt"/>
                        <a:ea typeface="+mn-ea"/>
                        <a:cs typeface="+mn-cs"/>
                      </a:endParaRPr>
                    </a:p>
                  </a:txBody>
                  <a:tcPr anchor="ctr">
                    <a:solidFill>
                      <a:srgbClr val="045AA6"/>
                    </a:solidFill>
                  </a:tcPr>
                </a:tc>
                <a:tc>
                  <a:txBody>
                    <a:bodyPr/>
                    <a:lstStyle/>
                    <a:p>
                      <a:pPr algn="ctr"/>
                      <a:r>
                        <a:rPr lang="de-DE" sz="1400" b="1" kern="1200" dirty="0" smtClean="0">
                          <a:solidFill>
                            <a:schemeClr val="bg1"/>
                          </a:solidFill>
                          <a:latin typeface="+mn-lt"/>
                          <a:ea typeface="+mn-ea"/>
                          <a:cs typeface="+mn-cs"/>
                        </a:rPr>
                        <a:t>Prozent</a:t>
                      </a:r>
                      <a:endParaRPr lang="de-DE" sz="1400" b="1" kern="1200" dirty="0">
                        <a:solidFill>
                          <a:schemeClr val="bg1"/>
                        </a:solidFill>
                        <a:latin typeface="+mn-lt"/>
                        <a:ea typeface="+mn-ea"/>
                        <a:cs typeface="+mn-cs"/>
                      </a:endParaRPr>
                    </a:p>
                  </a:txBody>
                  <a:tcPr anchor="ctr">
                    <a:solidFill>
                      <a:srgbClr val="045AA6"/>
                    </a:solidFill>
                  </a:tcPr>
                </a:tc>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800" b="1" dirty="0" smtClean="0">
                        <a:solidFill>
                          <a:schemeClr val="bg1"/>
                        </a:solidFill>
                      </a:endParaRPr>
                    </a:p>
                  </a:txBody>
                  <a:tcPr anchor="ctr">
                    <a:solidFill>
                      <a:srgbClr val="045AA6"/>
                    </a:solidFill>
                  </a:tcPr>
                </a:tc>
              </a:tr>
              <a:tr h="402423">
                <a:tc>
                  <a:txBody>
                    <a:bodyPr/>
                    <a:lstStyle/>
                    <a:p>
                      <a:r>
                        <a:rPr lang="de-DE" dirty="0" smtClean="0">
                          <a:solidFill>
                            <a:schemeClr val="tx1"/>
                          </a:solidFill>
                        </a:rPr>
                        <a:t>Bestätigte Fälle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t>177.212</a:t>
                      </a:r>
                      <a:endParaRPr lang="de-DE" sz="1800" kern="1200" dirty="0" smtClean="0">
                        <a:solidFill>
                          <a:schemeClr val="tx1"/>
                        </a:solidFill>
                        <a:latin typeface="+mn-lt"/>
                        <a:ea typeface="+mn-ea"/>
                        <a:cs typeface="+mn-cs"/>
                      </a:endParaRPr>
                    </a:p>
                  </a:txBody>
                  <a:tcPr marL="9525" marR="9525" marT="9525" marB="0" anchor="ctr"/>
                </a:tc>
                <a:tc>
                  <a:txBody>
                    <a:bodyPr/>
                    <a:lstStyle/>
                    <a:p>
                      <a:pPr algn="ctr"/>
                      <a:r>
                        <a:rPr lang="de-DE" dirty="0" smtClean="0"/>
                        <a:t>+460</a:t>
                      </a:r>
                    </a:p>
                  </a:txBody>
                  <a:tcPr anchor="ctr"/>
                </a:tc>
                <a:tc>
                  <a:txBody>
                    <a:bodyPr/>
                    <a:lstStyle/>
                    <a:p>
                      <a:pPr algn="ctr"/>
                      <a:r>
                        <a:rPr lang="de-DE" dirty="0" smtClean="0">
                          <a:solidFill>
                            <a:schemeClr val="tx1"/>
                          </a:solidFill>
                        </a:rPr>
                        <a:t>+0,3%</a:t>
                      </a:r>
                      <a:endParaRPr lang="de-DE" dirty="0">
                        <a:solidFill>
                          <a:schemeClr val="tx1"/>
                        </a:solidFill>
                      </a:endParaRPr>
                    </a:p>
                  </a:txBody>
                  <a:tcPr anchor="ctr"/>
                </a:tc>
                <a:tc>
                  <a:txBody>
                    <a:bodyPr/>
                    <a:lstStyle/>
                    <a:p>
                      <a:pPr algn="ctr"/>
                      <a:r>
                        <a:rPr lang="de-DE" dirty="0" smtClean="0">
                          <a:solidFill>
                            <a:schemeClr val="tx1"/>
                          </a:solidFill>
                        </a:rPr>
                        <a:t>213</a:t>
                      </a:r>
                      <a:endParaRPr lang="de-DE" dirty="0">
                        <a:solidFill>
                          <a:schemeClr val="tx1"/>
                        </a:solidFill>
                      </a:endParaRPr>
                    </a:p>
                  </a:txBody>
                  <a:tcPr anchor="ctr"/>
                </a:tc>
              </a:tr>
              <a:tr h="402423">
                <a:tc>
                  <a:txBody>
                    <a:bodyPr/>
                    <a:lstStyle/>
                    <a:p>
                      <a:r>
                        <a:rPr lang="de-DE" dirty="0" smtClean="0">
                          <a:solidFill>
                            <a:schemeClr val="tx1"/>
                          </a:solidFill>
                        </a:rPr>
                        <a:t>Verstorbene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t>8.174</a:t>
                      </a:r>
                      <a:endParaRPr lang="de-DE" dirty="0">
                        <a:solidFill>
                          <a:schemeClr val="tx1"/>
                        </a:solidFill>
                      </a:endParaRPr>
                    </a:p>
                  </a:txBody>
                  <a:tcPr anchor="ctr"/>
                </a:tc>
                <a:tc>
                  <a:txBody>
                    <a:bodyPr/>
                    <a:lstStyle/>
                    <a:p>
                      <a:pPr algn="ctr"/>
                      <a:r>
                        <a:rPr lang="de-DE" dirty="0" smtClean="0">
                          <a:solidFill>
                            <a:schemeClr val="tx1"/>
                          </a:solidFill>
                        </a:rPr>
                        <a:t>+</a:t>
                      </a:r>
                      <a:r>
                        <a:rPr lang="de-DE" dirty="0" smtClean="0">
                          <a:solidFill>
                            <a:schemeClr val="dk1"/>
                          </a:solidFill>
                        </a:rPr>
                        <a:t>27</a:t>
                      </a:r>
                      <a:endParaRPr lang="de-DE" dirty="0">
                        <a:solidFill>
                          <a:schemeClr val="tx1"/>
                        </a:solidFill>
                      </a:endParaRPr>
                    </a:p>
                  </a:txBody>
                  <a:tcPr anchor="ctr"/>
                </a:tc>
                <a:tc>
                  <a:txBody>
                    <a:bodyPr/>
                    <a:lstStyle/>
                    <a:p>
                      <a:pPr algn="ctr"/>
                      <a:r>
                        <a:rPr lang="de-DE" dirty="0" smtClean="0">
                          <a:solidFill>
                            <a:schemeClr val="tx1"/>
                          </a:solidFill>
                        </a:rPr>
                        <a:t>+0,3%</a:t>
                      </a:r>
                      <a:endParaRPr lang="de-DE" dirty="0">
                        <a:solidFill>
                          <a:schemeClr val="tx1"/>
                        </a:solidFill>
                      </a:endParaRPr>
                    </a:p>
                  </a:txBody>
                  <a:tcPr anchor="ctr"/>
                </a:tc>
                <a:tc>
                  <a:txBody>
                    <a:bodyPr/>
                    <a:lstStyle/>
                    <a:p>
                      <a:pPr marL="0" algn="ctr" defTabSz="457200" rtl="0" eaLnBrk="1" latinLnBrk="0" hangingPunct="1"/>
                      <a:r>
                        <a:rPr lang="de-DE" sz="1800" kern="1200" dirty="0" smtClean="0">
                          <a:solidFill>
                            <a:schemeClr val="tx1"/>
                          </a:solidFill>
                          <a:latin typeface="+mn-lt"/>
                          <a:ea typeface="+mn-ea"/>
                          <a:cs typeface="+mn-cs"/>
                        </a:rPr>
                        <a:t>9.8</a:t>
                      </a:r>
                      <a:endParaRPr lang="de-DE" sz="1800" kern="1200" dirty="0">
                        <a:solidFill>
                          <a:schemeClr val="tx1"/>
                        </a:solidFill>
                        <a:latin typeface="+mn-lt"/>
                        <a:ea typeface="+mn-ea"/>
                        <a:cs typeface="+mn-cs"/>
                      </a:endParaRPr>
                    </a:p>
                  </a:txBody>
                  <a:tcPr anchor="ctr">
                    <a:solidFill>
                      <a:srgbClr val="D0D8E8"/>
                    </a:solidFill>
                  </a:tcPr>
                </a:tc>
              </a:tr>
              <a:tr h="402423">
                <a:tc>
                  <a:txBody>
                    <a:bodyPr/>
                    <a:lstStyle/>
                    <a:p>
                      <a:r>
                        <a:rPr lang="de-DE" dirty="0" smtClean="0">
                          <a:solidFill>
                            <a:schemeClr val="tx1"/>
                          </a:solidFill>
                        </a:rPr>
                        <a:t>Anteil Verstorbene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solidFill>
                            <a:schemeClr val="tx1"/>
                          </a:solidFill>
                        </a:rPr>
                        <a:t>4,6%</a:t>
                      </a:r>
                      <a:endParaRPr lang="de-DE" dirty="0">
                        <a:solidFill>
                          <a:schemeClr val="tx1"/>
                        </a:solidFill>
                      </a:endParaRPr>
                    </a:p>
                  </a:txBody>
                  <a:tcPr anchor="ct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chemeClr val="tx1"/>
                        </a:solidFill>
                      </a:endParaRPr>
                    </a:p>
                  </a:txBody>
                  <a:tcPr anchor="ctr">
                    <a:solidFill>
                      <a:schemeClr val="bg1"/>
                    </a:solidFill>
                  </a:tcPr>
                </a:tc>
              </a:tr>
              <a:tr h="402423">
                <a:tc>
                  <a:txBody>
                    <a:bodyPr/>
                    <a:lstStyle/>
                    <a:p>
                      <a:r>
                        <a:rPr lang="de-DE" dirty="0" smtClean="0">
                          <a:solidFill>
                            <a:schemeClr val="tx1"/>
                          </a:solidFill>
                        </a:rPr>
                        <a:t>Genesene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solidFill>
                            <a:schemeClr val="tx1"/>
                          </a:solidFill>
                        </a:rPr>
                        <a:t>ca. 159.000</a:t>
                      </a:r>
                      <a:r>
                        <a:rPr lang="de-DE" sz="1800" kern="1200" dirty="0" smtClean="0">
                          <a:solidFill>
                            <a:schemeClr val="tx1"/>
                          </a:solidFill>
                          <a:effectLst/>
                          <a:latin typeface="+mn-lt"/>
                          <a:ea typeface="+mn-ea"/>
                          <a:cs typeface="+mn-cs"/>
                        </a:rPr>
                        <a:t> </a:t>
                      </a:r>
                      <a:endParaRPr lang="de-DE" dirty="0">
                        <a:solidFill>
                          <a:schemeClr val="tx1"/>
                        </a:solidFill>
                      </a:endParaRPr>
                    </a:p>
                  </a:txBody>
                  <a:tcPr anchor="ct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chemeClr val="tx1"/>
                        </a:solidFill>
                      </a:endParaRPr>
                    </a:p>
                  </a:txBody>
                  <a:tcPr anchor="ctr">
                    <a:solidFill>
                      <a:schemeClr val="bg1"/>
                    </a:solidFill>
                  </a:tcPr>
                </a:tc>
              </a:tr>
            </a:tbl>
          </a:graphicData>
        </a:graphic>
      </p:graphicFrame>
    </p:spTree>
    <p:extLst>
      <p:ext uri="{BB962C8B-B14F-4D97-AF65-F5344CB8AC3E}">
        <p14:creationId xmlns:p14="http://schemas.microsoft.com/office/powerpoint/2010/main" val="12834943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709114"/>
            <a:ext cx="8092593" cy="5302250"/>
          </a:xfrm>
        </p:spPr>
        <p:txBody>
          <a:bodyPr>
            <a:normAutofit/>
          </a:bodyPr>
          <a:lstStyle/>
          <a:p>
            <a:pPr marL="0" indent="0">
              <a:buNone/>
            </a:pPr>
            <a:endParaRPr lang="de-DE" dirty="0" smtClean="0"/>
          </a:p>
          <a:p>
            <a:pPr marL="0" indent="0">
              <a:buNone/>
            </a:pPr>
            <a:endParaRPr lang="de-DE" dirty="0"/>
          </a:p>
          <a:p>
            <a:pPr marL="0" indent="0">
              <a:buNone/>
            </a:pPr>
            <a:endParaRPr lang="de-DE" dirty="0"/>
          </a:p>
          <a:p>
            <a:pPr marL="0" indent="0">
              <a:buNone/>
            </a:pPr>
            <a:r>
              <a:rPr lang="de-DE" dirty="0" smtClean="0"/>
              <a:t> </a:t>
            </a:r>
            <a:endParaRPr lang="de-DE" dirty="0"/>
          </a:p>
        </p:txBody>
      </p:sp>
      <p:sp>
        <p:nvSpPr>
          <p:cNvPr id="4" name="Datumsplatzhalter 3"/>
          <p:cNvSpPr>
            <a:spLocks noGrp="1"/>
          </p:cNvSpPr>
          <p:nvPr>
            <p:ph type="dt" sz="half" idx="14"/>
          </p:nvPr>
        </p:nvSpPr>
        <p:spPr/>
        <p:txBody>
          <a:bodyPr/>
          <a:lstStyle/>
          <a:p>
            <a:r>
              <a:rPr lang="de-DE" smtClean="0"/>
              <a:t>22.05.2020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10</a:t>
            </a:fld>
            <a:endParaRPr lang="de-DE" dirty="0"/>
          </a:p>
        </p:txBody>
      </p:sp>
      <p:sp>
        <p:nvSpPr>
          <p:cNvPr id="7" name="Titel 1"/>
          <p:cNvSpPr txBox="1">
            <a:spLocks/>
          </p:cNvSpPr>
          <p:nvPr/>
        </p:nvSpPr>
        <p:spPr>
          <a:xfrm>
            <a:off x="236763" y="481254"/>
            <a:ext cx="7816157" cy="630942"/>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err="1" smtClean="0">
                <a:solidFill>
                  <a:schemeClr val="bg1"/>
                </a:solidFill>
              </a:rPr>
              <a:t>Nowcasting</a:t>
            </a:r>
            <a:r>
              <a:rPr lang="de-DE" sz="2000" dirty="0" smtClean="0">
                <a:solidFill>
                  <a:schemeClr val="bg1"/>
                </a:solidFill>
              </a:rPr>
              <a:t>  - Schätzung der Reproduktionszahl (R) </a:t>
            </a:r>
          </a:p>
          <a:p>
            <a:pPr>
              <a:spcBef>
                <a:spcPts val="600"/>
              </a:spcBef>
            </a:pPr>
            <a:r>
              <a:rPr lang="de-DE" sz="1600" dirty="0" smtClean="0">
                <a:solidFill>
                  <a:schemeClr val="bg1"/>
                </a:solidFill>
              </a:rPr>
              <a:t>(</a:t>
            </a:r>
            <a:r>
              <a:rPr lang="de-DE" sz="1600" dirty="0">
                <a:solidFill>
                  <a:srgbClr val="FF0000"/>
                </a:solidFill>
              </a:rPr>
              <a:t>Datenstand </a:t>
            </a:r>
            <a:r>
              <a:rPr lang="de-DE" sz="1600" dirty="0" smtClean="0">
                <a:solidFill>
                  <a:srgbClr val="FF0000"/>
                </a:solidFill>
              </a:rPr>
              <a:t>21.05.2020   00:00 Uhr </a:t>
            </a:r>
            <a:r>
              <a:rPr lang="de-DE" sz="1600" dirty="0" smtClean="0">
                <a:solidFill>
                  <a:schemeClr val="bg1"/>
                </a:solidFill>
              </a:rPr>
              <a:t>(unter </a:t>
            </a:r>
            <a:r>
              <a:rPr lang="de-DE" sz="1600" dirty="0">
                <a:solidFill>
                  <a:schemeClr val="bg1"/>
                </a:solidFill>
              </a:rPr>
              <a:t>Berücksichtigung der Fälle bis </a:t>
            </a:r>
            <a:r>
              <a:rPr lang="de-DE" sz="1600" dirty="0" smtClean="0">
                <a:solidFill>
                  <a:schemeClr val="bg1"/>
                </a:solidFill>
              </a:rPr>
              <a:t>17.05.2020)</a:t>
            </a:r>
            <a:endParaRPr lang="de-DE" sz="1600" dirty="0">
              <a:solidFill>
                <a:schemeClr val="bg1"/>
              </a:solidFill>
            </a:endParaRP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988" y="1385901"/>
            <a:ext cx="7645703" cy="417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7090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4294967295"/>
          </p:nvPr>
        </p:nvSpPr>
        <p:spPr>
          <a:xfrm>
            <a:off x="353682" y="897328"/>
            <a:ext cx="8420987" cy="5302250"/>
          </a:xfrm>
          <a:prstGeom prst="rect">
            <a:avLst/>
          </a:prstGeom>
        </p:spPr>
        <p:txBody>
          <a:bodyPr>
            <a:normAutofit/>
          </a:bodyPr>
          <a:lstStyle/>
          <a:p>
            <a:pPr marL="0" indent="0">
              <a:buNone/>
            </a:pPr>
            <a:endParaRPr lang="de-DE" dirty="0"/>
          </a:p>
          <a:p>
            <a:pPr marL="0" indent="0">
              <a:buNone/>
            </a:pPr>
            <a:endParaRPr lang="de-DE" dirty="0" smtClean="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endParaRPr lang="de-DE" sz="1600" dirty="0" smtClean="0"/>
          </a:p>
          <a:p>
            <a:endParaRPr lang="de-DE" dirty="0"/>
          </a:p>
        </p:txBody>
      </p:sp>
      <p:sp>
        <p:nvSpPr>
          <p:cNvPr id="6" name="Foliennummernplatzhalter 5"/>
          <p:cNvSpPr>
            <a:spLocks noGrp="1"/>
          </p:cNvSpPr>
          <p:nvPr>
            <p:ph type="sldNum" sz="quarter" idx="4294967295"/>
          </p:nvPr>
        </p:nvSpPr>
        <p:spPr>
          <a:xfrm>
            <a:off x="8052920" y="6622713"/>
            <a:ext cx="496872" cy="195750"/>
          </a:xfrm>
          <a:prstGeom prst="rect">
            <a:avLst/>
          </a:prstGeom>
        </p:spPr>
        <p:txBody>
          <a:bodyPr/>
          <a:lstStyle/>
          <a:p>
            <a:fld id="{162A217B-ED1C-D84B-8478-63C77FA79618}" type="slidenum">
              <a:rPr lang="de-DE" smtClean="0"/>
              <a:pPr/>
              <a:t>11</a:t>
            </a:fld>
            <a:endParaRPr lang="de-DE" dirty="0"/>
          </a:p>
        </p:txBody>
      </p:sp>
      <p:sp>
        <p:nvSpPr>
          <p:cNvPr id="7" name="Titel 1"/>
          <p:cNvSpPr txBox="1">
            <a:spLocks/>
          </p:cNvSpPr>
          <p:nvPr/>
        </p:nvSpPr>
        <p:spPr>
          <a:xfrm>
            <a:off x="539552" y="450297"/>
            <a:ext cx="7164160" cy="553998"/>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Geschätzte Reproduktionszahl nach Bundesland</a:t>
            </a:r>
          </a:p>
          <a:p>
            <a:pPr>
              <a:spcBef>
                <a:spcPts val="0"/>
              </a:spcBef>
            </a:pPr>
            <a:r>
              <a:rPr lang="de-DE" sz="1600" dirty="0" smtClean="0">
                <a:solidFill>
                  <a:schemeClr val="bg1"/>
                </a:solidFill>
              </a:rPr>
              <a:t>Datenstand </a:t>
            </a:r>
            <a:r>
              <a:rPr lang="de-DE" sz="1600" dirty="0" smtClean="0">
                <a:solidFill>
                  <a:srgbClr val="FF0000"/>
                </a:solidFill>
              </a:rPr>
              <a:t>21.05.2020 </a:t>
            </a:r>
            <a:r>
              <a:rPr lang="de-DE" sz="1600" dirty="0" smtClean="0">
                <a:solidFill>
                  <a:schemeClr val="bg1"/>
                </a:solidFill>
              </a:rPr>
              <a:t>(unter Berücksichtigung der Fälle bis 17.05.2020)</a:t>
            </a:r>
            <a:endParaRPr lang="de-DE" sz="1600" dirty="0">
              <a:solidFill>
                <a:schemeClr val="bg1"/>
              </a:solidFill>
            </a:endParaRPr>
          </a:p>
        </p:txBody>
      </p:sp>
      <p:graphicFrame>
        <p:nvGraphicFramePr>
          <p:cNvPr id="8" name="Tabelle 7"/>
          <p:cNvGraphicFramePr>
            <a:graphicFrameLocks noGrp="1"/>
          </p:cNvGraphicFramePr>
          <p:nvPr>
            <p:extLst>
              <p:ext uri="{D42A27DB-BD31-4B8C-83A1-F6EECF244321}">
                <p14:modId xmlns:p14="http://schemas.microsoft.com/office/powerpoint/2010/main" val="2351966943"/>
              </p:ext>
            </p:extLst>
          </p:nvPr>
        </p:nvGraphicFramePr>
        <p:xfrm>
          <a:off x="539552" y="1448222"/>
          <a:ext cx="5329608" cy="4873276"/>
        </p:xfrm>
        <a:graphic>
          <a:graphicData uri="http://schemas.openxmlformats.org/drawingml/2006/table">
            <a:tbl>
              <a:tblPr firstRow="1" firstCol="1" bandRow="1">
                <a:tableStyleId>{5C22544A-7EE6-4342-B048-85BDC9FD1C3A}</a:tableStyleId>
              </a:tblPr>
              <a:tblGrid>
                <a:gridCol w="1720435"/>
                <a:gridCol w="1870038"/>
                <a:gridCol w="1739135"/>
              </a:tblGrid>
              <a:tr h="849916">
                <a:tc>
                  <a:txBody>
                    <a:bodyPr/>
                    <a:lstStyle/>
                    <a:p>
                      <a:pPr algn="ctr">
                        <a:spcAft>
                          <a:spcPts val="0"/>
                        </a:spcAft>
                      </a:pPr>
                      <a:r>
                        <a:rPr lang="de-DE" sz="1600" dirty="0">
                          <a:effectLst/>
                        </a:rPr>
                        <a:t>Bundesland</a:t>
                      </a:r>
                      <a:endParaRPr lang="de-DE" sz="1600" dirty="0">
                        <a:effectLst/>
                        <a:latin typeface="Cambria"/>
                        <a:ea typeface="Cambria"/>
                        <a:cs typeface="Times New Roman"/>
                      </a:endParaRPr>
                    </a:p>
                  </a:txBody>
                  <a:tcPr marL="44450" marR="44450" marT="0" marB="0" anchor="ctr"/>
                </a:tc>
                <a:tc>
                  <a:txBody>
                    <a:bodyPr/>
                    <a:lstStyle/>
                    <a:p>
                      <a:pPr algn="ctr">
                        <a:spcAft>
                          <a:spcPts val="0"/>
                        </a:spcAft>
                      </a:pPr>
                      <a:r>
                        <a:rPr lang="de-DE" sz="1600">
                          <a:effectLst/>
                        </a:rPr>
                        <a:t>geschätzte Reproduktionszahl (Punktschätzer)</a:t>
                      </a:r>
                      <a:endParaRPr lang="de-DE" sz="1600">
                        <a:effectLst/>
                        <a:latin typeface="Cambria"/>
                        <a:ea typeface="Cambria"/>
                        <a:cs typeface="Times New Roman"/>
                      </a:endParaRPr>
                    </a:p>
                  </a:txBody>
                  <a:tcPr marL="44450" marR="44450" marT="0" marB="0" anchor="ctr"/>
                </a:tc>
                <a:tc>
                  <a:txBody>
                    <a:bodyPr/>
                    <a:lstStyle/>
                    <a:p>
                      <a:pPr algn="ctr">
                        <a:spcAft>
                          <a:spcPts val="0"/>
                        </a:spcAft>
                      </a:pPr>
                      <a:r>
                        <a:rPr lang="de-DE" sz="1600" dirty="0">
                          <a:effectLst/>
                        </a:rPr>
                        <a:t>95%-</a:t>
                      </a:r>
                      <a:r>
                        <a:rPr lang="de-DE" sz="1600" dirty="0" smtClean="0">
                          <a:effectLst/>
                        </a:rPr>
                        <a:t>Prädiktionsintervall</a:t>
                      </a:r>
                      <a:endParaRPr lang="de-DE" sz="1600" dirty="0">
                        <a:effectLst/>
                        <a:latin typeface="Cambria"/>
                        <a:ea typeface="Cambria"/>
                        <a:cs typeface="Times New Roman"/>
                      </a:endParaRPr>
                    </a:p>
                  </a:txBody>
                  <a:tcPr marL="44450" marR="44450" marT="0" marB="0" anchor="ctr"/>
                </a:tc>
              </a:tr>
              <a:tr h="239413">
                <a:tc>
                  <a:txBody>
                    <a:bodyPr/>
                    <a:lstStyle/>
                    <a:p>
                      <a:pPr algn="ctr">
                        <a:spcAft>
                          <a:spcPts val="0"/>
                        </a:spcAft>
                      </a:pPr>
                      <a:r>
                        <a:rPr lang="de-DE" sz="1600" dirty="0">
                          <a:effectLst/>
                        </a:rPr>
                        <a:t>BW</a:t>
                      </a:r>
                      <a:endParaRPr lang="de-DE" sz="1600" dirty="0">
                        <a:effectLst/>
                        <a:latin typeface="Cambria"/>
                        <a:ea typeface="Cambria"/>
                        <a:cs typeface="Times New Roman"/>
                      </a:endParaRPr>
                    </a:p>
                  </a:txBody>
                  <a:tcPr marL="44450" marR="44450" marT="0" marB="0" anchor="b"/>
                </a:tc>
                <a:tc>
                  <a:txBody>
                    <a:bodyPr/>
                    <a:lstStyle/>
                    <a:p>
                      <a:pPr algn="ctr" fontAlgn="b"/>
                      <a:r>
                        <a:rPr lang="de-DE" sz="1600" b="0" i="0" u="none" strike="noStrike" dirty="0">
                          <a:effectLst/>
                          <a:latin typeface="Calibri"/>
                        </a:rPr>
                        <a:t>0.57</a:t>
                      </a:r>
                    </a:p>
                  </a:txBody>
                  <a:tcPr marL="7620" marR="7620" marT="7620" marB="0" anchor="b"/>
                </a:tc>
                <a:tc>
                  <a:txBody>
                    <a:bodyPr/>
                    <a:lstStyle/>
                    <a:p>
                      <a:pPr algn="ctr" fontAlgn="b"/>
                      <a:r>
                        <a:rPr lang="de-DE" sz="1600" b="0" i="0" u="none" strike="noStrike">
                          <a:effectLst/>
                          <a:latin typeface="Calibri"/>
                        </a:rPr>
                        <a:t>( 0,43 - 0,74 )</a:t>
                      </a:r>
                    </a:p>
                  </a:txBody>
                  <a:tcPr marL="7620" marR="7620" marT="7620" marB="0" anchor="b"/>
                </a:tc>
              </a:tr>
              <a:tr h="239413">
                <a:tc>
                  <a:txBody>
                    <a:bodyPr/>
                    <a:lstStyle/>
                    <a:p>
                      <a:pPr algn="ctr">
                        <a:spcAft>
                          <a:spcPts val="0"/>
                        </a:spcAft>
                      </a:pPr>
                      <a:r>
                        <a:rPr lang="de-DE" sz="1600">
                          <a:effectLst/>
                        </a:rPr>
                        <a:t>BY</a:t>
                      </a:r>
                      <a:endParaRPr lang="de-DE" sz="1600">
                        <a:effectLst/>
                        <a:latin typeface="Cambria"/>
                        <a:ea typeface="Cambria"/>
                        <a:cs typeface="Times New Roman"/>
                      </a:endParaRPr>
                    </a:p>
                  </a:txBody>
                  <a:tcPr marL="44450" marR="44450" marT="0" marB="0" anchor="b"/>
                </a:tc>
                <a:tc>
                  <a:txBody>
                    <a:bodyPr/>
                    <a:lstStyle/>
                    <a:p>
                      <a:pPr algn="ctr" fontAlgn="b"/>
                      <a:r>
                        <a:rPr lang="de-DE" sz="1600" b="0" i="0" u="none" strike="noStrike" dirty="0">
                          <a:effectLst/>
                          <a:latin typeface="Calibri"/>
                        </a:rPr>
                        <a:t>0.85</a:t>
                      </a:r>
                    </a:p>
                  </a:txBody>
                  <a:tcPr marL="7620" marR="7620" marT="7620" marB="0" anchor="b"/>
                </a:tc>
                <a:tc>
                  <a:txBody>
                    <a:bodyPr/>
                    <a:lstStyle/>
                    <a:p>
                      <a:pPr algn="ctr" fontAlgn="b"/>
                      <a:r>
                        <a:rPr lang="de-DE" sz="1600" b="0" i="0" u="none" strike="noStrike">
                          <a:effectLst/>
                          <a:latin typeface="Calibri"/>
                        </a:rPr>
                        <a:t>( 0,70 - 1,05 )</a:t>
                      </a:r>
                    </a:p>
                  </a:txBody>
                  <a:tcPr marL="7620" marR="7620" marT="7620" marB="0" anchor="b"/>
                </a:tc>
              </a:tr>
              <a:tr h="239413">
                <a:tc>
                  <a:txBody>
                    <a:bodyPr/>
                    <a:lstStyle/>
                    <a:p>
                      <a:pPr algn="ctr">
                        <a:spcAft>
                          <a:spcPts val="0"/>
                        </a:spcAft>
                      </a:pPr>
                      <a:r>
                        <a:rPr lang="de-DE" sz="1600">
                          <a:effectLst/>
                        </a:rPr>
                        <a:t>BE</a:t>
                      </a:r>
                      <a:endParaRPr lang="de-DE" sz="1600">
                        <a:effectLst/>
                        <a:latin typeface="Cambria"/>
                        <a:ea typeface="Cambria"/>
                        <a:cs typeface="Times New Roman"/>
                      </a:endParaRPr>
                    </a:p>
                  </a:txBody>
                  <a:tcPr marL="44450" marR="44450" marT="0" marB="0" anchor="b"/>
                </a:tc>
                <a:tc>
                  <a:txBody>
                    <a:bodyPr/>
                    <a:lstStyle/>
                    <a:p>
                      <a:pPr algn="ctr" fontAlgn="b"/>
                      <a:r>
                        <a:rPr lang="de-DE" sz="1600" b="0" i="0" u="none" strike="noStrike" dirty="0">
                          <a:effectLst/>
                          <a:latin typeface="Calibri"/>
                        </a:rPr>
                        <a:t>1.09</a:t>
                      </a:r>
                    </a:p>
                  </a:txBody>
                  <a:tcPr marL="7620" marR="7620" marT="7620" marB="0" anchor="b"/>
                </a:tc>
                <a:tc>
                  <a:txBody>
                    <a:bodyPr/>
                    <a:lstStyle/>
                    <a:p>
                      <a:pPr algn="ctr" fontAlgn="b"/>
                      <a:r>
                        <a:rPr lang="de-DE" sz="1600" b="0" i="0" u="none" strike="noStrike">
                          <a:effectLst/>
                          <a:latin typeface="Calibri"/>
                        </a:rPr>
                        <a:t>( 0,73 - 1,51 )</a:t>
                      </a:r>
                    </a:p>
                  </a:txBody>
                  <a:tcPr marL="7620" marR="7620" marT="7620" marB="0" anchor="b"/>
                </a:tc>
              </a:tr>
              <a:tr h="239413">
                <a:tc>
                  <a:txBody>
                    <a:bodyPr/>
                    <a:lstStyle/>
                    <a:p>
                      <a:pPr algn="ctr">
                        <a:spcAft>
                          <a:spcPts val="0"/>
                        </a:spcAft>
                      </a:pPr>
                      <a:r>
                        <a:rPr lang="de-DE" sz="1600">
                          <a:effectLst/>
                        </a:rPr>
                        <a:t>BB</a:t>
                      </a:r>
                      <a:endParaRPr lang="de-DE" sz="1600">
                        <a:effectLst/>
                        <a:latin typeface="Cambria"/>
                        <a:ea typeface="Cambria"/>
                        <a:cs typeface="Times New Roman"/>
                      </a:endParaRPr>
                    </a:p>
                  </a:txBody>
                  <a:tcPr marL="44450" marR="44450" marT="0" marB="0" anchor="b"/>
                </a:tc>
                <a:tc>
                  <a:txBody>
                    <a:bodyPr/>
                    <a:lstStyle/>
                    <a:p>
                      <a:pPr algn="ctr" fontAlgn="b"/>
                      <a:r>
                        <a:rPr lang="de-DE" sz="1600" b="0" i="0" u="none" strike="noStrike" dirty="0">
                          <a:effectLst/>
                          <a:latin typeface="Calibri"/>
                        </a:rPr>
                        <a:t>1.01</a:t>
                      </a:r>
                    </a:p>
                  </a:txBody>
                  <a:tcPr marL="7620" marR="7620" marT="7620" marB="0" anchor="b"/>
                </a:tc>
                <a:tc>
                  <a:txBody>
                    <a:bodyPr/>
                    <a:lstStyle/>
                    <a:p>
                      <a:pPr algn="ctr" fontAlgn="b"/>
                      <a:r>
                        <a:rPr lang="de-DE" sz="1600" b="0" i="0" u="none" strike="noStrike">
                          <a:effectLst/>
                          <a:latin typeface="Calibri"/>
                        </a:rPr>
                        <a:t>( 0,47 - 1,92 )</a:t>
                      </a:r>
                    </a:p>
                  </a:txBody>
                  <a:tcPr marL="7620" marR="7620" marT="7620" marB="0" anchor="b"/>
                </a:tc>
              </a:tr>
              <a:tr h="239413">
                <a:tc>
                  <a:txBody>
                    <a:bodyPr/>
                    <a:lstStyle/>
                    <a:p>
                      <a:pPr algn="ctr">
                        <a:spcAft>
                          <a:spcPts val="0"/>
                        </a:spcAft>
                      </a:pPr>
                      <a:r>
                        <a:rPr lang="de-DE" sz="1600">
                          <a:effectLst/>
                        </a:rPr>
                        <a:t>HB</a:t>
                      </a:r>
                      <a:endParaRPr lang="de-DE" sz="1600">
                        <a:effectLst/>
                        <a:latin typeface="Cambria"/>
                        <a:ea typeface="Cambria"/>
                        <a:cs typeface="Times New Roman"/>
                      </a:endParaRPr>
                    </a:p>
                  </a:txBody>
                  <a:tcPr marL="44450" marR="44450" marT="0" marB="0" anchor="b"/>
                </a:tc>
                <a:tc>
                  <a:txBody>
                    <a:bodyPr/>
                    <a:lstStyle/>
                    <a:p>
                      <a:pPr algn="ctr" fontAlgn="b"/>
                      <a:r>
                        <a:rPr lang="de-DE" sz="1600" b="0" i="0" u="none" strike="noStrike" dirty="0">
                          <a:effectLst/>
                          <a:latin typeface="Calibri"/>
                        </a:rPr>
                        <a:t>1.03</a:t>
                      </a:r>
                    </a:p>
                  </a:txBody>
                  <a:tcPr marL="7620" marR="7620" marT="7620" marB="0" anchor="b"/>
                </a:tc>
                <a:tc>
                  <a:txBody>
                    <a:bodyPr/>
                    <a:lstStyle/>
                    <a:p>
                      <a:pPr algn="ctr" fontAlgn="b"/>
                      <a:r>
                        <a:rPr lang="de-DE" sz="1600" b="0" i="0" u="none" strike="noStrike">
                          <a:effectLst/>
                          <a:latin typeface="Calibri"/>
                        </a:rPr>
                        <a:t>( 0,68 - 1,44 )</a:t>
                      </a:r>
                    </a:p>
                  </a:txBody>
                  <a:tcPr marL="7620" marR="7620" marT="7620" marB="0" anchor="b"/>
                </a:tc>
              </a:tr>
              <a:tr h="239413">
                <a:tc>
                  <a:txBody>
                    <a:bodyPr/>
                    <a:lstStyle/>
                    <a:p>
                      <a:pPr algn="ctr">
                        <a:spcAft>
                          <a:spcPts val="0"/>
                        </a:spcAft>
                      </a:pPr>
                      <a:r>
                        <a:rPr lang="de-DE" sz="1600">
                          <a:effectLst/>
                        </a:rPr>
                        <a:t>HH</a:t>
                      </a:r>
                      <a:endParaRPr lang="de-DE" sz="1600">
                        <a:effectLst/>
                        <a:latin typeface="Cambria"/>
                        <a:ea typeface="Cambria"/>
                        <a:cs typeface="Times New Roman"/>
                      </a:endParaRPr>
                    </a:p>
                  </a:txBody>
                  <a:tcPr marL="44450" marR="44450" marT="0" marB="0" anchor="b"/>
                </a:tc>
                <a:tc>
                  <a:txBody>
                    <a:bodyPr/>
                    <a:lstStyle/>
                    <a:p>
                      <a:pPr algn="ctr" fontAlgn="b"/>
                      <a:r>
                        <a:rPr lang="de-DE" sz="1600" b="0" i="0" u="none" strike="noStrike" dirty="0">
                          <a:effectLst/>
                          <a:latin typeface="Calibri"/>
                        </a:rPr>
                        <a:t>0.52</a:t>
                      </a:r>
                    </a:p>
                  </a:txBody>
                  <a:tcPr marL="7620" marR="7620" marT="7620" marB="0" anchor="b"/>
                </a:tc>
                <a:tc>
                  <a:txBody>
                    <a:bodyPr/>
                    <a:lstStyle/>
                    <a:p>
                      <a:pPr algn="ctr" fontAlgn="b"/>
                      <a:r>
                        <a:rPr lang="de-DE" sz="1600" b="0" i="0" u="none" strike="noStrike">
                          <a:effectLst/>
                          <a:latin typeface="Calibri"/>
                        </a:rPr>
                        <a:t>( 0,25 - 0,93 )</a:t>
                      </a:r>
                    </a:p>
                  </a:txBody>
                  <a:tcPr marL="7620" marR="7620" marT="7620" marB="0" anchor="b"/>
                </a:tc>
              </a:tr>
              <a:tr h="239413">
                <a:tc>
                  <a:txBody>
                    <a:bodyPr/>
                    <a:lstStyle/>
                    <a:p>
                      <a:pPr algn="ctr">
                        <a:spcAft>
                          <a:spcPts val="0"/>
                        </a:spcAft>
                      </a:pPr>
                      <a:r>
                        <a:rPr lang="de-DE" sz="1600">
                          <a:effectLst/>
                        </a:rPr>
                        <a:t>HE</a:t>
                      </a:r>
                      <a:endParaRPr lang="de-DE" sz="1600">
                        <a:effectLst/>
                        <a:latin typeface="Cambria"/>
                        <a:ea typeface="Cambria"/>
                        <a:cs typeface="Times New Roman"/>
                      </a:endParaRPr>
                    </a:p>
                  </a:txBody>
                  <a:tcPr marL="44450" marR="44450" marT="0" marB="0" anchor="b"/>
                </a:tc>
                <a:tc>
                  <a:txBody>
                    <a:bodyPr/>
                    <a:lstStyle/>
                    <a:p>
                      <a:pPr algn="ctr" fontAlgn="b"/>
                      <a:r>
                        <a:rPr lang="de-DE" sz="1600" b="0" i="0" u="none" strike="noStrike">
                          <a:effectLst/>
                          <a:latin typeface="Calibri"/>
                        </a:rPr>
                        <a:t>1.02</a:t>
                      </a:r>
                    </a:p>
                  </a:txBody>
                  <a:tcPr marL="7620" marR="7620" marT="7620" marB="0" anchor="b"/>
                </a:tc>
                <a:tc>
                  <a:txBody>
                    <a:bodyPr/>
                    <a:lstStyle/>
                    <a:p>
                      <a:pPr algn="ctr" fontAlgn="b"/>
                      <a:r>
                        <a:rPr lang="de-DE" sz="1600" b="0" i="0" u="none" strike="noStrike" dirty="0">
                          <a:effectLst/>
                          <a:latin typeface="Calibri"/>
                        </a:rPr>
                        <a:t>( 0,75 - 1,27 )</a:t>
                      </a:r>
                    </a:p>
                  </a:txBody>
                  <a:tcPr marL="7620" marR="7620" marT="7620" marB="0" anchor="b"/>
                </a:tc>
              </a:tr>
              <a:tr h="239413">
                <a:tc>
                  <a:txBody>
                    <a:bodyPr/>
                    <a:lstStyle/>
                    <a:p>
                      <a:pPr algn="ctr">
                        <a:spcAft>
                          <a:spcPts val="0"/>
                        </a:spcAft>
                      </a:pPr>
                      <a:r>
                        <a:rPr lang="de-DE" sz="1600">
                          <a:effectLst/>
                        </a:rPr>
                        <a:t>MV</a:t>
                      </a:r>
                      <a:endParaRPr lang="de-DE" sz="1600">
                        <a:effectLst/>
                        <a:latin typeface="Cambria"/>
                        <a:ea typeface="Cambria"/>
                        <a:cs typeface="Times New Roman"/>
                      </a:endParaRPr>
                    </a:p>
                  </a:txBody>
                  <a:tcPr marL="44450" marR="44450" marT="0" marB="0" anchor="b"/>
                </a:tc>
                <a:tc>
                  <a:txBody>
                    <a:bodyPr/>
                    <a:lstStyle/>
                    <a:p>
                      <a:pPr algn="ctr" fontAlgn="b"/>
                      <a:r>
                        <a:rPr lang="de-DE" sz="1600" b="0" i="0" u="none" strike="noStrike">
                          <a:effectLst/>
                          <a:latin typeface="Calibri"/>
                        </a:rPr>
                        <a:t>1.87</a:t>
                      </a:r>
                    </a:p>
                  </a:txBody>
                  <a:tcPr marL="7620" marR="7620" marT="7620" marB="0" anchor="b"/>
                </a:tc>
                <a:tc>
                  <a:txBody>
                    <a:bodyPr/>
                    <a:lstStyle/>
                    <a:p>
                      <a:pPr algn="ctr" fontAlgn="b"/>
                      <a:r>
                        <a:rPr lang="de-DE" sz="1600" b="0" i="0" u="none" strike="noStrike" dirty="0">
                          <a:effectLst/>
                          <a:latin typeface="Calibri"/>
                        </a:rPr>
                        <a:t>( 0,75 - 4,34 )</a:t>
                      </a:r>
                    </a:p>
                  </a:txBody>
                  <a:tcPr marL="7620" marR="7620" marT="7620" marB="0" anchor="b"/>
                </a:tc>
              </a:tr>
              <a:tr h="239413">
                <a:tc>
                  <a:txBody>
                    <a:bodyPr/>
                    <a:lstStyle/>
                    <a:p>
                      <a:pPr algn="ctr">
                        <a:spcAft>
                          <a:spcPts val="0"/>
                        </a:spcAft>
                      </a:pPr>
                      <a:r>
                        <a:rPr lang="de-DE" sz="1600">
                          <a:effectLst/>
                        </a:rPr>
                        <a:t>NI</a:t>
                      </a:r>
                      <a:endParaRPr lang="de-DE" sz="1600">
                        <a:effectLst/>
                        <a:latin typeface="Cambria"/>
                        <a:ea typeface="Cambria"/>
                        <a:cs typeface="Times New Roman"/>
                      </a:endParaRPr>
                    </a:p>
                  </a:txBody>
                  <a:tcPr marL="44450" marR="44450" marT="0" marB="0" anchor="b"/>
                </a:tc>
                <a:tc>
                  <a:txBody>
                    <a:bodyPr/>
                    <a:lstStyle/>
                    <a:p>
                      <a:pPr algn="ctr" fontAlgn="b"/>
                      <a:r>
                        <a:rPr lang="de-DE" sz="1600" b="0" i="0" u="none" strike="noStrike">
                          <a:effectLst/>
                          <a:latin typeface="Calibri"/>
                        </a:rPr>
                        <a:t>1.44</a:t>
                      </a:r>
                    </a:p>
                  </a:txBody>
                  <a:tcPr marL="7620" marR="7620" marT="7620" marB="0" anchor="b"/>
                </a:tc>
                <a:tc>
                  <a:txBody>
                    <a:bodyPr/>
                    <a:lstStyle/>
                    <a:p>
                      <a:pPr algn="ctr" fontAlgn="b"/>
                      <a:r>
                        <a:rPr lang="de-DE" sz="1600" b="0" i="0" u="none" strike="noStrike" dirty="0">
                          <a:effectLst/>
                          <a:latin typeface="Calibri"/>
                        </a:rPr>
                        <a:t>( 1,08 - 1,81 )</a:t>
                      </a:r>
                    </a:p>
                  </a:txBody>
                  <a:tcPr marL="7620" marR="7620" marT="7620" marB="0" anchor="b"/>
                </a:tc>
              </a:tr>
              <a:tr h="239413">
                <a:tc>
                  <a:txBody>
                    <a:bodyPr/>
                    <a:lstStyle/>
                    <a:p>
                      <a:pPr algn="ctr">
                        <a:spcAft>
                          <a:spcPts val="0"/>
                        </a:spcAft>
                      </a:pPr>
                      <a:r>
                        <a:rPr lang="de-DE" sz="1600">
                          <a:effectLst/>
                        </a:rPr>
                        <a:t>NW</a:t>
                      </a:r>
                      <a:endParaRPr lang="de-DE" sz="1600">
                        <a:effectLst/>
                        <a:latin typeface="Cambria"/>
                        <a:ea typeface="Cambria"/>
                        <a:cs typeface="Times New Roman"/>
                      </a:endParaRPr>
                    </a:p>
                  </a:txBody>
                  <a:tcPr marL="44450" marR="44450" marT="0" marB="0" anchor="b"/>
                </a:tc>
                <a:tc>
                  <a:txBody>
                    <a:bodyPr/>
                    <a:lstStyle/>
                    <a:p>
                      <a:pPr algn="ctr" fontAlgn="b"/>
                      <a:r>
                        <a:rPr lang="de-DE" sz="1600" b="0" i="0" u="none" strike="noStrike" dirty="0" smtClean="0">
                          <a:effectLst/>
                          <a:latin typeface="Calibri"/>
                        </a:rPr>
                        <a:t>1.00</a:t>
                      </a:r>
                      <a:endParaRPr lang="de-DE" sz="1600" b="0" i="0" u="none" strike="noStrike" dirty="0">
                        <a:effectLst/>
                        <a:latin typeface="Calibri"/>
                      </a:endParaRPr>
                    </a:p>
                  </a:txBody>
                  <a:tcPr marL="7620" marR="7620" marT="7620" marB="0" anchor="b"/>
                </a:tc>
                <a:tc>
                  <a:txBody>
                    <a:bodyPr/>
                    <a:lstStyle/>
                    <a:p>
                      <a:pPr algn="ctr" fontAlgn="b"/>
                      <a:r>
                        <a:rPr lang="de-DE" sz="1600" b="0" i="0" u="none" strike="noStrike" dirty="0">
                          <a:effectLst/>
                          <a:latin typeface="Calibri"/>
                        </a:rPr>
                        <a:t>( 0,74 - 1,21 )</a:t>
                      </a:r>
                    </a:p>
                  </a:txBody>
                  <a:tcPr marL="7620" marR="7620" marT="7620" marB="0" anchor="b"/>
                </a:tc>
              </a:tr>
              <a:tr h="239413">
                <a:tc>
                  <a:txBody>
                    <a:bodyPr/>
                    <a:lstStyle/>
                    <a:p>
                      <a:pPr algn="ctr">
                        <a:spcAft>
                          <a:spcPts val="0"/>
                        </a:spcAft>
                      </a:pPr>
                      <a:r>
                        <a:rPr lang="de-DE" sz="1600">
                          <a:effectLst/>
                        </a:rPr>
                        <a:t>RP</a:t>
                      </a:r>
                      <a:endParaRPr lang="de-DE" sz="1600">
                        <a:effectLst/>
                        <a:latin typeface="Cambria"/>
                        <a:ea typeface="Cambria"/>
                        <a:cs typeface="Times New Roman"/>
                      </a:endParaRPr>
                    </a:p>
                  </a:txBody>
                  <a:tcPr marL="44450" marR="44450" marT="0" marB="0" anchor="b"/>
                </a:tc>
                <a:tc>
                  <a:txBody>
                    <a:bodyPr/>
                    <a:lstStyle/>
                    <a:p>
                      <a:pPr algn="ctr" fontAlgn="b"/>
                      <a:r>
                        <a:rPr lang="de-DE" sz="1600" b="0" i="0" u="none" strike="noStrike">
                          <a:effectLst/>
                          <a:latin typeface="Calibri"/>
                        </a:rPr>
                        <a:t>0.92</a:t>
                      </a:r>
                    </a:p>
                  </a:txBody>
                  <a:tcPr marL="7620" marR="7620" marT="7620" marB="0" anchor="b"/>
                </a:tc>
                <a:tc>
                  <a:txBody>
                    <a:bodyPr/>
                    <a:lstStyle/>
                    <a:p>
                      <a:pPr algn="ctr" fontAlgn="b"/>
                      <a:r>
                        <a:rPr lang="de-DE" sz="1600" b="0" i="0" u="none" strike="noStrike" dirty="0">
                          <a:effectLst/>
                          <a:latin typeface="Calibri"/>
                        </a:rPr>
                        <a:t>( 0,61 - 1,33 )</a:t>
                      </a:r>
                    </a:p>
                  </a:txBody>
                  <a:tcPr marL="7620" marR="7620" marT="7620" marB="0" anchor="b"/>
                </a:tc>
              </a:tr>
              <a:tr h="239413">
                <a:tc>
                  <a:txBody>
                    <a:bodyPr/>
                    <a:lstStyle/>
                    <a:p>
                      <a:pPr algn="ctr">
                        <a:spcAft>
                          <a:spcPts val="0"/>
                        </a:spcAft>
                      </a:pPr>
                      <a:r>
                        <a:rPr lang="de-DE" sz="1600">
                          <a:effectLst/>
                        </a:rPr>
                        <a:t>SL</a:t>
                      </a:r>
                      <a:endParaRPr lang="de-DE" sz="1600">
                        <a:effectLst/>
                        <a:latin typeface="Cambria"/>
                        <a:ea typeface="Cambria"/>
                        <a:cs typeface="Times New Roman"/>
                      </a:endParaRPr>
                    </a:p>
                  </a:txBody>
                  <a:tcPr marL="44450" marR="44450" marT="0" marB="0" anchor="b"/>
                </a:tc>
                <a:tc>
                  <a:txBody>
                    <a:bodyPr/>
                    <a:lstStyle/>
                    <a:p>
                      <a:pPr algn="ctr" fontAlgn="b"/>
                      <a:r>
                        <a:rPr lang="de-DE" sz="1600" b="0" i="0" u="none" strike="noStrike">
                          <a:effectLst/>
                          <a:latin typeface="Calibri"/>
                        </a:rPr>
                        <a:t>0.56</a:t>
                      </a:r>
                    </a:p>
                  </a:txBody>
                  <a:tcPr marL="7620" marR="7620" marT="7620" marB="0" anchor="b"/>
                </a:tc>
                <a:tc>
                  <a:txBody>
                    <a:bodyPr/>
                    <a:lstStyle/>
                    <a:p>
                      <a:pPr algn="ctr" fontAlgn="b"/>
                      <a:r>
                        <a:rPr lang="de-DE" sz="1600" b="0" i="0" u="none" strike="noStrike" dirty="0">
                          <a:effectLst/>
                          <a:latin typeface="Calibri"/>
                        </a:rPr>
                        <a:t>( 0,15 - 1,15 )</a:t>
                      </a:r>
                    </a:p>
                  </a:txBody>
                  <a:tcPr marL="7620" marR="7620" marT="7620" marB="0" anchor="b"/>
                </a:tc>
              </a:tr>
              <a:tr h="239413">
                <a:tc>
                  <a:txBody>
                    <a:bodyPr/>
                    <a:lstStyle/>
                    <a:p>
                      <a:pPr algn="ctr">
                        <a:spcAft>
                          <a:spcPts val="0"/>
                        </a:spcAft>
                      </a:pPr>
                      <a:r>
                        <a:rPr lang="de-DE" sz="1600">
                          <a:effectLst/>
                        </a:rPr>
                        <a:t>SN</a:t>
                      </a:r>
                      <a:endParaRPr lang="de-DE" sz="1600">
                        <a:effectLst/>
                        <a:latin typeface="Cambria"/>
                        <a:ea typeface="Cambria"/>
                        <a:cs typeface="Times New Roman"/>
                      </a:endParaRPr>
                    </a:p>
                  </a:txBody>
                  <a:tcPr marL="44450" marR="44450" marT="0" marB="0" anchor="b"/>
                </a:tc>
                <a:tc>
                  <a:txBody>
                    <a:bodyPr/>
                    <a:lstStyle/>
                    <a:p>
                      <a:pPr algn="ctr" fontAlgn="b"/>
                      <a:r>
                        <a:rPr lang="de-DE" sz="1600" b="0" i="0" u="none" strike="noStrike">
                          <a:effectLst/>
                          <a:latin typeface="Calibri"/>
                        </a:rPr>
                        <a:t>1.01</a:t>
                      </a:r>
                    </a:p>
                  </a:txBody>
                  <a:tcPr marL="7620" marR="7620" marT="7620" marB="0" anchor="b"/>
                </a:tc>
                <a:tc>
                  <a:txBody>
                    <a:bodyPr/>
                    <a:lstStyle/>
                    <a:p>
                      <a:pPr algn="ctr" fontAlgn="b"/>
                      <a:r>
                        <a:rPr lang="de-DE" sz="1600" b="0" i="0" u="none" strike="noStrike" dirty="0">
                          <a:effectLst/>
                          <a:latin typeface="Calibri"/>
                        </a:rPr>
                        <a:t>( 0,74 - 1,36 )</a:t>
                      </a:r>
                    </a:p>
                  </a:txBody>
                  <a:tcPr marL="7620" marR="7620" marT="7620" marB="0" anchor="b"/>
                </a:tc>
              </a:tr>
              <a:tr h="239413">
                <a:tc>
                  <a:txBody>
                    <a:bodyPr/>
                    <a:lstStyle/>
                    <a:p>
                      <a:pPr algn="ctr">
                        <a:spcAft>
                          <a:spcPts val="0"/>
                        </a:spcAft>
                      </a:pPr>
                      <a:r>
                        <a:rPr lang="de-DE" sz="1600">
                          <a:effectLst/>
                        </a:rPr>
                        <a:t>ST</a:t>
                      </a:r>
                      <a:endParaRPr lang="de-DE" sz="1600">
                        <a:effectLst/>
                        <a:latin typeface="Cambria"/>
                        <a:ea typeface="Cambria"/>
                        <a:cs typeface="Times New Roman"/>
                      </a:endParaRPr>
                    </a:p>
                  </a:txBody>
                  <a:tcPr marL="44450" marR="44450" marT="0" marB="0" anchor="b"/>
                </a:tc>
                <a:tc>
                  <a:txBody>
                    <a:bodyPr/>
                    <a:lstStyle/>
                    <a:p>
                      <a:pPr algn="ctr" fontAlgn="b"/>
                      <a:r>
                        <a:rPr lang="de-DE" sz="1600" b="0" i="0" u="none" strike="noStrike">
                          <a:effectLst/>
                          <a:latin typeface="Calibri"/>
                        </a:rPr>
                        <a:t>0.9</a:t>
                      </a:r>
                    </a:p>
                  </a:txBody>
                  <a:tcPr marL="7620" marR="7620" marT="7620" marB="0" anchor="b"/>
                </a:tc>
                <a:tc>
                  <a:txBody>
                    <a:bodyPr/>
                    <a:lstStyle/>
                    <a:p>
                      <a:pPr algn="ctr" fontAlgn="b"/>
                      <a:r>
                        <a:rPr lang="de-DE" sz="1600" b="0" i="0" u="none" strike="noStrike">
                          <a:effectLst/>
                          <a:latin typeface="Calibri"/>
                        </a:rPr>
                        <a:t>( 0,50 - 1,60 )</a:t>
                      </a:r>
                    </a:p>
                  </a:txBody>
                  <a:tcPr marL="7620" marR="7620" marT="7620" marB="0" anchor="b"/>
                </a:tc>
              </a:tr>
              <a:tr h="239413">
                <a:tc>
                  <a:txBody>
                    <a:bodyPr/>
                    <a:lstStyle/>
                    <a:p>
                      <a:pPr algn="ctr">
                        <a:spcAft>
                          <a:spcPts val="0"/>
                        </a:spcAft>
                      </a:pPr>
                      <a:r>
                        <a:rPr lang="de-DE" sz="1600">
                          <a:effectLst/>
                        </a:rPr>
                        <a:t>SH</a:t>
                      </a:r>
                      <a:endParaRPr lang="de-DE" sz="1600">
                        <a:effectLst/>
                        <a:latin typeface="Cambria"/>
                        <a:ea typeface="Cambria"/>
                        <a:cs typeface="Times New Roman"/>
                      </a:endParaRPr>
                    </a:p>
                  </a:txBody>
                  <a:tcPr marL="44450" marR="44450" marT="0" marB="0" anchor="b"/>
                </a:tc>
                <a:tc>
                  <a:txBody>
                    <a:bodyPr/>
                    <a:lstStyle/>
                    <a:p>
                      <a:pPr algn="ctr" fontAlgn="b"/>
                      <a:r>
                        <a:rPr lang="de-DE" sz="1600" b="0" i="0" u="none" strike="noStrike">
                          <a:effectLst/>
                          <a:latin typeface="Calibri"/>
                        </a:rPr>
                        <a:t>0.82</a:t>
                      </a:r>
                    </a:p>
                  </a:txBody>
                  <a:tcPr marL="7620" marR="7620" marT="7620" marB="0" anchor="b"/>
                </a:tc>
                <a:tc>
                  <a:txBody>
                    <a:bodyPr/>
                    <a:lstStyle/>
                    <a:p>
                      <a:pPr algn="ctr" fontAlgn="b"/>
                      <a:r>
                        <a:rPr lang="de-DE" sz="1600" b="0" i="0" u="none" strike="noStrike">
                          <a:effectLst/>
                          <a:latin typeface="Calibri"/>
                        </a:rPr>
                        <a:t>( 0,35 - 1,39 )</a:t>
                      </a:r>
                    </a:p>
                  </a:txBody>
                  <a:tcPr marL="7620" marR="7620" marT="7620" marB="0" anchor="b"/>
                </a:tc>
              </a:tr>
              <a:tr h="239413">
                <a:tc>
                  <a:txBody>
                    <a:bodyPr/>
                    <a:lstStyle/>
                    <a:p>
                      <a:pPr algn="ctr">
                        <a:spcAft>
                          <a:spcPts val="0"/>
                        </a:spcAft>
                      </a:pPr>
                      <a:r>
                        <a:rPr lang="de-DE" sz="1600">
                          <a:effectLst/>
                        </a:rPr>
                        <a:t>TH</a:t>
                      </a:r>
                      <a:endParaRPr lang="de-DE" sz="1600">
                        <a:effectLst/>
                        <a:latin typeface="Cambria"/>
                        <a:ea typeface="Cambria"/>
                        <a:cs typeface="Times New Roman"/>
                      </a:endParaRPr>
                    </a:p>
                  </a:txBody>
                  <a:tcPr marL="44450" marR="44450" marT="0" marB="0" anchor="b"/>
                </a:tc>
                <a:tc>
                  <a:txBody>
                    <a:bodyPr/>
                    <a:lstStyle/>
                    <a:p>
                      <a:pPr algn="ctr" fontAlgn="b"/>
                      <a:r>
                        <a:rPr lang="de-DE" sz="1600" b="0" i="0" u="none" strike="noStrike">
                          <a:effectLst/>
                          <a:latin typeface="Calibri"/>
                        </a:rPr>
                        <a:t>0.66</a:t>
                      </a:r>
                    </a:p>
                  </a:txBody>
                  <a:tcPr marL="7620" marR="7620" marT="7620" marB="0" anchor="b"/>
                </a:tc>
                <a:tc>
                  <a:txBody>
                    <a:bodyPr/>
                    <a:lstStyle/>
                    <a:p>
                      <a:pPr algn="ctr" fontAlgn="b"/>
                      <a:r>
                        <a:rPr lang="de-DE" sz="1600" b="0" i="0" u="none" strike="noStrike" dirty="0">
                          <a:effectLst/>
                          <a:latin typeface="Calibri"/>
                        </a:rPr>
                        <a:t>( 0,44 - 0,95 )</a:t>
                      </a:r>
                    </a:p>
                  </a:txBody>
                  <a:tcPr marL="7620" marR="7620" marT="7620" marB="0" anchor="b"/>
                </a:tc>
              </a:tr>
            </a:tbl>
          </a:graphicData>
        </a:graphic>
      </p:graphicFrame>
      <p:sp>
        <p:nvSpPr>
          <p:cNvPr id="10" name="Datumsplatzhalter 9"/>
          <p:cNvSpPr>
            <a:spLocks noGrp="1"/>
          </p:cNvSpPr>
          <p:nvPr>
            <p:ph type="dt" sz="half" idx="14"/>
          </p:nvPr>
        </p:nvSpPr>
        <p:spPr>
          <a:xfrm>
            <a:off x="564825" y="6622713"/>
            <a:ext cx="1860421" cy="195750"/>
          </a:xfrm>
        </p:spPr>
        <p:txBody>
          <a:bodyPr/>
          <a:lstStyle/>
          <a:p>
            <a:r>
              <a:rPr lang="de-DE" smtClean="0"/>
              <a:t>22.05.2020</a:t>
            </a:r>
            <a:endParaRPr lang="de-DE" dirty="0"/>
          </a:p>
        </p:txBody>
      </p:sp>
      <p:sp>
        <p:nvSpPr>
          <p:cNvPr id="11" name="Fußzeilenplatzhalter 2"/>
          <p:cNvSpPr>
            <a:spLocks noGrp="1"/>
          </p:cNvSpPr>
          <p:nvPr>
            <p:ph type="ftr" sz="quarter" idx="15"/>
          </p:nvPr>
        </p:nvSpPr>
        <p:spPr>
          <a:xfrm>
            <a:off x="2699791" y="6622713"/>
            <a:ext cx="5182675" cy="195750"/>
          </a:xfrm>
        </p:spPr>
        <p:txBody>
          <a:bodyPr/>
          <a:lstStyle/>
          <a:p>
            <a:endParaRPr lang="de-DE" dirty="0"/>
          </a:p>
        </p:txBody>
      </p:sp>
    </p:spTree>
    <p:extLst>
      <p:ext uri="{BB962C8B-B14F-4D97-AF65-F5344CB8AC3E}">
        <p14:creationId xmlns:p14="http://schemas.microsoft.com/office/powerpoint/2010/main" val="2832219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4017" y="198335"/>
            <a:ext cx="7461233" cy="307777"/>
          </a:xfrm>
          <a:solidFill>
            <a:srgbClr val="045AA6"/>
          </a:solidFill>
        </p:spPr>
        <p:txBody>
          <a:bodyPr lIns="72000"/>
          <a:lstStyle/>
          <a:p>
            <a:pPr>
              <a:spcBef>
                <a:spcPts val="600"/>
              </a:spcBef>
            </a:pPr>
            <a:r>
              <a:rPr lang="de-DE" sz="2000" dirty="0" smtClean="0">
                <a:solidFill>
                  <a:schemeClr val="bg1"/>
                </a:solidFill>
              </a:rPr>
              <a:t>Geographische Verteilung in Deutschland, 22.05.2020</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smtClean="0"/>
              <a:t>22.05.2020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12</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1104518980"/>
              </p:ext>
            </p:extLst>
          </p:nvPr>
        </p:nvGraphicFramePr>
        <p:xfrm>
          <a:off x="254017" y="536889"/>
          <a:ext cx="6800849" cy="365760"/>
        </p:xfrm>
        <a:graphic>
          <a:graphicData uri="http://schemas.openxmlformats.org/drawingml/2006/table">
            <a:tbl>
              <a:tblPr bandRow="1">
                <a:tableStyleId>{5C22544A-7EE6-4342-B048-85BDC9FD1C3A}</a:tableStyleId>
              </a:tblPr>
              <a:tblGrid>
                <a:gridCol w="496481"/>
                <a:gridCol w="6304368"/>
              </a:tblGrid>
              <a:tr h="225513">
                <a:tc>
                  <a:txBody>
                    <a:bodyPr/>
                    <a:lstStyle/>
                    <a:p>
                      <a:r>
                        <a:rPr lang="de-DE" sz="1800" dirty="0" smtClean="0">
                          <a:solidFill>
                            <a:schemeClr val="tx1"/>
                          </a:solidFill>
                        </a:rPr>
                        <a:t>n</a:t>
                      </a:r>
                      <a:r>
                        <a:rPr lang="de-DE" sz="1800" baseline="0" dirty="0" smtClean="0">
                          <a:solidFill>
                            <a:schemeClr val="tx1"/>
                          </a:solidFill>
                        </a:rPr>
                        <a:t> = </a:t>
                      </a:r>
                      <a:endParaRPr lang="de-DE" sz="18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177.212</a:t>
                      </a:r>
                    </a:p>
                  </a:txBody>
                  <a:tcPr marL="9525" marR="9525" marT="9525" marB="0" anchor="ctr"/>
                </a:tc>
              </a:tr>
            </a:tbl>
          </a:graphicData>
        </a:graphic>
      </p:graphicFrame>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121" y="902649"/>
            <a:ext cx="7490129" cy="5295942"/>
          </a:xfrm>
          <a:prstGeom prst="rect">
            <a:avLst/>
          </a:prstGeom>
        </p:spPr>
      </p:pic>
    </p:spTree>
    <p:extLst>
      <p:ext uri="{BB962C8B-B14F-4D97-AF65-F5344CB8AC3E}">
        <p14:creationId xmlns:p14="http://schemas.microsoft.com/office/powerpoint/2010/main" val="17828875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22.05.2020</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13</a:t>
            </a:fld>
            <a:endParaRPr lang="de-DE" dirty="0"/>
          </a:p>
        </p:txBody>
      </p:sp>
      <p:sp>
        <p:nvSpPr>
          <p:cNvPr id="7" name="Titel 1"/>
          <p:cNvSpPr txBox="1">
            <a:spLocks/>
          </p:cNvSpPr>
          <p:nvPr/>
        </p:nvSpPr>
        <p:spPr>
          <a:xfrm>
            <a:off x="236765" y="166413"/>
            <a:ext cx="6784521" cy="338554"/>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smtClean="0">
                <a:solidFill>
                  <a:schemeClr val="bg1"/>
                </a:solidFill>
              </a:rPr>
              <a:t>Geographische Verteilung in Deutschland: 7-Tage-Inzidenz </a:t>
            </a:r>
            <a:endParaRPr lang="de-DE" sz="2000" dirty="0">
              <a:solidFill>
                <a:schemeClr val="bg1"/>
              </a:solidFill>
            </a:endParaRPr>
          </a:p>
        </p:txBody>
      </p:sp>
      <p:graphicFrame>
        <p:nvGraphicFramePr>
          <p:cNvPr id="8" name="Tabelle 7"/>
          <p:cNvGraphicFramePr>
            <a:graphicFrameLocks noGrp="1"/>
          </p:cNvGraphicFramePr>
          <p:nvPr>
            <p:extLst>
              <p:ext uri="{D42A27DB-BD31-4B8C-83A1-F6EECF244321}">
                <p14:modId xmlns:p14="http://schemas.microsoft.com/office/powerpoint/2010/main" val="2789499915"/>
              </p:ext>
            </p:extLst>
          </p:nvPr>
        </p:nvGraphicFramePr>
        <p:xfrm>
          <a:off x="236765" y="519637"/>
          <a:ext cx="6784521" cy="85344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400" dirty="0" smtClean="0">
                          <a:solidFill>
                            <a:schemeClr val="tx1"/>
                          </a:solidFill>
                        </a:rPr>
                        <a:t>n</a:t>
                      </a:r>
                      <a:r>
                        <a:rPr lang="de-DE" sz="1400" baseline="0" dirty="0" smtClean="0">
                          <a:solidFill>
                            <a:schemeClr val="tx1"/>
                          </a:solidFill>
                        </a:rPr>
                        <a:t> </a:t>
                      </a:r>
                      <a:r>
                        <a:rPr lang="de-DE" sz="1400" dirty="0" smtClean="0">
                          <a:solidFill>
                            <a:schemeClr val="tx1"/>
                          </a:solidFill>
                        </a:rPr>
                        <a:t>=</a:t>
                      </a:r>
                      <a:endParaRPr lang="de-DE" sz="14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3.487</a:t>
                      </a:r>
                      <a:endParaRPr lang="de-DE" sz="1400" kern="1200" dirty="0">
                        <a:solidFill>
                          <a:schemeClr val="tx1"/>
                        </a:solidFill>
                        <a:latin typeface="+mn-lt"/>
                        <a:ea typeface="+mn-ea"/>
                        <a:cs typeface="+mn-cs"/>
                      </a:endParaRPr>
                    </a:p>
                  </a:txBody>
                  <a:tcPr marL="9525" marR="9525" marT="9525" marB="0" anchor="ctr"/>
                </a:tc>
              </a:tr>
              <a:tr h="252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latin typeface="+mn-lt"/>
                        <a:ea typeface="+mn-ea"/>
                        <a:cs typeface="+mn-cs"/>
                      </a:endParaRPr>
                    </a:p>
                  </a:txBody>
                  <a:tcPr>
                    <a:solidFill>
                      <a:srgbClr val="E9EDF4"/>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baseline="0" dirty="0" smtClean="0">
                          <a:solidFill>
                            <a:schemeClr val="tx1"/>
                          </a:solidFill>
                          <a:latin typeface="+mn-lt"/>
                          <a:ea typeface="+mn-ea"/>
                          <a:cs typeface="+mn-cs"/>
                        </a:rPr>
                        <a:t>0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a:t>
                      </a:r>
                      <a:r>
                        <a:rPr lang="de-DE" sz="1200" dirty="0" smtClean="0">
                          <a:solidFill>
                            <a:schemeClr val="tx1"/>
                          </a:solidFill>
                        </a:rPr>
                        <a:t>7-Tages-Inzidenz  </a:t>
                      </a:r>
                      <a:r>
                        <a:rPr lang="de-DE" sz="1200" b="1" dirty="0" smtClean="0">
                          <a:solidFill>
                            <a:schemeClr val="tx1"/>
                          </a:solidFill>
                        </a:rPr>
                        <a:t>51-100 </a:t>
                      </a:r>
                      <a:r>
                        <a:rPr lang="de-DE" sz="1200" dirty="0" smtClean="0">
                          <a:solidFill>
                            <a:schemeClr val="tx1"/>
                          </a:solidFill>
                        </a:rPr>
                        <a:t>Fälle/100.000 </a:t>
                      </a:r>
                      <a:r>
                        <a:rPr lang="de-DE" sz="1200" dirty="0" err="1" smtClean="0">
                          <a:solidFill>
                            <a:schemeClr val="tx1"/>
                          </a:solidFill>
                        </a:rPr>
                        <a:t>Einw</a:t>
                      </a:r>
                      <a:r>
                        <a:rPr lang="de-DE" sz="1200" dirty="0" smtClean="0">
                          <a:solidFill>
                            <a:schemeClr val="tx1"/>
                          </a:solidFill>
                        </a:rPr>
                        <a:t>.</a:t>
                      </a:r>
                      <a:endParaRPr lang="de-DE" sz="1200" kern="1200" dirty="0">
                        <a:solidFill>
                          <a:schemeClr val="tx1"/>
                        </a:solidFill>
                        <a:latin typeface="+mn-lt"/>
                        <a:ea typeface="+mn-ea"/>
                        <a:cs typeface="+mn-cs"/>
                      </a:endParaRPr>
                    </a:p>
                  </a:txBody>
                  <a:tcPr marL="9525" marR="9525" marT="9525" marB="0" anchor="ctr">
                    <a:solidFill>
                      <a:srgbClr val="E9EDF4"/>
                    </a:solidFill>
                  </a:tcPr>
                </a:tc>
              </a:tr>
              <a:tr h="252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latin typeface="+mn-lt"/>
                        <a:ea typeface="+mn-ea"/>
                        <a:cs typeface="+mn-cs"/>
                      </a:endParaRPr>
                    </a:p>
                  </a:txBody>
                  <a:tcPr>
                    <a:solidFill>
                      <a:srgbClr val="D0D8E8"/>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0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a:t>
                      </a:r>
                      <a:r>
                        <a:rPr lang="de-DE" sz="1200" dirty="0" smtClean="0">
                          <a:solidFill>
                            <a:schemeClr val="tx1"/>
                          </a:solidFill>
                        </a:rPr>
                        <a:t>7-Tages-Inzidenz  </a:t>
                      </a:r>
                      <a:r>
                        <a:rPr lang="de-DE" sz="1200" b="1" dirty="0" smtClean="0">
                          <a:solidFill>
                            <a:schemeClr val="tx1"/>
                          </a:solidFill>
                        </a:rPr>
                        <a:t>101-500</a:t>
                      </a:r>
                      <a:r>
                        <a:rPr lang="de-DE" sz="1200" dirty="0" smtClean="0">
                          <a:solidFill>
                            <a:schemeClr val="tx1"/>
                          </a:solidFill>
                        </a:rPr>
                        <a:t> Fälle/100.000 </a:t>
                      </a:r>
                      <a:r>
                        <a:rPr lang="de-DE" sz="1200" dirty="0" err="1" smtClean="0">
                          <a:solidFill>
                            <a:schemeClr val="tx1"/>
                          </a:solidFill>
                        </a:rPr>
                        <a:t>Einw</a:t>
                      </a:r>
                      <a:r>
                        <a:rPr lang="de-DE" sz="1200" dirty="0" smtClean="0">
                          <a:solidFill>
                            <a:schemeClr val="tx1"/>
                          </a:solidFill>
                        </a:rPr>
                        <a:t>.</a:t>
                      </a:r>
                      <a:endParaRPr lang="de-DE" sz="1200" kern="1200" dirty="0" smtClean="0">
                        <a:solidFill>
                          <a:schemeClr val="tx1"/>
                        </a:solidFill>
                        <a:latin typeface="+mn-lt"/>
                        <a:ea typeface="+mn-ea"/>
                        <a:cs typeface="+mn-cs"/>
                      </a:endParaRPr>
                    </a:p>
                  </a:txBody>
                  <a:tcPr marL="9525" marR="9525" marT="9525" marB="0" anchor="ctr">
                    <a:solidFill>
                      <a:srgbClr val="D0D8E8"/>
                    </a:solidFill>
                  </a:tcPr>
                </a:tc>
              </a:tr>
            </a:tbl>
          </a:graphicData>
        </a:graphic>
      </p:graphicFrame>
      <p:sp>
        <p:nvSpPr>
          <p:cNvPr id="2" name="Fußzeilenplatzhalter 1"/>
          <p:cNvSpPr>
            <a:spLocks noGrp="1"/>
          </p:cNvSpPr>
          <p:nvPr>
            <p:ph type="ftr" sz="quarter" idx="15"/>
          </p:nvPr>
        </p:nvSpPr>
        <p:spPr/>
        <p:txBody>
          <a:bodyPr/>
          <a:lstStyle/>
          <a:p>
            <a:endParaRPr lang="de-DE" dirty="0"/>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765" y="1373077"/>
            <a:ext cx="7194156" cy="5086672"/>
          </a:xfrm>
          <a:prstGeom prst="rect">
            <a:avLst/>
          </a:prstGeom>
        </p:spPr>
      </p:pic>
    </p:spTree>
    <p:extLst>
      <p:ext uri="{BB962C8B-B14F-4D97-AF65-F5344CB8AC3E}">
        <p14:creationId xmlns:p14="http://schemas.microsoft.com/office/powerpoint/2010/main" val="7133918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22.05.2020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14</a:t>
            </a:fld>
            <a:endParaRPr lang="de-DE" dirty="0"/>
          </a:p>
        </p:txBody>
      </p:sp>
      <p:sp>
        <p:nvSpPr>
          <p:cNvPr id="7" name="Titel 1"/>
          <p:cNvSpPr txBox="1">
            <a:spLocks/>
          </p:cNvSpPr>
          <p:nvPr/>
        </p:nvSpPr>
        <p:spPr>
          <a:xfrm>
            <a:off x="254017" y="198335"/>
            <a:ext cx="7461233" cy="615553"/>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a:solidFill>
                  <a:schemeClr val="bg1"/>
                </a:solidFill>
              </a:rPr>
              <a:t>Landkreise mit 7-Tage-Inzidenzen &gt;50 bzw. &gt;35 Fälle pro 100.000 </a:t>
            </a:r>
            <a:r>
              <a:rPr lang="de-DE" sz="2000" dirty="0" smtClean="0">
                <a:solidFill>
                  <a:schemeClr val="bg1"/>
                </a:solidFill>
              </a:rPr>
              <a:t>Einwohner</a:t>
            </a:r>
            <a:endParaRPr lang="de-DE" sz="2000" dirty="0">
              <a:solidFill>
                <a:schemeClr val="bg1"/>
              </a:solidFill>
            </a:endParaRPr>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18" y="813889"/>
            <a:ext cx="5383458" cy="3806408"/>
          </a:xfrm>
          <a:prstGeom prst="rect">
            <a:avLst/>
          </a:prstGeom>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3821" y="4354686"/>
            <a:ext cx="6014176" cy="2078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70401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5391" y="189709"/>
            <a:ext cx="6775895" cy="338554"/>
          </a:xfrm>
          <a:solidFill>
            <a:srgbClr val="045AA6"/>
          </a:solidFill>
        </p:spPr>
        <p:txBody>
          <a:bodyPr lIns="72000"/>
          <a:lstStyle/>
          <a:p>
            <a:pPr>
              <a:spcBef>
                <a:spcPts val="600"/>
              </a:spcBef>
            </a:pPr>
            <a:r>
              <a:rPr lang="de-DE" sz="2000" dirty="0" smtClean="0">
                <a:solidFill>
                  <a:schemeClr val="bg1"/>
                </a:solidFill>
              </a:rPr>
              <a:t>Geographische Verteilung in Deutschland: 5-Tage-Inzidenz </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smtClean="0"/>
              <a:t>22.05.2020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15</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3341629639"/>
              </p:ext>
            </p:extLst>
          </p:nvPr>
        </p:nvGraphicFramePr>
        <p:xfrm>
          <a:off x="236765" y="528263"/>
          <a:ext cx="6784521" cy="85344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400" dirty="0" smtClean="0">
                          <a:solidFill>
                            <a:schemeClr val="tx1"/>
                          </a:solidFill>
                        </a:rPr>
                        <a:t>n</a:t>
                      </a:r>
                      <a:r>
                        <a:rPr lang="de-DE" sz="1400" baseline="0" dirty="0" smtClean="0">
                          <a:solidFill>
                            <a:schemeClr val="tx1"/>
                          </a:solidFill>
                        </a:rPr>
                        <a:t> </a:t>
                      </a:r>
                      <a:r>
                        <a:rPr lang="de-DE" sz="1400" dirty="0" smtClean="0">
                          <a:solidFill>
                            <a:schemeClr val="tx1"/>
                          </a:solidFill>
                        </a:rPr>
                        <a:t>=</a:t>
                      </a:r>
                      <a:endParaRPr lang="de-DE" sz="14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2.339</a:t>
                      </a:r>
                      <a:endParaRPr lang="de-DE" sz="14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2</a:t>
                      </a:r>
                      <a:r>
                        <a:rPr lang="de-DE" sz="1200" kern="1200" dirty="0" smtClean="0">
                          <a:solidFill>
                            <a:schemeClr val="tx1"/>
                          </a:solidFill>
                          <a:latin typeface="+mn-lt"/>
                          <a:ea typeface="+mn-ea"/>
                          <a:cs typeface="+mn-cs"/>
                        </a:rPr>
                        <a:t>LK mit 5</a:t>
                      </a:r>
                      <a:r>
                        <a:rPr lang="de-DE" sz="1200" dirty="0" smtClean="0">
                          <a:solidFill>
                            <a:schemeClr val="tx1"/>
                          </a:solidFill>
                        </a:rPr>
                        <a:t>-Tages-Inzidenz  </a:t>
                      </a:r>
                      <a:r>
                        <a:rPr lang="de-DE" sz="1200" b="1" dirty="0" smtClean="0">
                          <a:solidFill>
                            <a:schemeClr val="tx1"/>
                          </a:solidFill>
                        </a:rPr>
                        <a:t>26-50 </a:t>
                      </a:r>
                      <a:r>
                        <a:rPr lang="de-DE" sz="1200" dirty="0" smtClean="0">
                          <a:solidFill>
                            <a:schemeClr val="tx1"/>
                          </a:solidFill>
                        </a:rPr>
                        <a:t>Fälle/100.000 Einw.</a:t>
                      </a:r>
                      <a:endParaRPr lang="de-DE" sz="12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0 </a:t>
                      </a:r>
                      <a:r>
                        <a:rPr lang="de-DE" sz="1200" kern="1200" dirty="0" smtClean="0">
                          <a:solidFill>
                            <a:schemeClr val="tx1"/>
                          </a:solidFill>
                          <a:latin typeface="+mn-lt"/>
                          <a:ea typeface="+mn-ea"/>
                          <a:cs typeface="+mn-cs"/>
                        </a:rPr>
                        <a:t>LK mit 5</a:t>
                      </a:r>
                      <a:r>
                        <a:rPr lang="de-DE" sz="1200" dirty="0" smtClean="0">
                          <a:solidFill>
                            <a:schemeClr val="tx1"/>
                          </a:solidFill>
                        </a:rPr>
                        <a:t>-Tages-Inzidenz  </a:t>
                      </a:r>
                      <a:r>
                        <a:rPr lang="de-DE" sz="1200" b="1" dirty="0" smtClean="0">
                          <a:solidFill>
                            <a:schemeClr val="tx1"/>
                          </a:solidFill>
                        </a:rPr>
                        <a:t>51-100</a:t>
                      </a:r>
                      <a:r>
                        <a:rPr lang="de-DE" sz="1200" dirty="0" smtClean="0">
                          <a:solidFill>
                            <a:schemeClr val="tx1"/>
                          </a:solidFill>
                        </a:rPr>
                        <a:t> Fälle/100.000 Einw.</a:t>
                      </a:r>
                      <a:endParaRPr lang="de-DE" sz="1200" kern="1200" dirty="0" smtClean="0">
                        <a:solidFill>
                          <a:schemeClr val="tx1"/>
                        </a:solidFill>
                        <a:latin typeface="+mn-lt"/>
                        <a:ea typeface="+mn-ea"/>
                        <a:cs typeface="+mn-cs"/>
                      </a:endParaRPr>
                    </a:p>
                  </a:txBody>
                  <a:tcPr marL="9525" marR="9525" marT="9525" marB="0" anchor="ctr"/>
                </a:tc>
              </a:tr>
            </a:tbl>
          </a:graphicData>
        </a:graphic>
      </p:graphicFrame>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149" y="1699979"/>
            <a:ext cx="6432605" cy="4548213"/>
          </a:xfrm>
          <a:prstGeom prst="rect">
            <a:avLst/>
          </a:prstGeom>
        </p:spPr>
      </p:pic>
    </p:spTree>
    <p:extLst>
      <p:ext uri="{BB962C8B-B14F-4D97-AF65-F5344CB8AC3E}">
        <p14:creationId xmlns:p14="http://schemas.microsoft.com/office/powerpoint/2010/main" val="23623356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4017" y="189709"/>
            <a:ext cx="6767269" cy="338554"/>
          </a:xfrm>
          <a:solidFill>
            <a:srgbClr val="045AA6"/>
          </a:solidFill>
        </p:spPr>
        <p:txBody>
          <a:bodyPr lIns="72000"/>
          <a:lstStyle/>
          <a:p>
            <a:pPr>
              <a:spcBef>
                <a:spcPts val="600"/>
              </a:spcBef>
            </a:pPr>
            <a:r>
              <a:rPr lang="de-DE" sz="2000" dirty="0" smtClean="0">
                <a:solidFill>
                  <a:schemeClr val="bg1"/>
                </a:solidFill>
              </a:rPr>
              <a:t>Geographische Verteilung in Deutschland: 3-Tage-Inzidenz </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smtClean="0"/>
              <a:t>22.05.2020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16</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3933133843"/>
              </p:ext>
            </p:extLst>
          </p:nvPr>
        </p:nvGraphicFramePr>
        <p:xfrm>
          <a:off x="236765" y="528263"/>
          <a:ext cx="6784521" cy="91440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800" dirty="0" smtClean="0">
                          <a:solidFill>
                            <a:schemeClr val="tx1"/>
                          </a:solidFill>
                        </a:rPr>
                        <a:t>n</a:t>
                      </a:r>
                      <a:r>
                        <a:rPr lang="de-DE" sz="1800" baseline="0" dirty="0" smtClean="0">
                          <a:solidFill>
                            <a:schemeClr val="tx1"/>
                          </a:solidFill>
                        </a:rPr>
                        <a:t> </a:t>
                      </a:r>
                      <a:r>
                        <a:rPr lang="de-DE" sz="1800" dirty="0" smtClean="0">
                          <a:solidFill>
                            <a:schemeClr val="tx1"/>
                          </a:solidFill>
                        </a:rPr>
                        <a:t>=</a:t>
                      </a:r>
                      <a:endParaRPr lang="de-DE" sz="18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1.509</a:t>
                      </a:r>
                      <a:endParaRPr lang="de-DE" sz="14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baseline="0" dirty="0" smtClean="0">
                          <a:solidFill>
                            <a:schemeClr val="tx1"/>
                          </a:solidFill>
                          <a:latin typeface="+mn-lt"/>
                          <a:ea typeface="+mn-ea"/>
                          <a:cs typeface="+mn-cs"/>
                        </a:rPr>
                        <a:t>1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3</a:t>
                      </a:r>
                      <a:r>
                        <a:rPr lang="de-DE" sz="1200" dirty="0" smtClean="0">
                          <a:solidFill>
                            <a:schemeClr val="tx1"/>
                          </a:solidFill>
                        </a:rPr>
                        <a:t>-Tages-Inzidenz  </a:t>
                      </a:r>
                      <a:r>
                        <a:rPr lang="de-DE" sz="1200" b="1" dirty="0" smtClean="0">
                          <a:solidFill>
                            <a:schemeClr val="tx1"/>
                          </a:solidFill>
                        </a:rPr>
                        <a:t>26-50 </a:t>
                      </a:r>
                      <a:r>
                        <a:rPr lang="de-DE" sz="1200" dirty="0" smtClean="0">
                          <a:solidFill>
                            <a:schemeClr val="tx1"/>
                          </a:solidFill>
                        </a:rPr>
                        <a:t>Fälle/100.000 </a:t>
                      </a:r>
                      <a:r>
                        <a:rPr lang="de-DE" sz="1200" dirty="0" err="1" smtClean="0">
                          <a:solidFill>
                            <a:schemeClr val="tx1"/>
                          </a:solidFill>
                        </a:rPr>
                        <a:t>Einw</a:t>
                      </a:r>
                      <a:r>
                        <a:rPr lang="de-DE" sz="1200" dirty="0" smtClean="0">
                          <a:solidFill>
                            <a:schemeClr val="tx1"/>
                          </a:solidFill>
                        </a:rPr>
                        <a:t>.</a:t>
                      </a:r>
                      <a:endParaRPr lang="de-DE" sz="12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baseline="0" dirty="0" smtClean="0">
                          <a:solidFill>
                            <a:schemeClr val="tx1"/>
                          </a:solidFill>
                          <a:latin typeface="+mn-lt"/>
                          <a:ea typeface="+mn-ea"/>
                          <a:cs typeface="+mn-cs"/>
                        </a:rPr>
                        <a:t>0</a:t>
                      </a:r>
                      <a:r>
                        <a:rPr lang="de-DE" sz="1200" b="0" kern="1200" baseline="0" dirty="0" smtClean="0">
                          <a:solidFill>
                            <a:schemeClr val="tx1"/>
                          </a:solidFill>
                          <a:latin typeface="+mn-lt"/>
                          <a:ea typeface="+mn-ea"/>
                          <a:cs typeface="+mn-cs"/>
                        </a:rPr>
                        <a:t>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3</a:t>
                      </a:r>
                      <a:r>
                        <a:rPr lang="de-DE" sz="1200" dirty="0" smtClean="0">
                          <a:solidFill>
                            <a:schemeClr val="tx1"/>
                          </a:solidFill>
                        </a:rPr>
                        <a:t>-Tages-Inzidenz </a:t>
                      </a:r>
                      <a:r>
                        <a:rPr lang="de-DE" sz="1200" baseline="0" dirty="0" smtClean="0">
                          <a:solidFill>
                            <a:schemeClr val="tx1"/>
                          </a:solidFill>
                        </a:rPr>
                        <a:t> </a:t>
                      </a:r>
                      <a:r>
                        <a:rPr lang="de-DE" sz="1200" b="1" kern="1200" dirty="0" smtClean="0">
                          <a:solidFill>
                            <a:schemeClr val="tx1"/>
                          </a:solidFill>
                          <a:latin typeface="+mn-lt"/>
                          <a:ea typeface="+mn-ea"/>
                          <a:cs typeface="+mn-cs"/>
                        </a:rPr>
                        <a:t>51-5</a:t>
                      </a:r>
                      <a:r>
                        <a:rPr lang="de-DE" sz="1200" b="1" dirty="0" smtClean="0">
                          <a:solidFill>
                            <a:schemeClr val="tx1"/>
                          </a:solidFill>
                        </a:rPr>
                        <a:t>00</a:t>
                      </a:r>
                      <a:r>
                        <a:rPr lang="de-DE" sz="1200" dirty="0" smtClean="0">
                          <a:solidFill>
                            <a:schemeClr val="tx1"/>
                          </a:solidFill>
                        </a:rPr>
                        <a:t> Fälle/100.000 </a:t>
                      </a:r>
                      <a:r>
                        <a:rPr lang="de-DE" sz="1200" dirty="0" err="1" smtClean="0">
                          <a:solidFill>
                            <a:schemeClr val="tx1"/>
                          </a:solidFill>
                        </a:rPr>
                        <a:t>Einw</a:t>
                      </a:r>
                      <a:r>
                        <a:rPr lang="de-DE" sz="1200" dirty="0" smtClean="0">
                          <a:solidFill>
                            <a:schemeClr val="tx1"/>
                          </a:solidFill>
                        </a:rPr>
                        <a:t>.</a:t>
                      </a:r>
                      <a:endParaRPr lang="de-DE" sz="1200" kern="1200" dirty="0" smtClean="0">
                        <a:solidFill>
                          <a:schemeClr val="tx1"/>
                        </a:solidFill>
                        <a:latin typeface="+mn-lt"/>
                        <a:ea typeface="+mn-ea"/>
                        <a:cs typeface="+mn-cs"/>
                      </a:endParaRPr>
                    </a:p>
                  </a:txBody>
                  <a:tcPr marL="9525" marR="9525" marT="9525" marB="0" anchor="ctr"/>
                </a:tc>
              </a:tr>
            </a:tbl>
          </a:graphicData>
        </a:graphic>
      </p:graphicFrame>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765" y="1544037"/>
            <a:ext cx="7172077" cy="5071062"/>
          </a:xfrm>
          <a:prstGeom prst="rect">
            <a:avLst/>
          </a:prstGeom>
        </p:spPr>
      </p:pic>
    </p:spTree>
    <p:extLst>
      <p:ext uri="{BB962C8B-B14F-4D97-AF65-F5344CB8AC3E}">
        <p14:creationId xmlns:p14="http://schemas.microsoft.com/office/powerpoint/2010/main" val="4126269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6700" y="354142"/>
            <a:ext cx="7425266" cy="338554"/>
          </a:xfrm>
          <a:solidFill>
            <a:srgbClr val="045AA6"/>
          </a:solidFill>
        </p:spPr>
        <p:txBody>
          <a:bodyPr lIns="72000"/>
          <a:lstStyle/>
          <a:p>
            <a:pPr>
              <a:spcBef>
                <a:spcPts val="600"/>
              </a:spcBef>
            </a:pPr>
            <a:r>
              <a:rPr lang="de-DE" sz="2000" dirty="0" smtClean="0">
                <a:solidFill>
                  <a:schemeClr val="bg1"/>
                </a:solidFill>
              </a:rPr>
              <a:t>Geographische Verteilung: 7-Tageskarte - Vergleich mit Vorwoche</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smtClean="0"/>
              <a:t>22.05.2020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17</a:t>
            </a:fld>
            <a:endParaRPr lang="de-DE"/>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736458"/>
            <a:ext cx="8325016" cy="5886255"/>
          </a:xfrm>
          <a:prstGeom prst="rect">
            <a:avLst/>
          </a:prstGeom>
        </p:spPr>
      </p:pic>
    </p:spTree>
    <p:extLst>
      <p:ext uri="{BB962C8B-B14F-4D97-AF65-F5344CB8AC3E}">
        <p14:creationId xmlns:p14="http://schemas.microsoft.com/office/powerpoint/2010/main" val="10581537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Inhaltsplatzhalter 7"/>
          <p:cNvGraphicFramePr>
            <a:graphicFrameLocks noGrp="1"/>
          </p:cNvGraphicFramePr>
          <p:nvPr>
            <p:ph sz="quarter" idx="13"/>
            <p:extLst>
              <p:ext uri="{D42A27DB-BD31-4B8C-83A1-F6EECF244321}">
                <p14:modId xmlns:p14="http://schemas.microsoft.com/office/powerpoint/2010/main" val="1333677052"/>
              </p:ext>
            </p:extLst>
          </p:nvPr>
        </p:nvGraphicFramePr>
        <p:xfrm>
          <a:off x="457200" y="1277248"/>
          <a:ext cx="8172775" cy="5109040"/>
        </p:xfrm>
        <a:graphic>
          <a:graphicData uri="http://schemas.openxmlformats.org/drawingml/2006/table">
            <a:tbl>
              <a:tblPr/>
              <a:tblGrid>
                <a:gridCol w="2345484"/>
                <a:gridCol w="1042438"/>
                <a:gridCol w="1042438"/>
                <a:gridCol w="1042438"/>
                <a:gridCol w="1042438"/>
                <a:gridCol w="1657539"/>
              </a:tblGrid>
              <a:tr h="257921">
                <a:tc>
                  <a:txBody>
                    <a:bodyPr/>
                    <a:lstStyle/>
                    <a:p>
                      <a:pPr algn="l" fontAlgn="b"/>
                      <a:r>
                        <a:rPr lang="de-DE" sz="1200" b="1" i="0" u="none" strike="noStrike" dirty="0">
                          <a:solidFill>
                            <a:srgbClr val="000000"/>
                          </a:solidFill>
                          <a:effectLst/>
                          <a:latin typeface="Calibri"/>
                        </a:rPr>
                        <a:t> </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gridSpan="2">
                  <a:txBody>
                    <a:bodyPr/>
                    <a:lstStyle/>
                    <a:p>
                      <a:pPr algn="ctr" fontAlgn="b"/>
                      <a:r>
                        <a:rPr lang="de-DE" sz="1200" b="1" i="0" u="none" strike="noStrike" dirty="0">
                          <a:solidFill>
                            <a:srgbClr val="000000"/>
                          </a:solidFill>
                          <a:effectLst/>
                          <a:latin typeface="Calibri"/>
                        </a:rPr>
                        <a:t>Meldewoche </a:t>
                      </a:r>
                      <a:r>
                        <a:rPr lang="de-DE" sz="1200" b="1" i="0" u="none" strike="noStrike" dirty="0" smtClean="0">
                          <a:solidFill>
                            <a:srgbClr val="000000"/>
                          </a:solidFill>
                          <a:effectLst/>
                          <a:latin typeface="Calibri"/>
                        </a:rPr>
                        <a:t>20</a:t>
                      </a:r>
                      <a:endParaRPr lang="de-DE" sz="1200" b="1" i="0" u="none" strike="noStrike" dirty="0">
                        <a:solidFill>
                          <a:srgbClr val="000000"/>
                        </a:solidFill>
                        <a:effectLst/>
                        <a:latin typeface="Calibri"/>
                      </a:endParaRPr>
                    </a:p>
                  </a:txBody>
                  <a:tcPr marL="9525" marR="9525" marT="9525" marB="0" anchor="b">
                    <a:lnL>
                      <a:noFill/>
                    </a:lnL>
                    <a:lnR>
                      <a:noFill/>
                    </a:lnR>
                    <a:lnT>
                      <a:noFill/>
                    </a:lnT>
                    <a:lnB>
                      <a:noFill/>
                    </a:lnB>
                    <a:solidFill>
                      <a:srgbClr val="DCE6F1"/>
                    </a:solidFill>
                  </a:tcPr>
                </a:tc>
                <a:tc hMerge="1">
                  <a:txBody>
                    <a:bodyPr/>
                    <a:lstStyle/>
                    <a:p>
                      <a:endParaRPr lang="de-DE"/>
                    </a:p>
                  </a:txBody>
                  <a:tcPr/>
                </a:tc>
                <a:tc gridSpan="2">
                  <a:txBody>
                    <a:bodyPr/>
                    <a:lstStyle/>
                    <a:p>
                      <a:pPr algn="ctr" fontAlgn="b"/>
                      <a:r>
                        <a:rPr lang="de-DE" sz="1200" b="1" i="0" u="none" strike="noStrike" dirty="0">
                          <a:solidFill>
                            <a:srgbClr val="000000"/>
                          </a:solidFill>
                          <a:effectLst/>
                          <a:latin typeface="Calibri"/>
                        </a:rPr>
                        <a:t>Meldewoche </a:t>
                      </a:r>
                      <a:r>
                        <a:rPr lang="de-DE" sz="1200" b="1" i="0" u="none" strike="noStrike" dirty="0" smtClean="0">
                          <a:solidFill>
                            <a:srgbClr val="000000"/>
                          </a:solidFill>
                          <a:effectLst/>
                          <a:latin typeface="Calibri"/>
                        </a:rPr>
                        <a:t>19</a:t>
                      </a:r>
                      <a:endParaRPr lang="de-DE" sz="1200" b="1" i="0" u="none" strike="noStrike" dirty="0">
                        <a:solidFill>
                          <a:srgbClr val="000000"/>
                        </a:solidFill>
                        <a:effectLst/>
                        <a:latin typeface="Calibri"/>
                      </a:endParaRPr>
                    </a:p>
                  </a:txBody>
                  <a:tcPr marL="9525" marR="9525" marT="9525" marB="0" anchor="b">
                    <a:lnL>
                      <a:noFill/>
                    </a:lnL>
                    <a:lnR>
                      <a:noFill/>
                    </a:lnR>
                    <a:lnT>
                      <a:noFill/>
                    </a:lnT>
                    <a:lnB>
                      <a:noFill/>
                    </a:lnB>
                    <a:solidFill>
                      <a:srgbClr val="DCE6F1"/>
                    </a:solidFill>
                  </a:tcPr>
                </a:tc>
                <a:tc hMerge="1">
                  <a:txBody>
                    <a:bodyPr/>
                    <a:lstStyle/>
                    <a:p>
                      <a:endParaRPr lang="de-DE"/>
                    </a:p>
                  </a:txBody>
                  <a:tcPr/>
                </a:tc>
                <a:tc>
                  <a:txBody>
                    <a:bodyPr/>
                    <a:lstStyle/>
                    <a:p>
                      <a:pPr algn="l" fontAlgn="b"/>
                      <a:r>
                        <a:rPr lang="de-DE" sz="1200" b="1" i="0" u="none" strike="noStrike">
                          <a:solidFill>
                            <a:srgbClr val="000000"/>
                          </a:solidFill>
                          <a:effectLst/>
                          <a:latin typeface="Calibri"/>
                        </a:rPr>
                        <a:t> </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r>
              <a:tr h="466462">
                <a:tc>
                  <a:txBody>
                    <a:bodyPr/>
                    <a:lstStyle/>
                    <a:p>
                      <a:pPr algn="l" fontAlgn="b"/>
                      <a:r>
                        <a:rPr lang="de-DE" sz="1200" b="1" i="0" u="none" strike="noStrike">
                          <a:solidFill>
                            <a:srgbClr val="000000"/>
                          </a:solidFill>
                          <a:effectLst/>
                          <a:latin typeface="Calibri"/>
                        </a:rPr>
                        <a:t>Bundesland</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Anzahl</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Inzidenz</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Anzahl</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Inzidenz</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Änderung </a:t>
                      </a:r>
                      <a:r>
                        <a:rPr lang="de-DE" sz="1200" b="1" i="0" u="none" strike="noStrike" dirty="0" smtClean="0">
                          <a:solidFill>
                            <a:srgbClr val="000000"/>
                          </a:solidFill>
                          <a:effectLst/>
                          <a:latin typeface="Calibri"/>
                        </a:rPr>
                        <a:t>Fallzahl im </a:t>
                      </a:r>
                      <a:r>
                        <a:rPr lang="de-DE" sz="1200" b="1" i="0" u="none" strike="noStrike" dirty="0">
                          <a:solidFill>
                            <a:srgbClr val="000000"/>
                          </a:solidFill>
                          <a:effectLst/>
                          <a:latin typeface="Calibri"/>
                        </a:rPr>
                        <a:t>Vergleich zur Vorwoche</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57921">
                <a:tc>
                  <a:txBody>
                    <a:bodyPr/>
                    <a:lstStyle/>
                    <a:p>
                      <a:pPr algn="l" fontAlgn="b"/>
                      <a:r>
                        <a:rPr lang="de-DE" sz="1600" b="0" i="0" u="none" strike="noStrike" dirty="0">
                          <a:solidFill>
                            <a:srgbClr val="000000"/>
                          </a:solidFill>
                          <a:effectLst/>
                          <a:latin typeface="Calibri"/>
                        </a:rPr>
                        <a:t>Baden-Württemberg</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600" b="0" i="0" u="none" strike="noStrike">
                          <a:solidFill>
                            <a:srgbClr val="000000"/>
                          </a:solidFill>
                          <a:effectLst/>
                          <a:latin typeface="Calibri"/>
                        </a:rPr>
                        <a:t>886</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600" b="0" i="0" u="none" strike="noStrike">
                          <a:solidFill>
                            <a:srgbClr val="000000"/>
                          </a:solidFill>
                          <a:effectLst/>
                          <a:latin typeface="Calibri"/>
                        </a:rPr>
                        <a:t>8,0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600" b="0" i="0" u="none" strike="noStrike">
                          <a:solidFill>
                            <a:srgbClr val="000000"/>
                          </a:solidFill>
                          <a:effectLst/>
                          <a:latin typeface="Calibri"/>
                        </a:rPr>
                        <a:t>568</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600" b="0" i="0" u="none" strike="noStrike">
                          <a:solidFill>
                            <a:srgbClr val="000000"/>
                          </a:solidFill>
                          <a:effectLst/>
                          <a:latin typeface="Calibri"/>
                        </a:rPr>
                        <a:t>5,1</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600" b="0" i="0" u="none" strike="noStrike">
                          <a:solidFill>
                            <a:srgbClr val="000000"/>
                          </a:solidFill>
                          <a:effectLst/>
                          <a:latin typeface="Calibri"/>
                        </a:rPr>
                        <a:t>-36%</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r>
              <a:tr h="257921">
                <a:tc>
                  <a:txBody>
                    <a:bodyPr/>
                    <a:lstStyle/>
                    <a:p>
                      <a:pPr algn="l" fontAlgn="b"/>
                      <a:r>
                        <a:rPr lang="de-DE" sz="1600" b="0" i="0" u="none" strike="noStrike" dirty="0">
                          <a:solidFill>
                            <a:srgbClr val="000000"/>
                          </a:solidFill>
                          <a:effectLst/>
                          <a:latin typeface="Calibri"/>
                        </a:rPr>
                        <a:t>Bayern</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1.268</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9,7</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1.048</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8,0</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-17%</a:t>
                      </a:r>
                    </a:p>
                  </a:txBody>
                  <a:tcPr marL="9525" marR="9525" marT="9525" marB="0" anchor="b">
                    <a:lnL>
                      <a:noFill/>
                    </a:lnL>
                    <a:lnR>
                      <a:noFill/>
                    </a:lnR>
                    <a:lnT>
                      <a:noFill/>
                    </a:lnT>
                    <a:lnB>
                      <a:noFill/>
                    </a:lnB>
                  </a:tcPr>
                </a:tc>
              </a:tr>
              <a:tr h="257921">
                <a:tc>
                  <a:txBody>
                    <a:bodyPr/>
                    <a:lstStyle/>
                    <a:p>
                      <a:pPr algn="l" fontAlgn="b"/>
                      <a:r>
                        <a:rPr lang="de-DE" sz="1600" b="0" i="0" u="none" strike="noStrike" dirty="0">
                          <a:solidFill>
                            <a:srgbClr val="000000"/>
                          </a:solidFill>
                          <a:effectLst/>
                          <a:latin typeface="Calibri"/>
                        </a:rPr>
                        <a:t>Berlin</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250</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6,7</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190</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5,1</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-24%</a:t>
                      </a:r>
                    </a:p>
                  </a:txBody>
                  <a:tcPr marL="9525" marR="9525" marT="9525" marB="0" anchor="b">
                    <a:lnL>
                      <a:noFill/>
                    </a:lnL>
                    <a:lnR>
                      <a:noFill/>
                    </a:lnR>
                    <a:lnT>
                      <a:noFill/>
                    </a:lnT>
                    <a:lnB>
                      <a:noFill/>
                    </a:lnB>
                  </a:tcPr>
                </a:tc>
              </a:tr>
              <a:tr h="257921">
                <a:tc>
                  <a:txBody>
                    <a:bodyPr/>
                    <a:lstStyle/>
                    <a:p>
                      <a:pPr algn="l" fontAlgn="b"/>
                      <a:r>
                        <a:rPr lang="de-DE" sz="1600" b="0" i="0" u="none" strike="noStrike">
                          <a:solidFill>
                            <a:srgbClr val="000000"/>
                          </a:solidFill>
                          <a:effectLst/>
                          <a:latin typeface="Calibri"/>
                        </a:rPr>
                        <a:t>Brandenburg</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133</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5,3</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49</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2,0</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-63%</a:t>
                      </a:r>
                    </a:p>
                  </a:txBody>
                  <a:tcPr marL="9525" marR="9525" marT="9525" marB="0" anchor="b">
                    <a:lnL>
                      <a:noFill/>
                    </a:lnL>
                    <a:lnR>
                      <a:noFill/>
                    </a:lnR>
                    <a:lnT>
                      <a:noFill/>
                    </a:lnT>
                    <a:lnB>
                      <a:noFill/>
                    </a:lnB>
                  </a:tcPr>
                </a:tc>
              </a:tr>
              <a:tr h="257921">
                <a:tc>
                  <a:txBody>
                    <a:bodyPr/>
                    <a:lstStyle/>
                    <a:p>
                      <a:pPr algn="l" fontAlgn="b"/>
                      <a:r>
                        <a:rPr lang="de-DE" sz="1600" b="0" i="0" u="none" strike="noStrike">
                          <a:solidFill>
                            <a:srgbClr val="000000"/>
                          </a:solidFill>
                          <a:effectLst/>
                          <a:latin typeface="Calibri"/>
                        </a:rPr>
                        <a:t>Bremen</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164</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24,0</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125</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18,3</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-24%</a:t>
                      </a:r>
                    </a:p>
                  </a:txBody>
                  <a:tcPr marL="9525" marR="9525" marT="9525" marB="0" anchor="b">
                    <a:lnL>
                      <a:noFill/>
                    </a:lnL>
                    <a:lnR>
                      <a:noFill/>
                    </a:lnR>
                    <a:lnT>
                      <a:noFill/>
                    </a:lnT>
                    <a:lnB>
                      <a:noFill/>
                    </a:lnB>
                  </a:tcPr>
                </a:tc>
              </a:tr>
              <a:tr h="257921">
                <a:tc>
                  <a:txBody>
                    <a:bodyPr/>
                    <a:lstStyle/>
                    <a:p>
                      <a:pPr algn="l" fontAlgn="b"/>
                      <a:r>
                        <a:rPr lang="de-DE" sz="1600" b="0" i="0" u="none" strike="noStrike">
                          <a:solidFill>
                            <a:srgbClr val="000000"/>
                          </a:solidFill>
                          <a:effectLst/>
                          <a:latin typeface="Calibri"/>
                        </a:rPr>
                        <a:t>Hamburg</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92</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5,0</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50</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2,7</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-46%</a:t>
                      </a:r>
                    </a:p>
                  </a:txBody>
                  <a:tcPr marL="9525" marR="9525" marT="9525" marB="0" anchor="b">
                    <a:lnL>
                      <a:noFill/>
                    </a:lnL>
                    <a:lnR>
                      <a:noFill/>
                    </a:lnR>
                    <a:lnT>
                      <a:noFill/>
                    </a:lnT>
                    <a:lnB>
                      <a:noFill/>
                    </a:lnB>
                  </a:tcPr>
                </a:tc>
              </a:tr>
              <a:tr h="257921">
                <a:tc>
                  <a:txBody>
                    <a:bodyPr/>
                    <a:lstStyle/>
                    <a:p>
                      <a:pPr algn="l" fontAlgn="b"/>
                      <a:r>
                        <a:rPr lang="de-DE" sz="1600" b="0" i="0" u="none" strike="noStrike">
                          <a:solidFill>
                            <a:srgbClr val="000000"/>
                          </a:solidFill>
                          <a:effectLst/>
                          <a:latin typeface="Calibri"/>
                        </a:rPr>
                        <a:t>Hessen</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454</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7,2</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349</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5,6</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-23%</a:t>
                      </a:r>
                    </a:p>
                  </a:txBody>
                  <a:tcPr marL="9525" marR="9525" marT="9525" marB="0" anchor="b">
                    <a:lnL>
                      <a:noFill/>
                    </a:lnL>
                    <a:lnR>
                      <a:noFill/>
                    </a:lnR>
                    <a:lnT>
                      <a:noFill/>
                    </a:lnT>
                    <a:lnB>
                      <a:noFill/>
                    </a:lnB>
                  </a:tcPr>
                </a:tc>
              </a:tr>
              <a:tr h="257921">
                <a:tc>
                  <a:txBody>
                    <a:bodyPr/>
                    <a:lstStyle/>
                    <a:p>
                      <a:pPr algn="l" fontAlgn="b"/>
                      <a:r>
                        <a:rPr lang="de-DE" sz="1600" b="0" i="0" u="none" strike="noStrike">
                          <a:solidFill>
                            <a:srgbClr val="000000"/>
                          </a:solidFill>
                          <a:effectLst/>
                          <a:latin typeface="Calibri"/>
                        </a:rPr>
                        <a:t>Mecklenburg-Vorpommern</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27</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1,7</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23</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1,4</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-15%</a:t>
                      </a:r>
                    </a:p>
                  </a:txBody>
                  <a:tcPr marL="9525" marR="9525" marT="9525" marB="0" anchor="b">
                    <a:lnL>
                      <a:noFill/>
                    </a:lnL>
                    <a:lnR>
                      <a:noFill/>
                    </a:lnR>
                    <a:lnT>
                      <a:noFill/>
                    </a:lnT>
                    <a:lnB>
                      <a:noFill/>
                    </a:lnB>
                  </a:tcPr>
                </a:tc>
              </a:tr>
              <a:tr h="257921">
                <a:tc>
                  <a:txBody>
                    <a:bodyPr/>
                    <a:lstStyle/>
                    <a:p>
                      <a:pPr algn="l" fontAlgn="b"/>
                      <a:r>
                        <a:rPr lang="de-DE" sz="1600" b="0" i="0" u="none" strike="noStrike">
                          <a:solidFill>
                            <a:srgbClr val="000000"/>
                          </a:solidFill>
                          <a:effectLst/>
                          <a:latin typeface="Calibri"/>
                        </a:rPr>
                        <a:t>Niedersachsen</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465</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5,8</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286</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3,6</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-38%</a:t>
                      </a:r>
                    </a:p>
                  </a:txBody>
                  <a:tcPr marL="9525" marR="9525" marT="9525" marB="0" anchor="b">
                    <a:lnL>
                      <a:noFill/>
                    </a:lnL>
                    <a:lnR>
                      <a:noFill/>
                    </a:lnR>
                    <a:lnT>
                      <a:noFill/>
                    </a:lnT>
                    <a:lnB>
                      <a:noFill/>
                    </a:lnB>
                  </a:tcPr>
                </a:tc>
              </a:tr>
              <a:tr h="257921">
                <a:tc>
                  <a:txBody>
                    <a:bodyPr/>
                    <a:lstStyle/>
                    <a:p>
                      <a:pPr algn="l" fontAlgn="b"/>
                      <a:r>
                        <a:rPr lang="de-DE" sz="1600" b="0" i="0" u="none" strike="noStrike">
                          <a:solidFill>
                            <a:srgbClr val="000000"/>
                          </a:solidFill>
                          <a:effectLst/>
                          <a:latin typeface="Calibri"/>
                        </a:rPr>
                        <a:t>Nordrhein-Westfalen</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1.548</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8,6</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1.235</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6,9</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-20%</a:t>
                      </a:r>
                    </a:p>
                  </a:txBody>
                  <a:tcPr marL="9525" marR="9525" marT="9525" marB="0" anchor="b">
                    <a:lnL>
                      <a:noFill/>
                    </a:lnL>
                    <a:lnR>
                      <a:noFill/>
                    </a:lnR>
                    <a:lnT>
                      <a:noFill/>
                    </a:lnT>
                    <a:lnB>
                      <a:noFill/>
                    </a:lnB>
                  </a:tcPr>
                </a:tc>
              </a:tr>
              <a:tr h="257921">
                <a:tc>
                  <a:txBody>
                    <a:bodyPr/>
                    <a:lstStyle/>
                    <a:p>
                      <a:pPr algn="l" fontAlgn="b"/>
                      <a:r>
                        <a:rPr lang="de-DE" sz="1600" b="0" i="0" u="none" strike="noStrike">
                          <a:solidFill>
                            <a:srgbClr val="000000"/>
                          </a:solidFill>
                          <a:effectLst/>
                          <a:latin typeface="Calibri"/>
                        </a:rPr>
                        <a:t>Rheinland-Pfalz</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192</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4,7</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171</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4,2</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-11%</a:t>
                      </a:r>
                    </a:p>
                  </a:txBody>
                  <a:tcPr marL="9525" marR="9525" marT="9525" marB="0" anchor="b">
                    <a:lnL>
                      <a:noFill/>
                    </a:lnL>
                    <a:lnR>
                      <a:noFill/>
                    </a:lnR>
                    <a:lnT>
                      <a:noFill/>
                    </a:lnT>
                    <a:lnB>
                      <a:noFill/>
                    </a:lnB>
                  </a:tcPr>
                </a:tc>
              </a:tr>
              <a:tr h="257921">
                <a:tc>
                  <a:txBody>
                    <a:bodyPr/>
                    <a:lstStyle/>
                    <a:p>
                      <a:pPr algn="l" fontAlgn="b"/>
                      <a:r>
                        <a:rPr lang="de-DE" sz="1600" b="0" i="0" u="none" strike="noStrike">
                          <a:solidFill>
                            <a:srgbClr val="000000"/>
                          </a:solidFill>
                          <a:effectLst/>
                          <a:latin typeface="Calibri"/>
                        </a:rPr>
                        <a:t>Saarland</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49</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4,9</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33</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3,3</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-33%</a:t>
                      </a:r>
                    </a:p>
                  </a:txBody>
                  <a:tcPr marL="9525" marR="9525" marT="9525" marB="0" anchor="b">
                    <a:lnL>
                      <a:noFill/>
                    </a:lnL>
                    <a:lnR>
                      <a:noFill/>
                    </a:lnR>
                    <a:lnT>
                      <a:noFill/>
                    </a:lnT>
                    <a:lnB>
                      <a:noFill/>
                    </a:lnB>
                  </a:tcPr>
                </a:tc>
              </a:tr>
              <a:tr h="257921">
                <a:tc>
                  <a:txBody>
                    <a:bodyPr/>
                    <a:lstStyle/>
                    <a:p>
                      <a:pPr algn="l" fontAlgn="b"/>
                      <a:r>
                        <a:rPr lang="de-DE" sz="1600" b="0" i="0" u="none" strike="noStrike">
                          <a:solidFill>
                            <a:srgbClr val="000000"/>
                          </a:solidFill>
                          <a:effectLst/>
                          <a:latin typeface="Calibri"/>
                        </a:rPr>
                        <a:t>Sachsen</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215</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5,3</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159</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3,9</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-26%</a:t>
                      </a:r>
                    </a:p>
                  </a:txBody>
                  <a:tcPr marL="9525" marR="9525" marT="9525" marB="0" anchor="b">
                    <a:lnL>
                      <a:noFill/>
                    </a:lnL>
                    <a:lnR>
                      <a:noFill/>
                    </a:lnR>
                    <a:lnT>
                      <a:noFill/>
                    </a:lnT>
                    <a:lnB>
                      <a:noFill/>
                    </a:lnB>
                  </a:tcPr>
                </a:tc>
              </a:tr>
              <a:tr h="257921">
                <a:tc>
                  <a:txBody>
                    <a:bodyPr/>
                    <a:lstStyle/>
                    <a:p>
                      <a:pPr algn="l" fontAlgn="b"/>
                      <a:r>
                        <a:rPr lang="de-DE" sz="1600" b="0" i="0" u="none" strike="noStrike">
                          <a:solidFill>
                            <a:srgbClr val="000000"/>
                          </a:solidFill>
                          <a:effectLst/>
                          <a:latin typeface="Calibri"/>
                        </a:rPr>
                        <a:t>Sachsen-Anhalt</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60</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2,7</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33</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1,5</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-45%</a:t>
                      </a:r>
                    </a:p>
                  </a:txBody>
                  <a:tcPr marL="9525" marR="9525" marT="9525" marB="0" anchor="b">
                    <a:lnL>
                      <a:noFill/>
                    </a:lnL>
                    <a:lnR>
                      <a:noFill/>
                    </a:lnR>
                    <a:lnT>
                      <a:noFill/>
                    </a:lnT>
                    <a:lnB>
                      <a:noFill/>
                    </a:lnB>
                  </a:tcPr>
                </a:tc>
              </a:tr>
              <a:tr h="257921">
                <a:tc>
                  <a:txBody>
                    <a:bodyPr/>
                    <a:lstStyle/>
                    <a:p>
                      <a:pPr algn="l" fontAlgn="b"/>
                      <a:r>
                        <a:rPr lang="de-DE" sz="1600" b="0" i="0" u="none" strike="noStrike">
                          <a:solidFill>
                            <a:srgbClr val="000000"/>
                          </a:solidFill>
                          <a:effectLst/>
                          <a:latin typeface="Calibri"/>
                        </a:rPr>
                        <a:t>Schleswig-Holstein</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173</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6,0</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48</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1,7</a:t>
                      </a:r>
                    </a:p>
                  </a:txBody>
                  <a:tcPr marL="9525" marR="9525" marT="9525" marB="0" anchor="b">
                    <a:lnL>
                      <a:noFill/>
                    </a:lnL>
                    <a:lnR>
                      <a:noFill/>
                    </a:lnR>
                    <a:lnT>
                      <a:noFill/>
                    </a:lnT>
                    <a:lnB>
                      <a:noFill/>
                    </a:lnB>
                  </a:tcPr>
                </a:tc>
                <a:tc>
                  <a:txBody>
                    <a:bodyPr/>
                    <a:lstStyle/>
                    <a:p>
                      <a:pPr algn="ctr" fontAlgn="b"/>
                      <a:r>
                        <a:rPr lang="de-DE" sz="1600" b="0" i="0" u="none" strike="noStrike">
                          <a:solidFill>
                            <a:srgbClr val="000000"/>
                          </a:solidFill>
                          <a:effectLst/>
                          <a:latin typeface="Calibri"/>
                        </a:rPr>
                        <a:t>-72%</a:t>
                      </a:r>
                    </a:p>
                  </a:txBody>
                  <a:tcPr marL="9525" marR="9525" marT="9525" marB="0" anchor="b">
                    <a:lnL>
                      <a:noFill/>
                    </a:lnL>
                    <a:lnR>
                      <a:noFill/>
                    </a:lnR>
                    <a:lnT>
                      <a:noFill/>
                    </a:lnT>
                    <a:lnB>
                      <a:noFill/>
                    </a:lnB>
                  </a:tcPr>
                </a:tc>
              </a:tr>
              <a:tr h="257921">
                <a:tc>
                  <a:txBody>
                    <a:bodyPr/>
                    <a:lstStyle/>
                    <a:p>
                      <a:pPr algn="l" fontAlgn="b"/>
                      <a:r>
                        <a:rPr lang="de-DE" sz="1600" b="0" i="0" u="none" strike="noStrike">
                          <a:solidFill>
                            <a:srgbClr val="000000"/>
                          </a:solidFill>
                          <a:effectLst/>
                          <a:latin typeface="Calibri"/>
                        </a:rPr>
                        <a:t>Thüringen</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Calibri"/>
                        </a:rPr>
                        <a:t>226</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Calibri"/>
                        </a:rPr>
                        <a:t>10,5</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Calibri"/>
                        </a:rPr>
                        <a:t>148</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Calibri"/>
                        </a:rPr>
                        <a:t>6,9</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Calibri"/>
                        </a:rPr>
                        <a:t>-35%</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r>
              <a:tr h="257921">
                <a:tc>
                  <a:txBody>
                    <a:bodyPr/>
                    <a:lstStyle/>
                    <a:p>
                      <a:pPr algn="l" fontAlgn="b"/>
                      <a:r>
                        <a:rPr lang="de-DE" sz="1600" b="1" i="0" u="none" strike="noStrike">
                          <a:solidFill>
                            <a:srgbClr val="000000"/>
                          </a:solidFill>
                          <a:effectLst/>
                          <a:latin typeface="Calibri"/>
                        </a:rPr>
                        <a:t>Gesamtergebnis</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600" b="1" i="0" u="none" strike="noStrike">
                          <a:solidFill>
                            <a:srgbClr val="000000"/>
                          </a:solidFill>
                          <a:effectLst/>
                          <a:latin typeface="Calibri"/>
                        </a:rPr>
                        <a:t>6.202</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600" b="1" i="0" u="none" strike="noStrike">
                          <a:solidFill>
                            <a:srgbClr val="000000"/>
                          </a:solidFill>
                          <a:effectLst/>
                          <a:latin typeface="Calibri"/>
                        </a:rPr>
                        <a:t>7,5</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600" b="1" i="0" u="none" strike="noStrike">
                          <a:solidFill>
                            <a:srgbClr val="000000"/>
                          </a:solidFill>
                          <a:effectLst/>
                          <a:latin typeface="Calibri"/>
                        </a:rPr>
                        <a:t>4.515</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600" b="1" i="0" u="none" strike="noStrike">
                          <a:solidFill>
                            <a:srgbClr val="000000"/>
                          </a:solidFill>
                          <a:effectLst/>
                          <a:latin typeface="Calibri"/>
                        </a:rPr>
                        <a:t>5,4</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600" b="1" i="0" u="none" strike="noStrike" dirty="0">
                          <a:solidFill>
                            <a:srgbClr val="000000"/>
                          </a:solidFill>
                          <a:effectLst/>
                          <a:latin typeface="Calibri"/>
                        </a:rPr>
                        <a:t>-27%</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r>
            </a:tbl>
          </a:graphicData>
        </a:graphic>
      </p:graphicFrame>
      <p:sp>
        <p:nvSpPr>
          <p:cNvPr id="3" name="Titel 2"/>
          <p:cNvSpPr>
            <a:spLocks noGrp="1"/>
          </p:cNvSpPr>
          <p:nvPr>
            <p:ph type="title"/>
          </p:nvPr>
        </p:nvSpPr>
        <p:spPr>
          <a:xfrm>
            <a:off x="457200" y="523419"/>
            <a:ext cx="8092592" cy="338554"/>
          </a:xfrm>
        </p:spPr>
        <p:txBody>
          <a:bodyPr/>
          <a:lstStyle/>
          <a:p>
            <a:r>
              <a:rPr lang="de-DE" dirty="0" smtClean="0"/>
              <a:t>Vergleich KW20/KW19 pro Bundesland</a:t>
            </a:r>
            <a:endParaRPr lang="de-DE" dirty="0"/>
          </a:p>
        </p:txBody>
      </p:sp>
      <p:sp>
        <p:nvSpPr>
          <p:cNvPr id="4" name="Datumsplatzhalter 3"/>
          <p:cNvSpPr>
            <a:spLocks noGrp="1"/>
          </p:cNvSpPr>
          <p:nvPr>
            <p:ph type="dt" sz="half" idx="14"/>
          </p:nvPr>
        </p:nvSpPr>
        <p:spPr/>
        <p:txBody>
          <a:bodyPr/>
          <a:lstStyle/>
          <a:p>
            <a:r>
              <a:rPr lang="de-DE" smtClean="0"/>
              <a:t>22.05.2020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18</a:t>
            </a:fld>
            <a:endParaRPr lang="de-DE" dirty="0"/>
          </a:p>
        </p:txBody>
      </p:sp>
    </p:spTree>
    <p:extLst>
      <p:ext uri="{BB962C8B-B14F-4D97-AF65-F5344CB8AC3E}">
        <p14:creationId xmlns:p14="http://schemas.microsoft.com/office/powerpoint/2010/main" val="61275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22.05.2020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19</a:t>
            </a:fld>
            <a:endParaRPr lang="de-DE" dirty="0"/>
          </a:p>
        </p:txBody>
      </p:sp>
      <p:sp>
        <p:nvSpPr>
          <p:cNvPr id="8" name="Titel 1"/>
          <p:cNvSpPr txBox="1">
            <a:spLocks/>
          </p:cNvSpPr>
          <p:nvPr/>
        </p:nvSpPr>
        <p:spPr>
          <a:xfrm>
            <a:off x="241540" y="205575"/>
            <a:ext cx="6504317"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Trendanalyse der Bundesländer</a:t>
            </a:r>
            <a:endParaRPr lang="de-DE" sz="2000" dirty="0">
              <a:solidFill>
                <a:schemeClr val="bg1"/>
              </a:solidFill>
            </a:endParaRPr>
          </a:p>
        </p:txBody>
      </p:sp>
      <p:sp>
        <p:nvSpPr>
          <p:cNvPr id="9" name="Textfeld 8"/>
          <p:cNvSpPr txBox="1"/>
          <p:nvPr/>
        </p:nvSpPr>
        <p:spPr>
          <a:xfrm>
            <a:off x="155122" y="544129"/>
            <a:ext cx="4050335" cy="367393"/>
          </a:xfrm>
          <a:prstGeom prst="rect">
            <a:avLst/>
          </a:prstGeom>
          <a:noFill/>
        </p:spPr>
        <p:txBody>
          <a:bodyPr wrap="square" rtlCol="0">
            <a:spAutoFit/>
          </a:bodyPr>
          <a:lstStyle/>
          <a:p>
            <a:r>
              <a:rPr lang="de-DE" dirty="0" smtClean="0"/>
              <a:t>Datenstand 22.05.2020</a:t>
            </a:r>
            <a:endParaRPr lang="de-DE" dirty="0"/>
          </a:p>
        </p:txBody>
      </p:sp>
      <p:sp>
        <p:nvSpPr>
          <p:cNvPr id="10" name="Rechteck 9"/>
          <p:cNvSpPr/>
          <p:nvPr/>
        </p:nvSpPr>
        <p:spPr>
          <a:xfrm>
            <a:off x="155122" y="812766"/>
            <a:ext cx="7086599" cy="369332"/>
          </a:xfrm>
          <a:prstGeom prst="rect">
            <a:avLst/>
          </a:prstGeom>
        </p:spPr>
        <p:txBody>
          <a:bodyPr wrap="square">
            <a:spAutoFit/>
          </a:bodyPr>
          <a:lstStyle/>
          <a:p>
            <a:r>
              <a:rPr lang="de-DE" dirty="0"/>
              <a:t>N</a:t>
            </a:r>
            <a:r>
              <a:rPr lang="de-DE" dirty="0" smtClean="0"/>
              <a:t>ach </a:t>
            </a:r>
            <a:r>
              <a:rPr lang="de-DE" dirty="0"/>
              <a:t>Erkrankungs- bzw. Meldedatum-Diagnoseverzug </a:t>
            </a:r>
            <a:r>
              <a:rPr lang="de-DE" dirty="0" smtClean="0"/>
              <a:t>von </a:t>
            </a:r>
            <a:r>
              <a:rPr lang="de-DE" dirty="0"/>
              <a:t>5 Tagen</a:t>
            </a:r>
          </a:p>
        </p:txBody>
      </p:sp>
      <p:pic>
        <p:nvPicPr>
          <p:cNvPr id="10331" name="Picture 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361" y="1182098"/>
            <a:ext cx="7177248" cy="5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7361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22.05.2020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a:t>
            </a:fld>
            <a:endParaRPr lang="de-DE"/>
          </a:p>
        </p:txBody>
      </p:sp>
      <p:sp>
        <p:nvSpPr>
          <p:cNvPr id="2" name="Titel 1"/>
          <p:cNvSpPr>
            <a:spLocks noGrp="1"/>
          </p:cNvSpPr>
          <p:nvPr>
            <p:ph type="title"/>
          </p:nvPr>
        </p:nvSpPr>
        <p:spPr>
          <a:xfrm>
            <a:off x="342899" y="451218"/>
            <a:ext cx="6784521" cy="307777"/>
          </a:xfrm>
          <a:solidFill>
            <a:srgbClr val="045AA6"/>
          </a:solidFill>
        </p:spPr>
        <p:txBody>
          <a:bodyPr lIns="72000"/>
          <a:lstStyle/>
          <a:p>
            <a:pPr>
              <a:spcBef>
                <a:spcPts val="600"/>
              </a:spcBef>
            </a:pPr>
            <a:r>
              <a:rPr lang="de-DE" sz="2000" dirty="0" smtClean="0">
                <a:solidFill>
                  <a:schemeClr val="bg1"/>
                </a:solidFill>
              </a:rPr>
              <a:t>Fälle und Todesfälle pro Bundesland </a:t>
            </a:r>
            <a:r>
              <a:rPr lang="de-DE" sz="1400" dirty="0" smtClean="0">
                <a:solidFill>
                  <a:schemeClr val="bg1"/>
                </a:solidFill>
              </a:rPr>
              <a:t>(Datenstand: 19.05.2020. 00:00)</a:t>
            </a:r>
            <a:endParaRPr lang="de-DE" sz="1400" dirty="0">
              <a:solidFill>
                <a:schemeClr val="bg1"/>
              </a:solidFill>
            </a:endParaRPr>
          </a:p>
        </p:txBody>
      </p:sp>
      <p:graphicFrame>
        <p:nvGraphicFramePr>
          <p:cNvPr id="6" name="Tabelle 5"/>
          <p:cNvGraphicFramePr>
            <a:graphicFrameLocks noGrp="1"/>
          </p:cNvGraphicFramePr>
          <p:nvPr>
            <p:extLst>
              <p:ext uri="{D42A27DB-BD31-4B8C-83A1-F6EECF244321}">
                <p14:modId xmlns:p14="http://schemas.microsoft.com/office/powerpoint/2010/main" val="2279602067"/>
              </p:ext>
            </p:extLst>
          </p:nvPr>
        </p:nvGraphicFramePr>
        <p:xfrm>
          <a:off x="342900" y="1272206"/>
          <a:ext cx="8207376" cy="4794727"/>
        </p:xfrm>
        <a:graphic>
          <a:graphicData uri="http://schemas.openxmlformats.org/drawingml/2006/table">
            <a:tbl>
              <a:tblPr/>
              <a:tblGrid>
                <a:gridCol w="2133065"/>
                <a:gridCol w="1142428"/>
                <a:gridCol w="1374110"/>
                <a:gridCol w="1171721"/>
                <a:gridCol w="1193026"/>
                <a:gridCol w="1193026"/>
              </a:tblGrid>
              <a:tr h="487522">
                <a:tc>
                  <a:txBody>
                    <a:bodyPr/>
                    <a:lstStyle/>
                    <a:p>
                      <a:pPr algn="l" fontAlgn="ctr"/>
                      <a:r>
                        <a:rPr lang="de-DE" sz="1300" b="1" i="0" u="none" strike="noStrike" dirty="0">
                          <a:solidFill>
                            <a:srgbClr val="FFFFFF"/>
                          </a:solidFill>
                          <a:effectLst/>
                          <a:latin typeface="Calibri"/>
                        </a:rPr>
                        <a:t>Bundesland</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Anzahl</a:t>
                      </a:r>
                    </a:p>
                  </a:txBody>
                  <a:tcPr marL="7883" marR="7883" marT="7883"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Differenz Vortag</a:t>
                      </a:r>
                    </a:p>
                  </a:txBody>
                  <a:tcPr marL="7883" marR="7883" marT="7883"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Fälle/100.000 Einw.</a:t>
                      </a:r>
                    </a:p>
                  </a:txBody>
                  <a:tcPr marL="7883" marR="7883" marT="7883"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Todesfälle</a:t>
                      </a:r>
                    </a:p>
                  </a:txBody>
                  <a:tcPr marL="7883" marR="7883" marT="7883"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Todesfälle/ 100.000 Einw.</a:t>
                      </a:r>
                    </a:p>
                  </a:txBody>
                  <a:tcPr marL="7883" marR="7883" marT="7883"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r>
              <a:tr h="243761">
                <a:tc>
                  <a:txBody>
                    <a:bodyPr/>
                    <a:lstStyle/>
                    <a:p>
                      <a:pPr algn="l" fontAlgn="ctr"/>
                      <a:r>
                        <a:rPr lang="de-DE" sz="1300" b="0" i="0" u="none" strike="noStrike">
                          <a:solidFill>
                            <a:srgbClr val="000000"/>
                          </a:solidFill>
                          <a:effectLst/>
                          <a:latin typeface="Calibri"/>
                        </a:rPr>
                        <a:t>Baden-Württemberg</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smtClean="0">
                          <a:solidFill>
                            <a:srgbClr val="000000"/>
                          </a:solidFill>
                          <a:effectLst/>
                          <a:latin typeface="Calibri"/>
                        </a:rPr>
                        <a:t>34.034</a:t>
                      </a:r>
                      <a:endParaRPr lang="de-DE" sz="1600" b="0" i="0" u="none" strike="noStrike" dirty="0">
                        <a:solidFill>
                          <a:srgbClr val="000000"/>
                        </a:solidFill>
                        <a:effectLst/>
                        <a:latin typeface="Calibri"/>
                      </a:endParaRP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smtClean="0">
                          <a:solidFill>
                            <a:srgbClr val="000000"/>
                          </a:solidFill>
                          <a:effectLst/>
                          <a:latin typeface="Calibri"/>
                        </a:rPr>
                        <a:t>34</a:t>
                      </a:r>
                      <a:endParaRPr lang="de-DE" sz="1600" b="0" i="0" u="none" strike="noStrike">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smtClean="0">
                          <a:solidFill>
                            <a:srgbClr val="000000"/>
                          </a:solidFill>
                          <a:effectLst/>
                          <a:latin typeface="Calibri"/>
                        </a:rPr>
                        <a:t>307</a:t>
                      </a:r>
                      <a:endParaRPr lang="de-DE" sz="1600" b="0" i="0" u="none" strike="noStrike">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smtClean="0">
                          <a:solidFill>
                            <a:srgbClr val="000000"/>
                          </a:solidFill>
                          <a:effectLst/>
                          <a:latin typeface="Calibri"/>
                        </a:rPr>
                        <a:t>1.653</a:t>
                      </a:r>
                      <a:endParaRPr lang="de-DE" sz="1600" b="0" i="0" u="none" strike="noStrike">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smtClean="0">
                          <a:solidFill>
                            <a:srgbClr val="000000"/>
                          </a:solidFill>
                          <a:effectLst/>
                          <a:latin typeface="Calibri"/>
                        </a:rPr>
                        <a:t>14,9</a:t>
                      </a:r>
                      <a:endParaRPr lang="de-DE" sz="1600" b="0" i="0" u="none" strike="noStrike">
                        <a:solidFill>
                          <a:srgbClr val="000000"/>
                        </a:solidFill>
                        <a:effectLst/>
                        <a:latin typeface="Calibri"/>
                      </a:endParaRP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3761">
                <a:tc>
                  <a:txBody>
                    <a:bodyPr/>
                    <a:lstStyle/>
                    <a:p>
                      <a:pPr algn="l" fontAlgn="ctr"/>
                      <a:r>
                        <a:rPr lang="de-DE" sz="1300" b="0" i="0" u="none" strike="noStrike">
                          <a:solidFill>
                            <a:srgbClr val="000000"/>
                          </a:solidFill>
                          <a:effectLst/>
                          <a:latin typeface="Calibri"/>
                        </a:rPr>
                        <a:t>Bayern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smtClean="0">
                          <a:solidFill>
                            <a:srgbClr val="000000"/>
                          </a:solidFill>
                          <a:effectLst/>
                          <a:latin typeface="Calibri"/>
                        </a:rPr>
                        <a:t>45.639</a:t>
                      </a:r>
                      <a:endParaRPr lang="de-DE" sz="1600" b="0" i="0" u="none" strike="noStrike" dirty="0">
                        <a:solidFill>
                          <a:srgbClr val="000000"/>
                        </a:solidFill>
                        <a:effectLst/>
                        <a:latin typeface="Calibri"/>
                      </a:endParaRP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smtClean="0">
                          <a:solidFill>
                            <a:srgbClr val="000000"/>
                          </a:solidFill>
                          <a:effectLst/>
                          <a:latin typeface="Calibri"/>
                        </a:rPr>
                        <a:t>132</a:t>
                      </a:r>
                      <a:endParaRPr lang="de-DE" sz="1600" b="0" i="0" u="none" strike="noStrike">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smtClean="0">
                          <a:solidFill>
                            <a:srgbClr val="000000"/>
                          </a:solidFill>
                          <a:effectLst/>
                          <a:latin typeface="Calibri"/>
                        </a:rPr>
                        <a:t>349</a:t>
                      </a:r>
                      <a:endParaRPr lang="de-DE" sz="1600" b="0" i="0" u="none" strike="noStrike">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smtClean="0">
                          <a:solidFill>
                            <a:srgbClr val="000000"/>
                          </a:solidFill>
                          <a:effectLst/>
                          <a:latin typeface="Calibri"/>
                        </a:rPr>
                        <a:t>2.314</a:t>
                      </a:r>
                      <a:endParaRPr lang="de-DE" sz="1600" b="0" i="0" u="none" strike="noStrike">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smtClean="0">
                          <a:solidFill>
                            <a:srgbClr val="000000"/>
                          </a:solidFill>
                          <a:effectLst/>
                          <a:latin typeface="Calibri"/>
                        </a:rPr>
                        <a:t>17,7</a:t>
                      </a:r>
                      <a:endParaRPr lang="de-DE" sz="1600" b="0" i="0" u="none" strike="noStrike">
                        <a:solidFill>
                          <a:srgbClr val="000000"/>
                        </a:solidFill>
                        <a:effectLst/>
                        <a:latin typeface="Calibri"/>
                      </a:endParaRP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3761">
                <a:tc>
                  <a:txBody>
                    <a:bodyPr/>
                    <a:lstStyle/>
                    <a:p>
                      <a:pPr algn="l" fontAlgn="ctr"/>
                      <a:r>
                        <a:rPr lang="de-DE" sz="1300" b="0" i="0" u="none" strike="noStrike">
                          <a:solidFill>
                            <a:srgbClr val="000000"/>
                          </a:solidFill>
                          <a:effectLst/>
                          <a:latin typeface="Calibri"/>
                        </a:rPr>
                        <a:t>Berlin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smtClean="0">
                          <a:solidFill>
                            <a:srgbClr val="000000"/>
                          </a:solidFill>
                          <a:effectLst/>
                          <a:latin typeface="Calibri"/>
                        </a:rPr>
                        <a:t>6.478</a:t>
                      </a:r>
                      <a:endParaRPr lang="de-DE" sz="1600" b="0" i="0" u="none" strike="noStrike" dirty="0">
                        <a:solidFill>
                          <a:srgbClr val="000000"/>
                        </a:solidFill>
                        <a:effectLst/>
                        <a:latin typeface="Calibri"/>
                      </a:endParaRP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smtClean="0">
                          <a:solidFill>
                            <a:srgbClr val="000000"/>
                          </a:solidFill>
                          <a:effectLst/>
                          <a:latin typeface="Calibri"/>
                        </a:rPr>
                        <a:t>20</a:t>
                      </a:r>
                      <a:endParaRPr lang="de-DE" sz="1600" b="0" i="0" u="none" strike="noStrike" dirty="0">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smtClean="0">
                          <a:solidFill>
                            <a:srgbClr val="000000"/>
                          </a:solidFill>
                          <a:effectLst/>
                          <a:latin typeface="Calibri"/>
                        </a:rPr>
                        <a:t>173</a:t>
                      </a:r>
                      <a:endParaRPr lang="de-DE" sz="1600" b="0" i="0" u="none" strike="noStrike">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smtClean="0">
                          <a:solidFill>
                            <a:srgbClr val="000000"/>
                          </a:solidFill>
                          <a:effectLst/>
                          <a:latin typeface="Calibri"/>
                        </a:rPr>
                        <a:t>182</a:t>
                      </a:r>
                      <a:endParaRPr lang="de-DE" sz="1600" b="0" i="0" u="none" strike="noStrike">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smtClean="0">
                          <a:solidFill>
                            <a:srgbClr val="000000"/>
                          </a:solidFill>
                          <a:effectLst/>
                          <a:latin typeface="Calibri"/>
                        </a:rPr>
                        <a:t>4,9</a:t>
                      </a:r>
                      <a:endParaRPr lang="de-DE" sz="1600" b="0" i="0" u="none" strike="noStrike">
                        <a:solidFill>
                          <a:srgbClr val="000000"/>
                        </a:solidFill>
                        <a:effectLst/>
                        <a:latin typeface="Calibri"/>
                      </a:endParaRP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3761">
                <a:tc>
                  <a:txBody>
                    <a:bodyPr/>
                    <a:lstStyle/>
                    <a:p>
                      <a:pPr algn="l" fontAlgn="ctr"/>
                      <a:r>
                        <a:rPr lang="de-DE" sz="1300" b="0" i="0" u="none" strike="noStrike">
                          <a:solidFill>
                            <a:srgbClr val="000000"/>
                          </a:solidFill>
                          <a:effectLst/>
                          <a:latin typeface="Calibri"/>
                        </a:rPr>
                        <a:t>Brandenburg</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smtClean="0">
                          <a:solidFill>
                            <a:srgbClr val="000000"/>
                          </a:solidFill>
                          <a:effectLst/>
                          <a:latin typeface="Calibri"/>
                        </a:rPr>
                        <a:t>3.185</a:t>
                      </a:r>
                      <a:endParaRPr lang="de-DE" sz="1600" b="0" i="0" u="none" strike="noStrike" dirty="0">
                        <a:solidFill>
                          <a:srgbClr val="000000"/>
                        </a:solidFill>
                        <a:effectLst/>
                        <a:latin typeface="Calibri"/>
                      </a:endParaRP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smtClean="0">
                          <a:solidFill>
                            <a:srgbClr val="000000"/>
                          </a:solidFill>
                          <a:effectLst/>
                          <a:latin typeface="Calibri"/>
                        </a:rPr>
                        <a:t>13</a:t>
                      </a:r>
                      <a:endParaRPr lang="de-DE" sz="1600" b="0" i="0" u="none" strike="noStrike" dirty="0">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smtClean="0">
                          <a:solidFill>
                            <a:srgbClr val="000000"/>
                          </a:solidFill>
                          <a:effectLst/>
                          <a:latin typeface="Calibri"/>
                        </a:rPr>
                        <a:t>127</a:t>
                      </a:r>
                      <a:endParaRPr lang="de-DE" sz="1600" b="0" i="0" u="none" strike="noStrike">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smtClean="0">
                          <a:solidFill>
                            <a:srgbClr val="000000"/>
                          </a:solidFill>
                          <a:effectLst/>
                          <a:latin typeface="Calibri"/>
                        </a:rPr>
                        <a:t>150</a:t>
                      </a:r>
                      <a:endParaRPr lang="de-DE" sz="1600" b="0" i="0" u="none" strike="noStrike">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smtClean="0">
                          <a:solidFill>
                            <a:srgbClr val="000000"/>
                          </a:solidFill>
                          <a:effectLst/>
                          <a:latin typeface="Calibri"/>
                        </a:rPr>
                        <a:t>6,0</a:t>
                      </a:r>
                      <a:endParaRPr lang="de-DE" sz="1600" b="0" i="0" u="none" strike="noStrike">
                        <a:solidFill>
                          <a:srgbClr val="000000"/>
                        </a:solidFill>
                        <a:effectLst/>
                        <a:latin typeface="Calibri"/>
                      </a:endParaRP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3761">
                <a:tc>
                  <a:txBody>
                    <a:bodyPr/>
                    <a:lstStyle/>
                    <a:p>
                      <a:pPr algn="l" fontAlgn="ctr"/>
                      <a:r>
                        <a:rPr lang="de-DE" sz="1300" b="0" i="0" u="none" strike="noStrike">
                          <a:solidFill>
                            <a:srgbClr val="000000"/>
                          </a:solidFill>
                          <a:effectLst/>
                          <a:latin typeface="Calibri"/>
                        </a:rPr>
                        <a:t>Bremen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smtClean="0">
                          <a:solidFill>
                            <a:srgbClr val="000000"/>
                          </a:solidFill>
                          <a:effectLst/>
                          <a:latin typeface="Calibri"/>
                        </a:rPr>
                        <a:t>1.237</a:t>
                      </a:r>
                      <a:endParaRPr lang="de-DE" sz="1600" b="0" i="0" u="none" strike="noStrike" dirty="0">
                        <a:solidFill>
                          <a:srgbClr val="000000"/>
                        </a:solidFill>
                        <a:effectLst/>
                        <a:latin typeface="Calibri"/>
                      </a:endParaRP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smtClean="0">
                          <a:solidFill>
                            <a:srgbClr val="000000"/>
                          </a:solidFill>
                          <a:effectLst/>
                          <a:latin typeface="Calibri"/>
                        </a:rPr>
                        <a:t>66</a:t>
                      </a:r>
                      <a:endParaRPr lang="de-DE" sz="1600" b="0" i="0" u="none" strike="noStrike" dirty="0">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smtClean="0">
                          <a:solidFill>
                            <a:srgbClr val="000000"/>
                          </a:solidFill>
                          <a:effectLst/>
                          <a:latin typeface="Calibri"/>
                        </a:rPr>
                        <a:t>181</a:t>
                      </a:r>
                      <a:endParaRPr lang="de-DE" sz="1600" b="0" i="0" u="none" strike="noStrike">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smtClean="0">
                          <a:solidFill>
                            <a:srgbClr val="000000"/>
                          </a:solidFill>
                          <a:effectLst/>
                          <a:latin typeface="Calibri"/>
                        </a:rPr>
                        <a:t>38</a:t>
                      </a:r>
                      <a:endParaRPr lang="de-DE" sz="1600" b="0" i="0" u="none" strike="noStrike">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smtClean="0">
                          <a:solidFill>
                            <a:srgbClr val="000000"/>
                          </a:solidFill>
                          <a:effectLst/>
                          <a:latin typeface="Calibri"/>
                        </a:rPr>
                        <a:t>5,6</a:t>
                      </a:r>
                      <a:endParaRPr lang="de-DE" sz="1600" b="0" i="0" u="none" strike="noStrike">
                        <a:solidFill>
                          <a:srgbClr val="000000"/>
                        </a:solidFill>
                        <a:effectLst/>
                        <a:latin typeface="Calibri"/>
                      </a:endParaRP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3761">
                <a:tc>
                  <a:txBody>
                    <a:bodyPr/>
                    <a:lstStyle/>
                    <a:p>
                      <a:pPr algn="l" fontAlgn="ctr"/>
                      <a:r>
                        <a:rPr lang="de-DE" sz="1300" b="0" i="0" u="none" strike="noStrike">
                          <a:solidFill>
                            <a:srgbClr val="000000"/>
                          </a:solidFill>
                          <a:effectLst/>
                          <a:latin typeface="Calibri"/>
                        </a:rPr>
                        <a:t>Hamburg</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smtClean="0">
                          <a:solidFill>
                            <a:srgbClr val="000000"/>
                          </a:solidFill>
                          <a:effectLst/>
                          <a:latin typeface="Calibri"/>
                        </a:rPr>
                        <a:t>5.042</a:t>
                      </a:r>
                      <a:endParaRPr lang="de-DE" sz="1600" b="0" i="0" u="none" strike="noStrike">
                        <a:solidFill>
                          <a:srgbClr val="000000"/>
                        </a:solidFill>
                        <a:effectLst/>
                        <a:latin typeface="Calibri"/>
                      </a:endParaRP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smtClean="0">
                          <a:solidFill>
                            <a:srgbClr val="000000"/>
                          </a:solidFill>
                          <a:effectLst/>
                          <a:latin typeface="Calibri"/>
                        </a:rPr>
                        <a:t>5</a:t>
                      </a:r>
                      <a:endParaRPr lang="de-DE" sz="1600" b="0" i="0" u="none" strike="noStrike" dirty="0">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smtClean="0">
                          <a:solidFill>
                            <a:srgbClr val="000000"/>
                          </a:solidFill>
                          <a:effectLst/>
                          <a:latin typeface="Calibri"/>
                        </a:rPr>
                        <a:t>274</a:t>
                      </a:r>
                      <a:endParaRPr lang="de-DE" sz="1600" b="0" i="0" u="none" strike="noStrike" dirty="0">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smtClean="0">
                          <a:solidFill>
                            <a:srgbClr val="000000"/>
                          </a:solidFill>
                          <a:effectLst/>
                          <a:latin typeface="Calibri"/>
                        </a:rPr>
                        <a:t>232</a:t>
                      </a:r>
                      <a:endParaRPr lang="de-DE" sz="1600" b="0" i="0" u="none" strike="noStrike">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smtClean="0">
                          <a:solidFill>
                            <a:srgbClr val="000000"/>
                          </a:solidFill>
                          <a:effectLst/>
                          <a:latin typeface="Calibri"/>
                        </a:rPr>
                        <a:t>12,6</a:t>
                      </a:r>
                      <a:endParaRPr lang="de-DE" sz="1600" b="0" i="0" u="none" strike="noStrike">
                        <a:solidFill>
                          <a:srgbClr val="000000"/>
                        </a:solidFill>
                        <a:effectLst/>
                        <a:latin typeface="Calibri"/>
                      </a:endParaRP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3761">
                <a:tc>
                  <a:txBody>
                    <a:bodyPr/>
                    <a:lstStyle/>
                    <a:p>
                      <a:pPr algn="l" fontAlgn="ctr"/>
                      <a:r>
                        <a:rPr lang="de-DE" sz="1300" b="0" i="0" u="none" strike="noStrike">
                          <a:solidFill>
                            <a:srgbClr val="000000"/>
                          </a:solidFill>
                          <a:effectLst/>
                          <a:latin typeface="Calibri"/>
                        </a:rPr>
                        <a:t>Hessen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smtClean="0">
                          <a:solidFill>
                            <a:srgbClr val="000000"/>
                          </a:solidFill>
                          <a:effectLst/>
                          <a:latin typeface="Calibri"/>
                        </a:rPr>
                        <a:t>9.368</a:t>
                      </a:r>
                      <a:endParaRPr lang="de-DE" sz="1600" b="0" i="0" u="none" strike="noStrike">
                        <a:solidFill>
                          <a:srgbClr val="000000"/>
                        </a:solidFill>
                        <a:effectLst/>
                        <a:latin typeface="Calibri"/>
                      </a:endParaRP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smtClean="0">
                          <a:solidFill>
                            <a:srgbClr val="000000"/>
                          </a:solidFill>
                          <a:effectLst/>
                          <a:latin typeface="Calibri"/>
                        </a:rPr>
                        <a:t>31</a:t>
                      </a:r>
                      <a:endParaRPr lang="de-DE" sz="1600" b="0" i="0" u="none" strike="noStrike" dirty="0">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smtClean="0">
                          <a:solidFill>
                            <a:srgbClr val="000000"/>
                          </a:solidFill>
                          <a:effectLst/>
                          <a:latin typeface="Calibri"/>
                        </a:rPr>
                        <a:t>150</a:t>
                      </a:r>
                      <a:endParaRPr lang="de-DE" sz="1600" b="0" i="0" u="none" strike="noStrike" dirty="0">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smtClean="0">
                          <a:solidFill>
                            <a:srgbClr val="000000"/>
                          </a:solidFill>
                          <a:effectLst/>
                          <a:latin typeface="Calibri"/>
                        </a:rPr>
                        <a:t>442</a:t>
                      </a:r>
                      <a:endParaRPr lang="de-DE" sz="1600" b="0" i="0" u="none" strike="noStrike">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smtClean="0">
                          <a:solidFill>
                            <a:srgbClr val="000000"/>
                          </a:solidFill>
                          <a:effectLst/>
                          <a:latin typeface="Calibri"/>
                        </a:rPr>
                        <a:t>7,1</a:t>
                      </a:r>
                      <a:endParaRPr lang="de-DE" sz="1600" b="0" i="0" u="none" strike="noStrike">
                        <a:solidFill>
                          <a:srgbClr val="000000"/>
                        </a:solidFill>
                        <a:effectLst/>
                        <a:latin typeface="Calibri"/>
                      </a:endParaRP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3761">
                <a:tc>
                  <a:txBody>
                    <a:bodyPr/>
                    <a:lstStyle/>
                    <a:p>
                      <a:pPr algn="l" fontAlgn="ctr"/>
                      <a:r>
                        <a:rPr lang="de-DE" sz="1300" b="0" i="0" u="none" strike="noStrike" dirty="0">
                          <a:solidFill>
                            <a:srgbClr val="000000"/>
                          </a:solidFill>
                          <a:effectLst/>
                          <a:latin typeface="Calibri"/>
                        </a:rPr>
                        <a:t>Mecklenburg-Vorpommern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smtClean="0">
                          <a:solidFill>
                            <a:srgbClr val="000000"/>
                          </a:solidFill>
                          <a:effectLst/>
                          <a:latin typeface="Calibri"/>
                        </a:rPr>
                        <a:t>752</a:t>
                      </a:r>
                      <a:endParaRPr lang="de-DE" sz="1600" b="0" i="0" u="none" strike="noStrike">
                        <a:solidFill>
                          <a:srgbClr val="000000"/>
                        </a:solidFill>
                        <a:effectLst/>
                        <a:latin typeface="Calibri"/>
                      </a:endParaRP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smtClean="0">
                          <a:solidFill>
                            <a:srgbClr val="000000"/>
                          </a:solidFill>
                          <a:effectLst/>
                          <a:latin typeface="Calibri"/>
                        </a:rPr>
                        <a:t>0</a:t>
                      </a:r>
                      <a:endParaRPr lang="de-DE" sz="1600" b="0" i="0" u="none" strike="noStrike" dirty="0">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smtClean="0">
                          <a:solidFill>
                            <a:srgbClr val="000000"/>
                          </a:solidFill>
                          <a:effectLst/>
                          <a:latin typeface="Calibri"/>
                        </a:rPr>
                        <a:t>47</a:t>
                      </a:r>
                      <a:endParaRPr lang="de-DE" sz="1600" b="0" i="0" u="none" strike="noStrike" dirty="0">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smtClean="0">
                          <a:solidFill>
                            <a:srgbClr val="000000"/>
                          </a:solidFill>
                          <a:effectLst/>
                          <a:latin typeface="Calibri"/>
                        </a:rPr>
                        <a:t>20</a:t>
                      </a:r>
                      <a:endParaRPr lang="de-DE" sz="1600" b="0" i="0" u="none" strike="noStrike">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smtClean="0">
                          <a:solidFill>
                            <a:srgbClr val="000000"/>
                          </a:solidFill>
                          <a:effectLst/>
                          <a:latin typeface="Calibri"/>
                        </a:rPr>
                        <a:t>1,2</a:t>
                      </a:r>
                      <a:endParaRPr lang="de-DE" sz="1600" b="0" i="0" u="none" strike="noStrike">
                        <a:solidFill>
                          <a:srgbClr val="000000"/>
                        </a:solidFill>
                        <a:effectLst/>
                        <a:latin typeface="Calibri"/>
                      </a:endParaRP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3761">
                <a:tc>
                  <a:txBody>
                    <a:bodyPr/>
                    <a:lstStyle/>
                    <a:p>
                      <a:pPr algn="l" fontAlgn="ctr"/>
                      <a:r>
                        <a:rPr lang="de-DE" sz="1300" b="0" i="0" u="none" strike="noStrike">
                          <a:solidFill>
                            <a:srgbClr val="000000"/>
                          </a:solidFill>
                          <a:effectLst/>
                          <a:latin typeface="Calibri"/>
                        </a:rPr>
                        <a:t>Niedersachsen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smtClean="0">
                          <a:solidFill>
                            <a:srgbClr val="000000"/>
                          </a:solidFill>
                          <a:effectLst/>
                          <a:latin typeface="Calibri"/>
                        </a:rPr>
                        <a:t>11.207</a:t>
                      </a:r>
                      <a:endParaRPr lang="de-DE" sz="1600" b="0" i="0" u="none" strike="noStrike">
                        <a:solidFill>
                          <a:srgbClr val="000000"/>
                        </a:solidFill>
                        <a:effectLst/>
                        <a:latin typeface="Calibri"/>
                      </a:endParaRP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smtClean="0">
                          <a:solidFill>
                            <a:srgbClr val="000000"/>
                          </a:solidFill>
                          <a:effectLst/>
                          <a:latin typeface="Calibri"/>
                        </a:rPr>
                        <a:t>40</a:t>
                      </a:r>
                      <a:endParaRPr lang="de-DE" sz="1600" b="0" i="0" u="none" strike="noStrike" dirty="0">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smtClean="0">
                          <a:solidFill>
                            <a:srgbClr val="000000"/>
                          </a:solidFill>
                          <a:effectLst/>
                          <a:latin typeface="Calibri"/>
                        </a:rPr>
                        <a:t>140</a:t>
                      </a:r>
                      <a:endParaRPr lang="de-DE" sz="1600" b="0" i="0" u="none" strike="noStrike" dirty="0">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smtClean="0">
                          <a:solidFill>
                            <a:srgbClr val="000000"/>
                          </a:solidFill>
                          <a:effectLst/>
                          <a:latin typeface="Calibri"/>
                        </a:rPr>
                        <a:t>548</a:t>
                      </a:r>
                      <a:endParaRPr lang="de-DE" sz="1600" b="0" i="0" u="none" strike="noStrike">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smtClean="0">
                          <a:solidFill>
                            <a:srgbClr val="000000"/>
                          </a:solidFill>
                          <a:effectLst/>
                          <a:latin typeface="Calibri"/>
                        </a:rPr>
                        <a:t>6,9</a:t>
                      </a:r>
                      <a:endParaRPr lang="de-DE" sz="1600" b="0" i="0" u="none" strike="noStrike">
                        <a:solidFill>
                          <a:srgbClr val="000000"/>
                        </a:solidFill>
                        <a:effectLst/>
                        <a:latin typeface="Calibri"/>
                      </a:endParaRP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3761">
                <a:tc>
                  <a:txBody>
                    <a:bodyPr/>
                    <a:lstStyle/>
                    <a:p>
                      <a:pPr algn="l" fontAlgn="ctr"/>
                      <a:r>
                        <a:rPr lang="de-DE" sz="1300" b="0" i="0" u="none" strike="noStrike">
                          <a:solidFill>
                            <a:srgbClr val="000000"/>
                          </a:solidFill>
                          <a:effectLst/>
                          <a:latin typeface="Calibri"/>
                        </a:rPr>
                        <a:t>Nordrhein-Westfalen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smtClean="0">
                          <a:solidFill>
                            <a:srgbClr val="000000"/>
                          </a:solidFill>
                          <a:effectLst/>
                          <a:latin typeface="Calibri"/>
                        </a:rPr>
                        <a:t>36.485</a:t>
                      </a:r>
                      <a:endParaRPr lang="de-DE" sz="1600" b="0" i="0" u="none" strike="noStrike">
                        <a:solidFill>
                          <a:srgbClr val="000000"/>
                        </a:solidFill>
                        <a:effectLst/>
                        <a:latin typeface="Calibri"/>
                      </a:endParaRP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smtClean="0">
                          <a:solidFill>
                            <a:srgbClr val="000000"/>
                          </a:solidFill>
                          <a:effectLst/>
                          <a:latin typeface="Calibri"/>
                        </a:rPr>
                        <a:t>120</a:t>
                      </a:r>
                      <a:endParaRPr lang="de-DE" sz="1600" b="0" i="0" u="none" strike="noStrike" dirty="0">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smtClean="0">
                          <a:solidFill>
                            <a:srgbClr val="000000"/>
                          </a:solidFill>
                          <a:effectLst/>
                          <a:latin typeface="Calibri"/>
                        </a:rPr>
                        <a:t>203</a:t>
                      </a:r>
                      <a:endParaRPr lang="de-DE" sz="1600" b="0" i="0" u="none" strike="noStrike" dirty="0">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smtClean="0">
                          <a:solidFill>
                            <a:srgbClr val="000000"/>
                          </a:solidFill>
                          <a:effectLst/>
                          <a:latin typeface="Calibri"/>
                        </a:rPr>
                        <a:t>1.525</a:t>
                      </a:r>
                      <a:endParaRPr lang="de-DE" sz="1600" b="0" i="0" u="none" strike="noStrike">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smtClean="0">
                          <a:solidFill>
                            <a:srgbClr val="000000"/>
                          </a:solidFill>
                          <a:effectLst/>
                          <a:latin typeface="Calibri"/>
                        </a:rPr>
                        <a:t>8,5</a:t>
                      </a:r>
                      <a:endParaRPr lang="de-DE" sz="1600" b="0" i="0" u="none" strike="noStrike">
                        <a:solidFill>
                          <a:srgbClr val="000000"/>
                        </a:solidFill>
                        <a:effectLst/>
                        <a:latin typeface="Calibri"/>
                      </a:endParaRP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3761">
                <a:tc>
                  <a:txBody>
                    <a:bodyPr/>
                    <a:lstStyle/>
                    <a:p>
                      <a:pPr algn="l" fontAlgn="ctr"/>
                      <a:r>
                        <a:rPr lang="de-DE" sz="1300" b="0" i="0" u="none" strike="noStrike">
                          <a:solidFill>
                            <a:srgbClr val="000000"/>
                          </a:solidFill>
                          <a:effectLst/>
                          <a:latin typeface="Calibri"/>
                        </a:rPr>
                        <a:t>Rheinland-Pfalz</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smtClean="0">
                          <a:solidFill>
                            <a:srgbClr val="000000"/>
                          </a:solidFill>
                          <a:effectLst/>
                          <a:latin typeface="Calibri"/>
                        </a:rPr>
                        <a:t>6.520</a:t>
                      </a:r>
                      <a:endParaRPr lang="de-DE" sz="1600" b="0" i="0" u="none" strike="noStrike">
                        <a:solidFill>
                          <a:srgbClr val="000000"/>
                        </a:solidFill>
                        <a:effectLst/>
                        <a:latin typeface="Calibri"/>
                      </a:endParaRP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smtClean="0">
                          <a:solidFill>
                            <a:srgbClr val="000000"/>
                          </a:solidFill>
                          <a:effectLst/>
                          <a:latin typeface="Calibri"/>
                        </a:rPr>
                        <a:t>30</a:t>
                      </a:r>
                      <a:endParaRPr lang="de-DE" sz="1600" b="0" i="0" u="none" strike="noStrike" dirty="0">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smtClean="0">
                          <a:solidFill>
                            <a:srgbClr val="000000"/>
                          </a:solidFill>
                          <a:effectLst/>
                          <a:latin typeface="Calibri"/>
                        </a:rPr>
                        <a:t>160</a:t>
                      </a:r>
                      <a:endParaRPr lang="de-DE" sz="1600" b="0" i="0" u="none" strike="noStrike" dirty="0">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smtClean="0">
                          <a:solidFill>
                            <a:srgbClr val="000000"/>
                          </a:solidFill>
                          <a:effectLst/>
                          <a:latin typeface="Calibri"/>
                        </a:rPr>
                        <a:t>222</a:t>
                      </a:r>
                      <a:endParaRPr lang="de-DE" sz="1600" b="0" i="0" u="none" strike="noStrike">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smtClean="0">
                          <a:solidFill>
                            <a:srgbClr val="000000"/>
                          </a:solidFill>
                          <a:effectLst/>
                          <a:latin typeface="Calibri"/>
                        </a:rPr>
                        <a:t>5,4</a:t>
                      </a:r>
                      <a:endParaRPr lang="de-DE" sz="1600" b="0" i="0" u="none" strike="noStrike">
                        <a:solidFill>
                          <a:srgbClr val="000000"/>
                        </a:solidFill>
                        <a:effectLst/>
                        <a:latin typeface="Calibri"/>
                      </a:endParaRP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3761">
                <a:tc>
                  <a:txBody>
                    <a:bodyPr/>
                    <a:lstStyle/>
                    <a:p>
                      <a:pPr algn="l" fontAlgn="ctr"/>
                      <a:r>
                        <a:rPr lang="de-DE" sz="1300" b="0" i="0" u="none" strike="noStrike">
                          <a:solidFill>
                            <a:srgbClr val="000000"/>
                          </a:solidFill>
                          <a:effectLst/>
                          <a:latin typeface="Calibri"/>
                        </a:rPr>
                        <a:t>Saarland</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smtClean="0">
                          <a:solidFill>
                            <a:srgbClr val="000000"/>
                          </a:solidFill>
                          <a:effectLst/>
                          <a:latin typeface="Calibri"/>
                        </a:rPr>
                        <a:t>2.699</a:t>
                      </a:r>
                      <a:endParaRPr lang="de-DE" sz="1600" b="0" i="0" u="none" strike="noStrike">
                        <a:solidFill>
                          <a:srgbClr val="000000"/>
                        </a:solidFill>
                        <a:effectLst/>
                        <a:latin typeface="Calibri"/>
                      </a:endParaRP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smtClean="0">
                          <a:solidFill>
                            <a:srgbClr val="000000"/>
                          </a:solidFill>
                          <a:effectLst/>
                          <a:latin typeface="Calibri"/>
                        </a:rPr>
                        <a:t>3</a:t>
                      </a:r>
                      <a:endParaRPr lang="de-DE" sz="1600" b="0" i="0" u="none" strike="noStrike" dirty="0">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smtClean="0">
                          <a:solidFill>
                            <a:srgbClr val="000000"/>
                          </a:solidFill>
                          <a:effectLst/>
                          <a:latin typeface="Calibri"/>
                        </a:rPr>
                        <a:t>272</a:t>
                      </a:r>
                      <a:endParaRPr lang="de-DE" sz="1600" b="0" i="0" u="none" strike="noStrike" dirty="0">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smtClean="0">
                          <a:solidFill>
                            <a:srgbClr val="000000"/>
                          </a:solidFill>
                          <a:effectLst/>
                          <a:latin typeface="Calibri"/>
                        </a:rPr>
                        <a:t>154</a:t>
                      </a:r>
                      <a:endParaRPr lang="de-DE" sz="1600" b="0" i="0" u="none" strike="noStrike">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smtClean="0">
                          <a:solidFill>
                            <a:srgbClr val="000000"/>
                          </a:solidFill>
                          <a:effectLst/>
                          <a:latin typeface="Calibri"/>
                        </a:rPr>
                        <a:t>15,5</a:t>
                      </a:r>
                      <a:endParaRPr lang="de-DE" sz="1600" b="0" i="0" u="none" strike="noStrike">
                        <a:solidFill>
                          <a:srgbClr val="000000"/>
                        </a:solidFill>
                        <a:effectLst/>
                        <a:latin typeface="Calibri"/>
                      </a:endParaRP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3761">
                <a:tc>
                  <a:txBody>
                    <a:bodyPr/>
                    <a:lstStyle/>
                    <a:p>
                      <a:pPr algn="l" fontAlgn="ctr"/>
                      <a:r>
                        <a:rPr lang="de-DE" sz="1300" b="0" i="0" u="none" strike="noStrike">
                          <a:solidFill>
                            <a:srgbClr val="000000"/>
                          </a:solidFill>
                          <a:effectLst/>
                          <a:latin typeface="Calibri"/>
                        </a:rPr>
                        <a:t>Sachsen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smtClean="0">
                          <a:solidFill>
                            <a:srgbClr val="000000"/>
                          </a:solidFill>
                          <a:effectLst/>
                          <a:latin typeface="Calibri"/>
                        </a:rPr>
                        <a:t>5.133</a:t>
                      </a:r>
                      <a:endParaRPr lang="de-DE" sz="1600" b="0" i="0" u="none" strike="noStrike">
                        <a:solidFill>
                          <a:srgbClr val="000000"/>
                        </a:solidFill>
                        <a:effectLst/>
                        <a:latin typeface="Calibri"/>
                      </a:endParaRP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smtClean="0">
                          <a:solidFill>
                            <a:srgbClr val="000000"/>
                          </a:solidFill>
                          <a:effectLst/>
                          <a:latin typeface="Calibri"/>
                        </a:rPr>
                        <a:t>8</a:t>
                      </a:r>
                      <a:endParaRPr lang="de-DE" sz="1600" b="0" i="0" u="none" strike="noStrike">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smtClean="0">
                          <a:solidFill>
                            <a:srgbClr val="000000"/>
                          </a:solidFill>
                          <a:effectLst/>
                          <a:latin typeface="Calibri"/>
                        </a:rPr>
                        <a:t>126</a:t>
                      </a:r>
                      <a:endParaRPr lang="de-DE" sz="1600" b="0" i="0" u="none" strike="noStrike" dirty="0">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smtClean="0">
                          <a:solidFill>
                            <a:srgbClr val="000000"/>
                          </a:solidFill>
                          <a:effectLst/>
                          <a:latin typeface="Calibri"/>
                        </a:rPr>
                        <a:t>198</a:t>
                      </a:r>
                      <a:endParaRPr lang="de-DE" sz="1600" b="0" i="0" u="none" strike="noStrike" dirty="0">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smtClean="0">
                          <a:solidFill>
                            <a:srgbClr val="000000"/>
                          </a:solidFill>
                          <a:effectLst/>
                          <a:latin typeface="Calibri"/>
                        </a:rPr>
                        <a:t>4,9</a:t>
                      </a:r>
                      <a:endParaRPr lang="de-DE" sz="1600" b="0" i="0" u="none" strike="noStrike">
                        <a:solidFill>
                          <a:srgbClr val="000000"/>
                        </a:solidFill>
                        <a:effectLst/>
                        <a:latin typeface="Calibri"/>
                      </a:endParaRP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3761">
                <a:tc>
                  <a:txBody>
                    <a:bodyPr/>
                    <a:lstStyle/>
                    <a:p>
                      <a:pPr algn="l" fontAlgn="ctr"/>
                      <a:r>
                        <a:rPr lang="de-DE" sz="1300" b="0" i="0" u="none" strike="noStrike">
                          <a:solidFill>
                            <a:srgbClr val="000000"/>
                          </a:solidFill>
                          <a:effectLst/>
                          <a:latin typeface="Calibri"/>
                        </a:rPr>
                        <a:t>Sachsen-Anhalt</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smtClean="0">
                          <a:solidFill>
                            <a:srgbClr val="000000"/>
                          </a:solidFill>
                          <a:effectLst/>
                          <a:latin typeface="Calibri"/>
                        </a:rPr>
                        <a:t>1.679</a:t>
                      </a:r>
                      <a:endParaRPr lang="de-DE" sz="1600" b="0" i="0" u="none" strike="noStrike">
                        <a:solidFill>
                          <a:srgbClr val="000000"/>
                        </a:solidFill>
                        <a:effectLst/>
                        <a:latin typeface="Calibri"/>
                      </a:endParaRP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smtClean="0">
                          <a:solidFill>
                            <a:srgbClr val="000000"/>
                          </a:solidFill>
                          <a:effectLst/>
                          <a:latin typeface="Calibri"/>
                        </a:rPr>
                        <a:t>1</a:t>
                      </a:r>
                      <a:endParaRPr lang="de-DE" sz="1600" b="0" i="0" u="none" strike="noStrike">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smtClean="0">
                          <a:solidFill>
                            <a:srgbClr val="000000"/>
                          </a:solidFill>
                          <a:effectLst/>
                          <a:latin typeface="Calibri"/>
                        </a:rPr>
                        <a:t>76</a:t>
                      </a:r>
                      <a:endParaRPr lang="de-DE" sz="1600" b="0" i="0" u="none" strike="noStrike" dirty="0">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smtClean="0">
                          <a:solidFill>
                            <a:srgbClr val="000000"/>
                          </a:solidFill>
                          <a:effectLst/>
                          <a:latin typeface="Calibri"/>
                        </a:rPr>
                        <a:t>54</a:t>
                      </a:r>
                      <a:endParaRPr lang="de-DE" sz="1600" b="0" i="0" u="none" strike="noStrike" dirty="0">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smtClean="0">
                          <a:solidFill>
                            <a:srgbClr val="000000"/>
                          </a:solidFill>
                          <a:effectLst/>
                          <a:latin typeface="Calibri"/>
                        </a:rPr>
                        <a:t>2,4</a:t>
                      </a:r>
                      <a:endParaRPr lang="de-DE" sz="1600" b="0" i="0" u="none" strike="noStrike">
                        <a:solidFill>
                          <a:srgbClr val="000000"/>
                        </a:solidFill>
                        <a:effectLst/>
                        <a:latin typeface="Calibri"/>
                      </a:endParaRP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3761">
                <a:tc>
                  <a:txBody>
                    <a:bodyPr/>
                    <a:lstStyle/>
                    <a:p>
                      <a:pPr algn="l" fontAlgn="ctr"/>
                      <a:r>
                        <a:rPr lang="de-DE" sz="1300" b="0" i="0" u="none" strike="noStrike">
                          <a:solidFill>
                            <a:srgbClr val="000000"/>
                          </a:solidFill>
                          <a:effectLst/>
                          <a:latin typeface="Calibri"/>
                        </a:rPr>
                        <a:t>Schleswig-Holstein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smtClean="0">
                          <a:solidFill>
                            <a:srgbClr val="000000"/>
                          </a:solidFill>
                          <a:effectLst/>
                          <a:latin typeface="Calibri"/>
                        </a:rPr>
                        <a:t>3.002</a:t>
                      </a:r>
                      <a:endParaRPr lang="de-DE" sz="1600" b="0" i="0" u="none" strike="noStrike">
                        <a:solidFill>
                          <a:srgbClr val="000000"/>
                        </a:solidFill>
                        <a:effectLst/>
                        <a:latin typeface="Calibri"/>
                      </a:endParaRP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smtClean="0">
                          <a:solidFill>
                            <a:srgbClr val="000000"/>
                          </a:solidFill>
                          <a:effectLst/>
                          <a:latin typeface="Calibri"/>
                        </a:rPr>
                        <a:t>0</a:t>
                      </a:r>
                      <a:endParaRPr lang="de-DE" sz="1600" b="0" i="0" u="none" strike="noStrike">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smtClean="0">
                          <a:solidFill>
                            <a:srgbClr val="000000"/>
                          </a:solidFill>
                          <a:effectLst/>
                          <a:latin typeface="Calibri"/>
                        </a:rPr>
                        <a:t>104</a:t>
                      </a:r>
                      <a:endParaRPr lang="de-DE" sz="1600" b="0" i="0" u="none" strike="noStrike" dirty="0">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smtClean="0">
                          <a:solidFill>
                            <a:srgbClr val="000000"/>
                          </a:solidFill>
                          <a:effectLst/>
                          <a:latin typeface="Calibri"/>
                        </a:rPr>
                        <a:t>128</a:t>
                      </a:r>
                      <a:endParaRPr lang="de-DE" sz="1600" b="0" i="0" u="none" strike="noStrike" dirty="0">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smtClean="0">
                          <a:solidFill>
                            <a:srgbClr val="000000"/>
                          </a:solidFill>
                          <a:effectLst/>
                          <a:latin typeface="Calibri"/>
                        </a:rPr>
                        <a:t>4,4</a:t>
                      </a:r>
                      <a:endParaRPr lang="de-DE" sz="1600" b="0" i="0" u="none" strike="noStrike">
                        <a:solidFill>
                          <a:srgbClr val="000000"/>
                        </a:solidFill>
                        <a:effectLst/>
                        <a:latin typeface="Calibri"/>
                      </a:endParaRP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3761">
                <a:tc>
                  <a:txBody>
                    <a:bodyPr/>
                    <a:lstStyle/>
                    <a:p>
                      <a:pPr algn="l" fontAlgn="ctr"/>
                      <a:r>
                        <a:rPr lang="de-DE" sz="1300" b="0" i="0" u="none" strike="noStrike">
                          <a:solidFill>
                            <a:srgbClr val="000000"/>
                          </a:solidFill>
                          <a:effectLst/>
                          <a:latin typeface="Calibri"/>
                        </a:rPr>
                        <a:t>Thüringen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smtClean="0">
                          <a:solidFill>
                            <a:srgbClr val="000000"/>
                          </a:solidFill>
                          <a:effectLst/>
                          <a:latin typeface="Calibri"/>
                        </a:rPr>
                        <a:t>2.750</a:t>
                      </a:r>
                      <a:endParaRPr lang="de-DE" sz="1600" b="0" i="0" u="none" strike="noStrike">
                        <a:solidFill>
                          <a:srgbClr val="000000"/>
                        </a:solidFill>
                        <a:effectLst/>
                        <a:latin typeface="Calibri"/>
                      </a:endParaRP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smtClean="0">
                          <a:solidFill>
                            <a:srgbClr val="000000"/>
                          </a:solidFill>
                          <a:effectLst/>
                          <a:latin typeface="Calibri"/>
                        </a:rPr>
                        <a:t>10</a:t>
                      </a:r>
                      <a:endParaRPr lang="de-DE" sz="1600" b="0" i="0" u="none" strike="noStrike">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smtClean="0">
                          <a:solidFill>
                            <a:srgbClr val="000000"/>
                          </a:solidFill>
                          <a:effectLst/>
                          <a:latin typeface="Calibri"/>
                        </a:rPr>
                        <a:t>128</a:t>
                      </a:r>
                      <a:endParaRPr lang="de-DE" sz="1600" b="0" i="0" u="none" strike="noStrike">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smtClean="0">
                          <a:solidFill>
                            <a:srgbClr val="000000"/>
                          </a:solidFill>
                          <a:effectLst/>
                          <a:latin typeface="Calibri"/>
                        </a:rPr>
                        <a:t>147</a:t>
                      </a:r>
                      <a:endParaRPr lang="de-DE" sz="1600" b="0" i="0" u="none" strike="noStrike" dirty="0">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smtClean="0">
                          <a:solidFill>
                            <a:srgbClr val="000000"/>
                          </a:solidFill>
                          <a:effectLst/>
                          <a:latin typeface="Calibri"/>
                        </a:rPr>
                        <a:t>6,9</a:t>
                      </a:r>
                      <a:endParaRPr lang="de-DE" sz="1600" b="0" i="0" u="none" strike="noStrike" dirty="0">
                        <a:solidFill>
                          <a:srgbClr val="000000"/>
                        </a:solidFill>
                        <a:effectLst/>
                        <a:latin typeface="Calibri"/>
                      </a:endParaRP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3761">
                <a:tc>
                  <a:txBody>
                    <a:bodyPr/>
                    <a:lstStyle/>
                    <a:p>
                      <a:pPr algn="l" fontAlgn="ctr"/>
                      <a:r>
                        <a:rPr lang="de-DE" sz="1300" b="1" i="0" u="none" strike="noStrike">
                          <a:solidFill>
                            <a:srgbClr val="000000"/>
                          </a:solidFill>
                          <a:effectLst/>
                          <a:latin typeface="Calibri"/>
                        </a:rPr>
                        <a:t>Gesamt</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smtClean="0">
                          <a:solidFill>
                            <a:srgbClr val="000000"/>
                          </a:solidFill>
                          <a:effectLst/>
                          <a:latin typeface="Calibri"/>
                        </a:rPr>
                        <a:t>175.210</a:t>
                      </a:r>
                      <a:endParaRPr lang="de-DE" sz="1600" b="1" i="0" u="none" strike="noStrike">
                        <a:solidFill>
                          <a:srgbClr val="000000"/>
                        </a:solidFill>
                        <a:effectLst/>
                        <a:latin typeface="Calibri"/>
                      </a:endParaRP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smtClean="0">
                          <a:solidFill>
                            <a:srgbClr val="000000"/>
                          </a:solidFill>
                          <a:effectLst/>
                          <a:latin typeface="Calibri"/>
                        </a:rPr>
                        <a:t>513</a:t>
                      </a:r>
                      <a:endParaRPr lang="de-DE" sz="1600" b="1" i="0" u="none" strike="noStrike">
                        <a:solidFill>
                          <a:srgbClr val="000000"/>
                        </a:solidFill>
                        <a:effectLst/>
                        <a:latin typeface="Calibri"/>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smtClean="0">
                          <a:solidFill>
                            <a:srgbClr val="000000"/>
                          </a:solidFill>
                          <a:effectLst/>
                          <a:latin typeface="Calibri"/>
                        </a:rPr>
                        <a:t>211</a:t>
                      </a:r>
                      <a:endParaRPr lang="de-DE" sz="1600" b="1" i="0" u="none" strike="noStrike">
                        <a:solidFill>
                          <a:srgbClr val="000000"/>
                        </a:solidFill>
                        <a:effectLst/>
                        <a:latin typeface="Calibri"/>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smtClean="0">
                          <a:solidFill>
                            <a:srgbClr val="000000"/>
                          </a:solidFill>
                          <a:effectLst/>
                          <a:latin typeface="Calibri"/>
                        </a:rPr>
                        <a:t>8.007</a:t>
                      </a:r>
                      <a:endParaRPr lang="de-DE" sz="1600" b="1" i="0" u="none" strike="noStrike">
                        <a:solidFill>
                          <a:srgbClr val="000000"/>
                        </a:solidFill>
                        <a:effectLst/>
                        <a:latin typeface="Calibri"/>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dirty="0" smtClean="0">
                          <a:solidFill>
                            <a:srgbClr val="000000"/>
                          </a:solidFill>
                          <a:effectLst/>
                          <a:latin typeface="Calibri"/>
                        </a:rPr>
                        <a:t>9,6</a:t>
                      </a:r>
                      <a:endParaRPr lang="de-DE" sz="1600" b="1" i="0" u="none" strike="noStrike" dirty="0">
                        <a:solidFill>
                          <a:srgbClr val="000000"/>
                        </a:solidFill>
                        <a:effectLst/>
                        <a:latin typeface="Calibri"/>
                      </a:endParaRP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bl>
          </a:graphicData>
        </a:graphic>
      </p:graphicFrame>
    </p:spTree>
    <p:extLst>
      <p:ext uri="{BB962C8B-B14F-4D97-AF65-F5344CB8AC3E}">
        <p14:creationId xmlns:p14="http://schemas.microsoft.com/office/powerpoint/2010/main" val="4273541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1540" y="205575"/>
            <a:ext cx="6504317" cy="307777"/>
          </a:xfrm>
          <a:solidFill>
            <a:srgbClr val="045AA6"/>
          </a:solidFill>
        </p:spPr>
        <p:txBody>
          <a:bodyPr lIns="72000"/>
          <a:lstStyle/>
          <a:p>
            <a:pPr>
              <a:spcBef>
                <a:spcPts val="600"/>
              </a:spcBef>
            </a:pPr>
            <a:r>
              <a:rPr lang="de-DE" sz="2000" dirty="0" smtClean="0">
                <a:solidFill>
                  <a:schemeClr val="bg1"/>
                </a:solidFill>
              </a:rPr>
              <a:t>Trendanalyse der Landkreise</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smtClean="0"/>
              <a:t>22.05.2020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20</a:t>
            </a:fld>
            <a:endParaRPr lang="de-DE"/>
          </a:p>
        </p:txBody>
      </p:sp>
      <p:sp>
        <p:nvSpPr>
          <p:cNvPr id="6" name="Textfeld 5"/>
          <p:cNvSpPr txBox="1"/>
          <p:nvPr/>
        </p:nvSpPr>
        <p:spPr>
          <a:xfrm>
            <a:off x="155122" y="544129"/>
            <a:ext cx="4050335" cy="367393"/>
          </a:xfrm>
          <a:prstGeom prst="rect">
            <a:avLst/>
          </a:prstGeom>
          <a:noFill/>
        </p:spPr>
        <p:txBody>
          <a:bodyPr wrap="square" rtlCol="0">
            <a:spAutoFit/>
          </a:bodyPr>
          <a:lstStyle/>
          <a:p>
            <a:r>
              <a:rPr lang="de-DE" dirty="0" smtClean="0"/>
              <a:t>Datenstand 22.05.2020</a:t>
            </a:r>
            <a:endParaRPr lang="de-DE" dirty="0"/>
          </a:p>
        </p:txBody>
      </p:sp>
      <p:sp>
        <p:nvSpPr>
          <p:cNvPr id="9" name="Rechteck 8"/>
          <p:cNvSpPr/>
          <p:nvPr/>
        </p:nvSpPr>
        <p:spPr>
          <a:xfrm>
            <a:off x="155122" y="812766"/>
            <a:ext cx="7086599" cy="369332"/>
          </a:xfrm>
          <a:prstGeom prst="rect">
            <a:avLst/>
          </a:prstGeom>
        </p:spPr>
        <p:txBody>
          <a:bodyPr wrap="square">
            <a:spAutoFit/>
          </a:bodyPr>
          <a:lstStyle/>
          <a:p>
            <a:r>
              <a:rPr lang="de-DE" dirty="0"/>
              <a:t>N</a:t>
            </a:r>
            <a:r>
              <a:rPr lang="de-DE" dirty="0" smtClean="0"/>
              <a:t>ach </a:t>
            </a:r>
            <a:r>
              <a:rPr lang="de-DE" dirty="0"/>
              <a:t>Erkrankungs- bzw. Meldedatum-Diagnoseverzug </a:t>
            </a:r>
            <a:r>
              <a:rPr lang="de-DE" dirty="0" smtClean="0"/>
              <a:t>von </a:t>
            </a:r>
            <a:r>
              <a:rPr lang="de-DE" dirty="0"/>
              <a:t>5 Tagen</a:t>
            </a:r>
          </a:p>
        </p:txBody>
      </p:sp>
      <p:pic>
        <p:nvPicPr>
          <p:cNvPr id="9309" name="Picture 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44" y="1182098"/>
            <a:ext cx="7629688" cy="5371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0601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22.05.2020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21</a:t>
            </a:fld>
            <a:endParaRPr lang="de-DE"/>
          </a:p>
        </p:txBody>
      </p:sp>
      <p:sp>
        <p:nvSpPr>
          <p:cNvPr id="2" name="Titel 1"/>
          <p:cNvSpPr>
            <a:spLocks noGrp="1"/>
          </p:cNvSpPr>
          <p:nvPr>
            <p:ph type="title"/>
          </p:nvPr>
        </p:nvSpPr>
        <p:spPr>
          <a:xfrm>
            <a:off x="236765" y="195532"/>
            <a:ext cx="6945085" cy="307777"/>
          </a:xfrm>
          <a:solidFill>
            <a:srgbClr val="045AA6"/>
          </a:solidFill>
        </p:spPr>
        <p:txBody>
          <a:bodyPr lIns="72000"/>
          <a:lstStyle/>
          <a:p>
            <a:pPr>
              <a:spcBef>
                <a:spcPts val="600"/>
              </a:spcBef>
            </a:pPr>
            <a:r>
              <a:rPr lang="de-DE" sz="2000" dirty="0" smtClean="0">
                <a:solidFill>
                  <a:schemeClr val="bg1"/>
                </a:solidFill>
              </a:rPr>
              <a:t>Alters- &amp; </a:t>
            </a:r>
            <a:r>
              <a:rPr lang="de-DE" sz="2000" dirty="0">
                <a:solidFill>
                  <a:schemeClr val="bg1"/>
                </a:solidFill>
              </a:rPr>
              <a:t>Geschlechtsverteilung: </a:t>
            </a:r>
            <a:r>
              <a:rPr lang="de-DE" sz="2000" dirty="0" smtClean="0">
                <a:solidFill>
                  <a:schemeClr val="bg1"/>
                </a:solidFill>
              </a:rPr>
              <a:t>Gesamtfälle </a:t>
            </a:r>
            <a:r>
              <a:rPr lang="de-DE" sz="1200" dirty="0">
                <a:solidFill>
                  <a:schemeClr val="bg1"/>
                </a:solidFill>
              </a:rPr>
              <a:t>(Datenstand: </a:t>
            </a:r>
            <a:r>
              <a:rPr lang="de-DE" sz="1200" dirty="0" smtClean="0">
                <a:solidFill>
                  <a:schemeClr val="bg1"/>
                </a:solidFill>
              </a:rPr>
              <a:t>21.05.2020. </a:t>
            </a:r>
            <a:r>
              <a:rPr lang="de-DE" sz="1200" dirty="0">
                <a:solidFill>
                  <a:schemeClr val="bg1"/>
                </a:solidFill>
              </a:rPr>
              <a:t>00:00)</a:t>
            </a:r>
          </a:p>
        </p:txBody>
      </p:sp>
      <p:graphicFrame>
        <p:nvGraphicFramePr>
          <p:cNvPr id="11" name="Tabelle 10"/>
          <p:cNvGraphicFramePr>
            <a:graphicFrameLocks noGrp="1"/>
          </p:cNvGraphicFramePr>
          <p:nvPr>
            <p:extLst>
              <p:ext uri="{D42A27DB-BD31-4B8C-83A1-F6EECF244321}">
                <p14:modId xmlns:p14="http://schemas.microsoft.com/office/powerpoint/2010/main" val="3986848617"/>
              </p:ext>
            </p:extLst>
          </p:nvPr>
        </p:nvGraphicFramePr>
        <p:xfrm>
          <a:off x="236765" y="539859"/>
          <a:ext cx="6916510" cy="1277753"/>
        </p:xfrm>
        <a:graphic>
          <a:graphicData uri="http://schemas.openxmlformats.org/drawingml/2006/table">
            <a:tbl>
              <a:tblPr bandRow="1">
                <a:tableStyleId>{5C22544A-7EE6-4342-B048-85BDC9FD1C3A}</a:tableStyleId>
              </a:tblPr>
              <a:tblGrid>
                <a:gridCol w="4478110"/>
                <a:gridCol w="2438400"/>
              </a:tblGrid>
              <a:tr h="315875">
                <a:tc>
                  <a:txBody>
                    <a:bodyPr/>
                    <a:lstStyle/>
                    <a:p>
                      <a:r>
                        <a:rPr lang="de-DE" sz="1400" dirty="0" smtClean="0">
                          <a:solidFill>
                            <a:schemeClr val="tx1"/>
                          </a:solidFill>
                        </a:rPr>
                        <a:t>Anzahl Gesamtfälle (m. Angaben zu Alter und Geschlecht)</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177.212</a:t>
                      </a:r>
                      <a:r>
                        <a:rPr lang="de-DE" sz="1400" kern="1200" baseline="0" dirty="0" smtClean="0">
                          <a:solidFill>
                            <a:schemeClr val="tx1"/>
                          </a:solidFill>
                          <a:latin typeface="+mn-lt"/>
                          <a:ea typeface="+mn-ea"/>
                          <a:cs typeface="+mn-cs"/>
                        </a:rPr>
                        <a:t> (176.744)</a:t>
                      </a:r>
                      <a:endParaRPr lang="de-DE" sz="1400" kern="1200" dirty="0">
                        <a:solidFill>
                          <a:schemeClr val="tx1"/>
                        </a:solidFill>
                        <a:latin typeface="+mn-lt"/>
                        <a:ea typeface="+mn-ea"/>
                        <a:cs typeface="+mn-cs"/>
                      </a:endParaRPr>
                    </a:p>
                  </a:txBody>
                  <a:tcPr marL="9525" marR="9525" marT="9525" marB="0" anchor="ctr"/>
                </a:tc>
              </a:tr>
              <a:tr h="320626">
                <a:tc>
                  <a:txBody>
                    <a:bodyPr/>
                    <a:lstStyle/>
                    <a:p>
                      <a:r>
                        <a:rPr lang="de-DE" sz="1400" dirty="0" smtClean="0">
                          <a:solidFill>
                            <a:schemeClr val="tx1"/>
                          </a:solidFill>
                        </a:rPr>
                        <a:t>Median/Mittelwert Alter in Jahren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50/49</a:t>
                      </a:r>
                      <a:endParaRPr lang="de-DE" sz="1400" kern="1200" dirty="0">
                        <a:solidFill>
                          <a:schemeClr val="tx1"/>
                        </a:solidFill>
                        <a:latin typeface="+mn-lt"/>
                        <a:ea typeface="+mn-ea"/>
                        <a:cs typeface="+mn-cs"/>
                      </a:endParaRPr>
                    </a:p>
                  </a:txBody>
                  <a:tcPr marL="9525" marR="9525" marT="9525" marB="0" anchor="ctr"/>
                </a:tc>
              </a:tr>
              <a:tr h="320626">
                <a:tc>
                  <a:txBody>
                    <a:bodyPr/>
                    <a:lstStyle/>
                    <a:p>
                      <a:r>
                        <a:rPr lang="de-DE" sz="1400" dirty="0" smtClean="0">
                          <a:solidFill>
                            <a:schemeClr val="tx1"/>
                          </a:solidFill>
                        </a:rPr>
                        <a:t>Anteil 70</a:t>
                      </a:r>
                      <a:r>
                        <a:rPr lang="de-DE" sz="1400" baseline="0" dirty="0" smtClean="0">
                          <a:solidFill>
                            <a:schemeClr val="tx1"/>
                          </a:solidFill>
                        </a:rPr>
                        <a:t> Jahre und älter (an allen Fällen)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19%</a:t>
                      </a:r>
                      <a:endParaRPr lang="de-DE" sz="1400" dirty="0">
                        <a:solidFill>
                          <a:schemeClr val="tx1"/>
                        </a:solidFill>
                      </a:endParaRPr>
                    </a:p>
                  </a:txBody>
                  <a:tcPr anchor="ctr"/>
                </a:tc>
              </a:tr>
              <a:tr h="320626">
                <a:tc>
                  <a:txBody>
                    <a:bodyPr/>
                    <a:lstStyle/>
                    <a:p>
                      <a:r>
                        <a:rPr lang="de-DE" sz="1400" dirty="0" smtClean="0">
                          <a:solidFill>
                            <a:schemeClr val="tx1"/>
                          </a:solidFill>
                        </a:rPr>
                        <a:t>Anteil</a:t>
                      </a:r>
                      <a:r>
                        <a:rPr lang="de-DE" sz="1400" baseline="0" dirty="0" smtClean="0">
                          <a:solidFill>
                            <a:schemeClr val="tx1"/>
                          </a:solidFill>
                        </a:rPr>
                        <a:t> männlich/weiblich</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smtClean="0">
                          <a:solidFill>
                            <a:schemeClr val="tx1"/>
                          </a:solidFill>
                        </a:rPr>
                        <a:t>47%/53%</a:t>
                      </a:r>
                      <a:endParaRPr lang="de-DE" sz="1400" dirty="0">
                        <a:solidFill>
                          <a:schemeClr val="tx1"/>
                        </a:solidFill>
                      </a:endParaRPr>
                    </a:p>
                  </a:txBody>
                  <a:tcPr anchor="ctr"/>
                </a:tc>
              </a:tr>
            </a:tbl>
          </a:graphicData>
        </a:graphic>
      </p:graphicFrame>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765" y="1817612"/>
            <a:ext cx="5922962" cy="2396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765" y="4213689"/>
            <a:ext cx="5659210" cy="285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87123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22.05.2020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22</a:t>
            </a:fld>
            <a:endParaRPr lang="de-DE"/>
          </a:p>
        </p:txBody>
      </p:sp>
      <p:sp>
        <p:nvSpPr>
          <p:cNvPr id="2" name="Titel 1"/>
          <p:cNvSpPr>
            <a:spLocks noGrp="1"/>
          </p:cNvSpPr>
          <p:nvPr>
            <p:ph type="title"/>
          </p:nvPr>
        </p:nvSpPr>
        <p:spPr>
          <a:xfrm>
            <a:off x="236766" y="195532"/>
            <a:ext cx="6966292" cy="492443"/>
          </a:xfrm>
          <a:solidFill>
            <a:srgbClr val="045AA6"/>
          </a:solidFill>
        </p:spPr>
        <p:txBody>
          <a:bodyPr lIns="72000"/>
          <a:lstStyle/>
          <a:p>
            <a:pPr>
              <a:spcBef>
                <a:spcPts val="600"/>
              </a:spcBef>
            </a:pPr>
            <a:r>
              <a:rPr lang="de-DE" sz="2000" dirty="0" smtClean="0">
                <a:solidFill>
                  <a:schemeClr val="bg1"/>
                </a:solidFill>
              </a:rPr>
              <a:t>Altersverteilung nach Meldewoche: Gesamtfälle </a:t>
            </a:r>
            <a:br>
              <a:rPr lang="de-DE" sz="2000" dirty="0" smtClean="0">
                <a:solidFill>
                  <a:schemeClr val="bg1"/>
                </a:solidFill>
              </a:rPr>
            </a:br>
            <a:r>
              <a:rPr lang="de-DE" sz="1200" dirty="0" smtClean="0">
                <a:solidFill>
                  <a:schemeClr val="bg1"/>
                </a:solidFill>
              </a:rPr>
              <a:t>(</a:t>
            </a:r>
            <a:r>
              <a:rPr lang="de-DE" sz="1200" dirty="0">
                <a:solidFill>
                  <a:schemeClr val="bg1"/>
                </a:solidFill>
              </a:rPr>
              <a:t>Datenstand: </a:t>
            </a:r>
            <a:r>
              <a:rPr lang="de-DE" sz="1200" dirty="0" smtClean="0">
                <a:solidFill>
                  <a:schemeClr val="bg1"/>
                </a:solidFill>
              </a:rPr>
              <a:t>22.05.2020. </a:t>
            </a:r>
            <a:r>
              <a:rPr lang="de-DE" sz="1200" dirty="0">
                <a:solidFill>
                  <a:schemeClr val="bg1"/>
                </a:solidFill>
              </a:rPr>
              <a:t>00:00)</a:t>
            </a:r>
          </a:p>
        </p:txBody>
      </p:sp>
      <p:graphicFrame>
        <p:nvGraphicFramePr>
          <p:cNvPr id="11" name="Tabelle 10"/>
          <p:cNvGraphicFramePr>
            <a:graphicFrameLocks noGrp="1"/>
          </p:cNvGraphicFramePr>
          <p:nvPr>
            <p:extLst>
              <p:ext uri="{D42A27DB-BD31-4B8C-83A1-F6EECF244321}">
                <p14:modId xmlns:p14="http://schemas.microsoft.com/office/powerpoint/2010/main" val="929909376"/>
              </p:ext>
            </p:extLst>
          </p:nvPr>
        </p:nvGraphicFramePr>
        <p:xfrm>
          <a:off x="236766" y="884275"/>
          <a:ext cx="4827217" cy="304800"/>
        </p:xfrm>
        <a:graphic>
          <a:graphicData uri="http://schemas.openxmlformats.org/drawingml/2006/table">
            <a:tbl>
              <a:tblPr bandRow="1">
                <a:tableStyleId>{5C22544A-7EE6-4342-B048-85BDC9FD1C3A}</a:tableStyleId>
              </a:tblPr>
              <a:tblGrid>
                <a:gridCol w="3177914"/>
                <a:gridCol w="1649303"/>
              </a:tblGrid>
              <a:tr h="240353">
                <a:tc>
                  <a:txBody>
                    <a:bodyPr/>
                    <a:lstStyle/>
                    <a:p>
                      <a:r>
                        <a:rPr lang="de-DE" sz="1400" dirty="0" smtClean="0">
                          <a:solidFill>
                            <a:schemeClr val="tx1"/>
                          </a:solidFill>
                        </a:rPr>
                        <a:t>Anzahl Gesamtfälle m. Angaben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baseline="0" dirty="0" smtClean="0">
                          <a:solidFill>
                            <a:schemeClr val="tx1"/>
                          </a:solidFill>
                          <a:latin typeface="+mn-lt"/>
                          <a:ea typeface="+mn-ea"/>
                          <a:cs typeface="+mn-cs"/>
                        </a:rPr>
                        <a:t>176.972</a:t>
                      </a:r>
                    </a:p>
                  </a:txBody>
                  <a:tcPr marL="9525" marR="9525" marT="9525" marB="0" anchor="ctr"/>
                </a:tc>
              </a:tr>
            </a:tbl>
          </a:graphicData>
        </a:graphic>
      </p:graphicFrame>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91" y="1543765"/>
            <a:ext cx="4520109" cy="3685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409" y="1543765"/>
            <a:ext cx="4636509" cy="377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13578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22.05.2020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23</a:t>
            </a:fld>
            <a:endParaRPr lang="de-DE"/>
          </a:p>
        </p:txBody>
      </p:sp>
      <p:sp>
        <p:nvSpPr>
          <p:cNvPr id="2" name="Titel 1"/>
          <p:cNvSpPr>
            <a:spLocks noGrp="1"/>
          </p:cNvSpPr>
          <p:nvPr>
            <p:ph type="title"/>
          </p:nvPr>
        </p:nvSpPr>
        <p:spPr>
          <a:xfrm>
            <a:off x="112142" y="396096"/>
            <a:ext cx="7645701" cy="307777"/>
          </a:xfrm>
          <a:solidFill>
            <a:srgbClr val="045AA6"/>
          </a:solidFill>
        </p:spPr>
        <p:txBody>
          <a:bodyPr lIns="72000"/>
          <a:lstStyle/>
          <a:p>
            <a:pPr>
              <a:spcBef>
                <a:spcPts val="600"/>
              </a:spcBef>
            </a:pPr>
            <a:r>
              <a:rPr lang="de-DE" sz="2000" dirty="0" smtClean="0">
                <a:solidFill>
                  <a:schemeClr val="bg1"/>
                </a:solidFill>
              </a:rPr>
              <a:t>Alters- &amp; </a:t>
            </a:r>
            <a:r>
              <a:rPr lang="de-DE" sz="2000" dirty="0">
                <a:solidFill>
                  <a:schemeClr val="bg1"/>
                </a:solidFill>
              </a:rPr>
              <a:t>Geschlechtsverteilung: </a:t>
            </a:r>
            <a:r>
              <a:rPr lang="de-DE" sz="2000" dirty="0" smtClean="0">
                <a:solidFill>
                  <a:schemeClr val="bg1"/>
                </a:solidFill>
              </a:rPr>
              <a:t>Todesfälle </a:t>
            </a:r>
            <a:r>
              <a:rPr lang="de-DE" sz="1400" dirty="0">
                <a:solidFill>
                  <a:schemeClr val="bg1"/>
                </a:solidFill>
              </a:rPr>
              <a:t>(Datenstand: </a:t>
            </a:r>
            <a:r>
              <a:rPr lang="de-DE" sz="1400" dirty="0" smtClean="0">
                <a:solidFill>
                  <a:schemeClr val="bg1"/>
                </a:solidFill>
              </a:rPr>
              <a:t>22.05.2020. 00:00)</a:t>
            </a:r>
            <a:endParaRPr lang="de-DE" sz="1400" dirty="0">
              <a:solidFill>
                <a:schemeClr val="bg1"/>
              </a:solidFill>
            </a:endParaRPr>
          </a:p>
        </p:txBody>
      </p:sp>
      <p:graphicFrame>
        <p:nvGraphicFramePr>
          <p:cNvPr id="9" name="Tabelle 8"/>
          <p:cNvGraphicFramePr>
            <a:graphicFrameLocks noGrp="1"/>
          </p:cNvGraphicFramePr>
          <p:nvPr>
            <p:extLst>
              <p:ext uri="{D42A27DB-BD31-4B8C-83A1-F6EECF244321}">
                <p14:modId xmlns:p14="http://schemas.microsoft.com/office/powerpoint/2010/main" val="1704148916"/>
              </p:ext>
            </p:extLst>
          </p:nvPr>
        </p:nvGraphicFramePr>
        <p:xfrm>
          <a:off x="112142" y="1570243"/>
          <a:ext cx="2916807" cy="2773680"/>
        </p:xfrm>
        <a:graphic>
          <a:graphicData uri="http://schemas.openxmlformats.org/drawingml/2006/table">
            <a:tbl>
              <a:tblPr bandRow="1">
                <a:tableStyleId>{5C22544A-7EE6-4342-B048-85BDC9FD1C3A}</a:tableStyleId>
              </a:tblPr>
              <a:tblGrid>
                <a:gridCol w="1926208"/>
                <a:gridCol w="990599"/>
              </a:tblGrid>
              <a:tr h="269755">
                <a:tc>
                  <a:txBody>
                    <a:bodyPr/>
                    <a:lstStyle/>
                    <a:p>
                      <a:r>
                        <a:rPr lang="de-DE" sz="1400" baseline="0" dirty="0" smtClean="0">
                          <a:solidFill>
                            <a:schemeClr val="tx1"/>
                          </a:solidFill>
                        </a:rPr>
                        <a:t>Todesfälle</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8.174</a:t>
                      </a:r>
                      <a:endParaRPr lang="de-DE" sz="1400" dirty="0">
                        <a:solidFill>
                          <a:schemeClr val="tx1"/>
                        </a:solidFill>
                      </a:endParaRPr>
                    </a:p>
                  </a:txBody>
                  <a:tcPr marL="9525" marR="9525" marT="9525" marB="0" anchor="ctr"/>
                </a:tc>
              </a:tr>
              <a:tr h="269755">
                <a:tc>
                  <a:txBody>
                    <a:bodyPr/>
                    <a:lstStyle/>
                    <a:p>
                      <a:r>
                        <a:rPr lang="de-DE" sz="1400" baseline="0" dirty="0" smtClean="0">
                          <a:solidFill>
                            <a:schemeClr val="tx1"/>
                          </a:solidFill>
                        </a:rPr>
                        <a:t>Todesfälle mit Angaben zu Alter und Geschlecht</a:t>
                      </a:r>
                      <a:endParaRPr lang="de-DE" sz="1400" dirty="0">
                        <a:solidFill>
                          <a:schemeClr val="tx1"/>
                        </a:solidFill>
                      </a:endParaRPr>
                    </a:p>
                  </a:txBody>
                  <a:tcPr>
                    <a:solidFill>
                      <a:srgbClr val="E9EDF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8.169</a:t>
                      </a:r>
                    </a:p>
                  </a:txBody>
                  <a:tcPr marL="9525" marR="9525" marT="9525" marB="0" anchor="ctr"/>
                </a:tc>
              </a:tr>
              <a:tr h="269755">
                <a:tc>
                  <a:txBody>
                    <a:bodyPr/>
                    <a:lstStyle/>
                    <a:p>
                      <a:r>
                        <a:rPr lang="de-DE" sz="1400" dirty="0" smtClean="0">
                          <a:solidFill>
                            <a:schemeClr val="tx1"/>
                          </a:solidFill>
                        </a:rPr>
                        <a:t>Median Alter in Jahren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82</a:t>
                      </a:r>
                      <a:endParaRPr lang="de-DE" sz="1400" kern="1200" dirty="0">
                        <a:solidFill>
                          <a:schemeClr val="tx1"/>
                        </a:solidFill>
                        <a:latin typeface="+mn-lt"/>
                        <a:ea typeface="+mn-ea"/>
                        <a:cs typeface="+mn-cs"/>
                      </a:endParaRPr>
                    </a:p>
                  </a:txBody>
                  <a:tcPr marL="9525" marR="9525" marT="9525" marB="0" anchor="ctr"/>
                </a:tc>
              </a:tr>
              <a:tr h="269755">
                <a:tc>
                  <a:txBody>
                    <a:bodyPr/>
                    <a:lstStyle/>
                    <a:p>
                      <a:r>
                        <a:rPr lang="de-DE" sz="1400" dirty="0" smtClean="0">
                          <a:solidFill>
                            <a:schemeClr val="tx1"/>
                          </a:solidFill>
                        </a:rPr>
                        <a:t>Mittelwert Alter in Jahren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81</a:t>
                      </a:r>
                      <a:endParaRPr lang="de-DE" sz="1400" dirty="0">
                        <a:solidFill>
                          <a:schemeClr val="tx1"/>
                        </a:solidFill>
                      </a:endParaRPr>
                    </a:p>
                  </a:txBody>
                  <a:tcPr anchor="ctr"/>
                </a:tc>
              </a:tr>
              <a:tr h="269755">
                <a:tc>
                  <a:txBody>
                    <a:bodyPr/>
                    <a:lstStyle/>
                    <a:p>
                      <a:r>
                        <a:rPr lang="de-DE" sz="1400" dirty="0" smtClean="0">
                          <a:solidFill>
                            <a:schemeClr val="tx1"/>
                          </a:solidFill>
                        </a:rPr>
                        <a:t>Anteil 70</a:t>
                      </a:r>
                      <a:r>
                        <a:rPr lang="de-DE" sz="1400" baseline="0" dirty="0" smtClean="0">
                          <a:solidFill>
                            <a:schemeClr val="tx1"/>
                          </a:solidFill>
                        </a:rPr>
                        <a:t> Jahre und älter </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86%</a:t>
                      </a:r>
                      <a:endParaRPr lang="de-DE" sz="1400" kern="1200" dirty="0">
                        <a:solidFill>
                          <a:schemeClr val="tx1"/>
                        </a:solidFill>
                        <a:latin typeface="+mn-lt"/>
                        <a:ea typeface="+mn-ea"/>
                        <a:cs typeface="+mn-cs"/>
                      </a:endParaRPr>
                    </a:p>
                  </a:txBody>
                  <a:tcPr anchor="ctr"/>
                </a:tc>
              </a:tr>
              <a:tr h="269755">
                <a:tc>
                  <a:txBody>
                    <a:bodyPr/>
                    <a:lstStyle/>
                    <a:p>
                      <a:r>
                        <a:rPr lang="de-DE" sz="1400" baseline="0" dirty="0" smtClean="0">
                          <a:solidFill>
                            <a:schemeClr val="tx1"/>
                          </a:solidFill>
                        </a:rPr>
                        <a:t>Männer</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55%</a:t>
                      </a:r>
                      <a:endParaRPr lang="de-DE" sz="1400" kern="1200" dirty="0">
                        <a:solidFill>
                          <a:schemeClr val="tx1"/>
                        </a:solidFill>
                        <a:latin typeface="+mn-lt"/>
                        <a:ea typeface="+mn-ea"/>
                        <a:cs typeface="+mn-cs"/>
                      </a:endParaRPr>
                    </a:p>
                  </a:txBody>
                  <a:tcPr anchor="ctr"/>
                </a:tc>
              </a:tr>
              <a:tr h="269755">
                <a:tc>
                  <a:txBody>
                    <a:bodyPr/>
                    <a:lstStyle/>
                    <a:p>
                      <a:r>
                        <a:rPr lang="de-DE" sz="1400" dirty="0" smtClean="0">
                          <a:solidFill>
                            <a:schemeClr val="tx1"/>
                          </a:solidFill>
                        </a:rPr>
                        <a:t>Frauen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45%</a:t>
                      </a:r>
                      <a:endParaRPr lang="de-DE" sz="1400" kern="1200" dirty="0">
                        <a:solidFill>
                          <a:schemeClr val="tx1"/>
                        </a:solidFill>
                        <a:latin typeface="+mn-lt"/>
                        <a:ea typeface="+mn-ea"/>
                        <a:cs typeface="+mn-cs"/>
                      </a:endParaRPr>
                    </a:p>
                  </a:txBody>
                  <a:tcPr anchor="ctr"/>
                </a:tc>
              </a:tr>
            </a:tbl>
          </a:graphicData>
        </a:graphic>
      </p:graphicFrame>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7459" y="703873"/>
            <a:ext cx="4874150" cy="3136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8033" y="3935894"/>
            <a:ext cx="4485967" cy="2882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78108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Todesfälle nach Altersgruppen; (Datenstand: 22.05.2020. 00:00)</a:t>
            </a:r>
            <a:endParaRPr lang="de-DE" dirty="0"/>
          </a:p>
        </p:txBody>
      </p:sp>
      <p:sp>
        <p:nvSpPr>
          <p:cNvPr id="10" name="Datumsplatzhalter 9"/>
          <p:cNvSpPr>
            <a:spLocks noGrp="1"/>
          </p:cNvSpPr>
          <p:nvPr>
            <p:ph type="dt" sz="half" idx="14"/>
          </p:nvPr>
        </p:nvSpPr>
        <p:spPr/>
        <p:txBody>
          <a:bodyPr/>
          <a:lstStyle/>
          <a:p>
            <a:r>
              <a:rPr lang="de-DE" smtClean="0"/>
              <a:t>22.05.2020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24</a:t>
            </a:fld>
            <a:endParaRPr lang="de-DE"/>
          </a:p>
        </p:txBody>
      </p:sp>
      <p:graphicFrame>
        <p:nvGraphicFramePr>
          <p:cNvPr id="8" name="Tabelle 7"/>
          <p:cNvGraphicFramePr>
            <a:graphicFrameLocks noGrp="1"/>
          </p:cNvGraphicFramePr>
          <p:nvPr>
            <p:extLst>
              <p:ext uri="{D42A27DB-BD31-4B8C-83A1-F6EECF244321}">
                <p14:modId xmlns:p14="http://schemas.microsoft.com/office/powerpoint/2010/main" val="1421845117"/>
              </p:ext>
            </p:extLst>
          </p:nvPr>
        </p:nvGraphicFramePr>
        <p:xfrm>
          <a:off x="277588" y="1660511"/>
          <a:ext cx="8579331" cy="1325587"/>
        </p:xfrm>
        <a:graphic>
          <a:graphicData uri="http://schemas.openxmlformats.org/drawingml/2006/table">
            <a:tbl>
              <a:tblPr firstCol="1" bandRow="1">
                <a:tableStyleId>{B301B821-A1FF-4177-AEE7-76D212191A09}</a:tableStyleId>
              </a:tblPr>
              <a:tblGrid>
                <a:gridCol w="1077508"/>
                <a:gridCol w="435604"/>
                <a:gridCol w="631324"/>
                <a:gridCol w="714812"/>
                <a:gridCol w="714812"/>
                <a:gridCol w="714812"/>
                <a:gridCol w="714812"/>
                <a:gridCol w="715341"/>
                <a:gridCol w="714812"/>
                <a:gridCol w="715341"/>
                <a:gridCol w="714812"/>
                <a:gridCol w="715341"/>
              </a:tblGrid>
              <a:tr h="34926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mj-lt"/>
                        <a:ea typeface="Cambria"/>
                        <a:cs typeface="Times New Roman"/>
                      </a:endParaRPr>
                    </a:p>
                  </a:txBody>
                  <a:tcPr marL="68580" marR="68580" marT="0" marB="0" anchor="b"/>
                </a:tc>
                <a:tc gridSpan="11">
                  <a:txBody>
                    <a:bodyPr/>
                    <a:lstStyle/>
                    <a:p>
                      <a:pPr algn="ctr">
                        <a:spcAft>
                          <a:spcPts val="0"/>
                        </a:spcAft>
                      </a:pPr>
                      <a:r>
                        <a:rPr lang="de-DE" sz="1800" b="1" dirty="0">
                          <a:effectLst/>
                          <a:latin typeface="+mn-lt"/>
                        </a:rPr>
                        <a:t>Altersgruppe</a:t>
                      </a:r>
                      <a:r>
                        <a:rPr lang="de-DE" sz="1800" b="1" dirty="0">
                          <a:effectLst/>
                        </a:rPr>
                        <a:t> in Jahren</a:t>
                      </a:r>
                      <a:endParaRPr lang="de-DE" sz="18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algn="ctr">
                        <a:spcAft>
                          <a:spcPts val="0"/>
                        </a:spcAft>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r>
              <a:tr h="325441">
                <a:tc>
                  <a:txBody>
                    <a:bodyPr/>
                    <a:lstStyle/>
                    <a:p>
                      <a:pPr algn="l" fontAlgn="b"/>
                      <a:r>
                        <a:rPr lang="de-DE" sz="1600" b="1" i="0" u="none" strike="noStrike" dirty="0">
                          <a:effectLst/>
                          <a:latin typeface="+mj-lt"/>
                        </a:rPr>
                        <a:t>Geschlecht</a:t>
                      </a:r>
                    </a:p>
                  </a:txBody>
                  <a:tcPr marL="0" marR="0" marT="0" marB="0" anchor="ctr"/>
                </a:tc>
                <a:tc>
                  <a:txBody>
                    <a:bodyPr/>
                    <a:lstStyle/>
                    <a:p>
                      <a:pPr algn="ctr" fontAlgn="b"/>
                      <a:r>
                        <a:rPr lang="de-DE" sz="1600" b="1" i="0" u="none" strike="noStrike" dirty="0">
                          <a:effectLst/>
                          <a:latin typeface="Arial"/>
                        </a:rPr>
                        <a:t>0-9</a:t>
                      </a:r>
                    </a:p>
                  </a:txBody>
                  <a:tcPr marL="0" marR="0" marT="0" marB="0" anchor="ctr"/>
                </a:tc>
                <a:tc>
                  <a:txBody>
                    <a:bodyPr/>
                    <a:lstStyle/>
                    <a:p>
                      <a:pPr algn="ctr" fontAlgn="b"/>
                      <a:r>
                        <a:rPr lang="de-DE" sz="1600" b="1" i="0" u="none" strike="noStrike" dirty="0">
                          <a:effectLst/>
                          <a:latin typeface="Arial"/>
                        </a:rPr>
                        <a:t>10-19</a:t>
                      </a:r>
                    </a:p>
                  </a:txBody>
                  <a:tcPr marL="0" marR="0" marT="0" marB="0" anchor="ctr"/>
                </a:tc>
                <a:tc>
                  <a:txBody>
                    <a:bodyPr/>
                    <a:lstStyle/>
                    <a:p>
                      <a:pPr algn="ctr" fontAlgn="b"/>
                      <a:r>
                        <a:rPr lang="de-DE" sz="1600" b="1" i="0" u="none" strike="noStrike">
                          <a:effectLst/>
                          <a:latin typeface="Arial"/>
                        </a:rPr>
                        <a:t>20-29</a:t>
                      </a:r>
                    </a:p>
                  </a:txBody>
                  <a:tcPr marL="0" marR="0" marT="0" marB="0" anchor="ctr"/>
                </a:tc>
                <a:tc>
                  <a:txBody>
                    <a:bodyPr/>
                    <a:lstStyle/>
                    <a:p>
                      <a:pPr algn="ctr" fontAlgn="b"/>
                      <a:r>
                        <a:rPr lang="de-DE" sz="1600" b="1" i="0" u="none" strike="noStrike">
                          <a:effectLst/>
                          <a:latin typeface="Arial"/>
                        </a:rPr>
                        <a:t>30-39</a:t>
                      </a:r>
                    </a:p>
                  </a:txBody>
                  <a:tcPr marL="0" marR="0" marT="0" marB="0" anchor="ctr"/>
                </a:tc>
                <a:tc>
                  <a:txBody>
                    <a:bodyPr/>
                    <a:lstStyle/>
                    <a:p>
                      <a:pPr algn="ctr" fontAlgn="b"/>
                      <a:r>
                        <a:rPr lang="de-DE" sz="1600" b="1" i="0" u="none" strike="noStrike">
                          <a:effectLst/>
                          <a:latin typeface="Arial"/>
                        </a:rPr>
                        <a:t>40-49</a:t>
                      </a:r>
                    </a:p>
                  </a:txBody>
                  <a:tcPr marL="0" marR="0" marT="0" marB="0" anchor="ctr"/>
                </a:tc>
                <a:tc>
                  <a:txBody>
                    <a:bodyPr/>
                    <a:lstStyle/>
                    <a:p>
                      <a:pPr algn="ctr" fontAlgn="b"/>
                      <a:r>
                        <a:rPr lang="de-DE" sz="1600" b="1" i="0" u="none" strike="noStrike">
                          <a:effectLst/>
                          <a:latin typeface="Arial"/>
                        </a:rPr>
                        <a:t>50-59</a:t>
                      </a:r>
                    </a:p>
                  </a:txBody>
                  <a:tcPr marL="0" marR="0" marT="0" marB="0" anchor="ctr"/>
                </a:tc>
                <a:tc>
                  <a:txBody>
                    <a:bodyPr/>
                    <a:lstStyle/>
                    <a:p>
                      <a:pPr algn="ctr" fontAlgn="b"/>
                      <a:r>
                        <a:rPr lang="de-DE" sz="1600" b="1" i="0" u="none" strike="noStrike">
                          <a:effectLst/>
                          <a:latin typeface="Arial"/>
                        </a:rPr>
                        <a:t>60-69</a:t>
                      </a:r>
                    </a:p>
                  </a:txBody>
                  <a:tcPr marL="0" marR="0" marT="0" marB="0" anchor="ctr"/>
                </a:tc>
                <a:tc>
                  <a:txBody>
                    <a:bodyPr/>
                    <a:lstStyle/>
                    <a:p>
                      <a:pPr algn="ctr" fontAlgn="b"/>
                      <a:r>
                        <a:rPr lang="de-DE" sz="1600" b="1" i="0" u="none" strike="noStrike">
                          <a:effectLst/>
                          <a:latin typeface="Arial"/>
                        </a:rPr>
                        <a:t>70-79</a:t>
                      </a:r>
                    </a:p>
                  </a:txBody>
                  <a:tcPr marL="0" marR="0" marT="0" marB="0" anchor="ctr"/>
                </a:tc>
                <a:tc>
                  <a:txBody>
                    <a:bodyPr/>
                    <a:lstStyle/>
                    <a:p>
                      <a:pPr algn="ctr" fontAlgn="b"/>
                      <a:r>
                        <a:rPr lang="de-DE" sz="1600" b="1" i="0" u="none" strike="noStrike">
                          <a:effectLst/>
                          <a:latin typeface="Arial"/>
                        </a:rPr>
                        <a:t>80-89</a:t>
                      </a:r>
                    </a:p>
                  </a:txBody>
                  <a:tcPr marL="0" marR="0" marT="0" marB="0" anchor="ctr"/>
                </a:tc>
                <a:tc>
                  <a:txBody>
                    <a:bodyPr/>
                    <a:lstStyle/>
                    <a:p>
                      <a:pPr algn="ctr" fontAlgn="b"/>
                      <a:r>
                        <a:rPr lang="de-DE" sz="1600" b="1" i="0" u="none" strike="noStrike" dirty="0">
                          <a:effectLst/>
                          <a:latin typeface="Arial"/>
                        </a:rPr>
                        <a:t>90-99</a:t>
                      </a:r>
                    </a:p>
                  </a:txBody>
                  <a:tcPr marL="0" marR="0" marT="0" marB="0" anchor="ctr"/>
                </a:tc>
                <a:tc>
                  <a:txBody>
                    <a:bodyPr/>
                    <a:lstStyle/>
                    <a:p>
                      <a:pPr algn="ctr" fontAlgn="b"/>
                      <a:r>
                        <a:rPr lang="de-DE" sz="1600" b="1" i="0" u="none" strike="noStrike">
                          <a:effectLst/>
                          <a:latin typeface="Arial"/>
                        </a:rPr>
                        <a:t>100+</a:t>
                      </a:r>
                    </a:p>
                  </a:txBody>
                  <a:tcPr marL="0" marR="0" marT="0" marB="0" anchor="ctr"/>
                </a:tc>
              </a:tr>
              <a:tr h="325441">
                <a:tc>
                  <a:txBody>
                    <a:bodyPr/>
                    <a:lstStyle/>
                    <a:p>
                      <a:pPr algn="l" fontAlgn="b"/>
                      <a:r>
                        <a:rPr lang="de-DE" sz="1600" b="0" i="0" u="none" strike="noStrike" dirty="0">
                          <a:effectLst/>
                          <a:latin typeface="+mj-lt"/>
                        </a:rPr>
                        <a:t>männlich</a:t>
                      </a:r>
                    </a:p>
                  </a:txBody>
                  <a:tcPr marL="0" marR="0" marT="0" marB="0" anchor="ctr"/>
                </a:tc>
                <a:tc>
                  <a:txBody>
                    <a:bodyPr/>
                    <a:lstStyle/>
                    <a:p>
                      <a:pPr algn="ctr" fontAlgn="b"/>
                      <a:endParaRPr lang="de-DE" sz="1600" b="0" i="0" u="none" strike="noStrike" dirty="0">
                        <a:effectLst/>
                        <a:latin typeface="Arial"/>
                      </a:endParaRPr>
                    </a:p>
                  </a:txBody>
                  <a:tcPr marL="0" marR="0" marT="0" marB="0" anchor="b"/>
                </a:tc>
                <a:tc>
                  <a:txBody>
                    <a:bodyPr/>
                    <a:lstStyle/>
                    <a:p>
                      <a:pPr algn="ctr" fontAlgn="b"/>
                      <a:r>
                        <a:rPr lang="de-DE" sz="1600" b="0" i="0" u="none" strike="noStrike" dirty="0">
                          <a:effectLst/>
                          <a:latin typeface="Arial"/>
                        </a:rPr>
                        <a:t>2</a:t>
                      </a:r>
                    </a:p>
                  </a:txBody>
                  <a:tcPr marL="0" marR="0" marT="0" marB="0" anchor="b"/>
                </a:tc>
                <a:tc>
                  <a:txBody>
                    <a:bodyPr/>
                    <a:lstStyle/>
                    <a:p>
                      <a:pPr algn="ctr" fontAlgn="b"/>
                      <a:r>
                        <a:rPr lang="de-DE" sz="1600" b="0" i="0" u="none" strike="noStrike" dirty="0">
                          <a:effectLst/>
                          <a:latin typeface="Arial"/>
                        </a:rPr>
                        <a:t>6</a:t>
                      </a:r>
                    </a:p>
                  </a:txBody>
                  <a:tcPr marL="0" marR="0" marT="0" marB="0" anchor="b"/>
                </a:tc>
                <a:tc>
                  <a:txBody>
                    <a:bodyPr/>
                    <a:lstStyle/>
                    <a:p>
                      <a:pPr algn="ctr" fontAlgn="b"/>
                      <a:r>
                        <a:rPr lang="de-DE" sz="1600" b="0" i="0" u="none" strike="noStrike">
                          <a:effectLst/>
                          <a:latin typeface="Arial"/>
                        </a:rPr>
                        <a:t>14</a:t>
                      </a:r>
                    </a:p>
                  </a:txBody>
                  <a:tcPr marL="0" marR="0" marT="0" marB="0" anchor="b"/>
                </a:tc>
                <a:tc>
                  <a:txBody>
                    <a:bodyPr/>
                    <a:lstStyle/>
                    <a:p>
                      <a:pPr algn="ctr" fontAlgn="b"/>
                      <a:r>
                        <a:rPr lang="de-DE" sz="1600" b="0" i="0" u="none" strike="noStrike">
                          <a:effectLst/>
                          <a:latin typeface="Arial"/>
                        </a:rPr>
                        <a:t>43</a:t>
                      </a:r>
                    </a:p>
                  </a:txBody>
                  <a:tcPr marL="0" marR="0" marT="0" marB="0" anchor="b"/>
                </a:tc>
                <a:tc>
                  <a:txBody>
                    <a:bodyPr/>
                    <a:lstStyle/>
                    <a:p>
                      <a:pPr algn="ctr" fontAlgn="b"/>
                      <a:r>
                        <a:rPr lang="de-DE" sz="1600" b="0" i="0" u="none" strike="noStrike">
                          <a:effectLst/>
                          <a:latin typeface="Arial"/>
                        </a:rPr>
                        <a:t>206</a:t>
                      </a:r>
                    </a:p>
                  </a:txBody>
                  <a:tcPr marL="0" marR="0" marT="0" marB="0" anchor="b"/>
                </a:tc>
                <a:tc>
                  <a:txBody>
                    <a:bodyPr/>
                    <a:lstStyle/>
                    <a:p>
                      <a:pPr algn="ctr" fontAlgn="b"/>
                      <a:r>
                        <a:rPr lang="de-DE" sz="1600" b="0" i="0" u="none" strike="noStrike">
                          <a:effectLst/>
                          <a:latin typeface="Arial"/>
                        </a:rPr>
                        <a:t>561</a:t>
                      </a:r>
                    </a:p>
                  </a:txBody>
                  <a:tcPr marL="0" marR="0" marT="0" marB="0" anchor="b"/>
                </a:tc>
                <a:tc>
                  <a:txBody>
                    <a:bodyPr/>
                    <a:lstStyle/>
                    <a:p>
                      <a:pPr algn="ctr" fontAlgn="b"/>
                      <a:r>
                        <a:rPr lang="de-DE" sz="1600" b="0" i="0" u="none" strike="noStrike" dirty="0">
                          <a:effectLst/>
                          <a:latin typeface="Arial"/>
                        </a:rPr>
                        <a:t>1.235</a:t>
                      </a:r>
                    </a:p>
                  </a:txBody>
                  <a:tcPr marL="0" marR="0" marT="0" marB="0" anchor="b"/>
                </a:tc>
                <a:tc>
                  <a:txBody>
                    <a:bodyPr/>
                    <a:lstStyle/>
                    <a:p>
                      <a:pPr algn="ctr" fontAlgn="b"/>
                      <a:r>
                        <a:rPr lang="de-DE" sz="1600" b="0" i="0" u="none" strike="noStrike" dirty="0">
                          <a:effectLst/>
                          <a:latin typeface="Arial"/>
                        </a:rPr>
                        <a:t>1.935</a:t>
                      </a:r>
                    </a:p>
                  </a:txBody>
                  <a:tcPr marL="0" marR="0" marT="0" marB="0" anchor="b"/>
                </a:tc>
                <a:tc>
                  <a:txBody>
                    <a:bodyPr/>
                    <a:lstStyle/>
                    <a:p>
                      <a:pPr algn="ctr" fontAlgn="b"/>
                      <a:r>
                        <a:rPr lang="de-DE" sz="1600" b="0" i="0" u="none" strike="noStrike">
                          <a:effectLst/>
                          <a:latin typeface="Arial"/>
                        </a:rPr>
                        <a:t>521</a:t>
                      </a:r>
                    </a:p>
                  </a:txBody>
                  <a:tcPr marL="0" marR="0" marT="0" marB="0" anchor="b"/>
                </a:tc>
                <a:tc>
                  <a:txBody>
                    <a:bodyPr/>
                    <a:lstStyle/>
                    <a:p>
                      <a:pPr algn="ctr" fontAlgn="b"/>
                      <a:r>
                        <a:rPr lang="de-DE" sz="1600" b="0" i="0" u="none" strike="noStrike">
                          <a:effectLst/>
                          <a:latin typeface="Arial"/>
                        </a:rPr>
                        <a:t>5</a:t>
                      </a:r>
                    </a:p>
                  </a:txBody>
                  <a:tcPr marL="0" marR="0" marT="0" marB="0" anchor="b"/>
                </a:tc>
              </a:tr>
              <a:tr h="325441">
                <a:tc>
                  <a:txBody>
                    <a:bodyPr/>
                    <a:lstStyle/>
                    <a:p>
                      <a:pPr algn="l" fontAlgn="b"/>
                      <a:r>
                        <a:rPr lang="de-DE" sz="1600" b="0" i="0" u="none" strike="noStrike" dirty="0">
                          <a:effectLst/>
                          <a:latin typeface="+mj-lt"/>
                        </a:rPr>
                        <a:t>weiblich</a:t>
                      </a:r>
                    </a:p>
                  </a:txBody>
                  <a:tcPr marL="0" marR="0" marT="0" marB="0" anchor="ctr"/>
                </a:tc>
                <a:tc>
                  <a:txBody>
                    <a:bodyPr/>
                    <a:lstStyle/>
                    <a:p>
                      <a:pPr algn="ctr" fontAlgn="b"/>
                      <a:r>
                        <a:rPr lang="de-DE" sz="1600" b="0" i="0" u="none" strike="noStrike">
                          <a:effectLst/>
                          <a:latin typeface="Arial"/>
                        </a:rPr>
                        <a:t>1</a:t>
                      </a:r>
                    </a:p>
                  </a:txBody>
                  <a:tcPr marL="0" marR="0" marT="0" marB="0" anchor="b"/>
                </a:tc>
                <a:tc>
                  <a:txBody>
                    <a:bodyPr/>
                    <a:lstStyle/>
                    <a:p>
                      <a:pPr algn="ctr" fontAlgn="b"/>
                      <a:endParaRPr lang="de-DE" sz="1600" b="0" i="0" u="none" strike="noStrike">
                        <a:effectLst/>
                        <a:latin typeface="Arial"/>
                      </a:endParaRPr>
                    </a:p>
                  </a:txBody>
                  <a:tcPr marL="0" marR="0" marT="0" marB="0" anchor="b"/>
                </a:tc>
                <a:tc>
                  <a:txBody>
                    <a:bodyPr/>
                    <a:lstStyle/>
                    <a:p>
                      <a:pPr algn="ctr" fontAlgn="b"/>
                      <a:r>
                        <a:rPr lang="de-DE" sz="1600" b="0" i="0" u="none" strike="noStrike" dirty="0">
                          <a:effectLst/>
                          <a:latin typeface="Arial"/>
                        </a:rPr>
                        <a:t>2</a:t>
                      </a:r>
                    </a:p>
                  </a:txBody>
                  <a:tcPr marL="0" marR="0" marT="0" marB="0" anchor="b"/>
                </a:tc>
                <a:tc>
                  <a:txBody>
                    <a:bodyPr/>
                    <a:lstStyle/>
                    <a:p>
                      <a:pPr algn="ctr" fontAlgn="b"/>
                      <a:r>
                        <a:rPr lang="de-DE" sz="1600" b="0" i="0" u="none" strike="noStrike" dirty="0">
                          <a:effectLst/>
                          <a:latin typeface="Arial"/>
                        </a:rPr>
                        <a:t>6</a:t>
                      </a:r>
                    </a:p>
                  </a:txBody>
                  <a:tcPr marL="0" marR="0" marT="0" marB="0" anchor="b"/>
                </a:tc>
                <a:tc>
                  <a:txBody>
                    <a:bodyPr/>
                    <a:lstStyle/>
                    <a:p>
                      <a:pPr algn="ctr" fontAlgn="b"/>
                      <a:r>
                        <a:rPr lang="de-DE" sz="1600" b="0" i="0" u="none" strike="noStrike" dirty="0">
                          <a:effectLst/>
                          <a:latin typeface="Arial"/>
                        </a:rPr>
                        <a:t>17</a:t>
                      </a:r>
                    </a:p>
                  </a:txBody>
                  <a:tcPr marL="0" marR="0" marT="0" marB="0" anchor="b"/>
                </a:tc>
                <a:tc>
                  <a:txBody>
                    <a:bodyPr/>
                    <a:lstStyle/>
                    <a:p>
                      <a:pPr algn="ctr" fontAlgn="b"/>
                      <a:r>
                        <a:rPr lang="de-DE" sz="1600" b="0" i="0" u="none" strike="noStrike" dirty="0">
                          <a:effectLst/>
                          <a:latin typeface="Arial"/>
                        </a:rPr>
                        <a:t>70</a:t>
                      </a:r>
                    </a:p>
                  </a:txBody>
                  <a:tcPr marL="0" marR="0" marT="0" marB="0" anchor="b"/>
                </a:tc>
                <a:tc>
                  <a:txBody>
                    <a:bodyPr/>
                    <a:lstStyle/>
                    <a:p>
                      <a:pPr algn="ctr" fontAlgn="b"/>
                      <a:r>
                        <a:rPr lang="de-DE" sz="1600" b="0" i="0" u="none" strike="noStrike" dirty="0">
                          <a:effectLst/>
                          <a:latin typeface="Arial"/>
                        </a:rPr>
                        <a:t>199</a:t>
                      </a:r>
                    </a:p>
                  </a:txBody>
                  <a:tcPr marL="0" marR="0" marT="0" marB="0" anchor="b"/>
                </a:tc>
                <a:tc>
                  <a:txBody>
                    <a:bodyPr/>
                    <a:lstStyle/>
                    <a:p>
                      <a:pPr algn="ctr" fontAlgn="b"/>
                      <a:r>
                        <a:rPr lang="de-DE" sz="1600" b="0" i="0" u="none" strike="noStrike" dirty="0">
                          <a:effectLst/>
                          <a:latin typeface="Arial"/>
                        </a:rPr>
                        <a:t>597</a:t>
                      </a:r>
                    </a:p>
                  </a:txBody>
                  <a:tcPr marL="0" marR="0" marT="0" marB="0" anchor="b"/>
                </a:tc>
                <a:tc>
                  <a:txBody>
                    <a:bodyPr/>
                    <a:lstStyle/>
                    <a:p>
                      <a:pPr algn="ctr" fontAlgn="b"/>
                      <a:r>
                        <a:rPr lang="de-DE" sz="1600" b="0" i="0" u="none" strike="noStrike" dirty="0">
                          <a:effectLst/>
                          <a:latin typeface="Arial"/>
                        </a:rPr>
                        <a:t>1.738</a:t>
                      </a:r>
                    </a:p>
                  </a:txBody>
                  <a:tcPr marL="0" marR="0" marT="0" marB="0" anchor="b"/>
                </a:tc>
                <a:tc>
                  <a:txBody>
                    <a:bodyPr/>
                    <a:lstStyle/>
                    <a:p>
                      <a:pPr algn="ctr" fontAlgn="b"/>
                      <a:r>
                        <a:rPr lang="de-DE" sz="1600" b="0" i="0" u="none" strike="noStrike" dirty="0">
                          <a:effectLst/>
                          <a:latin typeface="Arial"/>
                        </a:rPr>
                        <a:t>966</a:t>
                      </a:r>
                    </a:p>
                  </a:txBody>
                  <a:tcPr marL="0" marR="0" marT="0" marB="0" anchor="b"/>
                </a:tc>
                <a:tc>
                  <a:txBody>
                    <a:bodyPr/>
                    <a:lstStyle/>
                    <a:p>
                      <a:pPr algn="ctr" fontAlgn="b"/>
                      <a:r>
                        <a:rPr lang="de-DE" sz="1600" b="0" i="0" u="none" strike="noStrike" dirty="0">
                          <a:effectLst/>
                          <a:latin typeface="Arial"/>
                        </a:rPr>
                        <a:t>45</a:t>
                      </a:r>
                    </a:p>
                  </a:txBody>
                  <a:tcPr marL="0" marR="0" marT="0" marB="0" anchor="b"/>
                </a:tc>
              </a:tr>
            </a:tbl>
          </a:graphicData>
        </a:graphic>
      </p:graphicFrame>
    </p:spTree>
    <p:extLst>
      <p:ext uri="{BB962C8B-B14F-4D97-AF65-F5344CB8AC3E}">
        <p14:creationId xmlns:p14="http://schemas.microsoft.com/office/powerpoint/2010/main" val="772096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677108"/>
          </a:xfrm>
        </p:spPr>
        <p:txBody>
          <a:bodyPr/>
          <a:lstStyle/>
          <a:p>
            <a:r>
              <a:rPr lang="de-DE" dirty="0" smtClean="0"/>
              <a:t>Alter, Geschlecht, Anteil </a:t>
            </a:r>
            <a:r>
              <a:rPr lang="de-DE" dirty="0"/>
              <a:t>der Hospitalisierten und der Anteil der Verstorbenen nach </a:t>
            </a:r>
            <a:r>
              <a:rPr lang="de-DE" dirty="0" smtClean="0"/>
              <a:t>Meldewoche </a:t>
            </a:r>
            <a:r>
              <a:rPr lang="de-DE" sz="1400" dirty="0" smtClean="0"/>
              <a:t>(Datenstand 19.05.2020, 0:00 Uhr)</a:t>
            </a:r>
            <a:endParaRPr lang="de-DE" sz="1400" dirty="0"/>
          </a:p>
        </p:txBody>
      </p:sp>
      <p:sp>
        <p:nvSpPr>
          <p:cNvPr id="4" name="Datumsplatzhalter 3"/>
          <p:cNvSpPr>
            <a:spLocks noGrp="1"/>
          </p:cNvSpPr>
          <p:nvPr>
            <p:ph type="dt" sz="half" idx="14"/>
          </p:nvPr>
        </p:nvSpPr>
        <p:spPr/>
        <p:txBody>
          <a:bodyPr/>
          <a:lstStyle/>
          <a:p>
            <a:r>
              <a:rPr lang="de-DE" smtClean="0"/>
              <a:t>22.05.2020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25</a:t>
            </a:fld>
            <a:endParaRPr lang="de-DE" dirty="0"/>
          </a:p>
        </p:txBody>
      </p:sp>
      <p:sp>
        <p:nvSpPr>
          <p:cNvPr id="9" name="Textfeld 8"/>
          <p:cNvSpPr txBox="1"/>
          <p:nvPr/>
        </p:nvSpPr>
        <p:spPr>
          <a:xfrm>
            <a:off x="324535" y="5701084"/>
            <a:ext cx="7728385" cy="523220"/>
          </a:xfrm>
          <a:prstGeom prst="rect">
            <a:avLst/>
          </a:prstGeom>
          <a:noFill/>
        </p:spPr>
        <p:txBody>
          <a:bodyPr wrap="square" rtlCol="0">
            <a:spAutoFit/>
          </a:bodyPr>
          <a:lstStyle/>
          <a:p>
            <a:r>
              <a:rPr lang="de-DE" sz="1400" dirty="0" smtClean="0"/>
              <a:t>*Die </a:t>
            </a:r>
            <a:r>
              <a:rPr lang="de-DE" sz="1400" dirty="0"/>
              <a:t>Anteile der Verstorbenen in den Meldewochen </a:t>
            </a:r>
            <a:r>
              <a:rPr lang="de-DE" sz="1400" dirty="0" smtClean="0"/>
              <a:t>19  </a:t>
            </a:r>
            <a:r>
              <a:rPr lang="de-DE" sz="1400" dirty="0"/>
              <a:t>und </a:t>
            </a:r>
            <a:r>
              <a:rPr lang="de-DE" sz="1400" dirty="0" smtClean="0"/>
              <a:t>20  </a:t>
            </a:r>
            <a:r>
              <a:rPr lang="de-DE" sz="1400" dirty="0"/>
              <a:t>sind noch nicht aussagekräftig, da der Ausgang der in diesen Meldewochen übermittelten Erkrankungen noch unklar ist.</a:t>
            </a:r>
          </a:p>
        </p:txBody>
      </p:sp>
      <p:pic>
        <p:nvPicPr>
          <p:cNvPr id="24577" name="Picture 1"/>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38785" y="1876425"/>
            <a:ext cx="9070408" cy="25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3431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22.05.2020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26</a:t>
            </a:fld>
            <a:endParaRPr lang="de-DE"/>
          </a:p>
        </p:txBody>
      </p:sp>
      <p:sp>
        <p:nvSpPr>
          <p:cNvPr id="2" name="Titel 1"/>
          <p:cNvSpPr>
            <a:spLocks noGrp="1"/>
          </p:cNvSpPr>
          <p:nvPr>
            <p:ph type="title"/>
          </p:nvPr>
        </p:nvSpPr>
        <p:spPr>
          <a:xfrm>
            <a:off x="236765" y="195532"/>
            <a:ext cx="6784521" cy="615553"/>
          </a:xfrm>
          <a:solidFill>
            <a:srgbClr val="045AA6"/>
          </a:solidFill>
        </p:spPr>
        <p:txBody>
          <a:bodyPr lIns="72000"/>
          <a:lstStyle/>
          <a:p>
            <a:pPr>
              <a:spcBef>
                <a:spcPts val="600"/>
              </a:spcBef>
            </a:pPr>
            <a:r>
              <a:rPr lang="de-DE" sz="2000" dirty="0" smtClean="0">
                <a:solidFill>
                  <a:schemeClr val="bg1"/>
                </a:solidFill>
              </a:rPr>
              <a:t>Übermittelte Fälle nach Tätigkeit oder Betreuung in Einrichtungen; </a:t>
            </a:r>
            <a:r>
              <a:rPr lang="de-DE" sz="1400" dirty="0">
                <a:solidFill>
                  <a:schemeClr val="bg1"/>
                </a:solidFill>
              </a:rPr>
              <a:t>(Datenstand: </a:t>
            </a:r>
            <a:r>
              <a:rPr lang="de-DE" sz="1400" dirty="0" smtClean="0">
                <a:solidFill>
                  <a:schemeClr val="bg1"/>
                </a:solidFill>
              </a:rPr>
              <a:t>22.05.2020. 0:00)</a:t>
            </a:r>
            <a:endParaRPr lang="de-DE" sz="1400" dirty="0">
              <a:solidFill>
                <a:schemeClr val="bg1"/>
              </a:solidFill>
            </a:endParaRPr>
          </a:p>
        </p:txBody>
      </p:sp>
      <p:sp>
        <p:nvSpPr>
          <p:cNvPr id="5" name="Rechteck 4"/>
          <p:cNvSpPr/>
          <p:nvPr/>
        </p:nvSpPr>
        <p:spPr>
          <a:xfrm>
            <a:off x="425991" y="6012905"/>
            <a:ext cx="8463031" cy="261610"/>
          </a:xfrm>
          <a:prstGeom prst="rect">
            <a:avLst/>
          </a:prstGeom>
        </p:spPr>
        <p:txBody>
          <a:bodyPr wrap="square">
            <a:spAutoFit/>
          </a:bodyPr>
          <a:lstStyle/>
          <a:p>
            <a:pPr lvl="0" defTabSz="914400" eaLnBrk="0" fontAlgn="base" hangingPunct="0">
              <a:spcBef>
                <a:spcPct val="0"/>
              </a:spcBef>
              <a:spcAft>
                <a:spcPct val="0"/>
              </a:spcAft>
            </a:pPr>
            <a:r>
              <a:rPr lang="de-DE" altLang="de-DE" sz="1100" dirty="0" smtClean="0">
                <a:latin typeface="Calibri" pitchFamily="34" charset="0"/>
                <a:ea typeface="MS Mincho" charset="-128"/>
                <a:cs typeface="Calibri" pitchFamily="34" charset="0"/>
              </a:rPr>
              <a:t>* Für Betreuung nach §33 nur </a:t>
            </a:r>
            <a:r>
              <a:rPr lang="de-DE" altLang="de-DE" sz="1100" dirty="0">
                <a:latin typeface="Calibri" pitchFamily="34" charset="0"/>
                <a:ea typeface="MS Mincho" charset="-128"/>
                <a:cs typeface="Calibri" pitchFamily="34" charset="0"/>
              </a:rPr>
              <a:t>Fälle unter 18 </a:t>
            </a:r>
            <a:r>
              <a:rPr lang="de-DE" altLang="de-DE" sz="1100">
                <a:latin typeface="Calibri" pitchFamily="34" charset="0"/>
                <a:ea typeface="MS Mincho" charset="-128"/>
                <a:cs typeface="Calibri" pitchFamily="34" charset="0"/>
              </a:rPr>
              <a:t>Jahren </a:t>
            </a:r>
            <a:r>
              <a:rPr lang="de-DE" altLang="de-DE" sz="1100" smtClean="0">
                <a:latin typeface="Calibri" pitchFamily="34" charset="0"/>
                <a:ea typeface="MS Mincho" charset="-128"/>
                <a:cs typeface="Calibri" pitchFamily="34" charset="0"/>
              </a:rPr>
              <a:t>berücksichtigt, </a:t>
            </a:r>
            <a:r>
              <a:rPr lang="de-DE" altLang="de-DE" sz="1100" dirty="0">
                <a:latin typeface="Calibri" pitchFamily="34" charset="0"/>
                <a:ea typeface="MS Mincho" charset="-128"/>
                <a:cs typeface="Calibri" pitchFamily="34" charset="0"/>
              </a:rPr>
              <a:t>da bei anderer Angabe von Fehleingaben ausgegangen werden kann</a:t>
            </a:r>
            <a:endParaRPr lang="de-DE" altLang="de-DE" sz="1100" dirty="0">
              <a:latin typeface="Arial" pitchFamily="34" charset="0"/>
              <a:cs typeface="Arial" pitchFamily="34" charset="0"/>
            </a:endParaRPr>
          </a:p>
        </p:txBody>
      </p:sp>
      <p:sp>
        <p:nvSpPr>
          <p:cNvPr id="7" name="Rectangle 1"/>
          <p:cNvSpPr>
            <a:spLocks noChangeArrowheads="1"/>
          </p:cNvSpPr>
          <p:nvPr/>
        </p:nvSpPr>
        <p:spPr bwMode="auto">
          <a:xfrm>
            <a:off x="236765" y="910802"/>
            <a:ext cx="82859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fontAlgn="base">
              <a:spcBef>
                <a:spcPct val="0"/>
              </a:spcBef>
              <a:spcAft>
                <a:spcPct val="0"/>
              </a:spcAft>
            </a:pPr>
            <a:r>
              <a:rPr kumimoji="0" lang="de-DE" altLang="de-DE" sz="1200" b="1" i="0" u="none" strike="noStrike" cap="none" normalizeH="0" baseline="0" dirty="0" smtClean="0">
                <a:ln>
                  <a:noFill/>
                </a:ln>
                <a:effectLst/>
                <a:latin typeface="Calibri" pitchFamily="34" charset="0"/>
                <a:ea typeface="MS Mincho" charset="-128"/>
                <a:cs typeface="Calibri" pitchFamily="34" charset="0"/>
              </a:rPr>
              <a:t>Übermittelte COVID-19-Fälle nach Tätigkeit oder Betreuung in Einrichtungen mit besonderer Relevanz für die Transmission von Infektionskrankheiten (Angaben </a:t>
            </a:r>
            <a:r>
              <a:rPr lang="de-DE" altLang="de-DE" sz="1200" b="1" dirty="0">
                <a:latin typeface="Calibri" pitchFamily="34" charset="0"/>
                <a:ea typeface="MS Mincho" charset="-128"/>
                <a:cs typeface="Calibri" pitchFamily="34" charset="0"/>
              </a:rPr>
              <a:t>für </a:t>
            </a:r>
            <a:r>
              <a:rPr lang="de-DE" altLang="de-DE" sz="1200" b="1" dirty="0" smtClean="0">
                <a:latin typeface="Calibri" pitchFamily="34" charset="0"/>
                <a:ea typeface="MS Mincho" charset="-128"/>
                <a:cs typeface="Calibri" pitchFamily="34" charset="0"/>
              </a:rPr>
              <a:t>176.287 </a:t>
            </a:r>
            <a:r>
              <a:rPr kumimoji="0" lang="de-DE" altLang="de-DE" sz="1200" b="1" i="0" u="none" strike="noStrike" cap="none" normalizeH="0" baseline="0" dirty="0" smtClean="0">
                <a:ln>
                  <a:noFill/>
                </a:ln>
                <a:effectLst/>
                <a:latin typeface="Calibri" pitchFamily="34" charset="0"/>
                <a:ea typeface="MS Mincho" charset="-128"/>
                <a:cs typeface="Calibri" pitchFamily="34" charset="0"/>
              </a:rPr>
              <a:t>Fälle*, davon 52.627 nicht erhoben oder nicht ermittelbar)</a:t>
            </a:r>
            <a:endParaRPr kumimoji="0" lang="de-DE" altLang="de-DE" sz="1200" b="0" i="0" u="none" strike="noStrike" cap="none" normalizeH="0" baseline="0" dirty="0" smtClean="0">
              <a:ln>
                <a:noFill/>
              </a:ln>
              <a:effectLst/>
              <a:latin typeface="Arial" pitchFamily="34" charset="0"/>
              <a:cs typeface="Arial" pitchFamily="34" charset="0"/>
            </a:endParaRPr>
          </a:p>
        </p:txBody>
      </p:sp>
      <p:graphicFrame>
        <p:nvGraphicFramePr>
          <p:cNvPr id="8" name="Tabelle 7"/>
          <p:cNvGraphicFramePr>
            <a:graphicFrameLocks noGrp="1"/>
          </p:cNvGraphicFramePr>
          <p:nvPr>
            <p:extLst>
              <p:ext uri="{D42A27DB-BD31-4B8C-83A1-F6EECF244321}">
                <p14:modId xmlns:p14="http://schemas.microsoft.com/office/powerpoint/2010/main" val="3284792385"/>
              </p:ext>
            </p:extLst>
          </p:nvPr>
        </p:nvGraphicFramePr>
        <p:xfrm>
          <a:off x="425992" y="1685556"/>
          <a:ext cx="8292706" cy="4109190"/>
        </p:xfrm>
        <a:graphic>
          <a:graphicData uri="http://schemas.openxmlformats.org/drawingml/2006/table">
            <a:tbl>
              <a:tblPr firstRow="1" firstCol="1" bandRow="1">
                <a:tableStyleId>{5C22544A-7EE6-4342-B048-85BDC9FD1C3A}</a:tableStyleId>
              </a:tblPr>
              <a:tblGrid>
                <a:gridCol w="2854349"/>
                <a:gridCol w="1139418"/>
                <a:gridCol w="1265467"/>
                <a:gridCol w="1265467"/>
                <a:gridCol w="1013369"/>
                <a:gridCol w="754636"/>
              </a:tblGrid>
              <a:tr h="585463">
                <a:tc>
                  <a:txBody>
                    <a:bodyPr/>
                    <a:lstStyle/>
                    <a:p>
                      <a:pPr>
                        <a:lnSpc>
                          <a:spcPct val="115000"/>
                        </a:lnSpc>
                        <a:spcAft>
                          <a:spcPts val="600"/>
                        </a:spcAft>
                      </a:pPr>
                      <a:r>
                        <a:rPr lang="de-DE" sz="1100" dirty="0">
                          <a:effectLst/>
                        </a:rPr>
                        <a:t>Einrichtung gemäß</a:t>
                      </a:r>
                      <a:endParaRPr lang="de-DE" sz="1100" dirty="0">
                        <a:effectLst/>
                        <a:latin typeface="Calibri"/>
                        <a:ea typeface="MS Mincho"/>
                        <a:cs typeface="Times New Roman"/>
                      </a:endParaRPr>
                    </a:p>
                  </a:txBody>
                  <a:tcPr marL="44450" marR="44450" marT="9525" marB="0" anchor="ctr"/>
                </a:tc>
                <a:tc>
                  <a:txBody>
                    <a:bodyPr/>
                    <a:lstStyle/>
                    <a:p>
                      <a:pPr algn="r">
                        <a:lnSpc>
                          <a:spcPct val="115000"/>
                        </a:lnSpc>
                        <a:spcAft>
                          <a:spcPts val="600"/>
                        </a:spcAft>
                      </a:pPr>
                      <a:r>
                        <a:rPr lang="de-DE" sz="1100">
                          <a:effectLst/>
                        </a:rPr>
                        <a:t> </a:t>
                      </a:r>
                      <a:endParaRPr lang="de-DE" sz="1100">
                        <a:effectLst/>
                        <a:latin typeface="Calibri"/>
                        <a:ea typeface="MS Mincho"/>
                        <a:cs typeface="Times New Roman"/>
                      </a:endParaRPr>
                    </a:p>
                  </a:txBody>
                  <a:tcPr marL="0" marR="0" marT="0" marB="0" anchor="ctr"/>
                </a:tc>
                <a:tc>
                  <a:txBody>
                    <a:bodyPr/>
                    <a:lstStyle/>
                    <a:p>
                      <a:pPr algn="ctr">
                        <a:lnSpc>
                          <a:spcPct val="115000"/>
                        </a:lnSpc>
                        <a:spcAft>
                          <a:spcPts val="1200"/>
                        </a:spcAft>
                      </a:pPr>
                      <a:r>
                        <a:rPr lang="de-DE" sz="1100">
                          <a:effectLst/>
                        </a:rPr>
                        <a:t>Gesamt</a:t>
                      </a:r>
                      <a:endParaRPr lang="de-DE" sz="1100">
                        <a:effectLst/>
                        <a:latin typeface="Calibri"/>
                        <a:ea typeface="MS Mincho"/>
                        <a:cs typeface="Times New Roman"/>
                      </a:endParaRPr>
                    </a:p>
                  </a:txBody>
                  <a:tcPr marL="44450" marR="44450" marT="9525" marB="0" anchor="ctr"/>
                </a:tc>
                <a:tc>
                  <a:txBody>
                    <a:bodyPr/>
                    <a:lstStyle/>
                    <a:p>
                      <a:pPr algn="ctr">
                        <a:lnSpc>
                          <a:spcPct val="115000"/>
                        </a:lnSpc>
                        <a:spcAft>
                          <a:spcPts val="1200"/>
                        </a:spcAft>
                      </a:pPr>
                      <a:r>
                        <a:rPr lang="de-DE" sz="1100">
                          <a:effectLst/>
                        </a:rPr>
                        <a:t>Hospitalisiert</a:t>
                      </a:r>
                      <a:endParaRPr lang="de-DE" sz="1100">
                        <a:effectLst/>
                        <a:latin typeface="Calibri"/>
                        <a:ea typeface="MS Mincho"/>
                        <a:cs typeface="Times New Roman"/>
                      </a:endParaRPr>
                    </a:p>
                  </a:txBody>
                  <a:tcPr marL="44450" marR="44450" marT="9525" marB="0" anchor="ctr"/>
                </a:tc>
                <a:tc>
                  <a:txBody>
                    <a:bodyPr/>
                    <a:lstStyle/>
                    <a:p>
                      <a:pPr algn="ctr">
                        <a:lnSpc>
                          <a:spcPct val="115000"/>
                        </a:lnSpc>
                        <a:spcAft>
                          <a:spcPts val="1200"/>
                        </a:spcAft>
                      </a:pPr>
                      <a:r>
                        <a:rPr lang="de-DE" sz="1100">
                          <a:effectLst/>
                        </a:rPr>
                        <a:t>Verstorben</a:t>
                      </a:r>
                      <a:endParaRPr lang="de-DE" sz="1100">
                        <a:effectLst/>
                        <a:latin typeface="Calibri"/>
                        <a:ea typeface="MS Mincho"/>
                        <a:cs typeface="Times New Roman"/>
                      </a:endParaRPr>
                    </a:p>
                  </a:txBody>
                  <a:tcPr marL="0" marR="0" marT="0" marB="0" anchor="ctr"/>
                </a:tc>
                <a:tc>
                  <a:txBody>
                    <a:bodyPr/>
                    <a:lstStyle/>
                    <a:p>
                      <a:pPr algn="ctr">
                        <a:lnSpc>
                          <a:spcPct val="115000"/>
                        </a:lnSpc>
                        <a:spcAft>
                          <a:spcPts val="0"/>
                        </a:spcAft>
                      </a:pPr>
                      <a:r>
                        <a:rPr lang="de-DE" sz="1100">
                          <a:effectLst/>
                        </a:rPr>
                        <a:t>Genesen </a:t>
                      </a:r>
                    </a:p>
                    <a:p>
                      <a:pPr algn="ctr">
                        <a:lnSpc>
                          <a:spcPct val="115000"/>
                        </a:lnSpc>
                        <a:spcAft>
                          <a:spcPts val="0"/>
                        </a:spcAft>
                      </a:pPr>
                      <a:r>
                        <a:rPr lang="de-DE" sz="900">
                          <a:effectLst/>
                        </a:rPr>
                        <a:t>(Schätzung)</a:t>
                      </a:r>
                      <a:endParaRPr lang="de-DE" sz="1100">
                        <a:effectLst/>
                        <a:latin typeface="Calibri"/>
                        <a:ea typeface="MS Mincho"/>
                        <a:cs typeface="Times New Roman"/>
                      </a:endParaRPr>
                    </a:p>
                  </a:txBody>
                  <a:tcPr marL="0" marR="0" marT="0" marB="0" anchor="ctr"/>
                </a:tc>
              </a:tr>
              <a:tr h="405882">
                <a:tc rowSpan="2">
                  <a:txBody>
                    <a:bodyPr/>
                    <a:lstStyle/>
                    <a:p>
                      <a:pPr>
                        <a:lnSpc>
                          <a:spcPct val="115000"/>
                        </a:lnSpc>
                        <a:spcBef>
                          <a:spcPts val="100"/>
                        </a:spcBef>
                        <a:spcAft>
                          <a:spcPts val="100"/>
                        </a:spcAft>
                      </a:pPr>
                      <a:r>
                        <a:rPr lang="de-DE" sz="1000" dirty="0">
                          <a:effectLst/>
                        </a:rPr>
                        <a:t>§ 23 IfSG (z.B</a:t>
                      </a:r>
                      <a:r>
                        <a:rPr lang="de-DE" sz="1000">
                          <a:effectLst/>
                        </a:rPr>
                        <a:t>. </a:t>
                      </a:r>
                      <a:r>
                        <a:rPr lang="de-DE" sz="1000" smtClean="0">
                          <a:effectLst/>
                        </a:rPr>
                        <a:t>Krankenhäuser, </a:t>
                      </a:r>
                      <a:r>
                        <a:rPr lang="de-DE" sz="1000">
                          <a:effectLst/>
                        </a:rPr>
                        <a:t>ärztliche </a:t>
                      </a:r>
                      <a:r>
                        <a:rPr lang="de-DE" sz="1000" smtClean="0">
                          <a:effectLst/>
                        </a:rPr>
                        <a:t>Praxen, </a:t>
                      </a:r>
                      <a:r>
                        <a:rPr lang="de-DE" sz="1000" dirty="0">
                          <a:effectLst/>
                        </a:rPr>
                        <a:t>Dialyseeinrichtungen und Rettungsdienste)</a:t>
                      </a:r>
                      <a:endParaRPr lang="de-DE" sz="1100" dirty="0">
                        <a:effectLst/>
                        <a:latin typeface="Calibri"/>
                        <a:ea typeface="MS Mincho"/>
                        <a:cs typeface="Times New Roman"/>
                      </a:endParaRPr>
                    </a:p>
                  </a:txBody>
                  <a:tcPr marL="44450" marR="44450" marT="9525" marB="0" anchor="ctr"/>
                </a:tc>
                <a:tc>
                  <a:txBody>
                    <a:bodyPr/>
                    <a:lstStyle/>
                    <a:p>
                      <a:pPr algn="ctr">
                        <a:lnSpc>
                          <a:spcPct val="115000"/>
                        </a:lnSpc>
                        <a:spcBef>
                          <a:spcPts val="100"/>
                        </a:spcBef>
                        <a:spcAft>
                          <a:spcPts val="100"/>
                        </a:spcAft>
                      </a:pPr>
                      <a:r>
                        <a:rPr lang="de-DE" sz="1100" dirty="0">
                          <a:effectLst/>
                        </a:rPr>
                        <a:t>Betreut/ untergebracht</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kern="1200" dirty="0" smtClean="0">
                          <a:effectLst/>
                        </a:rPr>
                        <a:t>2.790</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200" dirty="0" smtClean="0">
                          <a:solidFill>
                            <a:schemeClr val="tx1"/>
                          </a:solidFill>
                          <a:effectLst/>
                        </a:rPr>
                        <a:t>1.938</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rPr>
                        <a:t>527</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200" kern="1200" dirty="0" smtClean="0">
                          <a:solidFill>
                            <a:schemeClr val="tx1"/>
                          </a:solidFill>
                          <a:effectLst/>
                        </a:rPr>
                        <a:t>2.000</a:t>
                      </a:r>
                      <a:endParaRPr lang="de-DE" sz="1200" dirty="0">
                        <a:solidFill>
                          <a:schemeClr val="tx1"/>
                        </a:solidFill>
                        <a:effectLst/>
                        <a:latin typeface="Cambria"/>
                        <a:ea typeface="Times New Roman"/>
                      </a:endParaRPr>
                    </a:p>
                  </a:txBody>
                  <a:tcPr marL="0" marR="0" marT="0" marB="0" anchor="ctr"/>
                </a:tc>
              </a:tr>
              <a:tr h="405882">
                <a:tc vMerge="1">
                  <a:txBody>
                    <a:bodyPr/>
                    <a:lstStyle/>
                    <a:p>
                      <a:endParaRPr lang="de-DE"/>
                    </a:p>
                  </a:txBody>
                  <a:tcPr/>
                </a:tc>
                <a:tc>
                  <a:txBody>
                    <a:bodyPr/>
                    <a:lstStyle/>
                    <a:p>
                      <a:pPr algn="ctr">
                        <a:lnSpc>
                          <a:spcPct val="115000"/>
                        </a:lnSpc>
                        <a:spcBef>
                          <a:spcPts val="100"/>
                        </a:spcBef>
                        <a:spcAft>
                          <a:spcPts val="100"/>
                        </a:spcAft>
                      </a:pPr>
                      <a:r>
                        <a:rPr lang="de-DE" sz="1100" dirty="0">
                          <a:effectLst/>
                        </a:rPr>
                        <a:t>Tätigkeit in Einrichtung</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kern="1200" dirty="0" smtClean="0">
                          <a:effectLst/>
                        </a:rPr>
                        <a:t>12.214</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200" kern="1200" dirty="0" smtClean="0">
                          <a:solidFill>
                            <a:schemeClr val="tx1"/>
                          </a:solidFill>
                          <a:effectLst/>
                        </a:rPr>
                        <a:t>562</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200" kern="1200" dirty="0" smtClean="0">
                          <a:solidFill>
                            <a:schemeClr val="tx1"/>
                          </a:solidFill>
                          <a:effectLst/>
                        </a:rPr>
                        <a:t>19</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200" kern="1200" dirty="0" smtClean="0">
                          <a:solidFill>
                            <a:schemeClr val="tx1"/>
                          </a:solidFill>
                          <a:effectLst/>
                          <a:latin typeface="+mn-lt"/>
                          <a:ea typeface="+mn-ea"/>
                        </a:rPr>
                        <a:t>11.700</a:t>
                      </a:r>
                      <a:endParaRPr lang="de-DE" sz="1200" dirty="0">
                        <a:solidFill>
                          <a:schemeClr val="tx1"/>
                        </a:solidFill>
                        <a:effectLst/>
                        <a:latin typeface="Cambria"/>
                        <a:ea typeface="Times New Roman"/>
                      </a:endParaRPr>
                    </a:p>
                  </a:txBody>
                  <a:tcPr marL="0" marR="0" marT="0" marB="0" anchor="ctr"/>
                </a:tc>
              </a:tr>
              <a:tr h="391136">
                <a:tc rowSpan="2">
                  <a:txBody>
                    <a:bodyPr/>
                    <a:lstStyle/>
                    <a:p>
                      <a:pPr>
                        <a:lnSpc>
                          <a:spcPct val="115000"/>
                        </a:lnSpc>
                        <a:spcBef>
                          <a:spcPts val="100"/>
                        </a:spcBef>
                        <a:spcAft>
                          <a:spcPts val="100"/>
                        </a:spcAft>
                      </a:pPr>
                      <a:r>
                        <a:rPr lang="de-DE" sz="1000" dirty="0">
                          <a:effectLst/>
                        </a:rPr>
                        <a:t>§ 33 IfSG (z.B</a:t>
                      </a:r>
                      <a:r>
                        <a:rPr lang="de-DE" sz="1000">
                          <a:effectLst/>
                        </a:rPr>
                        <a:t>. </a:t>
                      </a:r>
                      <a:r>
                        <a:rPr lang="de-DE" sz="1000" smtClean="0">
                          <a:effectLst/>
                        </a:rPr>
                        <a:t>Kitas, Kinderhorte, Schulen, </a:t>
                      </a:r>
                      <a:r>
                        <a:rPr lang="de-DE" sz="1000" dirty="0">
                          <a:effectLst/>
                        </a:rPr>
                        <a:t>Heime und Ferienlager)</a:t>
                      </a:r>
                      <a:endParaRPr lang="de-DE" sz="1100" dirty="0">
                        <a:effectLst/>
                        <a:latin typeface="Calibri"/>
                        <a:ea typeface="MS Mincho"/>
                        <a:cs typeface="Times New Roman"/>
                      </a:endParaRPr>
                    </a:p>
                  </a:txBody>
                  <a:tcPr marL="44450" marR="44450" marT="9525" marB="0" anchor="ctr"/>
                </a:tc>
                <a:tc>
                  <a:txBody>
                    <a:bodyPr/>
                    <a:lstStyle/>
                    <a:p>
                      <a:pPr algn="ctr">
                        <a:lnSpc>
                          <a:spcPct val="115000"/>
                        </a:lnSpc>
                        <a:spcBef>
                          <a:spcPts val="100"/>
                        </a:spcBef>
                        <a:spcAft>
                          <a:spcPts val="100"/>
                        </a:spcAft>
                      </a:pPr>
                      <a:r>
                        <a:rPr lang="de-DE" sz="1100" dirty="0">
                          <a:effectLst/>
                        </a:rPr>
                        <a:t>Betreut/ untergebracht</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kern="1200" dirty="0" smtClean="0">
                          <a:effectLst/>
                        </a:rPr>
                        <a:t>2.042*</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200" dirty="0" smtClean="0">
                          <a:solidFill>
                            <a:schemeClr val="tx1"/>
                          </a:solidFill>
                          <a:effectLst/>
                        </a:rPr>
                        <a:t>56</a:t>
                      </a:r>
                      <a:endParaRPr lang="de-DE" sz="1200" dirty="0">
                        <a:solidFill>
                          <a:schemeClr val="tx1"/>
                        </a:solidFill>
                        <a:effectLst/>
                        <a:latin typeface="Cambria"/>
                        <a:ea typeface="Times New Roman"/>
                      </a:endParaRPr>
                    </a:p>
                  </a:txBody>
                  <a:tcPr marL="44450" marR="44450" marT="9525" marB="0" anchor="ctr"/>
                </a:tc>
                <a:tc>
                  <a:txBody>
                    <a:bodyPr/>
                    <a:lstStyle/>
                    <a:p>
                      <a:pPr algn="ctr">
                        <a:spcBef>
                          <a:spcPts val="100"/>
                        </a:spcBef>
                        <a:spcAft>
                          <a:spcPts val="100"/>
                        </a:spcAft>
                      </a:pPr>
                      <a:r>
                        <a:rPr lang="de-DE" sz="1200" dirty="0" smtClean="0">
                          <a:solidFill>
                            <a:schemeClr val="tx1"/>
                          </a:solidFill>
                          <a:effectLst/>
                        </a:rPr>
                        <a:t>1</a:t>
                      </a:r>
                      <a:endParaRPr lang="de-DE" sz="1200" dirty="0">
                        <a:solidFill>
                          <a:schemeClr val="tx1"/>
                        </a:solidFill>
                        <a:effectLst/>
                        <a:latin typeface="Cambria"/>
                        <a:ea typeface="Times New Roman"/>
                      </a:endParaRPr>
                    </a:p>
                  </a:txBody>
                  <a:tcPr marL="0" marR="0" marT="0" marB="0" anchor="ctr"/>
                </a:tc>
                <a:tc>
                  <a:txBody>
                    <a:bodyPr/>
                    <a:lstStyle/>
                    <a:p>
                      <a:pPr algn="ctr">
                        <a:spcBef>
                          <a:spcPts val="100"/>
                        </a:spcBef>
                        <a:spcAft>
                          <a:spcPts val="100"/>
                        </a:spcAft>
                      </a:pPr>
                      <a:r>
                        <a:rPr lang="de-DE" sz="1200" kern="1200" dirty="0" smtClean="0">
                          <a:solidFill>
                            <a:schemeClr val="tx1"/>
                          </a:solidFill>
                          <a:effectLst/>
                        </a:rPr>
                        <a:t>1.900</a:t>
                      </a:r>
                      <a:endParaRPr lang="de-DE" sz="1200" dirty="0">
                        <a:solidFill>
                          <a:schemeClr val="tx1"/>
                        </a:solidFill>
                        <a:effectLst/>
                        <a:latin typeface="Cambria"/>
                        <a:ea typeface="Times New Roman"/>
                      </a:endParaRPr>
                    </a:p>
                  </a:txBody>
                  <a:tcPr marL="0" marR="0" marT="0" marB="0" anchor="ctr"/>
                </a:tc>
              </a:tr>
              <a:tr h="391136">
                <a:tc vMerge="1">
                  <a:txBody>
                    <a:bodyPr/>
                    <a:lstStyle/>
                    <a:p>
                      <a:endParaRPr lang="de-DE"/>
                    </a:p>
                  </a:txBody>
                  <a:tcPr/>
                </a:tc>
                <a:tc>
                  <a:txBody>
                    <a:bodyPr/>
                    <a:lstStyle/>
                    <a:p>
                      <a:pPr algn="ctr">
                        <a:lnSpc>
                          <a:spcPct val="115000"/>
                        </a:lnSpc>
                        <a:spcBef>
                          <a:spcPts val="100"/>
                        </a:spcBef>
                        <a:spcAft>
                          <a:spcPts val="100"/>
                        </a:spcAft>
                      </a:pPr>
                      <a:r>
                        <a:rPr lang="de-DE" sz="1100" dirty="0">
                          <a:effectLst/>
                        </a:rPr>
                        <a:t>Tätigkeit in Einrichtung</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kern="1200" dirty="0" smtClean="0">
                          <a:effectLst/>
                        </a:rPr>
                        <a:t>2.371</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200" kern="1200" dirty="0" smtClean="0">
                          <a:solidFill>
                            <a:schemeClr val="tx1"/>
                          </a:solidFill>
                          <a:effectLst/>
                          <a:latin typeface="+mn-lt"/>
                          <a:ea typeface="+mn-ea"/>
                        </a:rPr>
                        <a:t>111</a:t>
                      </a:r>
                      <a:endParaRPr lang="de-DE" sz="1200" dirty="0">
                        <a:solidFill>
                          <a:schemeClr val="tx1"/>
                        </a:solidFill>
                        <a:effectLst/>
                        <a:latin typeface="Cambria"/>
                        <a:ea typeface="Times New Roman"/>
                      </a:endParaRPr>
                    </a:p>
                  </a:txBody>
                  <a:tcPr marL="44450" marR="44450" marT="9525" marB="0" anchor="ctr"/>
                </a:tc>
                <a:tc>
                  <a:txBody>
                    <a:bodyPr/>
                    <a:lstStyle/>
                    <a:p>
                      <a:pPr algn="ctr">
                        <a:spcBef>
                          <a:spcPts val="100"/>
                        </a:spcBef>
                        <a:spcAft>
                          <a:spcPts val="100"/>
                        </a:spcAft>
                      </a:pPr>
                      <a:r>
                        <a:rPr lang="de-DE" sz="1200" kern="1200" dirty="0" smtClean="0">
                          <a:solidFill>
                            <a:schemeClr val="tx1"/>
                          </a:solidFill>
                          <a:effectLst/>
                        </a:rPr>
                        <a:t>7</a:t>
                      </a:r>
                      <a:endParaRPr lang="de-DE" sz="1200" dirty="0">
                        <a:solidFill>
                          <a:schemeClr val="tx1"/>
                        </a:solidFill>
                        <a:effectLst/>
                        <a:latin typeface="Cambria"/>
                        <a:ea typeface="Times New Roman"/>
                      </a:endParaRPr>
                    </a:p>
                  </a:txBody>
                  <a:tcPr marL="0" marR="0" marT="0" marB="0" anchor="ctr"/>
                </a:tc>
                <a:tc>
                  <a:txBody>
                    <a:bodyPr/>
                    <a:lstStyle/>
                    <a:p>
                      <a:pPr algn="ctr">
                        <a:spcBef>
                          <a:spcPts val="100"/>
                        </a:spcBef>
                        <a:spcAft>
                          <a:spcPts val="100"/>
                        </a:spcAft>
                      </a:pPr>
                      <a:r>
                        <a:rPr lang="de-DE" sz="1200" kern="1200" dirty="0" smtClean="0">
                          <a:solidFill>
                            <a:schemeClr val="tx1"/>
                          </a:solidFill>
                          <a:effectLst/>
                          <a:latin typeface="+mn-lt"/>
                          <a:ea typeface="+mn-ea"/>
                        </a:rPr>
                        <a:t>2.300</a:t>
                      </a:r>
                      <a:endParaRPr lang="de-DE" sz="1200" dirty="0">
                        <a:solidFill>
                          <a:schemeClr val="tx1"/>
                        </a:solidFill>
                        <a:effectLst/>
                        <a:latin typeface="Cambria"/>
                        <a:ea typeface="Times New Roman"/>
                      </a:endParaRPr>
                    </a:p>
                  </a:txBody>
                  <a:tcPr marL="0" marR="0" marT="0" marB="0" anchor="ctr"/>
                </a:tc>
              </a:tr>
              <a:tr h="532902">
                <a:tc rowSpan="2">
                  <a:txBody>
                    <a:bodyPr/>
                    <a:lstStyle/>
                    <a:p>
                      <a:pPr>
                        <a:lnSpc>
                          <a:spcPct val="115000"/>
                        </a:lnSpc>
                        <a:spcBef>
                          <a:spcPts val="100"/>
                        </a:spcBef>
                        <a:spcAft>
                          <a:spcPts val="100"/>
                        </a:spcAft>
                      </a:pPr>
                      <a:r>
                        <a:rPr lang="de-DE" sz="1000" dirty="0">
                          <a:effectLst/>
                        </a:rPr>
                        <a:t>§ 36 IfSG (z.B</a:t>
                      </a:r>
                      <a:r>
                        <a:rPr lang="de-DE" sz="1000">
                          <a:effectLst/>
                        </a:rPr>
                        <a:t>. </a:t>
                      </a:r>
                      <a:r>
                        <a:rPr lang="de-DE" sz="1000" smtClean="0">
                          <a:effectLst/>
                        </a:rPr>
                        <a:t>Pflegeeinrichtungen, Obdachlosen-unterkünfte, </a:t>
                      </a:r>
                      <a:r>
                        <a:rPr lang="de-DE" sz="1000" dirty="0">
                          <a:effectLst/>
                        </a:rPr>
                        <a:t>Einrichtungen zur gemeinschaftlichen Unterbringung </a:t>
                      </a:r>
                      <a:r>
                        <a:rPr lang="de-DE" sz="1000">
                          <a:effectLst/>
                        </a:rPr>
                        <a:t>von </a:t>
                      </a:r>
                      <a:r>
                        <a:rPr lang="de-DE" sz="1000" smtClean="0">
                          <a:effectLst/>
                        </a:rPr>
                        <a:t>Asylsuchenden, </a:t>
                      </a:r>
                      <a:r>
                        <a:rPr lang="de-DE" sz="1000">
                          <a:effectLst/>
                        </a:rPr>
                        <a:t>sonstige </a:t>
                      </a:r>
                      <a:r>
                        <a:rPr lang="de-DE" sz="1000" smtClean="0">
                          <a:effectLst/>
                        </a:rPr>
                        <a:t>Massenunterkünfte, </a:t>
                      </a:r>
                      <a:r>
                        <a:rPr lang="de-DE" sz="1000" dirty="0">
                          <a:effectLst/>
                        </a:rPr>
                        <a:t>Justizvollzugsanstalten)</a:t>
                      </a:r>
                      <a:endParaRPr lang="de-DE" sz="1100" dirty="0">
                        <a:effectLst/>
                        <a:latin typeface="Calibri"/>
                        <a:ea typeface="MS Mincho"/>
                        <a:cs typeface="Times New Roman"/>
                      </a:endParaRPr>
                    </a:p>
                  </a:txBody>
                  <a:tcPr marL="44450" marR="44450" marT="9525" marB="0" anchor="ctr"/>
                </a:tc>
                <a:tc>
                  <a:txBody>
                    <a:bodyPr/>
                    <a:lstStyle/>
                    <a:p>
                      <a:pPr algn="ctr">
                        <a:lnSpc>
                          <a:spcPct val="115000"/>
                        </a:lnSpc>
                        <a:spcBef>
                          <a:spcPts val="100"/>
                        </a:spcBef>
                        <a:spcAft>
                          <a:spcPts val="100"/>
                        </a:spcAft>
                      </a:pPr>
                      <a:r>
                        <a:rPr lang="de-DE" sz="1100" dirty="0">
                          <a:effectLst/>
                        </a:rPr>
                        <a:t>Betreut/ untergebracht</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kern="1200" dirty="0" smtClean="0">
                          <a:effectLst/>
                        </a:rPr>
                        <a:t>15.525</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200" dirty="0" smtClean="0">
                          <a:solidFill>
                            <a:schemeClr val="tx1"/>
                          </a:solidFill>
                          <a:effectLst/>
                        </a:rPr>
                        <a:t>3.488</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latin typeface="+mn-lt"/>
                          <a:ea typeface="+mn-ea"/>
                        </a:rPr>
                        <a:t>3.082</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200" kern="1200" dirty="0" smtClean="0">
                          <a:solidFill>
                            <a:schemeClr val="tx1"/>
                          </a:solidFill>
                          <a:effectLst/>
                        </a:rPr>
                        <a:t>10.900</a:t>
                      </a:r>
                      <a:endParaRPr lang="de-DE" sz="1200" dirty="0">
                        <a:solidFill>
                          <a:schemeClr val="tx1"/>
                        </a:solidFill>
                        <a:effectLst/>
                        <a:latin typeface="Cambria"/>
                        <a:ea typeface="Times New Roman"/>
                      </a:endParaRPr>
                    </a:p>
                  </a:txBody>
                  <a:tcPr marL="0" marR="0" marT="0" marB="0" anchor="ctr"/>
                </a:tc>
              </a:tr>
              <a:tr h="391136">
                <a:tc vMerge="1">
                  <a:txBody>
                    <a:bodyPr/>
                    <a:lstStyle/>
                    <a:p>
                      <a:endParaRPr lang="de-DE"/>
                    </a:p>
                  </a:txBody>
                  <a:tcPr/>
                </a:tc>
                <a:tc>
                  <a:txBody>
                    <a:bodyPr/>
                    <a:lstStyle/>
                    <a:p>
                      <a:pPr algn="ctr">
                        <a:lnSpc>
                          <a:spcPct val="115000"/>
                        </a:lnSpc>
                        <a:spcBef>
                          <a:spcPts val="100"/>
                        </a:spcBef>
                        <a:spcAft>
                          <a:spcPts val="100"/>
                        </a:spcAft>
                      </a:pPr>
                      <a:r>
                        <a:rPr lang="de-DE" sz="1100" dirty="0">
                          <a:effectLst/>
                        </a:rPr>
                        <a:t>Tätigkeit in Einrichtung</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kern="1200" dirty="0" smtClean="0">
                          <a:effectLst/>
                        </a:rPr>
                        <a:t>8.815</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200" kern="1200" dirty="0" smtClean="0">
                          <a:solidFill>
                            <a:schemeClr val="tx1"/>
                          </a:solidFill>
                          <a:effectLst/>
                          <a:latin typeface="+mn-lt"/>
                          <a:ea typeface="+mn-ea"/>
                        </a:rPr>
                        <a:t>377</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200" kern="1200" dirty="0" smtClean="0">
                          <a:solidFill>
                            <a:schemeClr val="tx1"/>
                          </a:solidFill>
                          <a:effectLst/>
                          <a:latin typeface="+mn-lt"/>
                          <a:ea typeface="+mn-ea"/>
                        </a:rPr>
                        <a:t>44</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200" kern="1200" dirty="0" smtClean="0">
                          <a:solidFill>
                            <a:schemeClr val="tx1"/>
                          </a:solidFill>
                          <a:effectLst/>
                        </a:rPr>
                        <a:t>8.300</a:t>
                      </a:r>
                      <a:endParaRPr lang="de-DE" sz="1200" dirty="0">
                        <a:solidFill>
                          <a:schemeClr val="tx1"/>
                        </a:solidFill>
                        <a:effectLst/>
                        <a:latin typeface="Cambria"/>
                        <a:ea typeface="Times New Roman"/>
                      </a:endParaRPr>
                    </a:p>
                  </a:txBody>
                  <a:tcPr marL="0" marR="0" marT="0" marB="0" anchor="ctr"/>
                </a:tc>
              </a:tr>
              <a:tr h="603567">
                <a:tc>
                  <a:txBody>
                    <a:bodyPr/>
                    <a:lstStyle/>
                    <a:p>
                      <a:pPr>
                        <a:lnSpc>
                          <a:spcPct val="115000"/>
                        </a:lnSpc>
                        <a:spcBef>
                          <a:spcPts val="100"/>
                        </a:spcBef>
                        <a:spcAft>
                          <a:spcPts val="100"/>
                        </a:spcAft>
                      </a:pPr>
                      <a:r>
                        <a:rPr lang="de-DE" sz="1000">
                          <a:effectLst/>
                        </a:rPr>
                        <a:t>§ 42 IfSG (z.B. Küchen von Gaststätten und sonstigen Einrichtungen mit oder zur Gemeinschaftsverpflegung)</a:t>
                      </a:r>
                      <a:endParaRPr lang="de-DE" sz="1100">
                        <a:effectLst/>
                        <a:latin typeface="Calibri"/>
                        <a:ea typeface="MS Mincho"/>
                        <a:cs typeface="Times New Roman"/>
                      </a:endParaRPr>
                    </a:p>
                  </a:txBody>
                  <a:tcPr marL="44450" marR="44450" marT="9525" marB="0" anchor="ctr"/>
                </a:tc>
                <a:tc>
                  <a:txBody>
                    <a:bodyPr/>
                    <a:lstStyle/>
                    <a:p>
                      <a:pPr algn="ctr">
                        <a:lnSpc>
                          <a:spcPct val="115000"/>
                        </a:lnSpc>
                        <a:spcBef>
                          <a:spcPts val="100"/>
                        </a:spcBef>
                        <a:spcAft>
                          <a:spcPts val="100"/>
                        </a:spcAft>
                      </a:pPr>
                      <a:r>
                        <a:rPr lang="de-DE" sz="1100" dirty="0">
                          <a:effectLst/>
                        </a:rPr>
                        <a:t>Tätigkeit in Einrichtung</a:t>
                      </a:r>
                      <a:endParaRPr lang="de-DE" sz="1100" dirty="0">
                        <a:effectLst/>
                        <a:latin typeface="Calibri"/>
                        <a:ea typeface="MS Mincho"/>
                        <a:cs typeface="Times New Roman"/>
                      </a:endParaRPr>
                    </a:p>
                  </a:txBody>
                  <a:tcPr marL="0" marR="0" marT="0" marB="0" anchor="ctr"/>
                </a:tc>
                <a:tc>
                  <a:txBody>
                    <a:bodyPr/>
                    <a:lstStyle/>
                    <a:p>
                      <a:pPr algn="ctr">
                        <a:lnSpc>
                          <a:spcPct val="115000"/>
                        </a:lnSpc>
                        <a:spcBef>
                          <a:spcPts val="100"/>
                        </a:spcBef>
                        <a:spcAft>
                          <a:spcPts val="100"/>
                        </a:spcAft>
                      </a:pPr>
                      <a:r>
                        <a:rPr lang="de-DE" sz="1200" kern="1200" dirty="0" smtClean="0">
                          <a:effectLst/>
                          <a:latin typeface="+mn-lt"/>
                          <a:ea typeface="+mn-ea"/>
                          <a:cs typeface="+mn-cs"/>
                        </a:rPr>
                        <a:t>2.147</a:t>
                      </a:r>
                      <a:endParaRPr lang="de-DE" sz="1200" dirty="0">
                        <a:effectLst/>
                        <a:latin typeface="Calibri"/>
                        <a:ea typeface="MS Mincho"/>
                        <a:cs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latin typeface="+mn-lt"/>
                          <a:ea typeface="+mn-ea"/>
                        </a:rPr>
                        <a:t>142</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rPr>
                        <a:t>54</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200" dirty="0" smtClean="0">
                          <a:solidFill>
                            <a:schemeClr val="tx1"/>
                          </a:solidFill>
                          <a:effectLst/>
                        </a:rPr>
                        <a:t>1.700</a:t>
                      </a:r>
                      <a:endParaRPr lang="de-DE" sz="1200" dirty="0">
                        <a:solidFill>
                          <a:schemeClr val="tx1"/>
                        </a:solidFill>
                        <a:effectLst/>
                        <a:latin typeface="Cambria"/>
                        <a:ea typeface="Times New Roman"/>
                      </a:endParaRPr>
                    </a:p>
                  </a:txBody>
                  <a:tcPr marL="0" marR="0" marT="0" marB="0" anchor="ctr"/>
                </a:tc>
              </a:tr>
              <a:tr h="402086">
                <a:tc>
                  <a:txBody>
                    <a:bodyPr/>
                    <a:lstStyle/>
                    <a:p>
                      <a:pPr>
                        <a:lnSpc>
                          <a:spcPct val="115000"/>
                        </a:lnSpc>
                        <a:spcBef>
                          <a:spcPts val="100"/>
                        </a:spcBef>
                        <a:spcAft>
                          <a:spcPts val="100"/>
                        </a:spcAft>
                      </a:pPr>
                      <a:r>
                        <a:rPr lang="de-DE" sz="1000">
                          <a:effectLst/>
                        </a:rPr>
                        <a:t>Ohne </a:t>
                      </a:r>
                      <a:r>
                        <a:rPr lang="de-DE" sz="1000" smtClean="0">
                          <a:effectLst/>
                        </a:rPr>
                        <a:t>Tätigkeit, </a:t>
                      </a:r>
                      <a:r>
                        <a:rPr lang="de-DE" sz="1000" dirty="0">
                          <a:effectLst/>
                        </a:rPr>
                        <a:t>Betreuung oder Unterbringung in genannten Einrichtungen</a:t>
                      </a:r>
                      <a:endParaRPr lang="de-DE" sz="1100" dirty="0">
                        <a:effectLst/>
                        <a:latin typeface="Calibri"/>
                        <a:ea typeface="MS Mincho"/>
                        <a:cs typeface="Times New Roman"/>
                      </a:endParaRPr>
                    </a:p>
                  </a:txBody>
                  <a:tcPr marL="44450" marR="44450" marT="9525" marB="0" anchor="ctr"/>
                </a:tc>
                <a:tc>
                  <a:txBody>
                    <a:bodyPr/>
                    <a:lstStyle/>
                    <a:p>
                      <a:pPr>
                        <a:lnSpc>
                          <a:spcPct val="115000"/>
                        </a:lnSpc>
                        <a:spcBef>
                          <a:spcPts val="100"/>
                        </a:spcBef>
                        <a:spcAft>
                          <a:spcPts val="100"/>
                        </a:spcAft>
                      </a:pPr>
                      <a:r>
                        <a:rPr lang="de-DE" sz="1000" dirty="0">
                          <a:effectLst/>
                        </a:rPr>
                        <a:t> </a:t>
                      </a:r>
                      <a:endParaRPr lang="de-DE" sz="1100" dirty="0">
                        <a:effectLst/>
                        <a:latin typeface="Calibri"/>
                        <a:ea typeface="MS Mincho"/>
                        <a:cs typeface="Times New Roman"/>
                      </a:endParaRPr>
                    </a:p>
                  </a:txBody>
                  <a:tcPr marL="0" marR="0" marT="0" marB="0" anchor="ctr"/>
                </a:tc>
                <a:tc>
                  <a:txBody>
                    <a:bodyPr/>
                    <a:lstStyle/>
                    <a:p>
                      <a:pPr algn="ctr">
                        <a:lnSpc>
                          <a:spcPct val="115000"/>
                        </a:lnSpc>
                        <a:spcBef>
                          <a:spcPts val="100"/>
                        </a:spcBef>
                        <a:spcAft>
                          <a:spcPts val="100"/>
                        </a:spcAft>
                      </a:pPr>
                      <a:r>
                        <a:rPr lang="de-DE" sz="1200" kern="1200" dirty="0" smtClean="0">
                          <a:effectLst/>
                          <a:latin typeface="+mn-lt"/>
                          <a:ea typeface="+mn-ea"/>
                          <a:cs typeface="+mn-cs"/>
                        </a:rPr>
                        <a:t>77.756</a:t>
                      </a:r>
                      <a:endParaRPr lang="de-DE" sz="1200" dirty="0">
                        <a:effectLst/>
                        <a:latin typeface="Calibri"/>
                        <a:ea typeface="MS Mincho"/>
                        <a:cs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latin typeface="+mn-lt"/>
                          <a:ea typeface="+mn-ea"/>
                        </a:rPr>
                        <a:t>14.096</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rPr>
                        <a:t>3.072</a:t>
                      </a:r>
                    </a:p>
                  </a:txBody>
                  <a:tcPr marL="0" marR="0" marT="0" marB="0" anchor="ctr"/>
                </a:tc>
                <a:tc>
                  <a:txBody>
                    <a:bodyPr/>
                    <a:lstStyle/>
                    <a:p>
                      <a:pPr marL="0" marR="0" indent="0" algn="ctr" defTabSz="457200" rtl="0" eaLnBrk="1" fontAlgn="ctr" latinLnBrk="0" hangingPunct="1">
                        <a:lnSpc>
                          <a:spcPct val="100000"/>
                        </a:lnSpc>
                        <a:spcBef>
                          <a:spcPts val="100"/>
                        </a:spcBef>
                        <a:spcAft>
                          <a:spcPts val="100"/>
                        </a:spcAft>
                        <a:buClrTx/>
                        <a:buSzTx/>
                        <a:buFontTx/>
                        <a:buNone/>
                        <a:tabLst/>
                        <a:defRPr/>
                      </a:pPr>
                      <a:r>
                        <a:rPr lang="de-DE" sz="1200" dirty="0" smtClean="0">
                          <a:solidFill>
                            <a:schemeClr val="tx1"/>
                          </a:solidFill>
                          <a:effectLst/>
                        </a:rPr>
                        <a:t>71.900</a:t>
                      </a:r>
                      <a:endParaRPr lang="de-DE" sz="1200" dirty="0" smtClean="0">
                        <a:solidFill>
                          <a:schemeClr val="tx1"/>
                        </a:solidFill>
                        <a:effectLst/>
                        <a:latin typeface="Cambria"/>
                        <a:ea typeface="Times New Roman"/>
                      </a:endParaRPr>
                    </a:p>
                  </a:txBody>
                  <a:tcPr marL="0" marR="0" marT="0" marB="0" anchor="ctr"/>
                </a:tc>
              </a:tr>
            </a:tbl>
          </a:graphicData>
        </a:graphic>
      </p:graphicFrame>
    </p:spTree>
    <p:extLst>
      <p:ext uri="{BB962C8B-B14F-4D97-AF65-F5344CB8AC3E}">
        <p14:creationId xmlns:p14="http://schemas.microsoft.com/office/powerpoint/2010/main" val="3499278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22.05.2020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27</a:t>
            </a:fld>
            <a:endParaRPr lang="de-DE" dirty="0"/>
          </a:p>
        </p:txBody>
      </p:sp>
      <p:sp>
        <p:nvSpPr>
          <p:cNvPr id="10" name="Titel 1"/>
          <p:cNvSpPr txBox="1">
            <a:spLocks/>
          </p:cNvSpPr>
          <p:nvPr/>
        </p:nvSpPr>
        <p:spPr>
          <a:xfrm>
            <a:off x="68712" y="232370"/>
            <a:ext cx="7075038" cy="615553"/>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a:solidFill>
                  <a:schemeClr val="bg1"/>
                </a:solidFill>
              </a:rPr>
              <a:t>Übermittelte Fälle nach Tätigkeit oder Betreuung in Einrichtungen nach Meldewoche; </a:t>
            </a:r>
            <a:r>
              <a:rPr lang="de-DE" sz="1400" dirty="0">
                <a:solidFill>
                  <a:schemeClr val="bg1"/>
                </a:solidFill>
              </a:rPr>
              <a:t>(Datenstand: </a:t>
            </a:r>
            <a:r>
              <a:rPr lang="de-DE" sz="1400" dirty="0" smtClean="0">
                <a:solidFill>
                  <a:schemeClr val="bg1"/>
                </a:solidFill>
              </a:rPr>
              <a:t>22.05.2020. 00:00) </a:t>
            </a:r>
            <a:endParaRPr lang="de-DE" sz="1400" dirty="0">
              <a:solidFill>
                <a:schemeClr val="bg1"/>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2901"/>
            <a:ext cx="4320724" cy="3515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724" y="1387787"/>
            <a:ext cx="4704006" cy="2879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3327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294967295"/>
          </p:nvPr>
        </p:nvSpPr>
        <p:spPr>
          <a:xfrm>
            <a:off x="8052920" y="6622713"/>
            <a:ext cx="496872" cy="195750"/>
          </a:xfrm>
          <a:prstGeom prst="rect">
            <a:avLst/>
          </a:prstGeom>
        </p:spPr>
        <p:txBody>
          <a:bodyPr/>
          <a:lstStyle/>
          <a:p>
            <a:fld id="{162A217B-ED1C-D84B-8478-63C77FA79618}" type="slidenum">
              <a:rPr lang="de-DE" smtClean="0"/>
              <a:pPr/>
              <a:t>28</a:t>
            </a:fld>
            <a:endParaRPr lang="de-DE"/>
          </a:p>
        </p:txBody>
      </p:sp>
      <p:sp>
        <p:nvSpPr>
          <p:cNvPr id="9" name="Datumsplatzhalter 9"/>
          <p:cNvSpPr>
            <a:spLocks noGrp="1"/>
          </p:cNvSpPr>
          <p:nvPr>
            <p:ph type="dt" sz="half" idx="14"/>
          </p:nvPr>
        </p:nvSpPr>
        <p:spPr>
          <a:xfrm>
            <a:off x="564825" y="6622713"/>
            <a:ext cx="1860421" cy="195750"/>
          </a:xfrm>
        </p:spPr>
        <p:txBody>
          <a:bodyPr/>
          <a:lstStyle/>
          <a:p>
            <a:r>
              <a:rPr lang="de-DE" smtClean="0"/>
              <a:t>22.05.2020</a:t>
            </a:r>
            <a:endParaRPr lang="de-DE" dirty="0"/>
          </a:p>
        </p:txBody>
      </p:sp>
      <p:sp>
        <p:nvSpPr>
          <p:cNvPr id="10" name="Fußzeilenplatzhalter 2"/>
          <p:cNvSpPr>
            <a:spLocks noGrp="1"/>
          </p:cNvSpPr>
          <p:nvPr>
            <p:ph type="ftr" sz="quarter" idx="15"/>
          </p:nvPr>
        </p:nvSpPr>
        <p:spPr>
          <a:xfrm>
            <a:off x="2699791" y="6620339"/>
            <a:ext cx="5182675" cy="195750"/>
          </a:xfrm>
        </p:spPr>
        <p:txBody>
          <a:bodyPr/>
          <a:lstStyle/>
          <a:p>
            <a:endParaRPr lang="de-DE" dirty="0"/>
          </a:p>
        </p:txBody>
      </p:sp>
      <p:sp>
        <p:nvSpPr>
          <p:cNvPr id="11" name="Titel 1"/>
          <p:cNvSpPr txBox="1">
            <a:spLocks/>
          </p:cNvSpPr>
          <p:nvPr/>
        </p:nvSpPr>
        <p:spPr>
          <a:xfrm>
            <a:off x="236765" y="669882"/>
            <a:ext cx="7984209" cy="307777"/>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a:solidFill>
                  <a:schemeClr val="bg1"/>
                </a:solidFill>
              </a:rPr>
              <a:t>COVID-19: </a:t>
            </a:r>
            <a:r>
              <a:rPr lang="de-DE" sz="2000" dirty="0" err="1" smtClean="0">
                <a:solidFill>
                  <a:schemeClr val="bg1"/>
                </a:solidFill>
              </a:rPr>
              <a:t>Voxco</a:t>
            </a:r>
            <a:r>
              <a:rPr lang="de-DE" sz="2000" dirty="0" smtClean="0">
                <a:solidFill>
                  <a:schemeClr val="bg1"/>
                </a:solidFill>
              </a:rPr>
              <a:t>-Abfrage zu Testzahlen </a:t>
            </a:r>
            <a:r>
              <a:rPr lang="de-DE" sz="1400" dirty="0" smtClean="0">
                <a:solidFill>
                  <a:schemeClr val="bg1"/>
                </a:solidFill>
              </a:rPr>
              <a:t>(Datenstand</a:t>
            </a:r>
            <a:r>
              <a:rPr lang="de-DE" sz="1400" dirty="0">
                <a:solidFill>
                  <a:schemeClr val="bg1"/>
                </a:solidFill>
              </a:rPr>
              <a:t>: 20.04.2020. </a:t>
            </a:r>
            <a:r>
              <a:rPr lang="de-DE" sz="1400" dirty="0" smtClean="0">
                <a:solidFill>
                  <a:schemeClr val="bg1"/>
                </a:solidFill>
              </a:rPr>
              <a:t>00:00) </a:t>
            </a:r>
            <a:endParaRPr lang="de-DE" sz="1400" dirty="0">
              <a:solidFill>
                <a:schemeClr val="bg1"/>
              </a:solidFill>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468" y="919163"/>
            <a:ext cx="6323545" cy="4081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416" y="4897426"/>
            <a:ext cx="8334376" cy="1244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198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385762" y="445046"/>
            <a:ext cx="6667500" cy="523220"/>
          </a:xfrm>
          <a:solidFill>
            <a:srgbClr val="045AA6"/>
          </a:solidFill>
        </p:spPr>
        <p:txBody>
          <a:bodyPr lIns="72000"/>
          <a:lstStyle/>
          <a:p>
            <a:pPr>
              <a:spcBef>
                <a:spcPts val="600"/>
              </a:spcBef>
            </a:pPr>
            <a:r>
              <a:rPr lang="de-DE" sz="2000" dirty="0" smtClean="0">
                <a:solidFill>
                  <a:schemeClr val="bg1"/>
                </a:solidFill>
              </a:rPr>
              <a:t>Übermittelte COVID-19-Fälle nach Expositionsort </a:t>
            </a:r>
            <a:br>
              <a:rPr lang="de-DE" sz="2000" dirty="0" smtClean="0">
                <a:solidFill>
                  <a:schemeClr val="bg1"/>
                </a:solidFill>
              </a:rPr>
            </a:br>
            <a:r>
              <a:rPr lang="de-DE" sz="1400" dirty="0" smtClean="0">
                <a:solidFill>
                  <a:schemeClr val="bg1"/>
                </a:solidFill>
              </a:rPr>
              <a:t>(Datenstand: 13.05.2020, 0:00 Uhr)</a:t>
            </a:r>
            <a:endParaRPr lang="de-DE" sz="1400" dirty="0">
              <a:solidFill>
                <a:schemeClr val="bg1"/>
              </a:solidFill>
            </a:endParaRPr>
          </a:p>
        </p:txBody>
      </p:sp>
      <p:sp>
        <p:nvSpPr>
          <p:cNvPr id="10" name="Datumsplatzhalter 9"/>
          <p:cNvSpPr>
            <a:spLocks noGrp="1"/>
          </p:cNvSpPr>
          <p:nvPr>
            <p:ph type="dt" sz="half" idx="14"/>
          </p:nvPr>
        </p:nvSpPr>
        <p:spPr/>
        <p:txBody>
          <a:bodyPr/>
          <a:lstStyle/>
          <a:p>
            <a:r>
              <a:rPr lang="de-DE" smtClean="0"/>
              <a:t>22.05.2020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29</a:t>
            </a:fld>
            <a:endParaRPr lang="de-DE"/>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450" y="1747180"/>
            <a:ext cx="4370769" cy="3556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5662" y="1747180"/>
            <a:ext cx="3996676" cy="3240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464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4294967295"/>
          </p:nvPr>
        </p:nvSpPr>
        <p:spPr>
          <a:xfrm>
            <a:off x="2699791" y="6622713"/>
            <a:ext cx="5182675" cy="195750"/>
          </a:xfrm>
          <a:prstGeom prst="rect">
            <a:avLst/>
          </a:prstGeom>
        </p:spPr>
        <p:txBody>
          <a:bodyPr/>
          <a:lstStyle/>
          <a:p>
            <a:r>
              <a:rPr lang="de-DE" dirty="0" smtClean="0"/>
              <a:t>COVID-19</a:t>
            </a:r>
            <a:endParaRPr lang="de-DE" dirty="0"/>
          </a:p>
        </p:txBody>
      </p:sp>
      <p:sp>
        <p:nvSpPr>
          <p:cNvPr id="4" name="Foliennummernplatzhalter 3"/>
          <p:cNvSpPr>
            <a:spLocks noGrp="1"/>
          </p:cNvSpPr>
          <p:nvPr>
            <p:ph type="sldNum" sz="quarter" idx="4294967295"/>
          </p:nvPr>
        </p:nvSpPr>
        <p:spPr>
          <a:xfrm>
            <a:off x="8052920" y="6622713"/>
            <a:ext cx="496872" cy="195750"/>
          </a:xfrm>
          <a:prstGeom prst="rect">
            <a:avLst/>
          </a:prstGeom>
        </p:spPr>
        <p:txBody>
          <a:bodyPr/>
          <a:lstStyle/>
          <a:p>
            <a:fld id="{162A217B-ED1C-D84B-8478-63C77FA79618}" type="slidenum">
              <a:rPr lang="de-DE" smtClean="0"/>
              <a:pPr/>
              <a:t>3</a:t>
            </a:fld>
            <a:endParaRPr lang="de-DE"/>
          </a:p>
        </p:txBody>
      </p:sp>
      <p:sp>
        <p:nvSpPr>
          <p:cNvPr id="6" name="Textfeld 5"/>
          <p:cNvSpPr txBox="1"/>
          <p:nvPr/>
        </p:nvSpPr>
        <p:spPr>
          <a:xfrm>
            <a:off x="5681859" y="6539459"/>
            <a:ext cx="2371061" cy="307777"/>
          </a:xfrm>
          <a:prstGeom prst="rect">
            <a:avLst/>
          </a:prstGeom>
          <a:noFill/>
        </p:spPr>
        <p:txBody>
          <a:bodyPr wrap="square" rtlCol="0">
            <a:spAutoFit/>
          </a:bodyPr>
          <a:lstStyle/>
          <a:p>
            <a:pPr algn="r"/>
            <a:r>
              <a:rPr lang="de-DE" sz="1400" dirty="0" smtClean="0"/>
              <a:t>Stand: 22.05.2020 00:00 Uhr</a:t>
            </a:r>
            <a:endParaRPr lang="de-DE" sz="1400" dirty="0"/>
          </a:p>
        </p:txBody>
      </p:sp>
      <p:graphicFrame>
        <p:nvGraphicFramePr>
          <p:cNvPr id="7" name="Tabelle 6"/>
          <p:cNvGraphicFramePr>
            <a:graphicFrameLocks noGrp="1"/>
          </p:cNvGraphicFramePr>
          <p:nvPr>
            <p:extLst>
              <p:ext uri="{D42A27DB-BD31-4B8C-83A1-F6EECF244321}">
                <p14:modId xmlns:p14="http://schemas.microsoft.com/office/powerpoint/2010/main" val="392526892"/>
              </p:ext>
            </p:extLst>
          </p:nvPr>
        </p:nvGraphicFramePr>
        <p:xfrm>
          <a:off x="172719" y="975360"/>
          <a:ext cx="8798560" cy="4996762"/>
        </p:xfrm>
        <a:graphic>
          <a:graphicData uri="http://schemas.openxmlformats.org/drawingml/2006/table">
            <a:tbl>
              <a:tblPr/>
              <a:tblGrid>
                <a:gridCol w="1861362"/>
                <a:gridCol w="1063635"/>
                <a:gridCol w="787499"/>
                <a:gridCol w="1084090"/>
                <a:gridCol w="1032954"/>
                <a:gridCol w="1202177"/>
                <a:gridCol w="846139"/>
                <a:gridCol w="920704"/>
              </a:tblGrid>
              <a:tr h="446318">
                <a:tc>
                  <a:txBody>
                    <a:bodyPr/>
                    <a:lstStyle/>
                    <a:p>
                      <a:pPr algn="ctr" fontAlgn="b"/>
                      <a:r>
                        <a:rPr lang="de-DE" sz="1400" b="1" i="0" u="none" strike="noStrike" dirty="0">
                          <a:solidFill>
                            <a:srgbClr val="FFFFFF"/>
                          </a:solidFill>
                          <a:effectLst/>
                          <a:latin typeface="Calibri"/>
                        </a:rPr>
                        <a:t>Bundesland</a:t>
                      </a:r>
                    </a:p>
                  </a:txBody>
                  <a:tcPr marL="9141" marR="9141" marT="9141"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fontAlgn="b"/>
                      <a:r>
                        <a:rPr lang="de-DE" sz="1400" b="1" i="0" u="none" strike="noStrike" dirty="0">
                          <a:solidFill>
                            <a:srgbClr val="FFFFFF"/>
                          </a:solidFill>
                          <a:effectLst/>
                          <a:latin typeface="Calibri"/>
                        </a:rPr>
                        <a:t>Fälle kumulativ</a:t>
                      </a:r>
                    </a:p>
                  </a:txBody>
                  <a:tcPr marL="9141" marR="9141" marT="9141"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fontAlgn="b"/>
                      <a:r>
                        <a:rPr lang="de-DE" sz="1400" b="1" i="0" u="none" strike="noStrike" dirty="0">
                          <a:solidFill>
                            <a:srgbClr val="FFFFFF"/>
                          </a:solidFill>
                          <a:effectLst/>
                          <a:latin typeface="Calibri"/>
                        </a:rPr>
                        <a:t>Differenz Vortag</a:t>
                      </a:r>
                    </a:p>
                  </a:txBody>
                  <a:tcPr marL="9141" marR="9141" marT="9141"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fontAlgn="b"/>
                      <a:r>
                        <a:rPr lang="de-DE" sz="1400" b="1" i="0" u="none" strike="noStrike" dirty="0">
                          <a:solidFill>
                            <a:srgbClr val="FFFFFF"/>
                          </a:solidFill>
                          <a:effectLst/>
                          <a:latin typeface="Calibri"/>
                        </a:rPr>
                        <a:t>Fälle kumulativ/ 100.000 </a:t>
                      </a:r>
                      <a:r>
                        <a:rPr lang="de-DE" sz="1400" b="1" i="0" u="none" strike="noStrike" dirty="0" err="1">
                          <a:solidFill>
                            <a:srgbClr val="FFFFFF"/>
                          </a:solidFill>
                          <a:effectLst/>
                          <a:latin typeface="Calibri"/>
                        </a:rPr>
                        <a:t>Einw</a:t>
                      </a:r>
                      <a:r>
                        <a:rPr lang="de-DE" sz="1400" b="1" i="0" u="none" strike="noStrike" dirty="0">
                          <a:solidFill>
                            <a:srgbClr val="FFFFFF"/>
                          </a:solidFill>
                          <a:effectLst/>
                          <a:latin typeface="Calibri"/>
                        </a:rPr>
                        <a:t>.</a:t>
                      </a:r>
                    </a:p>
                  </a:txBody>
                  <a:tcPr marL="9141" marR="9141" marT="9141"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fontAlgn="b"/>
                      <a:r>
                        <a:rPr lang="de-DE" sz="1400" b="1" i="0" u="none" strike="noStrike" dirty="0">
                          <a:solidFill>
                            <a:srgbClr val="FFFFFF"/>
                          </a:solidFill>
                          <a:effectLst/>
                          <a:latin typeface="Calibri"/>
                        </a:rPr>
                        <a:t>Fälle in den letzten 7 Tagen</a:t>
                      </a:r>
                    </a:p>
                  </a:txBody>
                  <a:tcPr marL="9141" marR="9141" marT="9141"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fontAlgn="b"/>
                      <a:r>
                        <a:rPr lang="de-DE" sz="1400" b="1" i="0" u="none" strike="noStrike" dirty="0">
                          <a:solidFill>
                            <a:srgbClr val="FFFFFF"/>
                          </a:solidFill>
                          <a:effectLst/>
                          <a:latin typeface="Calibri"/>
                        </a:rPr>
                        <a:t>7-Tage-Inzidenz</a:t>
                      </a:r>
                    </a:p>
                  </a:txBody>
                  <a:tcPr marL="9141" marR="9141" marT="9141"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fontAlgn="b"/>
                      <a:r>
                        <a:rPr lang="de-DE" sz="1400" b="1" i="0" u="none" strike="noStrike" dirty="0">
                          <a:solidFill>
                            <a:srgbClr val="FFFFFF"/>
                          </a:solidFill>
                          <a:effectLst/>
                          <a:latin typeface="Calibri"/>
                        </a:rPr>
                        <a:t>Todesfälle</a:t>
                      </a:r>
                    </a:p>
                  </a:txBody>
                  <a:tcPr marL="9141" marR="9141" marT="9141"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fontAlgn="b"/>
                      <a:r>
                        <a:rPr lang="de-DE" sz="1400" b="1" i="0" u="none" strike="noStrike" dirty="0">
                          <a:solidFill>
                            <a:srgbClr val="FFFFFF"/>
                          </a:solidFill>
                          <a:effectLst/>
                          <a:latin typeface="Calibri"/>
                        </a:rPr>
                        <a:t>Todesfälle/ 100.000 </a:t>
                      </a:r>
                      <a:r>
                        <a:rPr lang="de-DE" sz="1400" b="1" i="0" u="none" strike="noStrike" dirty="0" err="1">
                          <a:solidFill>
                            <a:srgbClr val="FFFFFF"/>
                          </a:solidFill>
                          <a:effectLst/>
                          <a:latin typeface="Calibri"/>
                        </a:rPr>
                        <a:t>Einw</a:t>
                      </a:r>
                      <a:r>
                        <a:rPr lang="de-DE" sz="1400" b="1" i="0" u="none" strike="noStrike" dirty="0">
                          <a:solidFill>
                            <a:srgbClr val="FFFFFF"/>
                          </a:solidFill>
                          <a:effectLst/>
                          <a:latin typeface="Calibri"/>
                        </a:rPr>
                        <a:t>.</a:t>
                      </a:r>
                    </a:p>
                  </a:txBody>
                  <a:tcPr marL="9141" marR="9141" marT="9141"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r>
              <a:tr h="244480">
                <a:tc>
                  <a:txBody>
                    <a:bodyPr/>
                    <a:lstStyle/>
                    <a:p>
                      <a:pPr algn="ctr" fontAlgn="b"/>
                      <a:r>
                        <a:rPr lang="de-DE" sz="1400" b="0" i="0" u="none" strike="noStrike" dirty="0" smtClean="0">
                          <a:solidFill>
                            <a:srgbClr val="000000"/>
                          </a:solidFill>
                          <a:effectLst/>
                          <a:latin typeface="Calibri"/>
                        </a:rPr>
                        <a:t>Baden-Württemberg*</a:t>
                      </a:r>
                      <a:endParaRPr lang="de-DE" sz="1400" b="0" i="0" u="none" strike="noStrike" dirty="0">
                        <a:solidFill>
                          <a:srgbClr val="000000"/>
                        </a:solidFill>
                        <a:effectLst/>
                        <a:latin typeface="Calibri"/>
                      </a:endParaRPr>
                    </a:p>
                  </a:txBody>
                  <a:tcPr marL="9141" marR="9141" marT="9141"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dirty="0">
                          <a:solidFill>
                            <a:srgbClr val="000000"/>
                          </a:solidFill>
                          <a:effectLst/>
                          <a:latin typeface="Calibri"/>
                        </a:rPr>
                        <a:t>34.174</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-1</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dirty="0">
                          <a:solidFill>
                            <a:srgbClr val="000000"/>
                          </a:solidFill>
                          <a:effectLst/>
                          <a:latin typeface="Calibri"/>
                        </a:rPr>
                        <a:t>309</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287</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2,6</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1.680</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15,2</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4480">
                <a:tc>
                  <a:txBody>
                    <a:bodyPr/>
                    <a:lstStyle/>
                    <a:p>
                      <a:pPr algn="ctr" fontAlgn="b"/>
                      <a:r>
                        <a:rPr lang="de-DE" sz="1400" b="0" i="0" u="none" strike="noStrike" dirty="0">
                          <a:solidFill>
                            <a:srgbClr val="000000"/>
                          </a:solidFill>
                          <a:effectLst/>
                          <a:latin typeface="Calibri"/>
                        </a:rPr>
                        <a:t>Bayern</a:t>
                      </a:r>
                    </a:p>
                  </a:txBody>
                  <a:tcPr marL="9141" marR="9141" marT="9141"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dirty="0">
                          <a:solidFill>
                            <a:srgbClr val="000000"/>
                          </a:solidFill>
                          <a:effectLst/>
                          <a:latin typeface="Calibri"/>
                        </a:rPr>
                        <a:t>46.024</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95</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352</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692</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5,3</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2.358</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18,0</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4480">
                <a:tc>
                  <a:txBody>
                    <a:bodyPr/>
                    <a:lstStyle/>
                    <a:p>
                      <a:pPr algn="ctr" fontAlgn="b"/>
                      <a:r>
                        <a:rPr lang="de-DE" sz="1400" b="0" i="0" u="none" strike="noStrike">
                          <a:solidFill>
                            <a:srgbClr val="000000"/>
                          </a:solidFill>
                          <a:effectLst/>
                          <a:latin typeface="Calibri"/>
                        </a:rPr>
                        <a:t>Berlin</a:t>
                      </a:r>
                    </a:p>
                  </a:txBody>
                  <a:tcPr marL="9141" marR="9141" marT="9141"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6.585</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dirty="0">
                          <a:solidFill>
                            <a:srgbClr val="000000"/>
                          </a:solidFill>
                          <a:effectLst/>
                          <a:latin typeface="Calibri"/>
                        </a:rPr>
                        <a:t>30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176</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159</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4,2</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190</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5,1</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4480">
                <a:tc>
                  <a:txBody>
                    <a:bodyPr/>
                    <a:lstStyle/>
                    <a:p>
                      <a:pPr algn="ctr" fontAlgn="b"/>
                      <a:r>
                        <a:rPr lang="de-DE" sz="1400" b="0" i="0" u="none" strike="noStrike">
                          <a:solidFill>
                            <a:srgbClr val="000000"/>
                          </a:solidFill>
                          <a:effectLst/>
                          <a:latin typeface="Calibri"/>
                        </a:rPr>
                        <a:t>Brandenburg</a:t>
                      </a:r>
                    </a:p>
                  </a:txBody>
                  <a:tcPr marL="9141" marR="9141" marT="9141"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3.211</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dirty="0">
                          <a:solidFill>
                            <a:srgbClr val="000000"/>
                          </a:solidFill>
                          <a:effectLst/>
                          <a:latin typeface="Calibri"/>
                        </a:rPr>
                        <a:t>6</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128</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29</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1,2</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152</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6,1</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4480">
                <a:tc>
                  <a:txBody>
                    <a:bodyPr/>
                    <a:lstStyle/>
                    <a:p>
                      <a:pPr algn="ctr" fontAlgn="b"/>
                      <a:r>
                        <a:rPr lang="de-DE" sz="1400" b="0" i="0" u="none" strike="noStrike">
                          <a:solidFill>
                            <a:srgbClr val="000000"/>
                          </a:solidFill>
                          <a:effectLst/>
                          <a:latin typeface="Calibri"/>
                        </a:rPr>
                        <a:t>Bremen</a:t>
                      </a:r>
                    </a:p>
                  </a:txBody>
                  <a:tcPr marL="9141" marR="9141" marT="9141"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1.291</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18</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dirty="0">
                          <a:solidFill>
                            <a:srgbClr val="000000"/>
                          </a:solidFill>
                          <a:effectLst/>
                          <a:latin typeface="Calibri"/>
                        </a:rPr>
                        <a:t>189</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115</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dirty="0">
                          <a:solidFill>
                            <a:srgbClr val="000000"/>
                          </a:solidFill>
                          <a:effectLst/>
                          <a:latin typeface="Calibri"/>
                        </a:rPr>
                        <a:t>16,8</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39</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5,7</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4480">
                <a:tc>
                  <a:txBody>
                    <a:bodyPr/>
                    <a:lstStyle/>
                    <a:p>
                      <a:pPr algn="ctr" fontAlgn="b"/>
                      <a:r>
                        <a:rPr lang="de-DE" sz="1400" b="0" i="0" u="none" strike="noStrike" dirty="0">
                          <a:solidFill>
                            <a:srgbClr val="000000"/>
                          </a:solidFill>
                          <a:effectLst/>
                          <a:latin typeface="Calibri"/>
                        </a:rPr>
                        <a:t>Hamburg</a:t>
                      </a:r>
                    </a:p>
                  </a:txBody>
                  <a:tcPr marL="9141" marR="9141" marT="9141"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5.059</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6</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275</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31</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1,7</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240</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13,0</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4480">
                <a:tc>
                  <a:txBody>
                    <a:bodyPr/>
                    <a:lstStyle/>
                    <a:p>
                      <a:pPr algn="ctr" fontAlgn="b"/>
                      <a:r>
                        <a:rPr lang="de-DE" sz="1400" b="0" i="0" u="none" strike="noStrike">
                          <a:solidFill>
                            <a:srgbClr val="000000"/>
                          </a:solidFill>
                          <a:effectLst/>
                          <a:latin typeface="Calibri"/>
                        </a:rPr>
                        <a:t>Hessen</a:t>
                      </a:r>
                    </a:p>
                  </a:txBody>
                  <a:tcPr marL="9141" marR="9141" marT="9141"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9.656</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82</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dirty="0">
                          <a:solidFill>
                            <a:srgbClr val="000000"/>
                          </a:solidFill>
                          <a:effectLst/>
                          <a:latin typeface="Calibri"/>
                        </a:rPr>
                        <a:t>154</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423</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6,8</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457</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7,3</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4480">
                <a:tc>
                  <a:txBody>
                    <a:bodyPr/>
                    <a:lstStyle/>
                    <a:p>
                      <a:pPr algn="ctr" fontAlgn="b"/>
                      <a:r>
                        <a:rPr lang="de-DE" sz="1400" b="0" i="0" u="none" strike="noStrike">
                          <a:solidFill>
                            <a:srgbClr val="000000"/>
                          </a:solidFill>
                          <a:effectLst/>
                          <a:latin typeface="Calibri"/>
                        </a:rPr>
                        <a:t>Mecklenburg-Vorpommern</a:t>
                      </a:r>
                    </a:p>
                  </a:txBody>
                  <a:tcPr marL="9141" marR="9141" marT="9141"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763</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1</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47</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dirty="0">
                          <a:solidFill>
                            <a:srgbClr val="000000"/>
                          </a:solidFill>
                          <a:effectLst/>
                          <a:latin typeface="Calibri"/>
                        </a:rPr>
                        <a:t>18</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1,1</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20</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1,2</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4480">
                <a:tc>
                  <a:txBody>
                    <a:bodyPr/>
                    <a:lstStyle/>
                    <a:p>
                      <a:pPr algn="ctr" fontAlgn="b"/>
                      <a:r>
                        <a:rPr lang="de-DE" sz="1400" b="0" i="0" u="none" strike="noStrike">
                          <a:solidFill>
                            <a:srgbClr val="000000"/>
                          </a:solidFill>
                          <a:effectLst/>
                          <a:latin typeface="Calibri"/>
                        </a:rPr>
                        <a:t>Niedersachsen</a:t>
                      </a:r>
                    </a:p>
                  </a:txBody>
                  <a:tcPr marL="9141" marR="9141" marT="9141"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11.420</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58</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143</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dirty="0">
                          <a:solidFill>
                            <a:srgbClr val="000000"/>
                          </a:solidFill>
                          <a:effectLst/>
                          <a:latin typeface="Calibri"/>
                        </a:rPr>
                        <a:t>279</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3,5</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568</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7,1</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4480">
                <a:tc>
                  <a:txBody>
                    <a:bodyPr/>
                    <a:lstStyle/>
                    <a:p>
                      <a:pPr algn="ctr" fontAlgn="b"/>
                      <a:r>
                        <a:rPr lang="de-DE" sz="1400" b="0" i="0" u="none" strike="noStrike">
                          <a:solidFill>
                            <a:srgbClr val="000000"/>
                          </a:solidFill>
                          <a:effectLst/>
                          <a:latin typeface="Calibri"/>
                        </a:rPr>
                        <a:t>Nordrhein-Westfalen</a:t>
                      </a:r>
                    </a:p>
                  </a:txBody>
                  <a:tcPr marL="9141" marR="9141" marT="9141"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37.010</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98</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206</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dirty="0">
                          <a:solidFill>
                            <a:srgbClr val="000000"/>
                          </a:solidFill>
                          <a:effectLst/>
                          <a:latin typeface="Calibri"/>
                        </a:rPr>
                        <a:t>1.011</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5,6</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1.547</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8,6</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4480">
                <a:tc>
                  <a:txBody>
                    <a:bodyPr/>
                    <a:lstStyle/>
                    <a:p>
                      <a:pPr algn="ctr" fontAlgn="b"/>
                      <a:r>
                        <a:rPr lang="de-DE" sz="1400" b="0" i="0" u="none" strike="noStrike">
                          <a:solidFill>
                            <a:srgbClr val="000000"/>
                          </a:solidFill>
                          <a:effectLst/>
                          <a:latin typeface="Calibri"/>
                        </a:rPr>
                        <a:t>Rheinland-Pfalz</a:t>
                      </a:r>
                    </a:p>
                  </a:txBody>
                  <a:tcPr marL="9141" marR="9141" marT="9141"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6.566</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11</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161</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dirty="0">
                          <a:solidFill>
                            <a:srgbClr val="000000"/>
                          </a:solidFill>
                          <a:effectLst/>
                          <a:latin typeface="Calibri"/>
                        </a:rPr>
                        <a:t>128</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3,1</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224</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5,5</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4480">
                <a:tc>
                  <a:txBody>
                    <a:bodyPr/>
                    <a:lstStyle/>
                    <a:p>
                      <a:pPr algn="ctr" fontAlgn="b"/>
                      <a:r>
                        <a:rPr lang="de-DE" sz="1400" b="0" i="0" u="none" strike="noStrike">
                          <a:solidFill>
                            <a:srgbClr val="000000"/>
                          </a:solidFill>
                          <a:effectLst/>
                          <a:latin typeface="Calibri"/>
                        </a:rPr>
                        <a:t>Saarland</a:t>
                      </a:r>
                    </a:p>
                  </a:txBody>
                  <a:tcPr marL="9141" marR="9141" marT="9141"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2.707</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1</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273</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20</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dirty="0">
                          <a:solidFill>
                            <a:srgbClr val="000000"/>
                          </a:solidFill>
                          <a:effectLst/>
                          <a:latin typeface="Calibri"/>
                        </a:rPr>
                        <a:t>2,0</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157</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15,9</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4480">
                <a:tc>
                  <a:txBody>
                    <a:bodyPr/>
                    <a:lstStyle/>
                    <a:p>
                      <a:pPr algn="ctr" fontAlgn="b"/>
                      <a:r>
                        <a:rPr lang="de-DE" sz="1400" b="0" i="0" u="none" strike="noStrike">
                          <a:solidFill>
                            <a:srgbClr val="000000"/>
                          </a:solidFill>
                          <a:effectLst/>
                          <a:latin typeface="Calibri"/>
                        </a:rPr>
                        <a:t>Sachsen</a:t>
                      </a:r>
                    </a:p>
                  </a:txBody>
                  <a:tcPr marL="9141" marR="9141" marT="9141"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5.197</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12</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127</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105</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dirty="0">
                          <a:solidFill>
                            <a:srgbClr val="000000"/>
                          </a:solidFill>
                          <a:effectLst/>
                          <a:latin typeface="Calibri"/>
                        </a:rPr>
                        <a:t>2,6</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203</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5,0</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4480">
                <a:tc>
                  <a:txBody>
                    <a:bodyPr/>
                    <a:lstStyle/>
                    <a:p>
                      <a:pPr algn="ctr" fontAlgn="b"/>
                      <a:r>
                        <a:rPr lang="de-DE" sz="1400" b="0" i="0" u="none" strike="noStrike">
                          <a:solidFill>
                            <a:srgbClr val="000000"/>
                          </a:solidFill>
                          <a:effectLst/>
                          <a:latin typeface="Calibri"/>
                        </a:rPr>
                        <a:t>Sachsen-Anhalt</a:t>
                      </a:r>
                    </a:p>
                  </a:txBody>
                  <a:tcPr marL="9141" marR="9141" marT="9141"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1.692</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3</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77</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19</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dirty="0">
                          <a:solidFill>
                            <a:srgbClr val="000000"/>
                          </a:solidFill>
                          <a:effectLst/>
                          <a:latin typeface="Calibri"/>
                        </a:rPr>
                        <a:t>0,9</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54</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2,4</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4480">
                <a:tc>
                  <a:txBody>
                    <a:bodyPr/>
                    <a:lstStyle/>
                    <a:p>
                      <a:pPr algn="ctr" fontAlgn="b"/>
                      <a:r>
                        <a:rPr lang="de-DE" sz="1400" b="0" i="0" u="none" strike="noStrike">
                          <a:solidFill>
                            <a:srgbClr val="000000"/>
                          </a:solidFill>
                          <a:effectLst/>
                          <a:latin typeface="Calibri"/>
                        </a:rPr>
                        <a:t>Schleswig-Holstein</a:t>
                      </a:r>
                    </a:p>
                  </a:txBody>
                  <a:tcPr marL="9141" marR="9141" marT="9141"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3.039</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18</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105</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47</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dirty="0">
                          <a:solidFill>
                            <a:srgbClr val="000000"/>
                          </a:solidFill>
                          <a:effectLst/>
                          <a:latin typeface="Calibri"/>
                        </a:rPr>
                        <a:t>1,6</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dirty="0">
                          <a:solidFill>
                            <a:srgbClr val="000000"/>
                          </a:solidFill>
                          <a:effectLst/>
                          <a:latin typeface="Calibri"/>
                        </a:rPr>
                        <a:t>134</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0" i="0" u="none" strike="noStrike">
                          <a:solidFill>
                            <a:srgbClr val="000000"/>
                          </a:solidFill>
                          <a:effectLst/>
                          <a:latin typeface="Calibri"/>
                        </a:rPr>
                        <a:t>4,6</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4480">
                <a:tc>
                  <a:txBody>
                    <a:bodyPr/>
                    <a:lstStyle/>
                    <a:p>
                      <a:pPr algn="ctr" fontAlgn="b"/>
                      <a:r>
                        <a:rPr lang="de-DE" sz="1400" b="0" i="0" u="none" strike="noStrike">
                          <a:solidFill>
                            <a:srgbClr val="000000"/>
                          </a:solidFill>
                          <a:effectLst/>
                          <a:latin typeface="Calibri"/>
                        </a:rPr>
                        <a:t>Thüringen</a:t>
                      </a:r>
                    </a:p>
                  </a:txBody>
                  <a:tcPr marL="9141" marR="9141" marT="9141"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2.818</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22</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131</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124</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5,8</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dirty="0">
                          <a:solidFill>
                            <a:srgbClr val="000000"/>
                          </a:solidFill>
                          <a:effectLst/>
                          <a:latin typeface="Calibri"/>
                        </a:rPr>
                        <a:t>151</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Calibri"/>
                        </a:rPr>
                        <a:t>7,0</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4480">
                <a:tc>
                  <a:txBody>
                    <a:bodyPr/>
                    <a:lstStyle/>
                    <a:p>
                      <a:pPr algn="ctr" fontAlgn="b"/>
                      <a:r>
                        <a:rPr lang="de-DE" sz="1400" b="1" i="0" u="none" strike="noStrike" dirty="0">
                          <a:solidFill>
                            <a:srgbClr val="000000"/>
                          </a:solidFill>
                          <a:effectLst/>
                          <a:latin typeface="Calibri"/>
                        </a:rPr>
                        <a:t>Gesamt</a:t>
                      </a:r>
                    </a:p>
                  </a:txBody>
                  <a:tcPr marL="9141" marR="9141" marT="9141"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1" i="0" u="none" strike="noStrike">
                          <a:solidFill>
                            <a:srgbClr val="000000"/>
                          </a:solidFill>
                          <a:effectLst/>
                          <a:latin typeface="Calibri"/>
                        </a:rPr>
                        <a:t>177.212</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1" i="0" u="none" strike="noStrike">
                          <a:solidFill>
                            <a:srgbClr val="000000"/>
                          </a:solidFill>
                          <a:effectLst/>
                          <a:latin typeface="Calibri"/>
                        </a:rPr>
                        <a:t>460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1" i="0" u="none" strike="noStrike">
                          <a:solidFill>
                            <a:srgbClr val="000000"/>
                          </a:solidFill>
                          <a:effectLst/>
                          <a:latin typeface="Calibri"/>
                        </a:rPr>
                        <a:t>213</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1" i="0" u="none" strike="noStrike">
                          <a:solidFill>
                            <a:srgbClr val="000000"/>
                          </a:solidFill>
                          <a:effectLst/>
                          <a:latin typeface="Calibri"/>
                        </a:rPr>
                        <a:t>3.487</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1" i="0" u="none" strike="noStrike">
                          <a:solidFill>
                            <a:srgbClr val="000000"/>
                          </a:solidFill>
                          <a:effectLst/>
                          <a:latin typeface="Calibri"/>
                        </a:rPr>
                        <a:t>4,2</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1" i="0" u="none" strike="noStrike" dirty="0">
                          <a:solidFill>
                            <a:srgbClr val="000000"/>
                          </a:solidFill>
                          <a:effectLst/>
                          <a:latin typeface="Calibri"/>
                        </a:rPr>
                        <a:t>8.174</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400" b="1" i="0" u="none" strike="noStrike" dirty="0">
                          <a:solidFill>
                            <a:srgbClr val="000000"/>
                          </a:solidFill>
                          <a:effectLst/>
                          <a:latin typeface="Calibri"/>
                        </a:rPr>
                        <a:t>9,8</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bl>
          </a:graphicData>
        </a:graphic>
      </p:graphicFrame>
      <p:sp>
        <p:nvSpPr>
          <p:cNvPr id="2" name="Textfeld 1"/>
          <p:cNvSpPr txBox="1"/>
          <p:nvPr/>
        </p:nvSpPr>
        <p:spPr>
          <a:xfrm>
            <a:off x="763324" y="6122504"/>
            <a:ext cx="6305385" cy="276999"/>
          </a:xfrm>
          <a:prstGeom prst="rect">
            <a:avLst/>
          </a:prstGeom>
          <a:noFill/>
        </p:spPr>
        <p:txBody>
          <a:bodyPr wrap="square" rtlCol="0">
            <a:spAutoFit/>
          </a:bodyPr>
          <a:lstStyle/>
          <a:p>
            <a:r>
              <a:rPr lang="de-DE" sz="1200" dirty="0" smtClean="0"/>
              <a:t>*aus Baden-Württemberg wurden keine Daten übermittelt</a:t>
            </a:r>
            <a:endParaRPr lang="de-DE" sz="1200" dirty="0"/>
          </a:p>
        </p:txBody>
      </p:sp>
      <p:sp>
        <p:nvSpPr>
          <p:cNvPr id="8" name="Titel 1"/>
          <p:cNvSpPr txBox="1">
            <a:spLocks/>
          </p:cNvSpPr>
          <p:nvPr/>
        </p:nvSpPr>
        <p:spPr>
          <a:xfrm>
            <a:off x="222249" y="451217"/>
            <a:ext cx="6784521"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Fälle und Todesfälle pro Bundesland </a:t>
            </a:r>
            <a:r>
              <a:rPr lang="de-DE" sz="1400" dirty="0" smtClean="0">
                <a:solidFill>
                  <a:schemeClr val="bg1"/>
                </a:solidFill>
              </a:rPr>
              <a:t>(Datenstand: 22.05.2020. 00:00)</a:t>
            </a:r>
            <a:endParaRPr lang="de-DE" sz="1400" dirty="0">
              <a:solidFill>
                <a:schemeClr val="bg1"/>
              </a:solidFill>
            </a:endParaRPr>
          </a:p>
        </p:txBody>
      </p:sp>
    </p:spTree>
    <p:extLst>
      <p:ext uri="{BB962C8B-B14F-4D97-AF65-F5344CB8AC3E}">
        <p14:creationId xmlns:p14="http://schemas.microsoft.com/office/powerpoint/2010/main" val="16483065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22.05.2020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30</a:t>
            </a:fld>
            <a:endParaRPr lang="de-DE"/>
          </a:p>
        </p:txBody>
      </p:sp>
      <p:sp>
        <p:nvSpPr>
          <p:cNvPr id="2" name="Titel 1"/>
          <p:cNvSpPr>
            <a:spLocks noGrp="1"/>
          </p:cNvSpPr>
          <p:nvPr>
            <p:ph type="title"/>
          </p:nvPr>
        </p:nvSpPr>
        <p:spPr>
          <a:xfrm>
            <a:off x="236765" y="433657"/>
            <a:ext cx="6784521" cy="307777"/>
          </a:xfrm>
          <a:solidFill>
            <a:srgbClr val="045AA6"/>
          </a:solidFill>
        </p:spPr>
        <p:txBody>
          <a:bodyPr lIns="72000"/>
          <a:lstStyle/>
          <a:p>
            <a:pPr>
              <a:spcBef>
                <a:spcPts val="600"/>
              </a:spcBef>
            </a:pPr>
            <a:r>
              <a:rPr lang="de-DE" sz="2000" dirty="0" smtClean="0">
                <a:solidFill>
                  <a:schemeClr val="bg1"/>
                </a:solidFill>
              </a:rPr>
              <a:t>DIVI </a:t>
            </a:r>
            <a:r>
              <a:rPr lang="de-DE" sz="2000" dirty="0">
                <a:solidFill>
                  <a:schemeClr val="bg1"/>
                </a:solidFill>
              </a:rPr>
              <a:t>Intensivregister; </a:t>
            </a:r>
            <a:r>
              <a:rPr lang="de-DE" sz="1400" dirty="0">
                <a:solidFill>
                  <a:schemeClr val="bg1"/>
                </a:solidFill>
              </a:rPr>
              <a:t>(Datenstand: </a:t>
            </a:r>
            <a:r>
              <a:rPr lang="de-DE" sz="1400" dirty="0" smtClean="0">
                <a:solidFill>
                  <a:schemeClr val="bg1"/>
                </a:solidFill>
              </a:rPr>
              <a:t>22.05.2020, 9:15)</a:t>
            </a:r>
            <a:endParaRPr lang="de-DE" sz="1400" dirty="0">
              <a:solidFill>
                <a:schemeClr val="bg1"/>
              </a:solidFill>
            </a:endParaRPr>
          </a:p>
        </p:txBody>
      </p:sp>
      <p:sp>
        <p:nvSpPr>
          <p:cNvPr id="5" name="Rechteck 4"/>
          <p:cNvSpPr/>
          <p:nvPr/>
        </p:nvSpPr>
        <p:spPr>
          <a:xfrm>
            <a:off x="307239" y="1257801"/>
            <a:ext cx="6784521" cy="369332"/>
          </a:xfrm>
          <a:prstGeom prst="rect">
            <a:avLst/>
          </a:prstGeom>
        </p:spPr>
        <p:txBody>
          <a:bodyPr wrap="square">
            <a:spAutoFit/>
          </a:bodyPr>
          <a:lstStyle/>
          <a:p>
            <a:r>
              <a:rPr lang="de-DE" b="1" dirty="0"/>
              <a:t>Aktuelle Anzahl meldender Kliniken/Abteilungen im Register:  </a:t>
            </a:r>
            <a:r>
              <a:rPr lang="de-DE" b="1" dirty="0" smtClean="0"/>
              <a:t>1.271</a:t>
            </a:r>
            <a:endParaRPr lang="de-DE" b="1" dirty="0">
              <a:solidFill>
                <a:srgbClr val="006EC7"/>
              </a:solidFill>
            </a:endParaRPr>
          </a:p>
        </p:txBody>
      </p:sp>
      <p:graphicFrame>
        <p:nvGraphicFramePr>
          <p:cNvPr id="9" name="Tabelle 8"/>
          <p:cNvGraphicFramePr>
            <a:graphicFrameLocks noGrp="1"/>
          </p:cNvGraphicFramePr>
          <p:nvPr>
            <p:extLst>
              <p:ext uri="{D42A27DB-BD31-4B8C-83A1-F6EECF244321}">
                <p14:modId xmlns:p14="http://schemas.microsoft.com/office/powerpoint/2010/main" val="3242627299"/>
              </p:ext>
            </p:extLst>
          </p:nvPr>
        </p:nvGraphicFramePr>
        <p:xfrm>
          <a:off x="307239" y="1683362"/>
          <a:ext cx="8085887" cy="1433398"/>
        </p:xfrm>
        <a:graphic>
          <a:graphicData uri="http://schemas.openxmlformats.org/drawingml/2006/table">
            <a:tbl>
              <a:tblPr>
                <a:tableStyleId>{BC89EF96-8CEA-46FF-86C4-4CE0E7609802}</a:tableStyleId>
              </a:tblPr>
              <a:tblGrid>
                <a:gridCol w="3866247"/>
                <a:gridCol w="1499841"/>
                <a:gridCol w="816668"/>
                <a:gridCol w="1903131"/>
              </a:tblGrid>
              <a:tr h="310718">
                <a:tc>
                  <a:txBody>
                    <a:bodyPr/>
                    <a:lstStyle/>
                    <a:p>
                      <a:pPr algn="l" fontAlgn="b"/>
                      <a:endParaRPr lang="de-DE" sz="14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a:effectLst/>
                        </a:rPr>
                        <a:t>Anzahl_Covid19</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smtClean="0">
                          <a:effectLst/>
                        </a:rPr>
                        <a:t>Prozent</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a:effectLst/>
                        </a:rPr>
                        <a:t>Differenz zum Vortag</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r>
              <a:tr h="280670">
                <a:tc>
                  <a:txBody>
                    <a:bodyPr/>
                    <a:lstStyle/>
                    <a:p>
                      <a:pPr algn="l" fontAlgn="b"/>
                      <a:r>
                        <a:rPr lang="de-DE" sz="1600" b="1" u="none" strike="noStrike" dirty="0">
                          <a:effectLst/>
                        </a:rPr>
                        <a:t>Aktuell: in intensivmedizinischer Behandlung</a:t>
                      </a:r>
                      <a:endParaRPr lang="de-DE" sz="1600" b="1" i="0" u="none" strike="noStrike" dirty="0">
                        <a:solidFill>
                          <a:srgbClr val="000000"/>
                        </a:solidFill>
                        <a:effectLst/>
                        <a:latin typeface="Calibri"/>
                      </a:endParaRPr>
                    </a:p>
                  </a:txBody>
                  <a:tcPr marL="9525" marR="9525" marT="9525" marB="0" anchor="ctr"/>
                </a:tc>
                <a:tc>
                  <a:txBody>
                    <a:bodyPr/>
                    <a:lstStyle/>
                    <a:p>
                      <a:pPr algn="ctr"/>
                      <a:r>
                        <a:rPr lang="de-DE" sz="1600" b="0" i="0" u="none" strike="noStrike" kern="1200" baseline="0" dirty="0" smtClean="0">
                          <a:solidFill>
                            <a:schemeClr val="tx1"/>
                          </a:solidFill>
                          <a:latin typeface="+mn-lt"/>
                          <a:ea typeface="+mn-ea"/>
                          <a:cs typeface="+mn-cs"/>
                        </a:rPr>
                        <a:t>                     965  </a:t>
                      </a:r>
                    </a:p>
                  </a:txBody>
                  <a:tcPr marL="9525" marR="9525" marT="9525" marB="0" anchor="ctr"/>
                </a:tc>
                <a:tc>
                  <a:txBody>
                    <a:bodyPr/>
                    <a:lstStyle/>
                    <a:p>
                      <a:pPr algn="r" fontAlgn="b"/>
                      <a:endParaRPr lang="de-DE" sz="1600" b="0" i="0" u="none" strike="noStrike" dirty="0">
                        <a:solidFill>
                          <a:srgbClr val="000000"/>
                        </a:solidFill>
                        <a:effectLst/>
                        <a:latin typeface="Calibri"/>
                      </a:endParaRPr>
                    </a:p>
                  </a:txBody>
                  <a:tcPr marL="9525" marR="9525" marT="9525" marB="0" anchor="ctr"/>
                </a:tc>
                <a:tc>
                  <a:txBody>
                    <a:bodyPr/>
                    <a:lstStyle/>
                    <a:p>
                      <a:pPr algn="r" fontAlgn="b"/>
                      <a:r>
                        <a:rPr lang="de-DE" sz="1600" b="0" i="0" u="none" strike="noStrike" dirty="0" smtClean="0">
                          <a:solidFill>
                            <a:srgbClr val="000000"/>
                          </a:solidFill>
                          <a:effectLst/>
                          <a:latin typeface="Calibri"/>
                        </a:rPr>
                        <a:t>-51</a:t>
                      </a:r>
                      <a:endParaRPr lang="de-DE" sz="1600" b="0" i="0" u="none" strike="noStrike" dirty="0">
                        <a:solidFill>
                          <a:srgbClr val="000000"/>
                        </a:solidFill>
                        <a:effectLst/>
                        <a:latin typeface="Calibri"/>
                      </a:endParaRPr>
                    </a:p>
                  </a:txBody>
                  <a:tcPr marL="9525" marR="9525" marT="9525" marB="0" anchor="ctr"/>
                </a:tc>
              </a:tr>
              <a:tr h="280670">
                <a:tc>
                  <a:txBody>
                    <a:bodyPr/>
                    <a:lstStyle/>
                    <a:p>
                      <a:pPr algn="l" fontAlgn="b"/>
                      <a:r>
                        <a:rPr lang="de-DE" sz="1600" b="1" u="none" strike="noStrike" dirty="0" smtClean="0">
                          <a:effectLst/>
                        </a:rPr>
                        <a:t>      - davon </a:t>
                      </a:r>
                      <a:r>
                        <a:rPr lang="de-DE" sz="1600" b="1" u="none" strike="noStrike" dirty="0">
                          <a:effectLst/>
                        </a:rPr>
                        <a:t>beatmet</a:t>
                      </a:r>
                      <a:endParaRPr lang="de-DE" sz="1600" b="1" i="0" u="none" strike="noStrike" dirty="0">
                        <a:solidFill>
                          <a:srgbClr val="000000"/>
                        </a:solidFill>
                        <a:effectLst/>
                        <a:latin typeface="Calibri"/>
                      </a:endParaRPr>
                    </a:p>
                  </a:txBody>
                  <a:tcPr marL="9525" marR="9525" marT="9525" marB="0" anchor="ctr"/>
                </a:tc>
                <a:tc>
                  <a:txBody>
                    <a:bodyPr/>
                    <a:lstStyle/>
                    <a:p>
                      <a:pPr algn="r"/>
                      <a:r>
                        <a:rPr lang="de-DE" sz="1600" b="0" i="0" u="none" strike="noStrike" kern="1200" baseline="0" dirty="0" smtClean="0">
                          <a:solidFill>
                            <a:schemeClr val="tx1"/>
                          </a:solidFill>
                          <a:latin typeface="+mn-lt"/>
                          <a:ea typeface="+mn-ea"/>
                          <a:cs typeface="+mn-cs"/>
                        </a:rPr>
                        <a:t> 597	</a:t>
                      </a:r>
                    </a:p>
                  </a:txBody>
                  <a:tcPr marL="9525" marR="9525" marT="9525" marB="0" anchor="ctr"/>
                </a:tc>
                <a:tc>
                  <a:txBody>
                    <a:bodyPr/>
                    <a:lstStyle/>
                    <a:p>
                      <a:pPr algn="r" fontAlgn="b"/>
                      <a:r>
                        <a:rPr lang="de-DE" sz="1600" b="0" i="0" u="none" strike="noStrike" dirty="0" smtClean="0">
                          <a:solidFill>
                            <a:srgbClr val="000000"/>
                          </a:solidFill>
                          <a:effectLst/>
                          <a:latin typeface="Calibri"/>
                        </a:rPr>
                        <a:t>62%</a:t>
                      </a:r>
                      <a:endParaRPr lang="de-DE" sz="1600" b="0" i="0" u="none" strike="noStrike" dirty="0">
                        <a:solidFill>
                          <a:srgbClr val="000000"/>
                        </a:solidFill>
                        <a:effectLst/>
                        <a:latin typeface="Calibri"/>
                      </a:endParaRPr>
                    </a:p>
                  </a:txBody>
                  <a:tcPr marL="9525" marR="9525" marT="9525" marB="0" anchor="ctr"/>
                </a:tc>
                <a:tc>
                  <a:txBody>
                    <a:bodyPr/>
                    <a:lstStyle/>
                    <a:p>
                      <a:pPr algn="r" fontAlgn="b"/>
                      <a:r>
                        <a:rPr lang="de-DE" sz="1600" b="0" i="0" u="none" strike="noStrike" kern="1200" baseline="0" dirty="0" smtClean="0">
                          <a:solidFill>
                            <a:schemeClr val="tx1"/>
                          </a:solidFill>
                          <a:latin typeface="+mn-lt"/>
                          <a:ea typeface="+mn-ea"/>
                          <a:cs typeface="+mn-cs"/>
                        </a:rPr>
                        <a:t>-54 </a:t>
                      </a:r>
                      <a:endParaRPr lang="de-DE" sz="1600" b="0" i="0" u="none" strike="noStrike" dirty="0">
                        <a:solidFill>
                          <a:srgbClr val="000000"/>
                        </a:solidFill>
                        <a:effectLst/>
                        <a:latin typeface="Calibri"/>
                      </a:endParaRPr>
                    </a:p>
                  </a:txBody>
                  <a:tcPr marL="9525" marR="9525" marT="9525" marB="0" anchor="ctr"/>
                </a:tc>
              </a:tr>
              <a:tr h="280670">
                <a:tc>
                  <a:txBody>
                    <a:bodyPr/>
                    <a:lstStyle/>
                    <a:p>
                      <a:pPr algn="l" fontAlgn="b"/>
                      <a:r>
                        <a:rPr lang="de-DE" sz="1600" b="1" u="none" strike="noStrike" dirty="0">
                          <a:effectLst/>
                        </a:rPr>
                        <a:t>Gesamt: abgeschlossene Behandlung</a:t>
                      </a:r>
                      <a:endParaRPr lang="de-DE" sz="1600" b="1" i="0" u="none" strike="noStrike" dirty="0">
                        <a:solidFill>
                          <a:srgbClr val="000000"/>
                        </a:solidFill>
                        <a:effectLst/>
                        <a:latin typeface="Calibri"/>
                      </a:endParaRPr>
                    </a:p>
                  </a:txBody>
                  <a:tcPr marL="9525" marR="9525" marT="9525" marB="0" anchor="ctr"/>
                </a:tc>
                <a:tc>
                  <a:txBody>
                    <a:bodyPr/>
                    <a:lstStyle/>
                    <a:p>
                      <a:pPr algn="r"/>
                      <a:r>
                        <a:rPr lang="de-DE" sz="1600" b="0" i="0" u="none" strike="noStrike" kern="1200" baseline="0" dirty="0" smtClean="0">
                          <a:solidFill>
                            <a:schemeClr val="tx1"/>
                          </a:solidFill>
                          <a:latin typeface="+mn-lt"/>
                          <a:ea typeface="+mn-ea"/>
                          <a:cs typeface="+mn-cs"/>
                        </a:rPr>
                        <a:t>12.768</a:t>
                      </a:r>
                    </a:p>
                  </a:txBody>
                  <a:tcPr marL="9525" marR="9525" marT="9525" marB="0" anchor="ctr"/>
                </a:tc>
                <a:tc>
                  <a:txBody>
                    <a:bodyPr/>
                    <a:lstStyle/>
                    <a:p>
                      <a:pPr algn="r" fontAlgn="b"/>
                      <a:endParaRPr lang="de-DE" sz="1600" b="0" i="0" u="none" strike="noStrike" dirty="0">
                        <a:solidFill>
                          <a:srgbClr val="000000"/>
                        </a:solidFill>
                        <a:effectLst/>
                        <a:latin typeface="Calibri"/>
                      </a:endParaRPr>
                    </a:p>
                  </a:txBody>
                  <a:tcPr marL="9525" marR="9525" marT="9525" marB="0" anchor="ctr"/>
                </a:tc>
                <a:tc>
                  <a:txBody>
                    <a:bodyPr/>
                    <a:lstStyle/>
                    <a:p>
                      <a:pPr algn="r"/>
                      <a:r>
                        <a:rPr lang="de-DE" sz="1600" b="0" i="0" u="none" strike="noStrike" kern="1200" baseline="0" dirty="0" smtClean="0">
                          <a:solidFill>
                            <a:schemeClr val="tx1"/>
                          </a:solidFill>
                          <a:latin typeface="+mn-lt"/>
                          <a:ea typeface="+mn-ea"/>
                          <a:cs typeface="+mn-cs"/>
                        </a:rPr>
                        <a:t> +61 </a:t>
                      </a:r>
                    </a:p>
                  </a:txBody>
                  <a:tcPr marL="9525" marR="9525" marT="9525" marB="0" anchor="ctr"/>
                </a:tc>
              </a:tr>
              <a:tr h="280670">
                <a:tc>
                  <a:txBody>
                    <a:bodyPr/>
                    <a:lstStyle/>
                    <a:p>
                      <a:pPr algn="l" fontAlgn="b"/>
                      <a:r>
                        <a:rPr lang="de-DE" sz="1600" b="1" u="none" strike="noStrike" dirty="0" smtClean="0">
                          <a:effectLst/>
                        </a:rPr>
                        <a:t>      - davon </a:t>
                      </a:r>
                      <a:r>
                        <a:rPr lang="de-DE" sz="1600" b="1" u="none" strike="noStrike" dirty="0">
                          <a:effectLst/>
                        </a:rPr>
                        <a:t>verstorben</a:t>
                      </a:r>
                      <a:endParaRPr lang="de-DE" sz="1600" b="1" i="0" u="none" strike="noStrike" dirty="0">
                        <a:solidFill>
                          <a:srgbClr val="000000"/>
                        </a:solidFill>
                        <a:effectLst/>
                        <a:latin typeface="Calibri"/>
                      </a:endParaRPr>
                    </a:p>
                  </a:txBody>
                  <a:tcPr marL="9525" marR="9525" marT="9525" marB="0" anchor="ctr"/>
                </a:tc>
                <a:tc>
                  <a:txBody>
                    <a:bodyPr/>
                    <a:lstStyle/>
                    <a:p>
                      <a:pPr algn="r"/>
                      <a:r>
                        <a:rPr lang="de-DE" sz="1600" b="0" i="0" u="none" strike="noStrike" kern="1200" baseline="0" dirty="0" smtClean="0">
                          <a:solidFill>
                            <a:schemeClr val="tx1"/>
                          </a:solidFill>
                          <a:latin typeface="+mn-lt"/>
                          <a:ea typeface="+mn-ea"/>
                          <a:cs typeface="+mn-cs"/>
                        </a:rPr>
                        <a:t> 3.421 </a:t>
                      </a:r>
                    </a:p>
                  </a:txBody>
                  <a:tcPr marL="9525" marR="9525" marT="9525" marB="0" anchor="ctr"/>
                </a:tc>
                <a:tc>
                  <a:txBody>
                    <a:bodyPr/>
                    <a:lstStyle/>
                    <a:p>
                      <a:pPr algn="r" fontAlgn="b"/>
                      <a:r>
                        <a:rPr lang="de-DE" sz="1600" b="0" i="0" u="none" strike="noStrike" dirty="0" smtClean="0">
                          <a:solidFill>
                            <a:srgbClr val="000000"/>
                          </a:solidFill>
                          <a:effectLst/>
                          <a:latin typeface="Calibri"/>
                        </a:rPr>
                        <a:t>27%</a:t>
                      </a:r>
                      <a:endParaRPr lang="de-DE" sz="1600" b="0" i="0" u="none" strike="noStrike" dirty="0">
                        <a:solidFill>
                          <a:srgbClr val="000000"/>
                        </a:solidFill>
                        <a:effectLst/>
                        <a:latin typeface="Calibri"/>
                      </a:endParaRPr>
                    </a:p>
                  </a:txBody>
                  <a:tcPr marL="9525" marR="9525" marT="9525" marB="0" anchor="ctr"/>
                </a:tc>
                <a:tc>
                  <a:txBody>
                    <a:bodyPr/>
                    <a:lstStyle/>
                    <a:p>
                      <a:pPr algn="r"/>
                      <a:r>
                        <a:rPr lang="de-DE" sz="1600" b="0" i="0" u="none" strike="noStrike" kern="1200" baseline="0" dirty="0" smtClean="0">
                          <a:solidFill>
                            <a:schemeClr val="tx1"/>
                          </a:solidFill>
                          <a:latin typeface="+mn-lt"/>
                          <a:ea typeface="+mn-ea"/>
                          <a:cs typeface="+mn-cs"/>
                        </a:rPr>
                        <a:t>+35</a:t>
                      </a:r>
                    </a:p>
                  </a:txBody>
                  <a:tcPr marL="9525" marR="9525" marT="9525" marB="0" anchor="ctr"/>
                </a:tc>
              </a:tr>
            </a:tbl>
          </a:graphicData>
        </a:graphic>
      </p:graphicFrame>
      <p:graphicFrame>
        <p:nvGraphicFramePr>
          <p:cNvPr id="11" name="Tabelle 10"/>
          <p:cNvGraphicFramePr>
            <a:graphicFrameLocks noGrp="1"/>
          </p:cNvGraphicFramePr>
          <p:nvPr>
            <p:extLst>
              <p:ext uri="{D42A27DB-BD31-4B8C-83A1-F6EECF244321}">
                <p14:modId xmlns:p14="http://schemas.microsoft.com/office/powerpoint/2010/main" val="2953989574"/>
              </p:ext>
            </p:extLst>
          </p:nvPr>
        </p:nvGraphicFramePr>
        <p:xfrm>
          <a:off x="307239" y="3758622"/>
          <a:ext cx="8242553" cy="1201701"/>
        </p:xfrm>
        <a:graphic>
          <a:graphicData uri="http://schemas.openxmlformats.org/drawingml/2006/table">
            <a:tbl>
              <a:tblPr>
                <a:tableStyleId>{BC89EF96-8CEA-46FF-86C4-4CE0E7609802}</a:tableStyleId>
              </a:tblPr>
              <a:tblGrid>
                <a:gridCol w="1397037"/>
                <a:gridCol w="1490172"/>
                <a:gridCol w="1536739"/>
                <a:gridCol w="833613"/>
                <a:gridCol w="967860"/>
                <a:gridCol w="2017132"/>
              </a:tblGrid>
              <a:tr h="374650">
                <a:tc>
                  <a:txBody>
                    <a:bodyPr/>
                    <a:lstStyle/>
                    <a:p>
                      <a:pPr marL="0" algn="l" defTabSz="457200" rtl="0" eaLnBrk="1" fontAlgn="b" latinLnBrk="0" hangingPunct="1"/>
                      <a:r>
                        <a:rPr lang="de-DE" sz="1600" b="1" u="none" strike="noStrike" kern="1200" dirty="0" smtClean="0">
                          <a:solidFill>
                            <a:schemeClr val="tx1"/>
                          </a:solidFill>
                          <a:effectLst/>
                          <a:latin typeface="+mn-lt"/>
                          <a:ea typeface="+mn-ea"/>
                          <a:cs typeface="+mn-cs"/>
                        </a:rPr>
                        <a:t>Anzahl</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Low care ICU</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High care ICU</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ECMO</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Gesamt</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Differenz zum Vortag</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r>
              <a:tr h="395931">
                <a:tc>
                  <a:txBody>
                    <a:bodyPr/>
                    <a:lstStyle/>
                    <a:p>
                      <a:pPr algn="l" fontAlgn="b"/>
                      <a:r>
                        <a:rPr lang="de-DE" sz="1600" b="1" u="none" strike="noStrike" kern="1200" smtClean="0">
                          <a:solidFill>
                            <a:schemeClr val="tx1"/>
                          </a:solidFill>
                          <a:effectLst/>
                          <a:latin typeface="+mn-lt"/>
                          <a:ea typeface="+mn-ea"/>
                          <a:cs typeface="+mn-cs"/>
                        </a:rPr>
                        <a:t>Belegt</a:t>
                      </a:r>
                      <a:endParaRPr lang="de-DE" sz="1600" b="1" u="none" strike="noStrike" kern="1200" dirty="0">
                        <a:solidFill>
                          <a:schemeClr val="tx1"/>
                        </a:solidFill>
                        <a:effectLst/>
                        <a:latin typeface="+mn-lt"/>
                        <a:ea typeface="+mn-ea"/>
                        <a:cs typeface="+mn-cs"/>
                      </a:endParaRPr>
                    </a:p>
                  </a:txBody>
                  <a:tcPr marL="9525" marR="9525" marT="9525" marB="0" anchor="ctr"/>
                </a:tc>
                <a:tc>
                  <a:txBody>
                    <a:bodyPr/>
                    <a:lstStyle/>
                    <a:p>
                      <a:pPr algn="ctr"/>
                      <a:r>
                        <a:rPr lang="de-DE" sz="1600" b="0" i="0" u="none" strike="noStrike" kern="1200" baseline="0" dirty="0" smtClean="0">
                          <a:solidFill>
                            <a:schemeClr val="tx1"/>
                          </a:solidFill>
                          <a:latin typeface="+mn-lt"/>
                          <a:ea typeface="+mn-ea"/>
                          <a:cs typeface="+mn-cs"/>
                        </a:rPr>
                        <a:t>6.198</a:t>
                      </a:r>
                    </a:p>
                  </a:txBody>
                  <a:tcPr marL="9525" marR="9525" marT="9525" marB="0" anchor="ctr"/>
                </a:tc>
                <a:tc>
                  <a:txBody>
                    <a:bodyPr/>
                    <a:lstStyle/>
                    <a:p>
                      <a:pPr algn="ctr"/>
                      <a:r>
                        <a:rPr lang="de-DE" sz="1600" b="0" i="0" u="none" strike="noStrike" kern="1200" baseline="0" dirty="0" smtClean="0">
                          <a:solidFill>
                            <a:schemeClr val="tx1"/>
                          </a:solidFill>
                          <a:latin typeface="+mn-lt"/>
                          <a:ea typeface="+mn-ea"/>
                          <a:cs typeface="+mn-cs"/>
                        </a:rPr>
                        <a:t>13.647</a:t>
                      </a:r>
                    </a:p>
                  </a:txBody>
                  <a:tcPr marL="9525" marR="9525" marT="9525" marB="0" anchor="ctr"/>
                </a:tc>
                <a:tc>
                  <a:txBody>
                    <a:bodyPr/>
                    <a:lstStyle/>
                    <a:p>
                      <a:pPr algn="ctr"/>
                      <a:r>
                        <a:rPr lang="de-DE" sz="1600" b="0" i="0" u="none" strike="noStrike" kern="1200" baseline="0" dirty="0" smtClean="0">
                          <a:solidFill>
                            <a:schemeClr val="tx1"/>
                          </a:solidFill>
                          <a:latin typeface="+mn-lt"/>
                          <a:ea typeface="+mn-ea"/>
                          <a:cs typeface="+mn-cs"/>
                        </a:rPr>
                        <a:t>216</a:t>
                      </a:r>
                    </a:p>
                  </a:txBody>
                  <a:tcPr marL="9525" marR="9525" marT="9525" marB="0" anchor="ctr"/>
                </a:tc>
                <a:tc>
                  <a:txBody>
                    <a:bodyPr/>
                    <a:lstStyle/>
                    <a:p>
                      <a:pPr algn="ctr"/>
                      <a:r>
                        <a:rPr lang="de-DE" sz="1600" b="1" i="0" u="none" strike="noStrike" kern="1200" baseline="0" dirty="0" smtClean="0">
                          <a:solidFill>
                            <a:schemeClr val="tx1"/>
                          </a:solidFill>
                          <a:latin typeface="+mn-lt"/>
                          <a:ea typeface="+mn-ea"/>
                          <a:cs typeface="+mn-cs"/>
                        </a:rPr>
                        <a:t> 20.061</a:t>
                      </a:r>
                    </a:p>
                  </a:txBody>
                  <a:tcPr marL="9525" marR="9525" marT="9525" marB="0" anchor="ctr"/>
                </a:tc>
                <a:tc>
                  <a:txBody>
                    <a:bodyPr/>
                    <a:lstStyle/>
                    <a:p>
                      <a:pPr algn="ctr"/>
                      <a:r>
                        <a:rPr lang="de-DE" sz="1600" b="0" i="0" u="none" strike="noStrike" kern="1200" baseline="0" dirty="0" smtClean="0">
                          <a:solidFill>
                            <a:schemeClr val="tx1"/>
                          </a:solidFill>
                          <a:latin typeface="+mn-lt"/>
                          <a:ea typeface="+mn-ea"/>
                          <a:cs typeface="+mn-cs"/>
                        </a:rPr>
                        <a:t>-550</a:t>
                      </a:r>
                    </a:p>
                  </a:txBody>
                  <a:tcPr marL="9525" marR="9525" marT="9525" marB="0" anchor="ctr"/>
                </a:tc>
              </a:tr>
              <a:tr h="431120">
                <a:tc>
                  <a:txBody>
                    <a:bodyPr/>
                    <a:lstStyle/>
                    <a:p>
                      <a:pPr algn="l" fontAlgn="b"/>
                      <a:r>
                        <a:rPr lang="de-DE" sz="1600" b="1" u="none" strike="noStrike" kern="1200" smtClean="0">
                          <a:solidFill>
                            <a:schemeClr val="tx1"/>
                          </a:solidFill>
                          <a:effectLst/>
                          <a:latin typeface="+mn-lt"/>
                          <a:ea typeface="+mn-ea"/>
                          <a:cs typeface="+mn-cs"/>
                        </a:rPr>
                        <a:t>Frei</a:t>
                      </a:r>
                      <a:endParaRPr lang="de-DE" sz="1600" b="1" u="none" strike="noStrike" kern="1200" dirty="0">
                        <a:solidFill>
                          <a:schemeClr val="tx1"/>
                        </a:solidFill>
                        <a:effectLst/>
                        <a:latin typeface="+mn-lt"/>
                        <a:ea typeface="+mn-ea"/>
                        <a:cs typeface="+mn-cs"/>
                      </a:endParaRPr>
                    </a:p>
                  </a:txBody>
                  <a:tcPr marL="9525" marR="9525" marT="9525" marB="0" anchor="ctr"/>
                </a:tc>
                <a:tc>
                  <a:txBody>
                    <a:bodyPr/>
                    <a:lstStyle/>
                    <a:p>
                      <a:pPr marL="0" algn="ctr" defTabSz="457200" rtl="0" eaLnBrk="1" latinLnBrk="0" hangingPunct="1"/>
                      <a:r>
                        <a:rPr lang="de-DE" sz="1600" b="0" i="0" u="none" strike="noStrike" kern="1200" baseline="0" dirty="0" smtClean="0">
                          <a:solidFill>
                            <a:schemeClr val="tx1"/>
                          </a:solidFill>
                          <a:latin typeface="+mn-lt"/>
                          <a:ea typeface="+mn-ea"/>
                          <a:cs typeface="+mn-cs"/>
                        </a:rPr>
                        <a:t>3.269</a:t>
                      </a:r>
                    </a:p>
                  </a:txBody>
                  <a:tcPr marL="9525" marR="9525" marT="9525" marB="0" anchor="ctr"/>
                </a:tc>
                <a:tc>
                  <a:txBody>
                    <a:bodyPr/>
                    <a:lstStyle/>
                    <a:p>
                      <a:pPr marL="0" algn="ctr" defTabSz="457200" rtl="0" eaLnBrk="1" latinLnBrk="0" hangingPunct="1"/>
                      <a:r>
                        <a:rPr lang="de-DE" sz="1600" b="0" i="0" u="none" strike="noStrike" kern="1200" baseline="0" dirty="0" smtClean="0">
                          <a:solidFill>
                            <a:schemeClr val="tx1"/>
                          </a:solidFill>
                          <a:latin typeface="+mn-lt"/>
                          <a:ea typeface="+mn-ea"/>
                          <a:cs typeface="+mn-cs"/>
                        </a:rPr>
                        <a:t>8.367</a:t>
                      </a:r>
                    </a:p>
                  </a:txBody>
                  <a:tcPr marL="9525" marR="9525" marT="9525" marB="0" anchor="ctr"/>
                </a:tc>
                <a:tc>
                  <a:txBody>
                    <a:bodyPr/>
                    <a:lstStyle/>
                    <a:p>
                      <a:pPr marL="0" algn="ctr" defTabSz="457200" rtl="0" eaLnBrk="1" latinLnBrk="0" hangingPunct="1"/>
                      <a:r>
                        <a:rPr lang="de-DE" sz="1600" b="0" i="0" u="none" strike="noStrike" kern="1200" baseline="0" dirty="0" smtClean="0">
                          <a:solidFill>
                            <a:schemeClr val="tx1"/>
                          </a:solidFill>
                          <a:latin typeface="+mn-lt"/>
                          <a:ea typeface="+mn-ea"/>
                          <a:cs typeface="+mn-cs"/>
                        </a:rPr>
                        <a:t>554</a:t>
                      </a:r>
                    </a:p>
                  </a:txBody>
                  <a:tcPr marL="9525" marR="9525" marT="9525" marB="0" anchor="ctr"/>
                </a:tc>
                <a:tc>
                  <a:txBody>
                    <a:bodyPr/>
                    <a:lstStyle/>
                    <a:p>
                      <a:pPr marL="0" algn="ctr" defTabSz="457200" rtl="0" eaLnBrk="1" latinLnBrk="0" hangingPunct="1"/>
                      <a:r>
                        <a:rPr lang="de-DE" sz="1600" b="1" i="0" u="none" strike="noStrike" kern="1200" baseline="0" dirty="0" smtClean="0">
                          <a:solidFill>
                            <a:schemeClr val="tx1"/>
                          </a:solidFill>
                          <a:latin typeface="+mn-lt"/>
                          <a:ea typeface="+mn-ea"/>
                          <a:cs typeface="+mn-cs"/>
                        </a:rPr>
                        <a:t>12.190</a:t>
                      </a:r>
                    </a:p>
                  </a:txBody>
                  <a:tcPr marL="9525" marR="9525" marT="9525" marB="0" anchor="ctr"/>
                </a:tc>
                <a:tc>
                  <a:txBody>
                    <a:bodyPr/>
                    <a:lstStyle/>
                    <a:p>
                      <a:pPr marL="0" algn="ctr" defTabSz="457200" rtl="0" eaLnBrk="1" latinLnBrk="0" hangingPunct="1"/>
                      <a:r>
                        <a:rPr lang="de-DE" sz="1600" b="0" i="0" u="none" strike="noStrike" kern="1200" baseline="0" dirty="0" smtClean="0">
                          <a:solidFill>
                            <a:schemeClr val="tx1"/>
                          </a:solidFill>
                          <a:latin typeface="+mn-lt"/>
                          <a:ea typeface="+mn-ea"/>
                          <a:cs typeface="+mn-cs"/>
                        </a:rPr>
                        <a:t>+239</a:t>
                      </a:r>
                    </a:p>
                  </a:txBody>
                  <a:tcPr marL="9525" marR="9525" marT="9525" marB="0" anchor="ctr"/>
                </a:tc>
              </a:tr>
            </a:tbl>
          </a:graphicData>
        </a:graphic>
      </p:graphicFrame>
    </p:spTree>
    <p:extLst>
      <p:ext uri="{BB962C8B-B14F-4D97-AF65-F5344CB8AC3E}">
        <p14:creationId xmlns:p14="http://schemas.microsoft.com/office/powerpoint/2010/main" val="748044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22.05.2020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31</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DIVI </a:t>
            </a:r>
            <a:r>
              <a:rPr lang="de-DE" sz="2000" dirty="0">
                <a:solidFill>
                  <a:schemeClr val="bg1"/>
                </a:solidFill>
              </a:rPr>
              <a:t>Intensivregister; </a:t>
            </a:r>
            <a:r>
              <a:rPr lang="de-DE" sz="1400" dirty="0">
                <a:solidFill>
                  <a:schemeClr val="bg1"/>
                </a:solidFill>
              </a:rPr>
              <a:t>(Datenstand: </a:t>
            </a:r>
            <a:r>
              <a:rPr lang="de-DE" sz="1400" dirty="0" smtClean="0">
                <a:solidFill>
                  <a:schemeClr val="bg1"/>
                </a:solidFill>
              </a:rPr>
              <a:t>22.05.2020, 09:15)</a:t>
            </a:r>
            <a:endParaRPr lang="de-DE" sz="1400" dirty="0">
              <a:solidFill>
                <a:schemeClr val="bg1"/>
              </a:solidFill>
            </a:endParaRPr>
          </a:p>
        </p:txBody>
      </p:sp>
      <p:sp>
        <p:nvSpPr>
          <p:cNvPr id="6" name="Rechteck 5"/>
          <p:cNvSpPr/>
          <p:nvPr/>
        </p:nvSpPr>
        <p:spPr>
          <a:xfrm>
            <a:off x="3476625" y="2190750"/>
            <a:ext cx="419100" cy="3409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p:nvSpPr>
        <p:spPr>
          <a:xfrm>
            <a:off x="5562600" y="971550"/>
            <a:ext cx="3100083" cy="581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Textfeld 4"/>
          <p:cNvSpPr txBox="1"/>
          <p:nvPr/>
        </p:nvSpPr>
        <p:spPr>
          <a:xfrm>
            <a:off x="1219200" y="1262062"/>
            <a:ext cx="396262" cy="923330"/>
          </a:xfrm>
          <a:prstGeom prst="rect">
            <a:avLst/>
          </a:prstGeom>
          <a:noFill/>
        </p:spPr>
        <p:txBody>
          <a:bodyPr wrap="none" rtlCol="0">
            <a:spAutoFit/>
          </a:bodyPr>
          <a:lstStyle/>
          <a:p>
            <a:endParaRPr lang="de-DE" dirty="0" smtClean="0"/>
          </a:p>
          <a:p>
            <a:endParaRPr lang="de-DE" dirty="0"/>
          </a:p>
          <a:p>
            <a:r>
              <a:rPr lang="de-DE" dirty="0" smtClean="0"/>
              <a:t>    </a:t>
            </a:r>
            <a:endParaRPr lang="de-DE"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764" y="629716"/>
            <a:ext cx="8595639" cy="5747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2363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endParaRPr lang="de-DE"/>
          </a:p>
        </p:txBody>
      </p:sp>
      <p:sp>
        <p:nvSpPr>
          <p:cNvPr id="3" name="Titel 2"/>
          <p:cNvSpPr>
            <a:spLocks noGrp="1"/>
          </p:cNvSpPr>
          <p:nvPr>
            <p:ph type="title"/>
          </p:nvPr>
        </p:nvSpPr>
        <p:spPr/>
        <p:txBody>
          <a:bodyPr/>
          <a:lstStyle/>
          <a:p>
            <a:r>
              <a:rPr lang="de-DE" dirty="0"/>
              <a:t>Aktuelle Mobilität (Datenstand </a:t>
            </a:r>
            <a:r>
              <a:rPr lang="de-DE" dirty="0" smtClean="0"/>
              <a:t>18.05.2020</a:t>
            </a:r>
            <a:r>
              <a:rPr lang="de-DE" dirty="0"/>
              <a:t>)</a:t>
            </a:r>
          </a:p>
        </p:txBody>
      </p:sp>
      <p:sp>
        <p:nvSpPr>
          <p:cNvPr id="4" name="Datumsplatzhalter 3"/>
          <p:cNvSpPr>
            <a:spLocks noGrp="1"/>
          </p:cNvSpPr>
          <p:nvPr>
            <p:ph type="dt" sz="half" idx="14"/>
          </p:nvPr>
        </p:nvSpPr>
        <p:spPr/>
        <p:txBody>
          <a:bodyPr/>
          <a:lstStyle/>
          <a:p>
            <a:r>
              <a:rPr lang="de-DE" smtClean="0"/>
              <a:t>22.05.2020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32</a:t>
            </a:fld>
            <a:endParaRPr lang="de-DE" dirty="0"/>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3672" t="12000" r="14922" b="46625"/>
          <a:stretch/>
        </p:blipFill>
        <p:spPr bwMode="auto">
          <a:xfrm>
            <a:off x="517866" y="1155700"/>
            <a:ext cx="8031926" cy="485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2357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endParaRPr lang="de-DE" dirty="0"/>
          </a:p>
        </p:txBody>
      </p:sp>
      <p:sp>
        <p:nvSpPr>
          <p:cNvPr id="3" name="Titel 2"/>
          <p:cNvSpPr>
            <a:spLocks noGrp="1"/>
          </p:cNvSpPr>
          <p:nvPr>
            <p:ph type="title"/>
          </p:nvPr>
        </p:nvSpPr>
        <p:spPr/>
        <p:txBody>
          <a:bodyPr/>
          <a:lstStyle/>
          <a:p>
            <a:r>
              <a:rPr lang="de-DE" dirty="0"/>
              <a:t>Aktuelle Mobilität (Datenstand </a:t>
            </a:r>
            <a:r>
              <a:rPr lang="de-DE" dirty="0" smtClean="0"/>
              <a:t>18.05.2020</a:t>
            </a:r>
            <a:r>
              <a:rPr lang="de-DE" dirty="0"/>
              <a:t>)</a:t>
            </a:r>
          </a:p>
        </p:txBody>
      </p:sp>
      <p:sp>
        <p:nvSpPr>
          <p:cNvPr id="4" name="Datumsplatzhalter 3"/>
          <p:cNvSpPr>
            <a:spLocks noGrp="1"/>
          </p:cNvSpPr>
          <p:nvPr>
            <p:ph type="dt" sz="half" idx="14"/>
          </p:nvPr>
        </p:nvSpPr>
        <p:spPr/>
        <p:txBody>
          <a:bodyPr/>
          <a:lstStyle/>
          <a:p>
            <a:r>
              <a:rPr lang="de-DE" smtClean="0"/>
              <a:t>22.05.2020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33</a:t>
            </a:fld>
            <a:endParaRPr lang="de-DE" dirty="0"/>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3672" t="53375" r="14922" b="5250"/>
          <a:stretch/>
        </p:blipFill>
        <p:spPr bwMode="auto">
          <a:xfrm>
            <a:off x="573873" y="1155700"/>
            <a:ext cx="8014019" cy="4840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457200" y="5996285"/>
            <a:ext cx="8483600" cy="338554"/>
          </a:xfrm>
          <a:prstGeom prst="rect">
            <a:avLst/>
          </a:prstGeom>
        </p:spPr>
        <p:txBody>
          <a:bodyPr wrap="square">
            <a:spAutoFit/>
          </a:bodyPr>
          <a:lstStyle/>
          <a:p>
            <a:r>
              <a:rPr lang="de-DE" sz="1600" dirty="0"/>
              <a:t>Link zum Mobility Monitor </a:t>
            </a:r>
            <a:r>
              <a:rPr lang="de-DE" sz="1600" dirty="0">
                <a:hlinkClick r:id="rId3"/>
              </a:rPr>
              <a:t>http://rocs.hu-berlin.de/covid-19-mobility/de/mobility-monitor</a:t>
            </a:r>
            <a:endParaRPr lang="de-DE" sz="1600" dirty="0"/>
          </a:p>
        </p:txBody>
      </p:sp>
    </p:spTree>
    <p:extLst>
      <p:ext uri="{BB962C8B-B14F-4D97-AF65-F5344CB8AC3E}">
        <p14:creationId xmlns:p14="http://schemas.microsoft.com/office/powerpoint/2010/main" val="770342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Anzahl Labortestungen </a:t>
            </a:r>
            <a:r>
              <a:rPr lang="de-DE" sz="1400" dirty="0" smtClean="0"/>
              <a:t>(Datenstand 19.05.2020)</a:t>
            </a:r>
            <a:endParaRPr lang="de-DE" sz="1400" dirty="0"/>
          </a:p>
        </p:txBody>
      </p:sp>
      <p:sp>
        <p:nvSpPr>
          <p:cNvPr id="4" name="Datumsplatzhalter 3"/>
          <p:cNvSpPr>
            <a:spLocks noGrp="1"/>
          </p:cNvSpPr>
          <p:nvPr>
            <p:ph type="dt" sz="half" idx="14"/>
          </p:nvPr>
        </p:nvSpPr>
        <p:spPr/>
        <p:txBody>
          <a:bodyPr/>
          <a:lstStyle/>
          <a:p>
            <a:r>
              <a:rPr lang="de-DE" smtClean="0"/>
              <a:t>22.05.2020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34</a:t>
            </a:fld>
            <a:endParaRPr lang="de-DE" dirty="0"/>
          </a:p>
        </p:txBody>
      </p:sp>
      <p:sp>
        <p:nvSpPr>
          <p:cNvPr id="8" name="Textfeld 7"/>
          <p:cNvSpPr txBox="1"/>
          <p:nvPr/>
        </p:nvSpPr>
        <p:spPr>
          <a:xfrm>
            <a:off x="286746" y="5901444"/>
            <a:ext cx="8342904" cy="523220"/>
          </a:xfrm>
          <a:prstGeom prst="rect">
            <a:avLst/>
          </a:prstGeom>
          <a:noFill/>
        </p:spPr>
        <p:txBody>
          <a:bodyPr wrap="square" rtlCol="0">
            <a:spAutoFit/>
          </a:bodyPr>
          <a:lstStyle/>
          <a:p>
            <a:r>
              <a:rPr lang="de-DE" sz="1400" dirty="0"/>
              <a:t>In KW 20  gaben 27 Labore einen Rückstau von insgesamt  1379 abzuarbeitenden Proben an. 36 Labore nannten Lieferschwierigkeiten für Reagenzien</a:t>
            </a:r>
          </a:p>
        </p:txBody>
      </p:sp>
      <p:graphicFrame>
        <p:nvGraphicFramePr>
          <p:cNvPr id="9" name="Tabelle 8"/>
          <p:cNvGraphicFramePr>
            <a:graphicFrameLocks noGrp="1"/>
          </p:cNvGraphicFramePr>
          <p:nvPr>
            <p:extLst>
              <p:ext uri="{D42A27DB-BD31-4B8C-83A1-F6EECF244321}">
                <p14:modId xmlns:p14="http://schemas.microsoft.com/office/powerpoint/2010/main" val="1648796198"/>
              </p:ext>
            </p:extLst>
          </p:nvPr>
        </p:nvGraphicFramePr>
        <p:xfrm>
          <a:off x="286746" y="1066752"/>
          <a:ext cx="5834380" cy="2804033"/>
        </p:xfrm>
        <a:graphic>
          <a:graphicData uri="http://schemas.openxmlformats.org/drawingml/2006/table">
            <a:tbl>
              <a:tblPr firstRow="1" firstCol="1" bandRow="1">
                <a:tableStyleId>{5C22544A-7EE6-4342-B048-85BDC9FD1C3A}</a:tableStyleId>
              </a:tblPr>
              <a:tblGrid>
                <a:gridCol w="1334135"/>
                <a:gridCol w="1170305"/>
                <a:gridCol w="1292860"/>
                <a:gridCol w="2037080"/>
              </a:tblGrid>
              <a:tr h="202565">
                <a:tc>
                  <a:txBody>
                    <a:bodyPr/>
                    <a:lstStyle/>
                    <a:p>
                      <a:pPr algn="ctr">
                        <a:lnSpc>
                          <a:spcPct val="115000"/>
                        </a:lnSpc>
                        <a:spcAft>
                          <a:spcPts val="0"/>
                        </a:spcAft>
                      </a:pPr>
                      <a:r>
                        <a:rPr lang="de-DE" sz="1100" dirty="0">
                          <a:effectLst/>
                        </a:rPr>
                        <a:t>KW</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Anzahl Testungen</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Positiv getestet</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Anzahl übermittelnde Labore</a:t>
                      </a:r>
                      <a:endParaRPr lang="de-DE" sz="1100">
                        <a:effectLst/>
                        <a:latin typeface="Calibri"/>
                        <a:ea typeface="MS Mincho"/>
                        <a:cs typeface="Times New Roman"/>
                      </a:endParaRPr>
                    </a:p>
                  </a:txBody>
                  <a:tcPr marL="68580" marR="68580" marT="0" marB="0"/>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Bis einschließlich KW10</a:t>
                      </a:r>
                    </a:p>
                  </a:txBody>
                  <a:tcPr marL="9525" marR="9525" marT="9525" marB="0" anchor="ctr"/>
                </a:tc>
                <a:tc>
                  <a:txBody>
                    <a:bodyPr/>
                    <a:lstStyle/>
                    <a:p>
                      <a:pPr algn="ctr" fontAlgn="ctr"/>
                      <a:r>
                        <a:rPr lang="de-DE" sz="1100" b="0" i="0" u="none" strike="noStrike">
                          <a:solidFill>
                            <a:srgbClr val="000000"/>
                          </a:solidFill>
                          <a:effectLst/>
                          <a:latin typeface="Calibri"/>
                        </a:rPr>
                        <a:t>124.716</a:t>
                      </a:r>
                    </a:p>
                  </a:txBody>
                  <a:tcPr marL="9525" marR="9525" marT="9525" marB="0" anchor="ctr"/>
                </a:tc>
                <a:tc>
                  <a:txBody>
                    <a:bodyPr/>
                    <a:lstStyle/>
                    <a:p>
                      <a:pPr algn="ctr" fontAlgn="ctr"/>
                      <a:r>
                        <a:rPr lang="de-DE" sz="1100" b="0" i="0" u="none" strike="noStrike">
                          <a:solidFill>
                            <a:srgbClr val="000000"/>
                          </a:solidFill>
                          <a:effectLst/>
                          <a:latin typeface="Calibri"/>
                        </a:rPr>
                        <a:t>3.892 (3,1%)</a:t>
                      </a:r>
                    </a:p>
                  </a:txBody>
                  <a:tcPr marL="9525" marR="9525" marT="9525" marB="0" anchor="ctr"/>
                </a:tc>
                <a:tc>
                  <a:txBody>
                    <a:bodyPr/>
                    <a:lstStyle/>
                    <a:p>
                      <a:pPr algn="ctr" fontAlgn="ctr"/>
                      <a:r>
                        <a:rPr lang="de-DE" sz="1100" b="0" i="0" u="none" strike="noStrike">
                          <a:solidFill>
                            <a:srgbClr val="000000"/>
                          </a:solidFill>
                          <a:effectLst/>
                          <a:latin typeface="Calibri"/>
                        </a:rPr>
                        <a:t>90</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11</a:t>
                      </a:r>
                    </a:p>
                  </a:txBody>
                  <a:tcPr marL="9525" marR="9525" marT="9525" marB="0" anchor="ctr"/>
                </a:tc>
                <a:tc>
                  <a:txBody>
                    <a:bodyPr/>
                    <a:lstStyle/>
                    <a:p>
                      <a:pPr algn="ctr" fontAlgn="ctr"/>
                      <a:r>
                        <a:rPr lang="de-DE" sz="1100" b="0" i="0" u="none" strike="noStrike">
                          <a:solidFill>
                            <a:srgbClr val="000000"/>
                          </a:solidFill>
                          <a:effectLst/>
                          <a:latin typeface="Calibri"/>
                        </a:rPr>
                        <a:t>127.457</a:t>
                      </a:r>
                    </a:p>
                  </a:txBody>
                  <a:tcPr marL="9525" marR="9525" marT="9525" marB="0" anchor="ctr"/>
                </a:tc>
                <a:tc>
                  <a:txBody>
                    <a:bodyPr/>
                    <a:lstStyle/>
                    <a:p>
                      <a:pPr algn="ctr" fontAlgn="ctr"/>
                      <a:r>
                        <a:rPr lang="de-DE" sz="1100" b="0" i="0" u="none" strike="noStrike">
                          <a:solidFill>
                            <a:srgbClr val="000000"/>
                          </a:solidFill>
                          <a:effectLst/>
                          <a:latin typeface="Calibri"/>
                        </a:rPr>
                        <a:t>7.582 (5,9%)</a:t>
                      </a:r>
                    </a:p>
                  </a:txBody>
                  <a:tcPr marL="9525" marR="9525" marT="9525" marB="0" anchor="ctr"/>
                </a:tc>
                <a:tc>
                  <a:txBody>
                    <a:bodyPr/>
                    <a:lstStyle/>
                    <a:p>
                      <a:pPr algn="ctr" fontAlgn="ctr"/>
                      <a:r>
                        <a:rPr lang="de-DE" sz="1100" b="0" i="0" u="none" strike="noStrike">
                          <a:solidFill>
                            <a:srgbClr val="000000"/>
                          </a:solidFill>
                          <a:effectLst/>
                          <a:latin typeface="Calibri"/>
                        </a:rPr>
                        <a:t>114</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12</a:t>
                      </a:r>
                    </a:p>
                  </a:txBody>
                  <a:tcPr marL="9525" marR="9525" marT="9525" marB="0" anchor="ctr"/>
                </a:tc>
                <a:tc>
                  <a:txBody>
                    <a:bodyPr/>
                    <a:lstStyle/>
                    <a:p>
                      <a:pPr algn="ctr" fontAlgn="ctr"/>
                      <a:r>
                        <a:rPr lang="de-DE" sz="1100" b="0" i="0" u="none" strike="noStrike">
                          <a:solidFill>
                            <a:srgbClr val="000000"/>
                          </a:solidFill>
                          <a:effectLst/>
                          <a:latin typeface="Calibri"/>
                        </a:rPr>
                        <a:t>348.619</a:t>
                      </a:r>
                    </a:p>
                  </a:txBody>
                  <a:tcPr marL="9525" marR="9525" marT="9525" marB="0" anchor="ctr"/>
                </a:tc>
                <a:tc>
                  <a:txBody>
                    <a:bodyPr/>
                    <a:lstStyle/>
                    <a:p>
                      <a:pPr algn="ctr" fontAlgn="ctr"/>
                      <a:r>
                        <a:rPr lang="de-DE" sz="1100" b="0" i="0" u="none" strike="noStrike">
                          <a:solidFill>
                            <a:srgbClr val="000000"/>
                          </a:solidFill>
                          <a:effectLst/>
                          <a:latin typeface="Calibri"/>
                        </a:rPr>
                        <a:t>23.820 (6,8%)</a:t>
                      </a:r>
                    </a:p>
                  </a:txBody>
                  <a:tcPr marL="9525" marR="9525" marT="9525" marB="0" anchor="ctr"/>
                </a:tc>
                <a:tc>
                  <a:txBody>
                    <a:bodyPr/>
                    <a:lstStyle/>
                    <a:p>
                      <a:pPr algn="ctr" fontAlgn="ctr"/>
                      <a:r>
                        <a:rPr lang="de-DE" sz="1100" b="0" i="0" u="none" strike="noStrike">
                          <a:solidFill>
                            <a:srgbClr val="000000"/>
                          </a:solidFill>
                          <a:effectLst/>
                          <a:latin typeface="Calibri"/>
                        </a:rPr>
                        <a:t>152</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13</a:t>
                      </a:r>
                    </a:p>
                  </a:txBody>
                  <a:tcPr marL="9525" marR="9525" marT="9525" marB="0" anchor="ctr"/>
                </a:tc>
                <a:tc>
                  <a:txBody>
                    <a:bodyPr/>
                    <a:lstStyle/>
                    <a:p>
                      <a:pPr algn="ctr" fontAlgn="ctr"/>
                      <a:r>
                        <a:rPr lang="de-DE" sz="1100" b="0" i="0" u="none" strike="noStrike">
                          <a:solidFill>
                            <a:srgbClr val="000000"/>
                          </a:solidFill>
                          <a:effectLst/>
                          <a:latin typeface="Calibri"/>
                        </a:rPr>
                        <a:t>361.515</a:t>
                      </a:r>
                    </a:p>
                  </a:txBody>
                  <a:tcPr marL="9525" marR="9525" marT="9525" marB="0" anchor="ctr"/>
                </a:tc>
                <a:tc>
                  <a:txBody>
                    <a:bodyPr/>
                    <a:lstStyle/>
                    <a:p>
                      <a:pPr algn="ctr" fontAlgn="ctr"/>
                      <a:r>
                        <a:rPr lang="de-DE" sz="1100" b="0" i="0" u="none" strike="noStrike">
                          <a:solidFill>
                            <a:srgbClr val="000000"/>
                          </a:solidFill>
                          <a:effectLst/>
                          <a:latin typeface="Calibri"/>
                        </a:rPr>
                        <a:t>31.414 (8,7%)</a:t>
                      </a:r>
                    </a:p>
                  </a:txBody>
                  <a:tcPr marL="9525" marR="9525" marT="9525" marB="0" anchor="ctr"/>
                </a:tc>
                <a:tc>
                  <a:txBody>
                    <a:bodyPr/>
                    <a:lstStyle/>
                    <a:p>
                      <a:pPr algn="ctr" fontAlgn="ctr"/>
                      <a:r>
                        <a:rPr lang="de-DE" sz="1100" b="0" i="0" u="none" strike="noStrike">
                          <a:solidFill>
                            <a:srgbClr val="000000"/>
                          </a:solidFill>
                          <a:effectLst/>
                          <a:latin typeface="Calibri"/>
                        </a:rPr>
                        <a:t>151</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14</a:t>
                      </a:r>
                    </a:p>
                  </a:txBody>
                  <a:tcPr marL="9525" marR="9525" marT="9525" marB="0" anchor="ctr"/>
                </a:tc>
                <a:tc>
                  <a:txBody>
                    <a:bodyPr/>
                    <a:lstStyle/>
                    <a:p>
                      <a:pPr algn="ctr" fontAlgn="ctr"/>
                      <a:r>
                        <a:rPr lang="de-DE" sz="1100" b="0" i="0" u="none" strike="noStrike">
                          <a:solidFill>
                            <a:srgbClr val="000000"/>
                          </a:solidFill>
                          <a:effectLst/>
                          <a:latin typeface="Calibri"/>
                        </a:rPr>
                        <a:t>408.348</a:t>
                      </a:r>
                    </a:p>
                  </a:txBody>
                  <a:tcPr marL="9525" marR="9525" marT="9525" marB="0" anchor="ctr"/>
                </a:tc>
                <a:tc>
                  <a:txBody>
                    <a:bodyPr/>
                    <a:lstStyle/>
                    <a:p>
                      <a:pPr algn="ctr" fontAlgn="ctr"/>
                      <a:r>
                        <a:rPr lang="de-DE" sz="1100" b="0" i="0" u="none" strike="noStrike">
                          <a:solidFill>
                            <a:srgbClr val="000000"/>
                          </a:solidFill>
                          <a:effectLst/>
                          <a:latin typeface="Calibri"/>
                        </a:rPr>
                        <a:t>36.885 (9,0%)</a:t>
                      </a:r>
                    </a:p>
                  </a:txBody>
                  <a:tcPr marL="9525" marR="9525" marT="9525" marB="0" anchor="ctr"/>
                </a:tc>
                <a:tc>
                  <a:txBody>
                    <a:bodyPr/>
                    <a:lstStyle/>
                    <a:p>
                      <a:pPr algn="ctr" fontAlgn="ctr"/>
                      <a:r>
                        <a:rPr lang="de-DE" sz="1100" b="0" i="0" u="none" strike="noStrike">
                          <a:solidFill>
                            <a:srgbClr val="000000"/>
                          </a:solidFill>
                          <a:effectLst/>
                          <a:latin typeface="Calibri"/>
                        </a:rPr>
                        <a:t>154</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15</a:t>
                      </a:r>
                    </a:p>
                  </a:txBody>
                  <a:tcPr marL="9525" marR="9525" marT="9525" marB="0" anchor="ctr"/>
                </a:tc>
                <a:tc>
                  <a:txBody>
                    <a:bodyPr/>
                    <a:lstStyle/>
                    <a:p>
                      <a:pPr algn="ctr" fontAlgn="ctr"/>
                      <a:r>
                        <a:rPr lang="de-DE" sz="1100" b="0" i="0" u="none" strike="noStrike">
                          <a:solidFill>
                            <a:srgbClr val="000000"/>
                          </a:solidFill>
                          <a:effectLst/>
                          <a:latin typeface="Calibri"/>
                        </a:rPr>
                        <a:t>379.233</a:t>
                      </a:r>
                    </a:p>
                  </a:txBody>
                  <a:tcPr marL="9525" marR="9525" marT="9525" marB="0" anchor="ctr"/>
                </a:tc>
                <a:tc>
                  <a:txBody>
                    <a:bodyPr/>
                    <a:lstStyle/>
                    <a:p>
                      <a:pPr algn="ctr" fontAlgn="ctr"/>
                      <a:r>
                        <a:rPr lang="de-DE" sz="1100" b="0" i="0" u="none" strike="noStrike">
                          <a:solidFill>
                            <a:srgbClr val="000000"/>
                          </a:solidFill>
                          <a:effectLst/>
                          <a:latin typeface="Calibri"/>
                        </a:rPr>
                        <a:t>30.728 (8,1%)</a:t>
                      </a:r>
                    </a:p>
                  </a:txBody>
                  <a:tcPr marL="9525" marR="9525" marT="9525" marB="0" anchor="ctr"/>
                </a:tc>
                <a:tc>
                  <a:txBody>
                    <a:bodyPr/>
                    <a:lstStyle/>
                    <a:p>
                      <a:pPr algn="ctr" fontAlgn="ctr"/>
                      <a:r>
                        <a:rPr lang="de-DE" sz="1100" b="0" i="0" u="none" strike="noStrike">
                          <a:solidFill>
                            <a:srgbClr val="000000"/>
                          </a:solidFill>
                          <a:effectLst/>
                          <a:latin typeface="Calibri"/>
                        </a:rPr>
                        <a:t>163</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16</a:t>
                      </a:r>
                    </a:p>
                  </a:txBody>
                  <a:tcPr marL="9525" marR="9525" marT="9525" marB="0" anchor="ctr"/>
                </a:tc>
                <a:tc>
                  <a:txBody>
                    <a:bodyPr/>
                    <a:lstStyle/>
                    <a:p>
                      <a:pPr algn="ctr" fontAlgn="ctr"/>
                      <a:r>
                        <a:rPr lang="de-DE" sz="1100" b="0" i="0" u="none" strike="noStrike">
                          <a:solidFill>
                            <a:srgbClr val="000000"/>
                          </a:solidFill>
                          <a:effectLst/>
                          <a:latin typeface="Calibri"/>
                        </a:rPr>
                        <a:t>330.027</a:t>
                      </a:r>
                    </a:p>
                  </a:txBody>
                  <a:tcPr marL="9525" marR="9525" marT="9525" marB="0" anchor="ctr"/>
                </a:tc>
                <a:tc>
                  <a:txBody>
                    <a:bodyPr/>
                    <a:lstStyle/>
                    <a:p>
                      <a:pPr algn="ctr" fontAlgn="ctr"/>
                      <a:r>
                        <a:rPr lang="de-DE" sz="1100" b="0" i="0" u="none" strike="noStrike">
                          <a:solidFill>
                            <a:srgbClr val="000000"/>
                          </a:solidFill>
                          <a:effectLst/>
                          <a:latin typeface="Calibri"/>
                        </a:rPr>
                        <a:t>21.993 (6,7%)</a:t>
                      </a:r>
                    </a:p>
                  </a:txBody>
                  <a:tcPr marL="9525" marR="9525" marT="9525" marB="0" anchor="ctr"/>
                </a:tc>
                <a:tc>
                  <a:txBody>
                    <a:bodyPr/>
                    <a:lstStyle/>
                    <a:p>
                      <a:pPr algn="ctr" fontAlgn="ctr"/>
                      <a:r>
                        <a:rPr lang="de-DE" sz="1100" b="0" i="0" u="none" strike="noStrike">
                          <a:solidFill>
                            <a:srgbClr val="000000"/>
                          </a:solidFill>
                          <a:effectLst/>
                          <a:latin typeface="Calibri"/>
                        </a:rPr>
                        <a:t>167</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17</a:t>
                      </a:r>
                    </a:p>
                  </a:txBody>
                  <a:tcPr marL="9525" marR="9525" marT="9525" marB="0" anchor="ctr"/>
                </a:tc>
                <a:tc>
                  <a:txBody>
                    <a:bodyPr/>
                    <a:lstStyle/>
                    <a:p>
                      <a:pPr algn="ctr" fontAlgn="ctr"/>
                      <a:r>
                        <a:rPr lang="de-DE" sz="1100" b="0" i="0" u="none" strike="noStrike">
                          <a:solidFill>
                            <a:srgbClr val="000000"/>
                          </a:solidFill>
                          <a:effectLst/>
                          <a:latin typeface="Calibri"/>
                        </a:rPr>
                        <a:t>361.999</a:t>
                      </a:r>
                    </a:p>
                  </a:txBody>
                  <a:tcPr marL="9525" marR="9525" marT="9525" marB="0" anchor="ctr"/>
                </a:tc>
                <a:tc>
                  <a:txBody>
                    <a:bodyPr/>
                    <a:lstStyle/>
                    <a:p>
                      <a:pPr algn="ctr" fontAlgn="ctr"/>
                      <a:r>
                        <a:rPr lang="de-DE" sz="1100" b="0" i="0" u="none" strike="noStrike">
                          <a:solidFill>
                            <a:srgbClr val="000000"/>
                          </a:solidFill>
                          <a:effectLst/>
                          <a:latin typeface="Calibri"/>
                        </a:rPr>
                        <a:t>18.052 (5,0%)</a:t>
                      </a:r>
                    </a:p>
                  </a:txBody>
                  <a:tcPr marL="9525" marR="9525" marT="9525" marB="0" anchor="ctr"/>
                </a:tc>
                <a:tc>
                  <a:txBody>
                    <a:bodyPr/>
                    <a:lstStyle/>
                    <a:p>
                      <a:pPr algn="ctr" fontAlgn="ctr"/>
                      <a:r>
                        <a:rPr lang="de-DE" sz="1100" b="0" i="0" u="none" strike="noStrike">
                          <a:solidFill>
                            <a:srgbClr val="000000"/>
                          </a:solidFill>
                          <a:effectLst/>
                          <a:latin typeface="Calibri"/>
                        </a:rPr>
                        <a:t>177</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18</a:t>
                      </a:r>
                    </a:p>
                  </a:txBody>
                  <a:tcPr marL="9525" marR="9525" marT="9525" marB="0" anchor="ctr"/>
                </a:tc>
                <a:tc>
                  <a:txBody>
                    <a:bodyPr/>
                    <a:lstStyle/>
                    <a:p>
                      <a:pPr algn="ctr" fontAlgn="ctr"/>
                      <a:r>
                        <a:rPr lang="de-DE" sz="1100" b="0" i="0" u="none" strike="noStrike">
                          <a:solidFill>
                            <a:srgbClr val="000000"/>
                          </a:solidFill>
                          <a:effectLst/>
                          <a:latin typeface="Calibri"/>
                        </a:rPr>
                        <a:t>325.259</a:t>
                      </a:r>
                    </a:p>
                  </a:txBody>
                  <a:tcPr marL="9525" marR="9525" marT="9525" marB="0" anchor="ctr"/>
                </a:tc>
                <a:tc>
                  <a:txBody>
                    <a:bodyPr/>
                    <a:lstStyle/>
                    <a:p>
                      <a:pPr algn="ctr" fontAlgn="ctr"/>
                      <a:r>
                        <a:rPr lang="de-DE" sz="1100" b="0" i="0" u="none" strike="noStrike">
                          <a:solidFill>
                            <a:srgbClr val="000000"/>
                          </a:solidFill>
                          <a:effectLst/>
                          <a:latin typeface="Calibri"/>
                        </a:rPr>
                        <a:t>12.585 (3,9%)</a:t>
                      </a:r>
                    </a:p>
                  </a:txBody>
                  <a:tcPr marL="9525" marR="9525" marT="9525" marB="0" anchor="ctr"/>
                </a:tc>
                <a:tc>
                  <a:txBody>
                    <a:bodyPr/>
                    <a:lstStyle/>
                    <a:p>
                      <a:pPr algn="ctr" fontAlgn="ctr"/>
                      <a:r>
                        <a:rPr lang="de-DE" sz="1100" b="0" i="0" u="none" strike="noStrike">
                          <a:solidFill>
                            <a:srgbClr val="000000"/>
                          </a:solidFill>
                          <a:effectLst/>
                          <a:latin typeface="Calibri"/>
                        </a:rPr>
                        <a:t>174</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19</a:t>
                      </a:r>
                    </a:p>
                  </a:txBody>
                  <a:tcPr marL="9525" marR="9525" marT="9525" marB="0" anchor="ctr"/>
                </a:tc>
                <a:tc>
                  <a:txBody>
                    <a:bodyPr/>
                    <a:lstStyle/>
                    <a:p>
                      <a:pPr algn="ctr" fontAlgn="ctr"/>
                      <a:r>
                        <a:rPr lang="de-DE" sz="1100" b="0" i="0" u="none" strike="noStrike">
                          <a:solidFill>
                            <a:srgbClr val="000000"/>
                          </a:solidFill>
                          <a:effectLst/>
                          <a:latin typeface="Calibri"/>
                        </a:rPr>
                        <a:t>402.044</a:t>
                      </a:r>
                    </a:p>
                  </a:txBody>
                  <a:tcPr marL="9525" marR="9525" marT="9525" marB="0" anchor="ctr"/>
                </a:tc>
                <a:tc>
                  <a:txBody>
                    <a:bodyPr/>
                    <a:lstStyle/>
                    <a:p>
                      <a:pPr algn="ctr" fontAlgn="ctr"/>
                      <a:r>
                        <a:rPr lang="de-DE" sz="1100" b="0" i="0" u="none" strike="noStrike">
                          <a:solidFill>
                            <a:srgbClr val="000000"/>
                          </a:solidFill>
                          <a:effectLst/>
                          <a:latin typeface="Calibri"/>
                        </a:rPr>
                        <a:t>10.746 (2,7%)</a:t>
                      </a:r>
                    </a:p>
                  </a:txBody>
                  <a:tcPr marL="9525" marR="9525" marT="9525" marB="0" anchor="ctr"/>
                </a:tc>
                <a:tc>
                  <a:txBody>
                    <a:bodyPr/>
                    <a:lstStyle/>
                    <a:p>
                      <a:pPr algn="ctr" fontAlgn="ctr"/>
                      <a:r>
                        <a:rPr lang="de-DE" sz="1100" b="0" i="0" u="none" strike="noStrike">
                          <a:solidFill>
                            <a:srgbClr val="000000"/>
                          </a:solidFill>
                          <a:effectLst/>
                          <a:latin typeface="Calibri"/>
                        </a:rPr>
                        <a:t>181</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smtClean="0">
                          <a:solidFill>
                            <a:schemeClr val="lt1"/>
                          </a:solidFill>
                          <a:effectLst/>
                          <a:latin typeface="+mn-lt"/>
                          <a:ea typeface="+mn-ea"/>
                          <a:cs typeface="+mn-cs"/>
                        </a:rPr>
                        <a:t>20</a:t>
                      </a:r>
                      <a:endParaRPr lang="de-DE" sz="1100" b="1" kern="1200" dirty="0">
                        <a:solidFill>
                          <a:schemeClr val="lt1"/>
                        </a:solidFill>
                        <a:effectLst/>
                        <a:latin typeface="+mn-lt"/>
                        <a:ea typeface="+mn-ea"/>
                        <a:cs typeface="+mn-cs"/>
                      </a:endParaRPr>
                    </a:p>
                  </a:txBody>
                  <a:tcPr marL="68580" marR="68580" marT="0" marB="0"/>
                </a:tc>
                <a:tc>
                  <a:txBody>
                    <a:bodyPr/>
                    <a:lstStyle/>
                    <a:p>
                      <a:pPr algn="ctr" fontAlgn="ctr"/>
                      <a:r>
                        <a:rPr lang="de-DE" sz="1100" b="0" i="0" u="none" strike="noStrike">
                          <a:solidFill>
                            <a:srgbClr val="000000"/>
                          </a:solidFill>
                          <a:effectLst/>
                          <a:latin typeface="Calibri"/>
                        </a:rPr>
                        <a:t>425.842</a:t>
                      </a:r>
                    </a:p>
                  </a:txBody>
                  <a:tcPr marL="9525" marR="9525" marT="9525" marB="0" anchor="ctr"/>
                </a:tc>
                <a:tc>
                  <a:txBody>
                    <a:bodyPr/>
                    <a:lstStyle/>
                    <a:p>
                      <a:pPr algn="ctr" fontAlgn="ctr"/>
                      <a:r>
                        <a:rPr lang="de-DE" sz="1100" b="0" i="0" u="none" strike="noStrike">
                          <a:solidFill>
                            <a:srgbClr val="000000"/>
                          </a:solidFill>
                          <a:effectLst/>
                          <a:latin typeface="Calibri"/>
                        </a:rPr>
                        <a:t>7.060 (1,7%)</a:t>
                      </a:r>
                    </a:p>
                  </a:txBody>
                  <a:tcPr marL="9525" marR="9525" marT="9525" marB="0" anchor="ctr"/>
                </a:tc>
                <a:tc>
                  <a:txBody>
                    <a:bodyPr/>
                    <a:lstStyle/>
                    <a:p>
                      <a:pPr algn="ctr" fontAlgn="ctr"/>
                      <a:r>
                        <a:rPr lang="de-DE" sz="1100" b="0" i="0" u="none" strike="noStrike" dirty="0">
                          <a:solidFill>
                            <a:srgbClr val="000000"/>
                          </a:solidFill>
                          <a:effectLst/>
                          <a:latin typeface="Calibri"/>
                        </a:rPr>
                        <a:t>176</a:t>
                      </a:r>
                    </a:p>
                  </a:txBody>
                  <a:tcPr marL="9525" marR="9525" marT="9525" marB="0" anchor="ctr"/>
                </a:tc>
              </a:tr>
              <a:tr h="191135">
                <a:tc>
                  <a:txBody>
                    <a:bodyPr/>
                    <a:lstStyle/>
                    <a:p>
                      <a:pPr algn="ctr">
                        <a:lnSpc>
                          <a:spcPct val="115000"/>
                        </a:lnSpc>
                        <a:spcAft>
                          <a:spcPts val="0"/>
                        </a:spcAft>
                      </a:pPr>
                      <a:r>
                        <a:rPr lang="de-DE" sz="1100" dirty="0">
                          <a:effectLst/>
                        </a:rPr>
                        <a:t>Summe</a:t>
                      </a:r>
                      <a:endParaRPr lang="de-DE" sz="1100" dirty="0">
                        <a:effectLst/>
                        <a:latin typeface="Calibri"/>
                        <a:ea typeface="MS Mincho"/>
                        <a:cs typeface="Times New Roman"/>
                      </a:endParaRPr>
                    </a:p>
                  </a:txBody>
                  <a:tcPr marL="68580" marR="68580" marT="0" marB="0"/>
                </a:tc>
                <a:tc>
                  <a:txBody>
                    <a:bodyPr/>
                    <a:lstStyle/>
                    <a:p>
                      <a:pPr algn="ctr" fontAlgn="b"/>
                      <a:r>
                        <a:rPr lang="de-DE" sz="1100" b="1" i="0" u="none" strike="noStrike" dirty="0" smtClean="0">
                          <a:solidFill>
                            <a:srgbClr val="000000"/>
                          </a:solidFill>
                          <a:effectLst/>
                          <a:latin typeface="Calibri"/>
                        </a:rPr>
                        <a:t>3.595.059</a:t>
                      </a:r>
                      <a:endParaRPr lang="de-DE" sz="1100" b="1" i="0" u="none" strike="noStrike" dirty="0">
                        <a:solidFill>
                          <a:srgbClr val="000000"/>
                        </a:solidFill>
                        <a:effectLst/>
                        <a:latin typeface="Calibri"/>
                      </a:endParaRPr>
                    </a:p>
                  </a:txBody>
                  <a:tcPr marL="9525" marR="9525" marT="9525" marB="0" anchor="b"/>
                </a:tc>
                <a:tc>
                  <a:txBody>
                    <a:bodyPr/>
                    <a:lstStyle/>
                    <a:p>
                      <a:pPr algn="ctr">
                        <a:lnSpc>
                          <a:spcPct val="115000"/>
                        </a:lnSpc>
                        <a:spcAft>
                          <a:spcPts val="0"/>
                        </a:spcAft>
                      </a:pPr>
                      <a:r>
                        <a:rPr lang="de-DE" sz="1100" b="1" dirty="0" smtClean="0">
                          <a:solidFill>
                            <a:schemeClr val="tx1"/>
                          </a:solidFill>
                          <a:effectLst/>
                          <a:latin typeface="Calibri"/>
                          <a:ea typeface="Times New Roman"/>
                          <a:cs typeface="Calibri"/>
                        </a:rPr>
                        <a:t>204.757 (5,7%)</a:t>
                      </a:r>
                      <a:endParaRPr lang="de-DE" sz="1100" b="1" dirty="0">
                        <a:solidFill>
                          <a:schemeClr val="tx1"/>
                        </a:solidFill>
                        <a:effectLst/>
                        <a:latin typeface="Calibri"/>
                        <a:ea typeface="MS Mincho"/>
                        <a:cs typeface="Times New Roman"/>
                      </a:endParaRPr>
                    </a:p>
                  </a:txBody>
                  <a:tcPr marL="68580" marR="68580" marT="0" marB="0"/>
                </a:tc>
                <a:tc>
                  <a:txBody>
                    <a:bodyPr/>
                    <a:lstStyle/>
                    <a:p>
                      <a:pPr algn="ctr">
                        <a:lnSpc>
                          <a:spcPct val="115000"/>
                        </a:lnSpc>
                        <a:spcAft>
                          <a:spcPts val="0"/>
                        </a:spcAft>
                      </a:pPr>
                      <a:endParaRPr lang="de-DE" sz="1100" b="0" dirty="0">
                        <a:effectLst/>
                        <a:latin typeface="Calibri"/>
                        <a:ea typeface="MS Mincho"/>
                        <a:cs typeface="Times New Roman"/>
                      </a:endParaRPr>
                    </a:p>
                  </a:txBody>
                  <a:tcPr marL="68580" marR="68580" marT="0" marB="0"/>
                </a:tc>
              </a:tr>
            </a:tbl>
          </a:graphicData>
        </a:graphic>
      </p:graphicFrame>
      <p:graphicFrame>
        <p:nvGraphicFramePr>
          <p:cNvPr id="10" name="Tabelle 9"/>
          <p:cNvGraphicFramePr>
            <a:graphicFrameLocks noGrp="1"/>
          </p:cNvGraphicFramePr>
          <p:nvPr>
            <p:extLst>
              <p:ext uri="{D42A27DB-BD31-4B8C-83A1-F6EECF244321}">
                <p14:modId xmlns:p14="http://schemas.microsoft.com/office/powerpoint/2010/main" val="1668821371"/>
              </p:ext>
            </p:extLst>
          </p:nvPr>
        </p:nvGraphicFramePr>
        <p:xfrm>
          <a:off x="286746" y="4251436"/>
          <a:ext cx="7984964" cy="1556385"/>
        </p:xfrm>
        <a:graphic>
          <a:graphicData uri="http://schemas.openxmlformats.org/drawingml/2006/table">
            <a:tbl>
              <a:tblPr firstRow="1" firstCol="1" bandRow="1">
                <a:tableStyleId>{5C22544A-7EE6-4342-B048-85BDC9FD1C3A}</a:tableStyleId>
              </a:tblPr>
              <a:tblGrid>
                <a:gridCol w="1324169"/>
                <a:gridCol w="648481"/>
                <a:gridCol w="600969"/>
                <a:gridCol w="600969"/>
                <a:gridCol w="600969"/>
                <a:gridCol w="600969"/>
                <a:gridCol w="600969"/>
                <a:gridCol w="600969"/>
                <a:gridCol w="601625"/>
                <a:gridCol w="601625"/>
                <a:gridCol w="601625"/>
                <a:gridCol w="601625"/>
              </a:tblGrid>
              <a:tr h="190500">
                <a:tc>
                  <a:txBody>
                    <a:bodyPr/>
                    <a:lstStyle/>
                    <a:p>
                      <a:pPr algn="ctr" fontAlgn="b"/>
                      <a:r>
                        <a:rPr lang="de-DE" sz="1000" b="1" kern="1200" dirty="0">
                          <a:solidFill>
                            <a:schemeClr val="lt1"/>
                          </a:solidFill>
                          <a:effectLst/>
                          <a:latin typeface="+mn-lt"/>
                          <a:ea typeface="+mn-ea"/>
                          <a:cs typeface="+mn-cs"/>
                        </a:rPr>
                        <a:t>KW, für die die Angabe prognostisch erfolgt ist:</a:t>
                      </a:r>
                    </a:p>
                  </a:txBody>
                  <a:tcPr marL="9525" marR="9525" marT="9525" marB="0" anchor="b"/>
                </a:tc>
                <a:tc>
                  <a:txBody>
                    <a:bodyPr/>
                    <a:lstStyle/>
                    <a:p>
                      <a:pPr algn="ctr" fontAlgn="b"/>
                      <a:r>
                        <a:rPr lang="de-DE" sz="1100" b="1" i="0" u="none" strike="noStrike">
                          <a:solidFill>
                            <a:schemeClr val="bg1"/>
                          </a:solidFill>
                          <a:effectLst/>
                          <a:latin typeface="Calibri"/>
                        </a:rPr>
                        <a:t>KW11</a:t>
                      </a:r>
                    </a:p>
                  </a:txBody>
                  <a:tcPr marL="9525" marR="9525" marT="9525" marB="0" anchor="b"/>
                </a:tc>
                <a:tc>
                  <a:txBody>
                    <a:bodyPr/>
                    <a:lstStyle/>
                    <a:p>
                      <a:pPr algn="ctr" fontAlgn="b"/>
                      <a:r>
                        <a:rPr lang="de-DE" sz="1100" b="1" i="0" u="none" strike="noStrike">
                          <a:solidFill>
                            <a:schemeClr val="bg1"/>
                          </a:solidFill>
                          <a:effectLst/>
                          <a:latin typeface="Calibri"/>
                        </a:rPr>
                        <a:t>KW12</a:t>
                      </a:r>
                    </a:p>
                  </a:txBody>
                  <a:tcPr marL="9525" marR="9525" marT="9525" marB="0" anchor="b"/>
                </a:tc>
                <a:tc>
                  <a:txBody>
                    <a:bodyPr/>
                    <a:lstStyle/>
                    <a:p>
                      <a:pPr algn="ctr" fontAlgn="b"/>
                      <a:r>
                        <a:rPr lang="de-DE" sz="1100" b="1" i="0" u="none" strike="noStrike">
                          <a:solidFill>
                            <a:schemeClr val="bg1"/>
                          </a:solidFill>
                          <a:effectLst/>
                          <a:latin typeface="Calibri"/>
                        </a:rPr>
                        <a:t>KW13</a:t>
                      </a:r>
                    </a:p>
                  </a:txBody>
                  <a:tcPr marL="9525" marR="9525" marT="9525" marB="0" anchor="b"/>
                </a:tc>
                <a:tc>
                  <a:txBody>
                    <a:bodyPr/>
                    <a:lstStyle/>
                    <a:p>
                      <a:pPr algn="ctr" fontAlgn="b"/>
                      <a:r>
                        <a:rPr lang="de-DE" sz="1100" b="1" i="0" u="none" strike="noStrike">
                          <a:solidFill>
                            <a:schemeClr val="bg1"/>
                          </a:solidFill>
                          <a:effectLst/>
                          <a:latin typeface="Calibri"/>
                        </a:rPr>
                        <a:t>KW14</a:t>
                      </a:r>
                    </a:p>
                  </a:txBody>
                  <a:tcPr marL="9525" marR="9525" marT="9525" marB="0" anchor="b"/>
                </a:tc>
                <a:tc>
                  <a:txBody>
                    <a:bodyPr/>
                    <a:lstStyle/>
                    <a:p>
                      <a:pPr algn="ctr" fontAlgn="b"/>
                      <a:r>
                        <a:rPr lang="de-DE" sz="1100" b="1" i="0" u="none" strike="noStrike">
                          <a:solidFill>
                            <a:schemeClr val="bg1"/>
                          </a:solidFill>
                          <a:effectLst/>
                          <a:latin typeface="Calibri"/>
                        </a:rPr>
                        <a:t>KW15</a:t>
                      </a:r>
                    </a:p>
                  </a:txBody>
                  <a:tcPr marL="9525" marR="9525" marT="9525" marB="0" anchor="b"/>
                </a:tc>
                <a:tc>
                  <a:txBody>
                    <a:bodyPr/>
                    <a:lstStyle/>
                    <a:p>
                      <a:pPr algn="ctr" fontAlgn="b"/>
                      <a:r>
                        <a:rPr lang="de-DE" sz="1100" b="1" i="0" u="none" strike="noStrike">
                          <a:solidFill>
                            <a:schemeClr val="bg1"/>
                          </a:solidFill>
                          <a:effectLst/>
                          <a:latin typeface="Calibri"/>
                        </a:rPr>
                        <a:t>KW16</a:t>
                      </a:r>
                    </a:p>
                  </a:txBody>
                  <a:tcPr marL="9525" marR="9525" marT="9525" marB="0" anchor="b"/>
                </a:tc>
                <a:tc>
                  <a:txBody>
                    <a:bodyPr/>
                    <a:lstStyle/>
                    <a:p>
                      <a:pPr algn="ctr" fontAlgn="b"/>
                      <a:r>
                        <a:rPr lang="de-DE" sz="1100" b="1" i="0" u="none" strike="noStrike">
                          <a:solidFill>
                            <a:schemeClr val="bg1"/>
                          </a:solidFill>
                          <a:effectLst/>
                          <a:latin typeface="Calibri"/>
                        </a:rPr>
                        <a:t>KW17</a:t>
                      </a:r>
                    </a:p>
                  </a:txBody>
                  <a:tcPr marL="9525" marR="9525" marT="9525" marB="0" anchor="b"/>
                </a:tc>
                <a:tc>
                  <a:txBody>
                    <a:bodyPr/>
                    <a:lstStyle/>
                    <a:p>
                      <a:pPr algn="ctr" fontAlgn="b"/>
                      <a:r>
                        <a:rPr lang="de-DE" sz="1100" b="1" i="0" u="none" strike="noStrike">
                          <a:solidFill>
                            <a:schemeClr val="bg1"/>
                          </a:solidFill>
                          <a:effectLst/>
                          <a:latin typeface="Calibri"/>
                        </a:rPr>
                        <a:t>KW18</a:t>
                      </a:r>
                    </a:p>
                  </a:txBody>
                  <a:tcPr marL="9525" marR="9525" marT="9525" marB="0" anchor="b"/>
                </a:tc>
                <a:tc>
                  <a:txBody>
                    <a:bodyPr/>
                    <a:lstStyle/>
                    <a:p>
                      <a:pPr algn="ctr" fontAlgn="b"/>
                      <a:r>
                        <a:rPr lang="de-DE" sz="1100" b="1" i="0" u="none" strike="noStrike">
                          <a:solidFill>
                            <a:schemeClr val="bg1"/>
                          </a:solidFill>
                          <a:effectLst/>
                          <a:latin typeface="Calibri"/>
                        </a:rPr>
                        <a:t>KW19</a:t>
                      </a:r>
                    </a:p>
                  </a:txBody>
                  <a:tcPr marL="9525" marR="9525" marT="9525" marB="0" anchor="b"/>
                </a:tc>
                <a:tc>
                  <a:txBody>
                    <a:bodyPr/>
                    <a:lstStyle/>
                    <a:p>
                      <a:pPr algn="ctr" fontAlgn="b"/>
                      <a:r>
                        <a:rPr lang="de-DE" sz="1100" b="1" i="0" u="none" strike="noStrike" dirty="0">
                          <a:solidFill>
                            <a:schemeClr val="bg1"/>
                          </a:solidFill>
                          <a:effectLst/>
                          <a:latin typeface="Calibri"/>
                        </a:rPr>
                        <a:t>KW20</a:t>
                      </a:r>
                    </a:p>
                  </a:txBody>
                  <a:tcPr marL="9525" marR="9525" marT="9525" marB="0" anchor="b"/>
                </a:tc>
                <a:tc>
                  <a:txBody>
                    <a:bodyPr/>
                    <a:lstStyle/>
                    <a:p>
                      <a:pPr algn="ctr" fontAlgn="b"/>
                      <a:r>
                        <a:rPr lang="de-DE" sz="1100" b="1" i="0" u="none" strike="noStrike" dirty="0" smtClean="0">
                          <a:solidFill>
                            <a:schemeClr val="bg1"/>
                          </a:solidFill>
                          <a:effectLst/>
                          <a:latin typeface="Calibri"/>
                        </a:rPr>
                        <a:t>KW21</a:t>
                      </a:r>
                      <a:endParaRPr lang="de-DE" sz="1100" b="1" i="0" u="none" strike="noStrike" dirty="0">
                        <a:solidFill>
                          <a:schemeClr val="bg1"/>
                        </a:solidFill>
                        <a:effectLst/>
                        <a:latin typeface="Calibri"/>
                      </a:endParaRPr>
                    </a:p>
                  </a:txBody>
                  <a:tcPr marL="9525" marR="9525" marT="9525" marB="0" anchor="b"/>
                </a:tc>
              </a:tr>
              <a:tr h="190500">
                <a:tc>
                  <a:txBody>
                    <a:bodyPr/>
                    <a:lstStyle/>
                    <a:p>
                      <a:pPr algn="ctr">
                        <a:lnSpc>
                          <a:spcPct val="115000"/>
                        </a:lnSpc>
                        <a:spcAft>
                          <a:spcPts val="0"/>
                        </a:spcAft>
                      </a:pPr>
                      <a:r>
                        <a:rPr lang="de-DE" sz="1000" dirty="0">
                          <a:effectLst/>
                        </a:rPr>
                        <a:t>Anzahl übermittelnde Labore</a:t>
                      </a:r>
                      <a:endParaRPr lang="de-DE" sz="1100" dirty="0">
                        <a:effectLst/>
                        <a:latin typeface="Calibri"/>
                        <a:ea typeface="MS Mincho"/>
                        <a:cs typeface="Times New Roman"/>
                      </a:endParaRPr>
                    </a:p>
                  </a:txBody>
                  <a:tcPr marL="68580" marR="68580" marT="0" marB="0"/>
                </a:tc>
                <a:tc>
                  <a:txBody>
                    <a:bodyPr/>
                    <a:lstStyle/>
                    <a:p>
                      <a:pPr algn="ctr" fontAlgn="b"/>
                      <a:r>
                        <a:rPr lang="de-DE" sz="1100" b="0" i="0" u="none" strike="noStrike">
                          <a:solidFill>
                            <a:srgbClr val="000000"/>
                          </a:solidFill>
                          <a:effectLst/>
                          <a:latin typeface="Calibri"/>
                        </a:rPr>
                        <a:t>28</a:t>
                      </a:r>
                    </a:p>
                  </a:txBody>
                  <a:tcPr marL="9525" marR="9525" marT="9525" marB="0" anchor="b"/>
                </a:tc>
                <a:tc>
                  <a:txBody>
                    <a:bodyPr/>
                    <a:lstStyle/>
                    <a:p>
                      <a:pPr algn="ctr" fontAlgn="b"/>
                      <a:r>
                        <a:rPr lang="de-DE" sz="1100" b="0" i="0" u="none" strike="noStrike">
                          <a:solidFill>
                            <a:srgbClr val="000000"/>
                          </a:solidFill>
                          <a:effectLst/>
                          <a:latin typeface="Calibri"/>
                        </a:rPr>
                        <a:t>93</a:t>
                      </a:r>
                    </a:p>
                  </a:txBody>
                  <a:tcPr marL="9525" marR="9525" marT="9525" marB="0" anchor="b"/>
                </a:tc>
                <a:tc>
                  <a:txBody>
                    <a:bodyPr/>
                    <a:lstStyle/>
                    <a:p>
                      <a:pPr algn="ctr" fontAlgn="b"/>
                      <a:r>
                        <a:rPr lang="de-DE" sz="1100" b="0" i="0" u="none" strike="noStrike">
                          <a:solidFill>
                            <a:srgbClr val="000000"/>
                          </a:solidFill>
                          <a:effectLst/>
                          <a:latin typeface="Calibri"/>
                        </a:rPr>
                        <a:t>111</a:t>
                      </a:r>
                    </a:p>
                  </a:txBody>
                  <a:tcPr marL="9525" marR="9525" marT="9525" marB="0" anchor="b"/>
                </a:tc>
                <a:tc>
                  <a:txBody>
                    <a:bodyPr/>
                    <a:lstStyle/>
                    <a:p>
                      <a:pPr algn="ctr" fontAlgn="b"/>
                      <a:r>
                        <a:rPr lang="de-DE" sz="1100" b="0" i="0" u="none" strike="noStrike">
                          <a:solidFill>
                            <a:srgbClr val="000000"/>
                          </a:solidFill>
                          <a:effectLst/>
                          <a:latin typeface="Calibri"/>
                        </a:rPr>
                        <a:t>113</a:t>
                      </a:r>
                    </a:p>
                  </a:txBody>
                  <a:tcPr marL="9525" marR="9525" marT="9525" marB="0" anchor="b"/>
                </a:tc>
                <a:tc>
                  <a:txBody>
                    <a:bodyPr/>
                    <a:lstStyle/>
                    <a:p>
                      <a:pPr algn="ctr" fontAlgn="b"/>
                      <a:r>
                        <a:rPr lang="de-DE" sz="1100" b="0" i="0" u="none" strike="noStrike">
                          <a:solidFill>
                            <a:srgbClr val="000000"/>
                          </a:solidFill>
                          <a:effectLst/>
                          <a:latin typeface="Calibri"/>
                        </a:rPr>
                        <a:t>132</a:t>
                      </a:r>
                    </a:p>
                  </a:txBody>
                  <a:tcPr marL="9525" marR="9525" marT="9525" marB="0" anchor="b"/>
                </a:tc>
                <a:tc>
                  <a:txBody>
                    <a:bodyPr/>
                    <a:lstStyle/>
                    <a:p>
                      <a:pPr algn="ctr" fontAlgn="b"/>
                      <a:r>
                        <a:rPr lang="de-DE" sz="1100" b="0" i="0" u="none" strike="noStrike">
                          <a:solidFill>
                            <a:srgbClr val="000000"/>
                          </a:solidFill>
                          <a:effectLst/>
                          <a:latin typeface="Calibri"/>
                        </a:rPr>
                        <a:t>112</a:t>
                      </a:r>
                    </a:p>
                  </a:txBody>
                  <a:tcPr marL="9525" marR="9525" marT="9525" marB="0" anchor="b"/>
                </a:tc>
                <a:tc>
                  <a:txBody>
                    <a:bodyPr/>
                    <a:lstStyle/>
                    <a:p>
                      <a:pPr algn="ctr" fontAlgn="b"/>
                      <a:r>
                        <a:rPr lang="de-DE" sz="1100" b="0" i="0" u="none" strike="noStrike">
                          <a:solidFill>
                            <a:srgbClr val="000000"/>
                          </a:solidFill>
                          <a:effectLst/>
                          <a:latin typeface="Calibri"/>
                        </a:rPr>
                        <a:t>126</a:t>
                      </a:r>
                    </a:p>
                  </a:txBody>
                  <a:tcPr marL="9525" marR="9525" marT="9525" marB="0" anchor="b"/>
                </a:tc>
                <a:tc>
                  <a:txBody>
                    <a:bodyPr/>
                    <a:lstStyle/>
                    <a:p>
                      <a:pPr algn="ctr" fontAlgn="b"/>
                      <a:r>
                        <a:rPr lang="de-DE" sz="1100" b="0" i="0" u="none" strike="noStrike">
                          <a:solidFill>
                            <a:srgbClr val="000000"/>
                          </a:solidFill>
                          <a:effectLst/>
                          <a:latin typeface="Calibri"/>
                        </a:rPr>
                        <a:t>133</a:t>
                      </a:r>
                    </a:p>
                  </a:txBody>
                  <a:tcPr marL="9525" marR="9525" marT="9525" marB="0" anchor="b"/>
                </a:tc>
                <a:tc>
                  <a:txBody>
                    <a:bodyPr/>
                    <a:lstStyle/>
                    <a:p>
                      <a:pPr algn="ctr" fontAlgn="b"/>
                      <a:r>
                        <a:rPr lang="de-DE" sz="1100" b="0" i="0" u="none" strike="noStrike">
                          <a:solidFill>
                            <a:srgbClr val="000000"/>
                          </a:solidFill>
                          <a:effectLst/>
                          <a:latin typeface="Calibri"/>
                        </a:rPr>
                        <a:t>137</a:t>
                      </a:r>
                    </a:p>
                  </a:txBody>
                  <a:tcPr marL="9525" marR="9525" marT="9525" marB="0" anchor="b"/>
                </a:tc>
                <a:tc>
                  <a:txBody>
                    <a:bodyPr/>
                    <a:lstStyle/>
                    <a:p>
                      <a:pPr algn="ctr" fontAlgn="b"/>
                      <a:r>
                        <a:rPr lang="de-DE" sz="1100" b="0" i="0" u="none" strike="noStrike" dirty="0">
                          <a:solidFill>
                            <a:srgbClr val="000000"/>
                          </a:solidFill>
                          <a:effectLst/>
                          <a:latin typeface="Calibri"/>
                        </a:rPr>
                        <a:t>134</a:t>
                      </a:r>
                    </a:p>
                  </a:txBody>
                  <a:tcPr marL="9525" marR="9525" marT="9525" marB="0" anchor="b"/>
                </a:tc>
                <a:tc>
                  <a:txBody>
                    <a:bodyPr/>
                    <a:lstStyle/>
                    <a:p>
                      <a:pPr algn="ctr" fontAlgn="b"/>
                      <a:r>
                        <a:rPr lang="de-DE" sz="1100" b="0" i="0" u="none" strike="noStrike">
                          <a:solidFill>
                            <a:srgbClr val="000000"/>
                          </a:solidFill>
                          <a:effectLst/>
                          <a:latin typeface="Calibri"/>
                        </a:rPr>
                        <a:t>136</a:t>
                      </a:r>
                    </a:p>
                  </a:txBody>
                  <a:tcPr marL="9525" marR="9525" marT="9525" marB="0" anchor="b"/>
                </a:tc>
              </a:tr>
              <a:tr h="190500">
                <a:tc>
                  <a:txBody>
                    <a:bodyPr/>
                    <a:lstStyle/>
                    <a:p>
                      <a:pPr algn="ctr">
                        <a:lnSpc>
                          <a:spcPct val="115000"/>
                        </a:lnSpc>
                        <a:spcAft>
                          <a:spcPts val="0"/>
                        </a:spcAft>
                      </a:pPr>
                      <a:r>
                        <a:rPr lang="de-DE" sz="1000">
                          <a:effectLst/>
                        </a:rPr>
                        <a:t>Testkapazität pro Tag</a:t>
                      </a:r>
                      <a:endParaRPr lang="de-DE" sz="1100">
                        <a:effectLst/>
                        <a:latin typeface="Calibri"/>
                        <a:ea typeface="MS Mincho"/>
                        <a:cs typeface="Times New Roman"/>
                      </a:endParaRPr>
                    </a:p>
                  </a:txBody>
                  <a:tcPr marL="68580" marR="68580" marT="0" marB="0"/>
                </a:tc>
                <a:tc>
                  <a:txBody>
                    <a:bodyPr/>
                    <a:lstStyle/>
                    <a:p>
                      <a:pPr algn="ctr" fontAlgn="b"/>
                      <a:r>
                        <a:rPr lang="de-DE" sz="1100" b="0" i="0" u="none" strike="noStrike">
                          <a:solidFill>
                            <a:srgbClr val="000000"/>
                          </a:solidFill>
                          <a:effectLst/>
                          <a:latin typeface="Calibri"/>
                        </a:rPr>
                        <a:t>7.115</a:t>
                      </a:r>
                    </a:p>
                  </a:txBody>
                  <a:tcPr marL="9525" marR="9525" marT="9525" marB="0" anchor="b"/>
                </a:tc>
                <a:tc>
                  <a:txBody>
                    <a:bodyPr/>
                    <a:lstStyle/>
                    <a:p>
                      <a:pPr algn="ctr" fontAlgn="b"/>
                      <a:r>
                        <a:rPr lang="de-DE" sz="1100" b="0" i="0" u="none" strike="noStrike">
                          <a:solidFill>
                            <a:srgbClr val="000000"/>
                          </a:solidFill>
                          <a:effectLst/>
                          <a:latin typeface="Calibri"/>
                        </a:rPr>
                        <a:t>31.010</a:t>
                      </a:r>
                    </a:p>
                  </a:txBody>
                  <a:tcPr marL="9525" marR="9525" marT="9525" marB="0" anchor="b"/>
                </a:tc>
                <a:tc>
                  <a:txBody>
                    <a:bodyPr/>
                    <a:lstStyle/>
                    <a:p>
                      <a:pPr algn="ctr" fontAlgn="b"/>
                      <a:r>
                        <a:rPr lang="de-DE" sz="1100" b="0" i="0" u="none" strike="noStrike">
                          <a:solidFill>
                            <a:srgbClr val="000000"/>
                          </a:solidFill>
                          <a:effectLst/>
                          <a:latin typeface="Calibri"/>
                        </a:rPr>
                        <a:t>64.725</a:t>
                      </a:r>
                    </a:p>
                  </a:txBody>
                  <a:tcPr marL="9525" marR="9525" marT="9525" marB="0" anchor="b"/>
                </a:tc>
                <a:tc>
                  <a:txBody>
                    <a:bodyPr/>
                    <a:lstStyle/>
                    <a:p>
                      <a:pPr algn="ctr" fontAlgn="b"/>
                      <a:r>
                        <a:rPr lang="de-DE" sz="1100" b="0" i="0" u="none" strike="noStrike">
                          <a:solidFill>
                            <a:srgbClr val="000000"/>
                          </a:solidFill>
                          <a:effectLst/>
                          <a:latin typeface="Calibri"/>
                        </a:rPr>
                        <a:t>103.515</a:t>
                      </a:r>
                    </a:p>
                  </a:txBody>
                  <a:tcPr marL="9525" marR="9525" marT="9525" marB="0" anchor="b"/>
                </a:tc>
                <a:tc>
                  <a:txBody>
                    <a:bodyPr/>
                    <a:lstStyle/>
                    <a:p>
                      <a:pPr algn="ctr" fontAlgn="b"/>
                      <a:r>
                        <a:rPr lang="de-DE" sz="1100" b="0" i="0" u="none" strike="noStrike">
                          <a:solidFill>
                            <a:srgbClr val="000000"/>
                          </a:solidFill>
                          <a:effectLst/>
                          <a:latin typeface="Calibri"/>
                        </a:rPr>
                        <a:t>116.655</a:t>
                      </a:r>
                    </a:p>
                  </a:txBody>
                  <a:tcPr marL="9525" marR="9525" marT="9525" marB="0" anchor="b"/>
                </a:tc>
                <a:tc>
                  <a:txBody>
                    <a:bodyPr/>
                    <a:lstStyle/>
                    <a:p>
                      <a:pPr algn="ctr" fontAlgn="b"/>
                      <a:r>
                        <a:rPr lang="de-DE" sz="1100" b="0" i="0" u="none" strike="noStrike">
                          <a:solidFill>
                            <a:srgbClr val="000000"/>
                          </a:solidFill>
                          <a:effectLst/>
                          <a:latin typeface="Calibri"/>
                        </a:rPr>
                        <a:t>123.304</a:t>
                      </a:r>
                    </a:p>
                  </a:txBody>
                  <a:tcPr marL="9525" marR="9525" marT="9525" marB="0" anchor="b"/>
                </a:tc>
                <a:tc>
                  <a:txBody>
                    <a:bodyPr/>
                    <a:lstStyle/>
                    <a:p>
                      <a:pPr algn="ctr" fontAlgn="b"/>
                      <a:r>
                        <a:rPr lang="de-DE" sz="1100" b="0" i="0" u="none" strike="noStrike">
                          <a:solidFill>
                            <a:srgbClr val="000000"/>
                          </a:solidFill>
                          <a:effectLst/>
                          <a:latin typeface="Calibri"/>
                        </a:rPr>
                        <a:t>136.064</a:t>
                      </a:r>
                    </a:p>
                  </a:txBody>
                  <a:tcPr marL="9525" marR="9525" marT="9525" marB="0" anchor="b"/>
                </a:tc>
                <a:tc>
                  <a:txBody>
                    <a:bodyPr/>
                    <a:lstStyle/>
                    <a:p>
                      <a:pPr algn="ctr" fontAlgn="b"/>
                      <a:r>
                        <a:rPr lang="de-DE" sz="1100" b="0" i="0" u="none" strike="noStrike">
                          <a:solidFill>
                            <a:srgbClr val="000000"/>
                          </a:solidFill>
                          <a:effectLst/>
                          <a:latin typeface="Calibri"/>
                        </a:rPr>
                        <a:t>141.815</a:t>
                      </a:r>
                    </a:p>
                  </a:txBody>
                  <a:tcPr marL="9525" marR="9525" marT="9525" marB="0" anchor="b"/>
                </a:tc>
                <a:tc>
                  <a:txBody>
                    <a:bodyPr/>
                    <a:lstStyle/>
                    <a:p>
                      <a:pPr algn="ctr" fontAlgn="b"/>
                      <a:r>
                        <a:rPr lang="de-DE" sz="1100" b="0" i="0" u="none" strike="noStrike">
                          <a:solidFill>
                            <a:srgbClr val="000000"/>
                          </a:solidFill>
                          <a:effectLst/>
                          <a:latin typeface="Calibri"/>
                        </a:rPr>
                        <a:t>153.698</a:t>
                      </a:r>
                    </a:p>
                  </a:txBody>
                  <a:tcPr marL="9525" marR="9525" marT="9525" marB="0" anchor="b"/>
                </a:tc>
                <a:tc>
                  <a:txBody>
                    <a:bodyPr/>
                    <a:lstStyle/>
                    <a:p>
                      <a:pPr algn="ctr" fontAlgn="b"/>
                      <a:r>
                        <a:rPr lang="de-DE" sz="1100" b="0" i="0" u="none" strike="noStrike" dirty="0">
                          <a:solidFill>
                            <a:srgbClr val="000000"/>
                          </a:solidFill>
                          <a:effectLst/>
                          <a:latin typeface="Calibri"/>
                        </a:rPr>
                        <a:t>157.150</a:t>
                      </a:r>
                    </a:p>
                  </a:txBody>
                  <a:tcPr marL="9525" marR="9525" marT="9525" marB="0" anchor="b"/>
                </a:tc>
                <a:tc>
                  <a:txBody>
                    <a:bodyPr/>
                    <a:lstStyle/>
                    <a:p>
                      <a:pPr algn="ctr" fontAlgn="b"/>
                      <a:r>
                        <a:rPr lang="de-DE" sz="1100" b="0" i="0" u="none" strike="noStrike">
                          <a:solidFill>
                            <a:srgbClr val="000000"/>
                          </a:solidFill>
                          <a:effectLst/>
                          <a:latin typeface="Calibri"/>
                        </a:rPr>
                        <a:t>159.418</a:t>
                      </a:r>
                    </a:p>
                  </a:txBody>
                  <a:tcPr marL="9525" marR="9525" marT="9525" marB="0" anchor="b"/>
                </a:tc>
              </a:tr>
              <a:tr h="571500">
                <a:tc>
                  <a:txBody>
                    <a:bodyPr/>
                    <a:lstStyle/>
                    <a:p>
                      <a:pPr algn="ctr">
                        <a:lnSpc>
                          <a:spcPct val="115000"/>
                        </a:lnSpc>
                        <a:spcAft>
                          <a:spcPts val="0"/>
                        </a:spcAft>
                      </a:pPr>
                      <a:r>
                        <a:rPr lang="de-DE" sz="1000" dirty="0">
                          <a:effectLst/>
                        </a:rPr>
                        <a:t>Neu ab KW15: wöchentliche Kapazität anhand von Wochenarbeitstagen</a:t>
                      </a:r>
                      <a:endParaRPr lang="de-DE" sz="1100" dirty="0">
                        <a:effectLst/>
                        <a:latin typeface="Calibri"/>
                        <a:ea typeface="MS Mincho"/>
                        <a:cs typeface="Times New Roman"/>
                      </a:endParaRPr>
                    </a:p>
                  </a:txBody>
                  <a:tcPr marL="68580" marR="68580" marT="0" marB="0"/>
                </a:tc>
                <a:tc>
                  <a:txBody>
                    <a:bodyPr/>
                    <a:lstStyle/>
                    <a:p>
                      <a:pPr algn="ctr" fontAlgn="ctr"/>
                      <a:r>
                        <a:rPr lang="de-DE" sz="1100" b="0" i="0" u="none" strike="noStrike">
                          <a:solidFill>
                            <a:srgbClr val="000000"/>
                          </a:solidFill>
                          <a:effectLst/>
                          <a:latin typeface="Calibri"/>
                        </a:rPr>
                        <a:t>-</a:t>
                      </a:r>
                    </a:p>
                  </a:txBody>
                  <a:tcPr marL="9525" marR="9525" marT="9525" marB="0" anchor="ctr"/>
                </a:tc>
                <a:tc>
                  <a:txBody>
                    <a:bodyPr/>
                    <a:lstStyle/>
                    <a:p>
                      <a:pPr algn="ctr" fontAlgn="ctr"/>
                      <a:r>
                        <a:rPr lang="de-DE" sz="1100" b="0" i="0" u="none" strike="noStrike">
                          <a:solidFill>
                            <a:srgbClr val="000000"/>
                          </a:solidFill>
                          <a:effectLst/>
                          <a:latin typeface="Calibri"/>
                        </a:rPr>
                        <a:t>-</a:t>
                      </a:r>
                    </a:p>
                  </a:txBody>
                  <a:tcPr marL="9525" marR="9525" marT="9525" marB="0" anchor="ctr"/>
                </a:tc>
                <a:tc>
                  <a:txBody>
                    <a:bodyPr/>
                    <a:lstStyle/>
                    <a:p>
                      <a:pPr algn="ctr" fontAlgn="ctr"/>
                      <a:r>
                        <a:rPr lang="de-DE" sz="1100" b="0" i="0" u="none" strike="noStrike">
                          <a:solidFill>
                            <a:srgbClr val="000000"/>
                          </a:solidFill>
                          <a:effectLst/>
                          <a:latin typeface="Calibri"/>
                        </a:rPr>
                        <a:t>-</a:t>
                      </a:r>
                    </a:p>
                  </a:txBody>
                  <a:tcPr marL="9525" marR="9525" marT="9525" marB="0" anchor="ctr"/>
                </a:tc>
                <a:tc>
                  <a:txBody>
                    <a:bodyPr/>
                    <a:lstStyle/>
                    <a:p>
                      <a:pPr algn="ctr" fontAlgn="ctr"/>
                      <a:r>
                        <a:rPr lang="de-DE" sz="1100" b="0" i="0" u="none" strike="noStrike">
                          <a:solidFill>
                            <a:srgbClr val="000000"/>
                          </a:solidFill>
                          <a:effectLst/>
                          <a:latin typeface="Calibri"/>
                        </a:rPr>
                        <a:t>-</a:t>
                      </a:r>
                    </a:p>
                  </a:txBody>
                  <a:tcPr marL="9525" marR="9525" marT="9525" marB="0" anchor="ctr"/>
                </a:tc>
                <a:tc>
                  <a:txBody>
                    <a:bodyPr/>
                    <a:lstStyle/>
                    <a:p>
                      <a:pPr algn="ctr" fontAlgn="ctr"/>
                      <a:r>
                        <a:rPr lang="de-DE" sz="1100" b="0" i="0" u="none" strike="noStrike">
                          <a:solidFill>
                            <a:srgbClr val="000000"/>
                          </a:solidFill>
                          <a:effectLst/>
                          <a:latin typeface="Calibri"/>
                        </a:rPr>
                        <a:t>-</a:t>
                      </a:r>
                    </a:p>
                  </a:txBody>
                  <a:tcPr marL="9525" marR="9525" marT="9525" marB="0" anchor="ctr"/>
                </a:tc>
                <a:tc>
                  <a:txBody>
                    <a:bodyPr/>
                    <a:lstStyle/>
                    <a:p>
                      <a:pPr algn="ctr" fontAlgn="ctr"/>
                      <a:r>
                        <a:rPr lang="de-DE" sz="1100" b="0" i="0" u="none" strike="noStrike">
                          <a:solidFill>
                            <a:srgbClr val="000000"/>
                          </a:solidFill>
                          <a:effectLst/>
                          <a:latin typeface="Calibri"/>
                        </a:rPr>
                        <a:t>730.156</a:t>
                      </a:r>
                    </a:p>
                  </a:txBody>
                  <a:tcPr marL="9525" marR="9525" marT="9525" marB="0" anchor="ctr"/>
                </a:tc>
                <a:tc>
                  <a:txBody>
                    <a:bodyPr/>
                    <a:lstStyle/>
                    <a:p>
                      <a:pPr algn="ctr" fontAlgn="ctr"/>
                      <a:r>
                        <a:rPr lang="de-DE" sz="1100" b="0" i="0" u="none" strike="noStrike">
                          <a:solidFill>
                            <a:srgbClr val="000000"/>
                          </a:solidFill>
                          <a:effectLst/>
                          <a:latin typeface="Calibri"/>
                        </a:rPr>
                        <a:t>818.426</a:t>
                      </a:r>
                    </a:p>
                  </a:txBody>
                  <a:tcPr marL="9525" marR="9525" marT="9525" marB="0" anchor="ctr"/>
                </a:tc>
                <a:tc>
                  <a:txBody>
                    <a:bodyPr/>
                    <a:lstStyle/>
                    <a:p>
                      <a:pPr algn="ctr" fontAlgn="ctr"/>
                      <a:r>
                        <a:rPr lang="de-DE" sz="1100" b="0" i="0" u="none" strike="noStrike">
                          <a:solidFill>
                            <a:srgbClr val="000000"/>
                          </a:solidFill>
                          <a:effectLst/>
                          <a:latin typeface="Calibri"/>
                        </a:rPr>
                        <a:t>860.494</a:t>
                      </a:r>
                    </a:p>
                  </a:txBody>
                  <a:tcPr marL="9525" marR="9525" marT="9525" marB="0" anchor="ctr"/>
                </a:tc>
                <a:tc>
                  <a:txBody>
                    <a:bodyPr/>
                    <a:lstStyle/>
                    <a:p>
                      <a:pPr algn="ctr" fontAlgn="ctr"/>
                      <a:r>
                        <a:rPr lang="de-DE" sz="1100" b="0" i="0" u="none" strike="noStrike">
                          <a:solidFill>
                            <a:srgbClr val="000000"/>
                          </a:solidFill>
                          <a:effectLst/>
                          <a:latin typeface="Calibri"/>
                        </a:rPr>
                        <a:t>964.962</a:t>
                      </a:r>
                    </a:p>
                  </a:txBody>
                  <a:tcPr marL="9525" marR="9525" marT="9525" marB="0" anchor="ctr"/>
                </a:tc>
                <a:tc>
                  <a:txBody>
                    <a:bodyPr/>
                    <a:lstStyle/>
                    <a:p>
                      <a:pPr algn="ctr" fontAlgn="ctr"/>
                      <a:r>
                        <a:rPr lang="de-DE" sz="1100" b="0" i="0" u="none" strike="noStrike" dirty="0">
                          <a:solidFill>
                            <a:srgbClr val="000000"/>
                          </a:solidFill>
                          <a:effectLst/>
                          <a:latin typeface="Calibri"/>
                        </a:rPr>
                        <a:t>1.038.223</a:t>
                      </a:r>
                    </a:p>
                  </a:txBody>
                  <a:tcPr marL="9525" marR="9525" marT="9525" marB="0" anchor="ctr"/>
                </a:tc>
                <a:tc>
                  <a:txBody>
                    <a:bodyPr/>
                    <a:lstStyle/>
                    <a:p>
                      <a:pPr algn="ctr" fontAlgn="ctr"/>
                      <a:r>
                        <a:rPr lang="de-DE" sz="1100" b="0" i="0" u="none" strike="noStrike" dirty="0">
                          <a:solidFill>
                            <a:srgbClr val="000000"/>
                          </a:solidFill>
                          <a:effectLst/>
                          <a:latin typeface="Calibri"/>
                        </a:rPr>
                        <a:t>1.050.676</a:t>
                      </a:r>
                    </a:p>
                  </a:txBody>
                  <a:tcPr marL="9525" marR="9525" marT="9525" marB="0" anchor="ctr"/>
                </a:tc>
              </a:tr>
            </a:tbl>
          </a:graphicData>
        </a:graphic>
      </p:graphicFrame>
    </p:spTree>
    <p:extLst>
      <p:ext uri="{BB962C8B-B14F-4D97-AF65-F5344CB8AC3E}">
        <p14:creationId xmlns:p14="http://schemas.microsoft.com/office/powerpoint/2010/main" val="3616119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endParaRPr lang="de-DE"/>
          </a:p>
        </p:txBody>
      </p:sp>
      <p:sp>
        <p:nvSpPr>
          <p:cNvPr id="4" name="Datumsplatzhalter 3"/>
          <p:cNvSpPr>
            <a:spLocks noGrp="1"/>
          </p:cNvSpPr>
          <p:nvPr>
            <p:ph type="dt" sz="half" idx="14"/>
          </p:nvPr>
        </p:nvSpPr>
        <p:spPr/>
        <p:txBody>
          <a:bodyPr/>
          <a:lstStyle/>
          <a:p>
            <a:r>
              <a:rPr lang="de-DE" smtClean="0"/>
              <a:t>22.05.2020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35</a:t>
            </a:fld>
            <a:endParaRPr lang="de-DE" dirty="0"/>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63366" y="1031250"/>
            <a:ext cx="8184825" cy="5357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8485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677108"/>
          </a:xfrm>
        </p:spPr>
        <p:txBody>
          <a:bodyPr/>
          <a:lstStyle/>
          <a:p>
            <a:r>
              <a:rPr lang="de-DE" dirty="0" smtClean="0"/>
              <a:t>Anteil der positiven Testungen nach Datum der Probenentnahme für Deutschland (Datenstand 19.05.2020)</a:t>
            </a:r>
            <a:endParaRPr lang="de-DE" dirty="0"/>
          </a:p>
        </p:txBody>
      </p:sp>
      <p:sp>
        <p:nvSpPr>
          <p:cNvPr id="4" name="Datumsplatzhalter 3"/>
          <p:cNvSpPr>
            <a:spLocks noGrp="1"/>
          </p:cNvSpPr>
          <p:nvPr>
            <p:ph type="dt" sz="half" idx="14"/>
          </p:nvPr>
        </p:nvSpPr>
        <p:spPr/>
        <p:txBody>
          <a:bodyPr/>
          <a:lstStyle/>
          <a:p>
            <a:r>
              <a:rPr lang="de-DE" smtClean="0"/>
              <a:t>22.05.2020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36</a:t>
            </a:fld>
            <a:endParaRPr lang="de-DE" dirty="0"/>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075" y="1450975"/>
            <a:ext cx="6658100" cy="5178522"/>
          </a:xfrm>
          <a:prstGeom prst="rect">
            <a:avLst/>
          </a:prstGeom>
        </p:spPr>
      </p:pic>
    </p:spTree>
    <p:extLst>
      <p:ext uri="{BB962C8B-B14F-4D97-AF65-F5344CB8AC3E}">
        <p14:creationId xmlns:p14="http://schemas.microsoft.com/office/powerpoint/2010/main" val="525387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22.05.2020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37</a:t>
            </a:fld>
            <a:endParaRPr lang="de-DE" dirty="0"/>
          </a:p>
        </p:txBody>
      </p:sp>
      <p:sp>
        <p:nvSpPr>
          <p:cNvPr id="8" name="Titel 2"/>
          <p:cNvSpPr>
            <a:spLocks noGrp="1"/>
          </p:cNvSpPr>
          <p:nvPr>
            <p:ph type="title"/>
          </p:nvPr>
        </p:nvSpPr>
        <p:spPr>
          <a:xfrm>
            <a:off x="457200" y="692696"/>
            <a:ext cx="8092592" cy="677108"/>
          </a:xfrm>
        </p:spPr>
        <p:txBody>
          <a:bodyPr/>
          <a:lstStyle/>
          <a:p>
            <a:r>
              <a:rPr lang="de-DE" dirty="0" smtClean="0"/>
              <a:t>Anteil der positiven Testungen nach Datum der Probenentnahme und Bundesland </a:t>
            </a:r>
            <a:r>
              <a:rPr lang="de-DE" sz="1600" dirty="0" smtClean="0"/>
              <a:t>(Datenstand 19.05.2020)</a:t>
            </a:r>
            <a:endParaRPr lang="de-DE" sz="1600" dirty="0"/>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495425"/>
            <a:ext cx="6400800" cy="4978400"/>
          </a:xfrm>
          <a:prstGeom prst="rect">
            <a:avLst/>
          </a:prstGeom>
        </p:spPr>
      </p:pic>
    </p:spTree>
    <p:extLst>
      <p:ext uri="{BB962C8B-B14F-4D97-AF65-F5344CB8AC3E}">
        <p14:creationId xmlns:p14="http://schemas.microsoft.com/office/powerpoint/2010/main" val="831497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AGI, Stand 20. KW</a:t>
            </a:r>
            <a:endParaRPr lang="de-DE" dirty="0"/>
          </a:p>
        </p:txBody>
      </p:sp>
      <p:sp>
        <p:nvSpPr>
          <p:cNvPr id="3" name="Datumsplatzhalter 2"/>
          <p:cNvSpPr>
            <a:spLocks noGrp="1"/>
          </p:cNvSpPr>
          <p:nvPr>
            <p:ph type="dt" sz="half" idx="14"/>
          </p:nvPr>
        </p:nvSpPr>
        <p:spPr/>
        <p:txBody>
          <a:bodyPr/>
          <a:lstStyle/>
          <a:p>
            <a:r>
              <a:rPr lang="de-DE" smtClean="0"/>
              <a:t>22.05.2020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38</a:t>
            </a:fld>
            <a:endParaRPr lang="de-D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825" y="998418"/>
            <a:ext cx="4777196" cy="5145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3692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GrippeWeb</a:t>
            </a:r>
            <a:r>
              <a:rPr lang="de-DE" dirty="0" smtClean="0"/>
              <a:t> – KW 20</a:t>
            </a:r>
            <a:endParaRPr lang="de-DE" dirty="0"/>
          </a:p>
        </p:txBody>
      </p:sp>
      <p:sp>
        <p:nvSpPr>
          <p:cNvPr id="3" name="Datumsplatzhalter 2"/>
          <p:cNvSpPr>
            <a:spLocks noGrp="1"/>
          </p:cNvSpPr>
          <p:nvPr>
            <p:ph type="dt" sz="half" idx="14"/>
          </p:nvPr>
        </p:nvSpPr>
        <p:spPr/>
        <p:txBody>
          <a:bodyPr/>
          <a:lstStyle/>
          <a:p>
            <a:r>
              <a:rPr lang="de-DE" smtClean="0"/>
              <a:t>22.05.2020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39</a:t>
            </a:fld>
            <a:endParaRPr lang="de-DE" dirty="0"/>
          </a:p>
        </p:txBody>
      </p:sp>
      <p:sp>
        <p:nvSpPr>
          <p:cNvPr id="6" name="Textfeld 5"/>
          <p:cNvSpPr txBox="1"/>
          <p:nvPr/>
        </p:nvSpPr>
        <p:spPr>
          <a:xfrm>
            <a:off x="5103226" y="6435447"/>
            <a:ext cx="3907766" cy="374531"/>
          </a:xfrm>
          <a:prstGeom prst="rect">
            <a:avLst/>
          </a:prstGeom>
          <a:noFill/>
        </p:spPr>
        <p:txBody>
          <a:bodyPr wrap="square" rtlCol="0">
            <a:spAutoFit/>
          </a:bodyPr>
          <a:lstStyle/>
          <a:p>
            <a:r>
              <a:rPr lang="de-DE" dirty="0">
                <a:hlinkClick r:id="rId3"/>
              </a:rPr>
              <a:t>https://grippeweb.rki.de/</a:t>
            </a:r>
            <a:endParaRPr lang="de-DE" dirty="0"/>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9089" r="14969"/>
          <a:stretch/>
        </p:blipFill>
        <p:spPr bwMode="auto">
          <a:xfrm>
            <a:off x="457200" y="1031251"/>
            <a:ext cx="7425266" cy="5404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576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22.05.2020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4</a:t>
            </a:fld>
            <a:endParaRPr lang="de-DE"/>
          </a:p>
        </p:txBody>
      </p:sp>
      <p:sp>
        <p:nvSpPr>
          <p:cNvPr id="2" name="Titel 1"/>
          <p:cNvSpPr>
            <a:spLocks noGrp="1"/>
          </p:cNvSpPr>
          <p:nvPr>
            <p:ph type="title"/>
          </p:nvPr>
        </p:nvSpPr>
        <p:spPr>
          <a:xfrm>
            <a:off x="141072" y="503309"/>
            <a:ext cx="6784521" cy="523220"/>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Erkrankungsbeginn, ersatzweise </a:t>
            </a:r>
            <a:r>
              <a:rPr lang="de-DE" sz="2000" dirty="0">
                <a:solidFill>
                  <a:schemeClr val="bg1"/>
                </a:solidFill>
              </a:rPr>
              <a:t>Meldedatum </a:t>
            </a:r>
            <a:r>
              <a:rPr lang="de-DE" sz="1400" dirty="0">
                <a:solidFill>
                  <a:schemeClr val="bg1"/>
                </a:solidFill>
              </a:rPr>
              <a:t>(Datenstand: </a:t>
            </a:r>
            <a:r>
              <a:rPr lang="de-DE" sz="1400" dirty="0" smtClean="0">
                <a:solidFill>
                  <a:schemeClr val="bg1"/>
                </a:solidFill>
              </a:rPr>
              <a:t>22.05.2020. </a:t>
            </a:r>
            <a:r>
              <a:rPr lang="de-DE" sz="1400" dirty="0">
                <a:solidFill>
                  <a:schemeClr val="bg1"/>
                </a:solidFill>
              </a:rPr>
              <a:t>00:00)</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3" y="1196975"/>
            <a:ext cx="8639175" cy="488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65866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AGInfluenza</a:t>
            </a:r>
            <a:r>
              <a:rPr lang="de-DE" dirty="0" smtClean="0"/>
              <a:t> ARE-Konsultationen KW 20</a:t>
            </a:r>
            <a:endParaRPr lang="de-DE" dirty="0"/>
          </a:p>
        </p:txBody>
      </p:sp>
      <p:sp>
        <p:nvSpPr>
          <p:cNvPr id="3" name="Datumsplatzhalter 2"/>
          <p:cNvSpPr>
            <a:spLocks noGrp="1"/>
          </p:cNvSpPr>
          <p:nvPr>
            <p:ph type="dt" sz="half" idx="14"/>
          </p:nvPr>
        </p:nvSpPr>
        <p:spPr/>
        <p:txBody>
          <a:bodyPr/>
          <a:lstStyle/>
          <a:p>
            <a:r>
              <a:rPr lang="de-DE" smtClean="0"/>
              <a:t>22.05.2020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40</a:t>
            </a:fld>
            <a:endParaRPr lang="de-DE"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7264"/>
            <a:ext cx="9144000" cy="5261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9222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r>
              <a:rPr lang="de-DE" smtClean="0"/>
              <a:t>22.05.2020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41</a:t>
            </a:fld>
            <a:endParaRPr lang="de-DE" dirty="0"/>
          </a:p>
        </p:txBody>
      </p:sp>
      <p:sp>
        <p:nvSpPr>
          <p:cNvPr id="8" name="Titel 1"/>
          <p:cNvSpPr txBox="1">
            <a:spLocks/>
          </p:cNvSpPr>
          <p:nvPr/>
        </p:nvSpPr>
        <p:spPr>
          <a:xfrm>
            <a:off x="457200" y="692696"/>
            <a:ext cx="8092592" cy="338554"/>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AG Influenza: ARE-</a:t>
            </a:r>
            <a:r>
              <a:rPr lang="de-DE" dirty="0" err="1" smtClean="0"/>
              <a:t>Positivenrate</a:t>
            </a:r>
            <a:r>
              <a:rPr lang="de-DE" dirty="0" smtClean="0"/>
              <a:t> KW 20</a:t>
            </a:r>
            <a:endParaRPr lang="de-DE"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01" y="1481392"/>
            <a:ext cx="8935286" cy="473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6566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ICOSARI – KW 19</a:t>
            </a:r>
            <a:endParaRPr lang="de-DE" dirty="0"/>
          </a:p>
        </p:txBody>
      </p:sp>
      <p:sp>
        <p:nvSpPr>
          <p:cNvPr id="3" name="Datumsplatzhalter 2"/>
          <p:cNvSpPr>
            <a:spLocks noGrp="1"/>
          </p:cNvSpPr>
          <p:nvPr>
            <p:ph type="dt" sz="half" idx="14"/>
          </p:nvPr>
        </p:nvSpPr>
        <p:spPr/>
        <p:txBody>
          <a:bodyPr/>
          <a:lstStyle/>
          <a:p>
            <a:r>
              <a:rPr lang="de-DE" smtClean="0"/>
              <a:t>22.05.2020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42</a:t>
            </a:fld>
            <a:endParaRPr lang="de-DE"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933956"/>
            <a:ext cx="9272017" cy="3863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4627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ICOSARI – KW </a:t>
            </a:r>
            <a:r>
              <a:rPr lang="de-DE" dirty="0" smtClean="0"/>
              <a:t>20</a:t>
            </a:r>
            <a:endParaRPr lang="de-DE" dirty="0"/>
          </a:p>
        </p:txBody>
      </p:sp>
      <p:sp>
        <p:nvSpPr>
          <p:cNvPr id="4" name="Datumsplatzhalter 3"/>
          <p:cNvSpPr>
            <a:spLocks noGrp="1"/>
          </p:cNvSpPr>
          <p:nvPr>
            <p:ph type="dt" sz="half" idx="14"/>
          </p:nvPr>
        </p:nvSpPr>
        <p:spPr/>
        <p:txBody>
          <a:bodyPr/>
          <a:lstStyle/>
          <a:p>
            <a:r>
              <a:rPr lang="de-DE" smtClean="0"/>
              <a:t>22.05.2020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43</a:t>
            </a:fld>
            <a:endParaRPr lang="de-DE" dirty="0"/>
          </a:p>
        </p:txBody>
      </p:sp>
      <p:pic>
        <p:nvPicPr>
          <p:cNvPr id="6147" name="Picture 3"/>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74884" y="1243584"/>
            <a:ext cx="8845204" cy="413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522318"/>
            <a:ext cx="9144000" cy="609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51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212651" y="354142"/>
            <a:ext cx="7669815" cy="677108"/>
          </a:xfrm>
        </p:spPr>
        <p:txBody>
          <a:bodyPr/>
          <a:lstStyle/>
          <a:p>
            <a:r>
              <a:rPr lang="de-DE" dirty="0"/>
              <a:t>Mobilitätsanalyse (Mobility Change) von Google mit 6 Kategorien und auch nach </a:t>
            </a:r>
            <a:r>
              <a:rPr lang="de-DE" dirty="0" smtClean="0"/>
              <a:t>Bundesland </a:t>
            </a:r>
            <a:r>
              <a:rPr lang="de-DE" sz="1800" b="0" dirty="0" smtClean="0">
                <a:solidFill>
                  <a:schemeClr val="tx1"/>
                </a:solidFill>
              </a:rPr>
              <a:t>(Datenstand: 16.05.2020)</a:t>
            </a:r>
            <a:endParaRPr lang="de-DE" sz="1800" b="0" dirty="0">
              <a:solidFill>
                <a:schemeClr val="tx1"/>
              </a:solidFill>
            </a:endParaRPr>
          </a:p>
        </p:txBody>
      </p:sp>
      <p:sp>
        <p:nvSpPr>
          <p:cNvPr id="4" name="Datumsplatzhalter 3"/>
          <p:cNvSpPr>
            <a:spLocks noGrp="1"/>
          </p:cNvSpPr>
          <p:nvPr>
            <p:ph type="dt" sz="half" idx="14"/>
          </p:nvPr>
        </p:nvSpPr>
        <p:spPr/>
        <p:txBody>
          <a:bodyPr/>
          <a:lstStyle/>
          <a:p>
            <a:r>
              <a:rPr lang="de-DE" smtClean="0"/>
              <a:t>22.05.2020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44</a:t>
            </a:fld>
            <a:endParaRPr lang="de-DE" dirty="0"/>
          </a:p>
        </p:txBody>
      </p:sp>
      <p:sp>
        <p:nvSpPr>
          <p:cNvPr id="8" name="Rechteck 7"/>
          <p:cNvSpPr/>
          <p:nvPr/>
        </p:nvSpPr>
        <p:spPr>
          <a:xfrm>
            <a:off x="212650" y="1212963"/>
            <a:ext cx="8633637" cy="646331"/>
          </a:xfrm>
          <a:prstGeom prst="rect">
            <a:avLst/>
          </a:prstGeom>
        </p:spPr>
        <p:txBody>
          <a:bodyPr wrap="square">
            <a:spAutoFit/>
          </a:bodyPr>
          <a:lstStyle/>
          <a:p>
            <a:r>
              <a:rPr lang="de-DE" dirty="0"/>
              <a:t>Allgemein hat die Mobilität in </a:t>
            </a:r>
            <a:r>
              <a:rPr lang="de-DE"/>
              <a:t>Deutschland </a:t>
            </a:r>
            <a:r>
              <a:rPr lang="de-DE" smtClean="0"/>
              <a:t>abgenommen, </a:t>
            </a:r>
            <a:r>
              <a:rPr lang="de-DE" dirty="0"/>
              <a:t>aber in "</a:t>
            </a:r>
            <a:r>
              <a:rPr lang="de-DE" dirty="0" smtClean="0"/>
              <a:t>Parks" </a:t>
            </a:r>
            <a:r>
              <a:rPr lang="de-DE" dirty="0"/>
              <a:t>und "Residential </a:t>
            </a:r>
            <a:r>
              <a:rPr lang="de-DE" dirty="0" err="1"/>
              <a:t>area</a:t>
            </a:r>
            <a:r>
              <a:rPr lang="de-DE" dirty="0"/>
              <a:t>" wurde ein Anstieg beobachtet. </a:t>
            </a:r>
          </a:p>
        </p:txBody>
      </p:sp>
      <p:sp>
        <p:nvSpPr>
          <p:cNvPr id="9" name="Rechteck 8"/>
          <p:cNvSpPr/>
          <p:nvPr/>
        </p:nvSpPr>
        <p:spPr>
          <a:xfrm>
            <a:off x="5602551" y="6151000"/>
            <a:ext cx="3425297" cy="307777"/>
          </a:xfrm>
          <a:prstGeom prst="rect">
            <a:avLst/>
          </a:prstGeom>
        </p:spPr>
        <p:txBody>
          <a:bodyPr wrap="none">
            <a:spAutoFit/>
          </a:bodyPr>
          <a:lstStyle/>
          <a:p>
            <a:r>
              <a:rPr lang="de-DE" sz="1400" u="sng" dirty="0">
                <a:hlinkClick r:id="rId2"/>
              </a:rPr>
              <a:t>https://www.google.com/covid19/mobility/</a:t>
            </a:r>
            <a:r>
              <a:rPr lang="de-DE" sz="1400" dirty="0"/>
              <a:t> </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044" y="1879421"/>
            <a:ext cx="6505274" cy="4271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9686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Mobilitätsanalyse – Teil 2</a:t>
            </a:r>
            <a:endParaRPr lang="de-DE" dirty="0"/>
          </a:p>
        </p:txBody>
      </p:sp>
      <p:sp>
        <p:nvSpPr>
          <p:cNvPr id="4" name="Datumsplatzhalter 3"/>
          <p:cNvSpPr>
            <a:spLocks noGrp="1"/>
          </p:cNvSpPr>
          <p:nvPr>
            <p:ph type="dt" sz="half" idx="14"/>
          </p:nvPr>
        </p:nvSpPr>
        <p:spPr/>
        <p:txBody>
          <a:bodyPr/>
          <a:lstStyle/>
          <a:p>
            <a:r>
              <a:rPr lang="de-DE" smtClean="0"/>
              <a:t>22.05.2020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45</a:t>
            </a:fld>
            <a:endParaRPr lang="de-DE"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657" y="1184527"/>
            <a:ext cx="7466524" cy="4576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5319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r>
              <a:rPr lang="de-DE" smtClean="0"/>
              <a:t>22.05.2020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46</a:t>
            </a:fld>
            <a:endParaRPr lang="de-DE" dirty="0"/>
          </a:p>
        </p:txBody>
      </p:sp>
      <p:sp>
        <p:nvSpPr>
          <p:cNvPr id="8" name="Titel 1"/>
          <p:cNvSpPr txBox="1">
            <a:spLocks/>
          </p:cNvSpPr>
          <p:nvPr/>
        </p:nvSpPr>
        <p:spPr>
          <a:xfrm>
            <a:off x="457200" y="692696"/>
            <a:ext cx="8092592" cy="338554"/>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Notaufnahmen: Konsultationen alle Ursachen (Stand 17.05.2020)</a:t>
            </a:r>
            <a:endParaRPr lang="de-DE"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1200151"/>
            <a:ext cx="5551115" cy="4752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6936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361038"/>
            <a:ext cx="8092592" cy="338554"/>
          </a:xfrm>
        </p:spPr>
        <p:txBody>
          <a:bodyPr/>
          <a:lstStyle/>
          <a:p>
            <a:r>
              <a:rPr lang="de-DE" dirty="0" smtClean="0"/>
              <a:t>Besuche pro Notaufnahme</a:t>
            </a:r>
            <a:endParaRPr lang="de-DE" dirty="0"/>
          </a:p>
        </p:txBody>
      </p:sp>
      <p:sp>
        <p:nvSpPr>
          <p:cNvPr id="4" name="Datumsplatzhalter 3"/>
          <p:cNvSpPr>
            <a:spLocks noGrp="1"/>
          </p:cNvSpPr>
          <p:nvPr>
            <p:ph type="dt" sz="half" idx="14"/>
          </p:nvPr>
        </p:nvSpPr>
        <p:spPr/>
        <p:txBody>
          <a:bodyPr/>
          <a:lstStyle/>
          <a:p>
            <a:r>
              <a:rPr lang="de-DE" smtClean="0"/>
              <a:t>22.05.2020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47</a:t>
            </a:fld>
            <a:endParaRPr lang="de-DE"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1009650"/>
            <a:ext cx="8029575" cy="5191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6927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361038"/>
            <a:ext cx="8092592" cy="338554"/>
          </a:xfrm>
        </p:spPr>
        <p:txBody>
          <a:bodyPr/>
          <a:lstStyle/>
          <a:p>
            <a:r>
              <a:rPr lang="de-DE" dirty="0" smtClean="0"/>
              <a:t>Besuche pro Notaufnahme</a:t>
            </a:r>
            <a:endParaRPr lang="de-DE" dirty="0"/>
          </a:p>
        </p:txBody>
      </p:sp>
      <p:sp>
        <p:nvSpPr>
          <p:cNvPr id="4" name="Datumsplatzhalter 3"/>
          <p:cNvSpPr>
            <a:spLocks noGrp="1"/>
          </p:cNvSpPr>
          <p:nvPr>
            <p:ph type="dt" sz="half" idx="14"/>
          </p:nvPr>
        </p:nvSpPr>
        <p:spPr/>
        <p:txBody>
          <a:bodyPr/>
          <a:lstStyle/>
          <a:p>
            <a:r>
              <a:rPr lang="de-DE" smtClean="0"/>
              <a:t>22.05.2020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48</a:t>
            </a:fld>
            <a:endParaRPr lang="de-DE"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33475"/>
            <a:ext cx="8873163" cy="500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4113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338554"/>
          </a:xfrm>
        </p:spPr>
        <p:txBody>
          <a:bodyPr/>
          <a:lstStyle/>
          <a:p>
            <a:r>
              <a:rPr lang="de-DE" dirty="0"/>
              <a:t>Situation Report – Besucheranzahl Gesamt &amp; nach </a:t>
            </a:r>
            <a:r>
              <a:rPr lang="de-DE" dirty="0" smtClean="0"/>
              <a:t>Altersgruppen</a:t>
            </a:r>
            <a:endParaRPr lang="de-DE" dirty="0"/>
          </a:p>
        </p:txBody>
      </p:sp>
      <p:sp>
        <p:nvSpPr>
          <p:cNvPr id="4" name="Datumsplatzhalter 3"/>
          <p:cNvSpPr>
            <a:spLocks noGrp="1"/>
          </p:cNvSpPr>
          <p:nvPr>
            <p:ph type="dt" sz="half" idx="14"/>
          </p:nvPr>
        </p:nvSpPr>
        <p:spPr/>
        <p:txBody>
          <a:bodyPr/>
          <a:lstStyle/>
          <a:p>
            <a:r>
              <a:rPr lang="de-DE" smtClean="0"/>
              <a:t>22.05.2020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49</a:t>
            </a:fld>
            <a:endParaRPr lang="de-DE" dirty="0"/>
          </a:p>
        </p:txBody>
      </p:sp>
      <p:sp>
        <p:nvSpPr>
          <p:cNvPr id="2" name="Inhaltsplatzhalter 1"/>
          <p:cNvSpPr>
            <a:spLocks noGrp="1"/>
          </p:cNvSpPr>
          <p:nvPr>
            <p:ph sz="quarter" idx="13"/>
          </p:nvPr>
        </p:nvSpPr>
        <p:spPr/>
        <p:txBody>
          <a:bodyPr/>
          <a:lstStyle/>
          <a:p>
            <a:endParaRPr lang="de-DE"/>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850" y="1524000"/>
            <a:ext cx="7876581" cy="5033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289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22.05.2020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5</a:t>
            </a:fld>
            <a:endParaRPr lang="de-DE"/>
          </a:p>
        </p:txBody>
      </p:sp>
      <p:sp>
        <p:nvSpPr>
          <p:cNvPr id="2" name="Titel 1"/>
          <p:cNvSpPr>
            <a:spLocks noGrp="1"/>
          </p:cNvSpPr>
          <p:nvPr>
            <p:ph type="title"/>
          </p:nvPr>
        </p:nvSpPr>
        <p:spPr>
          <a:xfrm>
            <a:off x="236765" y="503308"/>
            <a:ext cx="6992171" cy="307777"/>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Meldedatum </a:t>
            </a:r>
            <a:r>
              <a:rPr lang="de-DE" sz="2000" dirty="0" smtClean="0">
                <a:solidFill>
                  <a:schemeClr val="bg1"/>
                </a:solidFill>
                <a:sym typeface="Wingdings" panose="05000000000000000000" pitchFamily="2" charset="2"/>
              </a:rPr>
              <a:t> </a:t>
            </a:r>
            <a:r>
              <a:rPr lang="de-DE" sz="2000" dirty="0">
                <a:solidFill>
                  <a:schemeClr val="bg1"/>
                </a:solidFill>
              </a:rPr>
              <a:t>Dashboard; </a:t>
            </a:r>
            <a:r>
              <a:rPr lang="de-DE" sz="1400" dirty="0">
                <a:solidFill>
                  <a:schemeClr val="bg1"/>
                </a:solidFill>
              </a:rPr>
              <a:t>(Datenstand: </a:t>
            </a:r>
            <a:r>
              <a:rPr lang="de-DE" sz="1400" dirty="0" smtClean="0">
                <a:solidFill>
                  <a:schemeClr val="bg1"/>
                </a:solidFill>
              </a:rPr>
              <a:t>22.05.2020. </a:t>
            </a:r>
            <a:r>
              <a:rPr lang="de-DE" sz="1400" dirty="0">
                <a:solidFill>
                  <a:schemeClr val="bg1"/>
                </a:solidFill>
              </a:rPr>
              <a:t>00:00)</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124" y="1002090"/>
            <a:ext cx="8350575" cy="485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66335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AKTIN- Syndromische Surveillance in Notaufnahmen</a:t>
            </a:r>
            <a:endParaRPr lang="de-DE" dirty="0"/>
          </a:p>
        </p:txBody>
      </p:sp>
      <p:sp>
        <p:nvSpPr>
          <p:cNvPr id="4" name="Datumsplatzhalter 3"/>
          <p:cNvSpPr>
            <a:spLocks noGrp="1"/>
          </p:cNvSpPr>
          <p:nvPr>
            <p:ph type="dt" sz="half" idx="14"/>
          </p:nvPr>
        </p:nvSpPr>
        <p:spPr/>
        <p:txBody>
          <a:bodyPr/>
          <a:lstStyle/>
          <a:p>
            <a:r>
              <a:rPr lang="de-DE" smtClean="0"/>
              <a:t>22.05.2020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50</a:t>
            </a:fld>
            <a:endParaRPr lang="de-DE" dirty="0"/>
          </a:p>
        </p:txBody>
      </p:sp>
      <p:sp>
        <p:nvSpPr>
          <p:cNvPr id="2" name="Inhaltsplatzhalter 1"/>
          <p:cNvSpPr>
            <a:spLocks noGrp="1"/>
          </p:cNvSpPr>
          <p:nvPr>
            <p:ph sz="quarter" idx="13"/>
          </p:nvPr>
        </p:nvSpPr>
        <p:spPr/>
        <p:txBody>
          <a:bodyPr/>
          <a:lstStyle/>
          <a:p>
            <a:endParaRPr lang="de-DE"/>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886950" cy="793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4771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338554"/>
          </a:xfrm>
        </p:spPr>
        <p:txBody>
          <a:bodyPr/>
          <a:lstStyle/>
          <a:p>
            <a:r>
              <a:rPr lang="de-DE" dirty="0"/>
              <a:t>Situation Report – Besucheranzahl nach Triage </a:t>
            </a:r>
            <a:r>
              <a:rPr lang="de-DE" dirty="0" smtClean="0"/>
              <a:t>Level</a:t>
            </a:r>
            <a:endParaRPr lang="de-DE" dirty="0"/>
          </a:p>
        </p:txBody>
      </p:sp>
      <p:sp>
        <p:nvSpPr>
          <p:cNvPr id="4" name="Datumsplatzhalter 3"/>
          <p:cNvSpPr>
            <a:spLocks noGrp="1"/>
          </p:cNvSpPr>
          <p:nvPr>
            <p:ph type="dt" sz="half" idx="14"/>
          </p:nvPr>
        </p:nvSpPr>
        <p:spPr/>
        <p:txBody>
          <a:bodyPr/>
          <a:lstStyle/>
          <a:p>
            <a:r>
              <a:rPr lang="de-DE" smtClean="0"/>
              <a:t>22.05.2020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51</a:t>
            </a:fld>
            <a:endParaRPr lang="de-DE" dirty="0"/>
          </a:p>
        </p:txBody>
      </p:sp>
      <p:sp>
        <p:nvSpPr>
          <p:cNvPr id="2" name="Inhaltsplatzhalter 1"/>
          <p:cNvSpPr>
            <a:spLocks noGrp="1"/>
          </p:cNvSpPr>
          <p:nvPr>
            <p:ph sz="quarter" idx="13"/>
          </p:nvPr>
        </p:nvSpPr>
        <p:spPr/>
        <p:txBody>
          <a:bodyPr/>
          <a:lstStyle/>
          <a:p>
            <a:endParaRPr lang="de-DE" dirty="0"/>
          </a:p>
        </p:txBody>
      </p:sp>
      <p:sp>
        <p:nvSpPr>
          <p:cNvPr id="9" name="Textfeld 8"/>
          <p:cNvSpPr txBox="1"/>
          <p:nvPr/>
        </p:nvSpPr>
        <p:spPr>
          <a:xfrm>
            <a:off x="1883269" y="5895975"/>
            <a:ext cx="5240474" cy="369332"/>
          </a:xfrm>
          <a:prstGeom prst="rect">
            <a:avLst/>
          </a:prstGeom>
          <a:noFill/>
        </p:spPr>
        <p:txBody>
          <a:bodyPr wrap="none" rtlCol="0">
            <a:spAutoFit/>
          </a:bodyPr>
          <a:lstStyle/>
          <a:p>
            <a:pPr algn="ctr"/>
            <a:r>
              <a:rPr lang="de-DE" dirty="0" smtClean="0"/>
              <a:t>Triage Level 1 </a:t>
            </a:r>
            <a:r>
              <a:rPr lang="de-DE" smtClean="0"/>
              <a:t>= Sofort, </a:t>
            </a:r>
            <a:r>
              <a:rPr lang="de-DE" dirty="0" smtClean="0"/>
              <a:t>Triage Level 5 = Nicht dringend</a:t>
            </a:r>
            <a:endParaRPr lang="de-DE"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9915525" cy="681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1718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22.05.2020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52</a:t>
            </a:fld>
            <a:endParaRPr lang="de-DE" dirty="0"/>
          </a:p>
        </p:txBody>
      </p:sp>
      <p:sp>
        <p:nvSpPr>
          <p:cNvPr id="8" name="Titel 6"/>
          <p:cNvSpPr txBox="1">
            <a:spLocks noGrp="1"/>
          </p:cNvSpPr>
          <p:nvPr>
            <p:ph type="title"/>
          </p:nvPr>
        </p:nvSpPr>
        <p:spPr>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err="1" smtClean="0"/>
              <a:t>Exzessmortalität</a:t>
            </a:r>
            <a:r>
              <a:rPr lang="de-DE" dirty="0" smtClean="0"/>
              <a:t> Deutschland (</a:t>
            </a:r>
            <a:r>
              <a:rPr lang="de-DE" dirty="0" err="1" smtClean="0"/>
              <a:t>destatis</a:t>
            </a:r>
            <a:r>
              <a:rPr lang="de-DE" dirty="0" smtClean="0"/>
              <a:t>)</a:t>
            </a:r>
            <a:endParaRPr lang="de-DE"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404938"/>
            <a:ext cx="9070975"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Inhaltsplatzhalter 2"/>
          <p:cNvSpPr>
            <a:spLocks noGrp="1"/>
          </p:cNvSpPr>
          <p:nvPr>
            <p:ph idx="4294967295"/>
          </p:nvPr>
        </p:nvSpPr>
        <p:spPr>
          <a:xfrm>
            <a:off x="457200" y="6038850"/>
            <a:ext cx="8229600" cy="375345"/>
          </a:xfrm>
          <a:prstGeom prst="rect">
            <a:avLst/>
          </a:prstGeom>
        </p:spPr>
        <p:txBody>
          <a:bodyPr>
            <a:normAutofit/>
          </a:bodyPr>
          <a:lstStyle/>
          <a:p>
            <a:pPr marL="0" indent="0">
              <a:buNone/>
            </a:pPr>
            <a:r>
              <a:rPr lang="de-DE" sz="1500" dirty="0" smtClean="0">
                <a:hlinkClick r:id="rId4"/>
              </a:rPr>
              <a:t>https://www.destatis.de/DE/Themen/Querschnitt/Corona/Gesellschaft/bevoelkerung-sterbefaelle.html</a:t>
            </a:r>
            <a:endParaRPr lang="de-DE" sz="1500" dirty="0" smtClean="0"/>
          </a:p>
          <a:p>
            <a:endParaRPr lang="de-DE"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33500"/>
            <a:ext cx="92202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5929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22.05.2020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53</a:t>
            </a:fld>
            <a:endParaRPr lang="de-DE" dirty="0"/>
          </a:p>
        </p:txBody>
      </p:sp>
      <p:sp>
        <p:nvSpPr>
          <p:cNvPr id="8" name="Titel 6"/>
          <p:cNvSpPr txBox="1">
            <a:spLocks/>
          </p:cNvSpPr>
          <p:nvPr/>
        </p:nvSpPr>
        <p:spPr>
          <a:xfrm>
            <a:off x="609600" y="506542"/>
            <a:ext cx="8092592" cy="677108"/>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err="1" smtClean="0"/>
              <a:t>Exzessmortalität</a:t>
            </a:r>
            <a:r>
              <a:rPr lang="de-DE" dirty="0" smtClean="0"/>
              <a:t> Europa:</a:t>
            </a:r>
          </a:p>
          <a:p>
            <a:r>
              <a:rPr lang="de-DE" dirty="0" smtClean="0"/>
              <a:t>EUROMOMO-Woche 20 – </a:t>
            </a:r>
            <a:r>
              <a:rPr lang="de-DE" dirty="0" err="1" smtClean="0"/>
              <a:t>Pooled</a:t>
            </a:r>
            <a:r>
              <a:rPr lang="de-DE" dirty="0" smtClean="0"/>
              <a:t> </a:t>
            </a:r>
            <a:r>
              <a:rPr lang="de-DE" dirty="0" err="1" smtClean="0"/>
              <a:t>number</a:t>
            </a:r>
            <a:r>
              <a:rPr lang="de-DE" dirty="0" smtClean="0"/>
              <a:t> </a:t>
            </a:r>
            <a:r>
              <a:rPr lang="de-DE" dirty="0" err="1" smtClean="0"/>
              <a:t>of</a:t>
            </a:r>
            <a:r>
              <a:rPr lang="de-DE" dirty="0" smtClean="0"/>
              <a:t> </a:t>
            </a:r>
            <a:r>
              <a:rPr lang="de-DE" dirty="0" err="1" smtClean="0"/>
              <a:t>deaths</a:t>
            </a:r>
            <a:endParaRPr lang="de-DE"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824" y="1183650"/>
            <a:ext cx="8223093" cy="2722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258" y="3698194"/>
            <a:ext cx="7915276" cy="2924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5082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Daten für Deutschland</a:t>
            </a:r>
            <a:endParaRPr lang="de-DE" dirty="0"/>
          </a:p>
        </p:txBody>
      </p:sp>
      <p:sp>
        <p:nvSpPr>
          <p:cNvPr id="4" name="Datumsplatzhalter 3"/>
          <p:cNvSpPr>
            <a:spLocks noGrp="1"/>
          </p:cNvSpPr>
          <p:nvPr>
            <p:ph type="dt" sz="half" idx="14"/>
          </p:nvPr>
        </p:nvSpPr>
        <p:spPr/>
        <p:txBody>
          <a:bodyPr/>
          <a:lstStyle/>
          <a:p>
            <a:r>
              <a:rPr lang="de-DE" smtClean="0"/>
              <a:t>22.05.2020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54</a:t>
            </a:fld>
            <a:endParaRPr lang="de-DE" dirty="0"/>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946482" y="1155700"/>
            <a:ext cx="7114511" cy="530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227711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22.05.2020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55</a:t>
            </a:fld>
            <a:endParaRPr lang="de-DE" dirty="0"/>
          </a:p>
        </p:txBody>
      </p:sp>
      <p:sp>
        <p:nvSpPr>
          <p:cNvPr id="8" name="Titel 6"/>
          <p:cNvSpPr txBox="1">
            <a:spLocks noGrp="1"/>
          </p:cNvSpPr>
          <p:nvPr>
            <p:ph type="title"/>
          </p:nvPr>
        </p:nvSpPr>
        <p:spPr>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EUROMOMO-Woche 20: </a:t>
            </a:r>
            <a:r>
              <a:rPr lang="de-DE" dirty="0" err="1"/>
              <a:t>Weekly</a:t>
            </a:r>
            <a:r>
              <a:rPr lang="de-DE" dirty="0"/>
              <a:t> Z-Score </a:t>
            </a:r>
            <a:r>
              <a:rPr lang="de-DE" dirty="0" err="1"/>
              <a:t>by</a:t>
            </a:r>
            <a:r>
              <a:rPr lang="de-DE" dirty="0"/>
              <a:t> </a:t>
            </a:r>
            <a:r>
              <a:rPr lang="de-DE" dirty="0" err="1"/>
              <a:t>country</a:t>
            </a:r>
            <a:endParaRPr lang="de-DE"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467" y="1031250"/>
            <a:ext cx="7553325" cy="5727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3929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EUROMOMO-Woche </a:t>
            </a:r>
            <a:r>
              <a:rPr lang="de-DE" dirty="0" smtClean="0"/>
              <a:t>20: </a:t>
            </a:r>
            <a:r>
              <a:rPr lang="de-DE" dirty="0" err="1"/>
              <a:t>Weekly</a:t>
            </a:r>
            <a:r>
              <a:rPr lang="de-DE" dirty="0"/>
              <a:t> Z-Score </a:t>
            </a:r>
            <a:r>
              <a:rPr lang="de-DE" dirty="0" err="1"/>
              <a:t>by</a:t>
            </a:r>
            <a:r>
              <a:rPr lang="de-DE" dirty="0"/>
              <a:t> </a:t>
            </a:r>
            <a:r>
              <a:rPr lang="de-DE" dirty="0" err="1"/>
              <a:t>country</a:t>
            </a:r>
            <a:endParaRPr lang="de-DE" dirty="0"/>
          </a:p>
        </p:txBody>
      </p:sp>
      <p:sp>
        <p:nvSpPr>
          <p:cNvPr id="4" name="Datumsplatzhalter 3"/>
          <p:cNvSpPr>
            <a:spLocks noGrp="1"/>
          </p:cNvSpPr>
          <p:nvPr>
            <p:ph type="dt" sz="half" idx="14"/>
          </p:nvPr>
        </p:nvSpPr>
        <p:spPr/>
        <p:txBody>
          <a:bodyPr/>
          <a:lstStyle/>
          <a:p>
            <a:r>
              <a:rPr lang="de-DE" smtClean="0"/>
              <a:t>22.05.2020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56</a:t>
            </a:fld>
            <a:endParaRPr lang="de-DE"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041" y="930591"/>
            <a:ext cx="7373425" cy="5744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4883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Deutschland</a:t>
            </a:r>
            <a:endParaRPr lang="de-DE" dirty="0"/>
          </a:p>
        </p:txBody>
      </p:sp>
      <p:sp>
        <p:nvSpPr>
          <p:cNvPr id="4" name="Inhaltsplatzhalter 3"/>
          <p:cNvSpPr>
            <a:spLocks noGrp="1"/>
          </p:cNvSpPr>
          <p:nvPr>
            <p:ph idx="4294967295"/>
          </p:nvPr>
        </p:nvSpPr>
        <p:spPr>
          <a:xfrm>
            <a:off x="457200" y="1600200"/>
            <a:ext cx="8229600" cy="4525963"/>
          </a:xfrm>
          <a:prstGeom prst="rect">
            <a:avLst/>
          </a:prstGeom>
        </p:spPr>
        <p:txBody>
          <a:bodyPr/>
          <a:lstStyle/>
          <a:p>
            <a:endParaRPr lang="de-DE"/>
          </a:p>
        </p:txBody>
      </p:sp>
      <p:sp>
        <p:nvSpPr>
          <p:cNvPr id="3" name="Datumsplatzhalter 2"/>
          <p:cNvSpPr>
            <a:spLocks noGrp="1"/>
          </p:cNvSpPr>
          <p:nvPr>
            <p:ph type="dt" sz="half" idx="14"/>
          </p:nvPr>
        </p:nvSpPr>
        <p:spPr/>
        <p:txBody>
          <a:bodyPr/>
          <a:lstStyle/>
          <a:p>
            <a:r>
              <a:rPr lang="de-DE" smtClean="0"/>
              <a:t>22.05.2020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57</a:t>
            </a:fld>
            <a:endParaRPr lang="de-DE" dirty="0"/>
          </a:p>
        </p:txBody>
      </p:sp>
    </p:spTree>
    <p:extLst>
      <p:ext uri="{BB962C8B-B14F-4D97-AF65-F5344CB8AC3E}">
        <p14:creationId xmlns:p14="http://schemas.microsoft.com/office/powerpoint/2010/main" val="1759658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Baden-Württemberg</a:t>
            </a:r>
            <a:endParaRPr lang="de-DE" dirty="0"/>
          </a:p>
        </p:txBody>
      </p:sp>
      <p:sp>
        <p:nvSpPr>
          <p:cNvPr id="4" name="Datumsplatzhalter 3"/>
          <p:cNvSpPr>
            <a:spLocks noGrp="1"/>
          </p:cNvSpPr>
          <p:nvPr>
            <p:ph type="dt" sz="half" idx="14"/>
          </p:nvPr>
        </p:nvSpPr>
        <p:spPr/>
        <p:txBody>
          <a:bodyPr/>
          <a:lstStyle/>
          <a:p>
            <a:r>
              <a:rPr lang="de-DE" smtClean="0"/>
              <a:t>22.05.2020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58</a:t>
            </a:fld>
            <a:endParaRPr lang="de-DE" dirty="0"/>
          </a:p>
        </p:txBody>
      </p:sp>
      <p:pic>
        <p:nvPicPr>
          <p:cNvPr id="102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324739" y="1371601"/>
            <a:ext cx="7584626" cy="4143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1040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Bayern</a:t>
            </a:r>
            <a:endParaRPr lang="de-DE" dirty="0"/>
          </a:p>
        </p:txBody>
      </p:sp>
      <p:sp>
        <p:nvSpPr>
          <p:cNvPr id="3" name="Datumsplatzhalter 2"/>
          <p:cNvSpPr>
            <a:spLocks noGrp="1"/>
          </p:cNvSpPr>
          <p:nvPr>
            <p:ph type="dt" sz="half" idx="14"/>
          </p:nvPr>
        </p:nvSpPr>
        <p:spPr/>
        <p:txBody>
          <a:bodyPr/>
          <a:lstStyle/>
          <a:p>
            <a:r>
              <a:rPr lang="de-DE" smtClean="0"/>
              <a:t>22.05.2020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59</a:t>
            </a:fld>
            <a:endParaRPr lang="de-DE"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1533525"/>
            <a:ext cx="7460627" cy="407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8460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22.05.2020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6</a:t>
            </a:fld>
            <a:endParaRPr lang="de-DE"/>
          </a:p>
        </p:txBody>
      </p:sp>
      <p:sp>
        <p:nvSpPr>
          <p:cNvPr id="2" name="Titel 1"/>
          <p:cNvSpPr>
            <a:spLocks noGrp="1"/>
          </p:cNvSpPr>
          <p:nvPr>
            <p:ph type="title"/>
          </p:nvPr>
        </p:nvSpPr>
        <p:spPr>
          <a:xfrm>
            <a:off x="236765" y="349420"/>
            <a:ext cx="6784521" cy="523220"/>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Meldedatum </a:t>
            </a:r>
            <a:r>
              <a:rPr lang="de-DE" sz="2000" dirty="0" smtClean="0">
                <a:solidFill>
                  <a:schemeClr val="bg1"/>
                </a:solidFill>
                <a:sym typeface="Wingdings" panose="05000000000000000000" pitchFamily="2" charset="2"/>
              </a:rPr>
              <a:t>und Krankheitsstatus </a:t>
            </a:r>
            <a:br>
              <a:rPr lang="de-DE" sz="2000" dirty="0" smtClean="0">
                <a:solidFill>
                  <a:schemeClr val="bg1"/>
                </a:solidFill>
                <a:sym typeface="Wingdings" panose="05000000000000000000" pitchFamily="2" charset="2"/>
              </a:rPr>
            </a:br>
            <a:r>
              <a:rPr lang="de-DE" sz="1400" dirty="0" smtClean="0">
                <a:solidFill>
                  <a:schemeClr val="bg1"/>
                </a:solidFill>
              </a:rPr>
              <a:t>(</a:t>
            </a:r>
            <a:r>
              <a:rPr lang="de-DE" sz="1400" dirty="0">
                <a:solidFill>
                  <a:schemeClr val="bg1"/>
                </a:solidFill>
              </a:rPr>
              <a:t>Datenstand: </a:t>
            </a:r>
            <a:r>
              <a:rPr lang="de-DE" sz="1400" dirty="0" smtClean="0">
                <a:solidFill>
                  <a:schemeClr val="bg1"/>
                </a:solidFill>
              </a:rPr>
              <a:t>22.05.2020. </a:t>
            </a:r>
            <a:r>
              <a:rPr lang="de-DE" sz="1400" dirty="0">
                <a:solidFill>
                  <a:schemeClr val="bg1"/>
                </a:solidFill>
              </a:rPr>
              <a:t>00:00)</a:t>
            </a:r>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50" y="1224756"/>
            <a:ext cx="8456613" cy="414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3824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Bremen</a:t>
            </a:r>
            <a:endParaRPr lang="de-DE" dirty="0"/>
          </a:p>
        </p:txBody>
      </p:sp>
      <p:sp>
        <p:nvSpPr>
          <p:cNvPr id="3" name="Datumsplatzhalter 2"/>
          <p:cNvSpPr>
            <a:spLocks noGrp="1"/>
          </p:cNvSpPr>
          <p:nvPr>
            <p:ph type="dt" sz="half" idx="14"/>
          </p:nvPr>
        </p:nvSpPr>
        <p:spPr/>
        <p:txBody>
          <a:bodyPr/>
          <a:lstStyle/>
          <a:p>
            <a:r>
              <a:rPr lang="de-DE" smtClean="0"/>
              <a:t>22.05.2020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60</a:t>
            </a:fld>
            <a:endParaRPr lang="de-DE"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 y="1504950"/>
            <a:ext cx="7391400" cy="403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6422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Berlin</a:t>
            </a:r>
            <a:endParaRPr lang="de-DE" dirty="0"/>
          </a:p>
        </p:txBody>
      </p:sp>
      <p:sp>
        <p:nvSpPr>
          <p:cNvPr id="4" name="Datumsplatzhalter 3"/>
          <p:cNvSpPr>
            <a:spLocks noGrp="1"/>
          </p:cNvSpPr>
          <p:nvPr>
            <p:ph type="dt" sz="half" idx="14"/>
          </p:nvPr>
        </p:nvSpPr>
        <p:spPr/>
        <p:txBody>
          <a:bodyPr/>
          <a:lstStyle/>
          <a:p>
            <a:r>
              <a:rPr lang="de-DE" smtClean="0"/>
              <a:t>22.05.2020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61</a:t>
            </a:fld>
            <a:endParaRPr lang="de-DE" dirty="0"/>
          </a:p>
        </p:txBody>
      </p:sp>
      <p:pic>
        <p:nvPicPr>
          <p:cNvPr id="4098"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342669" y="1739361"/>
            <a:ext cx="7399632" cy="4042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4922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Brandenburg</a:t>
            </a:r>
            <a:endParaRPr lang="de-DE" dirty="0"/>
          </a:p>
        </p:txBody>
      </p:sp>
      <p:sp>
        <p:nvSpPr>
          <p:cNvPr id="3" name="Datumsplatzhalter 2"/>
          <p:cNvSpPr>
            <a:spLocks noGrp="1"/>
          </p:cNvSpPr>
          <p:nvPr>
            <p:ph type="dt" sz="half" idx="14"/>
          </p:nvPr>
        </p:nvSpPr>
        <p:spPr/>
        <p:txBody>
          <a:bodyPr/>
          <a:lstStyle/>
          <a:p>
            <a:r>
              <a:rPr lang="de-DE" smtClean="0"/>
              <a:t>22.05.2020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62</a:t>
            </a:fld>
            <a:endParaRPr lang="de-DE"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 y="1485900"/>
            <a:ext cx="7390902"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2117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Hessen</a:t>
            </a:r>
            <a:endParaRPr lang="de-DE" dirty="0"/>
          </a:p>
        </p:txBody>
      </p:sp>
      <p:sp>
        <p:nvSpPr>
          <p:cNvPr id="3" name="Datumsplatzhalter 2"/>
          <p:cNvSpPr>
            <a:spLocks noGrp="1"/>
          </p:cNvSpPr>
          <p:nvPr>
            <p:ph type="dt" sz="half" idx="14"/>
          </p:nvPr>
        </p:nvSpPr>
        <p:spPr/>
        <p:txBody>
          <a:bodyPr/>
          <a:lstStyle/>
          <a:p>
            <a:r>
              <a:rPr lang="de-DE" smtClean="0"/>
              <a:t>22.05.2020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63</a:t>
            </a:fld>
            <a:endParaRPr lang="de-DE"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49" y="1114424"/>
            <a:ext cx="7478059" cy="408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3250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Hamburg</a:t>
            </a:r>
            <a:endParaRPr lang="de-DE" dirty="0"/>
          </a:p>
        </p:txBody>
      </p:sp>
      <p:sp>
        <p:nvSpPr>
          <p:cNvPr id="3" name="Datumsplatzhalter 2"/>
          <p:cNvSpPr>
            <a:spLocks noGrp="1"/>
          </p:cNvSpPr>
          <p:nvPr>
            <p:ph type="dt" sz="half" idx="14"/>
          </p:nvPr>
        </p:nvSpPr>
        <p:spPr/>
        <p:txBody>
          <a:bodyPr/>
          <a:lstStyle/>
          <a:p>
            <a:r>
              <a:rPr lang="de-DE" smtClean="0"/>
              <a:t>22.05.2020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64</a:t>
            </a:fld>
            <a:endParaRPr lang="de-DE"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825" y="1333500"/>
            <a:ext cx="7286314" cy="398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8005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Mecklenburg-Vorpommern</a:t>
            </a:r>
            <a:endParaRPr lang="de-DE" dirty="0"/>
          </a:p>
        </p:txBody>
      </p:sp>
      <p:sp>
        <p:nvSpPr>
          <p:cNvPr id="3" name="Datumsplatzhalter 2"/>
          <p:cNvSpPr>
            <a:spLocks noGrp="1"/>
          </p:cNvSpPr>
          <p:nvPr>
            <p:ph type="dt" sz="half" idx="14"/>
          </p:nvPr>
        </p:nvSpPr>
        <p:spPr/>
        <p:txBody>
          <a:bodyPr/>
          <a:lstStyle/>
          <a:p>
            <a:r>
              <a:rPr lang="de-DE" smtClean="0"/>
              <a:t>22.05.2020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65</a:t>
            </a:fld>
            <a:endParaRPr lang="de-DE"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4" y="1314450"/>
            <a:ext cx="7146863" cy="39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3992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Niedersachsen</a:t>
            </a:r>
            <a:endParaRPr lang="de-DE" dirty="0"/>
          </a:p>
        </p:txBody>
      </p:sp>
      <p:sp>
        <p:nvSpPr>
          <p:cNvPr id="3" name="Datumsplatzhalter 2"/>
          <p:cNvSpPr>
            <a:spLocks noGrp="1"/>
          </p:cNvSpPr>
          <p:nvPr>
            <p:ph type="dt" sz="half" idx="14"/>
          </p:nvPr>
        </p:nvSpPr>
        <p:spPr/>
        <p:txBody>
          <a:bodyPr/>
          <a:lstStyle/>
          <a:p>
            <a:r>
              <a:rPr lang="de-DE" smtClean="0"/>
              <a:t>22.05.2020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66</a:t>
            </a:fld>
            <a:endParaRPr lang="de-DE"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899" y="1428749"/>
            <a:ext cx="6920255" cy="378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5402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NRW</a:t>
            </a:r>
            <a:endParaRPr lang="de-DE" dirty="0"/>
          </a:p>
        </p:txBody>
      </p:sp>
      <p:sp>
        <p:nvSpPr>
          <p:cNvPr id="4" name="Datumsplatzhalter 3"/>
          <p:cNvSpPr>
            <a:spLocks noGrp="1"/>
          </p:cNvSpPr>
          <p:nvPr>
            <p:ph type="dt" sz="half" idx="14"/>
          </p:nvPr>
        </p:nvSpPr>
        <p:spPr/>
        <p:txBody>
          <a:bodyPr/>
          <a:lstStyle/>
          <a:p>
            <a:r>
              <a:rPr lang="de-DE" smtClean="0"/>
              <a:t>22.05.2020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67</a:t>
            </a:fld>
            <a:endParaRPr lang="de-DE" dirty="0"/>
          </a:p>
        </p:txBody>
      </p:sp>
      <p:pic>
        <p:nvPicPr>
          <p:cNvPr id="10242"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371475" y="1253586"/>
            <a:ext cx="7242708" cy="395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9387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Rheinland-Pfalz</a:t>
            </a:r>
            <a:endParaRPr lang="de-DE" dirty="0"/>
          </a:p>
        </p:txBody>
      </p:sp>
      <p:sp>
        <p:nvSpPr>
          <p:cNvPr id="4" name="Datumsplatzhalter 3"/>
          <p:cNvSpPr>
            <a:spLocks noGrp="1"/>
          </p:cNvSpPr>
          <p:nvPr>
            <p:ph type="dt" sz="half" idx="14"/>
          </p:nvPr>
        </p:nvSpPr>
        <p:spPr/>
        <p:txBody>
          <a:bodyPr/>
          <a:lstStyle/>
          <a:p>
            <a:r>
              <a:rPr lang="de-DE" smtClean="0"/>
              <a:t>22.05.2020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68</a:t>
            </a:fld>
            <a:endParaRPr lang="de-DE" dirty="0"/>
          </a:p>
        </p:txBody>
      </p:sp>
      <p:pic>
        <p:nvPicPr>
          <p:cNvPr id="1126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457200" y="1167861"/>
            <a:ext cx="7870402" cy="4299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3512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Schleswig-Holstein</a:t>
            </a:r>
            <a:endParaRPr lang="de-DE" dirty="0"/>
          </a:p>
        </p:txBody>
      </p:sp>
      <p:sp>
        <p:nvSpPr>
          <p:cNvPr id="3" name="Datumsplatzhalter 2"/>
          <p:cNvSpPr>
            <a:spLocks noGrp="1"/>
          </p:cNvSpPr>
          <p:nvPr>
            <p:ph type="dt" sz="half" idx="14"/>
          </p:nvPr>
        </p:nvSpPr>
        <p:spPr/>
        <p:txBody>
          <a:bodyPr/>
          <a:lstStyle/>
          <a:p>
            <a:r>
              <a:rPr lang="de-DE" smtClean="0"/>
              <a:t>22.05.2020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69</a:t>
            </a:fld>
            <a:endParaRPr lang="de-DE"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095" y="1200150"/>
            <a:ext cx="7356039"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0394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615553"/>
          </a:xfrm>
          <a:solidFill>
            <a:srgbClr val="045AA6"/>
          </a:solidFill>
        </p:spPr>
        <p:txBody>
          <a:bodyPr vert="horz" lIns="72000" tIns="0" rIns="0" bIns="0" rtlCol="0" anchor="t" anchorCtr="0">
            <a:spAutoFit/>
          </a:bodyPr>
          <a:lstStyle/>
          <a:p>
            <a:pPr>
              <a:spcBef>
                <a:spcPts val="600"/>
              </a:spcBef>
            </a:pPr>
            <a:r>
              <a:rPr lang="de-DE" sz="2000" dirty="0" smtClean="0">
                <a:solidFill>
                  <a:schemeClr val="bg1"/>
                </a:solidFill>
              </a:rPr>
              <a:t>Fälle nach übermitteltem Todesdatum;</a:t>
            </a:r>
            <a:br>
              <a:rPr lang="de-DE" sz="2000" dirty="0" smtClean="0">
                <a:solidFill>
                  <a:schemeClr val="bg1"/>
                </a:solidFill>
              </a:rPr>
            </a:br>
            <a:r>
              <a:rPr lang="de-DE" sz="2000" dirty="0" smtClean="0">
                <a:solidFill>
                  <a:schemeClr val="bg1"/>
                </a:solidFill>
              </a:rPr>
              <a:t>(</a:t>
            </a:r>
            <a:r>
              <a:rPr lang="en-US" sz="1400" dirty="0" err="1" smtClean="0">
                <a:solidFill>
                  <a:schemeClr val="bg1"/>
                </a:solidFill>
              </a:rPr>
              <a:t>Datenstand</a:t>
            </a:r>
            <a:r>
              <a:rPr lang="en-US" sz="1400" dirty="0" smtClean="0">
                <a:solidFill>
                  <a:schemeClr val="bg1"/>
                </a:solidFill>
              </a:rPr>
              <a:t> 22.05.2020 00:00Uhr)</a:t>
            </a:r>
            <a:r>
              <a:rPr lang="de-DE" sz="1400" dirty="0" smtClean="0">
                <a:solidFill>
                  <a:schemeClr val="bg1"/>
                </a:solidFill>
              </a:rPr>
              <a:t> </a:t>
            </a:r>
            <a:r>
              <a:rPr lang="de-DE" sz="2000" dirty="0" smtClean="0">
                <a:solidFill>
                  <a:schemeClr val="bg1"/>
                </a:solidFill>
              </a:rPr>
              <a:t> </a:t>
            </a:r>
            <a:endParaRPr lang="de-DE" sz="2000" dirty="0">
              <a:solidFill>
                <a:schemeClr val="bg1"/>
              </a:solidFill>
            </a:endParaRPr>
          </a:p>
        </p:txBody>
      </p:sp>
      <p:sp>
        <p:nvSpPr>
          <p:cNvPr id="4" name="Datumsplatzhalter 3"/>
          <p:cNvSpPr>
            <a:spLocks noGrp="1"/>
          </p:cNvSpPr>
          <p:nvPr>
            <p:ph type="dt" sz="half" idx="14"/>
          </p:nvPr>
        </p:nvSpPr>
        <p:spPr/>
        <p:txBody>
          <a:bodyPr/>
          <a:lstStyle/>
          <a:p>
            <a:r>
              <a:rPr lang="de-DE" smtClean="0"/>
              <a:t>22.05.2020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a:t>
            </a:fld>
            <a:endParaRPr lang="de-DE" dirty="0"/>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25" y="1460649"/>
            <a:ext cx="7791450" cy="454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627879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Saarland</a:t>
            </a:r>
            <a:endParaRPr lang="de-DE" dirty="0"/>
          </a:p>
        </p:txBody>
      </p:sp>
      <p:sp>
        <p:nvSpPr>
          <p:cNvPr id="3" name="Datumsplatzhalter 2"/>
          <p:cNvSpPr>
            <a:spLocks noGrp="1"/>
          </p:cNvSpPr>
          <p:nvPr>
            <p:ph type="dt" sz="half" idx="14"/>
          </p:nvPr>
        </p:nvSpPr>
        <p:spPr/>
        <p:txBody>
          <a:bodyPr/>
          <a:lstStyle/>
          <a:p>
            <a:r>
              <a:rPr lang="de-DE" smtClean="0"/>
              <a:t>22.05.2020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70</a:t>
            </a:fld>
            <a:endParaRPr lang="de-DE"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4" y="1266825"/>
            <a:ext cx="7568141" cy="4135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9634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Sachsen</a:t>
            </a:r>
            <a:endParaRPr lang="de-DE" dirty="0"/>
          </a:p>
        </p:txBody>
      </p:sp>
      <p:sp>
        <p:nvSpPr>
          <p:cNvPr id="3" name="Datumsplatzhalter 2"/>
          <p:cNvSpPr>
            <a:spLocks noGrp="1"/>
          </p:cNvSpPr>
          <p:nvPr>
            <p:ph type="dt" sz="half" idx="14"/>
          </p:nvPr>
        </p:nvSpPr>
        <p:spPr/>
        <p:txBody>
          <a:bodyPr/>
          <a:lstStyle/>
          <a:p>
            <a:r>
              <a:rPr lang="de-DE" smtClean="0"/>
              <a:t>22.05.2020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71</a:t>
            </a:fld>
            <a:endParaRPr lang="de-DE"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825" y="1438275"/>
            <a:ext cx="71120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9675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Sachsen-Anhalt</a:t>
            </a:r>
            <a:endParaRPr lang="de-DE" dirty="0"/>
          </a:p>
        </p:txBody>
      </p:sp>
      <p:sp>
        <p:nvSpPr>
          <p:cNvPr id="3" name="Datumsplatzhalter 2"/>
          <p:cNvSpPr>
            <a:spLocks noGrp="1"/>
          </p:cNvSpPr>
          <p:nvPr>
            <p:ph type="dt" sz="half" idx="14"/>
          </p:nvPr>
        </p:nvSpPr>
        <p:spPr/>
        <p:txBody>
          <a:bodyPr/>
          <a:lstStyle/>
          <a:p>
            <a:r>
              <a:rPr lang="de-DE" smtClean="0"/>
              <a:t>22.05.2020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72</a:t>
            </a:fld>
            <a:endParaRPr lang="de-DE"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1381124"/>
            <a:ext cx="7478059" cy="408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4576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Thüringen</a:t>
            </a:r>
            <a:endParaRPr lang="de-DE" dirty="0"/>
          </a:p>
        </p:txBody>
      </p:sp>
      <p:sp>
        <p:nvSpPr>
          <p:cNvPr id="3" name="Datumsplatzhalter 2"/>
          <p:cNvSpPr>
            <a:spLocks noGrp="1"/>
          </p:cNvSpPr>
          <p:nvPr>
            <p:ph type="dt" sz="half" idx="14"/>
          </p:nvPr>
        </p:nvSpPr>
        <p:spPr/>
        <p:txBody>
          <a:bodyPr/>
          <a:lstStyle/>
          <a:p>
            <a:r>
              <a:rPr lang="de-DE" smtClean="0"/>
              <a:t>22.05.2020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73</a:t>
            </a:fld>
            <a:endParaRPr lang="de-DE"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1352549"/>
            <a:ext cx="7687235" cy="420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214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1352213"/>
            <a:ext cx="8092593" cy="5302250"/>
          </a:xfrm>
        </p:spPr>
        <p:txBody>
          <a:bodyPr>
            <a:normAutofit/>
          </a:bodyPr>
          <a:lstStyle/>
          <a:p>
            <a:r>
              <a:rPr lang="de-DE" dirty="0" smtClean="0"/>
              <a:t>Im </a:t>
            </a:r>
            <a:r>
              <a:rPr lang="de-DE" dirty="0"/>
              <a:t>Landkreis Greiz sind </a:t>
            </a:r>
            <a:r>
              <a:rPr lang="de-DE" dirty="0" smtClean="0"/>
              <a:t>Bewohner </a:t>
            </a:r>
            <a:r>
              <a:rPr lang="de-DE" dirty="0"/>
              <a:t>und Beschäftigte von sechs Pflege- und Seniorenheimen </a:t>
            </a:r>
            <a:r>
              <a:rPr lang="de-DE" dirty="0" smtClean="0"/>
              <a:t>an COVID-19 erkrankt </a:t>
            </a:r>
          </a:p>
          <a:p>
            <a:r>
              <a:rPr lang="de-DE" dirty="0" smtClean="0"/>
              <a:t>7-Tagesinzidenz im Kreis (19.05.2020) nun &lt; 50</a:t>
            </a:r>
          </a:p>
          <a:p>
            <a:pPr lvl="1"/>
            <a:r>
              <a:rPr lang="de-DE" dirty="0" smtClean="0"/>
              <a:t>44 COVID-19-Fälle/100.00 </a:t>
            </a:r>
            <a:r>
              <a:rPr lang="de-DE" dirty="0" err="1" smtClean="0"/>
              <a:t>Einw</a:t>
            </a:r>
            <a:r>
              <a:rPr lang="de-DE" dirty="0" smtClean="0"/>
              <a:t>.</a:t>
            </a:r>
          </a:p>
          <a:p>
            <a:r>
              <a:rPr lang="de-DE" dirty="0" smtClean="0"/>
              <a:t>Maßnahmen: Allgemeinverfügung </a:t>
            </a:r>
            <a:r>
              <a:rPr lang="de-DE" dirty="0"/>
              <a:t>vom 12.05.2020 (in Kraft seit 13.05.2020, befristet zunächst bis 26.05.2020) </a:t>
            </a:r>
            <a:endParaRPr lang="de-DE" dirty="0" smtClean="0"/>
          </a:p>
          <a:p>
            <a:pPr lvl="1"/>
            <a:r>
              <a:rPr lang="de-DE" dirty="0" smtClean="0"/>
              <a:t>"</a:t>
            </a:r>
            <a:r>
              <a:rPr lang="de-DE" dirty="0"/>
              <a:t>der Besuch von Krankenhäusern, Vorsorge- und Rehabilitationseinrichtungen sowie stationären Einrichtungen der Pflege und der besonderen Wohnformen für Menschen mit Behinderungen in der Eingliederungshilfe [... ist] untersagt</a:t>
            </a:r>
            <a:r>
              <a:rPr lang="de-DE" dirty="0" smtClean="0"/>
              <a:t>.„</a:t>
            </a:r>
          </a:p>
          <a:p>
            <a:pPr lvl="1"/>
            <a:r>
              <a:rPr lang="de-DE" dirty="0" smtClean="0"/>
              <a:t>Betrieb von Gaststätten ebenfalls untersagt</a:t>
            </a:r>
            <a:endParaRPr lang="de-DE" dirty="0"/>
          </a:p>
          <a:p>
            <a:r>
              <a:rPr lang="de-DE" dirty="0" smtClean="0"/>
              <a:t>Weitere breite Testungen </a:t>
            </a:r>
            <a:r>
              <a:rPr lang="de-DE" dirty="0"/>
              <a:t>in betroffenen Krankenhäusern und Pflegeeinrichtungen </a:t>
            </a:r>
            <a:r>
              <a:rPr lang="de-DE" dirty="0" smtClean="0"/>
              <a:t>laufen</a:t>
            </a:r>
            <a:endParaRPr lang="de-DE" dirty="0"/>
          </a:p>
          <a:p>
            <a:endParaRPr lang="de-DE" dirty="0"/>
          </a:p>
          <a:p>
            <a:endParaRPr lang="de-DE" dirty="0"/>
          </a:p>
        </p:txBody>
      </p:sp>
      <p:sp>
        <p:nvSpPr>
          <p:cNvPr id="3" name="Titel 2"/>
          <p:cNvSpPr>
            <a:spLocks noGrp="1"/>
          </p:cNvSpPr>
          <p:nvPr>
            <p:ph type="title"/>
          </p:nvPr>
        </p:nvSpPr>
        <p:spPr/>
        <p:txBody>
          <a:bodyPr/>
          <a:lstStyle/>
          <a:p>
            <a:r>
              <a:rPr lang="de-DE" dirty="0" smtClean="0"/>
              <a:t>COVID-Ausbruchgeschehen Landkreis Greiz (TH)</a:t>
            </a:r>
            <a:endParaRPr lang="de-DE" dirty="0"/>
          </a:p>
        </p:txBody>
      </p:sp>
      <p:sp>
        <p:nvSpPr>
          <p:cNvPr id="4" name="Datumsplatzhalter 3"/>
          <p:cNvSpPr>
            <a:spLocks noGrp="1"/>
          </p:cNvSpPr>
          <p:nvPr>
            <p:ph type="dt" sz="half" idx="14"/>
          </p:nvPr>
        </p:nvSpPr>
        <p:spPr/>
        <p:txBody>
          <a:bodyPr/>
          <a:lstStyle/>
          <a:p>
            <a:r>
              <a:rPr lang="de-DE" smtClean="0"/>
              <a:t>22.05.2020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74</a:t>
            </a:fld>
            <a:endParaRPr lang="de-DE" dirty="0"/>
          </a:p>
        </p:txBody>
      </p:sp>
    </p:spTree>
    <p:extLst>
      <p:ext uri="{BB962C8B-B14F-4D97-AF65-F5344CB8AC3E}">
        <p14:creationId xmlns:p14="http://schemas.microsoft.com/office/powerpoint/2010/main" val="375544804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1340635"/>
            <a:ext cx="8420101" cy="5302250"/>
          </a:xfrm>
        </p:spPr>
        <p:txBody>
          <a:bodyPr>
            <a:normAutofit/>
          </a:bodyPr>
          <a:lstStyle/>
          <a:p>
            <a:r>
              <a:rPr lang="de-DE" sz="1900" dirty="0"/>
              <a:t>Pressemeldung </a:t>
            </a:r>
            <a:r>
              <a:rPr lang="de-DE" sz="1900" dirty="0" smtClean="0"/>
              <a:t>18.05: Ausbruch umfasst 279 Fälle, davon 9 hospitalisiert, 2 auf IST</a:t>
            </a:r>
          </a:p>
          <a:p>
            <a:pPr lvl="1"/>
            <a:r>
              <a:rPr lang="de-DE" sz="1700" dirty="0" smtClean="0"/>
              <a:t>759 Mitarbeiter wurden negativ getestet</a:t>
            </a:r>
          </a:p>
          <a:p>
            <a:r>
              <a:rPr lang="de-DE" sz="1900" dirty="0" smtClean="0"/>
              <a:t>Der </a:t>
            </a:r>
            <a:r>
              <a:rPr lang="de-DE" sz="1900" dirty="0"/>
              <a:t>Betrieb wurde mittlerweile </a:t>
            </a:r>
            <a:r>
              <a:rPr lang="de-DE" sz="1900" dirty="0" smtClean="0"/>
              <a:t>bis zum 19.05.2020 geschlossen</a:t>
            </a:r>
          </a:p>
          <a:p>
            <a:r>
              <a:rPr lang="de-DE" sz="1900" dirty="0" smtClean="0"/>
              <a:t>Positiv-getesteten </a:t>
            </a:r>
            <a:r>
              <a:rPr lang="de-DE" sz="1900" dirty="0"/>
              <a:t>Mitarbeitenden wurden größtenteils in Hotels isoliert, da die vorhandenen Wohnverhältnisse keine häusliche Isolierung </a:t>
            </a:r>
            <a:r>
              <a:rPr lang="de-DE" sz="1900" dirty="0" smtClean="0"/>
              <a:t>zuließen</a:t>
            </a:r>
          </a:p>
          <a:p>
            <a:r>
              <a:rPr lang="de-DE" sz="1900" dirty="0"/>
              <a:t>I</a:t>
            </a:r>
            <a:r>
              <a:rPr lang="de-DE" sz="1900" dirty="0" smtClean="0"/>
              <a:t>n </a:t>
            </a:r>
            <a:r>
              <a:rPr lang="de-DE" sz="1900" dirty="0"/>
              <a:t>einem anderen Standort des Betriebs im LK Recklinghausen wurde SARS-CoV-2 ebenfalls bei einem Teil der Mitarbeitenden nachgewiesen. </a:t>
            </a:r>
            <a:endParaRPr lang="de-DE" sz="1900" dirty="0" smtClean="0"/>
          </a:p>
          <a:p>
            <a:r>
              <a:rPr lang="de-DE" sz="1900" dirty="0" smtClean="0"/>
              <a:t>Landesregierung NW: Testung </a:t>
            </a:r>
            <a:r>
              <a:rPr lang="de-DE" sz="1900" dirty="0"/>
              <a:t>aller Mitarbeitenden fleischverarbeitender Betriebe in ganz NW angeordnet, mit dem Fokus auf Betriebe, bei denen die Größe des Unternehmens und die Wohnsituation bzw. Unterbringung der dort Tätigen ein besonderes seuchenhygienisches Gefahrenpotenzial haben </a:t>
            </a:r>
            <a:r>
              <a:rPr lang="de-DE" sz="1900" dirty="0" smtClean="0"/>
              <a:t>kann</a:t>
            </a:r>
          </a:p>
          <a:p>
            <a:endParaRPr lang="de-DE" sz="1900" dirty="0" smtClean="0"/>
          </a:p>
          <a:p>
            <a:r>
              <a:rPr lang="de-DE" sz="1900" dirty="0" smtClean="0"/>
              <a:t>09.05.Lockerungen </a:t>
            </a:r>
            <a:r>
              <a:rPr lang="de-DE" sz="1900" dirty="0"/>
              <a:t>der Maßnahmen teilweise aufgeschoben bis zum 18. Mai </a:t>
            </a:r>
            <a:r>
              <a:rPr lang="de-DE" sz="1900" dirty="0" smtClean="0"/>
              <a:t>2020</a:t>
            </a:r>
          </a:p>
          <a:p>
            <a:pPr lvl="2"/>
            <a:endParaRPr lang="de-DE" dirty="0" smtClean="0"/>
          </a:p>
          <a:p>
            <a:pPr lvl="1"/>
            <a:endParaRPr lang="de-DE" dirty="0"/>
          </a:p>
        </p:txBody>
      </p:sp>
      <p:sp>
        <p:nvSpPr>
          <p:cNvPr id="3" name="Titel 2"/>
          <p:cNvSpPr>
            <a:spLocks noGrp="1"/>
          </p:cNvSpPr>
          <p:nvPr>
            <p:ph type="title"/>
          </p:nvPr>
        </p:nvSpPr>
        <p:spPr>
          <a:xfrm>
            <a:off x="333375" y="354142"/>
            <a:ext cx="8092592" cy="677108"/>
          </a:xfrm>
        </p:spPr>
        <p:txBody>
          <a:bodyPr/>
          <a:lstStyle/>
          <a:p>
            <a:r>
              <a:rPr lang="de-DE" dirty="0" smtClean="0"/>
              <a:t>Ausbruchsgeschehen auf Fleischverarbeitenden Betrieben :</a:t>
            </a:r>
            <a:br>
              <a:rPr lang="de-DE" dirty="0" smtClean="0"/>
            </a:br>
            <a:r>
              <a:rPr lang="de-DE" dirty="0" smtClean="0"/>
              <a:t>Landkreis Coesfeld (NW)</a:t>
            </a:r>
            <a:endParaRPr lang="de-DE" sz="1600" b="0" dirty="0">
              <a:solidFill>
                <a:schemeClr val="tx1"/>
              </a:solidFill>
            </a:endParaRPr>
          </a:p>
        </p:txBody>
      </p:sp>
      <p:sp>
        <p:nvSpPr>
          <p:cNvPr id="4" name="Datumsplatzhalter 3"/>
          <p:cNvSpPr>
            <a:spLocks noGrp="1"/>
          </p:cNvSpPr>
          <p:nvPr>
            <p:ph type="dt" sz="half" idx="14"/>
          </p:nvPr>
        </p:nvSpPr>
        <p:spPr/>
        <p:txBody>
          <a:bodyPr/>
          <a:lstStyle/>
          <a:p>
            <a:r>
              <a:rPr lang="de-DE" smtClean="0"/>
              <a:t>22.05.2020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75</a:t>
            </a:fld>
            <a:endParaRPr lang="de-DE" dirty="0"/>
          </a:p>
        </p:txBody>
      </p:sp>
    </p:spTree>
    <p:extLst>
      <p:ext uri="{BB962C8B-B14F-4D97-AF65-F5344CB8AC3E}">
        <p14:creationId xmlns:p14="http://schemas.microsoft.com/office/powerpoint/2010/main" val="4231705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1304588"/>
            <a:ext cx="8092593" cy="5302250"/>
          </a:xfrm>
        </p:spPr>
        <p:txBody>
          <a:bodyPr>
            <a:normAutofit/>
          </a:bodyPr>
          <a:lstStyle/>
          <a:p>
            <a:r>
              <a:rPr lang="de-DE" sz="1800" dirty="0"/>
              <a:t>Landkreis </a:t>
            </a:r>
            <a:r>
              <a:rPr lang="de-DE" sz="1800" dirty="0" err="1"/>
              <a:t>Enzkreis</a:t>
            </a:r>
            <a:r>
              <a:rPr lang="de-DE" sz="1800" dirty="0"/>
              <a:t> (GA Pforzheim) läuft seit 8. April ein COVID-Ausbruchsgeschehen unter Mitarbeitern eines </a:t>
            </a:r>
            <a:r>
              <a:rPr lang="de-DE" sz="1800" dirty="0" smtClean="0"/>
              <a:t>Schlachthofs, </a:t>
            </a:r>
            <a:r>
              <a:rPr lang="de-DE" sz="1800" dirty="0"/>
              <a:t>das aktuell ca. 350 Fälle </a:t>
            </a:r>
            <a:r>
              <a:rPr lang="de-DE" sz="1800" dirty="0" smtClean="0"/>
              <a:t>umfasst</a:t>
            </a:r>
          </a:p>
          <a:p>
            <a:pPr lvl="1"/>
            <a:r>
              <a:rPr lang="de-DE" sz="1800" dirty="0" smtClean="0"/>
              <a:t>7-Tagesinzidenz inzwischen bei 26 COVID-19-Fällen/100.000 </a:t>
            </a:r>
            <a:r>
              <a:rPr lang="de-DE" sz="1800" dirty="0" err="1" smtClean="0"/>
              <a:t>Einw</a:t>
            </a:r>
            <a:r>
              <a:rPr lang="de-DE" sz="1800" dirty="0" smtClean="0"/>
              <a:t>.</a:t>
            </a:r>
          </a:p>
          <a:p>
            <a:r>
              <a:rPr lang="de-DE" sz="1800" dirty="0" smtClean="0"/>
              <a:t>Amtshilfe </a:t>
            </a:r>
            <a:r>
              <a:rPr lang="de-DE" sz="1800" dirty="0"/>
              <a:t>durch RKI erbeten (Sa 9:40)</a:t>
            </a:r>
          </a:p>
          <a:p>
            <a:r>
              <a:rPr lang="de-DE" sz="1800" dirty="0" smtClean="0"/>
              <a:t>Arbeiter auf </a:t>
            </a:r>
            <a:r>
              <a:rPr lang="de-DE" sz="1800" dirty="0"/>
              <a:t>60-70 Adressen </a:t>
            </a:r>
            <a:r>
              <a:rPr lang="de-DE" sz="1800" dirty="0" smtClean="0"/>
              <a:t>untergebracht. Wohnungen </a:t>
            </a:r>
            <a:r>
              <a:rPr lang="de-DE" sz="1800" dirty="0"/>
              <a:t>oder ganze Häuser, </a:t>
            </a:r>
            <a:r>
              <a:rPr lang="de-DE" sz="1800" dirty="0" smtClean="0"/>
              <a:t>mit </a:t>
            </a:r>
            <a:r>
              <a:rPr lang="de-DE" sz="1800" dirty="0"/>
              <a:t>6 bis 90 </a:t>
            </a:r>
            <a:r>
              <a:rPr lang="de-DE" sz="1800" dirty="0" smtClean="0"/>
              <a:t>Personen</a:t>
            </a:r>
          </a:p>
          <a:p>
            <a:r>
              <a:rPr lang="de-DE" sz="1800" dirty="0" smtClean="0"/>
              <a:t>Mitbewohner können an andere </a:t>
            </a:r>
            <a:r>
              <a:rPr lang="de-DE" sz="1800" dirty="0"/>
              <a:t>Firmen "vermietet" werden (auch fleischverarbeitende Firmen oder für andere Tätigkeiten). </a:t>
            </a:r>
            <a:endParaRPr lang="de-DE" sz="1800" dirty="0" smtClean="0"/>
          </a:p>
          <a:p>
            <a:r>
              <a:rPr lang="de-DE" sz="1800" dirty="0" smtClean="0"/>
              <a:t>Großes </a:t>
            </a:r>
            <a:r>
              <a:rPr lang="de-DE" sz="1800" dirty="0"/>
              <a:t>Problem ist die Kommunikation und Sprachmittlung</a:t>
            </a:r>
            <a:endParaRPr lang="de-DE" sz="1800" dirty="0" smtClean="0"/>
          </a:p>
          <a:p>
            <a:r>
              <a:rPr lang="de-DE" sz="1800" dirty="0" smtClean="0"/>
              <a:t>Empfehlung von Institutionen</a:t>
            </a:r>
            <a:r>
              <a:rPr lang="de-DE" sz="1800" dirty="0"/>
              <a:t>, die </a:t>
            </a:r>
            <a:r>
              <a:rPr lang="de-DE" sz="1800" dirty="0" smtClean="0"/>
              <a:t>bei Kommunikation </a:t>
            </a:r>
            <a:r>
              <a:rPr lang="de-DE" sz="1800" dirty="0"/>
              <a:t>(MSF) oder Sprachmittlung (z.B. "Faire Mobilität" oder </a:t>
            </a:r>
            <a:r>
              <a:rPr lang="de-DE" sz="1800" dirty="0" err="1"/>
              <a:t>Gemeindedolmetschdienst</a:t>
            </a:r>
            <a:r>
              <a:rPr lang="de-DE" sz="1800" dirty="0"/>
              <a:t>) </a:t>
            </a:r>
            <a:r>
              <a:rPr lang="de-DE" sz="1800" dirty="0" smtClean="0"/>
              <a:t>weiterhelfen können</a:t>
            </a:r>
            <a:endParaRPr lang="de-DE" sz="1800" dirty="0"/>
          </a:p>
          <a:p>
            <a:r>
              <a:rPr lang="de-DE" sz="1800" dirty="0" smtClean="0"/>
              <a:t>Unterstützung durch die Bundeswehr (Anfrage bei BMG, 36 </a:t>
            </a:r>
            <a:r>
              <a:rPr lang="de-DE" sz="1800" dirty="0" err="1" smtClean="0"/>
              <a:t>qual</a:t>
            </a:r>
            <a:r>
              <a:rPr lang="de-DE" sz="1800" dirty="0" smtClean="0"/>
              <a:t>. Personen) und 4 </a:t>
            </a:r>
            <a:r>
              <a:rPr lang="de-DE" sz="1800" dirty="0" err="1" smtClean="0"/>
              <a:t>polnischsprachige</a:t>
            </a:r>
            <a:r>
              <a:rPr lang="de-DE" sz="1800" dirty="0" smtClean="0"/>
              <a:t> </a:t>
            </a:r>
            <a:r>
              <a:rPr lang="de-DE" sz="1800" dirty="0" err="1" smtClean="0"/>
              <a:t>Containement</a:t>
            </a:r>
            <a:r>
              <a:rPr lang="de-DE" sz="1800" dirty="0" smtClean="0"/>
              <a:t> Scouts</a:t>
            </a:r>
          </a:p>
          <a:p>
            <a:endParaRPr lang="de-DE" sz="1800" dirty="0"/>
          </a:p>
        </p:txBody>
      </p:sp>
      <p:sp>
        <p:nvSpPr>
          <p:cNvPr id="3" name="Titel 2"/>
          <p:cNvSpPr>
            <a:spLocks noGrp="1"/>
          </p:cNvSpPr>
          <p:nvPr>
            <p:ph type="title"/>
          </p:nvPr>
        </p:nvSpPr>
        <p:spPr>
          <a:xfrm>
            <a:off x="342900" y="370563"/>
            <a:ext cx="8092592" cy="677108"/>
          </a:xfrm>
        </p:spPr>
        <p:txBody>
          <a:bodyPr/>
          <a:lstStyle/>
          <a:p>
            <a:r>
              <a:rPr lang="de-DE" dirty="0"/>
              <a:t>Ausbruchsgeschehen auf Fleischverarbeitenden </a:t>
            </a:r>
            <a:r>
              <a:rPr lang="de-DE" dirty="0" smtClean="0"/>
              <a:t>Betrieben: </a:t>
            </a:r>
            <a:br>
              <a:rPr lang="de-DE" dirty="0" smtClean="0"/>
            </a:br>
            <a:r>
              <a:rPr lang="de-DE" dirty="0" smtClean="0"/>
              <a:t>Landkreis </a:t>
            </a:r>
            <a:r>
              <a:rPr lang="de-DE" dirty="0" err="1" smtClean="0"/>
              <a:t>Enzkreis</a:t>
            </a:r>
            <a:r>
              <a:rPr lang="de-DE" dirty="0" smtClean="0"/>
              <a:t> (BW)</a:t>
            </a:r>
            <a:endParaRPr lang="de-DE" dirty="0"/>
          </a:p>
        </p:txBody>
      </p:sp>
      <p:sp>
        <p:nvSpPr>
          <p:cNvPr id="4" name="Datumsplatzhalter 3"/>
          <p:cNvSpPr>
            <a:spLocks noGrp="1"/>
          </p:cNvSpPr>
          <p:nvPr>
            <p:ph type="dt" sz="half" idx="14"/>
          </p:nvPr>
        </p:nvSpPr>
        <p:spPr/>
        <p:txBody>
          <a:bodyPr/>
          <a:lstStyle/>
          <a:p>
            <a:r>
              <a:rPr lang="de-DE" smtClean="0"/>
              <a:t>22.05.2020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76</a:t>
            </a:fld>
            <a:endParaRPr lang="de-DE" dirty="0"/>
          </a:p>
        </p:txBody>
      </p:sp>
    </p:spTree>
    <p:extLst>
      <p:ext uri="{BB962C8B-B14F-4D97-AF65-F5344CB8AC3E}">
        <p14:creationId xmlns:p14="http://schemas.microsoft.com/office/powerpoint/2010/main" val="2976132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1155700"/>
            <a:ext cx="7962901" cy="5302250"/>
          </a:xfrm>
        </p:spPr>
        <p:txBody>
          <a:bodyPr/>
          <a:lstStyle/>
          <a:p>
            <a:pPr marL="342900" lvl="1" indent="-342900"/>
            <a:r>
              <a:rPr lang="de-DE" dirty="0" smtClean="0"/>
              <a:t>In einem DPD-Depot wurden unter 400 Mitarbeitern 82 positiv getestet, </a:t>
            </a:r>
            <a:r>
              <a:rPr lang="de-DE" dirty="0"/>
              <a:t>55 mit Wohnort LK Heinsberg</a:t>
            </a:r>
          </a:p>
          <a:p>
            <a:pPr lvl="1"/>
            <a:r>
              <a:rPr lang="de-DE" dirty="0" smtClean="0"/>
              <a:t>Alle </a:t>
            </a:r>
            <a:r>
              <a:rPr lang="de-DE" dirty="0"/>
              <a:t>M</a:t>
            </a:r>
            <a:r>
              <a:rPr lang="de-DE" dirty="0" smtClean="0"/>
              <a:t>itarbeiter in Quarantäne</a:t>
            </a:r>
          </a:p>
          <a:p>
            <a:pPr lvl="1"/>
            <a:r>
              <a:rPr lang="de-DE" dirty="0" err="1" smtClean="0"/>
              <a:t>KoNa</a:t>
            </a:r>
            <a:r>
              <a:rPr lang="de-DE" dirty="0" smtClean="0"/>
              <a:t> schwierig und dauert an</a:t>
            </a:r>
          </a:p>
          <a:p>
            <a:pPr lvl="1"/>
            <a:r>
              <a:rPr lang="de-DE" dirty="0" smtClean="0"/>
              <a:t>Zustellung wird von Nachbarstandorten übernommen</a:t>
            </a:r>
          </a:p>
          <a:p>
            <a:r>
              <a:rPr lang="de-DE" dirty="0" smtClean="0"/>
              <a:t>Lockerungen im LK bleiben bestehen</a:t>
            </a:r>
          </a:p>
          <a:p>
            <a:r>
              <a:rPr lang="de-DE" dirty="0" smtClean="0"/>
              <a:t>Krisenstab erklärt, </a:t>
            </a:r>
            <a:r>
              <a:rPr lang="de-DE" dirty="0"/>
              <a:t>dass </a:t>
            </a:r>
            <a:r>
              <a:rPr lang="de-DE" dirty="0" smtClean="0"/>
              <a:t>Massentests </a:t>
            </a:r>
            <a:r>
              <a:rPr lang="de-DE" dirty="0"/>
              <a:t>bei ambulanten Pflegediensten und bei Erntehelfern </a:t>
            </a:r>
            <a:r>
              <a:rPr lang="de-DE" dirty="0" smtClean="0"/>
              <a:t>in nächsten Tagen stattfinden</a:t>
            </a:r>
          </a:p>
          <a:p>
            <a:r>
              <a:rPr lang="de-DE" dirty="0" smtClean="0"/>
              <a:t>7-Tages-Inzidenz LK Heinsberg: 25COVID-19-Fälle/100.000 </a:t>
            </a:r>
            <a:r>
              <a:rPr lang="de-DE" dirty="0" err="1" smtClean="0"/>
              <a:t>Einw</a:t>
            </a:r>
            <a:r>
              <a:rPr lang="de-DE" dirty="0" smtClean="0"/>
              <a:t>.</a:t>
            </a:r>
            <a:endParaRPr lang="de-DE" dirty="0"/>
          </a:p>
          <a:p>
            <a:pPr marL="457200" lvl="1" indent="0">
              <a:buNone/>
            </a:pPr>
            <a:endParaRPr lang="de-DE" dirty="0" smtClean="0"/>
          </a:p>
          <a:p>
            <a:pPr marL="457200" lvl="1" indent="0">
              <a:buNone/>
            </a:pPr>
            <a:r>
              <a:rPr lang="de-DE" dirty="0" smtClean="0"/>
              <a:t>Quellen: </a:t>
            </a:r>
          </a:p>
          <a:p>
            <a:pPr marL="457200" lvl="1" indent="0">
              <a:buNone/>
            </a:pPr>
            <a:r>
              <a:rPr lang="de-DE" dirty="0" smtClean="0">
                <a:hlinkClick r:id="rId2"/>
              </a:rPr>
              <a:t>https</a:t>
            </a:r>
            <a:r>
              <a:rPr lang="de-DE" dirty="0">
                <a:hlinkClick r:id="rId2"/>
              </a:rPr>
              <a:t>://www.kreis-heinsberg.de/aktuelles/aktuelles/?</a:t>
            </a:r>
            <a:r>
              <a:rPr lang="de-DE" dirty="0" smtClean="0">
                <a:hlinkClick r:id="rId2"/>
              </a:rPr>
              <a:t>pid=5149</a:t>
            </a:r>
            <a:endParaRPr lang="de-DE" dirty="0" smtClean="0"/>
          </a:p>
          <a:p>
            <a:pPr marL="457200" lvl="1" indent="0">
              <a:buNone/>
            </a:pPr>
            <a:r>
              <a:rPr lang="de-DE" dirty="0">
                <a:hlinkClick r:id="rId3"/>
              </a:rPr>
              <a:t>https://</a:t>
            </a:r>
            <a:r>
              <a:rPr lang="de-DE" dirty="0" smtClean="0">
                <a:hlinkClick r:id="rId3"/>
              </a:rPr>
              <a:t>www1.wdr.de/nachrichten/rheinland/corona-lockerungen-auch-nach-corona-in-dpd-paketzentrum-100.html</a:t>
            </a:r>
            <a:r>
              <a:rPr lang="de-DE" dirty="0" smtClean="0"/>
              <a:t> </a:t>
            </a:r>
          </a:p>
        </p:txBody>
      </p:sp>
      <p:sp>
        <p:nvSpPr>
          <p:cNvPr id="3" name="Titel 2"/>
          <p:cNvSpPr>
            <a:spLocks noGrp="1"/>
          </p:cNvSpPr>
          <p:nvPr>
            <p:ph type="title"/>
          </p:nvPr>
        </p:nvSpPr>
        <p:spPr/>
        <p:txBody>
          <a:bodyPr/>
          <a:lstStyle/>
          <a:p>
            <a:r>
              <a:rPr lang="de-DE" dirty="0" smtClean="0"/>
              <a:t>Ausbruchsgeschehen bei Mitarbeitern des DPD, Heinsberg	</a:t>
            </a:r>
            <a:endParaRPr lang="de-DE" dirty="0"/>
          </a:p>
        </p:txBody>
      </p:sp>
      <p:sp>
        <p:nvSpPr>
          <p:cNvPr id="4" name="Datumsplatzhalter 3"/>
          <p:cNvSpPr>
            <a:spLocks noGrp="1"/>
          </p:cNvSpPr>
          <p:nvPr>
            <p:ph type="dt" sz="half" idx="14"/>
          </p:nvPr>
        </p:nvSpPr>
        <p:spPr/>
        <p:txBody>
          <a:bodyPr/>
          <a:lstStyle/>
          <a:p>
            <a:r>
              <a:rPr lang="de-DE" smtClean="0"/>
              <a:t>22.05.2020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77</a:t>
            </a:fld>
            <a:endParaRPr lang="de-DE" dirty="0"/>
          </a:p>
        </p:txBody>
      </p:sp>
    </p:spTree>
    <p:extLst>
      <p:ext uri="{BB962C8B-B14F-4D97-AF65-F5344CB8AC3E}">
        <p14:creationId xmlns:p14="http://schemas.microsoft.com/office/powerpoint/2010/main" val="169149223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1155700"/>
            <a:ext cx="8410576" cy="5302250"/>
          </a:xfrm>
        </p:spPr>
        <p:txBody>
          <a:bodyPr/>
          <a:lstStyle/>
          <a:p>
            <a:r>
              <a:rPr lang="de-DE" dirty="0"/>
              <a:t>Beginn eines neuen Trends bei internationaler Verbreitung?</a:t>
            </a:r>
          </a:p>
          <a:p>
            <a:r>
              <a:rPr lang="de-DE" dirty="0"/>
              <a:t>2</a:t>
            </a:r>
            <a:r>
              <a:rPr lang="de-DE" smtClean="0"/>
              <a:t> </a:t>
            </a:r>
            <a:r>
              <a:rPr lang="de-DE" dirty="0" smtClean="0"/>
              <a:t>COVID-19-Erkrankungen bei Fernfahrern bekannt geworden</a:t>
            </a:r>
          </a:p>
          <a:p>
            <a:pPr lvl="1"/>
            <a:r>
              <a:rPr lang="de-DE" dirty="0" smtClean="0"/>
              <a:t>1 Fernfahrer aus Weißrussland gemeldet in BW</a:t>
            </a:r>
          </a:p>
          <a:p>
            <a:pPr lvl="2"/>
            <a:r>
              <a:rPr lang="de-DE" dirty="0" smtClean="0"/>
              <a:t>französisches Unternehmen, Aufenthalt in Frankreich 05.05.2020- 12.05.2020</a:t>
            </a:r>
          </a:p>
          <a:p>
            <a:pPr lvl="2"/>
            <a:r>
              <a:rPr lang="de-DE" dirty="0" smtClean="0"/>
              <a:t>Erkrankungsbeginn 08.05.2020, seit 14.05.2020 stationär in BW</a:t>
            </a:r>
          </a:p>
          <a:p>
            <a:pPr lvl="2"/>
            <a:r>
              <a:rPr lang="de-DE" dirty="0" smtClean="0"/>
              <a:t>Frankreich über EWRS informiert</a:t>
            </a:r>
          </a:p>
          <a:p>
            <a:pPr lvl="1"/>
            <a:r>
              <a:rPr lang="de-DE" dirty="0" smtClean="0"/>
              <a:t>1 Fernfahrer aus Weißrussland gemeldet in TH</a:t>
            </a:r>
          </a:p>
          <a:p>
            <a:pPr lvl="2"/>
            <a:r>
              <a:rPr lang="de-DE" dirty="0" smtClean="0"/>
              <a:t>Aufenthalt in mehreren Orten in Deutschland und Belgien, Ermittlungen laufen</a:t>
            </a:r>
          </a:p>
          <a:p>
            <a:pPr lvl="1"/>
            <a:endParaRPr lang="de-DE" dirty="0" smtClean="0"/>
          </a:p>
          <a:p>
            <a:pPr lvl="2"/>
            <a:endParaRPr lang="de-DE" dirty="0"/>
          </a:p>
        </p:txBody>
      </p:sp>
      <p:sp>
        <p:nvSpPr>
          <p:cNvPr id="3" name="Titel 2"/>
          <p:cNvSpPr>
            <a:spLocks noGrp="1"/>
          </p:cNvSpPr>
          <p:nvPr>
            <p:ph type="title"/>
          </p:nvPr>
        </p:nvSpPr>
        <p:spPr>
          <a:xfrm>
            <a:off x="457199" y="354142"/>
            <a:ext cx="8092592" cy="338554"/>
          </a:xfrm>
        </p:spPr>
        <p:txBody>
          <a:bodyPr/>
          <a:lstStyle/>
          <a:p>
            <a:r>
              <a:rPr lang="de-DE" dirty="0" smtClean="0"/>
              <a:t>COVID-19 Erkrankungen bei </a:t>
            </a:r>
            <a:r>
              <a:rPr lang="de-DE" dirty="0"/>
              <a:t>F</a:t>
            </a:r>
            <a:r>
              <a:rPr lang="de-DE" dirty="0" smtClean="0"/>
              <a:t>ernfahrern	</a:t>
            </a:r>
            <a:endParaRPr lang="de-DE" dirty="0"/>
          </a:p>
        </p:txBody>
      </p:sp>
      <p:sp>
        <p:nvSpPr>
          <p:cNvPr id="4" name="Datumsplatzhalter 3"/>
          <p:cNvSpPr>
            <a:spLocks noGrp="1"/>
          </p:cNvSpPr>
          <p:nvPr>
            <p:ph type="dt" sz="half" idx="14"/>
          </p:nvPr>
        </p:nvSpPr>
        <p:spPr/>
        <p:txBody>
          <a:bodyPr/>
          <a:lstStyle/>
          <a:p>
            <a:r>
              <a:rPr lang="de-DE" smtClean="0"/>
              <a:t>22.05.2020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78</a:t>
            </a:fld>
            <a:endParaRPr lang="de-DE" dirty="0"/>
          </a:p>
        </p:txBody>
      </p:sp>
    </p:spTree>
    <p:extLst>
      <p:ext uri="{BB962C8B-B14F-4D97-AF65-F5344CB8AC3E}">
        <p14:creationId xmlns:p14="http://schemas.microsoft.com/office/powerpoint/2010/main" val="331198663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200" y="1187450"/>
            <a:ext cx="8092593" cy="5302250"/>
          </a:xfrm>
        </p:spPr>
        <p:txBody>
          <a:bodyPr/>
          <a:lstStyle/>
          <a:p>
            <a:r>
              <a:rPr lang="de-DE" sz="2400" dirty="0"/>
              <a:t>Team ist aus Cuxhaven abgezogen worden. Gesundheitsamt hätte sich eine weitere Unterstützung gewünscht, aber das Ministerium hatte die Amtshilfe für beendet erklärt</a:t>
            </a:r>
          </a:p>
          <a:p>
            <a:r>
              <a:rPr lang="de-DE" sz="2400" dirty="0"/>
              <a:t>Repatriierung hat am 07.05.20 begonnen. Aktuell (13.05.20): 1250 Personen aus 26 </a:t>
            </a:r>
            <a:r>
              <a:rPr lang="de-DE" sz="2400" dirty="0" smtClean="0"/>
              <a:t>Ländern, täglich steigen ca. 40 Personen ab</a:t>
            </a:r>
            <a:endParaRPr lang="de-DE" sz="2400" dirty="0"/>
          </a:p>
          <a:p>
            <a:r>
              <a:rPr lang="de-DE" sz="2400" dirty="0"/>
              <a:t>RKI unterstützt seit dem 12.05.20 bei der internationalen Kommunikation </a:t>
            </a:r>
          </a:p>
          <a:p>
            <a:pPr lvl="1"/>
            <a:r>
              <a:rPr lang="de-DE" dirty="0"/>
              <a:t>Erste Listen am 11. und 13.05.20 erhalten</a:t>
            </a:r>
          </a:p>
          <a:p>
            <a:pPr lvl="1"/>
            <a:r>
              <a:rPr lang="de-DE" dirty="0"/>
              <a:t>Kommunikation über EWRS und IGV-NFP</a:t>
            </a:r>
          </a:p>
          <a:p>
            <a:pPr lvl="1"/>
            <a:r>
              <a:rPr lang="de-DE" dirty="0"/>
              <a:t>Zu erwarten: tgl. Listen der Absteiger; Ges. Anzahl / Zeitraum noch </a:t>
            </a:r>
            <a:r>
              <a:rPr lang="de-DE" dirty="0" smtClean="0"/>
              <a:t>unklar</a:t>
            </a:r>
          </a:p>
          <a:p>
            <a:pPr lvl="1"/>
            <a:r>
              <a:rPr lang="de-DE" dirty="0" smtClean="0"/>
              <a:t>Bisher keine neuen positiven Fälle</a:t>
            </a:r>
            <a:endParaRPr lang="de-DE" dirty="0"/>
          </a:p>
        </p:txBody>
      </p:sp>
      <p:sp>
        <p:nvSpPr>
          <p:cNvPr id="3" name="Titel 2"/>
          <p:cNvSpPr>
            <a:spLocks noGrp="1"/>
          </p:cNvSpPr>
          <p:nvPr>
            <p:ph type="title"/>
          </p:nvPr>
        </p:nvSpPr>
        <p:spPr/>
        <p:txBody>
          <a:bodyPr/>
          <a:lstStyle/>
          <a:p>
            <a:r>
              <a:rPr lang="de-DE" dirty="0" smtClean="0"/>
              <a:t>Mein Schiff 3</a:t>
            </a:r>
            <a:endParaRPr lang="de-DE" dirty="0"/>
          </a:p>
        </p:txBody>
      </p:sp>
      <p:sp>
        <p:nvSpPr>
          <p:cNvPr id="4" name="Datumsplatzhalter 3"/>
          <p:cNvSpPr>
            <a:spLocks noGrp="1"/>
          </p:cNvSpPr>
          <p:nvPr>
            <p:ph type="dt" sz="half" idx="14"/>
          </p:nvPr>
        </p:nvSpPr>
        <p:spPr/>
        <p:txBody>
          <a:bodyPr/>
          <a:lstStyle/>
          <a:p>
            <a:r>
              <a:rPr lang="de-DE" smtClean="0"/>
              <a:t>22.05.2020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79</a:t>
            </a:fld>
            <a:endParaRPr lang="de-DE" dirty="0"/>
          </a:p>
        </p:txBody>
      </p:sp>
    </p:spTree>
    <p:extLst>
      <p:ext uri="{BB962C8B-B14F-4D97-AF65-F5344CB8AC3E}">
        <p14:creationId xmlns:p14="http://schemas.microsoft.com/office/powerpoint/2010/main" val="3565682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22.05.2020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8</a:t>
            </a:fld>
            <a:endParaRPr lang="de-DE" dirty="0"/>
          </a:p>
        </p:txBody>
      </p:sp>
      <p:sp>
        <p:nvSpPr>
          <p:cNvPr id="8" name="Titel 1"/>
          <p:cNvSpPr txBox="1">
            <a:spLocks/>
          </p:cNvSpPr>
          <p:nvPr/>
        </p:nvSpPr>
        <p:spPr>
          <a:xfrm>
            <a:off x="348908" y="472849"/>
            <a:ext cx="7138820"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Anteil der Verstorbenen; </a:t>
            </a:r>
            <a:r>
              <a:rPr lang="de-DE" sz="1400" dirty="0" smtClean="0">
                <a:solidFill>
                  <a:schemeClr val="bg1"/>
                </a:solidFill>
              </a:rPr>
              <a:t>(Datenstand: 22.05.2020. 00:00)</a:t>
            </a:r>
            <a:endParaRPr lang="de-DE" sz="1400" dirty="0">
              <a:solidFill>
                <a:schemeClr val="bg1"/>
              </a:solidFill>
            </a:endParaRP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908" y="938064"/>
            <a:ext cx="8724900" cy="4256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982084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p:cNvSpPr txBox="1">
            <a:spLocks/>
          </p:cNvSpPr>
          <p:nvPr/>
        </p:nvSpPr>
        <p:spPr>
          <a:xfrm>
            <a:off x="242049" y="188641"/>
            <a:ext cx="8092592" cy="338554"/>
          </a:xfrm>
          <a:prstGeom prst="rect">
            <a:avLst/>
          </a:prstGeom>
        </p:spPr>
        <p:txBody>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Überlastungsanzeigen Überblick – Stand 19.05.2020</a:t>
            </a:r>
            <a:endParaRPr lang="de-DE" dirty="0"/>
          </a:p>
        </p:txBody>
      </p:sp>
      <p:sp>
        <p:nvSpPr>
          <p:cNvPr id="2" name="Datumsplatzhalter 1"/>
          <p:cNvSpPr>
            <a:spLocks noGrp="1"/>
          </p:cNvSpPr>
          <p:nvPr>
            <p:ph type="dt" sz="half" idx="10"/>
          </p:nvPr>
        </p:nvSpPr>
        <p:spPr/>
        <p:txBody>
          <a:bodyPr/>
          <a:lstStyle/>
          <a:p>
            <a:r>
              <a:rPr lang="de-DE" smtClean="0"/>
              <a:t>22.05.2020</a:t>
            </a:r>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162A217B-ED1C-D84B-8478-63C77FA79618}" type="slidenum">
              <a:rPr lang="de-DE" smtClean="0"/>
              <a:pPr/>
              <a:t>80</a:t>
            </a:fld>
            <a:endParaRPr lang="de-DE" dirty="0"/>
          </a:p>
        </p:txBody>
      </p:sp>
      <p:graphicFrame>
        <p:nvGraphicFramePr>
          <p:cNvPr id="3" name="Tabelle 2"/>
          <p:cNvGraphicFramePr>
            <a:graphicFrameLocks noGrp="1"/>
          </p:cNvGraphicFramePr>
          <p:nvPr>
            <p:extLst>
              <p:ext uri="{D42A27DB-BD31-4B8C-83A1-F6EECF244321}">
                <p14:modId xmlns:p14="http://schemas.microsoft.com/office/powerpoint/2010/main" val="1742531495"/>
              </p:ext>
            </p:extLst>
          </p:nvPr>
        </p:nvGraphicFramePr>
        <p:xfrm>
          <a:off x="242047" y="617867"/>
          <a:ext cx="8806702" cy="5916283"/>
        </p:xfrm>
        <a:graphic>
          <a:graphicData uri="http://schemas.openxmlformats.org/drawingml/2006/table">
            <a:tbl>
              <a:tblPr>
                <a:tableStyleId>{5C22544A-7EE6-4342-B048-85BDC9FD1C3A}</a:tableStyleId>
              </a:tblPr>
              <a:tblGrid>
                <a:gridCol w="738738"/>
                <a:gridCol w="820818"/>
                <a:gridCol w="933682"/>
                <a:gridCol w="1149146"/>
                <a:gridCol w="1508255"/>
                <a:gridCol w="2713089"/>
                <a:gridCol w="942974"/>
              </a:tblGrid>
              <a:tr h="1084948">
                <a:tc>
                  <a:txBody>
                    <a:bodyPr/>
                    <a:lstStyle/>
                    <a:p>
                      <a:pPr algn="l" fontAlgn="ctr"/>
                      <a:r>
                        <a:rPr lang="de-DE" sz="1200" b="1" u="none" strike="noStrike" dirty="0" smtClean="0">
                          <a:effectLst/>
                        </a:rPr>
                        <a:t>Eingangs-datum</a:t>
                      </a:r>
                      <a:endParaRPr lang="de-DE" sz="1200" b="1" i="0" u="none" strike="noStrike" dirty="0">
                        <a:solidFill>
                          <a:srgbClr val="000000"/>
                        </a:solidFill>
                        <a:effectLst/>
                        <a:latin typeface="Arial"/>
                      </a:endParaRPr>
                    </a:p>
                  </a:txBody>
                  <a:tcPr marL="7165" marR="7165" marT="7165" marB="0" anchor="ctr" anchorCtr="1"/>
                </a:tc>
                <a:tc>
                  <a:txBody>
                    <a:bodyPr/>
                    <a:lstStyle/>
                    <a:p>
                      <a:pPr algn="l" fontAlgn="ctr"/>
                      <a:r>
                        <a:rPr lang="de-DE" sz="1200" b="1" u="none" strike="noStrike" dirty="0">
                          <a:effectLst/>
                        </a:rPr>
                        <a:t>Bundesland</a:t>
                      </a:r>
                      <a:endParaRPr lang="de-DE" sz="1200" b="1" i="0" u="none" strike="noStrike" dirty="0">
                        <a:solidFill>
                          <a:srgbClr val="000000"/>
                        </a:solidFill>
                        <a:effectLst/>
                        <a:latin typeface="Arial"/>
                      </a:endParaRPr>
                    </a:p>
                  </a:txBody>
                  <a:tcPr marL="7165" marR="7165" marT="7165" marB="0" anchor="ctr" anchorCtr="1"/>
                </a:tc>
                <a:tc>
                  <a:txBody>
                    <a:bodyPr/>
                    <a:lstStyle/>
                    <a:p>
                      <a:pPr algn="l" fontAlgn="ctr"/>
                      <a:r>
                        <a:rPr lang="de-DE" sz="1200" b="1" u="none" strike="noStrike" dirty="0">
                          <a:effectLst/>
                        </a:rPr>
                        <a:t>LK / SK</a:t>
                      </a:r>
                      <a:endParaRPr lang="de-DE" sz="1200" b="1" i="0" u="none" strike="noStrike" dirty="0">
                        <a:solidFill>
                          <a:srgbClr val="000000"/>
                        </a:solidFill>
                        <a:effectLst/>
                        <a:latin typeface="Arial"/>
                      </a:endParaRPr>
                    </a:p>
                  </a:txBody>
                  <a:tcPr marL="7165" marR="7165" marT="7165" marB="0" anchor="ctr" anchorCtr="1"/>
                </a:tc>
                <a:tc>
                  <a:txBody>
                    <a:bodyPr/>
                    <a:lstStyle/>
                    <a:p>
                      <a:pPr algn="l" fontAlgn="ctr"/>
                      <a:r>
                        <a:rPr lang="de-DE" sz="1200" b="1" u="none" strike="noStrike" dirty="0">
                          <a:effectLst/>
                        </a:rPr>
                        <a:t>Gesundheitsamt</a:t>
                      </a:r>
                      <a:endParaRPr lang="de-DE" sz="1200" b="1" i="0" u="none" strike="noStrike" dirty="0">
                        <a:solidFill>
                          <a:srgbClr val="000000"/>
                        </a:solidFill>
                        <a:effectLst/>
                        <a:latin typeface="Arial"/>
                      </a:endParaRPr>
                    </a:p>
                  </a:txBody>
                  <a:tcPr marL="7165" marR="7165" marT="7165" marB="0" anchor="ctr" anchorCtr="1"/>
                </a:tc>
                <a:tc>
                  <a:txBody>
                    <a:bodyPr/>
                    <a:lstStyle/>
                    <a:p>
                      <a:pPr algn="l" fontAlgn="ctr"/>
                      <a:r>
                        <a:rPr lang="de-DE" sz="1200" b="1" u="none" strike="noStrike" dirty="0">
                          <a:effectLst/>
                        </a:rPr>
                        <a:t>Ansprechpartner (GA)</a:t>
                      </a:r>
                      <a:endParaRPr lang="de-DE" sz="1200" b="1" i="0" u="none" strike="noStrike" dirty="0">
                        <a:solidFill>
                          <a:srgbClr val="000000"/>
                        </a:solidFill>
                        <a:effectLst/>
                        <a:latin typeface="Arial"/>
                      </a:endParaRPr>
                    </a:p>
                  </a:txBody>
                  <a:tcPr marL="7165" marR="7165" marT="7165" marB="0" anchor="ctr" anchorCtr="1"/>
                </a:tc>
                <a:tc>
                  <a:txBody>
                    <a:bodyPr/>
                    <a:lstStyle/>
                    <a:p>
                      <a:pPr algn="l" fontAlgn="ctr"/>
                      <a:r>
                        <a:rPr lang="de-DE" sz="1200" b="1" u="none" strike="noStrike" dirty="0">
                          <a:effectLst/>
                        </a:rPr>
                        <a:t>Art des Unterstützungsbedarfs (</a:t>
                      </a:r>
                      <a:r>
                        <a:rPr lang="de-DE" sz="1200" b="1" u="none" strike="noStrike" dirty="0" err="1">
                          <a:effectLst/>
                        </a:rPr>
                        <a:t>KoNa</a:t>
                      </a:r>
                      <a:r>
                        <a:rPr lang="de-DE" sz="1200" b="1" u="none" strike="noStrike" dirty="0">
                          <a:effectLst/>
                        </a:rPr>
                        <a:t>, </a:t>
                      </a:r>
                      <a:r>
                        <a:rPr lang="de-DE" sz="1200" b="1" u="none" strike="noStrike" dirty="0" smtClean="0">
                          <a:effectLst/>
                        </a:rPr>
                        <a:t>Ausbruchsuntersuchung)</a:t>
                      </a:r>
                      <a:endParaRPr lang="de-DE" sz="1200" b="1" i="0" u="none" strike="noStrike" dirty="0">
                        <a:solidFill>
                          <a:srgbClr val="000000"/>
                        </a:solidFill>
                        <a:effectLst/>
                        <a:latin typeface="Arial"/>
                      </a:endParaRPr>
                    </a:p>
                  </a:txBody>
                  <a:tcPr marL="7165" marR="7165" marT="7165" marB="0" anchor="ctr" anchorCtr="1"/>
                </a:tc>
                <a:tc>
                  <a:txBody>
                    <a:bodyPr/>
                    <a:lstStyle/>
                    <a:p>
                      <a:pPr algn="l" fontAlgn="ctr"/>
                      <a:r>
                        <a:rPr lang="de-DE" sz="1200" b="1" u="none" strike="noStrike" dirty="0">
                          <a:effectLst/>
                        </a:rPr>
                        <a:t>Status (1= kein Engpass, 2=absehbarer Engpass, 3=aktueller Engpass)</a:t>
                      </a:r>
                      <a:endParaRPr lang="de-DE" sz="1200" b="1" i="0" u="none" strike="noStrike" dirty="0">
                        <a:solidFill>
                          <a:srgbClr val="000000"/>
                        </a:solidFill>
                        <a:effectLst/>
                        <a:latin typeface="Arial"/>
                      </a:endParaRPr>
                    </a:p>
                  </a:txBody>
                  <a:tcPr marL="7165" marR="7165" marT="7165" marB="0" anchor="ctr" anchorCtr="1"/>
                </a:tc>
              </a:tr>
              <a:tr h="241099">
                <a:tc>
                  <a:txBody>
                    <a:bodyPr/>
                    <a:lstStyle/>
                    <a:p>
                      <a:pPr algn="r" fontAlgn="ctr"/>
                      <a:r>
                        <a:rPr lang="de-DE" sz="900" u="none" strike="noStrike" dirty="0">
                          <a:effectLst/>
                          <a:latin typeface="+mn-lt"/>
                        </a:rPr>
                        <a:t>30.04.2020</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u="none" strike="noStrike" dirty="0">
                          <a:effectLst/>
                          <a:latin typeface="+mn-lt"/>
                        </a:rPr>
                        <a:t>Thüringen</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u="none" strike="noStrike" dirty="0">
                          <a:effectLst/>
                          <a:latin typeface="+mn-lt"/>
                        </a:rPr>
                        <a:t>LK Ilm-Kreis</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u="none" strike="noStrike" dirty="0">
                          <a:effectLst/>
                          <a:latin typeface="+mn-lt"/>
                        </a:rPr>
                        <a:t>Ilm-Kreis</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Dr. med. R. Koch</a:t>
                      </a:r>
                      <a:br>
                        <a:rPr lang="de-DE" sz="900" u="none" strike="noStrike">
                          <a:effectLst/>
                          <a:latin typeface="+mn-lt"/>
                        </a:rPr>
                      </a:b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KoNa</a:t>
                      </a:r>
                      <a:endParaRPr lang="de-DE" sz="900" b="0" i="0" u="none" strike="noStrike">
                        <a:solidFill>
                          <a:srgbClr val="000000"/>
                        </a:solidFill>
                        <a:effectLst/>
                        <a:latin typeface="+mn-lt"/>
                      </a:endParaRPr>
                    </a:p>
                  </a:txBody>
                  <a:tcPr marL="7165" marR="7165" marT="7165" marB="0" anchor="ctr" anchorCtr="1"/>
                </a:tc>
                <a:tc>
                  <a:txBody>
                    <a:bodyPr/>
                    <a:lstStyle/>
                    <a:p>
                      <a:pPr algn="r" fontAlgn="ctr"/>
                      <a:r>
                        <a:rPr lang="de-DE" sz="900" u="none" strike="noStrike">
                          <a:effectLst/>
                          <a:latin typeface="+mn-lt"/>
                        </a:rPr>
                        <a:t>3</a:t>
                      </a:r>
                      <a:endParaRPr lang="de-DE" sz="900" b="0" i="0" u="none" strike="noStrike">
                        <a:solidFill>
                          <a:srgbClr val="000000"/>
                        </a:solidFill>
                        <a:effectLst/>
                        <a:latin typeface="+mn-lt"/>
                      </a:endParaRPr>
                    </a:p>
                  </a:txBody>
                  <a:tcPr marL="7165" marR="7165" marT="7165" marB="0" anchor="ctr" anchorCtr="1"/>
                </a:tc>
              </a:tr>
              <a:tr h="150687">
                <a:tc>
                  <a:txBody>
                    <a:bodyPr/>
                    <a:lstStyle/>
                    <a:p>
                      <a:pPr algn="r" fontAlgn="ctr"/>
                      <a:r>
                        <a:rPr lang="de-DE" sz="900" u="none" strike="noStrike">
                          <a:effectLst/>
                          <a:latin typeface="+mn-lt"/>
                        </a:rPr>
                        <a:t>30.04.2020</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dirty="0">
                          <a:effectLst/>
                          <a:latin typeface="+mn-lt"/>
                        </a:rPr>
                        <a:t>Thüringen</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u="none" strike="noStrike" dirty="0">
                          <a:effectLst/>
                          <a:latin typeface="+mn-lt"/>
                        </a:rPr>
                        <a:t>SK Weimar</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Weimar</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Dr. Isabelle Oberbeck</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KoNa</a:t>
                      </a:r>
                      <a:endParaRPr lang="de-DE" sz="900" b="0" i="0" u="none" strike="noStrike">
                        <a:solidFill>
                          <a:srgbClr val="000000"/>
                        </a:solidFill>
                        <a:effectLst/>
                        <a:latin typeface="+mn-lt"/>
                      </a:endParaRPr>
                    </a:p>
                  </a:txBody>
                  <a:tcPr marL="7165" marR="7165" marT="7165" marB="0" anchor="ctr" anchorCtr="1"/>
                </a:tc>
                <a:tc>
                  <a:txBody>
                    <a:bodyPr/>
                    <a:lstStyle/>
                    <a:p>
                      <a:pPr algn="r" fontAlgn="ctr"/>
                      <a:r>
                        <a:rPr lang="de-DE" sz="900" u="none" strike="noStrike">
                          <a:effectLst/>
                          <a:latin typeface="+mn-lt"/>
                        </a:rPr>
                        <a:t>3</a:t>
                      </a:r>
                      <a:endParaRPr lang="de-DE" sz="900" b="0" i="0" u="none" strike="noStrike">
                        <a:solidFill>
                          <a:srgbClr val="000000"/>
                        </a:solidFill>
                        <a:effectLst/>
                        <a:latin typeface="+mn-lt"/>
                      </a:endParaRPr>
                    </a:p>
                  </a:txBody>
                  <a:tcPr marL="7165" marR="7165" marT="7165" marB="0" anchor="ctr" anchorCtr="1"/>
                </a:tc>
              </a:tr>
              <a:tr h="241099">
                <a:tc>
                  <a:txBody>
                    <a:bodyPr/>
                    <a:lstStyle/>
                    <a:p>
                      <a:pPr algn="r" fontAlgn="ctr"/>
                      <a:r>
                        <a:rPr lang="de-DE" sz="900" u="none" strike="noStrike">
                          <a:effectLst/>
                          <a:latin typeface="+mn-lt"/>
                        </a:rPr>
                        <a:t>30.04.2020</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Thüringen</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SK Gera</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dirty="0">
                          <a:effectLst/>
                          <a:latin typeface="+mn-lt"/>
                        </a:rPr>
                        <a:t>Gera</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u="none" strike="noStrike" dirty="0">
                          <a:effectLst/>
                          <a:latin typeface="+mn-lt"/>
                        </a:rPr>
                        <a:t>Monika </a:t>
                      </a:r>
                      <a:r>
                        <a:rPr lang="de-DE" sz="900" u="none" strike="noStrike" dirty="0" err="1">
                          <a:effectLst/>
                          <a:latin typeface="+mn-lt"/>
                        </a:rPr>
                        <a:t>Jorzik</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KoNa, Betreuung Quarantänefälle ab 25.05.2020, Umfang 4-6 Personen</a:t>
                      </a:r>
                      <a:endParaRPr lang="de-DE" sz="900" b="0" i="0" u="none" strike="noStrike">
                        <a:solidFill>
                          <a:srgbClr val="000000"/>
                        </a:solidFill>
                        <a:effectLst/>
                        <a:latin typeface="+mn-lt"/>
                      </a:endParaRPr>
                    </a:p>
                  </a:txBody>
                  <a:tcPr marL="7165" marR="7165" marT="7165" marB="0" anchor="ctr" anchorCtr="1"/>
                </a:tc>
                <a:tc>
                  <a:txBody>
                    <a:bodyPr/>
                    <a:lstStyle/>
                    <a:p>
                      <a:pPr algn="r" fontAlgn="ctr"/>
                      <a:r>
                        <a:rPr lang="de-DE" sz="900" u="none" strike="noStrike">
                          <a:effectLst/>
                          <a:latin typeface="+mn-lt"/>
                        </a:rPr>
                        <a:t>2</a:t>
                      </a:r>
                      <a:endParaRPr lang="de-DE" sz="900" b="0" i="0" u="none" strike="noStrike">
                        <a:solidFill>
                          <a:srgbClr val="000000"/>
                        </a:solidFill>
                        <a:effectLst/>
                        <a:latin typeface="+mn-lt"/>
                      </a:endParaRPr>
                    </a:p>
                  </a:txBody>
                  <a:tcPr marL="7165" marR="7165" marT="7165" marB="0" anchor="ctr" anchorCtr="1"/>
                </a:tc>
              </a:tr>
              <a:tr h="241099">
                <a:tc>
                  <a:txBody>
                    <a:bodyPr/>
                    <a:lstStyle/>
                    <a:p>
                      <a:pPr algn="r" fontAlgn="ctr"/>
                      <a:r>
                        <a:rPr lang="de-DE" sz="900" u="none" strike="noStrike">
                          <a:effectLst/>
                          <a:latin typeface="+mn-lt"/>
                        </a:rPr>
                        <a:t>30.04.2020</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Sachsen-Anhalt</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LK Harz</a:t>
                      </a:r>
                      <a:endParaRPr lang="de-DE" sz="900" b="0" i="0" u="none" strike="noStrike">
                        <a:solidFill>
                          <a:srgbClr val="000000"/>
                        </a:solidFill>
                        <a:effectLst/>
                        <a:latin typeface="+mn-lt"/>
                      </a:endParaRPr>
                    </a:p>
                  </a:txBody>
                  <a:tcPr marL="7165" marR="7165" marT="7165" marB="0" anchor="ctr" anchorCtr="1"/>
                </a:tc>
                <a:tc>
                  <a:txBody>
                    <a:bodyPr/>
                    <a:lstStyle/>
                    <a:p>
                      <a:pPr algn="l" fontAlgn="ctr"/>
                      <a:endParaRPr lang="de-DE" sz="900" b="0" i="0" u="none" strike="noStrike" dirty="0">
                        <a:solidFill>
                          <a:srgbClr val="000000"/>
                        </a:solidFill>
                        <a:effectLst/>
                        <a:latin typeface="+mn-lt"/>
                      </a:endParaRPr>
                    </a:p>
                  </a:txBody>
                  <a:tcPr marL="7165" marR="7165" marT="7165" marB="0" anchor="ctr" anchorCtr="1"/>
                </a:tc>
                <a:tc>
                  <a:txBody>
                    <a:bodyPr/>
                    <a:lstStyle/>
                    <a:p>
                      <a:pPr algn="l" fontAlgn="ct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KoNa ab 20. KW, Umfang 2 Personen</a:t>
                      </a:r>
                      <a:endParaRPr lang="de-DE" sz="900" b="0" i="0" u="none" strike="noStrike">
                        <a:solidFill>
                          <a:srgbClr val="000000"/>
                        </a:solidFill>
                        <a:effectLst/>
                        <a:latin typeface="+mn-lt"/>
                      </a:endParaRPr>
                    </a:p>
                  </a:txBody>
                  <a:tcPr marL="7165" marR="7165" marT="7165" marB="0" anchor="ctr" anchorCtr="1"/>
                </a:tc>
                <a:tc>
                  <a:txBody>
                    <a:bodyPr/>
                    <a:lstStyle/>
                    <a:p>
                      <a:pPr algn="r" fontAlgn="ctr"/>
                      <a:r>
                        <a:rPr lang="de-DE" sz="900" u="none" strike="noStrike">
                          <a:effectLst/>
                          <a:latin typeface="+mn-lt"/>
                        </a:rPr>
                        <a:t>3</a:t>
                      </a:r>
                      <a:endParaRPr lang="de-DE" sz="900" b="0" i="0" u="none" strike="noStrike">
                        <a:solidFill>
                          <a:srgbClr val="000000"/>
                        </a:solidFill>
                        <a:effectLst/>
                        <a:latin typeface="+mn-lt"/>
                      </a:endParaRPr>
                    </a:p>
                  </a:txBody>
                  <a:tcPr marL="7165" marR="7165" marT="7165" marB="0" anchor="ctr" anchorCtr="1"/>
                </a:tc>
              </a:tr>
              <a:tr h="1865676">
                <a:tc>
                  <a:txBody>
                    <a:bodyPr/>
                    <a:lstStyle/>
                    <a:p>
                      <a:pPr algn="r" fontAlgn="ctr"/>
                      <a:r>
                        <a:rPr lang="de-DE" sz="900" u="none" strike="noStrike">
                          <a:effectLst/>
                          <a:latin typeface="+mn-lt"/>
                        </a:rPr>
                        <a:t>07.05.2020</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Sachsen</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LK Vogtlandkreis</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Plauen</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dirty="0">
                          <a:effectLst/>
                          <a:latin typeface="+mn-lt"/>
                        </a:rPr>
                        <a:t>Dr. med. Kerstin Zenker</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u="none" strike="noStrike" dirty="0">
                          <a:effectLst/>
                          <a:latin typeface="+mn-lt"/>
                        </a:rPr>
                        <a:t>Ausbruchsuntersuchung: </a:t>
                      </a:r>
                      <a:br>
                        <a:rPr lang="de-DE" sz="900" u="none" strike="noStrike" dirty="0">
                          <a:effectLst/>
                          <a:latin typeface="+mn-lt"/>
                        </a:rPr>
                      </a:br>
                      <a:r>
                        <a:rPr lang="de-DE" sz="900" u="none" strike="noStrike" dirty="0">
                          <a:effectLst/>
                          <a:latin typeface="+mn-lt"/>
                        </a:rPr>
                        <a:t>-Ausbruch an COVID-19 in unserem Klinikum </a:t>
                      </a:r>
                      <a:r>
                        <a:rPr lang="de-DE" sz="900" u="none" strike="noStrike" dirty="0" err="1">
                          <a:effectLst/>
                          <a:latin typeface="+mn-lt"/>
                        </a:rPr>
                        <a:t>Obergöltzsch</a:t>
                      </a:r>
                      <a:r>
                        <a:rPr lang="de-DE" sz="900" u="none" strike="noStrike" dirty="0">
                          <a:effectLst/>
                          <a:latin typeface="+mn-lt"/>
                        </a:rPr>
                        <a:t> in Rodewisch, </a:t>
                      </a:r>
                      <a:r>
                        <a:rPr lang="de-DE" sz="900" u="none" strike="noStrike" dirty="0" smtClean="0">
                          <a:effectLst/>
                          <a:latin typeface="+mn-lt"/>
                        </a:rPr>
                        <a:t>Stand 08.05.2020 : 33 </a:t>
                      </a:r>
                      <a:r>
                        <a:rPr lang="de-DE" sz="900" u="none" strike="noStrike" dirty="0">
                          <a:effectLst/>
                          <a:latin typeface="+mn-lt"/>
                        </a:rPr>
                        <a:t>positive Nachweise bei </a:t>
                      </a:r>
                      <a:r>
                        <a:rPr lang="de-DE" sz="900" u="none" strike="noStrike" dirty="0" smtClean="0">
                          <a:effectLst/>
                          <a:latin typeface="+mn-lt"/>
                        </a:rPr>
                        <a:t>Personal;</a:t>
                      </a:r>
                      <a:r>
                        <a:rPr lang="de-DE" sz="900" u="none" strike="noStrike" baseline="0" dirty="0" smtClean="0">
                          <a:effectLst/>
                          <a:latin typeface="+mn-lt"/>
                        </a:rPr>
                        <a:t> </a:t>
                      </a:r>
                      <a:r>
                        <a:rPr lang="de-DE" sz="900" u="none" strike="noStrike" dirty="0" smtClean="0">
                          <a:effectLst/>
                          <a:latin typeface="+mn-lt"/>
                        </a:rPr>
                        <a:t>8 </a:t>
                      </a:r>
                      <a:r>
                        <a:rPr lang="de-DE" sz="900" u="none" strike="noStrike" dirty="0">
                          <a:effectLst/>
                          <a:latin typeface="+mn-lt"/>
                        </a:rPr>
                        <a:t>Nachweise bei </a:t>
                      </a:r>
                      <a:r>
                        <a:rPr lang="de-DE" sz="900" u="none" strike="noStrike" dirty="0" smtClean="0">
                          <a:effectLst/>
                          <a:latin typeface="+mn-lt"/>
                        </a:rPr>
                        <a:t>Patienten. </a:t>
                      </a:r>
                      <a:r>
                        <a:rPr lang="de-DE" sz="900" u="none" strike="noStrike" dirty="0">
                          <a:effectLst/>
                          <a:latin typeface="+mn-lt"/>
                        </a:rPr>
                        <a:t/>
                      </a:r>
                      <a:br>
                        <a:rPr lang="de-DE" sz="900" u="none" strike="noStrike" dirty="0">
                          <a:effectLst/>
                          <a:latin typeface="+mn-lt"/>
                        </a:rPr>
                      </a:br>
                      <a:r>
                        <a:rPr lang="de-DE" sz="900" u="none" strike="noStrike" dirty="0">
                          <a:effectLst/>
                          <a:latin typeface="+mn-lt"/>
                        </a:rPr>
                        <a:t>-Nach Begehung mit einem </a:t>
                      </a:r>
                      <a:r>
                        <a:rPr lang="de-DE" sz="900" u="none" strike="noStrike" dirty="0" err="1">
                          <a:effectLst/>
                          <a:latin typeface="+mn-lt"/>
                        </a:rPr>
                        <a:t>Infektiologen</a:t>
                      </a:r>
                      <a:r>
                        <a:rPr lang="de-DE" sz="900" u="none" strike="noStrike" dirty="0">
                          <a:effectLst/>
                          <a:latin typeface="+mn-lt"/>
                        </a:rPr>
                        <a:t> erfolgte die Entscheidung zur schrittweisen Wiederaufnahme des Regelbetriebes zum 11.05.. </a:t>
                      </a:r>
                      <a:endParaRPr lang="de-DE" sz="900" u="none" strike="noStrike" dirty="0" smtClean="0">
                        <a:effectLst/>
                        <a:latin typeface="+mn-lt"/>
                      </a:endParaRPr>
                    </a:p>
                    <a:p>
                      <a:pPr algn="l" fontAlgn="ctr"/>
                      <a:r>
                        <a:rPr lang="de-DE" sz="900" u="none" strike="noStrike" dirty="0" smtClean="0">
                          <a:effectLst/>
                          <a:latin typeface="+mn-lt"/>
                        </a:rPr>
                        <a:t>Aufnahmescreening etabliert</a:t>
                      </a:r>
                      <a:r>
                        <a:rPr lang="de-DE" sz="900" u="none" strike="noStrike" dirty="0">
                          <a:effectLst/>
                          <a:latin typeface="+mn-lt"/>
                        </a:rPr>
                        <a:t>. </a:t>
                      </a:r>
                      <a:endParaRPr lang="de-DE" sz="900" u="none" strike="noStrike" dirty="0" smtClean="0">
                        <a:effectLst/>
                        <a:latin typeface="+mn-lt"/>
                      </a:endParaRPr>
                    </a:p>
                    <a:p>
                      <a:pPr algn="l" fontAlgn="ctr"/>
                      <a:r>
                        <a:rPr lang="de-DE" sz="900" u="none" strike="noStrike" dirty="0" smtClean="0">
                          <a:effectLst/>
                          <a:latin typeface="+mn-lt"/>
                        </a:rPr>
                        <a:t>Screening </a:t>
                      </a:r>
                      <a:r>
                        <a:rPr lang="de-DE" sz="900" u="none" strike="noStrike" dirty="0">
                          <a:effectLst/>
                          <a:latin typeface="+mn-lt"/>
                        </a:rPr>
                        <a:t>von Personal und auf betroffenen Stationen mind. </a:t>
                      </a:r>
                      <a:r>
                        <a:rPr lang="de-DE" sz="900" u="none" strike="noStrike" dirty="0" smtClean="0">
                          <a:effectLst/>
                          <a:latin typeface="+mn-lt"/>
                        </a:rPr>
                        <a:t>Wöchentlich; Fälle </a:t>
                      </a:r>
                      <a:r>
                        <a:rPr lang="de-DE" sz="900" u="none" strike="noStrike" dirty="0">
                          <a:effectLst/>
                          <a:latin typeface="+mn-lt"/>
                        </a:rPr>
                        <a:t>werden </a:t>
                      </a:r>
                      <a:r>
                        <a:rPr lang="de-DE" sz="900" u="none" strike="noStrike" dirty="0" err="1">
                          <a:effectLst/>
                          <a:latin typeface="+mn-lt"/>
                        </a:rPr>
                        <a:t>kohortiert</a:t>
                      </a:r>
                      <a:r>
                        <a:rPr lang="de-DE" sz="900" u="none" strike="noStrike" dirty="0">
                          <a:effectLst/>
                          <a:latin typeface="+mn-lt"/>
                        </a:rPr>
                        <a:t>, Verdachtsfälle bzw. Kontakte auch. </a:t>
                      </a:r>
                      <a:br>
                        <a:rPr lang="de-DE" sz="900" u="none" strike="noStrike" dirty="0">
                          <a:effectLst/>
                          <a:latin typeface="+mn-lt"/>
                        </a:rPr>
                      </a:br>
                      <a:r>
                        <a:rPr lang="de-DE" sz="900" u="none" strike="noStrike" dirty="0">
                          <a:effectLst/>
                          <a:latin typeface="+mn-lt"/>
                        </a:rPr>
                        <a:t>-Aufnahmestopp </a:t>
                      </a:r>
                      <a:br>
                        <a:rPr lang="de-DE" sz="900" u="none" strike="noStrike" dirty="0">
                          <a:effectLst/>
                          <a:latin typeface="+mn-lt"/>
                        </a:rPr>
                      </a:br>
                      <a:r>
                        <a:rPr lang="de-DE" sz="900" u="none" strike="noStrike" dirty="0">
                          <a:effectLst/>
                          <a:latin typeface="+mn-lt"/>
                        </a:rPr>
                        <a:t>-Bitte um logistische Unterstützung</a:t>
                      </a:r>
                      <a:endParaRPr lang="de-DE" sz="900" b="0" i="0" u="none" strike="noStrike" dirty="0">
                        <a:solidFill>
                          <a:srgbClr val="000000"/>
                        </a:solidFill>
                        <a:effectLst/>
                        <a:latin typeface="+mn-lt"/>
                      </a:endParaRPr>
                    </a:p>
                  </a:txBody>
                  <a:tcPr marL="7165" marR="7165" marT="7165" marB="0" anchor="ctr" anchorCtr="1"/>
                </a:tc>
                <a:tc>
                  <a:txBody>
                    <a:bodyPr/>
                    <a:lstStyle/>
                    <a:p>
                      <a:pPr algn="r" fontAlgn="ctr"/>
                      <a:r>
                        <a:rPr lang="de-DE" sz="900" u="none" strike="noStrike" dirty="0">
                          <a:effectLst/>
                          <a:latin typeface="+mn-lt"/>
                        </a:rPr>
                        <a:t>3</a:t>
                      </a:r>
                      <a:endParaRPr lang="de-DE" sz="900" b="0" i="0" u="none" strike="noStrike" dirty="0">
                        <a:solidFill>
                          <a:srgbClr val="000000"/>
                        </a:solidFill>
                        <a:effectLst/>
                        <a:latin typeface="+mn-lt"/>
                      </a:endParaRPr>
                    </a:p>
                  </a:txBody>
                  <a:tcPr marL="7165" marR="7165" marT="7165" marB="0" anchor="ctr" anchorCtr="1"/>
                </a:tc>
              </a:tr>
              <a:tr h="533400">
                <a:tc>
                  <a:txBody>
                    <a:bodyPr/>
                    <a:lstStyle/>
                    <a:p>
                      <a:pPr algn="r" fontAlgn="ctr"/>
                      <a:r>
                        <a:rPr lang="de-DE" sz="900" u="none" strike="noStrike">
                          <a:effectLst/>
                          <a:latin typeface="+mn-lt"/>
                        </a:rPr>
                        <a:t>08.05.2020</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Thüringen</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LK Sonneberg</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Sonneberg</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Jürgen Kopper (Krisenstab), Stefan Müller (GA)</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dirty="0" err="1">
                          <a:effectLst/>
                          <a:latin typeface="+mn-lt"/>
                        </a:rPr>
                        <a:t>KoNa</a:t>
                      </a:r>
                      <a:r>
                        <a:rPr lang="de-DE" sz="900" u="none" strike="noStrike" dirty="0">
                          <a:effectLst/>
                          <a:latin typeface="+mn-lt"/>
                        </a:rPr>
                        <a:t> (Ausbrüche in einer Seniorenwohnanlage, in der Dialysestation am KH Sonneberg, im KH Sonneberg, nur ein Honorararzt mit 20 </a:t>
                      </a:r>
                      <a:r>
                        <a:rPr lang="de-DE" sz="900" u="none" strike="noStrike" dirty="0" err="1">
                          <a:effectLst/>
                          <a:latin typeface="+mn-lt"/>
                        </a:rPr>
                        <a:t>WStd</a:t>
                      </a:r>
                      <a:r>
                        <a:rPr lang="de-DE" sz="900" u="none" strike="noStrike" dirty="0">
                          <a:effectLst/>
                          <a:latin typeface="+mn-lt"/>
                        </a:rPr>
                        <a:t>.)</a:t>
                      </a:r>
                      <a:endParaRPr lang="de-DE" sz="900" b="0" i="0" u="none" strike="noStrike" dirty="0">
                        <a:solidFill>
                          <a:srgbClr val="000000"/>
                        </a:solidFill>
                        <a:effectLst/>
                        <a:latin typeface="+mn-lt"/>
                      </a:endParaRPr>
                    </a:p>
                  </a:txBody>
                  <a:tcPr marL="7165" marR="7165" marT="7165" marB="0" anchor="ctr" anchorCtr="1"/>
                </a:tc>
                <a:tc>
                  <a:txBody>
                    <a:bodyPr/>
                    <a:lstStyle/>
                    <a:p>
                      <a:pPr algn="r" fontAlgn="ctr"/>
                      <a:r>
                        <a:rPr lang="de-DE" sz="900" u="none" strike="noStrike" dirty="0">
                          <a:effectLst/>
                          <a:latin typeface="+mn-lt"/>
                        </a:rPr>
                        <a:t>3</a:t>
                      </a:r>
                      <a:endParaRPr lang="de-DE" sz="900" b="0" i="0" u="none" strike="noStrike" dirty="0">
                        <a:solidFill>
                          <a:srgbClr val="000000"/>
                        </a:solidFill>
                        <a:effectLst/>
                        <a:latin typeface="+mn-lt"/>
                      </a:endParaRPr>
                    </a:p>
                  </a:txBody>
                  <a:tcPr marL="7165" marR="7165" marT="7165" marB="0" anchor="ctr" anchorCtr="1"/>
                </a:tc>
              </a:tr>
              <a:tr h="892676">
                <a:tc>
                  <a:txBody>
                    <a:bodyPr/>
                    <a:lstStyle/>
                    <a:p>
                      <a:pPr algn="r" fontAlgn="ctr"/>
                      <a:r>
                        <a:rPr lang="de-DE" sz="900" u="none" strike="noStrike" dirty="0">
                          <a:effectLst/>
                          <a:latin typeface="+mn-lt"/>
                        </a:rPr>
                        <a:t>09.05.2020</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u="none" strike="noStrike" dirty="0">
                          <a:effectLst/>
                          <a:latin typeface="+mn-lt"/>
                        </a:rPr>
                        <a:t>Baden-Württemberg</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u="none" strike="noStrike" dirty="0" err="1">
                          <a:effectLst/>
                          <a:latin typeface="+mn-lt"/>
                        </a:rPr>
                        <a:t>Lk</a:t>
                      </a:r>
                      <a:r>
                        <a:rPr lang="de-DE" sz="900" u="none" strike="noStrike" dirty="0">
                          <a:effectLst/>
                          <a:latin typeface="+mn-lt"/>
                        </a:rPr>
                        <a:t> </a:t>
                      </a:r>
                      <a:r>
                        <a:rPr lang="de-DE" sz="900" u="none" strike="noStrike" dirty="0" err="1">
                          <a:effectLst/>
                          <a:latin typeface="+mn-lt"/>
                        </a:rPr>
                        <a:t>Enzkreis</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Pforzheim</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Dr. Brigitte Joggerst</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dirty="0">
                          <a:effectLst/>
                          <a:latin typeface="+mn-lt"/>
                        </a:rPr>
                        <a:t>Ausbruchsuntersuchung: </a:t>
                      </a:r>
                      <a:br>
                        <a:rPr lang="de-DE" sz="900" u="none" strike="noStrike" dirty="0">
                          <a:effectLst/>
                          <a:latin typeface="+mn-lt"/>
                        </a:rPr>
                      </a:br>
                      <a:r>
                        <a:rPr lang="de-DE" sz="900" u="none" strike="noStrike" dirty="0">
                          <a:effectLst/>
                          <a:latin typeface="+mn-lt"/>
                        </a:rPr>
                        <a:t>-Baden Württemberg erbittet Amtshilfe durch das RKI beim weiteren Management des Ausbruchsgeschehens im Landkreis </a:t>
                      </a:r>
                      <a:r>
                        <a:rPr lang="de-DE" sz="900" u="none" strike="noStrike" dirty="0" err="1">
                          <a:effectLst/>
                          <a:latin typeface="+mn-lt"/>
                        </a:rPr>
                        <a:t>Enzkreis</a:t>
                      </a:r>
                      <a:r>
                        <a:rPr lang="de-DE" sz="900" u="none" strike="noStrike" dirty="0">
                          <a:effectLst/>
                          <a:latin typeface="+mn-lt"/>
                        </a:rPr>
                        <a:t> in BW, wo seit dem 8. April ein COVID-Ausbruchsgeschehen unter Mitarbeitern eines Schlachthofs läuft, das aktuell ca. 350 Fälle umfasst. </a:t>
                      </a:r>
                      <a:endParaRPr lang="de-DE" sz="900" b="0" i="0" u="none" strike="noStrike" dirty="0">
                        <a:solidFill>
                          <a:srgbClr val="000000"/>
                        </a:solidFill>
                        <a:effectLst/>
                        <a:latin typeface="+mn-lt"/>
                      </a:endParaRPr>
                    </a:p>
                  </a:txBody>
                  <a:tcPr marL="7165" marR="7165" marT="7165" marB="0" anchor="ctr" anchorCtr="1"/>
                </a:tc>
                <a:tc>
                  <a:txBody>
                    <a:bodyPr/>
                    <a:lstStyle/>
                    <a:p>
                      <a:pPr algn="r" fontAlgn="ctr"/>
                      <a:r>
                        <a:rPr lang="de-DE" sz="900" u="none" strike="noStrike" dirty="0">
                          <a:effectLst/>
                          <a:latin typeface="+mn-lt"/>
                        </a:rPr>
                        <a:t>3</a:t>
                      </a:r>
                      <a:endParaRPr lang="de-DE" sz="900" b="0" i="0" u="none" strike="noStrike" dirty="0">
                        <a:solidFill>
                          <a:srgbClr val="000000"/>
                        </a:solidFill>
                        <a:effectLst/>
                        <a:latin typeface="+mn-lt"/>
                      </a:endParaRPr>
                    </a:p>
                  </a:txBody>
                  <a:tcPr marL="7165" marR="7165" marT="7165" marB="0" anchor="ctr" anchorCtr="1"/>
                </a:tc>
              </a:tr>
              <a:tr h="221749">
                <a:tc>
                  <a:txBody>
                    <a:bodyPr/>
                    <a:lstStyle/>
                    <a:p>
                      <a:pPr algn="ctr" fontAlgn="b"/>
                      <a:r>
                        <a:rPr lang="de-DE" sz="900" b="0" i="0" u="none" strike="noStrike" dirty="0">
                          <a:solidFill>
                            <a:srgbClr val="000000"/>
                          </a:solidFill>
                          <a:effectLst/>
                          <a:latin typeface="Calibri"/>
                        </a:rPr>
                        <a:t>14.05.2020</a:t>
                      </a:r>
                    </a:p>
                  </a:txBody>
                  <a:tcPr marL="9525" marR="9525" marT="9525" marB="0" anchor="ctr"/>
                </a:tc>
                <a:tc>
                  <a:txBody>
                    <a:bodyPr/>
                    <a:lstStyle/>
                    <a:p>
                      <a:pPr algn="l" fontAlgn="ctr"/>
                      <a:r>
                        <a:rPr lang="de-DE" sz="900" b="0" i="0" u="none" strike="noStrike" dirty="0" smtClean="0">
                          <a:solidFill>
                            <a:srgbClr val="000000"/>
                          </a:solidFill>
                          <a:effectLst/>
                          <a:latin typeface="+mn-lt"/>
                        </a:rPr>
                        <a:t>NW</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b="0" i="0" u="none" strike="noStrike" dirty="0" smtClean="0">
                          <a:solidFill>
                            <a:srgbClr val="000000"/>
                          </a:solidFill>
                          <a:effectLst/>
                          <a:latin typeface="+mn-lt"/>
                        </a:rPr>
                        <a:t>SK Bochum</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b="0" i="0" u="none" strike="noStrike" dirty="0" smtClean="0">
                          <a:solidFill>
                            <a:srgbClr val="000000"/>
                          </a:solidFill>
                          <a:effectLst/>
                          <a:latin typeface="+mn-lt"/>
                        </a:rPr>
                        <a:t>Bochum</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endParaRPr lang="de-DE" sz="900" b="0" i="0" u="none" strike="noStrike">
                        <a:solidFill>
                          <a:srgbClr val="000000"/>
                        </a:solidFill>
                        <a:effectLst/>
                        <a:latin typeface="+mn-lt"/>
                      </a:endParaRPr>
                    </a:p>
                  </a:txBody>
                  <a:tcPr marL="7165" marR="7165" marT="7165" marB="0" anchor="ctr" anchorCtr="1"/>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de-DE" sz="900" b="0" i="0" u="none" strike="noStrike" dirty="0" err="1" smtClean="0">
                          <a:solidFill>
                            <a:srgbClr val="000000"/>
                          </a:solidFill>
                          <a:effectLst/>
                          <a:latin typeface="+mn-lt"/>
                        </a:rPr>
                        <a:t>KoNa</a:t>
                      </a:r>
                      <a:r>
                        <a:rPr lang="de-DE" sz="900" b="0" i="0" u="none" strike="noStrike" dirty="0" smtClean="0">
                          <a:solidFill>
                            <a:srgbClr val="000000"/>
                          </a:solidFill>
                          <a:effectLst/>
                          <a:latin typeface="+mn-lt"/>
                        </a:rPr>
                        <a:t> / Screening-Maßnahmen in Schlachtbetrieben</a:t>
                      </a:r>
                    </a:p>
                    <a:p>
                      <a:pPr algn="l" fontAlgn="ctr"/>
                      <a:endParaRPr lang="de-DE" sz="900" b="0" i="0" u="none" strike="noStrike" dirty="0">
                        <a:solidFill>
                          <a:srgbClr val="000000"/>
                        </a:solidFill>
                        <a:effectLst/>
                        <a:latin typeface="+mn-lt"/>
                      </a:endParaRPr>
                    </a:p>
                  </a:txBody>
                  <a:tcPr marL="7165" marR="7165" marT="7165" marB="0" anchor="ctr" anchorCtr="1"/>
                </a:tc>
                <a:tc>
                  <a:txBody>
                    <a:bodyPr/>
                    <a:lstStyle/>
                    <a:p>
                      <a:pPr algn="r" fontAlgn="ctr"/>
                      <a:endParaRPr lang="de-DE" sz="900" b="0" i="0" u="none" strike="noStrike" dirty="0">
                        <a:solidFill>
                          <a:srgbClr val="000000"/>
                        </a:solidFill>
                        <a:effectLst/>
                        <a:latin typeface="+mn-lt"/>
                      </a:endParaRPr>
                    </a:p>
                  </a:txBody>
                  <a:tcPr marL="7165" marR="7165" marT="7165" marB="0" anchor="ctr" anchorCtr="1"/>
                </a:tc>
              </a:tr>
              <a:tr h="187914">
                <a:tc>
                  <a:txBody>
                    <a:bodyPr/>
                    <a:lstStyle/>
                    <a:p>
                      <a:pPr algn="ctr" fontAlgn="b"/>
                      <a:r>
                        <a:rPr lang="de-DE" sz="900" b="0" i="0" u="none" strike="noStrike" dirty="0">
                          <a:solidFill>
                            <a:srgbClr val="000000"/>
                          </a:solidFill>
                          <a:effectLst/>
                          <a:latin typeface="Calibri"/>
                        </a:rPr>
                        <a:t>18.05.2020</a:t>
                      </a:r>
                    </a:p>
                  </a:txBody>
                  <a:tcPr marL="9525" marR="9525" marT="9525" marB="0" anchor="ctr"/>
                </a:tc>
                <a:tc>
                  <a:txBody>
                    <a:bodyPr/>
                    <a:lstStyle/>
                    <a:p>
                      <a:pPr algn="l" fontAlgn="ctr"/>
                      <a:r>
                        <a:rPr lang="de-DE" sz="900" b="0" i="0" u="none" strike="noStrike" dirty="0" smtClean="0">
                          <a:solidFill>
                            <a:srgbClr val="000000"/>
                          </a:solidFill>
                          <a:effectLst/>
                          <a:latin typeface="+mn-lt"/>
                        </a:rPr>
                        <a:t>HE</a:t>
                      </a:r>
                      <a:endParaRPr lang="de-DE" sz="900" b="0" i="0" u="none" strike="noStrike" dirty="0">
                        <a:solidFill>
                          <a:srgbClr val="000000"/>
                        </a:solidFill>
                        <a:effectLst/>
                        <a:latin typeface="+mn-lt"/>
                      </a:endParaRPr>
                    </a:p>
                  </a:txBody>
                  <a:tcPr marL="7165" marR="7165" marT="7165" marB="0" anchor="ctr" anchorCtr="1"/>
                </a:tc>
                <a:tc>
                  <a:txBody>
                    <a:bodyPr/>
                    <a:lstStyle/>
                    <a:p>
                      <a:pPr algn="ctr" fontAlgn="b"/>
                      <a:r>
                        <a:rPr lang="de-DE" sz="900" b="0" i="0" u="none" strike="noStrike" kern="1200" dirty="0">
                          <a:solidFill>
                            <a:srgbClr val="000000"/>
                          </a:solidFill>
                          <a:effectLst/>
                          <a:latin typeface="+mn-lt"/>
                          <a:ea typeface="+mn-ea"/>
                          <a:cs typeface="+mn-cs"/>
                        </a:rPr>
                        <a:t>LK Rheingau-Taunus-Kreis </a:t>
                      </a:r>
                    </a:p>
                  </a:txBody>
                  <a:tcPr marL="9525" marR="9525" marT="9525" marB="0" anchor="ct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de-DE" sz="900" b="0" i="0" u="none" strike="noStrike" kern="1200" dirty="0" smtClean="0">
                          <a:solidFill>
                            <a:srgbClr val="000000"/>
                          </a:solidFill>
                          <a:effectLst/>
                          <a:latin typeface="+mn-lt"/>
                          <a:ea typeface="+mn-ea"/>
                          <a:cs typeface="+mn-cs"/>
                        </a:rPr>
                        <a:t>Rheingau-Taunus-Kreis </a:t>
                      </a:r>
                    </a:p>
                    <a:p>
                      <a:pPr algn="l" fontAlgn="ctr"/>
                      <a:endParaRPr lang="de-DE" sz="900" b="0" i="0" u="none" strike="noStrike" dirty="0">
                        <a:solidFill>
                          <a:srgbClr val="000000"/>
                        </a:solidFill>
                        <a:effectLst/>
                        <a:latin typeface="+mn-lt"/>
                      </a:endParaRPr>
                    </a:p>
                  </a:txBody>
                  <a:tcPr marL="7165" marR="7165" marT="7165" marB="0" anchor="ctr" anchorCtr="1"/>
                </a:tc>
                <a:tc>
                  <a:txBody>
                    <a:bodyPr/>
                    <a:lstStyle/>
                    <a:p>
                      <a:pPr algn="l" fontAlgn="b"/>
                      <a:endParaRPr lang="de-DE" sz="900" b="0" i="0" u="none" strike="noStrike" dirty="0">
                        <a:solidFill>
                          <a:srgbClr val="000000"/>
                        </a:solidFill>
                        <a:effectLst/>
                        <a:latin typeface="Calibri"/>
                      </a:endParaRPr>
                    </a:p>
                  </a:txBody>
                  <a:tcPr marL="9525" marR="9525" marT="9525" marB="0" anchor="b"/>
                </a:tc>
                <a:tc>
                  <a:txBody>
                    <a:bodyPr/>
                    <a:lstStyle/>
                    <a:p>
                      <a:pPr algn="ctr" fontAlgn="b"/>
                      <a:r>
                        <a:rPr lang="de-DE" sz="900" b="0" i="0" u="none" strike="noStrike" dirty="0" err="1">
                          <a:solidFill>
                            <a:srgbClr val="000000"/>
                          </a:solidFill>
                          <a:effectLst/>
                          <a:latin typeface="Calibri"/>
                        </a:rPr>
                        <a:t>KoNa</a:t>
                      </a:r>
                      <a:endParaRPr lang="de-DE" sz="900" b="0" i="0" u="none" strike="noStrike" dirty="0">
                        <a:solidFill>
                          <a:srgbClr val="000000"/>
                        </a:solidFill>
                        <a:effectLst/>
                        <a:latin typeface="Calibri"/>
                      </a:endParaRPr>
                    </a:p>
                  </a:txBody>
                  <a:tcPr marL="9525" marR="9525" marT="9525" marB="0" anchor="ctr"/>
                </a:tc>
                <a:tc>
                  <a:txBody>
                    <a:bodyPr/>
                    <a:lstStyle/>
                    <a:p>
                      <a:pPr algn="r" fontAlgn="ctr"/>
                      <a:endParaRPr lang="de-DE" sz="900" b="0" i="0" u="none" strike="noStrike" dirty="0">
                        <a:solidFill>
                          <a:srgbClr val="000000"/>
                        </a:solidFill>
                        <a:effectLst/>
                        <a:latin typeface="+mn-lt"/>
                      </a:endParaRPr>
                    </a:p>
                  </a:txBody>
                  <a:tcPr marL="7165" marR="7165" marT="7165" marB="0" anchor="ctr" anchorCtr="1"/>
                </a:tc>
              </a:tr>
            </a:tbl>
          </a:graphicData>
        </a:graphic>
      </p:graphicFrame>
    </p:spTree>
    <p:extLst>
      <p:ext uri="{BB962C8B-B14F-4D97-AF65-F5344CB8AC3E}">
        <p14:creationId xmlns:p14="http://schemas.microsoft.com/office/powerpoint/2010/main" val="323587844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sz="quarter" idx="13"/>
          </p:nvPr>
        </p:nvSpPr>
        <p:spPr/>
        <p:txBody>
          <a:bodyPr>
            <a:normAutofit lnSpcReduction="10000"/>
          </a:bodyPr>
          <a:lstStyle/>
          <a:p>
            <a:r>
              <a:rPr lang="de-DE" dirty="0"/>
              <a:t>Aus dem SK Salzgitter (Niedersachsen) ist uns eine Überlastungsanzeige am 07.05.2020 übermittelt worden. Es gab bisher keine Änderungsmitteilung. Hinsichtlich des Unterstützungsbedarfs vor Ort wurde telefonisch und schriftlich nachgefragt, aber keine Rückmeldung diesbezüglich gegeben, sondern nur die Angabe am 18.05.2020, dass Kat. 3 beibehalten werden soll.  </a:t>
            </a:r>
          </a:p>
          <a:p>
            <a:r>
              <a:rPr lang="de-DE" dirty="0"/>
              <a:t> </a:t>
            </a:r>
          </a:p>
          <a:p>
            <a:r>
              <a:rPr lang="de-DE" dirty="0" smtClean="0"/>
              <a:t>Aus </a:t>
            </a:r>
            <a:r>
              <a:rPr lang="de-DE" dirty="0"/>
              <a:t>dem LK Vogtlandkreis (Sachsen) wurde eine Überlastungsanzeige am 05.05.2020 (im Bericht vom 12.05.2020 stand leider irrtümlicherweise 07.05.2020) übermittelt, die im Bericht vom 12.05.2020 aufgeführt wurde. Diese bezog sich auf die Bewältigung eines Krankenhausausbruchs. Es wurde seitens des RKI telefonisch beraten. Am 18.05.2020 ist dieser LK nach Rücksprache auf Kat. 1 zurückgestuft wurden. </a:t>
            </a:r>
          </a:p>
          <a:p>
            <a:r>
              <a:rPr lang="de-DE" dirty="0"/>
              <a:t> </a:t>
            </a:r>
          </a:p>
          <a:p>
            <a:endParaRPr lang="de-DE" dirty="0"/>
          </a:p>
        </p:txBody>
      </p:sp>
      <p:sp>
        <p:nvSpPr>
          <p:cNvPr id="5" name="Titel 4"/>
          <p:cNvSpPr>
            <a:spLocks noGrp="1"/>
          </p:cNvSpPr>
          <p:nvPr>
            <p:ph type="title"/>
          </p:nvPr>
        </p:nvSpPr>
        <p:spPr/>
        <p:txBody>
          <a:bodyPr/>
          <a:lstStyle/>
          <a:p>
            <a:r>
              <a:rPr lang="de-DE" dirty="0" smtClean="0"/>
              <a:t>Detailinfos</a:t>
            </a:r>
            <a:endParaRPr lang="de-DE" dirty="0"/>
          </a:p>
        </p:txBody>
      </p:sp>
      <p:sp>
        <p:nvSpPr>
          <p:cNvPr id="2" name="Datumsplatzhalter 1"/>
          <p:cNvSpPr>
            <a:spLocks noGrp="1"/>
          </p:cNvSpPr>
          <p:nvPr>
            <p:ph type="dt" sz="half" idx="14"/>
          </p:nvPr>
        </p:nvSpPr>
        <p:spPr/>
        <p:txBody>
          <a:bodyPr/>
          <a:lstStyle/>
          <a:p>
            <a:r>
              <a:rPr lang="de-DE" smtClean="0"/>
              <a:t>22.05.2020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81</a:t>
            </a:fld>
            <a:endParaRPr lang="de-DE" dirty="0"/>
          </a:p>
        </p:txBody>
      </p:sp>
    </p:spTree>
    <p:extLst>
      <p:ext uri="{BB962C8B-B14F-4D97-AF65-F5344CB8AC3E}">
        <p14:creationId xmlns:p14="http://schemas.microsoft.com/office/powerpoint/2010/main" val="183241624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22.05.2020</a:t>
            </a:r>
            <a:endParaRPr lang="de-DE" dirty="0"/>
          </a:p>
        </p:txBody>
      </p:sp>
      <p:sp>
        <p:nvSpPr>
          <p:cNvPr id="3" name="Fußzeilenplatzhalter 2"/>
          <p:cNvSpPr>
            <a:spLocks noGrp="1"/>
          </p:cNvSpPr>
          <p:nvPr>
            <p:ph type="ftr" sz="quarter" idx="11"/>
          </p:nvPr>
        </p:nvSpPr>
        <p:spPr/>
        <p:txBody>
          <a:bodyPr/>
          <a:lstStyle/>
          <a:p>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82</a:t>
            </a:fld>
            <a:endParaRPr lang="de-DE"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709" y="496092"/>
            <a:ext cx="7897083" cy="5610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4817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22.05.2020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83</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Amtshilfeersuchen I</a:t>
            </a:r>
            <a:endParaRPr lang="de-DE" sz="2000" dirty="0">
              <a:solidFill>
                <a:schemeClr val="bg1"/>
              </a:solidFill>
            </a:endParaRPr>
          </a:p>
        </p:txBody>
      </p:sp>
      <p:graphicFrame>
        <p:nvGraphicFramePr>
          <p:cNvPr id="6" name="Tabelle 5"/>
          <p:cNvGraphicFramePr>
            <a:graphicFrameLocks noGrp="1"/>
          </p:cNvGraphicFramePr>
          <p:nvPr>
            <p:extLst>
              <p:ext uri="{D42A27DB-BD31-4B8C-83A1-F6EECF244321}">
                <p14:modId xmlns:p14="http://schemas.microsoft.com/office/powerpoint/2010/main" val="1392355935"/>
              </p:ext>
            </p:extLst>
          </p:nvPr>
        </p:nvGraphicFramePr>
        <p:xfrm>
          <a:off x="112142" y="748749"/>
          <a:ext cx="8865603" cy="5609699"/>
        </p:xfrm>
        <a:graphic>
          <a:graphicData uri="http://schemas.openxmlformats.org/drawingml/2006/table">
            <a:tbl>
              <a:tblPr firstRow="1" bandRow="1">
                <a:tableStyleId>{5C22544A-7EE6-4342-B048-85BDC9FD1C3A}</a:tableStyleId>
              </a:tblPr>
              <a:tblGrid>
                <a:gridCol w="772416"/>
                <a:gridCol w="965107"/>
                <a:gridCol w="1017087"/>
                <a:gridCol w="3865659"/>
                <a:gridCol w="2245334"/>
              </a:tblGrid>
              <a:tr h="0">
                <a:tc>
                  <a:txBody>
                    <a:bodyPr/>
                    <a:lstStyle/>
                    <a:p>
                      <a:r>
                        <a:rPr lang="de-DE" sz="1050" dirty="0" smtClean="0"/>
                        <a:t>BL</a:t>
                      </a:r>
                      <a:endParaRPr lang="de-DE" sz="1050" dirty="0"/>
                    </a:p>
                  </a:txBody>
                  <a:tcPr/>
                </a:tc>
                <a:tc>
                  <a:txBody>
                    <a:bodyPr/>
                    <a:lstStyle/>
                    <a:p>
                      <a:r>
                        <a:rPr lang="de-DE" sz="1050" dirty="0" smtClean="0"/>
                        <a:t>Kreis</a:t>
                      </a:r>
                      <a:endParaRPr lang="de-DE" sz="1050" dirty="0"/>
                    </a:p>
                  </a:txBody>
                  <a:tcPr/>
                </a:tc>
                <a:tc>
                  <a:txBody>
                    <a:bodyPr/>
                    <a:lstStyle/>
                    <a:p>
                      <a:r>
                        <a:rPr lang="de-DE" sz="1050" dirty="0" smtClean="0"/>
                        <a:t>Datum Beginn</a:t>
                      </a:r>
                      <a:endParaRPr lang="de-DE" sz="1050" dirty="0"/>
                    </a:p>
                  </a:txBody>
                  <a:tcPr/>
                </a:tc>
                <a:tc>
                  <a:txBody>
                    <a:bodyPr/>
                    <a:lstStyle/>
                    <a:p>
                      <a:r>
                        <a:rPr lang="de-DE" sz="1050" dirty="0" smtClean="0"/>
                        <a:t>Details</a:t>
                      </a:r>
                      <a:endParaRPr lang="de-DE" sz="1050" dirty="0"/>
                    </a:p>
                  </a:txBody>
                  <a:tcPr/>
                </a:tc>
                <a:tc>
                  <a:txBody>
                    <a:bodyPr/>
                    <a:lstStyle/>
                    <a:p>
                      <a:r>
                        <a:rPr lang="de-DE" sz="1050" dirty="0" smtClean="0"/>
                        <a:t>RKI-Mitarbeitende</a:t>
                      </a:r>
                      <a:endParaRPr lang="de-DE" sz="1050" dirty="0"/>
                    </a:p>
                  </a:txBody>
                  <a:tcPr/>
                </a:tc>
              </a:tr>
              <a:tr h="389440">
                <a:tc>
                  <a:txBody>
                    <a:bodyPr/>
                    <a:lstStyle/>
                    <a:p>
                      <a:r>
                        <a:rPr lang="de-DE" sz="900" dirty="0" smtClean="0"/>
                        <a:t>BY</a:t>
                      </a:r>
                      <a:endParaRPr lang="de-DE" sz="900" dirty="0"/>
                    </a:p>
                  </a:txBody>
                  <a:tcPr/>
                </a:tc>
                <a:tc>
                  <a:txBody>
                    <a:bodyPr/>
                    <a:lstStyle/>
                    <a:p>
                      <a:r>
                        <a:rPr lang="de-DE" sz="900" dirty="0" smtClean="0"/>
                        <a:t>Starnberg</a:t>
                      </a:r>
                      <a:endParaRPr lang="de-DE" sz="900" dirty="0"/>
                    </a:p>
                  </a:txBody>
                  <a:tcPr/>
                </a:tc>
                <a:tc>
                  <a:txBody>
                    <a:bodyPr/>
                    <a:lstStyle/>
                    <a:p>
                      <a:r>
                        <a:rPr lang="de-DE" sz="900" dirty="0" smtClean="0"/>
                        <a:t>30.01.2020</a:t>
                      </a:r>
                      <a:endParaRPr lang="de-DE" sz="900" dirty="0"/>
                    </a:p>
                  </a:txBody>
                  <a:tcPr/>
                </a:tc>
                <a:tc>
                  <a:txBody>
                    <a:bodyPr/>
                    <a:lstStyle/>
                    <a:p>
                      <a:r>
                        <a:rPr lang="de-DE" sz="900" dirty="0" smtClean="0"/>
                        <a:t>WEBASO-Cluster</a:t>
                      </a:r>
                    </a:p>
                  </a:txBody>
                  <a:tcPr/>
                </a:tc>
                <a:tc>
                  <a:txBody>
                    <a:bodyPr/>
                    <a:lstStyle/>
                    <a:p>
                      <a:pPr marL="0" indent="0">
                        <a:buFont typeface="Arial" panose="020B0604020202020204" pitchFamily="34" charset="0"/>
                        <a:buNone/>
                      </a:pPr>
                      <a:r>
                        <a:rPr lang="de-DE" sz="900" smtClean="0"/>
                        <a:t>Nadine Zeitlmann,</a:t>
                      </a:r>
                      <a:r>
                        <a:rPr lang="de-DE" sz="900" baseline="0" smtClean="0"/>
                        <a:t> </a:t>
                      </a:r>
                      <a:r>
                        <a:rPr lang="de-DE" sz="900" smtClean="0"/>
                        <a:t>Andreas Reich,</a:t>
                      </a:r>
                      <a:r>
                        <a:rPr lang="de-DE" sz="900" baseline="0" smtClean="0"/>
                        <a:t> </a:t>
                      </a:r>
                      <a:r>
                        <a:rPr lang="de-DE" sz="900" smtClean="0"/>
                        <a:t>Sonja Boender,</a:t>
                      </a:r>
                      <a:r>
                        <a:rPr lang="de-DE" sz="900" baseline="0" smtClean="0"/>
                        <a:t> </a:t>
                      </a:r>
                      <a:r>
                        <a:rPr lang="de-DE" sz="900" dirty="0" smtClean="0"/>
                        <a:t>N</a:t>
                      </a:r>
                      <a:r>
                        <a:rPr lang="de-DE" sz="900" smtClean="0"/>
                        <a:t>.</a:t>
                      </a:r>
                      <a:r>
                        <a:rPr lang="de-DE" sz="900" baseline="0" smtClean="0"/>
                        <a:t> Muller, </a:t>
                      </a:r>
                      <a:r>
                        <a:rPr lang="de-DE" sz="900" dirty="0" smtClean="0"/>
                        <a:t>Kirsten Pörtner</a:t>
                      </a:r>
                      <a:endParaRPr lang="de-DE" sz="900" dirty="0"/>
                    </a:p>
                  </a:txBody>
                  <a:tcPr/>
                </a:tc>
              </a:tr>
              <a:tr h="252898">
                <a:tc>
                  <a:txBody>
                    <a:bodyPr/>
                    <a:lstStyle/>
                    <a:p>
                      <a:r>
                        <a:rPr lang="de-DE" sz="900" dirty="0" smtClean="0"/>
                        <a:t>NW</a:t>
                      </a:r>
                      <a:endParaRPr lang="de-DE" sz="900" dirty="0"/>
                    </a:p>
                  </a:txBody>
                  <a:tcPr/>
                </a:tc>
                <a:tc>
                  <a:txBody>
                    <a:bodyPr/>
                    <a:lstStyle/>
                    <a:p>
                      <a:r>
                        <a:rPr lang="de-DE" sz="900" dirty="0" smtClean="0"/>
                        <a:t>Heinsberg</a:t>
                      </a:r>
                      <a:endParaRPr lang="de-DE" sz="900" dirty="0"/>
                    </a:p>
                  </a:txBody>
                  <a:tcPr/>
                </a:tc>
                <a:tc>
                  <a:txBody>
                    <a:bodyPr/>
                    <a:lstStyle/>
                    <a:p>
                      <a:r>
                        <a:rPr lang="de-DE" sz="900" dirty="0" smtClean="0"/>
                        <a:t>27.02.2020</a:t>
                      </a:r>
                      <a:endParaRPr lang="de-DE" sz="900" dirty="0"/>
                    </a:p>
                  </a:txBody>
                  <a:tcPr/>
                </a:tc>
                <a:tc>
                  <a:txBody>
                    <a:bodyPr/>
                    <a:lstStyle/>
                    <a:p>
                      <a:r>
                        <a:rPr lang="de-DE" sz="900" dirty="0" smtClean="0"/>
                        <a:t>Fälle nach Karnevalsveranstaltung</a:t>
                      </a:r>
                    </a:p>
                  </a:txBody>
                  <a:tcPr/>
                </a:tc>
                <a:tc>
                  <a:txBody>
                    <a:bodyPr/>
                    <a:lstStyle/>
                    <a:p>
                      <a:pPr marL="0" indent="0">
                        <a:buFont typeface="Arial" panose="020B0604020202020204" pitchFamily="34" charset="0"/>
                        <a:buNone/>
                      </a:pPr>
                      <a:r>
                        <a:rPr lang="de-DE" sz="900" smtClean="0"/>
                        <a:t>Juliane Seidel,</a:t>
                      </a:r>
                      <a:r>
                        <a:rPr lang="de-DE" sz="900" baseline="0" smtClean="0"/>
                        <a:t> </a:t>
                      </a:r>
                      <a:r>
                        <a:rPr lang="de-DE" sz="900" dirty="0" smtClean="0"/>
                        <a:t>M</a:t>
                      </a:r>
                      <a:r>
                        <a:rPr lang="de-DE" sz="900" smtClean="0"/>
                        <a:t>. Schranz,</a:t>
                      </a:r>
                      <a:r>
                        <a:rPr lang="de-DE" sz="900" baseline="0" smtClean="0"/>
                        <a:t> </a:t>
                      </a:r>
                      <a:r>
                        <a:rPr lang="de-DE" sz="900" dirty="0" smtClean="0"/>
                        <a:t>Doreen</a:t>
                      </a:r>
                      <a:r>
                        <a:rPr lang="de-DE" sz="900" baseline="0" dirty="0" smtClean="0"/>
                        <a:t> Staat</a:t>
                      </a:r>
                      <a:endParaRPr lang="de-DE" sz="900" dirty="0"/>
                    </a:p>
                  </a:txBody>
                  <a:tcPr/>
                </a:tc>
              </a:tr>
              <a:tr h="389440">
                <a:tc>
                  <a:txBody>
                    <a:bodyPr/>
                    <a:lstStyle/>
                    <a:p>
                      <a:r>
                        <a:rPr lang="de-DE" sz="900" dirty="0" smtClean="0"/>
                        <a:t>NW</a:t>
                      </a:r>
                      <a:endParaRPr lang="de-DE" sz="900" dirty="0"/>
                    </a:p>
                  </a:txBody>
                  <a:tcPr/>
                </a:tc>
                <a:tc>
                  <a:txBody>
                    <a:bodyPr/>
                    <a:lstStyle/>
                    <a:p>
                      <a:r>
                        <a:rPr lang="de-DE" sz="900" dirty="0" smtClean="0"/>
                        <a:t>Telefonische Beratung</a:t>
                      </a:r>
                      <a:endParaRPr lang="de-DE" sz="900" dirty="0"/>
                    </a:p>
                  </a:txBody>
                  <a:tcPr/>
                </a:tc>
                <a:tc>
                  <a:txBody>
                    <a:bodyPr/>
                    <a:lstStyle/>
                    <a:p>
                      <a:r>
                        <a:rPr lang="de-DE" sz="900" dirty="0" smtClean="0"/>
                        <a:t>01.03.2020</a:t>
                      </a:r>
                      <a:endParaRPr lang="de-DE" sz="900" dirty="0"/>
                    </a:p>
                  </a:txBody>
                  <a:tcPr/>
                </a:tc>
                <a:tc>
                  <a:txBody>
                    <a:bodyPr/>
                    <a:lstStyle/>
                    <a:p>
                      <a:r>
                        <a:rPr lang="de-DE" sz="900" dirty="0" smtClean="0"/>
                        <a:t>Fachliche Unterstützung des RKI bei den vielfältigen Anfragen Ministerium </a:t>
                      </a:r>
                      <a:r>
                        <a:rPr lang="de-DE" sz="900" smtClean="0"/>
                        <a:t>für Arbeit, </a:t>
                      </a:r>
                      <a:r>
                        <a:rPr lang="de-DE" sz="900" dirty="0" smtClean="0"/>
                        <a:t>Gesundheit und Soziales in NRW</a:t>
                      </a:r>
                      <a:endParaRPr lang="de-DE" sz="900" dirty="0"/>
                    </a:p>
                  </a:txBody>
                  <a:tcPr/>
                </a:tc>
                <a:tc>
                  <a:txBody>
                    <a:bodyPr/>
                    <a:lstStyle/>
                    <a:p>
                      <a:pPr marL="0" indent="0">
                        <a:buFont typeface="Arial" panose="020B0604020202020204" pitchFamily="34" charset="0"/>
                        <a:buNone/>
                      </a:pPr>
                      <a:r>
                        <a:rPr lang="de-DE" sz="900" dirty="0" err="1" smtClean="0"/>
                        <a:t>Muna</a:t>
                      </a:r>
                      <a:r>
                        <a:rPr lang="de-DE" sz="900" baseline="0" dirty="0" smtClean="0"/>
                        <a:t> </a:t>
                      </a:r>
                      <a:r>
                        <a:rPr lang="de-DE" sz="900" dirty="0" smtClean="0"/>
                        <a:t>Abu Sin</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Freising</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05.03.2020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Ausbruchs </a:t>
                      </a:r>
                      <a:r>
                        <a:rPr lang="de-DE" sz="900" smtClean="0"/>
                        <a:t>im Landkreis, </a:t>
                      </a:r>
                      <a:r>
                        <a:rPr lang="de-DE" sz="900" dirty="0" smtClean="0"/>
                        <a:t>Unterstützung bei </a:t>
                      </a:r>
                      <a:r>
                        <a:rPr lang="de-DE" sz="900" dirty="0" err="1" smtClean="0"/>
                        <a:t>KoNa</a:t>
                      </a:r>
                      <a:r>
                        <a:rPr lang="de-DE" sz="900" dirty="0" smtClean="0"/>
                        <a:t> </a:t>
                      </a:r>
                    </a:p>
                  </a:txBody>
                  <a:tcPr/>
                </a:tc>
                <a:tc>
                  <a:txBody>
                    <a:bodyPr/>
                    <a:lstStyle/>
                    <a:p>
                      <a:pPr marL="0" indent="0">
                        <a:buFont typeface="Arial" panose="020B0604020202020204" pitchFamily="34" charset="0"/>
                        <a:buNone/>
                      </a:pPr>
                      <a:r>
                        <a:rPr lang="de-DE" sz="900" smtClean="0"/>
                        <a:t>Michael Brandl, Jennifer Bender, </a:t>
                      </a:r>
                      <a:r>
                        <a:rPr lang="de-DE" sz="900" dirty="0" smtClean="0"/>
                        <a:t>Nadine Zeitlmann</a:t>
                      </a:r>
                      <a:endParaRPr lang="de-DE" sz="900" dirty="0"/>
                    </a:p>
                  </a:txBody>
                  <a:tcPr/>
                </a:tc>
              </a:tr>
              <a:tr h="274600">
                <a:tc>
                  <a:txBody>
                    <a:bodyPr/>
                    <a:lstStyle/>
                    <a:p>
                      <a:r>
                        <a:rPr lang="de-DE" sz="900" dirty="0" smtClean="0"/>
                        <a:t>BE</a:t>
                      </a:r>
                      <a:endParaRPr lang="de-DE" sz="900" dirty="0"/>
                    </a:p>
                  </a:txBody>
                  <a:tcPr/>
                </a:tc>
                <a:tc>
                  <a:txBody>
                    <a:bodyPr/>
                    <a:lstStyle/>
                    <a:p>
                      <a:r>
                        <a:rPr lang="de-DE" sz="900" dirty="0" smtClean="0"/>
                        <a:t>Mitte</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9.03.2020;</a:t>
                      </a:r>
                      <a:r>
                        <a:rPr lang="de-DE" sz="900" baseline="0" dirty="0" smtClean="0"/>
                        <a:t> </a:t>
                      </a:r>
                      <a:r>
                        <a:rPr lang="de-DE" sz="900" dirty="0" smtClean="0"/>
                        <a:t>22.03.20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Cluster</a:t>
                      </a:r>
                      <a:r>
                        <a:rPr lang="de-DE" sz="900" baseline="0" dirty="0" smtClean="0"/>
                        <a:t> im </a:t>
                      </a:r>
                      <a:r>
                        <a:rPr lang="de-DE" sz="900" dirty="0" smtClean="0"/>
                        <a:t>Zusammenhang mit einem Großraumbüro</a:t>
                      </a:r>
                    </a:p>
                  </a:txBody>
                  <a:tcPr/>
                </a:tc>
                <a:tc>
                  <a:txBody>
                    <a:bodyPr/>
                    <a:lstStyle/>
                    <a:p>
                      <a:pPr marL="0" indent="0">
                        <a:buFont typeface="Arial" panose="020B0604020202020204" pitchFamily="34" charset="0"/>
                        <a:buNone/>
                      </a:pPr>
                      <a:r>
                        <a:rPr lang="de-DE" sz="900" dirty="0" smtClean="0"/>
                        <a:t>Nadine</a:t>
                      </a:r>
                      <a:r>
                        <a:rPr lang="de-DE" sz="900" baseline="0" dirty="0" smtClean="0"/>
                        <a:t> Muller</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Nürnberg</a:t>
                      </a:r>
                      <a:endParaRPr lang="de-DE" sz="9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900" dirty="0" smtClean="0"/>
                        <a:t>10.03.2020</a:t>
                      </a:r>
                    </a:p>
                  </a:txBody>
                  <a:tcPr/>
                </a:tc>
                <a:tc>
                  <a:txBody>
                    <a:bodyPr/>
                    <a:lstStyle/>
                    <a:p>
                      <a:r>
                        <a:rPr lang="de-DE" sz="900" dirty="0" smtClean="0"/>
                        <a:t>Unterstützung bei </a:t>
                      </a:r>
                      <a:r>
                        <a:rPr lang="de-DE" sz="900" dirty="0" err="1" smtClean="0"/>
                        <a:t>KoNa</a:t>
                      </a:r>
                      <a:r>
                        <a:rPr lang="de-DE" sz="900" dirty="0" smtClean="0"/>
                        <a:t> in Arztpraxis mit SARS-CoV-2-positivem Arzt</a:t>
                      </a:r>
                    </a:p>
                  </a:txBody>
                  <a:tcPr/>
                </a:tc>
                <a:tc>
                  <a:txBody>
                    <a:bodyPr/>
                    <a:lstStyle/>
                    <a:p>
                      <a:pPr marL="0" indent="0">
                        <a:buFont typeface="Arial" panose="020B0604020202020204" pitchFamily="34" charset="0"/>
                        <a:buNone/>
                      </a:pPr>
                      <a:r>
                        <a:rPr lang="de-DE" sz="900" smtClean="0"/>
                        <a:t>Sonia Boender,</a:t>
                      </a:r>
                      <a:r>
                        <a:rPr lang="de-DE" sz="900" baseline="0" smtClean="0"/>
                        <a:t> </a:t>
                      </a:r>
                      <a:r>
                        <a:rPr lang="de-DE" sz="900" smtClean="0"/>
                        <a:t>Kai Michaelis,</a:t>
                      </a:r>
                      <a:r>
                        <a:rPr lang="de-DE" sz="900" baseline="0" smtClean="0"/>
                        <a:t> </a:t>
                      </a:r>
                      <a:r>
                        <a:rPr lang="de-DE" sz="900" dirty="0" smtClean="0"/>
                        <a:t>Jennifer Bender</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Tirschenreuth</a:t>
                      </a:r>
                      <a:endParaRPr lang="de-DE" sz="900" dirty="0"/>
                    </a:p>
                  </a:txBody>
                  <a:tcPr/>
                </a:tc>
                <a:tc>
                  <a:txBody>
                    <a:bodyPr/>
                    <a:lstStyle/>
                    <a:p>
                      <a:r>
                        <a:rPr lang="de-DE" sz="900" dirty="0" smtClean="0"/>
                        <a:t>19.03.2020; 23.04.2020</a:t>
                      </a:r>
                      <a:endParaRPr lang="de-DE" sz="900" dirty="0"/>
                    </a:p>
                  </a:txBody>
                  <a:tcPr/>
                </a:tc>
                <a:tc>
                  <a:txBody>
                    <a:bodyPr/>
                    <a:lstStyle/>
                    <a:p>
                      <a:r>
                        <a:rPr lang="de-DE" sz="900" dirty="0" smtClean="0"/>
                        <a:t>40 Fälle nach Starkbierfest;</a:t>
                      </a:r>
                      <a:r>
                        <a:rPr lang="de-DE" sz="900" baseline="0" dirty="0" smtClean="0"/>
                        <a:t> </a:t>
                      </a:r>
                      <a:r>
                        <a:rPr lang="de-DE" sz="900" dirty="0" smtClean="0"/>
                        <a:t>Europäisches mobiles Labor angefordert (Kapazität bis zu 100 Proben/Tag)</a:t>
                      </a:r>
                    </a:p>
                  </a:txBody>
                  <a:tcPr/>
                </a:tc>
                <a:tc>
                  <a:txBody>
                    <a:bodyPr/>
                    <a:lstStyle/>
                    <a:p>
                      <a:pPr marL="0" indent="0">
                        <a:buFont typeface="Arial" panose="020B0604020202020204" pitchFamily="34" charset="0"/>
                        <a:buNone/>
                      </a:pPr>
                      <a:r>
                        <a:rPr lang="de-DE" sz="900" smtClean="0"/>
                        <a:t>Michael Brandl,</a:t>
                      </a:r>
                      <a:r>
                        <a:rPr lang="de-DE" sz="900" baseline="0" smtClean="0"/>
                        <a:t> </a:t>
                      </a:r>
                      <a:r>
                        <a:rPr lang="de-DE" sz="900" baseline="0" dirty="0" smtClean="0"/>
                        <a:t>S</a:t>
                      </a:r>
                      <a:r>
                        <a:rPr lang="de-DE" sz="900" dirty="0" smtClean="0"/>
                        <a:t>ybille </a:t>
                      </a:r>
                      <a:r>
                        <a:rPr lang="de-DE" sz="900" dirty="0" err="1" smtClean="0"/>
                        <a:t>Rehmet</a:t>
                      </a:r>
                      <a:endParaRPr lang="de-DE" sz="900" dirty="0"/>
                    </a:p>
                  </a:txBody>
                  <a:tcPr/>
                </a:tc>
              </a:tr>
              <a:tr h="389440">
                <a:tc>
                  <a:txBody>
                    <a:bodyPr/>
                    <a:lstStyle/>
                    <a:p>
                      <a:r>
                        <a:rPr lang="de-DE" sz="900" dirty="0" smtClean="0"/>
                        <a:t>SL</a:t>
                      </a:r>
                      <a:endParaRPr lang="de-DE" sz="900" dirty="0"/>
                    </a:p>
                  </a:txBody>
                  <a:tcPr/>
                </a:tc>
                <a:tc>
                  <a:txBody>
                    <a:bodyPr/>
                    <a:lstStyle/>
                    <a:p>
                      <a:r>
                        <a:rPr lang="de-DE" sz="900" dirty="0" smtClean="0"/>
                        <a:t>Sankt Wendel</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20.03.2020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Ausbruch im Krankenhaus mit SARS-CoV2-positiven Mitarbeitern</a:t>
                      </a:r>
                    </a:p>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indent="0">
                        <a:buFont typeface="Arial" panose="020B0604020202020204" pitchFamily="34" charset="0"/>
                        <a:buNone/>
                      </a:pPr>
                      <a:r>
                        <a:rPr lang="de-DE" sz="900" smtClean="0"/>
                        <a:t>Tim Eckmanns, </a:t>
                      </a:r>
                      <a:r>
                        <a:rPr lang="de-DE" sz="900" dirty="0" smtClean="0"/>
                        <a:t>Kirsten Pörtner</a:t>
                      </a:r>
                      <a:endParaRPr lang="de-DE" sz="900" dirty="0"/>
                    </a:p>
                  </a:txBody>
                  <a:tcPr/>
                </a:tc>
              </a:tr>
              <a:tr h="389440">
                <a:tc>
                  <a:txBody>
                    <a:bodyPr/>
                    <a:lstStyle/>
                    <a:p>
                      <a:r>
                        <a:rPr lang="de-DE" sz="900" dirty="0" smtClean="0"/>
                        <a:t>ST</a:t>
                      </a:r>
                      <a:endParaRPr lang="de-DE" sz="900" dirty="0"/>
                    </a:p>
                  </a:txBody>
                  <a:tcPr/>
                </a:tc>
                <a:tc>
                  <a:txBody>
                    <a:bodyPr/>
                    <a:lstStyle/>
                    <a:p>
                      <a:r>
                        <a:rPr lang="de-DE" sz="900" dirty="0" smtClean="0"/>
                        <a:t>Wittenberg</a:t>
                      </a:r>
                      <a:endParaRPr lang="de-DE" sz="900" dirty="0"/>
                    </a:p>
                  </a:txBody>
                  <a:tcPr/>
                </a:tc>
                <a:tc>
                  <a:txBody>
                    <a:bodyPr/>
                    <a:lstStyle/>
                    <a:p>
                      <a:r>
                        <a:rPr lang="de-DE" sz="900" dirty="0" smtClean="0"/>
                        <a:t>26.03.2020</a:t>
                      </a:r>
                      <a:endParaRPr lang="de-DE" sz="900" dirty="0"/>
                    </a:p>
                  </a:txBody>
                  <a:tcPr/>
                </a:tc>
                <a:tc>
                  <a:txBody>
                    <a:bodyPr/>
                    <a:lstStyle/>
                    <a:p>
                      <a:r>
                        <a:rPr lang="de-DE" sz="900" dirty="0" smtClean="0">
                          <a:solidFill>
                            <a:schemeClr val="tx1"/>
                          </a:solidFill>
                        </a:rPr>
                        <a:t>Großer Ausbruch LK Wittenberg – Unterstützung bei </a:t>
                      </a:r>
                      <a:r>
                        <a:rPr lang="de-DE" sz="900" dirty="0" err="1" smtClean="0">
                          <a:solidFill>
                            <a:schemeClr val="tx1"/>
                          </a:solidFill>
                        </a:rPr>
                        <a:t>KoNa</a:t>
                      </a:r>
                      <a:r>
                        <a:rPr lang="de-DE" sz="900" dirty="0" smtClean="0">
                          <a:solidFill>
                            <a:schemeClr val="tx1"/>
                          </a:solidFill>
                        </a:rPr>
                        <a:t>  in Altenpflegeheim  </a:t>
                      </a:r>
                      <a:r>
                        <a:rPr lang="de-DE" sz="900" dirty="0" err="1" smtClean="0">
                          <a:solidFill>
                            <a:schemeClr val="tx1"/>
                          </a:solidFill>
                        </a:rPr>
                        <a:t>zusätzl</a:t>
                      </a:r>
                      <a:r>
                        <a:rPr lang="de-DE" sz="900" dirty="0" smtClean="0">
                          <a:solidFill>
                            <a:schemeClr val="tx1"/>
                          </a:solidFill>
                        </a:rPr>
                        <a:t>. Ausbruch in Krankenhaus</a:t>
                      </a:r>
                      <a:endParaRPr lang="de-DE" sz="900" kern="1200" dirty="0" smtClean="0">
                        <a:solidFill>
                          <a:schemeClr val="tx1"/>
                        </a:solidFill>
                        <a:latin typeface="+mn-lt"/>
                        <a:ea typeface="+mn-ea"/>
                        <a:cs typeface="+mn-cs"/>
                      </a:endParaRPr>
                    </a:p>
                  </a:txBody>
                  <a:tcPr/>
                </a:tc>
                <a:tc>
                  <a:txBody>
                    <a:bodyPr/>
                    <a:lstStyle/>
                    <a:p>
                      <a:pPr marL="0" indent="0">
                        <a:buFont typeface="Arial" panose="020B0604020202020204" pitchFamily="34" charset="0"/>
                        <a:buNone/>
                      </a:pPr>
                      <a:r>
                        <a:rPr lang="de-DE" sz="900" smtClean="0"/>
                        <a:t>Christina Frank,</a:t>
                      </a:r>
                      <a:r>
                        <a:rPr lang="de-DE" sz="900" baseline="0" smtClean="0"/>
                        <a:t> </a:t>
                      </a:r>
                      <a:r>
                        <a:rPr lang="de-DE" sz="900" smtClean="0"/>
                        <a:t>Marina Lewandowsky,</a:t>
                      </a:r>
                      <a:r>
                        <a:rPr lang="de-DE" sz="900" baseline="0" smtClean="0"/>
                        <a:t> </a:t>
                      </a:r>
                      <a:r>
                        <a:rPr lang="de-DE" sz="900" dirty="0" smtClean="0"/>
                        <a:t>Neil Saad</a:t>
                      </a:r>
                      <a:endParaRPr lang="de-DE" sz="900" dirty="0"/>
                    </a:p>
                  </a:txBody>
                  <a:tcPr/>
                </a:tc>
              </a:tr>
              <a:tr h="322462">
                <a:tc>
                  <a:txBody>
                    <a:bodyPr/>
                    <a:lstStyle/>
                    <a:p>
                      <a:r>
                        <a:rPr lang="de-DE" sz="900" dirty="0" smtClean="0"/>
                        <a:t>HH</a:t>
                      </a:r>
                      <a:endParaRPr lang="de-DE" sz="900" dirty="0"/>
                    </a:p>
                  </a:txBody>
                  <a:tcPr/>
                </a:tc>
                <a:tc>
                  <a:txBody>
                    <a:bodyPr/>
                    <a:lstStyle/>
                    <a:p>
                      <a:r>
                        <a:rPr lang="de-DE" sz="900" dirty="0" smtClean="0"/>
                        <a:t>Hamburg</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30.03.2020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Probleme mit der Datenerfassung und Übermittlung</a:t>
                      </a:r>
                    </a:p>
                  </a:txBody>
                  <a:tcPr/>
                </a:tc>
                <a:tc>
                  <a:txBody>
                    <a:bodyPr/>
                    <a:lstStyle/>
                    <a:p>
                      <a:pPr marL="0" indent="0">
                        <a:buFont typeface="Arial" panose="020B0604020202020204" pitchFamily="34" charset="0"/>
                        <a:buNone/>
                      </a:pPr>
                      <a:r>
                        <a:rPr lang="de-DE" sz="900" dirty="0" smtClean="0"/>
                        <a:t>Herman Claus</a:t>
                      </a:r>
                      <a:endParaRPr lang="de-DE" sz="900" dirty="0"/>
                    </a:p>
                  </a:txBody>
                  <a:tcPr/>
                </a:tc>
              </a:tr>
              <a:tr h="389440">
                <a:tc>
                  <a:txBody>
                    <a:bodyPr/>
                    <a:lstStyle/>
                    <a:p>
                      <a:r>
                        <a:rPr lang="de-DE" sz="900" dirty="0" smtClean="0"/>
                        <a:t>BB</a:t>
                      </a:r>
                      <a:endParaRPr lang="de-DE" sz="900" dirty="0"/>
                    </a:p>
                  </a:txBody>
                  <a:tcPr/>
                </a:tc>
                <a:tc>
                  <a:txBody>
                    <a:bodyPr/>
                    <a:lstStyle/>
                    <a:p>
                      <a:r>
                        <a:rPr lang="de-DE" sz="900" dirty="0" smtClean="0"/>
                        <a:t>Potsdam</a:t>
                      </a:r>
                      <a:endParaRPr lang="de-DE" sz="900" dirty="0"/>
                    </a:p>
                  </a:txBody>
                  <a:tcPr/>
                </a:tc>
                <a:tc>
                  <a:txBody>
                    <a:bodyPr/>
                    <a:lstStyle/>
                    <a:p>
                      <a:r>
                        <a:rPr lang="de-DE" sz="900" dirty="0" smtClean="0"/>
                        <a:t>03.04.2020</a:t>
                      </a:r>
                      <a:endParaRPr lang="de-DE" sz="900" dirty="0"/>
                    </a:p>
                  </a:txBody>
                  <a:tcPr/>
                </a:tc>
                <a:tc>
                  <a:txBody>
                    <a:bodyPr/>
                    <a:lstStyle/>
                    <a:p>
                      <a:r>
                        <a:rPr lang="de-DE" sz="900" dirty="0" smtClean="0"/>
                        <a:t>Ausbruch im</a:t>
                      </a:r>
                      <a:r>
                        <a:rPr lang="de-DE" sz="900" baseline="0" dirty="0" smtClean="0"/>
                        <a:t> </a:t>
                      </a:r>
                      <a:r>
                        <a:rPr lang="de-DE" sz="900" dirty="0" smtClean="0"/>
                        <a:t>Ernst-von-Bergmann-Klinikum Potsdam</a:t>
                      </a:r>
                    </a:p>
                  </a:txBody>
                  <a:tcPr/>
                </a:tc>
                <a:tc>
                  <a:txBody>
                    <a:bodyPr/>
                    <a:lstStyle/>
                    <a:p>
                      <a:pPr marL="0" indent="0">
                        <a:buFont typeface="Arial" panose="020B0604020202020204" pitchFamily="34" charset="0"/>
                        <a:buNone/>
                      </a:pPr>
                      <a:r>
                        <a:rPr lang="de-DE" sz="900" smtClean="0"/>
                        <a:t>Tim Eckmanns,</a:t>
                      </a:r>
                      <a:r>
                        <a:rPr lang="de-DE" sz="900" baseline="0" smtClean="0"/>
                        <a:t> </a:t>
                      </a:r>
                      <a:r>
                        <a:rPr lang="de-DE" sz="900" dirty="0" smtClean="0"/>
                        <a:t>Muna </a:t>
                      </a:r>
                      <a:r>
                        <a:rPr lang="de-DE" sz="900" smtClean="0"/>
                        <a:t>Abu Sin,</a:t>
                      </a:r>
                      <a:r>
                        <a:rPr lang="de-DE" sz="900" baseline="0" smtClean="0"/>
                        <a:t> </a:t>
                      </a:r>
                      <a:r>
                        <a:rPr lang="de-DE" sz="900" baseline="0" dirty="0" smtClean="0"/>
                        <a:t>Felix </a:t>
                      </a:r>
                      <a:r>
                        <a:rPr lang="de-DE" sz="900" baseline="0" dirty="0" err="1" smtClean="0"/>
                        <a:t>Moek</a:t>
                      </a:r>
                      <a:endParaRPr lang="de-DE" sz="900" dirty="0"/>
                    </a:p>
                  </a:txBody>
                  <a:tcPr/>
                </a:tc>
              </a:tr>
              <a:tr h="372934">
                <a:tc>
                  <a:txBody>
                    <a:bodyPr/>
                    <a:lstStyle/>
                    <a:p>
                      <a:r>
                        <a:rPr lang="de-DE" sz="900" dirty="0" smtClean="0"/>
                        <a:t>ST</a:t>
                      </a:r>
                      <a:endParaRPr lang="de-DE" sz="900" dirty="0"/>
                    </a:p>
                  </a:txBody>
                  <a:tcPr/>
                </a:tc>
                <a:tc>
                  <a:txBody>
                    <a:bodyPr/>
                    <a:lstStyle/>
                    <a:p>
                      <a:r>
                        <a:rPr lang="de-DE" sz="900" dirty="0" smtClean="0"/>
                        <a:t>Halberstadt</a:t>
                      </a:r>
                      <a:endParaRPr lang="de-DE" sz="900" dirty="0"/>
                    </a:p>
                  </a:txBody>
                  <a:tcPr/>
                </a:tc>
                <a:tc>
                  <a:txBody>
                    <a:bodyPr/>
                    <a:lstStyle/>
                    <a:p>
                      <a:r>
                        <a:rPr lang="de-DE" sz="900" dirty="0" smtClean="0"/>
                        <a:t>03.04.2020</a:t>
                      </a:r>
                      <a:endParaRPr lang="de-DE" sz="900" dirty="0"/>
                    </a:p>
                  </a:txBody>
                  <a:tcPr/>
                </a:tc>
                <a:tc>
                  <a:txBody>
                    <a:bodyPr/>
                    <a:lstStyle/>
                    <a:p>
                      <a:r>
                        <a:rPr lang="de-DE" sz="900" dirty="0" smtClean="0"/>
                        <a:t>Ausbruch in einer Flüchtlingsunterkunft</a:t>
                      </a:r>
                    </a:p>
                  </a:txBody>
                  <a:tcPr/>
                </a:tc>
                <a:tc>
                  <a:txBody>
                    <a:bodyPr/>
                    <a:lstStyle/>
                    <a:p>
                      <a:pPr marL="0" indent="0">
                        <a:buFont typeface="Arial" panose="020B0604020202020204" pitchFamily="34" charset="0"/>
                        <a:buNone/>
                      </a:pPr>
                      <a:r>
                        <a:rPr lang="de-DE" sz="900" smtClean="0"/>
                        <a:t>Sabine Vygen-Bonnet,</a:t>
                      </a:r>
                      <a:r>
                        <a:rPr lang="de-DE" sz="900" baseline="0" smtClean="0"/>
                        <a:t> </a:t>
                      </a:r>
                      <a:r>
                        <a:rPr lang="de-DE" sz="900" dirty="0" err="1" smtClean="0"/>
                        <a:t>Navina</a:t>
                      </a:r>
                      <a:r>
                        <a:rPr lang="de-DE" sz="900" dirty="0" smtClean="0"/>
                        <a:t> </a:t>
                      </a:r>
                      <a:r>
                        <a:rPr lang="de-DE" sz="900" dirty="0" err="1" smtClean="0"/>
                        <a:t>Sarma</a:t>
                      </a:r>
                      <a:endParaRPr lang="de-DE" sz="900" dirty="0"/>
                    </a:p>
                  </a:txBody>
                  <a:tcPr/>
                </a:tc>
              </a:tr>
              <a:tr h="539225">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 Hellersdorf &amp; Lichtenberg</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03.04.2020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Ausbruch in Unfallkrankenhaus  Hellersdorf– 3 </a:t>
                      </a:r>
                      <a:r>
                        <a:rPr lang="de-DE" sz="900" smtClean="0">
                          <a:solidFill>
                            <a:schemeClr val="tx1"/>
                          </a:solidFill>
                        </a:rPr>
                        <a:t>nosokomiale Infektionen, </a:t>
                      </a:r>
                      <a:r>
                        <a:rPr lang="de-DE" sz="900" dirty="0" smtClean="0">
                          <a:solidFill>
                            <a:schemeClr val="tx1"/>
                          </a:solidFill>
                        </a:rPr>
                        <a:t>25 MA positiv; Ausbruch in KH Lichtenberg</a:t>
                      </a:r>
                    </a:p>
                  </a:txBody>
                  <a:tcPr/>
                </a:tc>
                <a:tc>
                  <a:txBody>
                    <a:bodyPr/>
                    <a:lstStyle/>
                    <a:p>
                      <a:pPr marL="0" indent="0">
                        <a:buFont typeface="Arial" panose="020B0604020202020204" pitchFamily="34" charset="0"/>
                        <a:buNone/>
                      </a:pPr>
                      <a:r>
                        <a:rPr lang="de-DE" sz="900" smtClean="0">
                          <a:solidFill>
                            <a:schemeClr val="tx1"/>
                          </a:solidFill>
                        </a:rPr>
                        <a:t>Tim Eckmanns,</a:t>
                      </a:r>
                      <a:r>
                        <a:rPr lang="de-DE" sz="900" baseline="0" smtClean="0">
                          <a:solidFill>
                            <a:schemeClr val="tx1"/>
                          </a:solidFill>
                        </a:rPr>
                        <a:t> </a:t>
                      </a:r>
                      <a:r>
                        <a:rPr lang="de-DE" sz="900" dirty="0" smtClean="0">
                          <a:solidFill>
                            <a:schemeClr val="tx1"/>
                          </a:solidFill>
                        </a:rPr>
                        <a:t>Sebastian Haller</a:t>
                      </a:r>
                      <a:endParaRPr lang="de-DE" sz="900" dirty="0">
                        <a:solidFill>
                          <a:schemeClr val="tx1"/>
                        </a:solidFill>
                      </a:endParaRPr>
                    </a:p>
                  </a:txBody>
                  <a:tcPr/>
                </a:tc>
              </a:tr>
              <a:tr h="3894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HB</a:t>
                      </a:r>
                    </a:p>
                    <a:p>
                      <a:endParaRPr lang="de-DE" sz="900" dirty="0">
                        <a:solidFill>
                          <a:schemeClr val="tx1"/>
                        </a:solidFill>
                      </a:endParaRPr>
                    </a:p>
                  </a:txBody>
                  <a:tcPr/>
                </a:tc>
                <a:tc>
                  <a:txBody>
                    <a:bodyPr/>
                    <a:lstStyle/>
                    <a:p>
                      <a:r>
                        <a:rPr lang="de-DE" sz="900" dirty="0" smtClean="0">
                          <a:solidFill>
                            <a:schemeClr val="tx1"/>
                          </a:solidFill>
                        </a:rPr>
                        <a:t>Bremen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08.04.2020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Klinikum Links der Weser – noch keine genauen</a:t>
                      </a:r>
                      <a:r>
                        <a:rPr lang="de-DE" sz="900" kern="1200" baseline="0" dirty="0" smtClean="0">
                          <a:solidFill>
                            <a:schemeClr val="tx1"/>
                          </a:solidFill>
                          <a:latin typeface="+mn-lt"/>
                          <a:ea typeface="+mn-ea"/>
                          <a:cs typeface="+mn-cs"/>
                        </a:rPr>
                        <a:t> Infos</a:t>
                      </a: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dirty="0" smtClean="0">
                          <a:solidFill>
                            <a:schemeClr val="tx1"/>
                          </a:solidFill>
                        </a:rPr>
                        <a:t>Tim </a:t>
                      </a:r>
                      <a:r>
                        <a:rPr lang="de-DE" sz="900" dirty="0" err="1" smtClean="0">
                          <a:solidFill>
                            <a:schemeClr val="tx1"/>
                          </a:solidFill>
                        </a:rPr>
                        <a:t>Eckmanns</a:t>
                      </a:r>
                      <a:r>
                        <a:rPr lang="de-DE" sz="900" dirty="0" smtClean="0">
                          <a:solidFill>
                            <a:schemeClr val="tx1"/>
                          </a:solidFill>
                        </a:rPr>
                        <a:t> &amp;</a:t>
                      </a:r>
                      <a:r>
                        <a:rPr lang="de-DE" sz="900" baseline="0" dirty="0" smtClean="0">
                          <a:solidFill>
                            <a:schemeClr val="tx1"/>
                          </a:solidFill>
                        </a:rPr>
                        <a:t> Sebastian Haller</a:t>
                      </a:r>
                      <a:endParaRPr lang="de-DE" sz="900" dirty="0">
                        <a:solidFill>
                          <a:schemeClr val="tx1"/>
                        </a:solidFill>
                      </a:endParaRPr>
                    </a:p>
                  </a:txBody>
                  <a:tcPr/>
                </a:tc>
              </a:tr>
            </a:tbl>
          </a:graphicData>
        </a:graphic>
      </p:graphicFrame>
    </p:spTree>
    <p:extLst>
      <p:ext uri="{BB962C8B-B14F-4D97-AF65-F5344CB8AC3E}">
        <p14:creationId xmlns:p14="http://schemas.microsoft.com/office/powerpoint/2010/main" val="670559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22.05.2020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84</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Amtshilfeersuchen II</a:t>
            </a:r>
            <a:endParaRPr lang="de-DE" sz="2000" dirty="0">
              <a:solidFill>
                <a:schemeClr val="bg1"/>
              </a:solidFill>
            </a:endParaRPr>
          </a:p>
        </p:txBody>
      </p:sp>
      <p:graphicFrame>
        <p:nvGraphicFramePr>
          <p:cNvPr id="6" name="Tabelle 5"/>
          <p:cNvGraphicFramePr>
            <a:graphicFrameLocks noGrp="1"/>
          </p:cNvGraphicFramePr>
          <p:nvPr>
            <p:extLst>
              <p:ext uri="{D42A27DB-BD31-4B8C-83A1-F6EECF244321}">
                <p14:modId xmlns:p14="http://schemas.microsoft.com/office/powerpoint/2010/main" val="3080325043"/>
              </p:ext>
            </p:extLst>
          </p:nvPr>
        </p:nvGraphicFramePr>
        <p:xfrm>
          <a:off x="112142" y="823479"/>
          <a:ext cx="8865603" cy="5157874"/>
        </p:xfrm>
        <a:graphic>
          <a:graphicData uri="http://schemas.openxmlformats.org/drawingml/2006/table">
            <a:tbl>
              <a:tblPr firstRow="1" bandRow="1">
                <a:tableStyleId>{5C22544A-7EE6-4342-B048-85BDC9FD1C3A}</a:tableStyleId>
              </a:tblPr>
              <a:tblGrid>
                <a:gridCol w="772416"/>
                <a:gridCol w="965107"/>
                <a:gridCol w="1017087"/>
                <a:gridCol w="3865659"/>
                <a:gridCol w="2245334"/>
              </a:tblGrid>
              <a:tr h="280235">
                <a:tc>
                  <a:txBody>
                    <a:bodyPr/>
                    <a:lstStyle/>
                    <a:p>
                      <a:r>
                        <a:rPr lang="de-DE" sz="1050" dirty="0" smtClean="0"/>
                        <a:t>BL</a:t>
                      </a:r>
                      <a:endParaRPr lang="de-DE" sz="1050" dirty="0"/>
                    </a:p>
                  </a:txBody>
                  <a:tcPr/>
                </a:tc>
                <a:tc>
                  <a:txBody>
                    <a:bodyPr/>
                    <a:lstStyle/>
                    <a:p>
                      <a:r>
                        <a:rPr lang="de-DE" sz="1050" dirty="0" smtClean="0"/>
                        <a:t>Kreis</a:t>
                      </a:r>
                      <a:endParaRPr lang="de-DE" sz="1050" dirty="0"/>
                    </a:p>
                  </a:txBody>
                  <a:tcPr/>
                </a:tc>
                <a:tc>
                  <a:txBody>
                    <a:bodyPr/>
                    <a:lstStyle/>
                    <a:p>
                      <a:r>
                        <a:rPr lang="de-DE" sz="1050" dirty="0" smtClean="0"/>
                        <a:t>Datum Beginn</a:t>
                      </a:r>
                      <a:endParaRPr lang="de-DE" sz="1050" dirty="0"/>
                    </a:p>
                  </a:txBody>
                  <a:tcPr/>
                </a:tc>
                <a:tc>
                  <a:txBody>
                    <a:bodyPr/>
                    <a:lstStyle/>
                    <a:p>
                      <a:r>
                        <a:rPr lang="de-DE" sz="1050" dirty="0" smtClean="0"/>
                        <a:t>Details</a:t>
                      </a:r>
                      <a:endParaRPr lang="de-DE" sz="1050" dirty="0"/>
                    </a:p>
                  </a:txBody>
                  <a:tcPr/>
                </a:tc>
                <a:tc>
                  <a:txBody>
                    <a:bodyPr/>
                    <a:lstStyle/>
                    <a:p>
                      <a:r>
                        <a:rPr lang="de-DE" sz="1050" dirty="0" smtClean="0"/>
                        <a:t>RKI-Mitarbeitende</a:t>
                      </a:r>
                      <a:endParaRPr lang="de-DE" sz="1050" dirty="0"/>
                    </a:p>
                  </a:txBody>
                  <a:tcPr/>
                </a:tc>
              </a:tr>
              <a:tr h="389440">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17.04.2020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Berlin Trompete</a:t>
                      </a:r>
                      <a:r>
                        <a:rPr lang="de-DE" sz="900" kern="1200" baseline="0" dirty="0" smtClean="0">
                          <a:solidFill>
                            <a:schemeClr val="tx1"/>
                          </a:solidFill>
                          <a:latin typeface="+mn-lt"/>
                          <a:ea typeface="+mn-ea"/>
                          <a:cs typeface="+mn-cs"/>
                        </a:rPr>
                        <a:t> (GA Mitte)</a:t>
                      </a: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smtClean="0">
                          <a:solidFill>
                            <a:schemeClr val="tx1"/>
                          </a:solidFill>
                        </a:rPr>
                        <a:t>Nadine Muller, </a:t>
                      </a:r>
                      <a:r>
                        <a:rPr lang="de-DE" sz="900" dirty="0" smtClean="0">
                          <a:solidFill>
                            <a:schemeClr val="tx1"/>
                          </a:solidFill>
                        </a:rPr>
                        <a:t>Nadine Zeitlmann</a:t>
                      </a:r>
                      <a:endParaRPr lang="de-DE" sz="900" dirty="0">
                        <a:solidFill>
                          <a:schemeClr val="tx1"/>
                        </a:solidFill>
                      </a:endParaRPr>
                    </a:p>
                  </a:txBody>
                  <a:tcPr/>
                </a:tc>
              </a:tr>
              <a:tr h="252898">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20.04.2020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Berliner Domchor</a:t>
                      </a: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smtClean="0">
                          <a:solidFill>
                            <a:schemeClr val="tx1"/>
                          </a:solidFill>
                        </a:rPr>
                        <a:t>Udo Buchholz, </a:t>
                      </a:r>
                      <a:r>
                        <a:rPr lang="de-DE" sz="900" dirty="0" smtClean="0">
                          <a:solidFill>
                            <a:schemeClr val="tx1"/>
                          </a:solidFill>
                        </a:rPr>
                        <a:t>Felix</a:t>
                      </a:r>
                      <a:r>
                        <a:rPr lang="de-DE" sz="900" baseline="0" dirty="0" smtClean="0">
                          <a:solidFill>
                            <a:schemeClr val="tx1"/>
                          </a:solidFill>
                        </a:rPr>
                        <a:t> Reichert</a:t>
                      </a:r>
                      <a:endParaRPr lang="de-DE" sz="900" dirty="0">
                        <a:solidFill>
                          <a:schemeClr val="tx1"/>
                        </a:solidFill>
                      </a:endParaRPr>
                    </a:p>
                  </a:txBody>
                  <a:tcPr/>
                </a:tc>
              </a:tr>
              <a:tr h="389440">
                <a:tc>
                  <a:txBody>
                    <a:bodyPr/>
                    <a:lstStyle/>
                    <a:p>
                      <a:r>
                        <a:rPr lang="de-DE" sz="900" dirty="0" smtClean="0"/>
                        <a:t>BE</a:t>
                      </a:r>
                      <a:endParaRPr lang="de-DE" sz="900" dirty="0"/>
                    </a:p>
                  </a:txBody>
                  <a:tcPr anchor="ctr"/>
                </a:tc>
                <a:tc>
                  <a:txBody>
                    <a:bodyPr/>
                    <a:lstStyle/>
                    <a:p>
                      <a:r>
                        <a:rPr lang="de-DE" sz="900" dirty="0" smtClean="0"/>
                        <a:t>Berlin</a:t>
                      </a:r>
                      <a:endParaRPr lang="de-DE" sz="900" dirty="0"/>
                    </a:p>
                  </a:txBody>
                  <a:tcPr anchor="ctr"/>
                </a:tc>
                <a:tc>
                  <a:txBody>
                    <a:bodyPr/>
                    <a:lstStyle/>
                    <a:p>
                      <a:r>
                        <a:rPr lang="de-DE" sz="900" dirty="0" smtClean="0"/>
                        <a:t>05.05.2020</a:t>
                      </a:r>
                      <a:endParaRPr lang="de-DE" sz="900" dirty="0"/>
                    </a:p>
                  </a:txBody>
                  <a:tcPr anchor="ctr"/>
                </a:tc>
                <a:tc>
                  <a:txBody>
                    <a:bodyPr/>
                    <a:lstStyle/>
                    <a:p>
                      <a:r>
                        <a:rPr lang="de-DE" sz="900" dirty="0" smtClean="0"/>
                        <a:t>Lichtenberg-Altenpflegeheim</a:t>
                      </a:r>
                      <a:endParaRPr lang="de-DE" sz="900" dirty="0"/>
                    </a:p>
                  </a:txBody>
                  <a:tcPr anchor="ctr"/>
                </a:tc>
                <a:tc>
                  <a:txBody>
                    <a:bodyPr/>
                    <a:lstStyle/>
                    <a:p>
                      <a:pPr marL="0" indent="0">
                        <a:buFont typeface="Arial" panose="020B0604020202020204" pitchFamily="34" charset="0"/>
                        <a:buNone/>
                      </a:pPr>
                      <a:r>
                        <a:rPr lang="de-DE" sz="900" dirty="0" smtClean="0"/>
                        <a:t>FG37</a:t>
                      </a:r>
                      <a:endParaRPr lang="de-DE" sz="900" dirty="0"/>
                    </a:p>
                  </a:txBody>
                  <a:tcPr anchor="ctr"/>
                </a:tc>
              </a:tr>
              <a:tr h="389440">
                <a:tc>
                  <a:txBody>
                    <a:bodyPr/>
                    <a:lstStyle/>
                    <a:p>
                      <a:r>
                        <a:rPr lang="de-DE" sz="900" smtClean="0"/>
                        <a:t>SN</a:t>
                      </a:r>
                      <a:endParaRPr lang="de-DE" sz="900" dirty="0"/>
                    </a:p>
                  </a:txBody>
                  <a:tcPr/>
                </a:tc>
                <a:tc>
                  <a:txBody>
                    <a:bodyPr/>
                    <a:lstStyle/>
                    <a:p>
                      <a:r>
                        <a:rPr lang="de-DE" sz="900" dirty="0" smtClean="0"/>
                        <a:t>Sachsen</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05.05.2020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Krankenhaus </a:t>
                      </a:r>
                      <a:r>
                        <a:rPr lang="de-DE" sz="900" dirty="0" err="1" smtClean="0"/>
                        <a:t>geriatrie-Obergöltsch-Rodewsch</a:t>
                      </a:r>
                      <a:endParaRPr lang="de-DE" sz="900" dirty="0" smtClean="0"/>
                    </a:p>
                  </a:txBody>
                  <a:tcPr/>
                </a:tc>
                <a:tc>
                  <a:txBody>
                    <a:bodyPr/>
                    <a:lstStyle/>
                    <a:p>
                      <a:pPr marL="0" indent="0">
                        <a:buFont typeface="Arial" panose="020B0604020202020204" pitchFamily="34" charset="0"/>
                        <a:buNone/>
                      </a:pPr>
                      <a:r>
                        <a:rPr lang="de-DE" sz="900" dirty="0" smtClean="0"/>
                        <a:t>FG37</a:t>
                      </a:r>
                      <a:endParaRPr lang="de-DE" sz="900" dirty="0"/>
                    </a:p>
                  </a:txBody>
                  <a:tcPr/>
                </a:tc>
              </a:tr>
              <a:tr h="274600">
                <a:tc>
                  <a:txBody>
                    <a:bodyPr/>
                    <a:lstStyle/>
                    <a:p>
                      <a:r>
                        <a:rPr lang="de-DE" sz="900" dirty="0" smtClean="0"/>
                        <a:t>NI</a:t>
                      </a:r>
                      <a:endParaRPr lang="de-DE" sz="900" dirty="0"/>
                    </a:p>
                  </a:txBody>
                  <a:tcPr/>
                </a:tc>
                <a:tc>
                  <a:txBody>
                    <a:bodyPr/>
                    <a:lstStyle/>
                    <a:p>
                      <a:r>
                        <a:rPr lang="de-DE" sz="900" dirty="0" smtClean="0"/>
                        <a:t>Cuxhaven</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03.05.2020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Crew-Mitglieder „ Mein Schiff“</a:t>
                      </a:r>
                    </a:p>
                  </a:txBody>
                  <a:tcPr/>
                </a:tc>
                <a:tc>
                  <a:txBody>
                    <a:bodyPr/>
                    <a:lstStyle/>
                    <a:p>
                      <a:pPr marL="0" indent="0">
                        <a:buFont typeface="Arial" panose="020B0604020202020204" pitchFamily="34" charset="0"/>
                        <a:buNone/>
                      </a:pPr>
                      <a:r>
                        <a:rPr lang="de-DE" sz="900" dirty="0" smtClean="0"/>
                        <a:t>FG37, FG32</a:t>
                      </a:r>
                      <a:endParaRPr lang="de-DE" sz="900" dirty="0"/>
                    </a:p>
                  </a:txBody>
                  <a:tcPr/>
                </a:tc>
              </a:tr>
              <a:tr h="389440">
                <a:tc>
                  <a:txBody>
                    <a:bodyPr/>
                    <a:lstStyle/>
                    <a:p>
                      <a:r>
                        <a:rPr lang="de-DE" sz="900" dirty="0" smtClean="0"/>
                        <a:t>TH</a:t>
                      </a:r>
                      <a:endParaRPr lang="de-DE" sz="900" dirty="0"/>
                    </a:p>
                  </a:txBody>
                  <a:tcPr anchor="ctr"/>
                </a:tc>
                <a:tc>
                  <a:txBody>
                    <a:bodyPr/>
                    <a:lstStyle/>
                    <a:p>
                      <a:r>
                        <a:rPr lang="de-DE" sz="900" dirty="0" smtClean="0"/>
                        <a:t>LK Sonneberg</a:t>
                      </a:r>
                      <a:endParaRPr lang="de-DE" sz="900" dirty="0"/>
                    </a:p>
                  </a:txBody>
                  <a:tcPr anchor="ctr"/>
                </a:tc>
                <a:tc>
                  <a:txBody>
                    <a:bodyPr/>
                    <a:lstStyle/>
                    <a:p>
                      <a:r>
                        <a:rPr lang="de-DE" sz="900" dirty="0" smtClean="0"/>
                        <a:t>08.05.2020</a:t>
                      </a:r>
                      <a:endParaRPr lang="de-DE" sz="900" dirty="0"/>
                    </a:p>
                  </a:txBody>
                  <a:tcPr anchor="ct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dk1"/>
                          </a:solidFill>
                          <a:latin typeface="+mn-lt"/>
                          <a:ea typeface="+mn-ea"/>
                          <a:cs typeface="+mn-cs"/>
                        </a:rPr>
                        <a:t>   Ausbruch </a:t>
                      </a:r>
                      <a:r>
                        <a:rPr lang="de-DE" sz="900" kern="1200" dirty="0">
                          <a:solidFill>
                            <a:schemeClr val="dk1"/>
                          </a:solidFill>
                          <a:latin typeface="+mn-lt"/>
                          <a:ea typeface="+mn-ea"/>
                          <a:cs typeface="+mn-cs"/>
                        </a:rPr>
                        <a:t>im REGIOMED Klinikum Sonneberg </a:t>
                      </a:r>
                    </a:p>
                  </a:txBody>
                  <a:tcPr marL="9525" marR="9525" marT="9525" marB="0" anchor="ctr"/>
                </a:tc>
                <a:tc>
                  <a:txBody>
                    <a:bodyPr/>
                    <a:lstStyle/>
                    <a:p>
                      <a:pPr marL="0" indent="0">
                        <a:buFont typeface="Arial" panose="020B0604020202020204" pitchFamily="34" charset="0"/>
                        <a:buNone/>
                      </a:pPr>
                      <a:endParaRPr lang="de-DE" sz="900" dirty="0"/>
                    </a:p>
                  </a:txBody>
                  <a:tcPr anchor="ctr"/>
                </a:tc>
              </a:tr>
              <a:tr h="389440">
                <a:tc>
                  <a:txBody>
                    <a:bodyPr/>
                    <a:lstStyle/>
                    <a:p>
                      <a:pPr marL="0" indent="0" algn="l" defTabSz="457200" rtl="0" eaLnBrk="1" latinLnBrk="0" hangingPunct="1">
                        <a:buFont typeface="Arial" panose="020B0604020202020204" pitchFamily="34" charset="0"/>
                        <a:buNone/>
                      </a:pPr>
                      <a:r>
                        <a:rPr lang="de-DE" sz="900" kern="1200" dirty="0" smtClean="0">
                          <a:solidFill>
                            <a:schemeClr val="dk1"/>
                          </a:solidFill>
                          <a:latin typeface="+mn-lt"/>
                          <a:ea typeface="+mn-ea"/>
                          <a:cs typeface="+mn-cs"/>
                        </a:rPr>
                        <a:t>BW</a:t>
                      </a:r>
                      <a:endParaRPr lang="de-DE" sz="900" kern="1200" dirty="0">
                        <a:solidFill>
                          <a:schemeClr val="dk1"/>
                        </a:solidFill>
                        <a:latin typeface="+mn-lt"/>
                        <a:ea typeface="+mn-ea"/>
                        <a:cs typeface="+mn-cs"/>
                      </a:endParaRPr>
                    </a:p>
                  </a:txBody>
                  <a:tcPr anchor="ctr"/>
                </a:tc>
                <a:tc>
                  <a:txBody>
                    <a:bodyPr/>
                    <a:lstStyle/>
                    <a:p>
                      <a:pPr marL="0" indent="0" algn="l" defTabSz="457200" rtl="0" eaLnBrk="1" latinLnBrk="0" hangingPunct="1">
                        <a:buFont typeface="Arial" panose="020B0604020202020204" pitchFamily="34" charset="0"/>
                        <a:buNone/>
                      </a:pPr>
                      <a:r>
                        <a:rPr lang="de-DE" sz="900" kern="1200" dirty="0" err="1" smtClean="0">
                          <a:solidFill>
                            <a:schemeClr val="dk1"/>
                          </a:solidFill>
                          <a:latin typeface="+mn-lt"/>
                          <a:ea typeface="+mn-ea"/>
                          <a:cs typeface="+mn-cs"/>
                        </a:rPr>
                        <a:t>Enzkreis</a:t>
                      </a:r>
                      <a:endParaRPr lang="de-DE" sz="900" kern="1200" dirty="0">
                        <a:solidFill>
                          <a:schemeClr val="dk1"/>
                        </a:solidFill>
                        <a:latin typeface="+mn-lt"/>
                        <a:ea typeface="+mn-ea"/>
                        <a:cs typeface="+mn-cs"/>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kern="1200" dirty="0" smtClean="0">
                          <a:solidFill>
                            <a:schemeClr val="dk1"/>
                          </a:solidFill>
                          <a:latin typeface="+mn-lt"/>
                          <a:ea typeface="+mn-ea"/>
                          <a:cs typeface="+mn-cs"/>
                        </a:rPr>
                        <a:t>09.05.2020</a:t>
                      </a:r>
                    </a:p>
                  </a:txBody>
                  <a:tcPr anchor="ctr"/>
                </a:tc>
                <a:tc>
                  <a:txBody>
                    <a:bodyPr/>
                    <a:lstStyle/>
                    <a:p>
                      <a:pPr marL="0" indent="0" algn="l" defTabSz="457200" rtl="0" eaLnBrk="1" latinLnBrk="0" hangingPunct="1">
                        <a:buFont typeface="Arial" panose="020B0604020202020204" pitchFamily="34" charset="0"/>
                        <a:buNone/>
                      </a:pPr>
                      <a:r>
                        <a:rPr lang="de-DE" sz="900" kern="1200" dirty="0" smtClean="0">
                          <a:solidFill>
                            <a:schemeClr val="dk1"/>
                          </a:solidFill>
                          <a:latin typeface="+mn-lt"/>
                          <a:ea typeface="+mn-ea"/>
                          <a:cs typeface="+mn-cs"/>
                        </a:rPr>
                        <a:t>Fleischverarbeitende Fabrik</a:t>
                      </a:r>
                    </a:p>
                  </a:txBody>
                  <a:tcPr anchor="ctr"/>
                </a:tc>
                <a:tc>
                  <a:txBody>
                    <a:bodyPr/>
                    <a:lstStyle/>
                    <a:p>
                      <a:pPr marL="0" indent="0" algn="l" defTabSz="457200" rtl="0" eaLnBrk="1" latinLnBrk="0" hangingPunct="1">
                        <a:buFont typeface="Arial" panose="020B0604020202020204" pitchFamily="34" charset="0"/>
                        <a:buNone/>
                      </a:pPr>
                      <a:r>
                        <a:rPr lang="de-DE" sz="900" kern="1200" dirty="0" smtClean="0">
                          <a:solidFill>
                            <a:schemeClr val="dk1"/>
                          </a:solidFill>
                          <a:latin typeface="+mn-lt"/>
                          <a:ea typeface="+mn-ea"/>
                          <a:cs typeface="+mn-cs"/>
                        </a:rPr>
                        <a:t>FG35</a:t>
                      </a:r>
                      <a:endParaRPr lang="de-DE" sz="900" kern="1200" dirty="0">
                        <a:solidFill>
                          <a:schemeClr val="dk1"/>
                        </a:solidFill>
                        <a:latin typeface="+mn-lt"/>
                        <a:ea typeface="+mn-ea"/>
                        <a:cs typeface="+mn-cs"/>
                      </a:endParaRPr>
                    </a:p>
                  </a:txBody>
                  <a:tcPr anchor="ctr"/>
                </a:tc>
              </a:tr>
              <a:tr h="389440">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kern="1200" dirty="0" smtClean="0">
                        <a:solidFill>
                          <a:schemeClr val="tx1"/>
                        </a:solidFill>
                        <a:latin typeface="+mn-lt"/>
                        <a:ea typeface="+mn-ea"/>
                        <a:cs typeface="+mn-cs"/>
                      </a:endParaRPr>
                    </a:p>
                  </a:txBody>
                  <a:tcPr/>
                </a:tc>
                <a:tc>
                  <a:txBody>
                    <a:bodyPr/>
                    <a:lstStyle/>
                    <a:p>
                      <a:pPr marL="0" indent="0">
                        <a:buFont typeface="Arial" panose="020B0604020202020204" pitchFamily="34" charset="0"/>
                        <a:buNone/>
                      </a:pPr>
                      <a:endParaRPr lang="de-DE" sz="900" dirty="0"/>
                    </a:p>
                  </a:txBody>
                  <a:tcPr/>
                </a:tc>
              </a:tr>
              <a:tr h="322462">
                <a:tc>
                  <a:txBody>
                    <a:bodyPr/>
                    <a:lstStyle/>
                    <a:p>
                      <a:endParaRPr lang="de-DE" sz="900" dirty="0"/>
                    </a:p>
                  </a:txBody>
                  <a:tcPr/>
                </a:tc>
                <a:tc>
                  <a:txBody>
                    <a:bodyPr/>
                    <a:lstStyle/>
                    <a:p>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372934">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539225">
                <a:tc>
                  <a:txBody>
                    <a:bodyPr/>
                    <a:lstStyle/>
                    <a:p>
                      <a:endParaRPr lang="de-DE" sz="900" dirty="0">
                        <a:solidFill>
                          <a:schemeClr val="tx1"/>
                        </a:solidFill>
                      </a:endParaRPr>
                    </a:p>
                  </a:txBody>
                  <a:tcPr/>
                </a:tc>
                <a:tc>
                  <a:txBody>
                    <a:bodyPr/>
                    <a:lstStyle/>
                    <a:p>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indent="0">
                        <a:buFont typeface="Arial" panose="020B0604020202020204" pitchFamily="34" charset="0"/>
                        <a:buNone/>
                      </a:pPr>
                      <a:endParaRPr lang="de-DE" sz="900" dirty="0">
                        <a:solidFill>
                          <a:schemeClr val="tx1"/>
                        </a:solidFill>
                      </a:endParaRPr>
                    </a:p>
                  </a:txBody>
                  <a:tcPr/>
                </a:tc>
              </a:tr>
              <a:tr h="389440">
                <a:tc>
                  <a:txBody>
                    <a:bodyPr/>
                    <a:lstStyle/>
                    <a:p>
                      <a:endParaRPr lang="de-DE" sz="900" dirty="0">
                        <a:solidFill>
                          <a:schemeClr val="tx1"/>
                        </a:solidFill>
                      </a:endParaRPr>
                    </a:p>
                  </a:txBody>
                  <a:tcPr/>
                </a:tc>
                <a:tc>
                  <a:txBody>
                    <a:bodyPr/>
                    <a:lstStyle/>
                    <a:p>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900" dirty="0">
                        <a:solidFill>
                          <a:schemeClr val="tx1"/>
                        </a:solidFill>
                      </a:endParaRPr>
                    </a:p>
                  </a:txBody>
                  <a:tcPr/>
                </a:tc>
              </a:tr>
            </a:tbl>
          </a:graphicData>
        </a:graphic>
      </p:graphicFrame>
    </p:spTree>
    <p:extLst>
      <p:ext uri="{BB962C8B-B14F-4D97-AF65-F5344CB8AC3E}">
        <p14:creationId xmlns:p14="http://schemas.microsoft.com/office/powerpoint/2010/main" val="968637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75127" y="1095376"/>
            <a:ext cx="8092593" cy="5723088"/>
          </a:xfrm>
        </p:spPr>
        <p:txBody>
          <a:bodyPr>
            <a:normAutofit fontScale="92500" lnSpcReduction="20000"/>
          </a:bodyPr>
          <a:lstStyle/>
          <a:p>
            <a:r>
              <a:rPr lang="de-DE" dirty="0" smtClean="0">
                <a:solidFill>
                  <a:srgbClr val="045AA6"/>
                </a:solidFill>
              </a:rPr>
              <a:t>Schätzung der Reproduktionszahl (R):  </a:t>
            </a:r>
          </a:p>
          <a:p>
            <a:pPr lvl="1">
              <a:tabLst>
                <a:tab pos="1704975" algn="l"/>
              </a:tabLst>
            </a:pPr>
            <a:r>
              <a:rPr lang="de-DE" sz="1900" dirty="0" smtClean="0">
                <a:solidFill>
                  <a:srgbClr val="045AA6"/>
                </a:solidFill>
              </a:rPr>
              <a:t>Gestern: 	0,89 </a:t>
            </a:r>
            <a:r>
              <a:rPr lang="de-DE" sz="1900" dirty="0">
                <a:solidFill>
                  <a:srgbClr val="045AA6"/>
                </a:solidFill>
              </a:rPr>
              <a:t>(95%-</a:t>
            </a:r>
            <a:r>
              <a:rPr lang="de-DE" sz="1900" dirty="0" smtClean="0">
                <a:solidFill>
                  <a:srgbClr val="045AA6"/>
                </a:solidFill>
              </a:rPr>
              <a:t>Präzisionsintervall: 0,74 </a:t>
            </a:r>
            <a:r>
              <a:rPr lang="de-DE" sz="1900" dirty="0">
                <a:solidFill>
                  <a:srgbClr val="045AA6"/>
                </a:solidFill>
              </a:rPr>
              <a:t>– </a:t>
            </a:r>
            <a:r>
              <a:rPr lang="de-DE" sz="1900" dirty="0" smtClean="0">
                <a:solidFill>
                  <a:srgbClr val="045AA6"/>
                </a:solidFill>
              </a:rPr>
              <a:t>1,07) </a:t>
            </a:r>
          </a:p>
          <a:p>
            <a:pPr lvl="1">
              <a:spcBef>
                <a:spcPts val="300"/>
              </a:spcBef>
              <a:tabLst>
                <a:tab pos="1704975" algn="l"/>
              </a:tabLst>
            </a:pPr>
            <a:r>
              <a:rPr lang="de-DE" sz="1900" dirty="0" smtClean="0">
                <a:solidFill>
                  <a:srgbClr val="FF0000"/>
                </a:solidFill>
              </a:rPr>
              <a:t>Heute:	steht aus </a:t>
            </a:r>
          </a:p>
          <a:p>
            <a:pPr>
              <a:spcBef>
                <a:spcPts val="300"/>
              </a:spcBef>
            </a:pPr>
            <a:r>
              <a:rPr lang="de-DE" dirty="0" smtClean="0"/>
              <a:t>Diese Schätzung basiert auf </a:t>
            </a:r>
          </a:p>
          <a:p>
            <a:pPr lvl="1">
              <a:spcBef>
                <a:spcPts val="300"/>
              </a:spcBef>
            </a:pPr>
            <a:r>
              <a:rPr lang="de-DE" sz="1900" dirty="0" smtClean="0"/>
              <a:t>den übermittelten </a:t>
            </a:r>
            <a:r>
              <a:rPr lang="de-DE" sz="1900" dirty="0"/>
              <a:t>COVID-19 Fällen mit Stand </a:t>
            </a:r>
            <a:r>
              <a:rPr lang="de-DE" sz="1900" dirty="0" smtClean="0"/>
              <a:t>21.05.2020 </a:t>
            </a:r>
          </a:p>
          <a:p>
            <a:pPr lvl="2">
              <a:spcBef>
                <a:spcPts val="200"/>
              </a:spcBef>
            </a:pPr>
            <a:r>
              <a:rPr lang="de-DE" dirty="0" smtClean="0"/>
              <a:t>Fälle mit Erkrankungsbeginn in den letzten 3 Tagen nicht berücksichtigt</a:t>
            </a:r>
          </a:p>
          <a:p>
            <a:pPr lvl="1"/>
            <a:r>
              <a:rPr lang="de-DE" sz="1900" dirty="0" smtClean="0"/>
              <a:t>Annahme </a:t>
            </a:r>
            <a:r>
              <a:rPr lang="de-DE" sz="1900" dirty="0"/>
              <a:t>einer </a:t>
            </a:r>
            <a:r>
              <a:rPr lang="de-DE" sz="1900" dirty="0" smtClean="0"/>
              <a:t>mittleren Generationszeit </a:t>
            </a:r>
            <a:r>
              <a:rPr lang="de-DE" sz="1900" dirty="0"/>
              <a:t>von 4 </a:t>
            </a:r>
            <a:r>
              <a:rPr lang="de-DE" sz="1900" dirty="0" smtClean="0"/>
              <a:t>Tagen</a:t>
            </a:r>
            <a:endParaRPr lang="de-DE" sz="1900" dirty="0"/>
          </a:p>
          <a:p>
            <a:pPr lvl="1">
              <a:spcBef>
                <a:spcPts val="300"/>
              </a:spcBef>
            </a:pPr>
            <a:r>
              <a:rPr lang="de-DE" sz="1900" dirty="0" smtClean="0"/>
              <a:t>Verwendung </a:t>
            </a:r>
            <a:r>
              <a:rPr lang="de-DE" sz="1900" dirty="0"/>
              <a:t>eines gleitenden </a:t>
            </a:r>
            <a:r>
              <a:rPr lang="de-DE" sz="1900" dirty="0" smtClean="0"/>
              <a:t>4-Tages-Mittels </a:t>
            </a:r>
            <a:r>
              <a:rPr lang="de-DE" sz="1900" dirty="0"/>
              <a:t>der </a:t>
            </a:r>
            <a:r>
              <a:rPr lang="de-DE" sz="1900" dirty="0" err="1" smtClean="0"/>
              <a:t>Nowcasting</a:t>
            </a:r>
            <a:r>
              <a:rPr lang="de-DE" sz="1900" dirty="0" smtClean="0"/>
              <a:t>-Kurve</a:t>
            </a:r>
          </a:p>
          <a:p>
            <a:pPr lvl="1">
              <a:spcBef>
                <a:spcPts val="300"/>
              </a:spcBef>
            </a:pPr>
            <a:r>
              <a:rPr lang="de-DE" sz="1900" dirty="0" smtClean="0"/>
              <a:t>Vergleicht 4-Tages-Mittelwert </a:t>
            </a:r>
            <a:r>
              <a:rPr lang="de-DE" sz="1900" dirty="0"/>
              <a:t>der Neuerkrankungen eines Tages mit dem </a:t>
            </a:r>
            <a:r>
              <a:rPr lang="de-DE" sz="1900" dirty="0" smtClean="0"/>
              <a:t>4-Tages-Mittelwert </a:t>
            </a:r>
            <a:r>
              <a:rPr lang="de-DE" sz="1900" dirty="0"/>
              <a:t>4 Tage </a:t>
            </a:r>
            <a:r>
              <a:rPr lang="de-DE" sz="1900" dirty="0" smtClean="0"/>
              <a:t>zuvor</a:t>
            </a:r>
          </a:p>
          <a:p>
            <a:pPr>
              <a:spcBef>
                <a:spcPts val="600"/>
              </a:spcBef>
            </a:pPr>
            <a:r>
              <a:rPr lang="de-DE" dirty="0" smtClean="0">
                <a:solidFill>
                  <a:srgbClr val="045AA6"/>
                </a:solidFill>
              </a:rPr>
              <a:t>Schätzung eines stabileren R (7-Tage-R):</a:t>
            </a:r>
          </a:p>
          <a:p>
            <a:pPr lvl="1">
              <a:spcBef>
                <a:spcPts val="300"/>
              </a:spcBef>
              <a:tabLst>
                <a:tab pos="1704975" algn="l"/>
              </a:tabLst>
            </a:pPr>
            <a:r>
              <a:rPr lang="de-DE" sz="1900" dirty="0">
                <a:solidFill>
                  <a:srgbClr val="045AA6"/>
                </a:solidFill>
              </a:rPr>
              <a:t>Gestern: </a:t>
            </a:r>
            <a:r>
              <a:rPr lang="de-DE" sz="1900" dirty="0" smtClean="0">
                <a:solidFill>
                  <a:srgbClr val="045AA6"/>
                </a:solidFill>
              </a:rPr>
              <a:t>	0,92 </a:t>
            </a:r>
            <a:r>
              <a:rPr lang="de-DE" sz="1900" dirty="0">
                <a:solidFill>
                  <a:srgbClr val="045AA6"/>
                </a:solidFill>
              </a:rPr>
              <a:t>(95%-Präzisionsintervall: </a:t>
            </a:r>
            <a:r>
              <a:rPr lang="de-DE" sz="1900" dirty="0" smtClean="0">
                <a:solidFill>
                  <a:srgbClr val="045AA6"/>
                </a:solidFill>
              </a:rPr>
              <a:t>0,84 </a:t>
            </a:r>
            <a:r>
              <a:rPr lang="de-DE" sz="1900" dirty="0">
                <a:solidFill>
                  <a:srgbClr val="045AA6"/>
                </a:solidFill>
              </a:rPr>
              <a:t>– </a:t>
            </a:r>
            <a:r>
              <a:rPr lang="de-DE" sz="1900" dirty="0" smtClean="0">
                <a:solidFill>
                  <a:srgbClr val="045AA6"/>
                </a:solidFill>
              </a:rPr>
              <a:t>1,01)</a:t>
            </a:r>
            <a:endParaRPr lang="de-DE" sz="1900" dirty="0">
              <a:solidFill>
                <a:srgbClr val="045AA6"/>
              </a:solidFill>
            </a:endParaRPr>
          </a:p>
          <a:p>
            <a:pPr lvl="1">
              <a:spcBef>
                <a:spcPts val="300"/>
              </a:spcBef>
              <a:tabLst>
                <a:tab pos="1704975" algn="l"/>
              </a:tabLst>
            </a:pPr>
            <a:r>
              <a:rPr lang="de-DE" sz="1900" dirty="0">
                <a:solidFill>
                  <a:srgbClr val="FF0000"/>
                </a:solidFill>
              </a:rPr>
              <a:t>Heute:    </a:t>
            </a:r>
            <a:r>
              <a:rPr lang="de-DE" sz="1900" dirty="0" smtClean="0">
                <a:solidFill>
                  <a:srgbClr val="FF0000"/>
                </a:solidFill>
              </a:rPr>
              <a:t>	</a:t>
            </a:r>
            <a:r>
              <a:rPr lang="de-DE" sz="1900" dirty="0">
                <a:solidFill>
                  <a:srgbClr val="FF0000"/>
                </a:solidFill>
              </a:rPr>
              <a:t>steht aus </a:t>
            </a:r>
          </a:p>
          <a:p>
            <a:pPr>
              <a:spcBef>
                <a:spcPts val="600"/>
              </a:spcBef>
            </a:pPr>
            <a:r>
              <a:rPr lang="de-DE" dirty="0" smtClean="0"/>
              <a:t>Diese </a:t>
            </a:r>
            <a:r>
              <a:rPr lang="de-DE" dirty="0"/>
              <a:t>Schätzung basiert auf </a:t>
            </a:r>
            <a:endParaRPr lang="de-DE" dirty="0" smtClean="0"/>
          </a:p>
          <a:p>
            <a:pPr marL="742950" lvl="2" indent="-342900">
              <a:spcBef>
                <a:spcPts val="300"/>
              </a:spcBef>
            </a:pPr>
            <a:r>
              <a:rPr lang="de-DE" sz="1900" dirty="0"/>
              <a:t>den übermittelten COVID-19 Fällen mit Stand </a:t>
            </a:r>
            <a:r>
              <a:rPr lang="de-DE" sz="1900" dirty="0" smtClean="0"/>
              <a:t>21.05.2020 </a:t>
            </a:r>
          </a:p>
          <a:p>
            <a:pPr marL="1200150" lvl="3" indent="-342900">
              <a:spcBef>
                <a:spcPts val="300"/>
              </a:spcBef>
            </a:pPr>
            <a:r>
              <a:rPr lang="de-DE" sz="1900" dirty="0"/>
              <a:t>Fälle mit Erkrankungsbeginn in den letzten </a:t>
            </a:r>
            <a:r>
              <a:rPr lang="de-DE" sz="1900" dirty="0" smtClean="0"/>
              <a:t>4 </a:t>
            </a:r>
            <a:r>
              <a:rPr lang="de-DE" sz="1900" dirty="0"/>
              <a:t>Tagen nicht </a:t>
            </a:r>
            <a:r>
              <a:rPr lang="de-DE" sz="1900" dirty="0" smtClean="0"/>
              <a:t>berücksichtigt</a:t>
            </a:r>
          </a:p>
          <a:p>
            <a:pPr marL="742950" lvl="2" indent="-342900">
              <a:spcBef>
                <a:spcPts val="300"/>
              </a:spcBef>
            </a:pPr>
            <a:r>
              <a:rPr lang="de-DE" sz="1900" dirty="0" smtClean="0"/>
              <a:t>Annahme einer mittleren Generationszeit von 4 Tagen</a:t>
            </a:r>
          </a:p>
          <a:p>
            <a:pPr marL="742950" lvl="2" indent="-342900">
              <a:spcBef>
                <a:spcPts val="300"/>
              </a:spcBef>
            </a:pPr>
            <a:r>
              <a:rPr lang="de-DE" sz="1900" dirty="0" smtClean="0"/>
              <a:t>Verwendung </a:t>
            </a:r>
            <a:r>
              <a:rPr lang="de-DE" sz="1900" dirty="0"/>
              <a:t>eines gleitenden 7-Tages-Mittels der </a:t>
            </a:r>
            <a:r>
              <a:rPr lang="de-DE" sz="1900" dirty="0" err="1"/>
              <a:t>Nowcasting</a:t>
            </a:r>
            <a:r>
              <a:rPr lang="de-DE" sz="1900" dirty="0"/>
              <a:t>-Kurve </a:t>
            </a:r>
            <a:endParaRPr lang="de-DE" sz="1900" dirty="0" smtClean="0"/>
          </a:p>
          <a:p>
            <a:pPr marL="742950" lvl="2" indent="-342900">
              <a:spcBef>
                <a:spcPts val="300"/>
              </a:spcBef>
            </a:pPr>
            <a:r>
              <a:rPr lang="de-DE" sz="1900" dirty="0" smtClean="0"/>
              <a:t>Vergleicht 7-Tages-Mittelwert </a:t>
            </a:r>
            <a:r>
              <a:rPr lang="de-DE" sz="1900" dirty="0"/>
              <a:t>der Neuerkrankungen eines Tages mit dem 7-Tages-Mittelwert 4 Tage </a:t>
            </a:r>
            <a:r>
              <a:rPr lang="de-DE" sz="1900" dirty="0" smtClean="0"/>
              <a:t>zuvor</a:t>
            </a:r>
          </a:p>
          <a:p>
            <a:pPr marL="742950" lvl="2" indent="-342900">
              <a:spcBef>
                <a:spcPts val="300"/>
              </a:spcBef>
            </a:pPr>
            <a:r>
              <a:rPr lang="de-DE" sz="1900" dirty="0"/>
              <a:t>Schwankungen werden dadurch stärker ausgeglichen</a:t>
            </a:r>
            <a:endParaRPr lang="de-DE" sz="1900" dirty="0" smtClean="0"/>
          </a:p>
          <a:p>
            <a:pPr marL="742950" lvl="2" indent="-342900"/>
            <a:endParaRPr lang="de-DE" sz="1900" dirty="0"/>
          </a:p>
          <a:p>
            <a:pPr marL="742950" lvl="2" indent="-342900"/>
            <a:endParaRPr lang="de-DE" dirty="0" smtClean="0"/>
          </a:p>
          <a:p>
            <a:pPr lvl="2"/>
            <a:endParaRPr lang="de-DE" dirty="0"/>
          </a:p>
          <a:p>
            <a:pPr lvl="1"/>
            <a:endParaRPr lang="de-DE" dirty="0" smtClean="0"/>
          </a:p>
          <a:p>
            <a:pPr lvl="1"/>
            <a:endParaRPr lang="de-DE" dirty="0" smtClean="0"/>
          </a:p>
          <a:p>
            <a:pPr marL="0" indent="0">
              <a:buNone/>
            </a:pPr>
            <a:endParaRPr lang="de-DE" dirty="0"/>
          </a:p>
          <a:p>
            <a:pPr marL="0" indent="0">
              <a:buNone/>
            </a:pPr>
            <a:endParaRPr lang="de-DE" dirty="0"/>
          </a:p>
          <a:p>
            <a:endParaRPr lang="de-DE" dirty="0"/>
          </a:p>
        </p:txBody>
      </p:sp>
      <p:sp>
        <p:nvSpPr>
          <p:cNvPr id="4" name="Datumsplatzhalter 3"/>
          <p:cNvSpPr>
            <a:spLocks noGrp="1"/>
          </p:cNvSpPr>
          <p:nvPr>
            <p:ph type="dt" sz="half" idx="14"/>
          </p:nvPr>
        </p:nvSpPr>
        <p:spPr/>
        <p:txBody>
          <a:bodyPr/>
          <a:lstStyle/>
          <a:p>
            <a:r>
              <a:rPr lang="de-DE" smtClean="0"/>
              <a:t>22.05.2020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9</a:t>
            </a:fld>
            <a:endParaRPr lang="de-DE" dirty="0"/>
          </a:p>
        </p:txBody>
      </p:sp>
      <p:sp>
        <p:nvSpPr>
          <p:cNvPr id="7" name="Titel 1"/>
          <p:cNvSpPr txBox="1">
            <a:spLocks/>
          </p:cNvSpPr>
          <p:nvPr/>
        </p:nvSpPr>
        <p:spPr>
          <a:xfrm>
            <a:off x="1" y="287777"/>
            <a:ext cx="7239000" cy="630942"/>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Schätzung der Reproduktionszahl (R)</a:t>
            </a:r>
          </a:p>
          <a:p>
            <a:pPr>
              <a:spcBef>
                <a:spcPts val="600"/>
              </a:spcBef>
            </a:pPr>
            <a:r>
              <a:rPr lang="de-DE" sz="1600" dirty="0">
                <a:solidFill>
                  <a:schemeClr val="bg1"/>
                </a:solidFill>
              </a:rPr>
              <a:t>(Datenstand </a:t>
            </a:r>
            <a:r>
              <a:rPr lang="de-DE" sz="1600" dirty="0" smtClean="0">
                <a:solidFill>
                  <a:schemeClr val="bg1"/>
                </a:solidFill>
              </a:rPr>
              <a:t>21.05.2020   </a:t>
            </a:r>
            <a:r>
              <a:rPr lang="de-DE" sz="1600" dirty="0">
                <a:solidFill>
                  <a:schemeClr val="bg1"/>
                </a:solidFill>
              </a:rPr>
              <a:t>00:00 Uhr (unter Berücksichtigung der Fälle bis </a:t>
            </a:r>
            <a:r>
              <a:rPr lang="de-DE" sz="1600" dirty="0" smtClean="0">
                <a:solidFill>
                  <a:schemeClr val="bg1"/>
                </a:solidFill>
              </a:rPr>
              <a:t>17.05.2020)</a:t>
            </a:r>
            <a:endParaRPr lang="de-DE" sz="1600" dirty="0">
              <a:solidFill>
                <a:schemeClr val="bg1"/>
              </a:solidFill>
            </a:endParaRPr>
          </a:p>
        </p:txBody>
      </p:sp>
    </p:spTree>
    <p:extLst>
      <p:ext uri="{BB962C8B-B14F-4D97-AF65-F5344CB8AC3E}">
        <p14:creationId xmlns:p14="http://schemas.microsoft.com/office/powerpoint/2010/main" val="1655247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3918</Words>
  <Application>Microsoft Office PowerPoint</Application>
  <PresentationFormat>Bildschirmpräsentation (4:3)</PresentationFormat>
  <Paragraphs>1379</Paragraphs>
  <Slides>84</Slides>
  <Notes>41</Notes>
  <HiddenSlides>14</HiddenSlides>
  <MMClips>0</MMClips>
  <ScaleCrop>false</ScaleCrop>
  <HeadingPairs>
    <vt:vector size="4" baseType="variant">
      <vt:variant>
        <vt:lpstr>Design</vt:lpstr>
      </vt:variant>
      <vt:variant>
        <vt:i4>1</vt:i4>
      </vt:variant>
      <vt:variant>
        <vt:lpstr>Folientitel</vt:lpstr>
      </vt:variant>
      <vt:variant>
        <vt:i4>84</vt:i4>
      </vt:variant>
    </vt:vector>
  </HeadingPairs>
  <TitlesOfParts>
    <vt:vector size="85" baseType="lpstr">
      <vt:lpstr>Office-Design</vt:lpstr>
      <vt:lpstr>COVID-19:   Lage National, 22.05.2020  Informationen für den Krisenstab</vt:lpstr>
      <vt:lpstr>Fälle und Todesfälle pro Bundesland (Datenstand: 19.05.2020. 00:00)</vt:lpstr>
      <vt:lpstr>PowerPoint-Präsentation</vt:lpstr>
      <vt:lpstr>Epikurve nach Erkrankungsbeginn, ersatzweise Meldedatum (Datenstand: 22.05.2020. 00:00)</vt:lpstr>
      <vt:lpstr>Epikurve nach Meldedatum  Dashboard; (Datenstand: 22.05.2020. 00:00)</vt:lpstr>
      <vt:lpstr>Epikurve nach Meldedatum und Krankheitsstatus  (Datenstand: 22.05.2020. 00:00)</vt:lpstr>
      <vt:lpstr>Fälle nach übermitteltem Todesdatum; (Datenstand 22.05.2020 00:00Uhr)  </vt:lpstr>
      <vt:lpstr>PowerPoint-Präsentation</vt:lpstr>
      <vt:lpstr>PowerPoint-Präsentation</vt:lpstr>
      <vt:lpstr>PowerPoint-Präsentation</vt:lpstr>
      <vt:lpstr>PowerPoint-Präsentation</vt:lpstr>
      <vt:lpstr>Geographische Verteilung in Deutschland, 22.05.2020</vt:lpstr>
      <vt:lpstr>PowerPoint-Präsentation</vt:lpstr>
      <vt:lpstr>PowerPoint-Präsentation</vt:lpstr>
      <vt:lpstr>Geographische Verteilung in Deutschland: 5-Tage-Inzidenz </vt:lpstr>
      <vt:lpstr>Geographische Verteilung in Deutschland: 3-Tage-Inzidenz </vt:lpstr>
      <vt:lpstr>Geographische Verteilung: 7-Tageskarte - Vergleich mit Vorwoche</vt:lpstr>
      <vt:lpstr>Vergleich KW20/KW19 pro Bundesland</vt:lpstr>
      <vt:lpstr>PowerPoint-Präsentation</vt:lpstr>
      <vt:lpstr>Trendanalyse der Landkreise</vt:lpstr>
      <vt:lpstr>Alters- &amp; Geschlechtsverteilung: Gesamtfälle (Datenstand: 21.05.2020. 00:00)</vt:lpstr>
      <vt:lpstr>Altersverteilung nach Meldewoche: Gesamtfälle  (Datenstand: 22.05.2020. 00:00)</vt:lpstr>
      <vt:lpstr>Alters- &amp; Geschlechtsverteilung: Todesfälle (Datenstand: 22.05.2020. 00:00)</vt:lpstr>
      <vt:lpstr>Todesfälle nach Altersgruppen; (Datenstand: 22.05.2020. 00:00)</vt:lpstr>
      <vt:lpstr>Alter, Geschlecht, Anteil der Hospitalisierten und der Anteil der Verstorbenen nach Meldewoche (Datenstand 19.05.2020, 0:00 Uhr)</vt:lpstr>
      <vt:lpstr>Übermittelte Fälle nach Tätigkeit oder Betreuung in Einrichtungen; (Datenstand: 22.05.2020. 0:00)</vt:lpstr>
      <vt:lpstr>PowerPoint-Präsentation</vt:lpstr>
      <vt:lpstr>PowerPoint-Präsentation</vt:lpstr>
      <vt:lpstr>Übermittelte COVID-19-Fälle nach Expositionsort  (Datenstand: 13.05.2020, 0:00 Uhr)</vt:lpstr>
      <vt:lpstr>DIVI Intensivregister; (Datenstand: 22.05.2020, 9:15)</vt:lpstr>
      <vt:lpstr>DIVI Intensivregister; (Datenstand: 22.05.2020, 09:15)</vt:lpstr>
      <vt:lpstr>Aktuelle Mobilität (Datenstand 18.05.2020)</vt:lpstr>
      <vt:lpstr>Aktuelle Mobilität (Datenstand 18.05.2020)</vt:lpstr>
      <vt:lpstr>Anzahl Labortestungen (Datenstand 19.05.2020)</vt:lpstr>
      <vt:lpstr>PowerPoint-Präsentation</vt:lpstr>
      <vt:lpstr>Anteil der positiven Testungen nach Datum der Probenentnahme für Deutschland (Datenstand 19.05.2020)</vt:lpstr>
      <vt:lpstr>Anteil der positiven Testungen nach Datum der Probenentnahme und Bundesland (Datenstand 19.05.2020)</vt:lpstr>
      <vt:lpstr>AGI, Stand 20. KW</vt:lpstr>
      <vt:lpstr>GrippeWeb – KW 20</vt:lpstr>
      <vt:lpstr>AGInfluenza ARE-Konsultationen KW 20</vt:lpstr>
      <vt:lpstr>PowerPoint-Präsentation</vt:lpstr>
      <vt:lpstr>ICOSARI – KW 19</vt:lpstr>
      <vt:lpstr>ICOSARI – KW 20</vt:lpstr>
      <vt:lpstr>Mobilitätsanalyse (Mobility Change) von Google mit 6 Kategorien und auch nach Bundesland (Datenstand: 16.05.2020)</vt:lpstr>
      <vt:lpstr>Mobilitätsanalyse – Teil 2</vt:lpstr>
      <vt:lpstr>PowerPoint-Präsentation</vt:lpstr>
      <vt:lpstr>Besuche pro Notaufnahme</vt:lpstr>
      <vt:lpstr>Besuche pro Notaufnahme</vt:lpstr>
      <vt:lpstr>Situation Report – Besucheranzahl Gesamt &amp; nach Altersgruppen</vt:lpstr>
      <vt:lpstr>AKTIN- Syndromische Surveillance in Notaufnahmen</vt:lpstr>
      <vt:lpstr>Situation Report – Besucheranzahl nach Triage Level</vt:lpstr>
      <vt:lpstr>Exzessmortalität Deutschland (destatis)</vt:lpstr>
      <vt:lpstr>PowerPoint-Präsentation</vt:lpstr>
      <vt:lpstr>Daten für Deutschland</vt:lpstr>
      <vt:lpstr>EUROMOMO-Woche 20: Weekly Z-Score by country</vt:lpstr>
      <vt:lpstr>EUROMOMO-Woche 20: Weekly Z-Score by country</vt:lpstr>
      <vt:lpstr>Deutschland</vt:lpstr>
      <vt:lpstr>Baden-Württemberg</vt:lpstr>
      <vt:lpstr>Bayern</vt:lpstr>
      <vt:lpstr>Bremen</vt:lpstr>
      <vt:lpstr>Berlin</vt:lpstr>
      <vt:lpstr>Brandenburg</vt:lpstr>
      <vt:lpstr>Hessen</vt:lpstr>
      <vt:lpstr>Hamburg</vt:lpstr>
      <vt:lpstr>Mecklenburg-Vorpommern</vt:lpstr>
      <vt:lpstr>Niedersachsen</vt:lpstr>
      <vt:lpstr>NRW</vt:lpstr>
      <vt:lpstr>Rheinland-Pfalz</vt:lpstr>
      <vt:lpstr>Schleswig-Holstein</vt:lpstr>
      <vt:lpstr>Saarland</vt:lpstr>
      <vt:lpstr>Sachsen</vt:lpstr>
      <vt:lpstr>Sachsen-Anhalt</vt:lpstr>
      <vt:lpstr>Thüringen</vt:lpstr>
      <vt:lpstr>COVID-Ausbruchgeschehen Landkreis Greiz (TH)</vt:lpstr>
      <vt:lpstr>Ausbruchsgeschehen auf Fleischverarbeitenden Betrieben : Landkreis Coesfeld (NW)</vt:lpstr>
      <vt:lpstr>Ausbruchsgeschehen auf Fleischverarbeitenden Betrieben:  Landkreis Enzkreis (BW)</vt:lpstr>
      <vt:lpstr>Ausbruchsgeschehen bei Mitarbeitern des DPD, Heinsberg </vt:lpstr>
      <vt:lpstr>COVID-19 Erkrankungen bei Fernfahrern </vt:lpstr>
      <vt:lpstr>Mein Schiff 3</vt:lpstr>
      <vt:lpstr>PowerPoint-Präsentation</vt:lpstr>
      <vt:lpstr>Detailinfos</vt:lpstr>
      <vt:lpstr>PowerPoint-Präsentation</vt:lpstr>
      <vt:lpstr>Amtshilfeersuchen I</vt:lpstr>
      <vt:lpstr>Amtshilfeersuchen II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Christian  Weber</dc:creator>
  <cp:lastModifiedBy>Koch, Judith</cp:lastModifiedBy>
  <cp:revision>1750</cp:revision>
  <cp:lastPrinted>2020-05-19T07:22:22Z</cp:lastPrinted>
  <dcterms:created xsi:type="dcterms:W3CDTF">2015-11-02T12:29:13Z</dcterms:created>
  <dcterms:modified xsi:type="dcterms:W3CDTF">2020-05-22T12:18:14Z</dcterms:modified>
</cp:coreProperties>
</file>