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8" r:id="rId3"/>
    <p:sldId id="256" r:id="rId4"/>
    <p:sldId id="259" r:id="rId5"/>
    <p:sldId id="258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72" autoAdjust="0"/>
  </p:normalViewPr>
  <p:slideViewPr>
    <p:cSldViewPr>
      <p:cViewPr varScale="1">
        <p:scale>
          <a:sx n="62" d="100"/>
          <a:sy n="62" d="100"/>
        </p:scale>
        <p:origin x="-13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22.05.2020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letzten 7d der Vorwoche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newcases_movingaverage_above70000lastweek_new_2020_X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newcases_movingaverage_above7000below70000lastweek_freeyaxis_2020-X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newcases_movingaverage_1400-7000lastweek_ownyaxis_2020-X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r_sorted_above1_2020-X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0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r_sorted_below1_2020-X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51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5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20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2835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7642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308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22.05.2020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075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4094-22D2-478E-BC96-D3B1F092382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B7B0-D8BB-449A-8620-2158130A99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3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07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836273"/>
              </p:ext>
            </p:extLst>
          </p:nvPr>
        </p:nvGraphicFramePr>
        <p:xfrm>
          <a:off x="899592" y="2348880"/>
          <a:ext cx="6912768" cy="3031311"/>
        </p:xfrm>
        <a:graphic>
          <a:graphicData uri="http://schemas.openxmlformats.org/drawingml/2006/table">
            <a:tbl>
              <a:tblPr/>
              <a:tblGrid>
                <a:gridCol w="1404156"/>
                <a:gridCol w="936104"/>
                <a:gridCol w="1368152"/>
                <a:gridCol w="648072"/>
                <a:gridCol w="1584176"/>
                <a:gridCol w="972108"/>
              </a:tblGrid>
              <a:tr h="36701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Fälle kumulativ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Verdopplungszeit/Halbzeit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3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1.577.147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159.373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Brazil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310.087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106.922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Russia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317.554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65.309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118.226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36.229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108.769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28.165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Chile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57.581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20.541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Saudi </a:t>
                      </a:r>
                      <a:r>
                        <a:rPr lang="de-DE" sz="1600" b="0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Arabia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65.077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18.208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United </a:t>
                      </a:r>
                      <a:r>
                        <a:rPr lang="de-DE" sz="1600" b="0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Kingdom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252.246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17.806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59.567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16.972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63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129.341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14.808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6"/>
            <a:ext cx="2796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66092"/>
                </a:solidFill>
                <a:latin typeface="Calibri"/>
              </a:rPr>
              <a:t>5</a:t>
            </a:r>
            <a:r>
              <a:rPr lang="en-US" sz="2400" dirty="0" smtClean="0">
                <a:solidFill>
                  <a:srgbClr val="366092"/>
                </a:solidFill>
                <a:latin typeface="Calibri"/>
              </a:rPr>
              <a:t>.106.155 </a:t>
            </a:r>
            <a:r>
              <a:rPr lang="en-US" sz="2400" dirty="0">
                <a:solidFill>
                  <a:srgbClr val="366092"/>
                </a:solidFill>
                <a:latin typeface="Calibri"/>
              </a:rPr>
              <a:t>Fälle</a:t>
            </a:r>
          </a:p>
          <a:p>
            <a:r>
              <a:rPr lang="en-US" sz="2400" dirty="0" smtClean="0">
                <a:solidFill>
                  <a:srgbClr val="366092"/>
                </a:solidFill>
                <a:latin typeface="Calibri"/>
              </a:rPr>
              <a:t>332.974 </a:t>
            </a:r>
            <a:r>
              <a:rPr lang="en-US" sz="2400" dirty="0">
                <a:solidFill>
                  <a:srgbClr val="366092"/>
                </a:solidFill>
                <a:latin typeface="Calibri"/>
              </a:rPr>
              <a:t>Verstorbene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22.05.2020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de-DE" b="1" dirty="0" smtClean="0"/>
              <a:t>BMI: </a:t>
            </a:r>
            <a:r>
              <a:rPr lang="de-DE" dirty="0" smtClean="0"/>
              <a:t>Bund </a:t>
            </a:r>
            <a:r>
              <a:rPr lang="de-DE" dirty="0"/>
              <a:t>und Länder haben beschlossen, dass für alle Personen, die aus </a:t>
            </a:r>
            <a:r>
              <a:rPr lang="de-DE" b="1" dirty="0"/>
              <a:t>einem sogenannten Drittstaat </a:t>
            </a:r>
            <a:r>
              <a:rPr lang="de-DE" dirty="0"/>
              <a:t>in die Bundesrepublik Deutschland einreisen, grundsätzlich eine </a:t>
            </a:r>
            <a:r>
              <a:rPr lang="de-DE" b="1" dirty="0"/>
              <a:t>verbindliche zweiwöchige Quarantäne </a:t>
            </a:r>
            <a:r>
              <a:rPr lang="de-DE" dirty="0"/>
              <a:t>angeordnet wird. Drittstaaten sind Staaten außerhalb der Europäischen Union (EU</a:t>
            </a:r>
            <a:r>
              <a:rPr lang="de-DE" dirty="0" smtClean="0"/>
              <a:t>).</a:t>
            </a:r>
          </a:p>
          <a:p>
            <a:r>
              <a:rPr lang="de-DE" b="1" dirty="0" err="1" smtClean="0"/>
              <a:t>CdS</a:t>
            </a:r>
            <a:r>
              <a:rPr lang="de-DE" dirty="0"/>
              <a:t>: „Für die Einreisenden aus Drittstaaten wird die bestehende Quarantäneanordnung in den Allgemeinverfügungen oder Rechtsverordnungen der Länder ebenfalls bis zum 15. Juni 2020 verlängert</a:t>
            </a:r>
            <a:r>
              <a:rPr lang="de-DE" dirty="0" smtClean="0"/>
              <a:t>.</a:t>
            </a:r>
            <a:r>
              <a:rPr lang="de-DE" dirty="0"/>
              <a:t> </a:t>
            </a:r>
            <a:r>
              <a:rPr lang="de-DE" dirty="0"/>
              <a:t>[…] </a:t>
            </a:r>
            <a:r>
              <a:rPr lang="de-DE" dirty="0" smtClean="0"/>
              <a:t>Dies </a:t>
            </a:r>
            <a:r>
              <a:rPr lang="de-DE" dirty="0"/>
              <a:t>gilt nicht, sofern aufgrund belastbarer </a:t>
            </a:r>
            <a:r>
              <a:rPr lang="de-DE" b="1" dirty="0"/>
              <a:t>medizinischer Erkenntnisse </a:t>
            </a:r>
            <a:r>
              <a:rPr lang="de-DE" dirty="0"/>
              <a:t>eine andere epidemiologische Einschätzung getroffen wurde</a:t>
            </a:r>
            <a:r>
              <a:rPr lang="de-DE" dirty="0" smtClean="0"/>
              <a:t>.“ </a:t>
            </a:r>
          </a:p>
          <a:p>
            <a:endParaRPr lang="de-DE" dirty="0"/>
          </a:p>
          <a:p>
            <a:r>
              <a:rPr lang="de-DE" b="1" dirty="0" smtClean="0"/>
              <a:t>BMI/Bayern/NRW</a:t>
            </a:r>
            <a:r>
              <a:rPr lang="de-DE" dirty="0" smtClean="0"/>
              <a:t>: Die </a:t>
            </a:r>
            <a:r>
              <a:rPr lang="de-DE" dirty="0"/>
              <a:t>Quarantänepflicht gilt nicht, wenn für einen Drittstaat festgestellt wurde, dass das dortige Infektionsgeschehen auf niedrigem Niveau ist. </a:t>
            </a:r>
            <a:r>
              <a:rPr lang="de-DE" b="1" dirty="0"/>
              <a:t>Entsprechende Feststellungen werden durch das Robert Koch-Institut auf dessen Internetseite </a:t>
            </a:r>
            <a:r>
              <a:rPr lang="de-DE" b="1" dirty="0" smtClean="0"/>
              <a:t>veröffentlicht. (??)</a:t>
            </a:r>
            <a:endParaRPr lang="de-DE" b="1" dirty="0"/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b="1" dirty="0" smtClean="0">
                <a:solidFill>
                  <a:srgbClr val="FF0000"/>
                </a:solidFill>
              </a:rPr>
              <a:t>⇒ Reisebeschränkung gilt aber weiter OHNE Ausnahme (?!)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1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585668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Fortführung der Quarantäneregelung für </a:t>
            </a:r>
            <a:r>
              <a:rPr lang="de-DE" b="1" dirty="0" smtClean="0"/>
              <a:t>Einreisende aus </a:t>
            </a:r>
            <a:r>
              <a:rPr lang="de-DE" b="1" dirty="0"/>
              <a:t>Drittstatten</a:t>
            </a:r>
            <a:r>
              <a:rPr lang="de-DE" dirty="0"/>
              <a:t> bis zum 15. Juni </a:t>
            </a:r>
            <a:r>
              <a:rPr lang="de-DE" dirty="0" smtClean="0"/>
              <a:t>2020 (entsprechend der Reisebeschränkung der EU </a:t>
            </a:r>
            <a:r>
              <a:rPr lang="de-DE" dirty="0"/>
              <a:t>⇒ </a:t>
            </a:r>
            <a:r>
              <a:rPr lang="de-DE" dirty="0" smtClean="0"/>
              <a:t>Konsistenz; man kann nicht glaubwürdig ganzen Staaten die Einreise untersagen, aber Einzelne ohne Maßnahmen einreisen lassen)</a:t>
            </a:r>
            <a:endParaRPr lang="de-DE" dirty="0"/>
          </a:p>
          <a:p>
            <a:pPr marL="0" indent="0">
              <a:buNone/>
            </a:pPr>
            <a:r>
              <a:rPr lang="de-DE" sz="1200" dirty="0" smtClean="0"/>
              <a:t>	(</a:t>
            </a:r>
            <a:r>
              <a:rPr lang="de-DE" sz="1200" dirty="0" smtClean="0"/>
              <a:t>alle </a:t>
            </a:r>
            <a:r>
              <a:rPr lang="de-DE" sz="1200" dirty="0"/>
              <a:t>EU-Bürger/innen und Staatsangehörige der assoziierten Schengen-Länder sowie ihre Familienangehörigen für die </a:t>
            </a:r>
            <a:r>
              <a:rPr lang="de-DE" sz="1200" dirty="0"/>
              <a:t> </a:t>
            </a:r>
            <a:r>
              <a:rPr lang="de-DE" sz="1200" dirty="0" smtClean="0"/>
              <a:t>Zwecke </a:t>
            </a:r>
            <a:r>
              <a:rPr lang="de-DE" sz="1200" dirty="0"/>
              <a:t>der </a:t>
            </a:r>
            <a:r>
              <a:rPr lang="de-DE" sz="1200" dirty="0" smtClean="0"/>
              <a:t>	Rückkehr </a:t>
            </a:r>
            <a:r>
              <a:rPr lang="de-DE" sz="1200" dirty="0"/>
              <a:t>in ihr </a:t>
            </a:r>
            <a:r>
              <a:rPr lang="de-DE" sz="1200" dirty="0" smtClean="0"/>
              <a:t>Heimatland UND Nicht-EU-Bürger/innen </a:t>
            </a:r>
            <a:r>
              <a:rPr lang="de-DE" sz="1200" dirty="0"/>
              <a:t>mit langfristiger Aufenthaltsberechtigung in der EU </a:t>
            </a:r>
            <a:r>
              <a:rPr lang="de-DE" sz="1200" dirty="0" smtClean="0"/>
              <a:t>SOWIE </a:t>
            </a:r>
            <a:r>
              <a:rPr lang="de-DE" sz="1200" dirty="0"/>
              <a:t>Reisende gelten, </a:t>
            </a:r>
            <a:r>
              <a:rPr lang="de-DE" sz="1200" dirty="0" smtClean="0"/>
              <a:t>	die </a:t>
            </a:r>
            <a:r>
              <a:rPr lang="de-DE" sz="1200" dirty="0"/>
              <a:t>eine wichtige Funktion </a:t>
            </a:r>
            <a:r>
              <a:rPr lang="de-DE" sz="1200" dirty="0" smtClean="0"/>
              <a:t>ausüben) </a:t>
            </a:r>
            <a:endParaRPr lang="de-DE" sz="1200" dirty="0"/>
          </a:p>
          <a:p>
            <a:r>
              <a:rPr lang="de-DE" dirty="0" smtClean="0"/>
              <a:t>„Ausnahmen“ der Bundesländer sollen durch die Bundesländer geklärt </a:t>
            </a:r>
            <a:r>
              <a:rPr lang="de-DE" dirty="0"/>
              <a:t>werden </a:t>
            </a:r>
            <a:r>
              <a:rPr lang="de-DE" dirty="0" smtClean="0"/>
              <a:t>⇒ Verweis auf die BL</a:t>
            </a:r>
            <a:endParaRPr lang="de-DE" dirty="0" smtClean="0"/>
          </a:p>
          <a:p>
            <a:r>
              <a:rPr lang="de-DE" dirty="0" smtClean="0"/>
              <a:t>Für </a:t>
            </a:r>
            <a:r>
              <a:rPr lang="de-DE" dirty="0" smtClean="0"/>
              <a:t>Einreisend aus dem erweiterten EU-Raum gilt die aktuelle Regelung (</a:t>
            </a:r>
            <a:r>
              <a:rPr lang="de-DE" dirty="0" smtClean="0"/>
              <a:t>50/100.000</a:t>
            </a:r>
            <a:r>
              <a:rPr lang="de-DE" dirty="0" smtClean="0"/>
              <a:t>)</a:t>
            </a:r>
            <a:r>
              <a:rPr lang="de-DE" dirty="0"/>
              <a:t> </a:t>
            </a:r>
            <a:r>
              <a:rPr lang="de-DE" dirty="0" smtClean="0"/>
              <a:t>⇒ </a:t>
            </a:r>
            <a:r>
              <a:rPr lang="de-DE" dirty="0" smtClean="0"/>
              <a:t>aktuell</a:t>
            </a:r>
            <a:r>
              <a:rPr lang="de-DE" dirty="0" smtClean="0"/>
              <a:t>: </a:t>
            </a:r>
            <a:r>
              <a:rPr lang="de-DE" dirty="0" smtClean="0"/>
              <a:t>kein </a:t>
            </a:r>
            <a:r>
              <a:rPr lang="de-DE" dirty="0" smtClean="0"/>
              <a:t>Land</a:t>
            </a:r>
            <a:endParaRPr lang="de-DE" dirty="0" smtClean="0"/>
          </a:p>
          <a:p>
            <a:r>
              <a:rPr lang="de-DE" dirty="0" smtClean="0"/>
              <a:t>Ab dem 15. Juni abgestimmte Quarantäneregelung auf der Basis der aktuellen Situation</a:t>
            </a:r>
          </a:p>
          <a:p>
            <a:r>
              <a:rPr lang="de-DE" dirty="0" smtClean="0"/>
              <a:t>Vorgeschlagene Kriterien (auf </a:t>
            </a:r>
            <a:r>
              <a:rPr lang="de-DE" dirty="0"/>
              <a:t>nationaler </a:t>
            </a:r>
            <a:r>
              <a:rPr lang="de-DE" dirty="0" smtClean="0"/>
              <a:t>Ebene):</a:t>
            </a:r>
          </a:p>
          <a:p>
            <a:pPr lvl="1"/>
            <a:r>
              <a:rPr lang="de-DE" dirty="0" smtClean="0"/>
              <a:t>50(???)/</a:t>
            </a:r>
            <a:r>
              <a:rPr lang="de-DE" dirty="0" smtClean="0"/>
              <a:t>100.000 7d Inzidenz </a:t>
            </a:r>
            <a:r>
              <a:rPr lang="de-DE" dirty="0" smtClean="0"/>
              <a:t>ODER</a:t>
            </a:r>
            <a:endParaRPr lang="de-DE" dirty="0" smtClean="0"/>
          </a:p>
          <a:p>
            <a:pPr lvl="1"/>
            <a:r>
              <a:rPr lang="de-DE" dirty="0" smtClean="0"/>
              <a:t>Community transmission (WHO</a:t>
            </a:r>
            <a:r>
              <a:rPr lang="de-DE" dirty="0" smtClean="0"/>
              <a:t>)</a:t>
            </a:r>
            <a:endParaRPr lang="de-DE" dirty="0" smtClean="0"/>
          </a:p>
          <a:p>
            <a:r>
              <a:rPr lang="de-DE" dirty="0" smtClean="0"/>
              <a:t>Dazu möglichst Absprache mit NPHI zumindest der Nachbarländer</a:t>
            </a:r>
          </a:p>
          <a:p>
            <a:r>
              <a:rPr lang="de-DE" b="1" dirty="0" smtClean="0"/>
              <a:t>Zuständigkeit für Ausreisende: AA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Quarantäne Außengrenzen -  </a:t>
            </a:r>
            <a:r>
              <a:rPr lang="en-US" dirty="0" err="1" smtClean="0"/>
              <a:t>weiteres</a:t>
            </a:r>
            <a:r>
              <a:rPr lang="en-US" dirty="0" smtClean="0"/>
              <a:t> </a:t>
            </a:r>
            <a:r>
              <a:rPr lang="en-US" dirty="0" err="1" smtClean="0"/>
              <a:t>Vorgehen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50/100.000?</a:t>
            </a:r>
            <a:endParaRPr lang="en-US" dirty="0"/>
          </a:p>
        </p:txBody>
      </p:sp>
      <p:pic>
        <p:nvPicPr>
          <p:cNvPr id="1026" name="Picture 2" descr="C:\Users\jansena\Desktop\50Inziden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344816" cy="51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8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22.05.2020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752528" cy="335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74" y="4558894"/>
            <a:ext cx="27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09120"/>
            <a:ext cx="27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22.05.2020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6" y="1032992"/>
            <a:ext cx="8052547" cy="5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1.400-7.000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22.05.2020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2095"/>
            <a:ext cx="7889166" cy="55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7539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&gt;100 Fällen und einem 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&gt; 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22.05.2020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- Größe des Punktes: Anzahl der Fälle in den letzte 7 Tagen</a:t>
            </a:r>
          </a:p>
          <a:p>
            <a:r>
              <a:rPr lang="de-DE" sz="1200" dirty="0"/>
              <a:t>-</a:t>
            </a:r>
            <a:r>
              <a:rPr lang="de-DE" sz="1200" dirty="0" smtClean="0"/>
              <a:t> Farbe: Fälle der letzten 7 Tage als % der Gesamtfallzahl (je heller desto höher die Prozentzahl)</a:t>
            </a:r>
            <a:endParaRPr lang="de-DE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2534"/>
            <a:ext cx="7920880" cy="547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033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&gt;100 Fällen und einem R </a:t>
            </a:r>
            <a:r>
              <a:rPr lang="de-DE" sz="2400" dirty="0" err="1" smtClean="0"/>
              <a:t>eff</a:t>
            </a:r>
            <a:r>
              <a:rPr lang="de-DE" sz="2400" dirty="0" smtClean="0"/>
              <a:t>. &lt; 1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22.05.2020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- Größe des Punktes: Anzahl der Fälle in den letzte 7 Tagen</a:t>
            </a:r>
          </a:p>
          <a:p>
            <a:r>
              <a:rPr lang="de-DE" sz="1200" dirty="0">
                <a:solidFill>
                  <a:prstClr val="black"/>
                </a:solidFill>
              </a:rPr>
              <a:t>-</a:t>
            </a:r>
            <a:r>
              <a:rPr lang="de-DE" sz="1200" dirty="0" smtClean="0">
                <a:solidFill>
                  <a:prstClr val="black"/>
                </a:solidFill>
              </a:rPr>
              <a:t> Farbe: Fälle der letzten 7 Tage als % der Gesamtfallzahl (je heller desto höher die Prozentzahl)</a:t>
            </a:r>
            <a:endParaRPr lang="de-DE" sz="1200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8" y="907200"/>
            <a:ext cx="7972364" cy="5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3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5183951" cy="557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251520" y="249425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1F497D"/>
                </a:solidFill>
              </a:rPr>
              <a:t>Kriterien und Grundsätze eines koordinierten Vorgehens zur Aufhebung der Freizügigkeitsbeschränkungen und der Kontrollen an den </a:t>
            </a:r>
            <a:r>
              <a:rPr lang="de-DE" sz="1600" b="1" dirty="0" smtClean="0">
                <a:solidFill>
                  <a:srgbClr val="1F497D"/>
                </a:solidFill>
              </a:rPr>
              <a:t>Binnengrenzen, </a:t>
            </a:r>
          </a:p>
          <a:p>
            <a:r>
              <a:rPr lang="en-US" sz="1600" b="1" dirty="0" smtClean="0">
                <a:solidFill>
                  <a:srgbClr val="1F497D"/>
                </a:solidFill>
              </a:rPr>
              <a:t>Mitteilung </a:t>
            </a:r>
            <a:r>
              <a:rPr lang="en-US" sz="1600" b="1" dirty="0">
                <a:solidFill>
                  <a:srgbClr val="1F497D"/>
                </a:solidFill>
              </a:rPr>
              <a:t>der Kommission, 13.5.2020 </a:t>
            </a:r>
            <a:endParaRPr lang="de-DE" sz="1600" b="1" dirty="0">
              <a:solidFill>
                <a:srgbClr val="1F497D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508104" y="1172755"/>
            <a:ext cx="3384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„Die </a:t>
            </a:r>
            <a:r>
              <a:rPr lang="de-DE" dirty="0">
                <a:solidFill>
                  <a:prstClr val="black"/>
                </a:solidFill>
              </a:rPr>
              <a:t>Reisebeschränkungen sollen nach und nach aufgehoben werden: Nach dem </a:t>
            </a:r>
            <a:r>
              <a:rPr lang="de-DE" b="1" dirty="0">
                <a:solidFill>
                  <a:prstClr val="black"/>
                </a:solidFill>
              </a:rPr>
              <a:t>gemeinsamen europäischen Fahrplan </a:t>
            </a:r>
            <a:r>
              <a:rPr lang="de-DE" dirty="0">
                <a:solidFill>
                  <a:prstClr val="black"/>
                </a:solidFill>
              </a:rPr>
              <a:t>werden zunächst die Kontrollen an den Binnengrenzen schrittweise und koordiniert abgebaut, bevor in einem zweiten Schritt die Beschränkungen an den Außengrenzen gelockert werden können</a:t>
            </a:r>
            <a:r>
              <a:rPr lang="de-DE" dirty="0" smtClean="0">
                <a:solidFill>
                  <a:prstClr val="black"/>
                </a:solidFill>
              </a:rPr>
              <a:t>.“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507530" y="4312076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„Das </a:t>
            </a:r>
            <a:r>
              <a:rPr lang="de-DE" dirty="0">
                <a:solidFill>
                  <a:prstClr val="black"/>
                </a:solidFill>
              </a:rPr>
              <a:t>ECDC </a:t>
            </a:r>
            <a:r>
              <a:rPr lang="de-DE" dirty="0" smtClean="0">
                <a:solidFill>
                  <a:prstClr val="black"/>
                </a:solidFill>
              </a:rPr>
              <a:t>erstellt in </a:t>
            </a:r>
            <a:r>
              <a:rPr lang="de-DE" dirty="0">
                <a:solidFill>
                  <a:prstClr val="black"/>
                </a:solidFill>
              </a:rPr>
              <a:t>Zusammenarbeit mit den Mitgliedstaaten eine </a:t>
            </a:r>
            <a:r>
              <a:rPr lang="de-DE" dirty="0" smtClean="0">
                <a:solidFill>
                  <a:prstClr val="black"/>
                </a:solidFill>
              </a:rPr>
              <a:t>Karte </a:t>
            </a:r>
            <a:r>
              <a:rPr lang="de-DE" dirty="0">
                <a:solidFill>
                  <a:prstClr val="black"/>
                </a:solidFill>
              </a:rPr>
              <a:t>des </a:t>
            </a:r>
            <a:r>
              <a:rPr lang="de-DE" b="1" dirty="0">
                <a:solidFill>
                  <a:prstClr val="black"/>
                </a:solidFill>
              </a:rPr>
              <a:t>Grades der Übertragung </a:t>
            </a:r>
            <a:r>
              <a:rPr lang="de-DE" dirty="0">
                <a:solidFill>
                  <a:prstClr val="black"/>
                </a:solidFill>
              </a:rPr>
              <a:t>von COVID-19, auch auf subnationaler Ebene (NUTS3-Ebene</a:t>
            </a:r>
            <a:r>
              <a:rPr lang="de-DE" dirty="0" smtClean="0">
                <a:solidFill>
                  <a:prstClr val="black"/>
                </a:solidFill>
              </a:rPr>
              <a:t>).“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1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- Binnengrenzen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1"/>
          <a:stretch/>
        </p:blipFill>
        <p:spPr bwMode="auto">
          <a:xfrm>
            <a:off x="339520" y="1196752"/>
            <a:ext cx="850939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899592" y="5085184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2200" dirty="0" smtClean="0">
                <a:solidFill>
                  <a:prstClr val="black"/>
                </a:solidFill>
              </a:rPr>
              <a:t>BMI/Länder: „Für </a:t>
            </a:r>
            <a:r>
              <a:rPr lang="de-DE" sz="2200" dirty="0">
                <a:solidFill>
                  <a:prstClr val="black"/>
                </a:solidFill>
              </a:rPr>
              <a:t>die Staaten Island, das Fürstentum Liechtenstein, Norwegen, die Schweiz und das Vereinigte Königreich von Großbritannien und Nordirland gilt </a:t>
            </a:r>
            <a:r>
              <a:rPr lang="de-DE" sz="2200" b="1" dirty="0">
                <a:solidFill>
                  <a:prstClr val="black"/>
                </a:solidFill>
              </a:rPr>
              <a:t>wie für die Einreise aus EU-Staaten keine Quarantänepflicht</a:t>
            </a:r>
            <a:r>
              <a:rPr lang="de-DE" sz="2200" dirty="0" smtClean="0">
                <a:solidFill>
                  <a:prstClr val="black"/>
                </a:solidFill>
              </a:rPr>
              <a:t>.“</a:t>
            </a:r>
            <a:endParaRPr lang="de-DE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9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Am 17. März 2020 kamen die Mitgliedstaaten einer Empfehlung der Kommission nach und vereinbarten ein </a:t>
            </a:r>
            <a:r>
              <a:rPr lang="de-DE" b="1" dirty="0"/>
              <a:t>koordiniertes Vorgehen an den Außengrenzen</a:t>
            </a:r>
            <a:r>
              <a:rPr lang="de-DE" dirty="0"/>
              <a:t>, um nicht unbedingt notwendige Reisen in die EU vorerst für 30 Tage zu beschränken. Dieser Zeitraum wurde bis zum </a:t>
            </a:r>
            <a:r>
              <a:rPr lang="de-DE" b="1" dirty="0"/>
              <a:t>15. Juni 2020 </a:t>
            </a:r>
            <a:r>
              <a:rPr lang="de-DE" dirty="0"/>
              <a:t>verlängert</a:t>
            </a:r>
            <a:r>
              <a:rPr lang="de-DE" dirty="0" smtClean="0"/>
              <a:t>.</a:t>
            </a:r>
          </a:p>
          <a:p>
            <a:r>
              <a:rPr lang="de-DE" dirty="0"/>
              <a:t>Die Reisebeschränkungen zielen darauf ab, </a:t>
            </a:r>
            <a:r>
              <a:rPr lang="de-DE" b="1" dirty="0"/>
              <a:t>den Zustrom von Reisenden in die Europäische Union</a:t>
            </a:r>
            <a:r>
              <a:rPr lang="de-DE" dirty="0"/>
              <a:t> zu begrenzen und damit die Ausbreitung des Coronavirus einzudämmen. Sie dienen dem Schutz der öffentlichen Gesundheit in der EU und weltweit, denn auch die weitere </a:t>
            </a:r>
            <a:r>
              <a:rPr lang="de-DE" b="1" dirty="0"/>
              <a:t>Ausbreitung des Virus von der EU in andere Länder </a:t>
            </a:r>
            <a:r>
              <a:rPr lang="de-DE" dirty="0"/>
              <a:t>muss verhindert werden</a:t>
            </a:r>
            <a:r>
              <a:rPr lang="de-DE" dirty="0" smtClean="0"/>
              <a:t>.</a:t>
            </a:r>
            <a:endParaRPr lang="en-US" dirty="0"/>
          </a:p>
          <a:p>
            <a:r>
              <a:rPr lang="de-DE" dirty="0" smtClean="0"/>
              <a:t>Reisen </a:t>
            </a:r>
            <a:r>
              <a:rPr lang="de-DE" dirty="0"/>
              <a:t>von Drittstaatsangehörigen zu touristischen Zwecken sind grundsätzlich nicht mehr </a:t>
            </a:r>
            <a:r>
              <a:rPr lang="de-DE" dirty="0" smtClean="0"/>
              <a:t>gestattet</a:t>
            </a:r>
            <a:r>
              <a:rPr lang="de-DE" dirty="0"/>
              <a:t> </a:t>
            </a:r>
            <a:r>
              <a:rPr lang="de-DE" dirty="0" smtClean="0"/>
              <a:t>⇒ dies gilt entsprechend auch für touristische Reisen von EU-Bürgern in </a:t>
            </a:r>
            <a:r>
              <a:rPr lang="de-DE" dirty="0" smtClean="0"/>
              <a:t>Drittstatten.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Außengrenzen - EU/BMI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7493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Bildschirmpräsentation (4:3)</PresentationFormat>
  <Paragraphs>124</Paragraphs>
  <Slides>12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Larissa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EU - Binnengrenzen</vt:lpstr>
      <vt:lpstr>Außengrenzen - EU/BMI</vt:lpstr>
      <vt:lpstr>BMI</vt:lpstr>
      <vt:lpstr>Quarantäne Außengrenzen -  weiteres Vorgehen</vt:lpstr>
      <vt:lpstr>50/100.000?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Jansen, Andreas</cp:lastModifiedBy>
  <cp:revision>106</cp:revision>
  <dcterms:created xsi:type="dcterms:W3CDTF">2020-04-16T05:25:18Z</dcterms:created>
  <dcterms:modified xsi:type="dcterms:W3CDTF">2020-05-22T08:26:04Z</dcterms:modified>
</cp:coreProperties>
</file>