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8" autoAdjust="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20.05.2020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54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20.05.2020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32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20.05.2020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40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20.05.2020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67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20.05.2020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59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20.05.2020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02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20.05.2020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53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20.05.2020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0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20.05.2020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52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20.05.2020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99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20.05.2020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99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37561-08C8-42C8-A254-3456CCF936FA}" type="datetimeFigureOut">
              <a:rPr lang="de-DE" smtClean="0"/>
              <a:t>20.05.2020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3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1470025"/>
          </a:xfrm>
        </p:spPr>
        <p:txBody>
          <a:bodyPr>
            <a:normAutofit/>
          </a:bodyPr>
          <a:lstStyle/>
          <a:p>
            <a:r>
              <a:rPr lang="en-US" sz="3200" b="1" dirty="0"/>
              <a:t>Presence of SARS-CoV-2-reactive </a:t>
            </a:r>
            <a:r>
              <a:rPr lang="en-US" sz="3200" b="1" dirty="0" smtClean="0"/>
              <a:t>T cells</a:t>
            </a:r>
            <a:br>
              <a:rPr lang="en-US" sz="3200" b="1" dirty="0" smtClean="0"/>
            </a:br>
            <a:r>
              <a:rPr lang="en-US" sz="3200" b="1" dirty="0" smtClean="0"/>
              <a:t> in COVID-19 </a:t>
            </a:r>
            <a:r>
              <a:rPr lang="en-US" sz="3200" b="1" dirty="0"/>
              <a:t>patients and </a:t>
            </a:r>
            <a:r>
              <a:rPr lang="en-US" sz="3200" b="1" dirty="0" smtClean="0"/>
              <a:t>healthy </a:t>
            </a:r>
            <a:r>
              <a:rPr lang="de-DE" sz="3200" b="1" dirty="0" err="1" smtClean="0"/>
              <a:t>donors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2200" b="1" dirty="0" smtClean="0"/>
              <a:t>J Braun et al.</a:t>
            </a:r>
            <a:endParaRPr lang="de-DE" sz="2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8208912" cy="3816424"/>
          </a:xfrm>
        </p:spPr>
        <p:txBody>
          <a:bodyPr>
            <a:noAutofit/>
          </a:bodyPr>
          <a:lstStyle/>
          <a:p>
            <a:pPr algn="l"/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Highlights: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chemeClr val="tx1"/>
                </a:solidFill>
              </a:rPr>
              <a:t>SARS-CoV-2 spike </a:t>
            </a:r>
            <a:r>
              <a:rPr lang="en-US" sz="2000" dirty="0" smtClean="0">
                <a:solidFill>
                  <a:schemeClr val="tx1"/>
                </a:solidFill>
              </a:rPr>
              <a:t>(S) Protein-</a:t>
            </a:r>
            <a:r>
              <a:rPr lang="en-US" sz="2000" dirty="0" err="1" smtClean="0">
                <a:solidFill>
                  <a:schemeClr val="tx1"/>
                </a:solidFill>
              </a:rPr>
              <a:t>reaktive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CD4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T-</a:t>
            </a:r>
            <a:r>
              <a:rPr lang="en-US" sz="2000" dirty="0" err="1" smtClean="0">
                <a:solidFill>
                  <a:schemeClr val="tx1"/>
                </a:solidFill>
              </a:rPr>
              <a:t>Zellen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sind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bei</a:t>
            </a:r>
            <a:r>
              <a:rPr lang="en-US" sz="2000" dirty="0" smtClean="0">
                <a:solidFill>
                  <a:schemeClr val="tx1"/>
                </a:solidFill>
              </a:rPr>
              <a:t> 83</a:t>
            </a:r>
            <a:r>
              <a:rPr lang="en-US" sz="2000" dirty="0">
                <a:solidFill>
                  <a:schemeClr val="tx1"/>
                </a:solidFill>
              </a:rPr>
              <a:t>% </a:t>
            </a:r>
            <a:r>
              <a:rPr lang="en-US" sz="2000" dirty="0" smtClean="0">
                <a:solidFill>
                  <a:schemeClr val="tx1"/>
                </a:solidFill>
              </a:rPr>
              <a:t>COVID-19 Patient*</a:t>
            </a:r>
            <a:r>
              <a:rPr lang="en-US" sz="2000" dirty="0" err="1" smtClean="0">
                <a:solidFill>
                  <a:schemeClr val="tx1"/>
                </a:solidFill>
              </a:rPr>
              <a:t>innen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(P) und </a:t>
            </a:r>
            <a:r>
              <a:rPr lang="en-US" sz="2000" dirty="0">
                <a:solidFill>
                  <a:schemeClr val="tx1"/>
                </a:solidFill>
              </a:rPr>
              <a:t>34</a:t>
            </a:r>
            <a:r>
              <a:rPr lang="en-US" sz="2000" dirty="0" smtClean="0">
                <a:solidFill>
                  <a:schemeClr val="tx1"/>
                </a:solidFill>
              </a:rPr>
              <a:t>% </a:t>
            </a:r>
            <a:r>
              <a:rPr lang="en-US" sz="2000" dirty="0">
                <a:solidFill>
                  <a:schemeClr val="tx1"/>
                </a:solidFill>
              </a:rPr>
              <a:t>SARS-CoV-2 </a:t>
            </a:r>
            <a:r>
              <a:rPr lang="en-US" sz="2000" dirty="0" err="1" smtClean="0">
                <a:solidFill>
                  <a:schemeClr val="tx1"/>
                </a:solidFill>
              </a:rPr>
              <a:t>seronegativen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gesunden</a:t>
            </a:r>
            <a:r>
              <a:rPr lang="en-US" sz="2000" dirty="0" smtClean="0">
                <a:solidFill>
                  <a:schemeClr val="tx1"/>
                </a:solidFill>
              </a:rPr>
              <a:t> Spender*</a:t>
            </a:r>
            <a:r>
              <a:rPr lang="en-US" sz="2000" dirty="0" err="1" smtClean="0">
                <a:solidFill>
                  <a:schemeClr val="tx1"/>
                </a:solidFill>
              </a:rPr>
              <a:t>innen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HD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</a:rPr>
              <a:t>nachweisbar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S-</a:t>
            </a:r>
            <a:r>
              <a:rPr lang="en-US" sz="2000" dirty="0" err="1" smtClean="0">
                <a:solidFill>
                  <a:schemeClr val="tx1"/>
                </a:solidFill>
              </a:rPr>
              <a:t>reaktive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CD4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T-</a:t>
            </a:r>
            <a:r>
              <a:rPr lang="en-US" sz="2000" dirty="0" err="1" smtClean="0">
                <a:solidFill>
                  <a:schemeClr val="tx1"/>
                </a:solidFill>
              </a:rPr>
              <a:t>Zellen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erkennen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 </a:t>
            </a:r>
            <a:r>
              <a:rPr lang="en-US" sz="2000" dirty="0" err="1" smtClean="0">
                <a:solidFill>
                  <a:schemeClr val="tx1"/>
                </a:solidFill>
              </a:rPr>
              <a:t>sowohl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N- </a:t>
            </a:r>
            <a:r>
              <a:rPr lang="en-US" sz="2000" dirty="0" err="1" smtClean="0">
                <a:solidFill>
                  <a:schemeClr val="tx1"/>
                </a:solidFill>
              </a:rPr>
              <a:t>als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auch</a:t>
            </a:r>
            <a:r>
              <a:rPr lang="en-US" sz="2000" dirty="0" smtClean="0">
                <a:solidFill>
                  <a:schemeClr val="tx1"/>
                </a:solidFill>
              </a:rPr>
              <a:t> C-</a:t>
            </a:r>
            <a:r>
              <a:rPr lang="en-US" sz="2000" dirty="0" err="1" smtClean="0">
                <a:solidFill>
                  <a:schemeClr val="tx1"/>
                </a:solidFill>
              </a:rPr>
              <a:t>terminale</a:t>
            </a:r>
            <a:r>
              <a:rPr lang="en-US" sz="2000" dirty="0" smtClean="0">
                <a:solidFill>
                  <a:schemeClr val="tx1"/>
                </a:solidFill>
              </a:rPr>
              <a:t> S-Epitope; </a:t>
            </a:r>
            <a:r>
              <a:rPr lang="en-US" sz="2000" dirty="0" err="1" smtClean="0">
                <a:solidFill>
                  <a:schemeClr val="tx1"/>
                </a:solidFill>
              </a:rPr>
              <a:t>bei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HD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fast </a:t>
            </a:r>
            <a:r>
              <a:rPr lang="en-US" sz="2000" dirty="0" err="1" smtClean="0">
                <a:solidFill>
                  <a:schemeClr val="tx1"/>
                </a:solidFill>
              </a:rPr>
              <a:t>ausschließlich</a:t>
            </a:r>
            <a:r>
              <a:rPr lang="en-US" sz="2000" dirty="0" smtClean="0">
                <a:solidFill>
                  <a:schemeClr val="tx1"/>
                </a:solidFill>
              </a:rPr>
              <a:t> C-</a:t>
            </a:r>
            <a:r>
              <a:rPr lang="en-US" sz="2000" dirty="0" err="1" smtClean="0">
                <a:solidFill>
                  <a:schemeClr val="tx1"/>
                </a:solidFill>
              </a:rPr>
              <a:t>terminale</a:t>
            </a:r>
            <a:r>
              <a:rPr lang="en-US" sz="2000" dirty="0" smtClean="0">
                <a:solidFill>
                  <a:schemeClr val="tx1"/>
                </a:solidFill>
              </a:rPr>
              <a:t> Epitope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chemeClr val="tx1"/>
                </a:solidFill>
              </a:rPr>
              <a:t>SARS-CoV-2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S-reaktive </a:t>
            </a:r>
            <a:r>
              <a:rPr lang="en-US" sz="2000" dirty="0" smtClean="0">
                <a:solidFill>
                  <a:schemeClr val="tx1"/>
                </a:solidFill>
              </a:rPr>
              <a:t>CD4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T-</a:t>
            </a:r>
            <a:r>
              <a:rPr lang="en-US" sz="2000" dirty="0" err="1" smtClean="0">
                <a:solidFill>
                  <a:schemeClr val="tx1"/>
                </a:solidFill>
              </a:rPr>
              <a:t>Zelllinien</a:t>
            </a:r>
            <a:r>
              <a:rPr lang="en-US" sz="2000" dirty="0" smtClean="0">
                <a:solidFill>
                  <a:schemeClr val="tx1"/>
                </a:solidFill>
              </a:rPr>
              <a:t> von </a:t>
            </a:r>
            <a:r>
              <a:rPr lang="en-US" sz="2000" dirty="0" smtClean="0">
                <a:solidFill>
                  <a:schemeClr val="tx1"/>
                </a:solidFill>
              </a:rPr>
              <a:t>HD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reagieren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mit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S-</a:t>
            </a:r>
            <a:r>
              <a:rPr lang="en-US" sz="2000" dirty="0" err="1" smtClean="0">
                <a:solidFill>
                  <a:schemeClr val="tx1"/>
                </a:solidFill>
              </a:rPr>
              <a:t>Peptiden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der </a:t>
            </a:r>
            <a:r>
              <a:rPr lang="en-US" sz="2000" dirty="0" err="1" smtClean="0">
                <a:solidFill>
                  <a:schemeClr val="tx1"/>
                </a:solidFill>
              </a:rPr>
              <a:t>endemischen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HCoVs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229E </a:t>
            </a:r>
            <a:r>
              <a:rPr lang="en-US" sz="2000" dirty="0" smtClean="0">
                <a:solidFill>
                  <a:schemeClr val="tx1"/>
                </a:solidFill>
              </a:rPr>
              <a:t>und OC43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Bei </a:t>
            </a:r>
            <a:r>
              <a:rPr lang="de-DE" sz="2000" dirty="0" smtClean="0">
                <a:solidFill>
                  <a:schemeClr val="tx1"/>
                </a:solidFill>
              </a:rPr>
              <a:t>HD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präexistierende, SARS </a:t>
            </a:r>
            <a:r>
              <a:rPr lang="en-US" sz="2000" dirty="0" smtClean="0">
                <a:solidFill>
                  <a:schemeClr val="tx1"/>
                </a:solidFill>
              </a:rPr>
              <a:t>CoV-2-kreuzreaktive T-</a:t>
            </a:r>
            <a:r>
              <a:rPr lang="en-US" sz="2000" dirty="0" err="1" smtClean="0">
                <a:solidFill>
                  <a:schemeClr val="tx1"/>
                </a:solidFill>
              </a:rPr>
              <a:t>Zellen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könnten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protektiv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wirken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oder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aber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auch</a:t>
            </a:r>
            <a:r>
              <a:rPr lang="en-US" sz="2000" dirty="0" smtClean="0">
                <a:solidFill>
                  <a:schemeClr val="tx1"/>
                </a:solidFill>
              </a:rPr>
              <a:t> den </a:t>
            </a:r>
            <a:r>
              <a:rPr lang="en-US" sz="2000" dirty="0" err="1" smtClean="0">
                <a:solidFill>
                  <a:schemeClr val="tx1"/>
                </a:solidFill>
              </a:rPr>
              <a:t>Erkrankungsverlauf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beeinflussen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8964488" cy="136815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a </a:t>
            </a:r>
            <a:r>
              <a:rPr lang="en-US" sz="2000" dirty="0" err="1" smtClean="0">
                <a:solidFill>
                  <a:schemeClr val="tx1"/>
                </a:solidFill>
              </a:rPr>
              <a:t>Vergleich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S-I (N-term)- </a:t>
            </a:r>
            <a:r>
              <a:rPr lang="en-US" sz="2000" dirty="0" err="1" smtClean="0">
                <a:solidFill>
                  <a:schemeClr val="tx1"/>
                </a:solidFill>
              </a:rPr>
              <a:t>oder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S-II (C-term)-</a:t>
            </a:r>
            <a:r>
              <a:rPr lang="en-US" sz="2000" dirty="0" err="1" smtClean="0">
                <a:solidFill>
                  <a:schemeClr val="tx1"/>
                </a:solidFill>
              </a:rPr>
              <a:t>reaktiver</a:t>
            </a:r>
            <a:r>
              <a:rPr lang="en-US" sz="2000" dirty="0" smtClean="0">
                <a:solidFill>
                  <a:schemeClr val="tx1"/>
                </a:solidFill>
              </a:rPr>
              <a:t> CD40L</a:t>
            </a:r>
            <a:r>
              <a:rPr lang="en-US" sz="2000" baseline="30000" dirty="0" smtClean="0">
                <a:solidFill>
                  <a:schemeClr val="tx1"/>
                </a:solidFill>
              </a:rPr>
              <a:t>+</a:t>
            </a:r>
            <a:r>
              <a:rPr lang="en-US" sz="2000" dirty="0" smtClean="0">
                <a:solidFill>
                  <a:schemeClr val="tx1"/>
                </a:solidFill>
              </a:rPr>
              <a:t> 4-1BB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r>
              <a:rPr lang="en-US" sz="2000" dirty="0">
                <a:solidFill>
                  <a:schemeClr val="tx1"/>
                </a:solidFill>
              </a:rPr>
              <a:t> CD4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T-Zell-</a:t>
            </a:r>
            <a:r>
              <a:rPr lang="en-US" sz="2000" dirty="0" err="1" smtClean="0">
                <a:solidFill>
                  <a:schemeClr val="tx1"/>
                </a:solidFill>
              </a:rPr>
              <a:t>Frequenzen</a:t>
            </a:r>
            <a:r>
              <a:rPr lang="en-US" sz="2000" dirty="0" smtClean="0">
                <a:solidFill>
                  <a:schemeClr val="tx1"/>
                </a:solidFill>
              </a:rPr>
              <a:t> von </a:t>
            </a:r>
            <a:r>
              <a:rPr lang="en-US" sz="2000" dirty="0" smtClean="0">
                <a:solidFill>
                  <a:schemeClr val="tx1"/>
                </a:solidFill>
              </a:rPr>
              <a:t>HD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=44), RHD (</a:t>
            </a:r>
            <a:r>
              <a:rPr lang="en-US" sz="2000" i="1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=24) </a:t>
            </a:r>
            <a:r>
              <a:rPr lang="en-US" sz="2000" dirty="0" smtClean="0">
                <a:solidFill>
                  <a:schemeClr val="tx1"/>
                </a:solidFill>
              </a:rPr>
              <a:t>und </a:t>
            </a:r>
            <a:r>
              <a:rPr lang="en-US" sz="2000" dirty="0">
                <a:solidFill>
                  <a:schemeClr val="tx1"/>
                </a:solidFill>
              </a:rPr>
              <a:t>P (</a:t>
            </a:r>
            <a:r>
              <a:rPr lang="en-US" sz="2000" i="1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=18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b </a:t>
            </a:r>
            <a:r>
              <a:rPr lang="en-US" sz="2000" dirty="0" err="1" smtClean="0">
                <a:solidFill>
                  <a:schemeClr val="tx1"/>
                </a:solidFill>
              </a:rPr>
              <a:t>Prozentuale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Verteilung</a:t>
            </a:r>
            <a:r>
              <a:rPr lang="en-US" sz="2000" dirty="0" smtClean="0">
                <a:solidFill>
                  <a:schemeClr val="tx1"/>
                </a:solidFill>
              </a:rPr>
              <a:t> von </a:t>
            </a:r>
            <a:r>
              <a:rPr lang="en-US" sz="2000" dirty="0">
                <a:solidFill>
                  <a:schemeClr val="tx1"/>
                </a:solidFill>
              </a:rPr>
              <a:t>P </a:t>
            </a:r>
            <a:r>
              <a:rPr lang="en-US" sz="2000" dirty="0" smtClean="0">
                <a:solidFill>
                  <a:schemeClr val="tx1"/>
                </a:solidFill>
              </a:rPr>
              <a:t>und </a:t>
            </a:r>
            <a:r>
              <a:rPr lang="en-US" sz="2000" dirty="0" smtClean="0">
                <a:solidFill>
                  <a:schemeClr val="tx1"/>
                </a:solidFill>
              </a:rPr>
              <a:t>HD </a:t>
            </a:r>
            <a:r>
              <a:rPr lang="en-US" sz="2000" dirty="0" err="1" smtClean="0">
                <a:solidFill>
                  <a:schemeClr val="tx1"/>
                </a:solidFill>
              </a:rPr>
              <a:t>mit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S-I (N-term)- </a:t>
            </a:r>
            <a:r>
              <a:rPr lang="en-US" sz="2000" dirty="0" smtClean="0">
                <a:solidFill>
                  <a:schemeClr val="tx1"/>
                </a:solidFill>
              </a:rPr>
              <a:t>und </a:t>
            </a:r>
            <a:r>
              <a:rPr lang="en-US" sz="2000" dirty="0">
                <a:solidFill>
                  <a:schemeClr val="tx1"/>
                </a:solidFill>
              </a:rPr>
              <a:t>S-II (C-term</a:t>
            </a:r>
            <a:r>
              <a:rPr lang="en-US" sz="2000" dirty="0" smtClean="0">
                <a:solidFill>
                  <a:schemeClr val="tx1"/>
                </a:solidFill>
              </a:rPr>
              <a:t>)-</a:t>
            </a:r>
            <a:r>
              <a:rPr lang="de-DE" sz="2000" dirty="0" smtClean="0">
                <a:solidFill>
                  <a:schemeClr val="tx1"/>
                </a:solidFill>
              </a:rPr>
              <a:t>reaktiven </a:t>
            </a:r>
            <a:r>
              <a:rPr lang="de-DE" sz="2000" dirty="0">
                <a:solidFill>
                  <a:schemeClr val="tx1"/>
                </a:solidFill>
              </a:rPr>
              <a:t>CD4</a:t>
            </a:r>
            <a:r>
              <a:rPr lang="de-DE" sz="2000" baseline="30000" dirty="0">
                <a:solidFill>
                  <a:schemeClr val="tx1"/>
                </a:solidFill>
              </a:rPr>
              <a:t>+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T-Zellen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9" t="59047" r="40811" b="7462"/>
          <a:stretch/>
        </p:blipFill>
        <p:spPr bwMode="auto">
          <a:xfrm>
            <a:off x="323528" y="1196752"/>
            <a:ext cx="3621643" cy="309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9" t="16376" r="34711" b="40953"/>
          <a:stretch/>
        </p:blipFill>
        <p:spPr bwMode="auto">
          <a:xfrm>
            <a:off x="4058865" y="1268760"/>
            <a:ext cx="480675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2137346" y="548680"/>
            <a:ext cx="336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de-DE" sz="2400" dirty="0"/>
          </a:p>
        </p:txBody>
      </p:sp>
      <p:sp>
        <p:nvSpPr>
          <p:cNvPr id="8" name="Rechteck 7"/>
          <p:cNvSpPr/>
          <p:nvPr/>
        </p:nvSpPr>
        <p:spPr>
          <a:xfrm>
            <a:off x="6313004" y="548680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b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1919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5155826"/>
            <a:ext cx="8640960" cy="1441526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c </a:t>
            </a:r>
            <a:r>
              <a:rPr lang="en-US" sz="2000" dirty="0">
                <a:solidFill>
                  <a:schemeClr val="tx1"/>
                </a:solidFill>
              </a:rPr>
              <a:t>SARS-CoV-2 S1 </a:t>
            </a:r>
            <a:r>
              <a:rPr lang="en-US" sz="2000" dirty="0" err="1" smtClean="0">
                <a:solidFill>
                  <a:schemeClr val="tx1"/>
                </a:solidFill>
              </a:rPr>
              <a:t>Serologie</a:t>
            </a:r>
            <a:r>
              <a:rPr lang="en-US" sz="2000" dirty="0" smtClean="0">
                <a:solidFill>
                  <a:schemeClr val="tx1"/>
                </a:solidFill>
              </a:rPr>
              <a:t> von </a:t>
            </a:r>
            <a:r>
              <a:rPr lang="en-US" sz="2000" dirty="0">
                <a:solidFill>
                  <a:schemeClr val="tx1"/>
                </a:solidFill>
              </a:rPr>
              <a:t>HD (</a:t>
            </a:r>
            <a:r>
              <a:rPr lang="en-US" sz="2000" i="1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=44), RHD (</a:t>
            </a:r>
            <a:r>
              <a:rPr lang="en-US" sz="2000" i="1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=24) </a:t>
            </a:r>
            <a:r>
              <a:rPr lang="en-US" sz="2000" dirty="0" smtClean="0">
                <a:solidFill>
                  <a:schemeClr val="tx1"/>
                </a:solidFill>
              </a:rPr>
              <a:t>und </a:t>
            </a:r>
            <a:r>
              <a:rPr lang="en-US" sz="2000" dirty="0">
                <a:solidFill>
                  <a:schemeClr val="tx1"/>
                </a:solidFill>
              </a:rPr>
              <a:t>P (</a:t>
            </a:r>
            <a:r>
              <a:rPr lang="en-US" sz="2000" i="1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=18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Resimulation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expandierter</a:t>
            </a:r>
            <a:r>
              <a:rPr lang="en-US" sz="2000" dirty="0" smtClean="0">
                <a:solidFill>
                  <a:schemeClr val="tx1"/>
                </a:solidFill>
              </a:rPr>
              <a:t> SARS-CoV-2 S-II-</a:t>
            </a:r>
            <a:r>
              <a:rPr lang="en-US" sz="2000" dirty="0" err="1" smtClean="0">
                <a:solidFill>
                  <a:schemeClr val="tx1"/>
                </a:solidFill>
              </a:rPr>
              <a:t>reaktiver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CD4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T-</a:t>
            </a:r>
            <a:r>
              <a:rPr lang="en-US" sz="2000" dirty="0" err="1" smtClean="0">
                <a:solidFill>
                  <a:schemeClr val="tx1"/>
                </a:solidFill>
              </a:rPr>
              <a:t>Zellen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mit</a:t>
            </a:r>
            <a:r>
              <a:rPr lang="en-US" sz="2000" dirty="0" smtClean="0">
                <a:solidFill>
                  <a:schemeClr val="tx1"/>
                </a:solidFill>
              </a:rPr>
              <a:t> S-I und S-II-</a:t>
            </a:r>
            <a:r>
              <a:rPr lang="en-US" sz="2000" dirty="0" err="1" smtClean="0">
                <a:solidFill>
                  <a:schemeClr val="tx1"/>
                </a:solidFill>
              </a:rPr>
              <a:t>Peptidpoolen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von SARS-CoV-2 </a:t>
            </a:r>
            <a:r>
              <a:rPr lang="en-US" sz="2000" dirty="0" err="1" smtClean="0">
                <a:solidFill>
                  <a:schemeClr val="tx1"/>
                </a:solidFill>
              </a:rPr>
              <a:t>sowie</a:t>
            </a:r>
            <a:r>
              <a:rPr lang="en-US" sz="2000" dirty="0" smtClean="0">
                <a:solidFill>
                  <a:schemeClr val="tx1"/>
                </a:solidFill>
              </a:rPr>
              <a:t> den </a:t>
            </a:r>
            <a:r>
              <a:rPr lang="en-US" sz="2000" dirty="0" err="1" smtClean="0">
                <a:solidFill>
                  <a:schemeClr val="tx1"/>
                </a:solidFill>
              </a:rPr>
              <a:t>HCoVs</a:t>
            </a:r>
            <a:r>
              <a:rPr lang="en-US" sz="2000" dirty="0" smtClean="0">
                <a:solidFill>
                  <a:schemeClr val="tx1"/>
                </a:solidFill>
              </a:rPr>
              <a:t> 229E und OC43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2" t="17778" r="39615" b="42616"/>
          <a:stretch/>
        </p:blipFill>
        <p:spPr bwMode="auto">
          <a:xfrm>
            <a:off x="566102" y="1412776"/>
            <a:ext cx="3455393" cy="335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2137346" y="548680"/>
            <a:ext cx="31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</a:t>
            </a:r>
            <a:endParaRPr lang="de-DE" sz="2400" dirty="0"/>
          </a:p>
        </p:txBody>
      </p:sp>
      <p:sp>
        <p:nvSpPr>
          <p:cNvPr id="8" name="Rechteck 7"/>
          <p:cNvSpPr/>
          <p:nvPr/>
        </p:nvSpPr>
        <p:spPr>
          <a:xfrm>
            <a:off x="6313004" y="548680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</a:t>
            </a:r>
            <a:endParaRPr lang="de-DE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8" t="51026" r="35529" b="8034"/>
          <a:stretch/>
        </p:blipFill>
        <p:spPr bwMode="auto">
          <a:xfrm>
            <a:off x="4373890" y="1532430"/>
            <a:ext cx="4228003" cy="330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19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5371850"/>
            <a:ext cx="8640960" cy="1441526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Frequenzen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CD38</a:t>
            </a:r>
            <a:r>
              <a:rPr lang="en-US" sz="2000" baseline="30000" dirty="0" smtClean="0">
                <a:solidFill>
                  <a:schemeClr val="tx1"/>
                </a:solidFill>
              </a:rPr>
              <a:t>+</a:t>
            </a:r>
            <a:r>
              <a:rPr lang="en-US" sz="2000" dirty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HLA-DR</a:t>
            </a:r>
            <a:r>
              <a:rPr lang="en-US" sz="2000" baseline="30000" dirty="0" smtClean="0">
                <a:solidFill>
                  <a:schemeClr val="tx1"/>
                </a:solidFill>
              </a:rPr>
              <a:t>+</a:t>
            </a:r>
            <a:r>
              <a:rPr lang="en-US" sz="2000" dirty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 und Ki67</a:t>
            </a:r>
            <a:r>
              <a:rPr lang="en-US" sz="2000" baseline="30000" dirty="0" smtClean="0">
                <a:solidFill>
                  <a:schemeClr val="tx1"/>
                </a:solidFill>
              </a:rPr>
              <a:t>+</a:t>
            </a:r>
            <a:r>
              <a:rPr lang="en-US" sz="2000" dirty="0">
                <a:solidFill>
                  <a:schemeClr val="tx1"/>
                </a:solidFill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</a:rPr>
              <a:t>Zellen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innerhalb</a:t>
            </a:r>
            <a:r>
              <a:rPr lang="en-US" sz="2000" dirty="0" smtClean="0">
                <a:solidFill>
                  <a:schemeClr val="tx1"/>
                </a:solidFill>
              </a:rPr>
              <a:t> der </a:t>
            </a:r>
            <a:r>
              <a:rPr lang="en-US" sz="2000" dirty="0">
                <a:solidFill>
                  <a:schemeClr val="tx1"/>
                </a:solidFill>
              </a:rPr>
              <a:t>S-I (N-term)- </a:t>
            </a:r>
            <a:r>
              <a:rPr lang="en-US" sz="2000" dirty="0" smtClean="0">
                <a:solidFill>
                  <a:schemeClr val="tx1"/>
                </a:solidFill>
              </a:rPr>
              <a:t>und </a:t>
            </a:r>
            <a:r>
              <a:rPr lang="en-US" sz="2000" dirty="0">
                <a:solidFill>
                  <a:schemeClr val="tx1"/>
                </a:solidFill>
              </a:rPr>
              <a:t>S-II (C-term)-</a:t>
            </a:r>
            <a:r>
              <a:rPr lang="en-US" sz="2000" dirty="0" err="1" smtClean="0">
                <a:solidFill>
                  <a:schemeClr val="tx1"/>
                </a:solidFill>
              </a:rPr>
              <a:t>reaktiven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CD4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T-</a:t>
            </a:r>
            <a:r>
              <a:rPr lang="en-US" sz="2000" dirty="0" err="1" smtClean="0">
                <a:solidFill>
                  <a:schemeClr val="tx1"/>
                </a:solidFill>
              </a:rPr>
              <a:t>Zellpopulationen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RHD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</a:rPr>
              <a:t>e,f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i="1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=23; </a:t>
            </a:r>
            <a:r>
              <a:rPr lang="en-US" sz="2000" b="1" dirty="0" smtClean="0">
                <a:solidFill>
                  <a:schemeClr val="tx1"/>
                </a:solidFill>
              </a:rPr>
              <a:t>g, </a:t>
            </a:r>
            <a:r>
              <a:rPr lang="en-US" sz="2000" i="1" dirty="0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=17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und </a:t>
            </a:r>
            <a:r>
              <a:rPr lang="en-US" sz="2000" dirty="0" smtClean="0">
                <a:solidFill>
                  <a:schemeClr val="tx1"/>
                </a:solidFill>
              </a:rPr>
              <a:t>P (</a:t>
            </a:r>
            <a:r>
              <a:rPr lang="en-US" sz="2000" i="1" dirty="0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=18)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835696" y="54868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e</a:t>
            </a:r>
            <a:endParaRPr lang="de-DE" sz="2400" dirty="0"/>
          </a:p>
        </p:txBody>
      </p:sp>
      <p:sp>
        <p:nvSpPr>
          <p:cNvPr id="8" name="Rechteck 7"/>
          <p:cNvSpPr/>
          <p:nvPr/>
        </p:nvSpPr>
        <p:spPr>
          <a:xfrm>
            <a:off x="7462584" y="548680"/>
            <a:ext cx="330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g</a:t>
            </a:r>
            <a:endParaRPr lang="de-D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t="30001" r="28702" b="17094"/>
          <a:stretch/>
        </p:blipFill>
        <p:spPr bwMode="auto">
          <a:xfrm>
            <a:off x="367751" y="1340767"/>
            <a:ext cx="8394984" cy="388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4565243" y="548680"/>
            <a:ext cx="282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f</a:t>
            </a:r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367751" y="1412776"/>
            <a:ext cx="38782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131840" y="1414180"/>
            <a:ext cx="38782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912367" y="1412776"/>
            <a:ext cx="387825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44265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Bildschirmpräsentation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</vt:lpstr>
      <vt:lpstr>Presence of SARS-CoV-2-reactive T cells  in COVID-19 patients and healthy donors J Braun et al.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Presence of SARS-CoV-2-reactive T cells  in COVID-19 patients and healthy donors Julian Braun et al.</dc:title>
  <dc:creator>Voigt, Sebastian</dc:creator>
  <cp:lastModifiedBy>Voigt, Sebastian</cp:lastModifiedBy>
  <cp:revision>54</cp:revision>
  <dcterms:created xsi:type="dcterms:W3CDTF">2020-05-19T13:19:19Z</dcterms:created>
  <dcterms:modified xsi:type="dcterms:W3CDTF">2020-05-20T10:00:10Z</dcterms:modified>
</cp:coreProperties>
</file>