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0.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handoutMasterIdLst>
    <p:handoutMasterId r:id="rId75"/>
  </p:handoutMasterIdLst>
  <p:sldIdLst>
    <p:sldId id="427" r:id="rId2"/>
    <p:sldId id="642" r:id="rId3"/>
    <p:sldId id="431" r:id="rId4"/>
    <p:sldId id="430" r:id="rId5"/>
    <p:sldId id="494" r:id="rId6"/>
    <p:sldId id="559" r:id="rId7"/>
    <p:sldId id="470" r:id="rId8"/>
    <p:sldId id="500" r:id="rId9"/>
    <p:sldId id="643" r:id="rId10"/>
    <p:sldId id="498" r:id="rId11"/>
    <p:sldId id="648" r:id="rId12"/>
    <p:sldId id="437" r:id="rId13"/>
    <p:sldId id="570" r:id="rId14"/>
    <p:sldId id="568" r:id="rId15"/>
    <p:sldId id="439" r:id="rId16"/>
    <p:sldId id="440" r:id="rId17"/>
    <p:sldId id="441" r:id="rId18"/>
    <p:sldId id="555" r:id="rId19"/>
    <p:sldId id="534" r:id="rId20"/>
    <p:sldId id="442" r:id="rId21"/>
    <p:sldId id="433" r:id="rId22"/>
    <p:sldId id="508" r:id="rId23"/>
    <p:sldId id="550" r:id="rId24"/>
    <p:sldId id="435" r:id="rId25"/>
    <p:sldId id="574" r:id="rId26"/>
    <p:sldId id="553" r:id="rId27"/>
    <p:sldId id="644" r:id="rId28"/>
    <p:sldId id="538" r:id="rId29"/>
    <p:sldId id="432" r:id="rId30"/>
    <p:sldId id="515" r:id="rId31"/>
    <p:sldId id="497" r:id="rId32"/>
    <p:sldId id="633" r:id="rId33"/>
    <p:sldId id="634" r:id="rId34"/>
    <p:sldId id="544" r:id="rId35"/>
    <p:sldId id="547" r:id="rId36"/>
    <p:sldId id="545" r:id="rId37"/>
    <p:sldId id="546" r:id="rId38"/>
    <p:sldId id="635" r:id="rId39"/>
    <p:sldId id="636" r:id="rId40"/>
    <p:sldId id="637" r:id="rId41"/>
    <p:sldId id="638" r:id="rId42"/>
    <p:sldId id="639" r:id="rId43"/>
    <p:sldId id="640" r:id="rId44"/>
    <p:sldId id="481" r:id="rId45"/>
    <p:sldId id="482" r:id="rId46"/>
    <p:sldId id="504" r:id="rId47"/>
    <p:sldId id="513" r:id="rId48"/>
    <p:sldId id="646" r:id="rId49"/>
    <p:sldId id="512" r:id="rId50"/>
    <p:sldId id="511" r:id="rId51"/>
    <p:sldId id="514" r:id="rId52"/>
    <p:sldId id="505" r:id="rId53"/>
    <p:sldId id="627" r:id="rId54"/>
    <p:sldId id="645" r:id="rId55"/>
    <p:sldId id="628" r:id="rId56"/>
    <p:sldId id="629" r:id="rId57"/>
    <p:sldId id="593" r:id="rId58"/>
    <p:sldId id="649" r:id="rId59"/>
    <p:sldId id="650" r:id="rId60"/>
    <p:sldId id="651" r:id="rId61"/>
    <p:sldId id="652" r:id="rId62"/>
    <p:sldId id="578" r:id="rId63"/>
    <p:sldId id="569" r:id="rId64"/>
    <p:sldId id="577" r:id="rId65"/>
    <p:sldId id="631" r:id="rId66"/>
    <p:sldId id="632" r:id="rId67"/>
    <p:sldId id="564" r:id="rId68"/>
    <p:sldId id="572" r:id="rId69"/>
    <p:sldId id="647" r:id="rId70"/>
    <p:sldId id="573" r:id="rId71"/>
    <p:sldId id="450" r:id="rId72"/>
    <p:sldId id="549" r:id="rId73"/>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99"/>
    <a:srgbClr val="045AA6"/>
    <a:srgbClr val="367BB8"/>
    <a:srgbClr val="4D8AD2"/>
    <a:srgbClr val="D0D8E8"/>
    <a:srgbClr val="66A8DD"/>
    <a:srgbClr val="006EC7"/>
    <a:srgbClr val="E9EDF4"/>
    <a:srgbClr val="338B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8" autoAdjust="0"/>
    <p:restoredTop sz="89738" autoAdjust="0"/>
  </p:normalViewPr>
  <p:slideViewPr>
    <p:cSldViewPr snapToGrid="0" snapToObjects="1">
      <p:cViewPr>
        <p:scale>
          <a:sx n="100" d="100"/>
          <a:sy n="100" d="100"/>
        </p:scale>
        <p:origin x="-1968" y="-43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5997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Zahlen_kumulativ_2020-05-2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25\Covid19_Liste_Stand_2020-05-25.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651648538257354E-2"/>
          <c:y val="5.2149332079758678E-2"/>
          <c:w val="0.89570060269140594"/>
          <c:h val="0.71360257387181436"/>
        </c:manualLayout>
      </c:layout>
      <c:barChart>
        <c:barDir val="col"/>
        <c:grouping val="stacked"/>
        <c:varyColors val="0"/>
        <c:ser>
          <c:idx val="0"/>
          <c:order val="0"/>
          <c:tx>
            <c:strRef>
              <c:f>EpiCurve!$C$5</c:f>
              <c:strCache>
                <c:ptCount val="1"/>
                <c:pt idx="0">
                  <c:v>Erkrankungsbeginn</c:v>
                </c:pt>
              </c:strCache>
            </c:strRef>
          </c:tx>
          <c:spPr>
            <a:solidFill>
              <a:srgbClr val="045AA0"/>
            </a:solidFill>
          </c:spPr>
          <c:invertIfNegative val="0"/>
          <c:cat>
            <c:numRef>
              <c:f>EpiCurve!$A$25:$A$150</c:f>
              <c:numCache>
                <c:formatCode>m/d/yyyy</c:formatCode>
                <c:ptCount val="126"/>
                <c:pt idx="0">
                  <c:v>43850</c:v>
                </c:pt>
                <c:pt idx="1">
                  <c:v>43851</c:v>
                </c:pt>
                <c:pt idx="2">
                  <c:v>43852</c:v>
                </c:pt>
                <c:pt idx="3">
                  <c:v>43853</c:v>
                </c:pt>
                <c:pt idx="4">
                  <c:v>43854</c:v>
                </c:pt>
                <c:pt idx="5">
                  <c:v>43855</c:v>
                </c:pt>
                <c:pt idx="6">
                  <c:v>43856</c:v>
                </c:pt>
                <c:pt idx="7">
                  <c:v>43857</c:v>
                </c:pt>
                <c:pt idx="8">
                  <c:v>43858</c:v>
                </c:pt>
                <c:pt idx="9">
                  <c:v>43859</c:v>
                </c:pt>
                <c:pt idx="10">
                  <c:v>43860</c:v>
                </c:pt>
                <c:pt idx="11">
                  <c:v>43861</c:v>
                </c:pt>
                <c:pt idx="12">
                  <c:v>43862</c:v>
                </c:pt>
                <c:pt idx="13">
                  <c:v>43863</c:v>
                </c:pt>
                <c:pt idx="14">
                  <c:v>43864</c:v>
                </c:pt>
                <c:pt idx="15">
                  <c:v>43865</c:v>
                </c:pt>
                <c:pt idx="16">
                  <c:v>43866</c:v>
                </c:pt>
                <c:pt idx="17">
                  <c:v>43867</c:v>
                </c:pt>
                <c:pt idx="18">
                  <c:v>43868</c:v>
                </c:pt>
                <c:pt idx="19">
                  <c:v>43869</c:v>
                </c:pt>
                <c:pt idx="20">
                  <c:v>43870</c:v>
                </c:pt>
                <c:pt idx="21">
                  <c:v>43871</c:v>
                </c:pt>
                <c:pt idx="22">
                  <c:v>43872</c:v>
                </c:pt>
                <c:pt idx="23">
                  <c:v>43873</c:v>
                </c:pt>
                <c:pt idx="24">
                  <c:v>43874</c:v>
                </c:pt>
                <c:pt idx="25">
                  <c:v>43875</c:v>
                </c:pt>
                <c:pt idx="26">
                  <c:v>43876</c:v>
                </c:pt>
                <c:pt idx="27">
                  <c:v>43877</c:v>
                </c:pt>
                <c:pt idx="28">
                  <c:v>43878</c:v>
                </c:pt>
                <c:pt idx="29">
                  <c:v>43879</c:v>
                </c:pt>
                <c:pt idx="30">
                  <c:v>43880</c:v>
                </c:pt>
                <c:pt idx="31">
                  <c:v>43881</c:v>
                </c:pt>
                <c:pt idx="32">
                  <c:v>43882</c:v>
                </c:pt>
                <c:pt idx="33">
                  <c:v>43883</c:v>
                </c:pt>
                <c:pt idx="34">
                  <c:v>43884</c:v>
                </c:pt>
                <c:pt idx="35">
                  <c:v>43885</c:v>
                </c:pt>
                <c:pt idx="36">
                  <c:v>43886</c:v>
                </c:pt>
                <c:pt idx="37">
                  <c:v>43887</c:v>
                </c:pt>
                <c:pt idx="38">
                  <c:v>43888</c:v>
                </c:pt>
                <c:pt idx="39">
                  <c:v>43889</c:v>
                </c:pt>
                <c:pt idx="40">
                  <c:v>43890</c:v>
                </c:pt>
                <c:pt idx="41">
                  <c:v>43891</c:v>
                </c:pt>
                <c:pt idx="42">
                  <c:v>43892</c:v>
                </c:pt>
                <c:pt idx="43">
                  <c:v>43893</c:v>
                </c:pt>
                <c:pt idx="44">
                  <c:v>43894</c:v>
                </c:pt>
                <c:pt idx="45">
                  <c:v>43895</c:v>
                </c:pt>
                <c:pt idx="46">
                  <c:v>43896</c:v>
                </c:pt>
                <c:pt idx="47">
                  <c:v>43897</c:v>
                </c:pt>
                <c:pt idx="48">
                  <c:v>43898</c:v>
                </c:pt>
                <c:pt idx="49">
                  <c:v>43899</c:v>
                </c:pt>
                <c:pt idx="50">
                  <c:v>43900</c:v>
                </c:pt>
                <c:pt idx="51">
                  <c:v>43901</c:v>
                </c:pt>
                <c:pt idx="52">
                  <c:v>43902</c:v>
                </c:pt>
                <c:pt idx="53">
                  <c:v>43903</c:v>
                </c:pt>
                <c:pt idx="54">
                  <c:v>43904</c:v>
                </c:pt>
                <c:pt idx="55">
                  <c:v>43905</c:v>
                </c:pt>
                <c:pt idx="56">
                  <c:v>43906</c:v>
                </c:pt>
                <c:pt idx="57">
                  <c:v>43907</c:v>
                </c:pt>
                <c:pt idx="58">
                  <c:v>43908</c:v>
                </c:pt>
                <c:pt idx="59">
                  <c:v>43909</c:v>
                </c:pt>
                <c:pt idx="60">
                  <c:v>43910</c:v>
                </c:pt>
                <c:pt idx="61">
                  <c:v>43911</c:v>
                </c:pt>
                <c:pt idx="62">
                  <c:v>43912</c:v>
                </c:pt>
                <c:pt idx="63">
                  <c:v>43913</c:v>
                </c:pt>
                <c:pt idx="64">
                  <c:v>43914</c:v>
                </c:pt>
                <c:pt idx="65">
                  <c:v>43915</c:v>
                </c:pt>
                <c:pt idx="66">
                  <c:v>43916</c:v>
                </c:pt>
                <c:pt idx="67">
                  <c:v>43917</c:v>
                </c:pt>
                <c:pt idx="68">
                  <c:v>43918</c:v>
                </c:pt>
                <c:pt idx="69">
                  <c:v>43919</c:v>
                </c:pt>
                <c:pt idx="70">
                  <c:v>43920</c:v>
                </c:pt>
                <c:pt idx="71">
                  <c:v>43921</c:v>
                </c:pt>
                <c:pt idx="72">
                  <c:v>43922</c:v>
                </c:pt>
                <c:pt idx="73">
                  <c:v>43923</c:v>
                </c:pt>
                <c:pt idx="74">
                  <c:v>43924</c:v>
                </c:pt>
                <c:pt idx="75">
                  <c:v>43925</c:v>
                </c:pt>
                <c:pt idx="76">
                  <c:v>43926</c:v>
                </c:pt>
                <c:pt idx="77">
                  <c:v>43927</c:v>
                </c:pt>
                <c:pt idx="78">
                  <c:v>43928</c:v>
                </c:pt>
                <c:pt idx="79">
                  <c:v>43929</c:v>
                </c:pt>
                <c:pt idx="80">
                  <c:v>43930</c:v>
                </c:pt>
                <c:pt idx="81">
                  <c:v>43931</c:v>
                </c:pt>
                <c:pt idx="82">
                  <c:v>43932</c:v>
                </c:pt>
                <c:pt idx="83">
                  <c:v>43933</c:v>
                </c:pt>
                <c:pt idx="84">
                  <c:v>43934</c:v>
                </c:pt>
                <c:pt idx="85">
                  <c:v>43935</c:v>
                </c:pt>
                <c:pt idx="86">
                  <c:v>43936</c:v>
                </c:pt>
                <c:pt idx="87">
                  <c:v>43937</c:v>
                </c:pt>
                <c:pt idx="88">
                  <c:v>43938</c:v>
                </c:pt>
                <c:pt idx="89">
                  <c:v>43939</c:v>
                </c:pt>
                <c:pt idx="90">
                  <c:v>43940</c:v>
                </c:pt>
                <c:pt idx="91">
                  <c:v>43941</c:v>
                </c:pt>
                <c:pt idx="92">
                  <c:v>43942</c:v>
                </c:pt>
                <c:pt idx="93">
                  <c:v>43943</c:v>
                </c:pt>
                <c:pt idx="94">
                  <c:v>43944</c:v>
                </c:pt>
                <c:pt idx="95">
                  <c:v>43945</c:v>
                </c:pt>
                <c:pt idx="96">
                  <c:v>43946</c:v>
                </c:pt>
                <c:pt idx="97">
                  <c:v>43947</c:v>
                </c:pt>
                <c:pt idx="98">
                  <c:v>43948</c:v>
                </c:pt>
                <c:pt idx="99">
                  <c:v>43949</c:v>
                </c:pt>
                <c:pt idx="100">
                  <c:v>43950</c:v>
                </c:pt>
                <c:pt idx="101">
                  <c:v>43951</c:v>
                </c:pt>
                <c:pt idx="102">
                  <c:v>43952</c:v>
                </c:pt>
                <c:pt idx="103">
                  <c:v>43953</c:v>
                </c:pt>
                <c:pt idx="104">
                  <c:v>43954</c:v>
                </c:pt>
                <c:pt idx="105">
                  <c:v>43955</c:v>
                </c:pt>
                <c:pt idx="106">
                  <c:v>43956</c:v>
                </c:pt>
                <c:pt idx="107">
                  <c:v>43957</c:v>
                </c:pt>
                <c:pt idx="108">
                  <c:v>43958</c:v>
                </c:pt>
                <c:pt idx="109">
                  <c:v>43959</c:v>
                </c:pt>
                <c:pt idx="110">
                  <c:v>43960</c:v>
                </c:pt>
                <c:pt idx="111">
                  <c:v>43961</c:v>
                </c:pt>
                <c:pt idx="112">
                  <c:v>43962</c:v>
                </c:pt>
                <c:pt idx="113">
                  <c:v>43963</c:v>
                </c:pt>
                <c:pt idx="114">
                  <c:v>43964</c:v>
                </c:pt>
                <c:pt idx="115">
                  <c:v>43965</c:v>
                </c:pt>
                <c:pt idx="116">
                  <c:v>43966</c:v>
                </c:pt>
                <c:pt idx="117">
                  <c:v>43967</c:v>
                </c:pt>
                <c:pt idx="118">
                  <c:v>43968</c:v>
                </c:pt>
                <c:pt idx="119">
                  <c:v>43969</c:v>
                </c:pt>
                <c:pt idx="120">
                  <c:v>43970</c:v>
                </c:pt>
                <c:pt idx="121">
                  <c:v>43971</c:v>
                </c:pt>
                <c:pt idx="122">
                  <c:v>43972</c:v>
                </c:pt>
                <c:pt idx="123">
                  <c:v>43973</c:v>
                </c:pt>
                <c:pt idx="124">
                  <c:v>43974</c:v>
                </c:pt>
                <c:pt idx="125">
                  <c:v>43975</c:v>
                </c:pt>
              </c:numCache>
            </c:numRef>
          </c:cat>
          <c:val>
            <c:numRef>
              <c:f>EpiCurve!$C$25:$C$150</c:f>
              <c:numCache>
                <c:formatCode>General</c:formatCode>
                <c:ptCount val="126"/>
                <c:pt idx="0">
                  <c:v>1</c:v>
                </c:pt>
                <c:pt idx="1">
                  <c:v>1</c:v>
                </c:pt>
                <c:pt idx="3">
                  <c:v>4</c:v>
                </c:pt>
                <c:pt idx="4">
                  <c:v>1</c:v>
                </c:pt>
                <c:pt idx="5">
                  <c:v>1</c:v>
                </c:pt>
                <c:pt idx="7">
                  <c:v>2</c:v>
                </c:pt>
                <c:pt idx="8">
                  <c:v>1</c:v>
                </c:pt>
                <c:pt idx="9">
                  <c:v>1</c:v>
                </c:pt>
                <c:pt idx="10">
                  <c:v>7</c:v>
                </c:pt>
                <c:pt idx="11">
                  <c:v>16</c:v>
                </c:pt>
                <c:pt idx="12">
                  <c:v>1</c:v>
                </c:pt>
                <c:pt idx="13">
                  <c:v>5</c:v>
                </c:pt>
                <c:pt idx="14">
                  <c:v>3</c:v>
                </c:pt>
                <c:pt idx="15">
                  <c:v>2</c:v>
                </c:pt>
                <c:pt idx="16">
                  <c:v>1</c:v>
                </c:pt>
                <c:pt idx="17">
                  <c:v>1</c:v>
                </c:pt>
                <c:pt idx="18">
                  <c:v>2</c:v>
                </c:pt>
                <c:pt idx="20">
                  <c:v>2</c:v>
                </c:pt>
                <c:pt idx="21">
                  <c:v>6</c:v>
                </c:pt>
                <c:pt idx="22">
                  <c:v>3</c:v>
                </c:pt>
                <c:pt idx="23">
                  <c:v>5</c:v>
                </c:pt>
                <c:pt idx="24">
                  <c:v>6</c:v>
                </c:pt>
                <c:pt idx="25">
                  <c:v>7</c:v>
                </c:pt>
                <c:pt idx="26">
                  <c:v>12</c:v>
                </c:pt>
                <c:pt idx="27">
                  <c:v>7</c:v>
                </c:pt>
                <c:pt idx="28">
                  <c:v>9</c:v>
                </c:pt>
                <c:pt idx="29">
                  <c:v>9</c:v>
                </c:pt>
                <c:pt idx="30">
                  <c:v>10</c:v>
                </c:pt>
                <c:pt idx="31">
                  <c:v>33</c:v>
                </c:pt>
                <c:pt idx="32">
                  <c:v>19</c:v>
                </c:pt>
                <c:pt idx="33">
                  <c:v>28</c:v>
                </c:pt>
                <c:pt idx="34">
                  <c:v>45</c:v>
                </c:pt>
                <c:pt idx="35">
                  <c:v>66</c:v>
                </c:pt>
                <c:pt idx="36">
                  <c:v>102</c:v>
                </c:pt>
                <c:pt idx="37">
                  <c:v>150</c:v>
                </c:pt>
                <c:pt idx="38">
                  <c:v>158</c:v>
                </c:pt>
                <c:pt idx="39">
                  <c:v>205</c:v>
                </c:pt>
                <c:pt idx="40">
                  <c:v>184</c:v>
                </c:pt>
                <c:pt idx="41">
                  <c:v>208</c:v>
                </c:pt>
                <c:pt idx="42">
                  <c:v>279</c:v>
                </c:pt>
                <c:pt idx="43">
                  <c:v>272</c:v>
                </c:pt>
                <c:pt idx="44">
                  <c:v>369</c:v>
                </c:pt>
                <c:pt idx="45">
                  <c:v>393</c:v>
                </c:pt>
                <c:pt idx="46">
                  <c:v>608</c:v>
                </c:pt>
                <c:pt idx="47">
                  <c:v>768</c:v>
                </c:pt>
                <c:pt idx="48">
                  <c:v>1041</c:v>
                </c:pt>
                <c:pt idx="49">
                  <c:v>1591</c:v>
                </c:pt>
                <c:pt idx="50">
                  <c:v>2048</c:v>
                </c:pt>
                <c:pt idx="51">
                  <c:v>2561</c:v>
                </c:pt>
                <c:pt idx="52">
                  <c:v>2825</c:v>
                </c:pt>
                <c:pt idx="53">
                  <c:v>3453</c:v>
                </c:pt>
                <c:pt idx="54">
                  <c:v>3489</c:v>
                </c:pt>
                <c:pt idx="55">
                  <c:v>3615</c:v>
                </c:pt>
                <c:pt idx="56">
                  <c:v>4791</c:v>
                </c:pt>
                <c:pt idx="57">
                  <c:v>4012</c:v>
                </c:pt>
                <c:pt idx="58">
                  <c:v>4149</c:v>
                </c:pt>
                <c:pt idx="59">
                  <c:v>3573</c:v>
                </c:pt>
                <c:pt idx="60">
                  <c:v>4190</c:v>
                </c:pt>
                <c:pt idx="61">
                  <c:v>3378</c:v>
                </c:pt>
                <c:pt idx="62">
                  <c:v>2809</c:v>
                </c:pt>
                <c:pt idx="63">
                  <c:v>4037</c:v>
                </c:pt>
                <c:pt idx="64">
                  <c:v>2995</c:v>
                </c:pt>
                <c:pt idx="65">
                  <c:v>3292</c:v>
                </c:pt>
                <c:pt idx="66">
                  <c:v>2931</c:v>
                </c:pt>
                <c:pt idx="67">
                  <c:v>3042</c:v>
                </c:pt>
                <c:pt idx="68">
                  <c:v>2833</c:v>
                </c:pt>
                <c:pt idx="69">
                  <c:v>2251</c:v>
                </c:pt>
                <c:pt idx="70">
                  <c:v>3230</c:v>
                </c:pt>
                <c:pt idx="71">
                  <c:v>2401</c:v>
                </c:pt>
                <c:pt idx="72">
                  <c:v>2843</c:v>
                </c:pt>
                <c:pt idx="73">
                  <c:v>2557</c:v>
                </c:pt>
                <c:pt idx="74">
                  <c:v>2613</c:v>
                </c:pt>
                <c:pt idx="75">
                  <c:v>2056</c:v>
                </c:pt>
                <c:pt idx="76">
                  <c:v>1815</c:v>
                </c:pt>
                <c:pt idx="77">
                  <c:v>2336</c:v>
                </c:pt>
                <c:pt idx="78">
                  <c:v>2013</c:v>
                </c:pt>
                <c:pt idx="79">
                  <c:v>1897</c:v>
                </c:pt>
                <c:pt idx="80">
                  <c:v>1797</c:v>
                </c:pt>
                <c:pt idx="81">
                  <c:v>1514</c:v>
                </c:pt>
                <c:pt idx="82">
                  <c:v>1274</c:v>
                </c:pt>
                <c:pt idx="83">
                  <c:v>1258</c:v>
                </c:pt>
                <c:pt idx="84">
                  <c:v>1218</c:v>
                </c:pt>
                <c:pt idx="85">
                  <c:v>1246</c:v>
                </c:pt>
                <c:pt idx="86">
                  <c:v>1212</c:v>
                </c:pt>
                <c:pt idx="87">
                  <c:v>1088</c:v>
                </c:pt>
                <c:pt idx="88">
                  <c:v>1021</c:v>
                </c:pt>
                <c:pt idx="89">
                  <c:v>892</c:v>
                </c:pt>
                <c:pt idx="90">
                  <c:v>760</c:v>
                </c:pt>
                <c:pt idx="91">
                  <c:v>965</c:v>
                </c:pt>
                <c:pt idx="92">
                  <c:v>778</c:v>
                </c:pt>
                <c:pt idx="93">
                  <c:v>751</c:v>
                </c:pt>
                <c:pt idx="94">
                  <c:v>755</c:v>
                </c:pt>
                <c:pt idx="95">
                  <c:v>667</c:v>
                </c:pt>
                <c:pt idx="96">
                  <c:v>580</c:v>
                </c:pt>
                <c:pt idx="97">
                  <c:v>484</c:v>
                </c:pt>
                <c:pt idx="98">
                  <c:v>672</c:v>
                </c:pt>
                <c:pt idx="99">
                  <c:v>510</c:v>
                </c:pt>
                <c:pt idx="100">
                  <c:v>465</c:v>
                </c:pt>
                <c:pt idx="101">
                  <c:v>548</c:v>
                </c:pt>
                <c:pt idx="102">
                  <c:v>419</c:v>
                </c:pt>
                <c:pt idx="103">
                  <c:v>381</c:v>
                </c:pt>
                <c:pt idx="104">
                  <c:v>391</c:v>
                </c:pt>
                <c:pt idx="105">
                  <c:v>501</c:v>
                </c:pt>
                <c:pt idx="106">
                  <c:v>424</c:v>
                </c:pt>
                <c:pt idx="107">
                  <c:v>374</c:v>
                </c:pt>
                <c:pt idx="108">
                  <c:v>360</c:v>
                </c:pt>
                <c:pt idx="109">
                  <c:v>323</c:v>
                </c:pt>
                <c:pt idx="110">
                  <c:v>285</c:v>
                </c:pt>
                <c:pt idx="111">
                  <c:v>246</c:v>
                </c:pt>
                <c:pt idx="112">
                  <c:v>311</c:v>
                </c:pt>
                <c:pt idx="113">
                  <c:v>284</c:v>
                </c:pt>
                <c:pt idx="114">
                  <c:v>231</c:v>
                </c:pt>
                <c:pt idx="115">
                  <c:v>194</c:v>
                </c:pt>
                <c:pt idx="116">
                  <c:v>265</c:v>
                </c:pt>
                <c:pt idx="117">
                  <c:v>196</c:v>
                </c:pt>
                <c:pt idx="118">
                  <c:v>127</c:v>
                </c:pt>
                <c:pt idx="119">
                  <c:v>172</c:v>
                </c:pt>
                <c:pt idx="120">
                  <c:v>95</c:v>
                </c:pt>
                <c:pt idx="121">
                  <c:v>155</c:v>
                </c:pt>
                <c:pt idx="122">
                  <c:v>20</c:v>
                </c:pt>
                <c:pt idx="123">
                  <c:v>23</c:v>
                </c:pt>
                <c:pt idx="124">
                  <c:v>2</c:v>
                </c:pt>
                <c:pt idx="125">
                  <c:v>3</c:v>
                </c:pt>
              </c:numCache>
            </c:numRef>
          </c:val>
        </c:ser>
        <c:ser>
          <c:idx val="1"/>
          <c:order val="1"/>
          <c:tx>
            <c:strRef>
              <c:f>EpiCurve!$D$5</c:f>
              <c:strCache>
                <c:ptCount val="1"/>
                <c:pt idx="0">
                  <c:v>Meldedatum</c:v>
                </c:pt>
              </c:strCache>
            </c:strRef>
          </c:tx>
          <c:spPr>
            <a:solidFill>
              <a:srgbClr val="FFC000"/>
            </a:solidFill>
          </c:spPr>
          <c:invertIfNegative val="0"/>
          <c:cat>
            <c:numRef>
              <c:f>EpiCurve!$A$25:$A$150</c:f>
              <c:numCache>
                <c:formatCode>m/d/yyyy</c:formatCode>
                <c:ptCount val="126"/>
                <c:pt idx="0">
                  <c:v>43850</c:v>
                </c:pt>
                <c:pt idx="1">
                  <c:v>43851</c:v>
                </c:pt>
                <c:pt idx="2">
                  <c:v>43852</c:v>
                </c:pt>
                <c:pt idx="3">
                  <c:v>43853</c:v>
                </c:pt>
                <c:pt idx="4">
                  <c:v>43854</c:v>
                </c:pt>
                <c:pt idx="5">
                  <c:v>43855</c:v>
                </c:pt>
                <c:pt idx="6">
                  <c:v>43856</c:v>
                </c:pt>
                <c:pt idx="7">
                  <c:v>43857</c:v>
                </c:pt>
                <c:pt idx="8">
                  <c:v>43858</c:v>
                </c:pt>
                <c:pt idx="9">
                  <c:v>43859</c:v>
                </c:pt>
                <c:pt idx="10">
                  <c:v>43860</c:v>
                </c:pt>
                <c:pt idx="11">
                  <c:v>43861</c:v>
                </c:pt>
                <c:pt idx="12">
                  <c:v>43862</c:v>
                </c:pt>
                <c:pt idx="13">
                  <c:v>43863</c:v>
                </c:pt>
                <c:pt idx="14">
                  <c:v>43864</c:v>
                </c:pt>
                <c:pt idx="15">
                  <c:v>43865</c:v>
                </c:pt>
                <c:pt idx="16">
                  <c:v>43866</c:v>
                </c:pt>
                <c:pt idx="17">
                  <c:v>43867</c:v>
                </c:pt>
                <c:pt idx="18">
                  <c:v>43868</c:v>
                </c:pt>
                <c:pt idx="19">
                  <c:v>43869</c:v>
                </c:pt>
                <c:pt idx="20">
                  <c:v>43870</c:v>
                </c:pt>
                <c:pt idx="21">
                  <c:v>43871</c:v>
                </c:pt>
                <c:pt idx="22">
                  <c:v>43872</c:v>
                </c:pt>
                <c:pt idx="23">
                  <c:v>43873</c:v>
                </c:pt>
                <c:pt idx="24">
                  <c:v>43874</c:v>
                </c:pt>
                <c:pt idx="25">
                  <c:v>43875</c:v>
                </c:pt>
                <c:pt idx="26">
                  <c:v>43876</c:v>
                </c:pt>
                <c:pt idx="27">
                  <c:v>43877</c:v>
                </c:pt>
                <c:pt idx="28">
                  <c:v>43878</c:v>
                </c:pt>
                <c:pt idx="29">
                  <c:v>43879</c:v>
                </c:pt>
                <c:pt idx="30">
                  <c:v>43880</c:v>
                </c:pt>
                <c:pt idx="31">
                  <c:v>43881</c:v>
                </c:pt>
                <c:pt idx="32">
                  <c:v>43882</c:v>
                </c:pt>
                <c:pt idx="33">
                  <c:v>43883</c:v>
                </c:pt>
                <c:pt idx="34">
                  <c:v>43884</c:v>
                </c:pt>
                <c:pt idx="35">
                  <c:v>43885</c:v>
                </c:pt>
                <c:pt idx="36">
                  <c:v>43886</c:v>
                </c:pt>
                <c:pt idx="37">
                  <c:v>43887</c:v>
                </c:pt>
                <c:pt idx="38">
                  <c:v>43888</c:v>
                </c:pt>
                <c:pt idx="39">
                  <c:v>43889</c:v>
                </c:pt>
                <c:pt idx="40">
                  <c:v>43890</c:v>
                </c:pt>
                <c:pt idx="41">
                  <c:v>43891</c:v>
                </c:pt>
                <c:pt idx="42">
                  <c:v>43892</c:v>
                </c:pt>
                <c:pt idx="43">
                  <c:v>43893</c:v>
                </c:pt>
                <c:pt idx="44">
                  <c:v>43894</c:v>
                </c:pt>
                <c:pt idx="45">
                  <c:v>43895</c:v>
                </c:pt>
                <c:pt idx="46">
                  <c:v>43896</c:v>
                </c:pt>
                <c:pt idx="47">
                  <c:v>43897</c:v>
                </c:pt>
                <c:pt idx="48">
                  <c:v>43898</c:v>
                </c:pt>
                <c:pt idx="49">
                  <c:v>43899</c:v>
                </c:pt>
                <c:pt idx="50">
                  <c:v>43900</c:v>
                </c:pt>
                <c:pt idx="51">
                  <c:v>43901</c:v>
                </c:pt>
                <c:pt idx="52">
                  <c:v>43902</c:v>
                </c:pt>
                <c:pt idx="53">
                  <c:v>43903</c:v>
                </c:pt>
                <c:pt idx="54">
                  <c:v>43904</c:v>
                </c:pt>
                <c:pt idx="55">
                  <c:v>43905</c:v>
                </c:pt>
                <c:pt idx="56">
                  <c:v>43906</c:v>
                </c:pt>
                <c:pt idx="57">
                  <c:v>43907</c:v>
                </c:pt>
                <c:pt idx="58">
                  <c:v>43908</c:v>
                </c:pt>
                <c:pt idx="59">
                  <c:v>43909</c:v>
                </c:pt>
                <c:pt idx="60">
                  <c:v>43910</c:v>
                </c:pt>
                <c:pt idx="61">
                  <c:v>43911</c:v>
                </c:pt>
                <c:pt idx="62">
                  <c:v>43912</c:v>
                </c:pt>
                <c:pt idx="63">
                  <c:v>43913</c:v>
                </c:pt>
                <c:pt idx="64">
                  <c:v>43914</c:v>
                </c:pt>
                <c:pt idx="65">
                  <c:v>43915</c:v>
                </c:pt>
                <c:pt idx="66">
                  <c:v>43916</c:v>
                </c:pt>
                <c:pt idx="67">
                  <c:v>43917</c:v>
                </c:pt>
                <c:pt idx="68">
                  <c:v>43918</c:v>
                </c:pt>
                <c:pt idx="69">
                  <c:v>43919</c:v>
                </c:pt>
                <c:pt idx="70">
                  <c:v>43920</c:v>
                </c:pt>
                <c:pt idx="71">
                  <c:v>43921</c:v>
                </c:pt>
                <c:pt idx="72">
                  <c:v>43922</c:v>
                </c:pt>
                <c:pt idx="73">
                  <c:v>43923</c:v>
                </c:pt>
                <c:pt idx="74">
                  <c:v>43924</c:v>
                </c:pt>
                <c:pt idx="75">
                  <c:v>43925</c:v>
                </c:pt>
                <c:pt idx="76">
                  <c:v>43926</c:v>
                </c:pt>
                <c:pt idx="77">
                  <c:v>43927</c:v>
                </c:pt>
                <c:pt idx="78">
                  <c:v>43928</c:v>
                </c:pt>
                <c:pt idx="79">
                  <c:v>43929</c:v>
                </c:pt>
                <c:pt idx="80">
                  <c:v>43930</c:v>
                </c:pt>
                <c:pt idx="81">
                  <c:v>43931</c:v>
                </c:pt>
                <c:pt idx="82">
                  <c:v>43932</c:v>
                </c:pt>
                <c:pt idx="83">
                  <c:v>43933</c:v>
                </c:pt>
                <c:pt idx="84">
                  <c:v>43934</c:v>
                </c:pt>
                <c:pt idx="85">
                  <c:v>43935</c:v>
                </c:pt>
                <c:pt idx="86">
                  <c:v>43936</c:v>
                </c:pt>
                <c:pt idx="87">
                  <c:v>43937</c:v>
                </c:pt>
                <c:pt idx="88">
                  <c:v>43938</c:v>
                </c:pt>
                <c:pt idx="89">
                  <c:v>43939</c:v>
                </c:pt>
                <c:pt idx="90">
                  <c:v>43940</c:v>
                </c:pt>
                <c:pt idx="91">
                  <c:v>43941</c:v>
                </c:pt>
                <c:pt idx="92">
                  <c:v>43942</c:v>
                </c:pt>
                <c:pt idx="93">
                  <c:v>43943</c:v>
                </c:pt>
                <c:pt idx="94">
                  <c:v>43944</c:v>
                </c:pt>
                <c:pt idx="95">
                  <c:v>43945</c:v>
                </c:pt>
                <c:pt idx="96">
                  <c:v>43946</c:v>
                </c:pt>
                <c:pt idx="97">
                  <c:v>43947</c:v>
                </c:pt>
                <c:pt idx="98">
                  <c:v>43948</c:v>
                </c:pt>
                <c:pt idx="99">
                  <c:v>43949</c:v>
                </c:pt>
                <c:pt idx="100">
                  <c:v>43950</c:v>
                </c:pt>
                <c:pt idx="101">
                  <c:v>43951</c:v>
                </c:pt>
                <c:pt idx="102">
                  <c:v>43952</c:v>
                </c:pt>
                <c:pt idx="103">
                  <c:v>43953</c:v>
                </c:pt>
                <c:pt idx="104">
                  <c:v>43954</c:v>
                </c:pt>
                <c:pt idx="105">
                  <c:v>43955</c:v>
                </c:pt>
                <c:pt idx="106">
                  <c:v>43956</c:v>
                </c:pt>
                <c:pt idx="107">
                  <c:v>43957</c:v>
                </c:pt>
                <c:pt idx="108">
                  <c:v>43958</c:v>
                </c:pt>
                <c:pt idx="109">
                  <c:v>43959</c:v>
                </c:pt>
                <c:pt idx="110">
                  <c:v>43960</c:v>
                </c:pt>
                <c:pt idx="111">
                  <c:v>43961</c:v>
                </c:pt>
                <c:pt idx="112">
                  <c:v>43962</c:v>
                </c:pt>
                <c:pt idx="113">
                  <c:v>43963</c:v>
                </c:pt>
                <c:pt idx="114">
                  <c:v>43964</c:v>
                </c:pt>
                <c:pt idx="115">
                  <c:v>43965</c:v>
                </c:pt>
                <c:pt idx="116">
                  <c:v>43966</c:v>
                </c:pt>
                <c:pt idx="117">
                  <c:v>43967</c:v>
                </c:pt>
                <c:pt idx="118">
                  <c:v>43968</c:v>
                </c:pt>
                <c:pt idx="119">
                  <c:v>43969</c:v>
                </c:pt>
                <c:pt idx="120">
                  <c:v>43970</c:v>
                </c:pt>
                <c:pt idx="121">
                  <c:v>43971</c:v>
                </c:pt>
                <c:pt idx="122">
                  <c:v>43972</c:v>
                </c:pt>
                <c:pt idx="123">
                  <c:v>43973</c:v>
                </c:pt>
                <c:pt idx="124">
                  <c:v>43974</c:v>
                </c:pt>
                <c:pt idx="125">
                  <c:v>43975</c:v>
                </c:pt>
              </c:numCache>
            </c:numRef>
          </c:cat>
          <c:val>
            <c:numRef>
              <c:f>EpiCurve!$D$25:$D$150</c:f>
              <c:numCache>
                <c:formatCode>General</c:formatCode>
                <c:ptCount val="126"/>
                <c:pt idx="0">
                  <c:v>0</c:v>
                </c:pt>
                <c:pt idx="1">
                  <c:v>0</c:v>
                </c:pt>
                <c:pt idx="2">
                  <c:v>0</c:v>
                </c:pt>
                <c:pt idx="3">
                  <c:v>0</c:v>
                </c:pt>
                <c:pt idx="4">
                  <c:v>0</c:v>
                </c:pt>
                <c:pt idx="5">
                  <c:v>0</c:v>
                </c:pt>
                <c:pt idx="6">
                  <c:v>0</c:v>
                </c:pt>
                <c:pt idx="7">
                  <c:v>0</c:v>
                </c:pt>
                <c:pt idx="8">
                  <c:v>1</c:v>
                </c:pt>
                <c:pt idx="9">
                  <c:v>0</c:v>
                </c:pt>
                <c:pt idx="10">
                  <c:v>0</c:v>
                </c:pt>
                <c:pt idx="11">
                  <c:v>0</c:v>
                </c:pt>
                <c:pt idx="12">
                  <c:v>0</c:v>
                </c:pt>
                <c:pt idx="13">
                  <c:v>0</c:v>
                </c:pt>
                <c:pt idx="14">
                  <c:v>1</c:v>
                </c:pt>
                <c:pt idx="15">
                  <c:v>1</c:v>
                </c:pt>
                <c:pt idx="16">
                  <c:v>0</c:v>
                </c:pt>
                <c:pt idx="17">
                  <c:v>0</c:v>
                </c:pt>
                <c:pt idx="18">
                  <c:v>0</c:v>
                </c:pt>
                <c:pt idx="19">
                  <c:v>0</c:v>
                </c:pt>
                <c:pt idx="20">
                  <c:v>0</c:v>
                </c:pt>
                <c:pt idx="21">
                  <c:v>0</c:v>
                </c:pt>
                <c:pt idx="22">
                  <c:v>2</c:v>
                </c:pt>
                <c:pt idx="23">
                  <c:v>1</c:v>
                </c:pt>
                <c:pt idx="24">
                  <c:v>0</c:v>
                </c:pt>
                <c:pt idx="25">
                  <c:v>0</c:v>
                </c:pt>
                <c:pt idx="26">
                  <c:v>0</c:v>
                </c:pt>
                <c:pt idx="27">
                  <c:v>0</c:v>
                </c:pt>
                <c:pt idx="28">
                  <c:v>0</c:v>
                </c:pt>
                <c:pt idx="29">
                  <c:v>0</c:v>
                </c:pt>
                <c:pt idx="30">
                  <c:v>0</c:v>
                </c:pt>
                <c:pt idx="31">
                  <c:v>1</c:v>
                </c:pt>
                <c:pt idx="32">
                  <c:v>0</c:v>
                </c:pt>
                <c:pt idx="33">
                  <c:v>1</c:v>
                </c:pt>
                <c:pt idx="34">
                  <c:v>0</c:v>
                </c:pt>
                <c:pt idx="35">
                  <c:v>1</c:v>
                </c:pt>
                <c:pt idx="36">
                  <c:v>0</c:v>
                </c:pt>
                <c:pt idx="37">
                  <c:v>0</c:v>
                </c:pt>
                <c:pt idx="38">
                  <c:v>3</c:v>
                </c:pt>
                <c:pt idx="39">
                  <c:v>11</c:v>
                </c:pt>
                <c:pt idx="40">
                  <c:v>4</c:v>
                </c:pt>
                <c:pt idx="41">
                  <c:v>13</c:v>
                </c:pt>
                <c:pt idx="42">
                  <c:v>7</c:v>
                </c:pt>
                <c:pt idx="43">
                  <c:v>24</c:v>
                </c:pt>
                <c:pt idx="44">
                  <c:v>38</c:v>
                </c:pt>
                <c:pt idx="45">
                  <c:v>36</c:v>
                </c:pt>
                <c:pt idx="46">
                  <c:v>53</c:v>
                </c:pt>
                <c:pt idx="47">
                  <c:v>19</c:v>
                </c:pt>
                <c:pt idx="48">
                  <c:v>20</c:v>
                </c:pt>
                <c:pt idx="49">
                  <c:v>80</c:v>
                </c:pt>
                <c:pt idx="50">
                  <c:v>132</c:v>
                </c:pt>
                <c:pt idx="51">
                  <c:v>158</c:v>
                </c:pt>
                <c:pt idx="52">
                  <c:v>230</c:v>
                </c:pt>
                <c:pt idx="53">
                  <c:v>329</c:v>
                </c:pt>
                <c:pt idx="54">
                  <c:v>291</c:v>
                </c:pt>
                <c:pt idx="55">
                  <c:v>290</c:v>
                </c:pt>
                <c:pt idx="56">
                  <c:v>537</c:v>
                </c:pt>
                <c:pt idx="57">
                  <c:v>801</c:v>
                </c:pt>
                <c:pt idx="58">
                  <c:v>942</c:v>
                </c:pt>
                <c:pt idx="59">
                  <c:v>959</c:v>
                </c:pt>
                <c:pt idx="60">
                  <c:v>992</c:v>
                </c:pt>
                <c:pt idx="61">
                  <c:v>776</c:v>
                </c:pt>
                <c:pt idx="62">
                  <c:v>531</c:v>
                </c:pt>
                <c:pt idx="63">
                  <c:v>874</c:v>
                </c:pt>
                <c:pt idx="64">
                  <c:v>1072</c:v>
                </c:pt>
                <c:pt idx="65">
                  <c:v>1270</c:v>
                </c:pt>
                <c:pt idx="66">
                  <c:v>1363</c:v>
                </c:pt>
                <c:pt idx="67">
                  <c:v>1492</c:v>
                </c:pt>
                <c:pt idx="68">
                  <c:v>1139</c:v>
                </c:pt>
                <c:pt idx="69">
                  <c:v>801</c:v>
                </c:pt>
                <c:pt idx="70">
                  <c:v>1070</c:v>
                </c:pt>
                <c:pt idx="71">
                  <c:v>1608</c:v>
                </c:pt>
                <c:pt idx="72">
                  <c:v>1657</c:v>
                </c:pt>
                <c:pt idx="73">
                  <c:v>1777</c:v>
                </c:pt>
                <c:pt idx="74">
                  <c:v>1935</c:v>
                </c:pt>
                <c:pt idx="75">
                  <c:v>1265</c:v>
                </c:pt>
                <c:pt idx="76">
                  <c:v>801</c:v>
                </c:pt>
                <c:pt idx="77">
                  <c:v>1168</c:v>
                </c:pt>
                <c:pt idx="78">
                  <c:v>1507</c:v>
                </c:pt>
                <c:pt idx="79">
                  <c:v>1639</c:v>
                </c:pt>
                <c:pt idx="80">
                  <c:v>1572</c:v>
                </c:pt>
                <c:pt idx="81">
                  <c:v>1060</c:v>
                </c:pt>
                <c:pt idx="82">
                  <c:v>1097</c:v>
                </c:pt>
                <c:pt idx="83">
                  <c:v>654</c:v>
                </c:pt>
                <c:pt idx="84">
                  <c:v>568</c:v>
                </c:pt>
                <c:pt idx="85">
                  <c:v>868</c:v>
                </c:pt>
                <c:pt idx="86">
                  <c:v>1030</c:v>
                </c:pt>
                <c:pt idx="87">
                  <c:v>1103</c:v>
                </c:pt>
                <c:pt idx="88">
                  <c:v>1204</c:v>
                </c:pt>
                <c:pt idx="89">
                  <c:v>758</c:v>
                </c:pt>
                <c:pt idx="90">
                  <c:v>566</c:v>
                </c:pt>
                <c:pt idx="91">
                  <c:v>671</c:v>
                </c:pt>
                <c:pt idx="92">
                  <c:v>776</c:v>
                </c:pt>
                <c:pt idx="93">
                  <c:v>1011</c:v>
                </c:pt>
                <c:pt idx="94">
                  <c:v>869</c:v>
                </c:pt>
                <c:pt idx="95">
                  <c:v>788</c:v>
                </c:pt>
                <c:pt idx="96">
                  <c:v>581</c:v>
                </c:pt>
                <c:pt idx="97">
                  <c:v>283</c:v>
                </c:pt>
                <c:pt idx="98">
                  <c:v>508</c:v>
                </c:pt>
                <c:pt idx="99">
                  <c:v>580</c:v>
                </c:pt>
                <c:pt idx="100">
                  <c:v>626</c:v>
                </c:pt>
                <c:pt idx="101">
                  <c:v>609</c:v>
                </c:pt>
                <c:pt idx="102">
                  <c:v>420</c:v>
                </c:pt>
                <c:pt idx="103">
                  <c:v>287</c:v>
                </c:pt>
                <c:pt idx="104">
                  <c:v>185</c:v>
                </c:pt>
                <c:pt idx="105">
                  <c:v>321</c:v>
                </c:pt>
                <c:pt idx="106">
                  <c:v>492</c:v>
                </c:pt>
                <c:pt idx="107">
                  <c:v>541</c:v>
                </c:pt>
                <c:pt idx="108">
                  <c:v>503</c:v>
                </c:pt>
                <c:pt idx="109">
                  <c:v>498</c:v>
                </c:pt>
                <c:pt idx="110">
                  <c:v>313</c:v>
                </c:pt>
                <c:pt idx="111">
                  <c:v>163</c:v>
                </c:pt>
                <c:pt idx="112">
                  <c:v>330</c:v>
                </c:pt>
                <c:pt idx="113">
                  <c:v>350</c:v>
                </c:pt>
                <c:pt idx="114">
                  <c:v>455</c:v>
                </c:pt>
                <c:pt idx="115">
                  <c:v>413</c:v>
                </c:pt>
                <c:pt idx="116">
                  <c:v>381</c:v>
                </c:pt>
                <c:pt idx="117">
                  <c:v>239</c:v>
                </c:pt>
                <c:pt idx="118">
                  <c:v>206</c:v>
                </c:pt>
                <c:pt idx="119">
                  <c:v>314</c:v>
                </c:pt>
                <c:pt idx="120">
                  <c:v>384</c:v>
                </c:pt>
                <c:pt idx="121">
                  <c:v>455</c:v>
                </c:pt>
                <c:pt idx="122">
                  <c:v>291</c:v>
                </c:pt>
                <c:pt idx="123">
                  <c:v>283</c:v>
                </c:pt>
                <c:pt idx="124">
                  <c:v>183</c:v>
                </c:pt>
                <c:pt idx="125">
                  <c:v>134</c:v>
                </c:pt>
              </c:numCache>
            </c:numRef>
          </c:val>
        </c:ser>
        <c:dLbls>
          <c:showLegendKey val="0"/>
          <c:showVal val="0"/>
          <c:showCatName val="0"/>
          <c:showSerName val="0"/>
          <c:showPercent val="0"/>
          <c:showBubbleSize val="0"/>
        </c:dLbls>
        <c:gapWidth val="10"/>
        <c:overlap val="100"/>
        <c:axId val="154161536"/>
        <c:axId val="154163456"/>
      </c:barChart>
      <c:dateAx>
        <c:axId val="154161536"/>
        <c:scaling>
          <c:orientation val="minMax"/>
          <c:min val="43891"/>
        </c:scaling>
        <c:delete val="0"/>
        <c:axPos val="b"/>
        <c:title>
          <c:tx>
            <c:rich>
              <a:bodyPr/>
              <a:lstStyle/>
              <a:p>
                <a:pPr>
                  <a:defRPr>
                    <a:latin typeface="Arial" panose="020B0604020202020204" pitchFamily="34" charset="0"/>
                    <a:cs typeface="Arial" panose="020B0604020202020204" pitchFamily="34" charset="0"/>
                  </a:defRPr>
                </a:pPr>
                <a:r>
                  <a:rPr lang="de-DE">
                    <a:latin typeface="Arial" panose="020B0604020202020204" pitchFamily="34" charset="0"/>
                    <a:cs typeface="Arial" panose="020B0604020202020204" pitchFamily="34" charset="0"/>
                  </a:rPr>
                  <a:t>Erkrankungsbeginn,</a:t>
                </a:r>
                <a:r>
                  <a:rPr lang="de-DE" baseline="0">
                    <a:latin typeface="Arial" panose="020B0604020202020204" pitchFamily="34" charset="0"/>
                    <a:cs typeface="Arial" panose="020B0604020202020204" pitchFamily="34" charset="0"/>
                  </a:rPr>
                  <a:t> </a:t>
                </a:r>
                <a:r>
                  <a:rPr lang="de-DE">
                    <a:latin typeface="Arial" panose="020B0604020202020204" pitchFamily="34" charset="0"/>
                    <a:cs typeface="Arial" panose="020B0604020202020204" pitchFamily="34" charset="0"/>
                  </a:rPr>
                  <a:t>ersatzweise Meldedatum (2020)</a:t>
                </a:r>
              </a:p>
            </c:rich>
          </c:tx>
          <c:layout>
            <c:manualLayout>
              <c:xMode val="edge"/>
              <c:yMode val="edge"/>
              <c:x val="0.34298581008815443"/>
              <c:y val="0.8689450512234359"/>
            </c:manualLayout>
          </c:layout>
          <c:overlay val="0"/>
        </c:title>
        <c:numFmt formatCode="dd/mm/" sourceLinked="0"/>
        <c:majorTickMark val="out"/>
        <c:minorTickMark val="none"/>
        <c:tickLblPos val="nextTo"/>
        <c:txPr>
          <a:bodyPr rot="-2700000" vert="horz"/>
          <a:lstStyle/>
          <a:p>
            <a:pPr>
              <a:defRPr/>
            </a:pPr>
            <a:endParaRPr lang="de-DE"/>
          </a:p>
        </c:txPr>
        <c:crossAx val="154163456"/>
        <c:crosses val="autoZero"/>
        <c:auto val="1"/>
        <c:lblOffset val="100"/>
        <c:baseTimeUnit val="days"/>
        <c:majorUnit val="2"/>
        <c:majorTimeUnit val="days"/>
      </c:dateAx>
      <c:valAx>
        <c:axId val="154163456"/>
        <c:scaling>
          <c:orientation val="minMax"/>
          <c:max val="7000"/>
        </c:scaling>
        <c:delete val="0"/>
        <c:axPos val="l"/>
        <c:title>
          <c:tx>
            <c:rich>
              <a:bodyPr rot="-5400000" vert="horz"/>
              <a:lstStyle/>
              <a:p>
                <a:pPr>
                  <a:defRPr>
                    <a:latin typeface="Arial" panose="020B0604020202020204" pitchFamily="34" charset="0"/>
                    <a:cs typeface="Arial" panose="020B0604020202020204" pitchFamily="34" charset="0"/>
                  </a:defRPr>
                </a:pPr>
                <a:r>
                  <a:rPr lang="de-DE">
                    <a:latin typeface="Arial" panose="020B0604020202020204" pitchFamily="34" charset="0"/>
                    <a:cs typeface="Arial" panose="020B0604020202020204" pitchFamily="34" charset="0"/>
                  </a:rPr>
                  <a:t>Anzahl übermittelte</a:t>
                </a:r>
                <a:r>
                  <a:rPr lang="de-DE" baseline="0">
                    <a:latin typeface="Arial" panose="020B0604020202020204" pitchFamily="34" charset="0"/>
                    <a:cs typeface="Arial" panose="020B0604020202020204" pitchFamily="34" charset="0"/>
                  </a:rPr>
                  <a:t> COVID-19</a:t>
                </a:r>
                <a:r>
                  <a:rPr lang="de-DE">
                    <a:latin typeface="Arial" panose="020B0604020202020204" pitchFamily="34" charset="0"/>
                    <a:cs typeface="Arial" panose="020B0604020202020204" pitchFamily="34" charset="0"/>
                  </a:rPr>
                  <a:t>Fälle</a:t>
                </a:r>
              </a:p>
              <a:p>
                <a:pPr>
                  <a:defRPr>
                    <a:latin typeface="Arial" panose="020B0604020202020204" pitchFamily="34" charset="0"/>
                    <a:cs typeface="Arial" panose="020B0604020202020204" pitchFamily="34" charset="0"/>
                  </a:defRPr>
                </a:pPr>
                <a:endParaRPr lang="de-DE">
                  <a:latin typeface="Arial" panose="020B0604020202020204" pitchFamily="34" charset="0"/>
                  <a:cs typeface="Arial" panose="020B0604020202020204" pitchFamily="34" charset="0"/>
                </a:endParaRPr>
              </a:p>
            </c:rich>
          </c:tx>
          <c:layout/>
          <c:overlay val="0"/>
        </c:title>
        <c:numFmt formatCode="General" sourceLinked="1"/>
        <c:majorTickMark val="out"/>
        <c:minorTickMark val="none"/>
        <c:tickLblPos val="nextTo"/>
        <c:crossAx val="154161536"/>
        <c:crosses val="autoZero"/>
        <c:crossBetween val="between"/>
      </c:valAx>
    </c:plotArea>
    <c:legend>
      <c:legendPos val="b"/>
      <c:layout>
        <c:manualLayout>
          <c:xMode val="edge"/>
          <c:yMode val="edge"/>
          <c:x val="0.41145083879271055"/>
          <c:y val="0.90414760841461983"/>
          <c:w val="0.27698481503659944"/>
          <c:h val="7.1971794570454814E-2"/>
        </c:manualLayout>
      </c:layout>
      <c:overlay val="0"/>
    </c:legend>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a:pPr>
            <a:r>
              <a:rPr lang="en-US" sz="1400" b="0"/>
              <a:t>Verstorben</a:t>
            </a:r>
          </a:p>
        </c:rich>
      </c:tx>
      <c:overlay val="0"/>
    </c:title>
    <c:autoTitleDeleted val="0"/>
    <c:plotArea>
      <c:layout/>
      <c:barChart>
        <c:barDir val="col"/>
        <c:grouping val="stacked"/>
        <c:varyColors val="0"/>
        <c:ser>
          <c:idx val="0"/>
          <c:order val="0"/>
          <c:tx>
            <c:strRef>
              <c:f>'AG10-Geschlecht-Verstorben'!$C$5</c:f>
              <c:strCache>
                <c:ptCount val="1"/>
                <c:pt idx="0">
                  <c:v>Ja</c:v>
                </c:pt>
              </c:strCache>
            </c:strRef>
          </c:tx>
          <c:spPr>
            <a:solidFill>
              <a:srgbClr val="045AA0"/>
            </a:solidFill>
          </c:spPr>
          <c:invertIfNegative val="0"/>
          <c:cat>
            <c:multiLvlStrRef>
              <c:f>('AG10-Geschlecht-Verstorben'!$E$6:$F$16,'AG10-Geschlecht-Verstorben'!$E$18:$F$28)</c:f>
              <c:multiLvlStrCache>
                <c:ptCount val="22"/>
                <c:lvl>
                  <c:pt idx="0">
                    <c:v>0 - 9</c:v>
                  </c:pt>
                  <c:pt idx="1">
                    <c:v>10 - 19</c:v>
                  </c:pt>
                  <c:pt idx="2">
                    <c:v>20 - 29</c:v>
                  </c:pt>
                  <c:pt idx="3">
                    <c:v>30 - 39</c:v>
                  </c:pt>
                  <c:pt idx="4">
                    <c:v>40 - 49</c:v>
                  </c:pt>
                  <c:pt idx="5">
                    <c:v>50 - 59</c:v>
                  </c:pt>
                  <c:pt idx="6">
                    <c:v>60 - 69</c:v>
                  </c:pt>
                  <c:pt idx="7">
                    <c:v>70 - 79</c:v>
                  </c:pt>
                  <c:pt idx="8">
                    <c:v>80 - 89</c:v>
                  </c:pt>
                  <c:pt idx="9">
                    <c:v>90 - 99</c:v>
                  </c:pt>
                  <c:pt idx="10">
                    <c:v>100+</c:v>
                  </c:pt>
                  <c:pt idx="11">
                    <c:v>0 - 9</c:v>
                  </c:pt>
                  <c:pt idx="12">
                    <c:v>10 - 19</c:v>
                  </c:pt>
                  <c:pt idx="13">
                    <c:v>20 - 29</c:v>
                  </c:pt>
                  <c:pt idx="14">
                    <c:v>30 - 39</c:v>
                  </c:pt>
                  <c:pt idx="15">
                    <c:v>40 - 49</c:v>
                  </c:pt>
                  <c:pt idx="16">
                    <c:v>50 - 59</c:v>
                  </c:pt>
                  <c:pt idx="17">
                    <c:v>60 - 69</c:v>
                  </c:pt>
                  <c:pt idx="18">
                    <c:v>70 - 79</c:v>
                  </c:pt>
                  <c:pt idx="19">
                    <c:v>80 - 89</c:v>
                  </c:pt>
                  <c:pt idx="20">
                    <c:v>90 - 99</c:v>
                  </c:pt>
                  <c:pt idx="21">
                    <c:v>100+</c:v>
                  </c:pt>
                </c:lvl>
                <c:lvl>
                  <c:pt idx="0">
                    <c:v>männlich</c:v>
                  </c:pt>
                  <c:pt idx="11">
                    <c:v>weiblich</c:v>
                  </c:pt>
                </c:lvl>
              </c:multiLvlStrCache>
            </c:multiLvlStrRef>
          </c:cat>
          <c:val>
            <c:numRef>
              <c:f>('AG10-Geschlecht-Verstorben'!$C$6:$C$16,'AG10-Geschlecht-Verstorben'!$C$18:$C$28)</c:f>
              <c:numCache>
                <c:formatCode>General</c:formatCode>
                <c:ptCount val="22"/>
                <c:pt idx="1">
                  <c:v>2</c:v>
                </c:pt>
                <c:pt idx="2">
                  <c:v>6</c:v>
                </c:pt>
                <c:pt idx="3">
                  <c:v>14</c:v>
                </c:pt>
                <c:pt idx="4">
                  <c:v>45</c:v>
                </c:pt>
                <c:pt idx="5">
                  <c:v>211</c:v>
                </c:pt>
                <c:pt idx="6">
                  <c:v>565</c:v>
                </c:pt>
                <c:pt idx="7">
                  <c:v>1249</c:v>
                </c:pt>
                <c:pt idx="8">
                  <c:v>1951</c:v>
                </c:pt>
                <c:pt idx="9">
                  <c:v>524</c:v>
                </c:pt>
                <c:pt idx="10">
                  <c:v>5</c:v>
                </c:pt>
                <c:pt idx="11">
                  <c:v>1</c:v>
                </c:pt>
                <c:pt idx="13">
                  <c:v>2</c:v>
                </c:pt>
                <c:pt idx="14">
                  <c:v>6</c:v>
                </c:pt>
                <c:pt idx="15">
                  <c:v>17</c:v>
                </c:pt>
                <c:pt idx="16">
                  <c:v>72</c:v>
                </c:pt>
                <c:pt idx="17">
                  <c:v>202</c:v>
                </c:pt>
                <c:pt idx="18">
                  <c:v>602</c:v>
                </c:pt>
                <c:pt idx="19">
                  <c:v>1753</c:v>
                </c:pt>
                <c:pt idx="20">
                  <c:v>980</c:v>
                </c:pt>
                <c:pt idx="21">
                  <c:v>45</c:v>
                </c:pt>
              </c:numCache>
            </c:numRef>
          </c:val>
        </c:ser>
        <c:ser>
          <c:idx val="1"/>
          <c:order val="1"/>
          <c:tx>
            <c:strRef>
              <c:f>'AG10-Geschlecht-Verstorben'!$D$5</c:f>
              <c:strCache>
                <c:ptCount val="1"/>
                <c:pt idx="0">
                  <c:v>Nein</c:v>
                </c:pt>
              </c:strCache>
            </c:strRef>
          </c:tx>
          <c:spPr>
            <a:solidFill>
              <a:schemeClr val="tx2">
                <a:lumMod val="40000"/>
                <a:lumOff val="60000"/>
              </a:schemeClr>
            </a:solidFill>
          </c:spPr>
          <c:invertIfNegative val="0"/>
          <c:cat>
            <c:multiLvlStrRef>
              <c:f>('AG10-Geschlecht-Verstorben'!$E$6:$F$16,'AG10-Geschlecht-Verstorben'!$E$18:$F$28)</c:f>
              <c:multiLvlStrCache>
                <c:ptCount val="22"/>
                <c:lvl>
                  <c:pt idx="0">
                    <c:v>0 - 9</c:v>
                  </c:pt>
                  <c:pt idx="1">
                    <c:v>10 - 19</c:v>
                  </c:pt>
                  <c:pt idx="2">
                    <c:v>20 - 29</c:v>
                  </c:pt>
                  <c:pt idx="3">
                    <c:v>30 - 39</c:v>
                  </c:pt>
                  <c:pt idx="4">
                    <c:v>40 - 49</c:v>
                  </c:pt>
                  <c:pt idx="5">
                    <c:v>50 - 59</c:v>
                  </c:pt>
                  <c:pt idx="6">
                    <c:v>60 - 69</c:v>
                  </c:pt>
                  <c:pt idx="7">
                    <c:v>70 - 79</c:v>
                  </c:pt>
                  <c:pt idx="8">
                    <c:v>80 - 89</c:v>
                  </c:pt>
                  <c:pt idx="9">
                    <c:v>90 - 99</c:v>
                  </c:pt>
                  <c:pt idx="10">
                    <c:v>100+</c:v>
                  </c:pt>
                  <c:pt idx="11">
                    <c:v>0 - 9</c:v>
                  </c:pt>
                  <c:pt idx="12">
                    <c:v>10 - 19</c:v>
                  </c:pt>
                  <c:pt idx="13">
                    <c:v>20 - 29</c:v>
                  </c:pt>
                  <c:pt idx="14">
                    <c:v>30 - 39</c:v>
                  </c:pt>
                  <c:pt idx="15">
                    <c:v>40 - 49</c:v>
                  </c:pt>
                  <c:pt idx="16">
                    <c:v>50 - 59</c:v>
                  </c:pt>
                  <c:pt idx="17">
                    <c:v>60 - 69</c:v>
                  </c:pt>
                  <c:pt idx="18">
                    <c:v>70 - 79</c:v>
                  </c:pt>
                  <c:pt idx="19">
                    <c:v>80 - 89</c:v>
                  </c:pt>
                  <c:pt idx="20">
                    <c:v>90 - 99</c:v>
                  </c:pt>
                  <c:pt idx="21">
                    <c:v>100+</c:v>
                  </c:pt>
                </c:lvl>
                <c:lvl>
                  <c:pt idx="0">
                    <c:v>männlich</c:v>
                  </c:pt>
                  <c:pt idx="11">
                    <c:v>weiblich</c:v>
                  </c:pt>
                </c:lvl>
              </c:multiLvlStrCache>
            </c:multiLvlStrRef>
          </c:cat>
          <c:val>
            <c:numRef>
              <c:f>('AG10-Geschlecht-Verstorben'!$D$6:$D$16,'AG10-Geschlecht-Verstorben'!$D$18:$D$28)</c:f>
              <c:numCache>
                <c:formatCode>General</c:formatCode>
                <c:ptCount val="22"/>
                <c:pt idx="0">
                  <c:v>1838</c:v>
                </c:pt>
                <c:pt idx="1">
                  <c:v>3717</c:v>
                </c:pt>
                <c:pt idx="2">
                  <c:v>12516</c:v>
                </c:pt>
                <c:pt idx="3">
                  <c:v>12588</c:v>
                </c:pt>
                <c:pt idx="4">
                  <c:v>11820</c:v>
                </c:pt>
                <c:pt idx="5">
                  <c:v>17103</c:v>
                </c:pt>
                <c:pt idx="6">
                  <c:v>9687</c:v>
                </c:pt>
                <c:pt idx="7">
                  <c:v>5887</c:v>
                </c:pt>
                <c:pt idx="8">
                  <c:v>4073</c:v>
                </c:pt>
                <c:pt idx="9">
                  <c:v>693</c:v>
                </c:pt>
                <c:pt idx="10">
                  <c:v>22</c:v>
                </c:pt>
                <c:pt idx="11">
                  <c:v>1678</c:v>
                </c:pt>
                <c:pt idx="12">
                  <c:v>4035</c:v>
                </c:pt>
                <c:pt idx="13">
                  <c:v>13244</c:v>
                </c:pt>
                <c:pt idx="14">
                  <c:v>12350</c:v>
                </c:pt>
                <c:pt idx="15">
                  <c:v>13758</c:v>
                </c:pt>
                <c:pt idx="16">
                  <c:v>18702</c:v>
                </c:pt>
                <c:pt idx="17">
                  <c:v>8951</c:v>
                </c:pt>
                <c:pt idx="18">
                  <c:v>6003</c:v>
                </c:pt>
                <c:pt idx="19">
                  <c:v>7208</c:v>
                </c:pt>
                <c:pt idx="20">
                  <c:v>2742</c:v>
                </c:pt>
                <c:pt idx="21">
                  <c:v>80</c:v>
                </c:pt>
              </c:numCache>
            </c:numRef>
          </c:val>
        </c:ser>
        <c:dLbls>
          <c:showLegendKey val="0"/>
          <c:showVal val="0"/>
          <c:showCatName val="0"/>
          <c:showSerName val="0"/>
          <c:showPercent val="0"/>
          <c:showBubbleSize val="0"/>
        </c:dLbls>
        <c:gapWidth val="50"/>
        <c:overlap val="100"/>
        <c:axId val="154839680"/>
        <c:axId val="154845568"/>
      </c:barChart>
      <c:catAx>
        <c:axId val="154839680"/>
        <c:scaling>
          <c:orientation val="minMax"/>
        </c:scaling>
        <c:delete val="0"/>
        <c:axPos val="b"/>
        <c:majorTickMark val="out"/>
        <c:minorTickMark val="none"/>
        <c:tickLblPos val="nextTo"/>
        <c:txPr>
          <a:bodyPr rot="-5400000" vert="horz"/>
          <a:lstStyle/>
          <a:p>
            <a:pPr>
              <a:defRPr/>
            </a:pPr>
            <a:endParaRPr lang="de-DE"/>
          </a:p>
        </c:txPr>
        <c:crossAx val="154845568"/>
        <c:crosses val="autoZero"/>
        <c:auto val="1"/>
        <c:lblAlgn val="ctr"/>
        <c:lblOffset val="100"/>
        <c:noMultiLvlLbl val="0"/>
      </c:catAx>
      <c:valAx>
        <c:axId val="154845568"/>
        <c:scaling>
          <c:orientation val="minMax"/>
        </c:scaling>
        <c:delete val="0"/>
        <c:axPos val="l"/>
        <c:numFmt formatCode="General" sourceLinked="1"/>
        <c:majorTickMark val="out"/>
        <c:minorTickMark val="none"/>
        <c:tickLblPos val="nextTo"/>
        <c:crossAx val="154839680"/>
        <c:crossesAt val="1"/>
        <c:crossBetween val="between"/>
      </c:valAx>
    </c:plotArea>
    <c:legend>
      <c:legendPos val="b"/>
      <c:overlay val="0"/>
    </c:legend>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1"/>
          <c:order val="0"/>
          <c:tx>
            <c:strRef>
              <c:f>Einrichtungen_Grafik!$B$5</c:f>
              <c:strCache>
                <c:ptCount val="1"/>
                <c:pt idx="0">
                  <c:v>unbekannt</c:v>
                </c:pt>
              </c:strCache>
            </c:strRef>
          </c:tx>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Einrichtungen_Grafik!$B$15:$B$26</c:f>
              <c:numCache>
                <c:formatCode>General</c:formatCode>
                <c:ptCount val="12"/>
                <c:pt idx="0">
                  <c:v>191</c:v>
                </c:pt>
                <c:pt idx="1">
                  <c:v>1784</c:v>
                </c:pt>
                <c:pt idx="2">
                  <c:v>7560</c:v>
                </c:pt>
                <c:pt idx="3">
                  <c:v>11242</c:v>
                </c:pt>
                <c:pt idx="4">
                  <c:v>10676</c:v>
                </c:pt>
                <c:pt idx="5">
                  <c:v>7609</c:v>
                </c:pt>
                <c:pt idx="6">
                  <c:v>4346</c:v>
                </c:pt>
                <c:pt idx="7">
                  <c:v>3185</c:v>
                </c:pt>
                <c:pt idx="8">
                  <c:v>1805</c:v>
                </c:pt>
                <c:pt idx="9">
                  <c:v>1569</c:v>
                </c:pt>
                <c:pt idx="10">
                  <c:v>1181</c:v>
                </c:pt>
                <c:pt idx="11">
                  <c:v>1239</c:v>
                </c:pt>
              </c:numCache>
            </c:numRef>
          </c:val>
        </c:ser>
        <c:ser>
          <c:idx val="2"/>
          <c:order val="1"/>
          <c:tx>
            <c:strRef>
              <c:f>Einrichtungen_Grafik!$C$5</c:f>
              <c:strCache>
                <c:ptCount val="1"/>
                <c:pt idx="0">
                  <c:v>ohne</c:v>
                </c:pt>
              </c:strCache>
            </c:strRef>
          </c:tx>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Einrichtungen_Grafik!$C$15:$C$26</c:f>
              <c:numCache>
                <c:formatCode>General</c:formatCode>
                <c:ptCount val="12"/>
                <c:pt idx="0">
                  <c:v>524</c:v>
                </c:pt>
                <c:pt idx="1">
                  <c:v>3818</c:v>
                </c:pt>
                <c:pt idx="2">
                  <c:v>12349</c:v>
                </c:pt>
                <c:pt idx="3">
                  <c:v>17176</c:v>
                </c:pt>
                <c:pt idx="4">
                  <c:v>16003</c:v>
                </c:pt>
                <c:pt idx="5">
                  <c:v>10421</c:v>
                </c:pt>
                <c:pt idx="6">
                  <c:v>6309</c:v>
                </c:pt>
                <c:pt idx="7">
                  <c:v>4278</c:v>
                </c:pt>
                <c:pt idx="8">
                  <c:v>2632</c:v>
                </c:pt>
                <c:pt idx="9">
                  <c:v>2227</c:v>
                </c:pt>
                <c:pt idx="10">
                  <c:v>1756</c:v>
                </c:pt>
                <c:pt idx="11">
                  <c:v>980</c:v>
                </c:pt>
              </c:numCache>
            </c:numRef>
          </c:val>
        </c:ser>
        <c:ser>
          <c:idx val="3"/>
          <c:order val="2"/>
          <c:tx>
            <c:strRef>
              <c:f>Einrichtungen_Grafik!$D$5</c:f>
              <c:strCache>
                <c:ptCount val="1"/>
                <c:pt idx="0">
                  <c:v>Betreut33</c:v>
                </c:pt>
              </c:strCache>
            </c:strRef>
          </c:tx>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Einrichtungen_Grafik!$D$15:$D$26</c:f>
              <c:numCache>
                <c:formatCode>General</c:formatCode>
                <c:ptCount val="12"/>
                <c:pt idx="0">
                  <c:v>44</c:v>
                </c:pt>
                <c:pt idx="1">
                  <c:v>175</c:v>
                </c:pt>
                <c:pt idx="2">
                  <c:v>382</c:v>
                </c:pt>
                <c:pt idx="3">
                  <c:v>496</c:v>
                </c:pt>
                <c:pt idx="4">
                  <c:v>502</c:v>
                </c:pt>
                <c:pt idx="5">
                  <c:v>412</c:v>
                </c:pt>
                <c:pt idx="6">
                  <c:v>255</c:v>
                </c:pt>
                <c:pt idx="7">
                  <c:v>228</c:v>
                </c:pt>
                <c:pt idx="8">
                  <c:v>166</c:v>
                </c:pt>
                <c:pt idx="9">
                  <c:v>116</c:v>
                </c:pt>
                <c:pt idx="10">
                  <c:v>133</c:v>
                </c:pt>
                <c:pt idx="11">
                  <c:v>82</c:v>
                </c:pt>
              </c:numCache>
            </c:numRef>
          </c:val>
        </c:ser>
        <c:ser>
          <c:idx val="4"/>
          <c:order val="3"/>
          <c:tx>
            <c:strRef>
              <c:f>Einrichtungen_Grafik!$E$5</c:f>
              <c:strCache>
                <c:ptCount val="1"/>
                <c:pt idx="0">
                  <c:v>Tätig36</c:v>
                </c:pt>
              </c:strCache>
            </c:strRef>
          </c:tx>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Einrichtungen_Grafik!$E$15:$E$26</c:f>
              <c:numCache>
                <c:formatCode>General</c:formatCode>
                <c:ptCount val="12"/>
                <c:pt idx="0">
                  <c:v>14</c:v>
                </c:pt>
                <c:pt idx="1">
                  <c:v>82</c:v>
                </c:pt>
                <c:pt idx="2">
                  <c:v>305</c:v>
                </c:pt>
                <c:pt idx="3">
                  <c:v>881</c:v>
                </c:pt>
                <c:pt idx="4">
                  <c:v>1995</c:v>
                </c:pt>
                <c:pt idx="5">
                  <c:v>1941</c:v>
                </c:pt>
                <c:pt idx="6">
                  <c:v>1409</c:v>
                </c:pt>
                <c:pt idx="7">
                  <c:v>959</c:v>
                </c:pt>
                <c:pt idx="8">
                  <c:v>487</c:v>
                </c:pt>
                <c:pt idx="9">
                  <c:v>410</c:v>
                </c:pt>
                <c:pt idx="10">
                  <c:v>287</c:v>
                </c:pt>
                <c:pt idx="11">
                  <c:v>163</c:v>
                </c:pt>
              </c:numCache>
            </c:numRef>
          </c:val>
        </c:ser>
        <c:ser>
          <c:idx val="5"/>
          <c:order val="4"/>
          <c:tx>
            <c:strRef>
              <c:f>Einrichtungen_Grafik!$F$5</c:f>
              <c:strCache>
                <c:ptCount val="1"/>
                <c:pt idx="0">
                  <c:v>Tätig42</c:v>
                </c:pt>
              </c:strCache>
            </c:strRef>
          </c:tx>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Einrichtungen_Grafik!$F$15:$F$26</c:f>
              <c:numCache>
                <c:formatCode>General</c:formatCode>
                <c:ptCount val="12"/>
                <c:pt idx="0">
                  <c:v>6</c:v>
                </c:pt>
                <c:pt idx="1">
                  <c:v>40</c:v>
                </c:pt>
                <c:pt idx="2">
                  <c:v>101</c:v>
                </c:pt>
                <c:pt idx="3">
                  <c:v>231</c:v>
                </c:pt>
                <c:pt idx="4">
                  <c:v>253</c:v>
                </c:pt>
                <c:pt idx="5">
                  <c:v>188</c:v>
                </c:pt>
                <c:pt idx="6">
                  <c:v>253</c:v>
                </c:pt>
                <c:pt idx="7">
                  <c:v>216</c:v>
                </c:pt>
                <c:pt idx="8">
                  <c:v>181</c:v>
                </c:pt>
                <c:pt idx="9">
                  <c:v>382</c:v>
                </c:pt>
                <c:pt idx="10">
                  <c:v>240</c:v>
                </c:pt>
                <c:pt idx="11">
                  <c:v>188</c:v>
                </c:pt>
              </c:numCache>
            </c:numRef>
          </c:val>
        </c:ser>
        <c:ser>
          <c:idx val="6"/>
          <c:order val="5"/>
          <c:tx>
            <c:strRef>
              <c:f>Einrichtungen_Grafik!$G$5</c:f>
              <c:strCache>
                <c:ptCount val="1"/>
                <c:pt idx="0">
                  <c:v>Tätig23</c:v>
                </c:pt>
              </c:strCache>
            </c:strRef>
          </c:tx>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Einrichtungen_Grafik!$G$15:$G$26</c:f>
              <c:numCache>
                <c:formatCode>General</c:formatCode>
                <c:ptCount val="12"/>
                <c:pt idx="0">
                  <c:v>61</c:v>
                </c:pt>
                <c:pt idx="1">
                  <c:v>282</c:v>
                </c:pt>
                <c:pt idx="2">
                  <c:v>1040</c:v>
                </c:pt>
                <c:pt idx="3">
                  <c:v>2069</c:v>
                </c:pt>
                <c:pt idx="4">
                  <c:v>2546</c:v>
                </c:pt>
                <c:pt idx="5">
                  <c:v>2295</c:v>
                </c:pt>
                <c:pt idx="6">
                  <c:v>1549</c:v>
                </c:pt>
                <c:pt idx="7">
                  <c:v>994</c:v>
                </c:pt>
                <c:pt idx="8">
                  <c:v>650</c:v>
                </c:pt>
                <c:pt idx="9">
                  <c:v>455</c:v>
                </c:pt>
                <c:pt idx="10">
                  <c:v>268</c:v>
                </c:pt>
                <c:pt idx="11">
                  <c:v>174</c:v>
                </c:pt>
              </c:numCache>
            </c:numRef>
          </c:val>
        </c:ser>
        <c:ser>
          <c:idx val="7"/>
          <c:order val="6"/>
          <c:tx>
            <c:strRef>
              <c:f>Einrichtungen_Grafik!$H$5</c:f>
              <c:strCache>
                <c:ptCount val="1"/>
                <c:pt idx="0">
                  <c:v>Betreut36</c:v>
                </c:pt>
              </c:strCache>
            </c:strRef>
          </c:tx>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Einrichtungen_Grafik!$H$15:$H$26</c:f>
              <c:numCache>
                <c:formatCode>General</c:formatCode>
                <c:ptCount val="12"/>
                <c:pt idx="0">
                  <c:v>14</c:v>
                </c:pt>
                <c:pt idx="1">
                  <c:v>50</c:v>
                </c:pt>
                <c:pt idx="2">
                  <c:v>218</c:v>
                </c:pt>
                <c:pt idx="3">
                  <c:v>1021</c:v>
                </c:pt>
                <c:pt idx="4">
                  <c:v>3093</c:v>
                </c:pt>
                <c:pt idx="5">
                  <c:v>3452</c:v>
                </c:pt>
                <c:pt idx="6">
                  <c:v>2581</c:v>
                </c:pt>
                <c:pt idx="7">
                  <c:v>2099</c:v>
                </c:pt>
                <c:pt idx="8">
                  <c:v>1217</c:v>
                </c:pt>
                <c:pt idx="9">
                  <c:v>842</c:v>
                </c:pt>
                <c:pt idx="10">
                  <c:v>675</c:v>
                </c:pt>
                <c:pt idx="11">
                  <c:v>495</c:v>
                </c:pt>
              </c:numCache>
            </c:numRef>
          </c:val>
        </c:ser>
        <c:ser>
          <c:idx val="8"/>
          <c:order val="7"/>
          <c:tx>
            <c:strRef>
              <c:f>Einrichtungen_Grafik!$I$5</c:f>
              <c:strCache>
                <c:ptCount val="1"/>
                <c:pt idx="0">
                  <c:v>Tätig33</c:v>
                </c:pt>
              </c:strCache>
            </c:strRef>
          </c:tx>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Einrichtungen_Grafik!$I$15:$I$26</c:f>
              <c:numCache>
                <c:formatCode>General</c:formatCode>
                <c:ptCount val="12"/>
                <c:pt idx="0">
                  <c:v>40</c:v>
                </c:pt>
                <c:pt idx="1">
                  <c:v>131</c:v>
                </c:pt>
                <c:pt idx="2">
                  <c:v>351</c:v>
                </c:pt>
                <c:pt idx="3">
                  <c:v>566</c:v>
                </c:pt>
                <c:pt idx="4">
                  <c:v>473</c:v>
                </c:pt>
                <c:pt idx="5">
                  <c:v>292</c:v>
                </c:pt>
                <c:pt idx="6">
                  <c:v>188</c:v>
                </c:pt>
                <c:pt idx="7">
                  <c:v>128</c:v>
                </c:pt>
                <c:pt idx="8">
                  <c:v>77</c:v>
                </c:pt>
                <c:pt idx="9">
                  <c:v>55</c:v>
                </c:pt>
                <c:pt idx="10">
                  <c:v>54</c:v>
                </c:pt>
                <c:pt idx="11">
                  <c:v>24</c:v>
                </c:pt>
              </c:numCache>
            </c:numRef>
          </c:val>
        </c:ser>
        <c:ser>
          <c:idx val="0"/>
          <c:order val="8"/>
          <c:tx>
            <c:strRef>
              <c:f>Einrichtungen_Grafik!$J$5</c:f>
              <c:strCache>
                <c:ptCount val="1"/>
                <c:pt idx="0">
                  <c:v>Betreut23</c:v>
                </c:pt>
              </c:strCache>
            </c:strRef>
          </c:tx>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Einrichtungen_Grafik!$J$15:$J$26</c:f>
              <c:numCache>
                <c:formatCode>General</c:formatCode>
                <c:ptCount val="12"/>
                <c:pt idx="0">
                  <c:v>6</c:v>
                </c:pt>
                <c:pt idx="1">
                  <c:v>18</c:v>
                </c:pt>
                <c:pt idx="2">
                  <c:v>108</c:v>
                </c:pt>
                <c:pt idx="3">
                  <c:v>340</c:v>
                </c:pt>
                <c:pt idx="4">
                  <c:v>530</c:v>
                </c:pt>
                <c:pt idx="5">
                  <c:v>551</c:v>
                </c:pt>
                <c:pt idx="6">
                  <c:v>422</c:v>
                </c:pt>
                <c:pt idx="7">
                  <c:v>328</c:v>
                </c:pt>
                <c:pt idx="8">
                  <c:v>221</c:v>
                </c:pt>
                <c:pt idx="9">
                  <c:v>152</c:v>
                </c:pt>
                <c:pt idx="10">
                  <c:v>96</c:v>
                </c:pt>
                <c:pt idx="11">
                  <c:v>50</c:v>
                </c:pt>
              </c:numCache>
            </c:numRef>
          </c:val>
        </c:ser>
        <c:dLbls>
          <c:showLegendKey val="0"/>
          <c:showVal val="0"/>
          <c:showCatName val="0"/>
          <c:showSerName val="0"/>
          <c:showPercent val="0"/>
          <c:showBubbleSize val="0"/>
        </c:dLbls>
        <c:gapWidth val="50"/>
        <c:overlap val="100"/>
        <c:axId val="154862720"/>
        <c:axId val="154864640"/>
      </c:barChart>
      <c:catAx>
        <c:axId val="154862720"/>
        <c:scaling>
          <c:orientation val="minMax"/>
        </c:scaling>
        <c:delete val="0"/>
        <c:axPos val="b"/>
        <c:title>
          <c:tx>
            <c:rich>
              <a:bodyPr/>
              <a:lstStyle/>
              <a:p>
                <a:pPr>
                  <a:defRPr/>
                </a:pPr>
                <a:r>
                  <a:rPr lang="en-US"/>
                  <a:t>Meldewoche</a:t>
                </a:r>
              </a:p>
            </c:rich>
          </c:tx>
          <c:layout/>
          <c:overlay val="0"/>
        </c:title>
        <c:numFmt formatCode="General" sourceLinked="1"/>
        <c:majorTickMark val="out"/>
        <c:minorTickMark val="none"/>
        <c:tickLblPos val="nextTo"/>
        <c:crossAx val="154864640"/>
        <c:crosses val="autoZero"/>
        <c:auto val="1"/>
        <c:lblAlgn val="ctr"/>
        <c:lblOffset val="100"/>
        <c:noMultiLvlLbl val="0"/>
      </c:catAx>
      <c:valAx>
        <c:axId val="154864640"/>
        <c:scaling>
          <c:orientation val="minMax"/>
        </c:scaling>
        <c:delete val="0"/>
        <c:axPos val="l"/>
        <c:title>
          <c:tx>
            <c:rich>
              <a:bodyPr rot="-5400000" vert="horz"/>
              <a:lstStyle/>
              <a:p>
                <a:pPr>
                  <a:defRPr/>
                </a:pPr>
                <a:r>
                  <a:rPr lang="en-US"/>
                  <a:t>Anteil </a:t>
                </a:r>
                <a:r>
                  <a:rPr lang="en-US" baseline="0"/>
                  <a:t> in Einrichtung</a:t>
                </a:r>
                <a:r>
                  <a:rPr lang="en-US"/>
                  <a:t> der COVID-19-Fälle</a:t>
                </a:r>
              </a:p>
            </c:rich>
          </c:tx>
          <c:layout/>
          <c:overlay val="0"/>
        </c:title>
        <c:numFmt formatCode="0%" sourceLinked="1"/>
        <c:majorTickMark val="out"/>
        <c:minorTickMark val="none"/>
        <c:tickLblPos val="nextTo"/>
        <c:crossAx val="154862720"/>
        <c:crosses val="autoZero"/>
        <c:crossBetween val="between"/>
      </c:valAx>
    </c:plotArea>
    <c:legend>
      <c:legendPos val="b"/>
      <c:layout/>
      <c:overlay val="0"/>
    </c:legend>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strRef>
              <c:f>Einrichtungen_Grafik!$E$5</c:f>
              <c:strCache>
                <c:ptCount val="1"/>
                <c:pt idx="0">
                  <c:v>Tätig36</c:v>
                </c:pt>
              </c:strCache>
            </c:strRef>
          </c:tx>
          <c:spPr>
            <a:solidFill>
              <a:schemeClr val="tx2">
                <a:lumMod val="20000"/>
                <a:lumOff val="80000"/>
              </a:schemeClr>
            </a:solidFill>
          </c:spPr>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Einrichtungen_Grafik!$E$15:$E$26</c:f>
              <c:numCache>
                <c:formatCode>General</c:formatCode>
                <c:ptCount val="12"/>
                <c:pt idx="0">
                  <c:v>14</c:v>
                </c:pt>
                <c:pt idx="1">
                  <c:v>82</c:v>
                </c:pt>
                <c:pt idx="2">
                  <c:v>305</c:v>
                </c:pt>
                <c:pt idx="3">
                  <c:v>881</c:v>
                </c:pt>
                <c:pt idx="4">
                  <c:v>1995</c:v>
                </c:pt>
                <c:pt idx="5">
                  <c:v>1941</c:v>
                </c:pt>
                <c:pt idx="6">
                  <c:v>1409</c:v>
                </c:pt>
                <c:pt idx="7">
                  <c:v>959</c:v>
                </c:pt>
                <c:pt idx="8">
                  <c:v>487</c:v>
                </c:pt>
                <c:pt idx="9">
                  <c:v>410</c:v>
                </c:pt>
                <c:pt idx="10">
                  <c:v>287</c:v>
                </c:pt>
                <c:pt idx="11">
                  <c:v>163</c:v>
                </c:pt>
              </c:numCache>
            </c:numRef>
          </c:val>
        </c:ser>
        <c:ser>
          <c:idx val="5"/>
          <c:order val="1"/>
          <c:tx>
            <c:strRef>
              <c:f>Einrichtungen_Grafik!$G$5</c:f>
              <c:strCache>
                <c:ptCount val="1"/>
                <c:pt idx="0">
                  <c:v>Tätig23</c:v>
                </c:pt>
              </c:strCache>
            </c:strRef>
          </c:tx>
          <c:spPr>
            <a:solidFill>
              <a:schemeClr val="tx2">
                <a:lumMod val="60000"/>
                <a:lumOff val="40000"/>
              </a:schemeClr>
            </a:solidFill>
          </c:spPr>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Einrichtungen_Grafik!$G$15:$G$26</c:f>
              <c:numCache>
                <c:formatCode>General</c:formatCode>
                <c:ptCount val="12"/>
                <c:pt idx="0">
                  <c:v>61</c:v>
                </c:pt>
                <c:pt idx="1">
                  <c:v>282</c:v>
                </c:pt>
                <c:pt idx="2">
                  <c:v>1040</c:v>
                </c:pt>
                <c:pt idx="3">
                  <c:v>2069</c:v>
                </c:pt>
                <c:pt idx="4">
                  <c:v>2546</c:v>
                </c:pt>
                <c:pt idx="5">
                  <c:v>2295</c:v>
                </c:pt>
                <c:pt idx="6">
                  <c:v>1549</c:v>
                </c:pt>
                <c:pt idx="7">
                  <c:v>994</c:v>
                </c:pt>
                <c:pt idx="8">
                  <c:v>650</c:v>
                </c:pt>
                <c:pt idx="9">
                  <c:v>455</c:v>
                </c:pt>
                <c:pt idx="10">
                  <c:v>268</c:v>
                </c:pt>
                <c:pt idx="11">
                  <c:v>174</c:v>
                </c:pt>
              </c:numCache>
            </c:numRef>
          </c:val>
        </c:ser>
        <c:ser>
          <c:idx val="6"/>
          <c:order val="2"/>
          <c:tx>
            <c:strRef>
              <c:f>Einrichtungen_Grafik!$H$5</c:f>
              <c:strCache>
                <c:ptCount val="1"/>
                <c:pt idx="0">
                  <c:v>Betreut36</c:v>
                </c:pt>
              </c:strCache>
            </c:strRef>
          </c:tx>
          <c:spPr>
            <a:solidFill>
              <a:schemeClr val="tx2"/>
            </a:solidFill>
          </c:spPr>
          <c:invertIfNegative val="0"/>
          <c:cat>
            <c:strRef>
              <c:f>Einrichtungen_Grafik!$A$15:$A$26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Einrichtungen_Grafik!$H$15:$H$26</c:f>
              <c:numCache>
                <c:formatCode>General</c:formatCode>
                <c:ptCount val="12"/>
                <c:pt idx="0">
                  <c:v>14</c:v>
                </c:pt>
                <c:pt idx="1">
                  <c:v>50</c:v>
                </c:pt>
                <c:pt idx="2">
                  <c:v>218</c:v>
                </c:pt>
                <c:pt idx="3">
                  <c:v>1021</c:v>
                </c:pt>
                <c:pt idx="4">
                  <c:v>3093</c:v>
                </c:pt>
                <c:pt idx="5">
                  <c:v>3452</c:v>
                </c:pt>
                <c:pt idx="6">
                  <c:v>2581</c:v>
                </c:pt>
                <c:pt idx="7">
                  <c:v>2099</c:v>
                </c:pt>
                <c:pt idx="8">
                  <c:v>1217</c:v>
                </c:pt>
                <c:pt idx="9">
                  <c:v>842</c:v>
                </c:pt>
                <c:pt idx="10">
                  <c:v>675</c:v>
                </c:pt>
                <c:pt idx="11">
                  <c:v>495</c:v>
                </c:pt>
              </c:numCache>
            </c:numRef>
          </c:val>
        </c:ser>
        <c:ser>
          <c:idx val="0"/>
          <c:order val="3"/>
          <c:tx>
            <c:strRef>
              <c:f>Einrichtungen_Grafik!$D$5</c:f>
              <c:strCache>
                <c:ptCount val="1"/>
                <c:pt idx="0">
                  <c:v>Betreut33</c:v>
                </c:pt>
              </c:strCache>
            </c:strRef>
          </c:tx>
          <c:spPr>
            <a:solidFill>
              <a:srgbClr val="92D050"/>
            </a:solidFill>
          </c:spPr>
          <c:invertIfNegative val="0"/>
          <c:val>
            <c:numRef>
              <c:f>Einrichtungen_Grafik!$D$15:$D$26</c:f>
              <c:numCache>
                <c:formatCode>General</c:formatCode>
                <c:ptCount val="12"/>
                <c:pt idx="0">
                  <c:v>44</c:v>
                </c:pt>
                <c:pt idx="1">
                  <c:v>175</c:v>
                </c:pt>
                <c:pt idx="2">
                  <c:v>382</c:v>
                </c:pt>
                <c:pt idx="3">
                  <c:v>496</c:v>
                </c:pt>
                <c:pt idx="4">
                  <c:v>502</c:v>
                </c:pt>
                <c:pt idx="5">
                  <c:v>412</c:v>
                </c:pt>
                <c:pt idx="6">
                  <c:v>255</c:v>
                </c:pt>
                <c:pt idx="7">
                  <c:v>228</c:v>
                </c:pt>
                <c:pt idx="8">
                  <c:v>166</c:v>
                </c:pt>
                <c:pt idx="9">
                  <c:v>116</c:v>
                </c:pt>
                <c:pt idx="10">
                  <c:v>133</c:v>
                </c:pt>
                <c:pt idx="11">
                  <c:v>82</c:v>
                </c:pt>
              </c:numCache>
            </c:numRef>
          </c:val>
        </c:ser>
        <c:dLbls>
          <c:showLegendKey val="0"/>
          <c:showVal val="0"/>
          <c:showCatName val="0"/>
          <c:showSerName val="0"/>
          <c:showPercent val="0"/>
          <c:showBubbleSize val="0"/>
        </c:dLbls>
        <c:gapWidth val="55"/>
        <c:axId val="154900736"/>
        <c:axId val="154907008"/>
      </c:barChart>
      <c:catAx>
        <c:axId val="154900736"/>
        <c:scaling>
          <c:orientation val="minMax"/>
        </c:scaling>
        <c:delete val="0"/>
        <c:axPos val="b"/>
        <c:title>
          <c:tx>
            <c:rich>
              <a:bodyPr/>
              <a:lstStyle/>
              <a:p>
                <a:pPr>
                  <a:defRPr/>
                </a:pPr>
                <a:r>
                  <a:rPr lang="en-US"/>
                  <a:t>Meldewoche</a:t>
                </a:r>
              </a:p>
            </c:rich>
          </c:tx>
          <c:layout/>
          <c:overlay val="0"/>
        </c:title>
        <c:majorTickMark val="none"/>
        <c:minorTickMark val="none"/>
        <c:tickLblPos val="nextTo"/>
        <c:crossAx val="154907008"/>
        <c:crosses val="autoZero"/>
        <c:auto val="1"/>
        <c:lblAlgn val="ctr"/>
        <c:lblOffset val="100"/>
        <c:noMultiLvlLbl val="0"/>
      </c:catAx>
      <c:valAx>
        <c:axId val="154907008"/>
        <c:scaling>
          <c:orientation val="minMax"/>
        </c:scaling>
        <c:delete val="0"/>
        <c:axPos val="l"/>
        <c:title>
          <c:tx>
            <c:rich>
              <a:bodyPr rot="-5400000" vert="horz"/>
              <a:lstStyle/>
              <a:p>
                <a:pPr>
                  <a:defRPr/>
                </a:pPr>
                <a:r>
                  <a:rPr lang="en-US"/>
                  <a:t>Anzahl COVID-19-Fälle</a:t>
                </a:r>
              </a:p>
            </c:rich>
          </c:tx>
          <c:layout/>
          <c:overlay val="0"/>
        </c:title>
        <c:numFmt formatCode="General" sourceLinked="1"/>
        <c:majorTickMark val="none"/>
        <c:minorTickMark val="none"/>
        <c:tickLblPos val="nextTo"/>
        <c:crossAx val="154900736"/>
        <c:crosses val="autoZero"/>
        <c:crossBetween val="between"/>
      </c:valAx>
    </c:plotArea>
    <c:legend>
      <c:legendPos val="r"/>
      <c:layout>
        <c:manualLayout>
          <c:xMode val="edge"/>
          <c:yMode val="edge"/>
          <c:x val="0.14650535781892746"/>
          <c:y val="6.8868474773986596E-2"/>
          <c:w val="0.2744219549814057"/>
          <c:h val="0.25513810773653295"/>
        </c:manualLayout>
      </c:layout>
      <c:overlay val="1"/>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234322027478176E-2"/>
          <c:y val="2.0109939328829051E-2"/>
          <c:w val="0.89570060269140594"/>
          <c:h val="0.73516773839982119"/>
        </c:manualLayout>
      </c:layout>
      <c:barChart>
        <c:barDir val="col"/>
        <c:grouping val="stacked"/>
        <c:varyColors val="0"/>
        <c:ser>
          <c:idx val="0"/>
          <c:order val="0"/>
          <c:tx>
            <c:v>Berichtete Fälle Stand Vortag</c:v>
          </c:tx>
          <c:spPr>
            <a:solidFill>
              <a:srgbClr val="045AA0"/>
            </a:solidFill>
          </c:spPr>
          <c:invertIfNegative val="0"/>
          <c:cat>
            <c:numRef>
              <c:f>Dashboard!$A$6:$A$108</c:f>
              <c:numCache>
                <c:formatCode>m/d/yyyy</c:formatCode>
                <c:ptCount val="103"/>
                <c:pt idx="0">
                  <c:v>43858</c:v>
                </c:pt>
                <c:pt idx="1">
                  <c:v>43859</c:v>
                </c:pt>
                <c:pt idx="2">
                  <c:v>43861</c:v>
                </c:pt>
                <c:pt idx="3">
                  <c:v>43864</c:v>
                </c:pt>
                <c:pt idx="4">
                  <c:v>43865</c:v>
                </c:pt>
                <c:pt idx="5">
                  <c:v>43867</c:v>
                </c:pt>
                <c:pt idx="6">
                  <c:v>43868</c:v>
                </c:pt>
                <c:pt idx="7">
                  <c:v>43872</c:v>
                </c:pt>
                <c:pt idx="8">
                  <c:v>43873</c:v>
                </c:pt>
                <c:pt idx="9">
                  <c:v>43881</c:v>
                </c:pt>
                <c:pt idx="10">
                  <c:v>43883</c:v>
                </c:pt>
                <c:pt idx="11">
                  <c:v>43885</c:v>
                </c:pt>
                <c:pt idx="12">
                  <c:v>43886</c:v>
                </c:pt>
                <c:pt idx="13">
                  <c:v>43887</c:v>
                </c:pt>
                <c:pt idx="14">
                  <c:v>43888</c:v>
                </c:pt>
                <c:pt idx="15">
                  <c:v>43889</c:v>
                </c:pt>
                <c:pt idx="16">
                  <c:v>43890</c:v>
                </c:pt>
                <c:pt idx="17">
                  <c:v>43891</c:v>
                </c:pt>
                <c:pt idx="18">
                  <c:v>43892</c:v>
                </c:pt>
                <c:pt idx="19">
                  <c:v>43893</c:v>
                </c:pt>
                <c:pt idx="20">
                  <c:v>43894</c:v>
                </c:pt>
                <c:pt idx="21">
                  <c:v>43895</c:v>
                </c:pt>
                <c:pt idx="22">
                  <c:v>43896</c:v>
                </c:pt>
                <c:pt idx="23">
                  <c:v>43897</c:v>
                </c:pt>
                <c:pt idx="24">
                  <c:v>43898</c:v>
                </c:pt>
                <c:pt idx="25">
                  <c:v>43899</c:v>
                </c:pt>
                <c:pt idx="26">
                  <c:v>43900</c:v>
                </c:pt>
                <c:pt idx="27">
                  <c:v>43901</c:v>
                </c:pt>
                <c:pt idx="28">
                  <c:v>43902</c:v>
                </c:pt>
                <c:pt idx="29">
                  <c:v>43903</c:v>
                </c:pt>
                <c:pt idx="30">
                  <c:v>43904</c:v>
                </c:pt>
                <c:pt idx="31">
                  <c:v>43905</c:v>
                </c:pt>
                <c:pt idx="32">
                  <c:v>43906</c:v>
                </c:pt>
                <c:pt idx="33">
                  <c:v>43907</c:v>
                </c:pt>
                <c:pt idx="34">
                  <c:v>43908</c:v>
                </c:pt>
                <c:pt idx="35">
                  <c:v>43909</c:v>
                </c:pt>
                <c:pt idx="36">
                  <c:v>43910</c:v>
                </c:pt>
                <c:pt idx="37">
                  <c:v>43911</c:v>
                </c:pt>
                <c:pt idx="38">
                  <c:v>43912</c:v>
                </c:pt>
                <c:pt idx="39">
                  <c:v>43913</c:v>
                </c:pt>
                <c:pt idx="40">
                  <c:v>43914</c:v>
                </c:pt>
                <c:pt idx="41">
                  <c:v>43915</c:v>
                </c:pt>
                <c:pt idx="42">
                  <c:v>43916</c:v>
                </c:pt>
                <c:pt idx="43">
                  <c:v>43917</c:v>
                </c:pt>
                <c:pt idx="44">
                  <c:v>43918</c:v>
                </c:pt>
                <c:pt idx="45">
                  <c:v>43919</c:v>
                </c:pt>
                <c:pt idx="46">
                  <c:v>43920</c:v>
                </c:pt>
                <c:pt idx="47">
                  <c:v>43921</c:v>
                </c:pt>
                <c:pt idx="48">
                  <c:v>43922</c:v>
                </c:pt>
                <c:pt idx="49">
                  <c:v>43923</c:v>
                </c:pt>
                <c:pt idx="50">
                  <c:v>43924</c:v>
                </c:pt>
                <c:pt idx="51">
                  <c:v>43925</c:v>
                </c:pt>
                <c:pt idx="52">
                  <c:v>43926</c:v>
                </c:pt>
                <c:pt idx="53">
                  <c:v>43927</c:v>
                </c:pt>
                <c:pt idx="54">
                  <c:v>43928</c:v>
                </c:pt>
                <c:pt idx="55">
                  <c:v>43929</c:v>
                </c:pt>
                <c:pt idx="56">
                  <c:v>43930</c:v>
                </c:pt>
                <c:pt idx="57">
                  <c:v>43931</c:v>
                </c:pt>
                <c:pt idx="58">
                  <c:v>43932</c:v>
                </c:pt>
                <c:pt idx="59">
                  <c:v>43933</c:v>
                </c:pt>
                <c:pt idx="60">
                  <c:v>43934</c:v>
                </c:pt>
                <c:pt idx="61">
                  <c:v>43935</c:v>
                </c:pt>
                <c:pt idx="62">
                  <c:v>43936</c:v>
                </c:pt>
                <c:pt idx="63">
                  <c:v>43937</c:v>
                </c:pt>
                <c:pt idx="64">
                  <c:v>43938</c:v>
                </c:pt>
                <c:pt idx="65">
                  <c:v>43939</c:v>
                </c:pt>
                <c:pt idx="66">
                  <c:v>43940</c:v>
                </c:pt>
                <c:pt idx="67">
                  <c:v>43941</c:v>
                </c:pt>
                <c:pt idx="68">
                  <c:v>43942</c:v>
                </c:pt>
                <c:pt idx="69">
                  <c:v>43943</c:v>
                </c:pt>
                <c:pt idx="70">
                  <c:v>43944</c:v>
                </c:pt>
                <c:pt idx="71">
                  <c:v>43945</c:v>
                </c:pt>
                <c:pt idx="72">
                  <c:v>43946</c:v>
                </c:pt>
                <c:pt idx="73">
                  <c:v>43947</c:v>
                </c:pt>
                <c:pt idx="74">
                  <c:v>43948</c:v>
                </c:pt>
                <c:pt idx="75">
                  <c:v>43949</c:v>
                </c:pt>
                <c:pt idx="76">
                  <c:v>43950</c:v>
                </c:pt>
                <c:pt idx="77">
                  <c:v>43951</c:v>
                </c:pt>
                <c:pt idx="78">
                  <c:v>43952</c:v>
                </c:pt>
                <c:pt idx="79">
                  <c:v>43953</c:v>
                </c:pt>
                <c:pt idx="80">
                  <c:v>43954</c:v>
                </c:pt>
                <c:pt idx="81">
                  <c:v>43955</c:v>
                </c:pt>
                <c:pt idx="82">
                  <c:v>43956</c:v>
                </c:pt>
                <c:pt idx="83">
                  <c:v>43957</c:v>
                </c:pt>
                <c:pt idx="84">
                  <c:v>43958</c:v>
                </c:pt>
                <c:pt idx="85">
                  <c:v>43959</c:v>
                </c:pt>
                <c:pt idx="86">
                  <c:v>43960</c:v>
                </c:pt>
                <c:pt idx="87">
                  <c:v>43961</c:v>
                </c:pt>
                <c:pt idx="88">
                  <c:v>43962</c:v>
                </c:pt>
                <c:pt idx="89">
                  <c:v>43963</c:v>
                </c:pt>
                <c:pt idx="90">
                  <c:v>43964</c:v>
                </c:pt>
                <c:pt idx="91">
                  <c:v>43965</c:v>
                </c:pt>
                <c:pt idx="92">
                  <c:v>43966</c:v>
                </c:pt>
                <c:pt idx="93">
                  <c:v>43967</c:v>
                </c:pt>
                <c:pt idx="94">
                  <c:v>43968</c:v>
                </c:pt>
                <c:pt idx="95">
                  <c:v>43969</c:v>
                </c:pt>
                <c:pt idx="96">
                  <c:v>43970</c:v>
                </c:pt>
                <c:pt idx="97">
                  <c:v>43971</c:v>
                </c:pt>
                <c:pt idx="98">
                  <c:v>43972</c:v>
                </c:pt>
                <c:pt idx="99">
                  <c:v>43973</c:v>
                </c:pt>
                <c:pt idx="100">
                  <c:v>43974</c:v>
                </c:pt>
                <c:pt idx="101">
                  <c:v>43975</c:v>
                </c:pt>
              </c:numCache>
            </c:numRef>
          </c:cat>
          <c:val>
            <c:numRef>
              <c:f>(Dashboard!$C$6:$C$108,Dashboard!$C$108,Dashboard!$C$45:$C$108,Dashboard!$C$6:$C$108)</c:f>
              <c:numCache>
                <c:formatCode>General</c:formatCode>
                <c:ptCount val="271"/>
                <c:pt idx="0">
                  <c:v>4</c:v>
                </c:pt>
                <c:pt idx="1">
                  <c:v>2</c:v>
                </c:pt>
                <c:pt idx="2">
                  <c:v>3</c:v>
                </c:pt>
                <c:pt idx="3">
                  <c:v>1</c:v>
                </c:pt>
                <c:pt idx="4">
                  <c:v>5</c:v>
                </c:pt>
                <c:pt idx="5">
                  <c:v>1</c:v>
                </c:pt>
                <c:pt idx="6">
                  <c:v>1</c:v>
                </c:pt>
                <c:pt idx="7">
                  <c:v>3</c:v>
                </c:pt>
                <c:pt idx="8">
                  <c:v>2</c:v>
                </c:pt>
                <c:pt idx="9">
                  <c:v>2</c:v>
                </c:pt>
                <c:pt idx="10">
                  <c:v>1</c:v>
                </c:pt>
                <c:pt idx="11">
                  <c:v>2</c:v>
                </c:pt>
                <c:pt idx="12">
                  <c:v>2</c:v>
                </c:pt>
                <c:pt idx="13">
                  <c:v>7</c:v>
                </c:pt>
                <c:pt idx="14">
                  <c:v>23</c:v>
                </c:pt>
                <c:pt idx="15">
                  <c:v>47</c:v>
                </c:pt>
                <c:pt idx="16">
                  <c:v>22</c:v>
                </c:pt>
                <c:pt idx="17">
                  <c:v>38</c:v>
                </c:pt>
                <c:pt idx="18">
                  <c:v>41</c:v>
                </c:pt>
                <c:pt idx="19">
                  <c:v>83</c:v>
                </c:pt>
                <c:pt idx="20">
                  <c:v>158</c:v>
                </c:pt>
                <c:pt idx="21">
                  <c:v>190</c:v>
                </c:pt>
                <c:pt idx="22">
                  <c:v>188</c:v>
                </c:pt>
                <c:pt idx="23">
                  <c:v>139</c:v>
                </c:pt>
                <c:pt idx="24">
                  <c:v>101</c:v>
                </c:pt>
                <c:pt idx="25">
                  <c:v>344</c:v>
                </c:pt>
                <c:pt idx="26">
                  <c:v>594</c:v>
                </c:pt>
                <c:pt idx="27">
                  <c:v>746</c:v>
                </c:pt>
                <c:pt idx="28">
                  <c:v>982</c:v>
                </c:pt>
                <c:pt idx="29">
                  <c:v>1434</c:v>
                </c:pt>
                <c:pt idx="30">
                  <c:v>1308</c:v>
                </c:pt>
                <c:pt idx="31">
                  <c:v>972</c:v>
                </c:pt>
                <c:pt idx="32">
                  <c:v>2052</c:v>
                </c:pt>
                <c:pt idx="33">
                  <c:v>3035</c:v>
                </c:pt>
                <c:pt idx="34">
                  <c:v>3591</c:v>
                </c:pt>
                <c:pt idx="35">
                  <c:v>4068</c:v>
                </c:pt>
                <c:pt idx="36">
                  <c:v>4048</c:v>
                </c:pt>
                <c:pt idx="37">
                  <c:v>3338</c:v>
                </c:pt>
                <c:pt idx="38">
                  <c:v>2281</c:v>
                </c:pt>
                <c:pt idx="39">
                  <c:v>3719</c:v>
                </c:pt>
                <c:pt idx="40">
                  <c:v>4861</c:v>
                </c:pt>
                <c:pt idx="41">
                  <c:v>5703</c:v>
                </c:pt>
                <c:pt idx="42">
                  <c:v>5890</c:v>
                </c:pt>
                <c:pt idx="43">
                  <c:v>5996</c:v>
                </c:pt>
                <c:pt idx="44">
                  <c:v>4751</c:v>
                </c:pt>
                <c:pt idx="45">
                  <c:v>3103</c:v>
                </c:pt>
                <c:pt idx="46">
                  <c:v>4072</c:v>
                </c:pt>
                <c:pt idx="47">
                  <c:v>6058</c:v>
                </c:pt>
                <c:pt idx="48">
                  <c:v>6313</c:v>
                </c:pt>
                <c:pt idx="49">
                  <c:v>6558</c:v>
                </c:pt>
                <c:pt idx="50">
                  <c:v>6209</c:v>
                </c:pt>
                <c:pt idx="51">
                  <c:v>4314</c:v>
                </c:pt>
                <c:pt idx="52">
                  <c:v>2548</c:v>
                </c:pt>
                <c:pt idx="53">
                  <c:v>3672</c:v>
                </c:pt>
                <c:pt idx="54">
                  <c:v>5209</c:v>
                </c:pt>
                <c:pt idx="55">
                  <c:v>5284</c:v>
                </c:pt>
                <c:pt idx="56">
                  <c:v>4907</c:v>
                </c:pt>
                <c:pt idx="57">
                  <c:v>3336</c:v>
                </c:pt>
                <c:pt idx="58">
                  <c:v>2914</c:v>
                </c:pt>
                <c:pt idx="59">
                  <c:v>1839</c:v>
                </c:pt>
                <c:pt idx="60">
                  <c:v>1592</c:v>
                </c:pt>
                <c:pt idx="61">
                  <c:v>2481</c:v>
                </c:pt>
                <c:pt idx="62">
                  <c:v>3308</c:v>
                </c:pt>
                <c:pt idx="63">
                  <c:v>3412</c:v>
                </c:pt>
                <c:pt idx="64">
                  <c:v>3043</c:v>
                </c:pt>
                <c:pt idx="65">
                  <c:v>2083</c:v>
                </c:pt>
                <c:pt idx="66">
                  <c:v>1393</c:v>
                </c:pt>
                <c:pt idx="67">
                  <c:v>1738</c:v>
                </c:pt>
                <c:pt idx="68">
                  <c:v>2202</c:v>
                </c:pt>
                <c:pt idx="69">
                  <c:v>2499</c:v>
                </c:pt>
                <c:pt idx="70">
                  <c:v>2086</c:v>
                </c:pt>
                <c:pt idx="71">
                  <c:v>1890</c:v>
                </c:pt>
                <c:pt idx="72">
                  <c:v>1303</c:v>
                </c:pt>
                <c:pt idx="73">
                  <c:v>697</c:v>
                </c:pt>
                <c:pt idx="74">
                  <c:v>1122</c:v>
                </c:pt>
                <c:pt idx="75">
                  <c:v>1451</c:v>
                </c:pt>
                <c:pt idx="76">
                  <c:v>1434</c:v>
                </c:pt>
                <c:pt idx="77">
                  <c:v>1466</c:v>
                </c:pt>
                <c:pt idx="78">
                  <c:v>912</c:v>
                </c:pt>
                <c:pt idx="79">
                  <c:v>622</c:v>
                </c:pt>
                <c:pt idx="80">
                  <c:v>427</c:v>
                </c:pt>
                <c:pt idx="81">
                  <c:v>730</c:v>
                </c:pt>
                <c:pt idx="82">
                  <c:v>1097</c:v>
                </c:pt>
                <c:pt idx="83">
                  <c:v>1204</c:v>
                </c:pt>
                <c:pt idx="84">
                  <c:v>1183</c:v>
                </c:pt>
                <c:pt idx="85">
                  <c:v>983</c:v>
                </c:pt>
                <c:pt idx="86">
                  <c:v>671</c:v>
                </c:pt>
                <c:pt idx="87">
                  <c:v>339</c:v>
                </c:pt>
                <c:pt idx="88">
                  <c:v>686</c:v>
                </c:pt>
                <c:pt idx="89">
                  <c:v>842</c:v>
                </c:pt>
                <c:pt idx="90">
                  <c:v>895</c:v>
                </c:pt>
                <c:pt idx="91">
                  <c:v>801</c:v>
                </c:pt>
                <c:pt idx="92">
                  <c:v>695</c:v>
                </c:pt>
                <c:pt idx="93">
                  <c:v>461</c:v>
                </c:pt>
                <c:pt idx="94">
                  <c:v>310</c:v>
                </c:pt>
                <c:pt idx="95">
                  <c:v>530</c:v>
                </c:pt>
                <c:pt idx="96">
                  <c:v>726</c:v>
                </c:pt>
                <c:pt idx="97">
                  <c:v>785</c:v>
                </c:pt>
                <c:pt idx="98">
                  <c:v>410</c:v>
                </c:pt>
                <c:pt idx="99">
                  <c:v>477</c:v>
                </c:pt>
                <c:pt idx="100">
                  <c:v>180</c:v>
                </c:pt>
                <c:pt idx="101">
                  <c:v>0</c:v>
                </c:pt>
                <c:pt idx="104">
                  <c:v>3719</c:v>
                </c:pt>
                <c:pt idx="105">
                  <c:v>4861</c:v>
                </c:pt>
                <c:pt idx="106">
                  <c:v>5703</c:v>
                </c:pt>
                <c:pt idx="107">
                  <c:v>5890</c:v>
                </c:pt>
                <c:pt idx="108">
                  <c:v>5996</c:v>
                </c:pt>
                <c:pt idx="109">
                  <c:v>4751</c:v>
                </c:pt>
                <c:pt idx="110">
                  <c:v>3103</c:v>
                </c:pt>
                <c:pt idx="111">
                  <c:v>4072</c:v>
                </c:pt>
                <c:pt idx="112">
                  <c:v>6058</c:v>
                </c:pt>
                <c:pt idx="113">
                  <c:v>6313</c:v>
                </c:pt>
                <c:pt idx="114">
                  <c:v>6558</c:v>
                </c:pt>
                <c:pt idx="115">
                  <c:v>6209</c:v>
                </c:pt>
                <c:pt idx="116">
                  <c:v>4314</c:v>
                </c:pt>
                <c:pt idx="117">
                  <c:v>2548</c:v>
                </c:pt>
                <c:pt idx="118">
                  <c:v>3672</c:v>
                </c:pt>
                <c:pt idx="119">
                  <c:v>5209</c:v>
                </c:pt>
                <c:pt idx="120">
                  <c:v>5284</c:v>
                </c:pt>
                <c:pt idx="121">
                  <c:v>4907</c:v>
                </c:pt>
                <c:pt idx="122">
                  <c:v>3336</c:v>
                </c:pt>
                <c:pt idx="123">
                  <c:v>2914</c:v>
                </c:pt>
                <c:pt idx="124">
                  <c:v>1839</c:v>
                </c:pt>
                <c:pt idx="125">
                  <c:v>1592</c:v>
                </c:pt>
                <c:pt idx="126">
                  <c:v>2481</c:v>
                </c:pt>
                <c:pt idx="127">
                  <c:v>3308</c:v>
                </c:pt>
                <c:pt idx="128">
                  <c:v>3412</c:v>
                </c:pt>
                <c:pt idx="129">
                  <c:v>3043</c:v>
                </c:pt>
                <c:pt idx="130">
                  <c:v>2083</c:v>
                </c:pt>
                <c:pt idx="131">
                  <c:v>1393</c:v>
                </c:pt>
                <c:pt idx="132">
                  <c:v>1738</c:v>
                </c:pt>
                <c:pt idx="133">
                  <c:v>2202</c:v>
                </c:pt>
                <c:pt idx="134">
                  <c:v>2499</c:v>
                </c:pt>
                <c:pt idx="135">
                  <c:v>2086</c:v>
                </c:pt>
                <c:pt idx="136">
                  <c:v>1890</c:v>
                </c:pt>
                <c:pt idx="137">
                  <c:v>1303</c:v>
                </c:pt>
                <c:pt idx="138">
                  <c:v>697</c:v>
                </c:pt>
                <c:pt idx="139">
                  <c:v>1122</c:v>
                </c:pt>
                <c:pt idx="140">
                  <c:v>1451</c:v>
                </c:pt>
                <c:pt idx="141">
                  <c:v>1434</c:v>
                </c:pt>
                <c:pt idx="142">
                  <c:v>1466</c:v>
                </c:pt>
                <c:pt idx="143">
                  <c:v>912</c:v>
                </c:pt>
                <c:pt idx="144">
                  <c:v>622</c:v>
                </c:pt>
                <c:pt idx="145">
                  <c:v>427</c:v>
                </c:pt>
                <c:pt idx="146">
                  <c:v>730</c:v>
                </c:pt>
                <c:pt idx="147">
                  <c:v>1097</c:v>
                </c:pt>
                <c:pt idx="148">
                  <c:v>1204</c:v>
                </c:pt>
                <c:pt idx="149">
                  <c:v>1183</c:v>
                </c:pt>
                <c:pt idx="150">
                  <c:v>983</c:v>
                </c:pt>
                <c:pt idx="151">
                  <c:v>671</c:v>
                </c:pt>
                <c:pt idx="152">
                  <c:v>339</c:v>
                </c:pt>
                <c:pt idx="153">
                  <c:v>686</c:v>
                </c:pt>
                <c:pt idx="154">
                  <c:v>842</c:v>
                </c:pt>
                <c:pt idx="155">
                  <c:v>895</c:v>
                </c:pt>
                <c:pt idx="156">
                  <c:v>801</c:v>
                </c:pt>
                <c:pt idx="157">
                  <c:v>695</c:v>
                </c:pt>
                <c:pt idx="158">
                  <c:v>461</c:v>
                </c:pt>
                <c:pt idx="159">
                  <c:v>310</c:v>
                </c:pt>
                <c:pt idx="160">
                  <c:v>530</c:v>
                </c:pt>
                <c:pt idx="161">
                  <c:v>726</c:v>
                </c:pt>
                <c:pt idx="162">
                  <c:v>785</c:v>
                </c:pt>
                <c:pt idx="163">
                  <c:v>410</c:v>
                </c:pt>
                <c:pt idx="164">
                  <c:v>477</c:v>
                </c:pt>
                <c:pt idx="165">
                  <c:v>180</c:v>
                </c:pt>
                <c:pt idx="166">
                  <c:v>0</c:v>
                </c:pt>
                <c:pt idx="168">
                  <c:v>4</c:v>
                </c:pt>
                <c:pt idx="169">
                  <c:v>2</c:v>
                </c:pt>
                <c:pt idx="170">
                  <c:v>3</c:v>
                </c:pt>
                <c:pt idx="171">
                  <c:v>1</c:v>
                </c:pt>
                <c:pt idx="172">
                  <c:v>5</c:v>
                </c:pt>
                <c:pt idx="173">
                  <c:v>1</c:v>
                </c:pt>
                <c:pt idx="174">
                  <c:v>1</c:v>
                </c:pt>
                <c:pt idx="175">
                  <c:v>3</c:v>
                </c:pt>
                <c:pt idx="176">
                  <c:v>2</c:v>
                </c:pt>
                <c:pt idx="177">
                  <c:v>2</c:v>
                </c:pt>
                <c:pt idx="178">
                  <c:v>1</c:v>
                </c:pt>
                <c:pt idx="179">
                  <c:v>2</c:v>
                </c:pt>
                <c:pt idx="180">
                  <c:v>2</c:v>
                </c:pt>
                <c:pt idx="181">
                  <c:v>7</c:v>
                </c:pt>
                <c:pt idx="182">
                  <c:v>23</c:v>
                </c:pt>
                <c:pt idx="183">
                  <c:v>47</c:v>
                </c:pt>
                <c:pt idx="184">
                  <c:v>22</c:v>
                </c:pt>
                <c:pt idx="185">
                  <c:v>38</c:v>
                </c:pt>
                <c:pt idx="186">
                  <c:v>41</c:v>
                </c:pt>
                <c:pt idx="187">
                  <c:v>83</c:v>
                </c:pt>
                <c:pt idx="188">
                  <c:v>158</c:v>
                </c:pt>
                <c:pt idx="189">
                  <c:v>190</c:v>
                </c:pt>
                <c:pt idx="190">
                  <c:v>188</c:v>
                </c:pt>
                <c:pt idx="191">
                  <c:v>139</c:v>
                </c:pt>
                <c:pt idx="192">
                  <c:v>101</c:v>
                </c:pt>
                <c:pt idx="193">
                  <c:v>344</c:v>
                </c:pt>
                <c:pt idx="194">
                  <c:v>594</c:v>
                </c:pt>
                <c:pt idx="195">
                  <c:v>746</c:v>
                </c:pt>
                <c:pt idx="196">
                  <c:v>982</c:v>
                </c:pt>
                <c:pt idx="197">
                  <c:v>1434</c:v>
                </c:pt>
                <c:pt idx="198">
                  <c:v>1308</c:v>
                </c:pt>
                <c:pt idx="199">
                  <c:v>972</c:v>
                </c:pt>
                <c:pt idx="200">
                  <c:v>2052</c:v>
                </c:pt>
                <c:pt idx="201">
                  <c:v>3035</c:v>
                </c:pt>
                <c:pt idx="202">
                  <c:v>3591</c:v>
                </c:pt>
                <c:pt idx="203">
                  <c:v>4068</c:v>
                </c:pt>
                <c:pt idx="204">
                  <c:v>4048</c:v>
                </c:pt>
                <c:pt idx="205">
                  <c:v>3338</c:v>
                </c:pt>
                <c:pt idx="206">
                  <c:v>2281</c:v>
                </c:pt>
                <c:pt idx="207">
                  <c:v>3719</c:v>
                </c:pt>
                <c:pt idx="208">
                  <c:v>4861</c:v>
                </c:pt>
                <c:pt idx="209">
                  <c:v>5703</c:v>
                </c:pt>
                <c:pt idx="210">
                  <c:v>5890</c:v>
                </c:pt>
                <c:pt idx="211">
                  <c:v>5996</c:v>
                </c:pt>
                <c:pt idx="212">
                  <c:v>4751</c:v>
                </c:pt>
                <c:pt idx="213">
                  <c:v>3103</c:v>
                </c:pt>
                <c:pt idx="214">
                  <c:v>4072</c:v>
                </c:pt>
                <c:pt idx="215">
                  <c:v>6058</c:v>
                </c:pt>
                <c:pt idx="216">
                  <c:v>6313</c:v>
                </c:pt>
                <c:pt idx="217">
                  <c:v>6558</c:v>
                </c:pt>
                <c:pt idx="218">
                  <c:v>6209</c:v>
                </c:pt>
                <c:pt idx="219">
                  <c:v>4314</c:v>
                </c:pt>
                <c:pt idx="220">
                  <c:v>2548</c:v>
                </c:pt>
                <c:pt idx="221">
                  <c:v>3672</c:v>
                </c:pt>
                <c:pt idx="222">
                  <c:v>5209</c:v>
                </c:pt>
                <c:pt idx="223">
                  <c:v>5284</c:v>
                </c:pt>
                <c:pt idx="224">
                  <c:v>4907</c:v>
                </c:pt>
                <c:pt idx="225">
                  <c:v>3336</c:v>
                </c:pt>
                <c:pt idx="226">
                  <c:v>2914</c:v>
                </c:pt>
                <c:pt idx="227">
                  <c:v>1839</c:v>
                </c:pt>
                <c:pt idx="228">
                  <c:v>1592</c:v>
                </c:pt>
                <c:pt idx="229">
                  <c:v>2481</c:v>
                </c:pt>
                <c:pt idx="230">
                  <c:v>3308</c:v>
                </c:pt>
                <c:pt idx="231">
                  <c:v>3412</c:v>
                </c:pt>
                <c:pt idx="232">
                  <c:v>3043</c:v>
                </c:pt>
                <c:pt idx="233">
                  <c:v>2083</c:v>
                </c:pt>
                <c:pt idx="234">
                  <c:v>1393</c:v>
                </c:pt>
                <c:pt idx="235">
                  <c:v>1738</c:v>
                </c:pt>
                <c:pt idx="236">
                  <c:v>2202</c:v>
                </c:pt>
                <c:pt idx="237">
                  <c:v>2499</c:v>
                </c:pt>
                <c:pt idx="238">
                  <c:v>2086</c:v>
                </c:pt>
                <c:pt idx="239">
                  <c:v>1890</c:v>
                </c:pt>
                <c:pt idx="240">
                  <c:v>1303</c:v>
                </c:pt>
                <c:pt idx="241">
                  <c:v>697</c:v>
                </c:pt>
                <c:pt idx="242">
                  <c:v>1122</c:v>
                </c:pt>
                <c:pt idx="243">
                  <c:v>1451</c:v>
                </c:pt>
                <c:pt idx="244">
                  <c:v>1434</c:v>
                </c:pt>
                <c:pt idx="245">
                  <c:v>1466</c:v>
                </c:pt>
                <c:pt idx="246">
                  <c:v>912</c:v>
                </c:pt>
                <c:pt idx="247">
                  <c:v>622</c:v>
                </c:pt>
                <c:pt idx="248">
                  <c:v>427</c:v>
                </c:pt>
                <c:pt idx="249">
                  <c:v>730</c:v>
                </c:pt>
                <c:pt idx="250">
                  <c:v>1097</c:v>
                </c:pt>
                <c:pt idx="251">
                  <c:v>1204</c:v>
                </c:pt>
                <c:pt idx="252">
                  <c:v>1183</c:v>
                </c:pt>
                <c:pt idx="253">
                  <c:v>983</c:v>
                </c:pt>
                <c:pt idx="254">
                  <c:v>671</c:v>
                </c:pt>
                <c:pt idx="255">
                  <c:v>339</c:v>
                </c:pt>
                <c:pt idx="256">
                  <c:v>686</c:v>
                </c:pt>
                <c:pt idx="257">
                  <c:v>842</c:v>
                </c:pt>
                <c:pt idx="258">
                  <c:v>895</c:v>
                </c:pt>
                <c:pt idx="259">
                  <c:v>801</c:v>
                </c:pt>
                <c:pt idx="260">
                  <c:v>695</c:v>
                </c:pt>
                <c:pt idx="261">
                  <c:v>461</c:v>
                </c:pt>
                <c:pt idx="262">
                  <c:v>310</c:v>
                </c:pt>
                <c:pt idx="263">
                  <c:v>530</c:v>
                </c:pt>
                <c:pt idx="264">
                  <c:v>726</c:v>
                </c:pt>
                <c:pt idx="265">
                  <c:v>785</c:v>
                </c:pt>
                <c:pt idx="266">
                  <c:v>410</c:v>
                </c:pt>
                <c:pt idx="267">
                  <c:v>477</c:v>
                </c:pt>
                <c:pt idx="268">
                  <c:v>180</c:v>
                </c:pt>
                <c:pt idx="269">
                  <c:v>0</c:v>
                </c:pt>
              </c:numCache>
            </c:numRef>
          </c:val>
        </c:ser>
        <c:ser>
          <c:idx val="1"/>
          <c:order val="1"/>
          <c:tx>
            <c:v>Neu berichtete Fälle</c:v>
          </c:tx>
          <c:spPr>
            <a:solidFill>
              <a:schemeClr val="accent6"/>
            </a:solidFill>
          </c:spPr>
          <c:invertIfNegative val="0"/>
          <c:cat>
            <c:numRef>
              <c:f>Dashboard!$A$6:$A$108</c:f>
              <c:numCache>
                <c:formatCode>m/d/yyyy</c:formatCode>
                <c:ptCount val="103"/>
                <c:pt idx="0">
                  <c:v>43858</c:v>
                </c:pt>
                <c:pt idx="1">
                  <c:v>43859</c:v>
                </c:pt>
                <c:pt idx="2">
                  <c:v>43861</c:v>
                </c:pt>
                <c:pt idx="3">
                  <c:v>43864</c:v>
                </c:pt>
                <c:pt idx="4">
                  <c:v>43865</c:v>
                </c:pt>
                <c:pt idx="5">
                  <c:v>43867</c:v>
                </c:pt>
                <c:pt idx="6">
                  <c:v>43868</c:v>
                </c:pt>
                <c:pt idx="7">
                  <c:v>43872</c:v>
                </c:pt>
                <c:pt idx="8">
                  <c:v>43873</c:v>
                </c:pt>
                <c:pt idx="9">
                  <c:v>43881</c:v>
                </c:pt>
                <c:pt idx="10">
                  <c:v>43883</c:v>
                </c:pt>
                <c:pt idx="11">
                  <c:v>43885</c:v>
                </c:pt>
                <c:pt idx="12">
                  <c:v>43886</c:v>
                </c:pt>
                <c:pt idx="13">
                  <c:v>43887</c:v>
                </c:pt>
                <c:pt idx="14">
                  <c:v>43888</c:v>
                </c:pt>
                <c:pt idx="15">
                  <c:v>43889</c:v>
                </c:pt>
                <c:pt idx="16">
                  <c:v>43890</c:v>
                </c:pt>
                <c:pt idx="17">
                  <c:v>43891</c:v>
                </c:pt>
                <c:pt idx="18">
                  <c:v>43892</c:v>
                </c:pt>
                <c:pt idx="19">
                  <c:v>43893</c:v>
                </c:pt>
                <c:pt idx="20">
                  <c:v>43894</c:v>
                </c:pt>
                <c:pt idx="21">
                  <c:v>43895</c:v>
                </c:pt>
                <c:pt idx="22">
                  <c:v>43896</c:v>
                </c:pt>
                <c:pt idx="23">
                  <c:v>43897</c:v>
                </c:pt>
                <c:pt idx="24">
                  <c:v>43898</c:v>
                </c:pt>
                <c:pt idx="25">
                  <c:v>43899</c:v>
                </c:pt>
                <c:pt idx="26">
                  <c:v>43900</c:v>
                </c:pt>
                <c:pt idx="27">
                  <c:v>43901</c:v>
                </c:pt>
                <c:pt idx="28">
                  <c:v>43902</c:v>
                </c:pt>
                <c:pt idx="29">
                  <c:v>43903</c:v>
                </c:pt>
                <c:pt idx="30">
                  <c:v>43904</c:v>
                </c:pt>
                <c:pt idx="31">
                  <c:v>43905</c:v>
                </c:pt>
                <c:pt idx="32">
                  <c:v>43906</c:v>
                </c:pt>
                <c:pt idx="33">
                  <c:v>43907</c:v>
                </c:pt>
                <c:pt idx="34">
                  <c:v>43908</c:v>
                </c:pt>
                <c:pt idx="35">
                  <c:v>43909</c:v>
                </c:pt>
                <c:pt idx="36">
                  <c:v>43910</c:v>
                </c:pt>
                <c:pt idx="37">
                  <c:v>43911</c:v>
                </c:pt>
                <c:pt idx="38">
                  <c:v>43912</c:v>
                </c:pt>
                <c:pt idx="39">
                  <c:v>43913</c:v>
                </c:pt>
                <c:pt idx="40">
                  <c:v>43914</c:v>
                </c:pt>
                <c:pt idx="41">
                  <c:v>43915</c:v>
                </c:pt>
                <c:pt idx="42">
                  <c:v>43916</c:v>
                </c:pt>
                <c:pt idx="43">
                  <c:v>43917</c:v>
                </c:pt>
                <c:pt idx="44">
                  <c:v>43918</c:v>
                </c:pt>
                <c:pt idx="45">
                  <c:v>43919</c:v>
                </c:pt>
                <c:pt idx="46">
                  <c:v>43920</c:v>
                </c:pt>
                <c:pt idx="47">
                  <c:v>43921</c:v>
                </c:pt>
                <c:pt idx="48">
                  <c:v>43922</c:v>
                </c:pt>
                <c:pt idx="49">
                  <c:v>43923</c:v>
                </c:pt>
                <c:pt idx="50">
                  <c:v>43924</c:v>
                </c:pt>
                <c:pt idx="51">
                  <c:v>43925</c:v>
                </c:pt>
                <c:pt idx="52">
                  <c:v>43926</c:v>
                </c:pt>
                <c:pt idx="53">
                  <c:v>43927</c:v>
                </c:pt>
                <c:pt idx="54">
                  <c:v>43928</c:v>
                </c:pt>
                <c:pt idx="55">
                  <c:v>43929</c:v>
                </c:pt>
                <c:pt idx="56">
                  <c:v>43930</c:v>
                </c:pt>
                <c:pt idx="57">
                  <c:v>43931</c:v>
                </c:pt>
                <c:pt idx="58">
                  <c:v>43932</c:v>
                </c:pt>
                <c:pt idx="59">
                  <c:v>43933</c:v>
                </c:pt>
                <c:pt idx="60">
                  <c:v>43934</c:v>
                </c:pt>
                <c:pt idx="61">
                  <c:v>43935</c:v>
                </c:pt>
                <c:pt idx="62">
                  <c:v>43936</c:v>
                </c:pt>
                <c:pt idx="63">
                  <c:v>43937</c:v>
                </c:pt>
                <c:pt idx="64">
                  <c:v>43938</c:v>
                </c:pt>
                <c:pt idx="65">
                  <c:v>43939</c:v>
                </c:pt>
                <c:pt idx="66">
                  <c:v>43940</c:v>
                </c:pt>
                <c:pt idx="67">
                  <c:v>43941</c:v>
                </c:pt>
                <c:pt idx="68">
                  <c:v>43942</c:v>
                </c:pt>
                <c:pt idx="69">
                  <c:v>43943</c:v>
                </c:pt>
                <c:pt idx="70">
                  <c:v>43944</c:v>
                </c:pt>
                <c:pt idx="71">
                  <c:v>43945</c:v>
                </c:pt>
                <c:pt idx="72">
                  <c:v>43946</c:v>
                </c:pt>
                <c:pt idx="73">
                  <c:v>43947</c:v>
                </c:pt>
                <c:pt idx="74">
                  <c:v>43948</c:v>
                </c:pt>
                <c:pt idx="75">
                  <c:v>43949</c:v>
                </c:pt>
                <c:pt idx="76">
                  <c:v>43950</c:v>
                </c:pt>
                <c:pt idx="77">
                  <c:v>43951</c:v>
                </c:pt>
                <c:pt idx="78">
                  <c:v>43952</c:v>
                </c:pt>
                <c:pt idx="79">
                  <c:v>43953</c:v>
                </c:pt>
                <c:pt idx="80">
                  <c:v>43954</c:v>
                </c:pt>
                <c:pt idx="81">
                  <c:v>43955</c:v>
                </c:pt>
                <c:pt idx="82">
                  <c:v>43956</c:v>
                </c:pt>
                <c:pt idx="83">
                  <c:v>43957</c:v>
                </c:pt>
                <c:pt idx="84">
                  <c:v>43958</c:v>
                </c:pt>
                <c:pt idx="85">
                  <c:v>43959</c:v>
                </c:pt>
                <c:pt idx="86">
                  <c:v>43960</c:v>
                </c:pt>
                <c:pt idx="87">
                  <c:v>43961</c:v>
                </c:pt>
                <c:pt idx="88">
                  <c:v>43962</c:v>
                </c:pt>
                <c:pt idx="89">
                  <c:v>43963</c:v>
                </c:pt>
                <c:pt idx="90">
                  <c:v>43964</c:v>
                </c:pt>
                <c:pt idx="91">
                  <c:v>43965</c:v>
                </c:pt>
                <c:pt idx="92">
                  <c:v>43966</c:v>
                </c:pt>
                <c:pt idx="93">
                  <c:v>43967</c:v>
                </c:pt>
                <c:pt idx="94">
                  <c:v>43968</c:v>
                </c:pt>
                <c:pt idx="95">
                  <c:v>43969</c:v>
                </c:pt>
                <c:pt idx="96">
                  <c:v>43970</c:v>
                </c:pt>
                <c:pt idx="97">
                  <c:v>43971</c:v>
                </c:pt>
                <c:pt idx="98">
                  <c:v>43972</c:v>
                </c:pt>
                <c:pt idx="99">
                  <c:v>43973</c:v>
                </c:pt>
                <c:pt idx="100">
                  <c:v>43974</c:v>
                </c:pt>
                <c:pt idx="101">
                  <c:v>43975</c:v>
                </c:pt>
              </c:numCache>
            </c:numRef>
          </c:cat>
          <c:val>
            <c:numRef>
              <c:f>Dashboard!$F$6:$F$108</c:f>
              <c:numCache>
                <c:formatCode>General</c:formatCode>
                <c:ptCount val="10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1</c:v>
                </c:pt>
                <c:pt idx="36">
                  <c:v>0</c:v>
                </c:pt>
                <c:pt idx="37">
                  <c:v>0</c:v>
                </c:pt>
                <c:pt idx="38">
                  <c:v>0</c:v>
                </c:pt>
                <c:pt idx="39">
                  <c:v>0</c:v>
                </c:pt>
                <c:pt idx="40">
                  <c:v>0</c:v>
                </c:pt>
                <c:pt idx="41">
                  <c:v>-1</c:v>
                </c:pt>
                <c:pt idx="42">
                  <c:v>0</c:v>
                </c:pt>
                <c:pt idx="43">
                  <c:v>0</c:v>
                </c:pt>
                <c:pt idx="44">
                  <c:v>0</c:v>
                </c:pt>
                <c:pt idx="45">
                  <c:v>0</c:v>
                </c:pt>
                <c:pt idx="46">
                  <c:v>0</c:v>
                </c:pt>
                <c:pt idx="47">
                  <c:v>0</c:v>
                </c:pt>
                <c:pt idx="48">
                  <c:v>-1</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1</c:v>
                </c:pt>
                <c:pt idx="76">
                  <c:v>1</c:v>
                </c:pt>
                <c:pt idx="77">
                  <c:v>0</c:v>
                </c:pt>
                <c:pt idx="78">
                  <c:v>0</c:v>
                </c:pt>
                <c:pt idx="79">
                  <c:v>0</c:v>
                </c:pt>
                <c:pt idx="80">
                  <c:v>0</c:v>
                </c:pt>
                <c:pt idx="81">
                  <c:v>0</c:v>
                </c:pt>
                <c:pt idx="82">
                  <c:v>0</c:v>
                </c:pt>
                <c:pt idx="83">
                  <c:v>0</c:v>
                </c:pt>
                <c:pt idx="84">
                  <c:v>1</c:v>
                </c:pt>
                <c:pt idx="85">
                  <c:v>0</c:v>
                </c:pt>
                <c:pt idx="86">
                  <c:v>0</c:v>
                </c:pt>
                <c:pt idx="87">
                  <c:v>0</c:v>
                </c:pt>
                <c:pt idx="88">
                  <c:v>0</c:v>
                </c:pt>
                <c:pt idx="89">
                  <c:v>0</c:v>
                </c:pt>
                <c:pt idx="90">
                  <c:v>0</c:v>
                </c:pt>
                <c:pt idx="91">
                  <c:v>0</c:v>
                </c:pt>
                <c:pt idx="92">
                  <c:v>1</c:v>
                </c:pt>
                <c:pt idx="93">
                  <c:v>-1</c:v>
                </c:pt>
                <c:pt idx="94">
                  <c:v>0</c:v>
                </c:pt>
                <c:pt idx="95">
                  <c:v>1</c:v>
                </c:pt>
                <c:pt idx="96">
                  <c:v>1</c:v>
                </c:pt>
                <c:pt idx="97">
                  <c:v>2</c:v>
                </c:pt>
                <c:pt idx="98">
                  <c:v>6</c:v>
                </c:pt>
                <c:pt idx="99">
                  <c:v>33</c:v>
                </c:pt>
                <c:pt idx="100">
                  <c:v>84</c:v>
                </c:pt>
                <c:pt idx="101">
                  <c:v>160</c:v>
                </c:pt>
              </c:numCache>
            </c:numRef>
          </c:val>
        </c:ser>
        <c:dLbls>
          <c:showLegendKey val="0"/>
          <c:showVal val="0"/>
          <c:showCatName val="0"/>
          <c:showSerName val="0"/>
          <c:showPercent val="0"/>
          <c:showBubbleSize val="0"/>
        </c:dLbls>
        <c:gapWidth val="10"/>
        <c:overlap val="100"/>
        <c:axId val="153438464"/>
        <c:axId val="153444736"/>
      </c:barChart>
      <c:dateAx>
        <c:axId val="153438464"/>
        <c:scaling>
          <c:orientation val="minMax"/>
          <c:max val="43975"/>
          <c:min val="43891"/>
        </c:scaling>
        <c:delete val="0"/>
        <c:axPos val="b"/>
        <c:title>
          <c:tx>
            <c:rich>
              <a:bodyPr/>
              <a:lstStyle/>
              <a:p>
                <a:pPr>
                  <a:defRPr/>
                </a:pPr>
                <a:r>
                  <a:rPr lang="de-DE"/>
                  <a:t>Meldedatum (2020)</a:t>
                </a:r>
              </a:p>
            </c:rich>
          </c:tx>
          <c:layout>
            <c:manualLayout>
              <c:xMode val="edge"/>
              <c:yMode val="edge"/>
              <c:x val="0.4841143502880399"/>
              <c:y val="0.86456981376372399"/>
            </c:manualLayout>
          </c:layout>
          <c:overlay val="0"/>
        </c:title>
        <c:numFmt formatCode="dd/mm/" sourceLinked="0"/>
        <c:majorTickMark val="out"/>
        <c:minorTickMark val="none"/>
        <c:tickLblPos val="nextTo"/>
        <c:txPr>
          <a:bodyPr rot="-2700000" vert="horz"/>
          <a:lstStyle/>
          <a:p>
            <a:pPr>
              <a:defRPr/>
            </a:pPr>
            <a:endParaRPr lang="de-DE"/>
          </a:p>
        </c:txPr>
        <c:crossAx val="153444736"/>
        <c:crosses val="autoZero"/>
        <c:auto val="1"/>
        <c:lblOffset val="100"/>
        <c:baseTimeUnit val="days"/>
        <c:majorUnit val="2"/>
        <c:majorTimeUnit val="days"/>
      </c:dateAx>
      <c:valAx>
        <c:axId val="153444736"/>
        <c:scaling>
          <c:orientation val="minMax"/>
          <c:min val="0"/>
        </c:scaling>
        <c:delete val="0"/>
        <c:axPos val="l"/>
        <c:title>
          <c:tx>
            <c:rich>
              <a:bodyPr rot="-5400000" vert="horz"/>
              <a:lstStyle/>
              <a:p>
                <a:pPr>
                  <a:defRPr/>
                </a:pPr>
                <a:r>
                  <a:rPr lang="de-DE"/>
                  <a:t>Anzahl übermittelte COVID-19-Fälle</a:t>
                </a:r>
              </a:p>
            </c:rich>
          </c:tx>
          <c:layout/>
          <c:overlay val="0"/>
        </c:title>
        <c:numFmt formatCode="#,##0" sourceLinked="0"/>
        <c:majorTickMark val="out"/>
        <c:minorTickMark val="none"/>
        <c:tickLblPos val="nextTo"/>
        <c:crossAx val="153438464"/>
        <c:crosses val="autoZero"/>
        <c:crossBetween val="between"/>
        <c:majorUnit val="1000"/>
      </c:valAx>
    </c:plotArea>
    <c:legend>
      <c:legendPos val="b"/>
      <c:layout>
        <c:manualLayout>
          <c:xMode val="edge"/>
          <c:yMode val="edge"/>
          <c:x val="0.31145255445628184"/>
          <c:y val="0.90337071979482342"/>
          <c:w val="0.46789387591193943"/>
          <c:h val="7.1971794570454814E-2"/>
        </c:manualLayout>
      </c:layout>
      <c:overlay val="0"/>
    </c:legend>
    <c:plotVisOnly val="1"/>
    <c:dispBlanksAs val="gap"/>
    <c:showDLblsOverMax val="0"/>
  </c:chart>
  <c:spPr>
    <a:ln>
      <a:noFill/>
    </a:ln>
  </c:spPr>
  <c:txPr>
    <a:bodyPr/>
    <a:lstStyle/>
    <a:p>
      <a:pPr>
        <a:defRPr sz="12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6101191576405E-2"/>
          <c:y val="3.524609423822022E-2"/>
          <c:w val="0.88773797641491992"/>
          <c:h val="0.67263967004124481"/>
        </c:manualLayout>
      </c:layout>
      <c:barChart>
        <c:barDir val="col"/>
        <c:grouping val="stacked"/>
        <c:varyColors val="0"/>
        <c:ser>
          <c:idx val="0"/>
          <c:order val="0"/>
          <c:tx>
            <c:strRef>
              <c:f>'GenesenStatus-Meldedatum'!$D$5</c:f>
              <c:strCache>
                <c:ptCount val="1"/>
                <c:pt idx="0">
                  <c:v>verstorben</c:v>
                </c:pt>
              </c:strCache>
            </c:strRef>
          </c:tx>
          <c:spPr>
            <a:solidFill>
              <a:schemeClr val="accent6">
                <a:lumMod val="50000"/>
              </a:schemeClr>
            </a:solidFill>
          </c:spPr>
          <c:invertIfNegative val="0"/>
          <c:cat>
            <c:strRef>
              <c:f>'GenesenStatus-Meldedatum'!$A$60:$A$152</c:f>
              <c:strCache>
                <c:ptCount val="93"/>
                <c:pt idx="0">
                  <c:v>22.02.2020</c:v>
                </c:pt>
                <c:pt idx="1">
                  <c:v>23.02.2020</c:v>
                </c:pt>
                <c:pt idx="2">
                  <c:v>24.02.2020</c:v>
                </c:pt>
                <c:pt idx="3">
                  <c:v>25.02.2020</c:v>
                </c:pt>
                <c:pt idx="4">
                  <c:v>26.02.2020</c:v>
                </c:pt>
                <c:pt idx="5">
                  <c:v>27.02.2020</c:v>
                </c:pt>
                <c:pt idx="6">
                  <c:v>28.02.2020</c:v>
                </c:pt>
                <c:pt idx="7">
                  <c:v>29.02.2020</c:v>
                </c:pt>
                <c:pt idx="8">
                  <c:v>01.03.2020</c:v>
                </c:pt>
                <c:pt idx="9">
                  <c:v>02.03.2020</c:v>
                </c:pt>
                <c:pt idx="10">
                  <c:v>03.03.2020</c:v>
                </c:pt>
                <c:pt idx="11">
                  <c:v>04.03.2020</c:v>
                </c:pt>
                <c:pt idx="12">
                  <c:v>05.03.2020</c:v>
                </c:pt>
                <c:pt idx="13">
                  <c:v>06.03.2020</c:v>
                </c:pt>
                <c:pt idx="14">
                  <c:v>07.03.2020</c:v>
                </c:pt>
                <c:pt idx="15">
                  <c:v>08.03.2020</c:v>
                </c:pt>
                <c:pt idx="16">
                  <c:v>09.03.2020</c:v>
                </c:pt>
                <c:pt idx="17">
                  <c:v>10.03.2020</c:v>
                </c:pt>
                <c:pt idx="18">
                  <c:v>11.03.2020</c:v>
                </c:pt>
                <c:pt idx="19">
                  <c:v>12.03.2020</c:v>
                </c:pt>
                <c:pt idx="20">
                  <c:v>13.03.2020</c:v>
                </c:pt>
                <c:pt idx="21">
                  <c:v>14.03.2020</c:v>
                </c:pt>
                <c:pt idx="22">
                  <c:v>15.03.2020</c:v>
                </c:pt>
                <c:pt idx="23">
                  <c:v>16.03.2020</c:v>
                </c:pt>
                <c:pt idx="24">
                  <c:v>17.03.2020</c:v>
                </c:pt>
                <c:pt idx="25">
                  <c:v>18.03.2020</c:v>
                </c:pt>
                <c:pt idx="26">
                  <c:v>19.03.2020</c:v>
                </c:pt>
                <c:pt idx="27">
                  <c:v>20.03.2020</c:v>
                </c:pt>
                <c:pt idx="28">
                  <c:v>21.03.2020</c:v>
                </c:pt>
                <c:pt idx="29">
                  <c:v>22.03.2020</c:v>
                </c:pt>
                <c:pt idx="30">
                  <c:v>23.03.2020</c:v>
                </c:pt>
                <c:pt idx="31">
                  <c:v>24.03.2020</c:v>
                </c:pt>
                <c:pt idx="32">
                  <c:v>25.03.2020</c:v>
                </c:pt>
                <c:pt idx="33">
                  <c:v>26.03.2020</c:v>
                </c:pt>
                <c:pt idx="34">
                  <c:v>27.03.2020</c:v>
                </c:pt>
                <c:pt idx="35">
                  <c:v>28.03.2020</c:v>
                </c:pt>
                <c:pt idx="36">
                  <c:v>29.03.2020</c:v>
                </c:pt>
                <c:pt idx="37">
                  <c:v>30.03.2020</c:v>
                </c:pt>
                <c:pt idx="38">
                  <c:v>31.03.2020</c:v>
                </c:pt>
                <c:pt idx="39">
                  <c:v>01.04.2020</c:v>
                </c:pt>
                <c:pt idx="40">
                  <c:v>02.04.2020</c:v>
                </c:pt>
                <c:pt idx="41">
                  <c:v>03.04.2020</c:v>
                </c:pt>
                <c:pt idx="42">
                  <c:v>04.04.2020</c:v>
                </c:pt>
                <c:pt idx="43">
                  <c:v>05.04.2020</c:v>
                </c:pt>
                <c:pt idx="44">
                  <c:v>06.04.2020</c:v>
                </c:pt>
                <c:pt idx="45">
                  <c:v>07.04.2020</c:v>
                </c:pt>
                <c:pt idx="46">
                  <c:v>08.04.2020</c:v>
                </c:pt>
                <c:pt idx="47">
                  <c:v>09.04.2020</c:v>
                </c:pt>
                <c:pt idx="48">
                  <c:v>10.04.2020</c:v>
                </c:pt>
                <c:pt idx="49">
                  <c:v>11.04.2020</c:v>
                </c:pt>
                <c:pt idx="50">
                  <c:v>12.04.2020</c:v>
                </c:pt>
                <c:pt idx="51">
                  <c:v>13.04.2020</c:v>
                </c:pt>
                <c:pt idx="52">
                  <c:v>14.04.2020</c:v>
                </c:pt>
                <c:pt idx="53">
                  <c:v>15.04.2020</c:v>
                </c:pt>
                <c:pt idx="54">
                  <c:v>16.04.2020</c:v>
                </c:pt>
                <c:pt idx="55">
                  <c:v>17.04.2020</c:v>
                </c:pt>
                <c:pt idx="56">
                  <c:v>18.04.2020</c:v>
                </c:pt>
                <c:pt idx="57">
                  <c:v>19.04.2020</c:v>
                </c:pt>
                <c:pt idx="58">
                  <c:v>20.04.2020</c:v>
                </c:pt>
                <c:pt idx="59">
                  <c:v>21.04.2020</c:v>
                </c:pt>
                <c:pt idx="60">
                  <c:v>22.04.2020</c:v>
                </c:pt>
                <c:pt idx="61">
                  <c:v>23.04.2020</c:v>
                </c:pt>
                <c:pt idx="62">
                  <c:v>24.04.2020</c:v>
                </c:pt>
                <c:pt idx="63">
                  <c:v>25.04.2020</c:v>
                </c:pt>
                <c:pt idx="64">
                  <c:v>26.04.2020</c:v>
                </c:pt>
                <c:pt idx="65">
                  <c:v>27.04.2020</c:v>
                </c:pt>
                <c:pt idx="66">
                  <c:v>28.04.2020</c:v>
                </c:pt>
                <c:pt idx="67">
                  <c:v>29.04.2020</c:v>
                </c:pt>
                <c:pt idx="68">
                  <c:v>30.04.2020</c:v>
                </c:pt>
                <c:pt idx="69">
                  <c:v>01.05.2020</c:v>
                </c:pt>
                <c:pt idx="70">
                  <c:v>02.05.2020</c:v>
                </c:pt>
                <c:pt idx="71">
                  <c:v>03.05.2020</c:v>
                </c:pt>
                <c:pt idx="72">
                  <c:v>04.05.2020</c:v>
                </c:pt>
                <c:pt idx="73">
                  <c:v>05.05.2020</c:v>
                </c:pt>
                <c:pt idx="74">
                  <c:v>06.05.2020</c:v>
                </c:pt>
                <c:pt idx="75">
                  <c:v>07.05.2020</c:v>
                </c:pt>
                <c:pt idx="76">
                  <c:v>08.05.2020</c:v>
                </c:pt>
                <c:pt idx="77">
                  <c:v>09.05.2020</c:v>
                </c:pt>
                <c:pt idx="78">
                  <c:v>10.05.2020</c:v>
                </c:pt>
                <c:pt idx="79">
                  <c:v>11.05.2020</c:v>
                </c:pt>
                <c:pt idx="80">
                  <c:v>12.05.2020</c:v>
                </c:pt>
                <c:pt idx="81">
                  <c:v>13.05.2020</c:v>
                </c:pt>
                <c:pt idx="82">
                  <c:v>14.05.2020</c:v>
                </c:pt>
                <c:pt idx="83">
                  <c:v>15.05.2020</c:v>
                </c:pt>
                <c:pt idx="84">
                  <c:v>16.05.2020</c:v>
                </c:pt>
                <c:pt idx="85">
                  <c:v>17.05.2020</c:v>
                </c:pt>
                <c:pt idx="86">
                  <c:v>18.05.2020</c:v>
                </c:pt>
                <c:pt idx="87">
                  <c:v>19.05.2020</c:v>
                </c:pt>
                <c:pt idx="88">
                  <c:v>20.05.2020</c:v>
                </c:pt>
                <c:pt idx="89">
                  <c:v>21.05.2020</c:v>
                </c:pt>
                <c:pt idx="90">
                  <c:v>22.05.2020</c:v>
                </c:pt>
                <c:pt idx="91">
                  <c:v>23.05.2020</c:v>
                </c:pt>
                <c:pt idx="92">
                  <c:v>24.05.2020</c:v>
                </c:pt>
              </c:strCache>
            </c:strRef>
          </c:cat>
          <c:val>
            <c:numRef>
              <c:f>'GenesenStatus-Meldedatum'!$D$60:$D$152</c:f>
              <c:numCache>
                <c:formatCode>General</c:formatCode>
                <c:ptCount val="93"/>
                <c:pt idx="11">
                  <c:v>2</c:v>
                </c:pt>
                <c:pt idx="12">
                  <c:v>1</c:v>
                </c:pt>
                <c:pt idx="13">
                  <c:v>4</c:v>
                </c:pt>
                <c:pt idx="14">
                  <c:v>4</c:v>
                </c:pt>
                <c:pt idx="16">
                  <c:v>6</c:v>
                </c:pt>
                <c:pt idx="17">
                  <c:v>4</c:v>
                </c:pt>
                <c:pt idx="18">
                  <c:v>7</c:v>
                </c:pt>
                <c:pt idx="19">
                  <c:v>11</c:v>
                </c:pt>
                <c:pt idx="20">
                  <c:v>15</c:v>
                </c:pt>
                <c:pt idx="21">
                  <c:v>20</c:v>
                </c:pt>
                <c:pt idx="22">
                  <c:v>13</c:v>
                </c:pt>
                <c:pt idx="23">
                  <c:v>35</c:v>
                </c:pt>
                <c:pt idx="24">
                  <c:v>41</c:v>
                </c:pt>
                <c:pt idx="25">
                  <c:v>63</c:v>
                </c:pt>
                <c:pt idx="26">
                  <c:v>61</c:v>
                </c:pt>
                <c:pt idx="27">
                  <c:v>95</c:v>
                </c:pt>
                <c:pt idx="28">
                  <c:v>92</c:v>
                </c:pt>
                <c:pt idx="29">
                  <c:v>74</c:v>
                </c:pt>
                <c:pt idx="30">
                  <c:v>123</c:v>
                </c:pt>
                <c:pt idx="31">
                  <c:v>162</c:v>
                </c:pt>
                <c:pt idx="32">
                  <c:v>211</c:v>
                </c:pt>
                <c:pt idx="33">
                  <c:v>258</c:v>
                </c:pt>
                <c:pt idx="34">
                  <c:v>254</c:v>
                </c:pt>
                <c:pt idx="35">
                  <c:v>238</c:v>
                </c:pt>
                <c:pt idx="36">
                  <c:v>161</c:v>
                </c:pt>
                <c:pt idx="37">
                  <c:v>257</c:v>
                </c:pt>
                <c:pt idx="38">
                  <c:v>351</c:v>
                </c:pt>
                <c:pt idx="39">
                  <c:v>364</c:v>
                </c:pt>
                <c:pt idx="40">
                  <c:v>398</c:v>
                </c:pt>
                <c:pt idx="41">
                  <c:v>376</c:v>
                </c:pt>
                <c:pt idx="42">
                  <c:v>235</c:v>
                </c:pt>
                <c:pt idx="43">
                  <c:v>172</c:v>
                </c:pt>
                <c:pt idx="44">
                  <c:v>278</c:v>
                </c:pt>
                <c:pt idx="45">
                  <c:v>323</c:v>
                </c:pt>
                <c:pt idx="46">
                  <c:v>320</c:v>
                </c:pt>
                <c:pt idx="47">
                  <c:v>305</c:v>
                </c:pt>
                <c:pt idx="48">
                  <c:v>193</c:v>
                </c:pt>
                <c:pt idx="49">
                  <c:v>187</c:v>
                </c:pt>
                <c:pt idx="50">
                  <c:v>155</c:v>
                </c:pt>
                <c:pt idx="51">
                  <c:v>156</c:v>
                </c:pt>
                <c:pt idx="52">
                  <c:v>208</c:v>
                </c:pt>
                <c:pt idx="53">
                  <c:v>219</c:v>
                </c:pt>
                <c:pt idx="54">
                  <c:v>170</c:v>
                </c:pt>
                <c:pt idx="55">
                  <c:v>163</c:v>
                </c:pt>
                <c:pt idx="56">
                  <c:v>109</c:v>
                </c:pt>
                <c:pt idx="57">
                  <c:v>111</c:v>
                </c:pt>
                <c:pt idx="58">
                  <c:v>130</c:v>
                </c:pt>
                <c:pt idx="59">
                  <c:v>130</c:v>
                </c:pt>
                <c:pt idx="60">
                  <c:v>120</c:v>
                </c:pt>
                <c:pt idx="61">
                  <c:v>101</c:v>
                </c:pt>
                <c:pt idx="62">
                  <c:v>75</c:v>
                </c:pt>
                <c:pt idx="63">
                  <c:v>68</c:v>
                </c:pt>
                <c:pt idx="64">
                  <c:v>25</c:v>
                </c:pt>
                <c:pt idx="65">
                  <c:v>69</c:v>
                </c:pt>
                <c:pt idx="66">
                  <c:v>66</c:v>
                </c:pt>
                <c:pt idx="67">
                  <c:v>47</c:v>
                </c:pt>
                <c:pt idx="68">
                  <c:v>59</c:v>
                </c:pt>
                <c:pt idx="69">
                  <c:v>41</c:v>
                </c:pt>
                <c:pt idx="70">
                  <c:v>27</c:v>
                </c:pt>
                <c:pt idx="71">
                  <c:v>14</c:v>
                </c:pt>
                <c:pt idx="72">
                  <c:v>31</c:v>
                </c:pt>
                <c:pt idx="73">
                  <c:v>37</c:v>
                </c:pt>
                <c:pt idx="74">
                  <c:v>25</c:v>
                </c:pt>
                <c:pt idx="75">
                  <c:v>30</c:v>
                </c:pt>
                <c:pt idx="76">
                  <c:v>24</c:v>
                </c:pt>
                <c:pt idx="77">
                  <c:v>14</c:v>
                </c:pt>
                <c:pt idx="78">
                  <c:v>10</c:v>
                </c:pt>
                <c:pt idx="79">
                  <c:v>17</c:v>
                </c:pt>
                <c:pt idx="80">
                  <c:v>20</c:v>
                </c:pt>
                <c:pt idx="81">
                  <c:v>15</c:v>
                </c:pt>
                <c:pt idx="82">
                  <c:v>6</c:v>
                </c:pt>
                <c:pt idx="83">
                  <c:v>12</c:v>
                </c:pt>
                <c:pt idx="84">
                  <c:v>8</c:v>
                </c:pt>
                <c:pt idx="85">
                  <c:v>1</c:v>
                </c:pt>
                <c:pt idx="86">
                  <c:v>5</c:v>
                </c:pt>
                <c:pt idx="87">
                  <c:v>6</c:v>
                </c:pt>
                <c:pt idx="88">
                  <c:v>12</c:v>
                </c:pt>
                <c:pt idx="89">
                  <c:v>1</c:v>
                </c:pt>
                <c:pt idx="90">
                  <c:v>3</c:v>
                </c:pt>
                <c:pt idx="91">
                  <c:v>2</c:v>
                </c:pt>
                <c:pt idx="92">
                  <c:v>1</c:v>
                </c:pt>
              </c:numCache>
            </c:numRef>
          </c:val>
        </c:ser>
        <c:ser>
          <c:idx val="1"/>
          <c:order val="1"/>
          <c:tx>
            <c:strRef>
              <c:f>'GenesenStatus-Meldedatum'!$C$5</c:f>
              <c:strCache>
                <c:ptCount val="1"/>
                <c:pt idx="0">
                  <c:v>genesen</c:v>
                </c:pt>
              </c:strCache>
            </c:strRef>
          </c:tx>
          <c:spPr>
            <a:solidFill>
              <a:schemeClr val="accent3"/>
            </a:solidFill>
          </c:spPr>
          <c:invertIfNegative val="0"/>
          <c:cat>
            <c:strRef>
              <c:f>'GenesenStatus-Meldedatum'!$A$60:$A$152</c:f>
              <c:strCache>
                <c:ptCount val="93"/>
                <c:pt idx="0">
                  <c:v>22.02.2020</c:v>
                </c:pt>
                <c:pt idx="1">
                  <c:v>23.02.2020</c:v>
                </c:pt>
                <c:pt idx="2">
                  <c:v>24.02.2020</c:v>
                </c:pt>
                <c:pt idx="3">
                  <c:v>25.02.2020</c:v>
                </c:pt>
                <c:pt idx="4">
                  <c:v>26.02.2020</c:v>
                </c:pt>
                <c:pt idx="5">
                  <c:v>27.02.2020</c:v>
                </c:pt>
                <c:pt idx="6">
                  <c:v>28.02.2020</c:v>
                </c:pt>
                <c:pt idx="7">
                  <c:v>29.02.2020</c:v>
                </c:pt>
                <c:pt idx="8">
                  <c:v>01.03.2020</c:v>
                </c:pt>
                <c:pt idx="9">
                  <c:v>02.03.2020</c:v>
                </c:pt>
                <c:pt idx="10">
                  <c:v>03.03.2020</c:v>
                </c:pt>
                <c:pt idx="11">
                  <c:v>04.03.2020</c:v>
                </c:pt>
                <c:pt idx="12">
                  <c:v>05.03.2020</c:v>
                </c:pt>
                <c:pt idx="13">
                  <c:v>06.03.2020</c:v>
                </c:pt>
                <c:pt idx="14">
                  <c:v>07.03.2020</c:v>
                </c:pt>
                <c:pt idx="15">
                  <c:v>08.03.2020</c:v>
                </c:pt>
                <c:pt idx="16">
                  <c:v>09.03.2020</c:v>
                </c:pt>
                <c:pt idx="17">
                  <c:v>10.03.2020</c:v>
                </c:pt>
                <c:pt idx="18">
                  <c:v>11.03.2020</c:v>
                </c:pt>
                <c:pt idx="19">
                  <c:v>12.03.2020</c:v>
                </c:pt>
                <c:pt idx="20">
                  <c:v>13.03.2020</c:v>
                </c:pt>
                <c:pt idx="21">
                  <c:v>14.03.2020</c:v>
                </c:pt>
                <c:pt idx="22">
                  <c:v>15.03.2020</c:v>
                </c:pt>
                <c:pt idx="23">
                  <c:v>16.03.2020</c:v>
                </c:pt>
                <c:pt idx="24">
                  <c:v>17.03.2020</c:v>
                </c:pt>
                <c:pt idx="25">
                  <c:v>18.03.2020</c:v>
                </c:pt>
                <c:pt idx="26">
                  <c:v>19.03.2020</c:v>
                </c:pt>
                <c:pt idx="27">
                  <c:v>20.03.2020</c:v>
                </c:pt>
                <c:pt idx="28">
                  <c:v>21.03.2020</c:v>
                </c:pt>
                <c:pt idx="29">
                  <c:v>22.03.2020</c:v>
                </c:pt>
                <c:pt idx="30">
                  <c:v>23.03.2020</c:v>
                </c:pt>
                <c:pt idx="31">
                  <c:v>24.03.2020</c:v>
                </c:pt>
                <c:pt idx="32">
                  <c:v>25.03.2020</c:v>
                </c:pt>
                <c:pt idx="33">
                  <c:v>26.03.2020</c:v>
                </c:pt>
                <c:pt idx="34">
                  <c:v>27.03.2020</c:v>
                </c:pt>
                <c:pt idx="35">
                  <c:v>28.03.2020</c:v>
                </c:pt>
                <c:pt idx="36">
                  <c:v>29.03.2020</c:v>
                </c:pt>
                <c:pt idx="37">
                  <c:v>30.03.2020</c:v>
                </c:pt>
                <c:pt idx="38">
                  <c:v>31.03.2020</c:v>
                </c:pt>
                <c:pt idx="39">
                  <c:v>01.04.2020</c:v>
                </c:pt>
                <c:pt idx="40">
                  <c:v>02.04.2020</c:v>
                </c:pt>
                <c:pt idx="41">
                  <c:v>03.04.2020</c:v>
                </c:pt>
                <c:pt idx="42">
                  <c:v>04.04.2020</c:v>
                </c:pt>
                <c:pt idx="43">
                  <c:v>05.04.2020</c:v>
                </c:pt>
                <c:pt idx="44">
                  <c:v>06.04.2020</c:v>
                </c:pt>
                <c:pt idx="45">
                  <c:v>07.04.2020</c:v>
                </c:pt>
                <c:pt idx="46">
                  <c:v>08.04.2020</c:v>
                </c:pt>
                <c:pt idx="47">
                  <c:v>09.04.2020</c:v>
                </c:pt>
                <c:pt idx="48">
                  <c:v>10.04.2020</c:v>
                </c:pt>
                <c:pt idx="49">
                  <c:v>11.04.2020</c:v>
                </c:pt>
                <c:pt idx="50">
                  <c:v>12.04.2020</c:v>
                </c:pt>
                <c:pt idx="51">
                  <c:v>13.04.2020</c:v>
                </c:pt>
                <c:pt idx="52">
                  <c:v>14.04.2020</c:v>
                </c:pt>
                <c:pt idx="53">
                  <c:v>15.04.2020</c:v>
                </c:pt>
                <c:pt idx="54">
                  <c:v>16.04.2020</c:v>
                </c:pt>
                <c:pt idx="55">
                  <c:v>17.04.2020</c:v>
                </c:pt>
                <c:pt idx="56">
                  <c:v>18.04.2020</c:v>
                </c:pt>
                <c:pt idx="57">
                  <c:v>19.04.2020</c:v>
                </c:pt>
                <c:pt idx="58">
                  <c:v>20.04.2020</c:v>
                </c:pt>
                <c:pt idx="59">
                  <c:v>21.04.2020</c:v>
                </c:pt>
                <c:pt idx="60">
                  <c:v>22.04.2020</c:v>
                </c:pt>
                <c:pt idx="61">
                  <c:v>23.04.2020</c:v>
                </c:pt>
                <c:pt idx="62">
                  <c:v>24.04.2020</c:v>
                </c:pt>
                <c:pt idx="63">
                  <c:v>25.04.2020</c:v>
                </c:pt>
                <c:pt idx="64">
                  <c:v>26.04.2020</c:v>
                </c:pt>
                <c:pt idx="65">
                  <c:v>27.04.2020</c:v>
                </c:pt>
                <c:pt idx="66">
                  <c:v>28.04.2020</c:v>
                </c:pt>
                <c:pt idx="67">
                  <c:v>29.04.2020</c:v>
                </c:pt>
                <c:pt idx="68">
                  <c:v>30.04.2020</c:v>
                </c:pt>
                <c:pt idx="69">
                  <c:v>01.05.2020</c:v>
                </c:pt>
                <c:pt idx="70">
                  <c:v>02.05.2020</c:v>
                </c:pt>
                <c:pt idx="71">
                  <c:v>03.05.2020</c:v>
                </c:pt>
                <c:pt idx="72">
                  <c:v>04.05.2020</c:v>
                </c:pt>
                <c:pt idx="73">
                  <c:v>05.05.2020</c:v>
                </c:pt>
                <c:pt idx="74">
                  <c:v>06.05.2020</c:v>
                </c:pt>
                <c:pt idx="75">
                  <c:v>07.05.2020</c:v>
                </c:pt>
                <c:pt idx="76">
                  <c:v>08.05.2020</c:v>
                </c:pt>
                <c:pt idx="77">
                  <c:v>09.05.2020</c:v>
                </c:pt>
                <c:pt idx="78">
                  <c:v>10.05.2020</c:v>
                </c:pt>
                <c:pt idx="79">
                  <c:v>11.05.2020</c:v>
                </c:pt>
                <c:pt idx="80">
                  <c:v>12.05.2020</c:v>
                </c:pt>
                <c:pt idx="81">
                  <c:v>13.05.2020</c:v>
                </c:pt>
                <c:pt idx="82">
                  <c:v>14.05.2020</c:v>
                </c:pt>
                <c:pt idx="83">
                  <c:v>15.05.2020</c:v>
                </c:pt>
                <c:pt idx="84">
                  <c:v>16.05.2020</c:v>
                </c:pt>
                <c:pt idx="85">
                  <c:v>17.05.2020</c:v>
                </c:pt>
                <c:pt idx="86">
                  <c:v>18.05.2020</c:v>
                </c:pt>
                <c:pt idx="87">
                  <c:v>19.05.2020</c:v>
                </c:pt>
                <c:pt idx="88">
                  <c:v>20.05.2020</c:v>
                </c:pt>
                <c:pt idx="89">
                  <c:v>21.05.2020</c:v>
                </c:pt>
                <c:pt idx="90">
                  <c:v>22.05.2020</c:v>
                </c:pt>
                <c:pt idx="91">
                  <c:v>23.05.2020</c:v>
                </c:pt>
                <c:pt idx="92">
                  <c:v>24.05.2020</c:v>
                </c:pt>
              </c:strCache>
            </c:strRef>
          </c:cat>
          <c:val>
            <c:numRef>
              <c:f>'GenesenStatus-Meldedatum'!$C$60:$C$152</c:f>
              <c:numCache>
                <c:formatCode>General</c:formatCode>
                <c:ptCount val="93"/>
                <c:pt idx="0">
                  <c:v>1</c:v>
                </c:pt>
                <c:pt idx="2">
                  <c:v>2</c:v>
                </c:pt>
                <c:pt idx="3">
                  <c:v>2</c:v>
                </c:pt>
                <c:pt idx="4">
                  <c:v>7</c:v>
                </c:pt>
                <c:pt idx="5">
                  <c:v>23</c:v>
                </c:pt>
                <c:pt idx="6">
                  <c:v>47</c:v>
                </c:pt>
                <c:pt idx="7">
                  <c:v>22</c:v>
                </c:pt>
                <c:pt idx="8">
                  <c:v>38</c:v>
                </c:pt>
                <c:pt idx="9">
                  <c:v>41</c:v>
                </c:pt>
                <c:pt idx="10">
                  <c:v>83</c:v>
                </c:pt>
                <c:pt idx="11">
                  <c:v>156</c:v>
                </c:pt>
                <c:pt idx="12">
                  <c:v>189</c:v>
                </c:pt>
                <c:pt idx="13">
                  <c:v>183</c:v>
                </c:pt>
                <c:pt idx="14">
                  <c:v>135</c:v>
                </c:pt>
                <c:pt idx="15">
                  <c:v>101</c:v>
                </c:pt>
                <c:pt idx="16">
                  <c:v>338</c:v>
                </c:pt>
                <c:pt idx="17">
                  <c:v>590</c:v>
                </c:pt>
                <c:pt idx="18">
                  <c:v>739</c:v>
                </c:pt>
                <c:pt idx="19">
                  <c:v>971</c:v>
                </c:pt>
                <c:pt idx="20">
                  <c:v>1419</c:v>
                </c:pt>
                <c:pt idx="21">
                  <c:v>1288</c:v>
                </c:pt>
                <c:pt idx="22">
                  <c:v>959</c:v>
                </c:pt>
                <c:pt idx="23">
                  <c:v>2015</c:v>
                </c:pt>
                <c:pt idx="24">
                  <c:v>2994</c:v>
                </c:pt>
                <c:pt idx="25">
                  <c:v>3528</c:v>
                </c:pt>
                <c:pt idx="26">
                  <c:v>4008</c:v>
                </c:pt>
                <c:pt idx="27">
                  <c:v>3952</c:v>
                </c:pt>
                <c:pt idx="28">
                  <c:v>3246</c:v>
                </c:pt>
                <c:pt idx="29">
                  <c:v>2207</c:v>
                </c:pt>
                <c:pt idx="30">
                  <c:v>3596</c:v>
                </c:pt>
                <c:pt idx="31">
                  <c:v>4699</c:v>
                </c:pt>
                <c:pt idx="32">
                  <c:v>5491</c:v>
                </c:pt>
                <c:pt idx="33">
                  <c:v>5632</c:v>
                </c:pt>
                <c:pt idx="34">
                  <c:v>5740</c:v>
                </c:pt>
                <c:pt idx="35">
                  <c:v>4513</c:v>
                </c:pt>
                <c:pt idx="36">
                  <c:v>2940</c:v>
                </c:pt>
                <c:pt idx="37">
                  <c:v>3815</c:v>
                </c:pt>
                <c:pt idx="38">
                  <c:v>5703</c:v>
                </c:pt>
                <c:pt idx="39">
                  <c:v>5946</c:v>
                </c:pt>
                <c:pt idx="40">
                  <c:v>6160</c:v>
                </c:pt>
                <c:pt idx="41">
                  <c:v>5831</c:v>
                </c:pt>
                <c:pt idx="42">
                  <c:v>4079</c:v>
                </c:pt>
                <c:pt idx="43">
                  <c:v>2375</c:v>
                </c:pt>
                <c:pt idx="44">
                  <c:v>3390</c:v>
                </c:pt>
                <c:pt idx="45">
                  <c:v>4885</c:v>
                </c:pt>
                <c:pt idx="46">
                  <c:v>4964</c:v>
                </c:pt>
                <c:pt idx="47">
                  <c:v>4600</c:v>
                </c:pt>
                <c:pt idx="48">
                  <c:v>3141</c:v>
                </c:pt>
                <c:pt idx="49">
                  <c:v>2726</c:v>
                </c:pt>
                <c:pt idx="50">
                  <c:v>1682</c:v>
                </c:pt>
                <c:pt idx="51">
                  <c:v>1434</c:v>
                </c:pt>
                <c:pt idx="52">
                  <c:v>2270</c:v>
                </c:pt>
                <c:pt idx="53">
                  <c:v>3086</c:v>
                </c:pt>
                <c:pt idx="54">
                  <c:v>3239</c:v>
                </c:pt>
                <c:pt idx="55">
                  <c:v>2879</c:v>
                </c:pt>
                <c:pt idx="56">
                  <c:v>1974</c:v>
                </c:pt>
                <c:pt idx="57">
                  <c:v>1281</c:v>
                </c:pt>
                <c:pt idx="58">
                  <c:v>1607</c:v>
                </c:pt>
                <c:pt idx="59">
                  <c:v>2072</c:v>
                </c:pt>
                <c:pt idx="60">
                  <c:v>2378</c:v>
                </c:pt>
                <c:pt idx="61">
                  <c:v>1982</c:v>
                </c:pt>
                <c:pt idx="62">
                  <c:v>1814</c:v>
                </c:pt>
                <c:pt idx="63">
                  <c:v>1229</c:v>
                </c:pt>
                <c:pt idx="64">
                  <c:v>666</c:v>
                </c:pt>
                <c:pt idx="65">
                  <c:v>1051</c:v>
                </c:pt>
                <c:pt idx="66">
                  <c:v>1162</c:v>
                </c:pt>
                <c:pt idx="67">
                  <c:v>1145</c:v>
                </c:pt>
                <c:pt idx="68">
                  <c:v>1125</c:v>
                </c:pt>
                <c:pt idx="69">
                  <c:v>696</c:v>
                </c:pt>
                <c:pt idx="70">
                  <c:v>454</c:v>
                </c:pt>
                <c:pt idx="71">
                  <c:v>320</c:v>
                </c:pt>
                <c:pt idx="72">
                  <c:v>508</c:v>
                </c:pt>
                <c:pt idx="73">
                  <c:v>774</c:v>
                </c:pt>
                <c:pt idx="74">
                  <c:v>880</c:v>
                </c:pt>
                <c:pt idx="75">
                  <c:v>844</c:v>
                </c:pt>
                <c:pt idx="76">
                  <c:v>670</c:v>
                </c:pt>
                <c:pt idx="77">
                  <c:v>464</c:v>
                </c:pt>
                <c:pt idx="78">
                  <c:v>238</c:v>
                </c:pt>
                <c:pt idx="79">
                  <c:v>468</c:v>
                </c:pt>
                <c:pt idx="80">
                  <c:v>364</c:v>
                </c:pt>
                <c:pt idx="81">
                  <c:v>299</c:v>
                </c:pt>
                <c:pt idx="82">
                  <c:v>215</c:v>
                </c:pt>
                <c:pt idx="83">
                  <c:v>115</c:v>
                </c:pt>
                <c:pt idx="84">
                  <c:v>67</c:v>
                </c:pt>
                <c:pt idx="85">
                  <c:v>31</c:v>
                </c:pt>
                <c:pt idx="86">
                  <c:v>35</c:v>
                </c:pt>
                <c:pt idx="87">
                  <c:v>43</c:v>
                </c:pt>
                <c:pt idx="88">
                  <c:v>41</c:v>
                </c:pt>
                <c:pt idx="89">
                  <c:v>14</c:v>
                </c:pt>
                <c:pt idx="90">
                  <c:v>6</c:v>
                </c:pt>
                <c:pt idx="91">
                  <c:v>7</c:v>
                </c:pt>
                <c:pt idx="92">
                  <c:v>1</c:v>
                </c:pt>
              </c:numCache>
            </c:numRef>
          </c:val>
        </c:ser>
        <c:ser>
          <c:idx val="2"/>
          <c:order val="2"/>
          <c:tx>
            <c:strRef>
              <c:f>'GenesenStatus-Meldedatum'!$B$5</c:f>
              <c:strCache>
                <c:ptCount val="1"/>
                <c:pt idx="0">
                  <c:v>offen</c:v>
                </c:pt>
              </c:strCache>
            </c:strRef>
          </c:tx>
          <c:spPr>
            <a:solidFill>
              <a:schemeClr val="tx1">
                <a:lumMod val="50000"/>
                <a:lumOff val="50000"/>
              </a:schemeClr>
            </a:solidFill>
          </c:spPr>
          <c:invertIfNegative val="0"/>
          <c:cat>
            <c:strRef>
              <c:f>'GenesenStatus-Meldedatum'!$A$60:$A$152</c:f>
              <c:strCache>
                <c:ptCount val="93"/>
                <c:pt idx="0">
                  <c:v>22.02.2020</c:v>
                </c:pt>
                <c:pt idx="1">
                  <c:v>23.02.2020</c:v>
                </c:pt>
                <c:pt idx="2">
                  <c:v>24.02.2020</c:v>
                </c:pt>
                <c:pt idx="3">
                  <c:v>25.02.2020</c:v>
                </c:pt>
                <c:pt idx="4">
                  <c:v>26.02.2020</c:v>
                </c:pt>
                <c:pt idx="5">
                  <c:v>27.02.2020</c:v>
                </c:pt>
                <c:pt idx="6">
                  <c:v>28.02.2020</c:v>
                </c:pt>
                <c:pt idx="7">
                  <c:v>29.02.2020</c:v>
                </c:pt>
                <c:pt idx="8">
                  <c:v>01.03.2020</c:v>
                </c:pt>
                <c:pt idx="9">
                  <c:v>02.03.2020</c:v>
                </c:pt>
                <c:pt idx="10">
                  <c:v>03.03.2020</c:v>
                </c:pt>
                <c:pt idx="11">
                  <c:v>04.03.2020</c:v>
                </c:pt>
                <c:pt idx="12">
                  <c:v>05.03.2020</c:v>
                </c:pt>
                <c:pt idx="13">
                  <c:v>06.03.2020</c:v>
                </c:pt>
                <c:pt idx="14">
                  <c:v>07.03.2020</c:v>
                </c:pt>
                <c:pt idx="15">
                  <c:v>08.03.2020</c:v>
                </c:pt>
                <c:pt idx="16">
                  <c:v>09.03.2020</c:v>
                </c:pt>
                <c:pt idx="17">
                  <c:v>10.03.2020</c:v>
                </c:pt>
                <c:pt idx="18">
                  <c:v>11.03.2020</c:v>
                </c:pt>
                <c:pt idx="19">
                  <c:v>12.03.2020</c:v>
                </c:pt>
                <c:pt idx="20">
                  <c:v>13.03.2020</c:v>
                </c:pt>
                <c:pt idx="21">
                  <c:v>14.03.2020</c:v>
                </c:pt>
                <c:pt idx="22">
                  <c:v>15.03.2020</c:v>
                </c:pt>
                <c:pt idx="23">
                  <c:v>16.03.2020</c:v>
                </c:pt>
                <c:pt idx="24">
                  <c:v>17.03.2020</c:v>
                </c:pt>
                <c:pt idx="25">
                  <c:v>18.03.2020</c:v>
                </c:pt>
                <c:pt idx="26">
                  <c:v>19.03.2020</c:v>
                </c:pt>
                <c:pt idx="27">
                  <c:v>20.03.2020</c:v>
                </c:pt>
                <c:pt idx="28">
                  <c:v>21.03.2020</c:v>
                </c:pt>
                <c:pt idx="29">
                  <c:v>22.03.2020</c:v>
                </c:pt>
                <c:pt idx="30">
                  <c:v>23.03.2020</c:v>
                </c:pt>
                <c:pt idx="31">
                  <c:v>24.03.2020</c:v>
                </c:pt>
                <c:pt idx="32">
                  <c:v>25.03.2020</c:v>
                </c:pt>
                <c:pt idx="33">
                  <c:v>26.03.2020</c:v>
                </c:pt>
                <c:pt idx="34">
                  <c:v>27.03.2020</c:v>
                </c:pt>
                <c:pt idx="35">
                  <c:v>28.03.2020</c:v>
                </c:pt>
                <c:pt idx="36">
                  <c:v>29.03.2020</c:v>
                </c:pt>
                <c:pt idx="37">
                  <c:v>30.03.2020</c:v>
                </c:pt>
                <c:pt idx="38">
                  <c:v>31.03.2020</c:v>
                </c:pt>
                <c:pt idx="39">
                  <c:v>01.04.2020</c:v>
                </c:pt>
                <c:pt idx="40">
                  <c:v>02.04.2020</c:v>
                </c:pt>
                <c:pt idx="41">
                  <c:v>03.04.2020</c:v>
                </c:pt>
                <c:pt idx="42">
                  <c:v>04.04.2020</c:v>
                </c:pt>
                <c:pt idx="43">
                  <c:v>05.04.2020</c:v>
                </c:pt>
                <c:pt idx="44">
                  <c:v>06.04.2020</c:v>
                </c:pt>
                <c:pt idx="45">
                  <c:v>07.04.2020</c:v>
                </c:pt>
                <c:pt idx="46">
                  <c:v>08.04.2020</c:v>
                </c:pt>
                <c:pt idx="47">
                  <c:v>09.04.2020</c:v>
                </c:pt>
                <c:pt idx="48">
                  <c:v>10.04.2020</c:v>
                </c:pt>
                <c:pt idx="49">
                  <c:v>11.04.2020</c:v>
                </c:pt>
                <c:pt idx="50">
                  <c:v>12.04.2020</c:v>
                </c:pt>
                <c:pt idx="51">
                  <c:v>13.04.2020</c:v>
                </c:pt>
                <c:pt idx="52">
                  <c:v>14.04.2020</c:v>
                </c:pt>
                <c:pt idx="53">
                  <c:v>15.04.2020</c:v>
                </c:pt>
                <c:pt idx="54">
                  <c:v>16.04.2020</c:v>
                </c:pt>
                <c:pt idx="55">
                  <c:v>17.04.2020</c:v>
                </c:pt>
                <c:pt idx="56">
                  <c:v>18.04.2020</c:v>
                </c:pt>
                <c:pt idx="57">
                  <c:v>19.04.2020</c:v>
                </c:pt>
                <c:pt idx="58">
                  <c:v>20.04.2020</c:v>
                </c:pt>
                <c:pt idx="59">
                  <c:v>21.04.2020</c:v>
                </c:pt>
                <c:pt idx="60">
                  <c:v>22.04.2020</c:v>
                </c:pt>
                <c:pt idx="61">
                  <c:v>23.04.2020</c:v>
                </c:pt>
                <c:pt idx="62">
                  <c:v>24.04.2020</c:v>
                </c:pt>
                <c:pt idx="63">
                  <c:v>25.04.2020</c:v>
                </c:pt>
                <c:pt idx="64">
                  <c:v>26.04.2020</c:v>
                </c:pt>
                <c:pt idx="65">
                  <c:v>27.04.2020</c:v>
                </c:pt>
                <c:pt idx="66">
                  <c:v>28.04.2020</c:v>
                </c:pt>
                <c:pt idx="67">
                  <c:v>29.04.2020</c:v>
                </c:pt>
                <c:pt idx="68">
                  <c:v>30.04.2020</c:v>
                </c:pt>
                <c:pt idx="69">
                  <c:v>01.05.2020</c:v>
                </c:pt>
                <c:pt idx="70">
                  <c:v>02.05.2020</c:v>
                </c:pt>
                <c:pt idx="71">
                  <c:v>03.05.2020</c:v>
                </c:pt>
                <c:pt idx="72">
                  <c:v>04.05.2020</c:v>
                </c:pt>
                <c:pt idx="73">
                  <c:v>05.05.2020</c:v>
                </c:pt>
                <c:pt idx="74">
                  <c:v>06.05.2020</c:v>
                </c:pt>
                <c:pt idx="75">
                  <c:v>07.05.2020</c:v>
                </c:pt>
                <c:pt idx="76">
                  <c:v>08.05.2020</c:v>
                </c:pt>
                <c:pt idx="77">
                  <c:v>09.05.2020</c:v>
                </c:pt>
                <c:pt idx="78">
                  <c:v>10.05.2020</c:v>
                </c:pt>
                <c:pt idx="79">
                  <c:v>11.05.2020</c:v>
                </c:pt>
                <c:pt idx="80">
                  <c:v>12.05.2020</c:v>
                </c:pt>
                <c:pt idx="81">
                  <c:v>13.05.2020</c:v>
                </c:pt>
                <c:pt idx="82">
                  <c:v>14.05.2020</c:v>
                </c:pt>
                <c:pt idx="83">
                  <c:v>15.05.2020</c:v>
                </c:pt>
                <c:pt idx="84">
                  <c:v>16.05.2020</c:v>
                </c:pt>
                <c:pt idx="85">
                  <c:v>17.05.2020</c:v>
                </c:pt>
                <c:pt idx="86">
                  <c:v>18.05.2020</c:v>
                </c:pt>
                <c:pt idx="87">
                  <c:v>19.05.2020</c:v>
                </c:pt>
                <c:pt idx="88">
                  <c:v>20.05.2020</c:v>
                </c:pt>
                <c:pt idx="89">
                  <c:v>21.05.2020</c:v>
                </c:pt>
                <c:pt idx="90">
                  <c:v>22.05.2020</c:v>
                </c:pt>
                <c:pt idx="91">
                  <c:v>23.05.2020</c:v>
                </c:pt>
                <c:pt idx="92">
                  <c:v>24.05.2020</c:v>
                </c:pt>
              </c:strCache>
            </c:strRef>
          </c:cat>
          <c:val>
            <c:numRef>
              <c:f>'GenesenStatus-Meldedatum'!$B$60:$B$152</c:f>
              <c:numCache>
                <c:formatCode>General</c:formatCode>
                <c:ptCount val="93"/>
                <c:pt idx="13">
                  <c:v>1</c:v>
                </c:pt>
                <c:pt idx="23">
                  <c:v>2</c:v>
                </c:pt>
                <c:pt idx="27">
                  <c:v>1</c:v>
                </c:pt>
                <c:pt idx="34">
                  <c:v>2</c:v>
                </c:pt>
                <c:pt idx="36">
                  <c:v>2</c:v>
                </c:pt>
                <c:pt idx="38">
                  <c:v>4</c:v>
                </c:pt>
                <c:pt idx="39">
                  <c:v>2</c:v>
                </c:pt>
                <c:pt idx="41">
                  <c:v>2</c:v>
                </c:pt>
                <c:pt idx="43">
                  <c:v>1</c:v>
                </c:pt>
                <c:pt idx="44">
                  <c:v>4</c:v>
                </c:pt>
                <c:pt idx="45">
                  <c:v>1</c:v>
                </c:pt>
                <c:pt idx="47">
                  <c:v>2</c:v>
                </c:pt>
                <c:pt idx="48">
                  <c:v>2</c:v>
                </c:pt>
                <c:pt idx="49">
                  <c:v>1</c:v>
                </c:pt>
                <c:pt idx="50">
                  <c:v>2</c:v>
                </c:pt>
                <c:pt idx="51">
                  <c:v>2</c:v>
                </c:pt>
                <c:pt idx="52">
                  <c:v>3</c:v>
                </c:pt>
                <c:pt idx="53">
                  <c:v>3</c:v>
                </c:pt>
                <c:pt idx="54">
                  <c:v>3</c:v>
                </c:pt>
                <c:pt idx="55">
                  <c:v>1</c:v>
                </c:pt>
                <c:pt idx="57">
                  <c:v>1</c:v>
                </c:pt>
                <c:pt idx="58">
                  <c:v>1</c:v>
                </c:pt>
                <c:pt idx="60">
                  <c:v>1</c:v>
                </c:pt>
                <c:pt idx="61">
                  <c:v>3</c:v>
                </c:pt>
                <c:pt idx="62">
                  <c:v>1</c:v>
                </c:pt>
                <c:pt idx="63">
                  <c:v>6</c:v>
                </c:pt>
                <c:pt idx="64">
                  <c:v>6</c:v>
                </c:pt>
                <c:pt idx="65">
                  <c:v>2</c:v>
                </c:pt>
                <c:pt idx="66">
                  <c:v>224</c:v>
                </c:pt>
                <c:pt idx="67">
                  <c:v>243</c:v>
                </c:pt>
                <c:pt idx="68">
                  <c:v>282</c:v>
                </c:pt>
                <c:pt idx="69">
                  <c:v>175</c:v>
                </c:pt>
                <c:pt idx="70">
                  <c:v>141</c:v>
                </c:pt>
                <c:pt idx="71">
                  <c:v>93</c:v>
                </c:pt>
                <c:pt idx="72">
                  <c:v>191</c:v>
                </c:pt>
                <c:pt idx="73">
                  <c:v>286</c:v>
                </c:pt>
                <c:pt idx="74">
                  <c:v>299</c:v>
                </c:pt>
                <c:pt idx="75">
                  <c:v>310</c:v>
                </c:pt>
                <c:pt idx="76">
                  <c:v>289</c:v>
                </c:pt>
                <c:pt idx="77">
                  <c:v>193</c:v>
                </c:pt>
                <c:pt idx="78">
                  <c:v>91</c:v>
                </c:pt>
                <c:pt idx="79">
                  <c:v>201</c:v>
                </c:pt>
                <c:pt idx="80">
                  <c:v>458</c:v>
                </c:pt>
                <c:pt idx="81">
                  <c:v>581</c:v>
                </c:pt>
                <c:pt idx="82">
                  <c:v>580</c:v>
                </c:pt>
                <c:pt idx="83">
                  <c:v>569</c:v>
                </c:pt>
                <c:pt idx="84">
                  <c:v>385</c:v>
                </c:pt>
                <c:pt idx="85">
                  <c:v>278</c:v>
                </c:pt>
                <c:pt idx="86">
                  <c:v>491</c:v>
                </c:pt>
                <c:pt idx="87">
                  <c:v>678</c:v>
                </c:pt>
                <c:pt idx="88">
                  <c:v>734</c:v>
                </c:pt>
                <c:pt idx="89">
                  <c:v>401</c:v>
                </c:pt>
                <c:pt idx="90">
                  <c:v>501</c:v>
                </c:pt>
                <c:pt idx="91">
                  <c:v>255</c:v>
                </c:pt>
                <c:pt idx="92">
                  <c:v>158</c:v>
                </c:pt>
              </c:numCache>
            </c:numRef>
          </c:val>
        </c:ser>
        <c:dLbls>
          <c:showLegendKey val="0"/>
          <c:showVal val="0"/>
          <c:showCatName val="0"/>
          <c:showSerName val="0"/>
          <c:showPercent val="0"/>
          <c:showBubbleSize val="0"/>
        </c:dLbls>
        <c:gapWidth val="10"/>
        <c:overlap val="100"/>
        <c:axId val="154553728"/>
        <c:axId val="154560000"/>
      </c:barChart>
      <c:dateAx>
        <c:axId val="154553728"/>
        <c:scaling>
          <c:orientation val="minMax"/>
        </c:scaling>
        <c:delete val="0"/>
        <c:axPos val="b"/>
        <c:title>
          <c:tx>
            <c:rich>
              <a:bodyPr/>
              <a:lstStyle/>
              <a:p>
                <a:pPr>
                  <a:defRPr/>
                </a:pPr>
                <a:r>
                  <a:rPr lang="en-US"/>
                  <a:t>Meldedatum</a:t>
                </a:r>
              </a:p>
            </c:rich>
          </c:tx>
          <c:layout>
            <c:manualLayout>
              <c:xMode val="edge"/>
              <c:yMode val="edge"/>
              <c:x val="0.4897427082178108"/>
              <c:y val="0.86575253093363325"/>
            </c:manualLayout>
          </c:layout>
          <c:overlay val="0"/>
        </c:title>
        <c:majorTickMark val="out"/>
        <c:minorTickMark val="none"/>
        <c:tickLblPos val="nextTo"/>
        <c:crossAx val="154560000"/>
        <c:crosses val="autoZero"/>
        <c:auto val="0"/>
        <c:lblOffset val="100"/>
        <c:baseTimeUnit val="days"/>
        <c:majorUnit val="2"/>
      </c:dateAx>
      <c:valAx>
        <c:axId val="154560000"/>
        <c:scaling>
          <c:orientation val="minMax"/>
        </c:scaling>
        <c:delete val="0"/>
        <c:axPos val="l"/>
        <c:title>
          <c:tx>
            <c:rich>
              <a:bodyPr rot="-5400000" vert="horz"/>
              <a:lstStyle/>
              <a:p>
                <a:pPr>
                  <a:defRPr/>
                </a:pPr>
                <a:r>
                  <a:rPr lang="en-US"/>
                  <a:t>Übermittelte COVID-19-Fälle</a:t>
                </a:r>
              </a:p>
            </c:rich>
          </c:tx>
          <c:layout/>
          <c:overlay val="0"/>
        </c:title>
        <c:numFmt formatCode="General" sourceLinked="1"/>
        <c:majorTickMark val="out"/>
        <c:minorTickMark val="none"/>
        <c:tickLblPos val="nextTo"/>
        <c:crossAx val="154553728"/>
        <c:crosses val="autoZero"/>
        <c:crossBetween val="between"/>
      </c:valAx>
    </c:plotArea>
    <c:legend>
      <c:legendPos val="b"/>
      <c:layout/>
      <c:overlay val="0"/>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[Covid19_Liste_Stand_2020-05-25.xlsm]Epikurve_Sterbedatum!PivotTable1</c:name>
    <c:fmtId val="3"/>
  </c:pivotSource>
  <c:chart>
    <c:autoTitleDeleted val="1"/>
    <c:pivotFmts>
      <c:pivotFmt>
        <c:idx val="0"/>
        <c:spPr>
          <a:solidFill>
            <a:srgbClr val="045AA0"/>
          </a:solidFill>
        </c:spPr>
        <c:marker>
          <c:symbol val="none"/>
        </c:marker>
      </c:pivotFmt>
      <c:pivotFmt>
        <c:idx val="1"/>
        <c:spPr>
          <a:solidFill>
            <a:srgbClr val="045AA0"/>
          </a:solidFill>
        </c:spPr>
        <c:marker>
          <c:symbol val="none"/>
        </c:marker>
      </c:pivotFmt>
      <c:pivotFmt>
        <c:idx val="2"/>
        <c:spPr>
          <a:solidFill>
            <a:srgbClr val="045AA0"/>
          </a:solidFill>
        </c:spPr>
        <c:marker>
          <c:symbol val="none"/>
        </c:marker>
      </c:pivotFmt>
    </c:pivotFmts>
    <c:plotArea>
      <c:layout/>
      <c:barChart>
        <c:barDir val="col"/>
        <c:grouping val="clustered"/>
        <c:varyColors val="0"/>
        <c:ser>
          <c:idx val="0"/>
          <c:order val="0"/>
          <c:tx>
            <c:strRef>
              <c:f>Epikurve_Sterbedatum!$B$3</c:f>
              <c:strCache>
                <c:ptCount val="1"/>
                <c:pt idx="0">
                  <c:v>Ergebnis</c:v>
                </c:pt>
              </c:strCache>
            </c:strRef>
          </c:tx>
          <c:spPr>
            <a:solidFill>
              <a:srgbClr val="045AA0"/>
            </a:solidFill>
          </c:spPr>
          <c:invertIfNegative val="0"/>
          <c:cat>
            <c:strRef>
              <c:f>Epikurve_Sterbedatum!$A$4:$A$81</c:f>
              <c:strCache>
                <c:ptCount val="77"/>
                <c:pt idx="0">
                  <c:v>08.03.2020</c:v>
                </c:pt>
                <c:pt idx="1">
                  <c:v>09.03.2020</c:v>
                </c:pt>
                <c:pt idx="2">
                  <c:v>10.03.2020</c:v>
                </c:pt>
                <c:pt idx="3">
                  <c:v>11.03.2020</c:v>
                </c:pt>
                <c:pt idx="4">
                  <c:v>12.03.2020</c:v>
                </c:pt>
                <c:pt idx="5">
                  <c:v>13.03.2020</c:v>
                </c:pt>
                <c:pt idx="6">
                  <c:v>14.03.2020</c:v>
                </c:pt>
                <c:pt idx="7">
                  <c:v>15.03.2020</c:v>
                </c:pt>
                <c:pt idx="8">
                  <c:v>16.03.2020</c:v>
                </c:pt>
                <c:pt idx="9">
                  <c:v>17.03.2020</c:v>
                </c:pt>
                <c:pt idx="10">
                  <c:v>18.03.2020</c:v>
                </c:pt>
                <c:pt idx="11">
                  <c:v>19.03.2020</c:v>
                </c:pt>
                <c:pt idx="12">
                  <c:v>20.03.2020</c:v>
                </c:pt>
                <c:pt idx="13">
                  <c:v>21.03.2020</c:v>
                </c:pt>
                <c:pt idx="14">
                  <c:v>22.03.2020</c:v>
                </c:pt>
                <c:pt idx="15">
                  <c:v>23.03.2020</c:v>
                </c:pt>
                <c:pt idx="16">
                  <c:v>24.03.2020</c:v>
                </c:pt>
                <c:pt idx="17">
                  <c:v>25.03.2020</c:v>
                </c:pt>
                <c:pt idx="18">
                  <c:v>26.03.2020</c:v>
                </c:pt>
                <c:pt idx="19">
                  <c:v>27.03.2020</c:v>
                </c:pt>
                <c:pt idx="20">
                  <c:v>28.03.2020</c:v>
                </c:pt>
                <c:pt idx="21">
                  <c:v>29.03.2020</c:v>
                </c:pt>
                <c:pt idx="22">
                  <c:v>30.03.2020</c:v>
                </c:pt>
                <c:pt idx="23">
                  <c:v>31.03.2020</c:v>
                </c:pt>
                <c:pt idx="24">
                  <c:v>01.04.2020</c:v>
                </c:pt>
                <c:pt idx="25">
                  <c:v>02.04.2020</c:v>
                </c:pt>
                <c:pt idx="26">
                  <c:v>03.04.2020</c:v>
                </c:pt>
                <c:pt idx="27">
                  <c:v>04.04.2020</c:v>
                </c:pt>
                <c:pt idx="28">
                  <c:v>05.04.2020</c:v>
                </c:pt>
                <c:pt idx="29">
                  <c:v>06.04.2020</c:v>
                </c:pt>
                <c:pt idx="30">
                  <c:v>07.04.2020</c:v>
                </c:pt>
                <c:pt idx="31">
                  <c:v>08.04.2020</c:v>
                </c:pt>
                <c:pt idx="32">
                  <c:v>09.04.2020</c:v>
                </c:pt>
                <c:pt idx="33">
                  <c:v>10.04.2020</c:v>
                </c:pt>
                <c:pt idx="34">
                  <c:v>11.04.2020</c:v>
                </c:pt>
                <c:pt idx="35">
                  <c:v>12.04.2020</c:v>
                </c:pt>
                <c:pt idx="36">
                  <c:v>13.04.2020</c:v>
                </c:pt>
                <c:pt idx="37">
                  <c:v>14.04.2020</c:v>
                </c:pt>
                <c:pt idx="38">
                  <c:v>15.04.2020</c:v>
                </c:pt>
                <c:pt idx="39">
                  <c:v>16.04.2020</c:v>
                </c:pt>
                <c:pt idx="40">
                  <c:v>17.04.2020</c:v>
                </c:pt>
                <c:pt idx="41">
                  <c:v>18.04.2020</c:v>
                </c:pt>
                <c:pt idx="42">
                  <c:v>19.04.2020</c:v>
                </c:pt>
                <c:pt idx="43">
                  <c:v>20.04.2020</c:v>
                </c:pt>
                <c:pt idx="44">
                  <c:v>21.04.2020</c:v>
                </c:pt>
                <c:pt idx="45">
                  <c:v>22.04.2020</c:v>
                </c:pt>
                <c:pt idx="46">
                  <c:v>23.04.2020</c:v>
                </c:pt>
                <c:pt idx="47">
                  <c:v>24.04.2020</c:v>
                </c:pt>
                <c:pt idx="48">
                  <c:v>25.04.2020</c:v>
                </c:pt>
                <c:pt idx="49">
                  <c:v>26.04.2020</c:v>
                </c:pt>
                <c:pt idx="50">
                  <c:v>27.04.2020</c:v>
                </c:pt>
                <c:pt idx="51">
                  <c:v>28.04.2020</c:v>
                </c:pt>
                <c:pt idx="52">
                  <c:v>29.04.2020</c:v>
                </c:pt>
                <c:pt idx="53">
                  <c:v>30.04.2020</c:v>
                </c:pt>
                <c:pt idx="54">
                  <c:v>01.05.2020</c:v>
                </c:pt>
                <c:pt idx="55">
                  <c:v>02.05.2020</c:v>
                </c:pt>
                <c:pt idx="56">
                  <c:v>03.05.2020</c:v>
                </c:pt>
                <c:pt idx="57">
                  <c:v>04.05.2020</c:v>
                </c:pt>
                <c:pt idx="58">
                  <c:v>05.05.2020</c:v>
                </c:pt>
                <c:pt idx="59">
                  <c:v>06.05.2020</c:v>
                </c:pt>
                <c:pt idx="60">
                  <c:v>07.05.2020</c:v>
                </c:pt>
                <c:pt idx="61">
                  <c:v>08.05.2020</c:v>
                </c:pt>
                <c:pt idx="62">
                  <c:v>09.05.2020</c:v>
                </c:pt>
                <c:pt idx="63">
                  <c:v>10.05.2020</c:v>
                </c:pt>
                <c:pt idx="64">
                  <c:v>11.05.2020</c:v>
                </c:pt>
                <c:pt idx="65">
                  <c:v>12.05.2020</c:v>
                </c:pt>
                <c:pt idx="66">
                  <c:v>13.05.2020</c:v>
                </c:pt>
                <c:pt idx="67">
                  <c:v>14.05.2020</c:v>
                </c:pt>
                <c:pt idx="68">
                  <c:v>15.05.2020</c:v>
                </c:pt>
                <c:pt idx="69">
                  <c:v>16.05.2020</c:v>
                </c:pt>
                <c:pt idx="70">
                  <c:v>17.05.2020</c:v>
                </c:pt>
                <c:pt idx="71">
                  <c:v>18.05.2020</c:v>
                </c:pt>
                <c:pt idx="72">
                  <c:v>19.05.2020</c:v>
                </c:pt>
                <c:pt idx="73">
                  <c:v>20.05.2020</c:v>
                </c:pt>
                <c:pt idx="74">
                  <c:v>21.05.2020</c:v>
                </c:pt>
                <c:pt idx="75">
                  <c:v>22.05.2020</c:v>
                </c:pt>
                <c:pt idx="76">
                  <c:v>23.05.2020</c:v>
                </c:pt>
              </c:strCache>
            </c:strRef>
          </c:cat>
          <c:val>
            <c:numRef>
              <c:f>Epikurve_Sterbedatum!$B$4:$B$81</c:f>
              <c:numCache>
                <c:formatCode>General</c:formatCode>
                <c:ptCount val="77"/>
                <c:pt idx="0">
                  <c:v>1</c:v>
                </c:pt>
                <c:pt idx="1">
                  <c:v>2</c:v>
                </c:pt>
                <c:pt idx="2">
                  <c:v>1</c:v>
                </c:pt>
                <c:pt idx="3">
                  <c:v>1</c:v>
                </c:pt>
                <c:pt idx="4">
                  <c:v>4</c:v>
                </c:pt>
                <c:pt idx="5">
                  <c:v>2</c:v>
                </c:pt>
                <c:pt idx="6">
                  <c:v>3</c:v>
                </c:pt>
                <c:pt idx="7">
                  <c:v>4</c:v>
                </c:pt>
                <c:pt idx="8">
                  <c:v>11</c:v>
                </c:pt>
                <c:pt idx="9">
                  <c:v>12</c:v>
                </c:pt>
                <c:pt idx="10">
                  <c:v>12</c:v>
                </c:pt>
                <c:pt idx="11">
                  <c:v>21</c:v>
                </c:pt>
                <c:pt idx="12">
                  <c:v>39</c:v>
                </c:pt>
                <c:pt idx="13">
                  <c:v>24</c:v>
                </c:pt>
                <c:pt idx="14">
                  <c:v>41</c:v>
                </c:pt>
                <c:pt idx="15">
                  <c:v>40</c:v>
                </c:pt>
                <c:pt idx="16">
                  <c:v>65</c:v>
                </c:pt>
                <c:pt idx="17">
                  <c:v>75</c:v>
                </c:pt>
                <c:pt idx="18">
                  <c:v>92</c:v>
                </c:pt>
                <c:pt idx="19">
                  <c:v>102</c:v>
                </c:pt>
                <c:pt idx="20">
                  <c:v>107</c:v>
                </c:pt>
                <c:pt idx="21">
                  <c:v>115</c:v>
                </c:pt>
                <c:pt idx="22">
                  <c:v>170</c:v>
                </c:pt>
                <c:pt idx="23">
                  <c:v>162</c:v>
                </c:pt>
                <c:pt idx="24">
                  <c:v>162</c:v>
                </c:pt>
                <c:pt idx="25">
                  <c:v>201</c:v>
                </c:pt>
                <c:pt idx="26">
                  <c:v>195</c:v>
                </c:pt>
                <c:pt idx="27">
                  <c:v>221</c:v>
                </c:pt>
                <c:pt idx="28">
                  <c:v>234</c:v>
                </c:pt>
                <c:pt idx="29">
                  <c:v>241</c:v>
                </c:pt>
                <c:pt idx="30">
                  <c:v>248</c:v>
                </c:pt>
                <c:pt idx="31">
                  <c:v>255</c:v>
                </c:pt>
                <c:pt idx="32">
                  <c:v>252</c:v>
                </c:pt>
                <c:pt idx="33">
                  <c:v>235</c:v>
                </c:pt>
                <c:pt idx="34">
                  <c:v>239</c:v>
                </c:pt>
                <c:pt idx="35">
                  <c:v>235</c:v>
                </c:pt>
                <c:pt idx="36">
                  <c:v>237</c:v>
                </c:pt>
                <c:pt idx="37">
                  <c:v>242</c:v>
                </c:pt>
                <c:pt idx="38">
                  <c:v>220</c:v>
                </c:pt>
                <c:pt idx="39">
                  <c:v>234</c:v>
                </c:pt>
                <c:pt idx="40">
                  <c:v>231</c:v>
                </c:pt>
                <c:pt idx="41">
                  <c:v>183</c:v>
                </c:pt>
                <c:pt idx="42">
                  <c:v>205</c:v>
                </c:pt>
                <c:pt idx="43">
                  <c:v>205</c:v>
                </c:pt>
                <c:pt idx="44">
                  <c:v>168</c:v>
                </c:pt>
                <c:pt idx="45">
                  <c:v>189</c:v>
                </c:pt>
                <c:pt idx="46">
                  <c:v>149</c:v>
                </c:pt>
                <c:pt idx="47">
                  <c:v>158</c:v>
                </c:pt>
                <c:pt idx="48">
                  <c:v>123</c:v>
                </c:pt>
                <c:pt idx="49">
                  <c:v>140</c:v>
                </c:pt>
                <c:pt idx="50">
                  <c:v>125</c:v>
                </c:pt>
                <c:pt idx="51">
                  <c:v>122</c:v>
                </c:pt>
                <c:pt idx="52">
                  <c:v>124</c:v>
                </c:pt>
                <c:pt idx="53">
                  <c:v>118</c:v>
                </c:pt>
                <c:pt idx="54">
                  <c:v>100</c:v>
                </c:pt>
                <c:pt idx="55">
                  <c:v>75</c:v>
                </c:pt>
                <c:pt idx="56">
                  <c:v>91</c:v>
                </c:pt>
                <c:pt idx="57">
                  <c:v>77</c:v>
                </c:pt>
                <c:pt idx="58">
                  <c:v>85</c:v>
                </c:pt>
                <c:pt idx="59">
                  <c:v>75</c:v>
                </c:pt>
                <c:pt idx="60">
                  <c:v>57</c:v>
                </c:pt>
                <c:pt idx="61">
                  <c:v>55</c:v>
                </c:pt>
                <c:pt idx="62">
                  <c:v>58</c:v>
                </c:pt>
                <c:pt idx="63">
                  <c:v>60</c:v>
                </c:pt>
                <c:pt idx="64">
                  <c:v>60</c:v>
                </c:pt>
                <c:pt idx="65">
                  <c:v>40</c:v>
                </c:pt>
                <c:pt idx="66">
                  <c:v>45</c:v>
                </c:pt>
                <c:pt idx="67">
                  <c:v>50</c:v>
                </c:pt>
                <c:pt idx="68">
                  <c:v>40</c:v>
                </c:pt>
                <c:pt idx="69">
                  <c:v>24</c:v>
                </c:pt>
                <c:pt idx="70">
                  <c:v>29</c:v>
                </c:pt>
                <c:pt idx="71">
                  <c:v>35</c:v>
                </c:pt>
                <c:pt idx="72">
                  <c:v>30</c:v>
                </c:pt>
                <c:pt idx="73">
                  <c:v>34</c:v>
                </c:pt>
                <c:pt idx="74">
                  <c:v>20</c:v>
                </c:pt>
                <c:pt idx="75">
                  <c:v>13</c:v>
                </c:pt>
                <c:pt idx="76">
                  <c:v>6</c:v>
                </c:pt>
              </c:numCache>
            </c:numRef>
          </c:val>
        </c:ser>
        <c:dLbls>
          <c:showLegendKey val="0"/>
          <c:showVal val="0"/>
          <c:showCatName val="0"/>
          <c:showSerName val="0"/>
          <c:showPercent val="0"/>
          <c:showBubbleSize val="0"/>
        </c:dLbls>
        <c:gapWidth val="10"/>
        <c:axId val="154233088"/>
        <c:axId val="154239360"/>
      </c:barChart>
      <c:dateAx>
        <c:axId val="154233088"/>
        <c:scaling>
          <c:orientation val="minMax"/>
        </c:scaling>
        <c:delete val="0"/>
        <c:axPos val="b"/>
        <c:title>
          <c:tx>
            <c:rich>
              <a:bodyPr/>
              <a:lstStyle/>
              <a:p>
                <a:pPr>
                  <a:defRPr/>
                </a:pPr>
                <a:r>
                  <a:rPr lang="en-US"/>
                  <a:t>Sterbedatum</a:t>
                </a:r>
              </a:p>
            </c:rich>
          </c:tx>
          <c:layout/>
          <c:overlay val="0"/>
        </c:title>
        <c:numFmt formatCode="dd/mm/" sourceLinked="0"/>
        <c:majorTickMark val="out"/>
        <c:minorTickMark val="none"/>
        <c:tickLblPos val="nextTo"/>
        <c:crossAx val="154239360"/>
        <c:crosses val="autoZero"/>
        <c:auto val="0"/>
        <c:lblOffset val="100"/>
        <c:baseTimeUnit val="days"/>
      </c:dateAx>
      <c:valAx>
        <c:axId val="154239360"/>
        <c:scaling>
          <c:orientation val="minMax"/>
        </c:scaling>
        <c:delete val="0"/>
        <c:axPos val="l"/>
        <c:title>
          <c:tx>
            <c:rich>
              <a:bodyPr rot="-5400000" vert="horz"/>
              <a:lstStyle/>
              <a:p>
                <a:pPr>
                  <a:defRPr/>
                </a:pPr>
                <a:r>
                  <a:rPr lang="en-US"/>
                  <a:t>Anzahl COVID-19-Todesfälle</a:t>
                </a:r>
              </a:p>
            </c:rich>
          </c:tx>
          <c:layout/>
          <c:overlay val="0"/>
        </c:title>
        <c:numFmt formatCode="General" sourceLinked="1"/>
        <c:majorTickMark val="out"/>
        <c:minorTickMark val="none"/>
        <c:tickLblPos val="nextTo"/>
        <c:crossAx val="154233088"/>
        <c:crosses val="autoZero"/>
        <c:crossBetween val="between"/>
      </c:valAx>
    </c:plotArea>
    <c:plotVisOnly val="1"/>
    <c:dispBlanksAs val="gap"/>
    <c:showDLblsOverMax val="0"/>
  </c:chart>
  <c:spPr>
    <a:ln>
      <a:noFill/>
    </a:ln>
  </c:spPr>
  <c:externalData r:id="rId1">
    <c:autoUpdate val="0"/>
  </c:externalData>
  <c:extLst>
    <c:ext xmlns:c14="http://schemas.microsoft.com/office/drawing/2007/8/2/chart" uri="{781A3756-C4B2-4CAC-9D66-4F8BD8637D16}">
      <c14:pivotOptions>
        <c14:dropZoneFilter val="1"/>
        <c14:dropZoneCategories val="1"/>
        <c14:dropZoneData val="1"/>
      </c14:pivotOptions>
    </c:ext>
  </c:extLst>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'Fälle-Todesfälle-gesamt'!$E$1</c:f>
              <c:strCache>
                <c:ptCount val="1"/>
                <c:pt idx="0">
                  <c:v>Todesfälle</c:v>
                </c:pt>
              </c:strCache>
            </c:strRef>
          </c:tx>
          <c:spPr>
            <a:ln>
              <a:solidFill>
                <a:schemeClr val="tx1">
                  <a:lumMod val="50000"/>
                  <a:lumOff val="50000"/>
                </a:schemeClr>
              </a:solidFill>
            </a:ln>
          </c:spPr>
          <c:marker>
            <c:symbol val="none"/>
          </c:marker>
          <c:cat>
            <c:strRef>
              <c:f>'Fälle-Todesfälle-gesamt'!$A$2:$A$92</c:f>
              <c:strCache>
                <c:ptCount val="91"/>
                <c:pt idx="0">
                  <c:v>vor 25.02.2020</c:v>
                </c:pt>
                <c:pt idx="1">
                  <c:v>26.02.2020</c:v>
                </c:pt>
                <c:pt idx="2">
                  <c:v>27.02.2020</c:v>
                </c:pt>
                <c:pt idx="3">
                  <c:v>28.02.2020</c:v>
                </c:pt>
                <c:pt idx="4">
                  <c:v>29.02.2020</c:v>
                </c:pt>
                <c:pt idx="5">
                  <c:v>01.03.2020</c:v>
                </c:pt>
                <c:pt idx="6">
                  <c:v>02.03.2020</c:v>
                </c:pt>
                <c:pt idx="7">
                  <c:v>03.03.2020</c:v>
                </c:pt>
                <c:pt idx="8">
                  <c:v>04.03.2020</c:v>
                </c:pt>
                <c:pt idx="9">
                  <c:v>05.03.2020</c:v>
                </c:pt>
                <c:pt idx="10">
                  <c:v>06.03.2020</c:v>
                </c:pt>
                <c:pt idx="11">
                  <c:v>07.03.2020</c:v>
                </c:pt>
                <c:pt idx="12">
                  <c:v>08.03.2020</c:v>
                </c:pt>
                <c:pt idx="13">
                  <c:v>09.03.2020</c:v>
                </c:pt>
                <c:pt idx="14">
                  <c:v>10.03.2020</c:v>
                </c:pt>
                <c:pt idx="15">
                  <c:v>11.03.2020</c:v>
                </c:pt>
                <c:pt idx="16">
                  <c:v>12.03.2020</c:v>
                </c:pt>
                <c:pt idx="17">
                  <c:v>13.03.2020</c:v>
                </c:pt>
                <c:pt idx="18">
                  <c:v>14.03.2020</c:v>
                </c:pt>
                <c:pt idx="19">
                  <c:v>15.03.2020</c:v>
                </c:pt>
                <c:pt idx="20">
                  <c:v>16.03.2020</c:v>
                </c:pt>
                <c:pt idx="21">
                  <c:v>17.03.2020</c:v>
                </c:pt>
                <c:pt idx="22">
                  <c:v>18.03.2020</c:v>
                </c:pt>
                <c:pt idx="23">
                  <c:v>19.03.2020</c:v>
                </c:pt>
                <c:pt idx="24">
                  <c:v>20.03.2020</c:v>
                </c:pt>
                <c:pt idx="25">
                  <c:v>21.03.2020</c:v>
                </c:pt>
                <c:pt idx="26">
                  <c:v>22.03.2020</c:v>
                </c:pt>
                <c:pt idx="27">
                  <c:v>23.03.2020</c:v>
                </c:pt>
                <c:pt idx="28">
                  <c:v>24.03.2020</c:v>
                </c:pt>
                <c:pt idx="29">
                  <c:v>25.03.2020</c:v>
                </c:pt>
                <c:pt idx="30">
                  <c:v>26.03.2020</c:v>
                </c:pt>
                <c:pt idx="31">
                  <c:v>27.03.2020</c:v>
                </c:pt>
                <c:pt idx="32">
                  <c:v>28.03.2020</c:v>
                </c:pt>
                <c:pt idx="33">
                  <c:v>29.03.2020</c:v>
                </c:pt>
                <c:pt idx="34">
                  <c:v>30.03.2020</c:v>
                </c:pt>
                <c:pt idx="35">
                  <c:v>31.03.2020</c:v>
                </c:pt>
                <c:pt idx="36">
                  <c:v>01.04.2020</c:v>
                </c:pt>
                <c:pt idx="37">
                  <c:v>02.04.2020</c:v>
                </c:pt>
                <c:pt idx="38">
                  <c:v>03.04.2020</c:v>
                </c:pt>
                <c:pt idx="39">
                  <c:v>04.04.2020</c:v>
                </c:pt>
                <c:pt idx="40">
                  <c:v>05.04.2020</c:v>
                </c:pt>
                <c:pt idx="41">
                  <c:v>06.04.2020</c:v>
                </c:pt>
                <c:pt idx="42">
                  <c:v>07.04.2020</c:v>
                </c:pt>
                <c:pt idx="43">
                  <c:v>08.04.2020</c:v>
                </c:pt>
                <c:pt idx="44">
                  <c:v>09.04.2020</c:v>
                </c:pt>
                <c:pt idx="45">
                  <c:v>10.04.2020</c:v>
                </c:pt>
                <c:pt idx="46">
                  <c:v>11.04.2020</c:v>
                </c:pt>
                <c:pt idx="47">
                  <c:v>12.04.2020</c:v>
                </c:pt>
                <c:pt idx="48">
                  <c:v>13.04.2020</c:v>
                </c:pt>
                <c:pt idx="49">
                  <c:v>14.04.2020</c:v>
                </c:pt>
                <c:pt idx="50">
                  <c:v>15.04.2020</c:v>
                </c:pt>
                <c:pt idx="51">
                  <c:v>16.04.2020</c:v>
                </c:pt>
                <c:pt idx="52">
                  <c:v>17.04.2020</c:v>
                </c:pt>
                <c:pt idx="53">
                  <c:v>18.04.2020</c:v>
                </c:pt>
                <c:pt idx="54">
                  <c:v>19.04.2020</c:v>
                </c:pt>
                <c:pt idx="55">
                  <c:v>20.04.2020</c:v>
                </c:pt>
                <c:pt idx="56">
                  <c:v>21.04.2020</c:v>
                </c:pt>
                <c:pt idx="57">
                  <c:v>22.04.2020</c:v>
                </c:pt>
                <c:pt idx="58">
                  <c:v>23.04.2020</c:v>
                </c:pt>
                <c:pt idx="59">
                  <c:v>24.04.2020</c:v>
                </c:pt>
                <c:pt idx="60">
                  <c:v>25.04.2020</c:v>
                </c:pt>
                <c:pt idx="61">
                  <c:v>26.04.2020</c:v>
                </c:pt>
                <c:pt idx="62">
                  <c:v>27.04.2020</c:v>
                </c:pt>
                <c:pt idx="63">
                  <c:v>28.04.2020</c:v>
                </c:pt>
                <c:pt idx="64">
                  <c:v>29.04.2020</c:v>
                </c:pt>
                <c:pt idx="65">
                  <c:v>30.04.2020</c:v>
                </c:pt>
                <c:pt idx="66">
                  <c:v>01.05.2020</c:v>
                </c:pt>
                <c:pt idx="67">
                  <c:v>02.05.2020</c:v>
                </c:pt>
                <c:pt idx="68">
                  <c:v>03.05.2020</c:v>
                </c:pt>
                <c:pt idx="69">
                  <c:v>04.05.2020</c:v>
                </c:pt>
                <c:pt idx="70">
                  <c:v>05.05.2020</c:v>
                </c:pt>
                <c:pt idx="71">
                  <c:v>06.05.2020</c:v>
                </c:pt>
                <c:pt idx="72">
                  <c:v>07.05.2020</c:v>
                </c:pt>
                <c:pt idx="73">
                  <c:v>08.05.2020</c:v>
                </c:pt>
                <c:pt idx="74">
                  <c:v>09.05.2020</c:v>
                </c:pt>
                <c:pt idx="75">
                  <c:v>10.05.2020</c:v>
                </c:pt>
                <c:pt idx="76">
                  <c:v>11.05.2020</c:v>
                </c:pt>
                <c:pt idx="77">
                  <c:v>12.05.2020</c:v>
                </c:pt>
                <c:pt idx="78">
                  <c:v>13.05.2020</c:v>
                </c:pt>
                <c:pt idx="79">
                  <c:v>14.05.2020</c:v>
                </c:pt>
                <c:pt idx="80">
                  <c:v>15.05.2020</c:v>
                </c:pt>
                <c:pt idx="81">
                  <c:v>16.05.2020</c:v>
                </c:pt>
                <c:pt idx="82">
                  <c:v>17.05.2020</c:v>
                </c:pt>
                <c:pt idx="83">
                  <c:v>18.05.2020</c:v>
                </c:pt>
                <c:pt idx="84">
                  <c:v>19.05.2020</c:v>
                </c:pt>
                <c:pt idx="85">
                  <c:v>20.05.2020</c:v>
                </c:pt>
                <c:pt idx="86">
                  <c:v>21.05.2020</c:v>
                </c:pt>
                <c:pt idx="87">
                  <c:v>22.05.2020</c:v>
                </c:pt>
                <c:pt idx="88">
                  <c:v>23.05.2020</c:v>
                </c:pt>
                <c:pt idx="89">
                  <c:v>24.05.2020</c:v>
                </c:pt>
                <c:pt idx="90">
                  <c:v>25.05.2020</c:v>
                </c:pt>
              </c:strCache>
            </c:strRef>
          </c:cat>
          <c:val>
            <c:numRef>
              <c:f>'Fälle-Todesfälle-gesamt'!$E$2:$E$92</c:f>
              <c:numCache>
                <c:formatCode>General</c:formatCode>
                <c:ptCount val="91"/>
                <c:pt idx="13">
                  <c:v>2</c:v>
                </c:pt>
                <c:pt idx="14">
                  <c:v>2</c:v>
                </c:pt>
                <c:pt idx="15">
                  <c:v>3</c:v>
                </c:pt>
                <c:pt idx="16">
                  <c:v>5</c:v>
                </c:pt>
                <c:pt idx="17">
                  <c:v>5</c:v>
                </c:pt>
                <c:pt idx="18">
                  <c:v>8</c:v>
                </c:pt>
                <c:pt idx="19">
                  <c:v>12</c:v>
                </c:pt>
                <c:pt idx="20">
                  <c:v>12</c:v>
                </c:pt>
                <c:pt idx="21">
                  <c:v>12</c:v>
                </c:pt>
                <c:pt idx="22">
                  <c:v>12</c:v>
                </c:pt>
                <c:pt idx="23">
                  <c:v>20</c:v>
                </c:pt>
                <c:pt idx="24">
                  <c:v>31</c:v>
                </c:pt>
                <c:pt idx="25">
                  <c:v>47</c:v>
                </c:pt>
                <c:pt idx="26">
                  <c:v>55</c:v>
                </c:pt>
                <c:pt idx="27">
                  <c:v>86</c:v>
                </c:pt>
                <c:pt idx="28">
                  <c:v>114</c:v>
                </c:pt>
                <c:pt idx="29">
                  <c:v>149</c:v>
                </c:pt>
                <c:pt idx="30">
                  <c:v>198</c:v>
                </c:pt>
                <c:pt idx="31">
                  <c:v>253</c:v>
                </c:pt>
                <c:pt idx="32">
                  <c:v>325</c:v>
                </c:pt>
                <c:pt idx="33">
                  <c:v>389</c:v>
                </c:pt>
                <c:pt idx="34">
                  <c:v>455</c:v>
                </c:pt>
                <c:pt idx="35">
                  <c:v>583</c:v>
                </c:pt>
                <c:pt idx="36">
                  <c:v>732</c:v>
                </c:pt>
                <c:pt idx="37">
                  <c:v>872</c:v>
                </c:pt>
                <c:pt idx="38">
                  <c:v>1017</c:v>
                </c:pt>
                <c:pt idx="39">
                  <c:v>1158</c:v>
                </c:pt>
                <c:pt idx="40">
                  <c:v>1342</c:v>
                </c:pt>
                <c:pt idx="41">
                  <c:v>1434</c:v>
                </c:pt>
                <c:pt idx="42">
                  <c:v>1607</c:v>
                </c:pt>
                <c:pt idx="43">
                  <c:v>1861</c:v>
                </c:pt>
                <c:pt idx="44">
                  <c:v>2107</c:v>
                </c:pt>
                <c:pt idx="45">
                  <c:v>2373</c:v>
                </c:pt>
                <c:pt idx="46">
                  <c:v>2544</c:v>
                </c:pt>
                <c:pt idx="47">
                  <c:v>2673</c:v>
                </c:pt>
                <c:pt idx="48">
                  <c:v>2799</c:v>
                </c:pt>
                <c:pt idx="49">
                  <c:v>2969</c:v>
                </c:pt>
                <c:pt idx="50">
                  <c:v>3254</c:v>
                </c:pt>
                <c:pt idx="51">
                  <c:v>3569</c:v>
                </c:pt>
                <c:pt idx="52">
                  <c:v>3868</c:v>
                </c:pt>
                <c:pt idx="53">
                  <c:v>4110</c:v>
                </c:pt>
                <c:pt idx="54">
                  <c:v>4294</c:v>
                </c:pt>
                <c:pt idx="55">
                  <c:v>4404</c:v>
                </c:pt>
                <c:pt idx="56">
                  <c:v>4598</c:v>
                </c:pt>
                <c:pt idx="57">
                  <c:v>4879</c:v>
                </c:pt>
                <c:pt idx="58">
                  <c:v>5094</c:v>
                </c:pt>
                <c:pt idx="59">
                  <c:v>5321</c:v>
                </c:pt>
                <c:pt idx="60">
                  <c:v>5500</c:v>
                </c:pt>
                <c:pt idx="61">
                  <c:v>5640</c:v>
                </c:pt>
                <c:pt idx="62">
                  <c:v>5750</c:v>
                </c:pt>
                <c:pt idx="63">
                  <c:v>5913</c:v>
                </c:pt>
                <c:pt idx="64">
                  <c:v>6115</c:v>
                </c:pt>
                <c:pt idx="65">
                  <c:v>6288</c:v>
                </c:pt>
                <c:pt idx="66">
                  <c:v>6481</c:v>
                </c:pt>
                <c:pt idx="67">
                  <c:v>6575</c:v>
                </c:pt>
                <c:pt idx="68">
                  <c:v>6649</c:v>
                </c:pt>
                <c:pt idx="69">
                  <c:v>6692</c:v>
                </c:pt>
                <c:pt idx="70">
                  <c:v>6831</c:v>
                </c:pt>
                <c:pt idx="71">
                  <c:v>6996</c:v>
                </c:pt>
                <c:pt idx="72">
                  <c:v>7119</c:v>
                </c:pt>
                <c:pt idx="73">
                  <c:v>7266</c:v>
                </c:pt>
                <c:pt idx="74">
                  <c:v>7369</c:v>
                </c:pt>
                <c:pt idx="75">
                  <c:v>7395</c:v>
                </c:pt>
                <c:pt idx="76">
                  <c:v>7417</c:v>
                </c:pt>
                <c:pt idx="77">
                  <c:v>7533</c:v>
                </c:pt>
                <c:pt idx="78">
                  <c:v>7634</c:v>
                </c:pt>
                <c:pt idx="79">
                  <c:v>7723</c:v>
                </c:pt>
                <c:pt idx="80">
                  <c:v>7824</c:v>
                </c:pt>
                <c:pt idx="81">
                  <c:v>7881</c:v>
                </c:pt>
                <c:pt idx="82">
                  <c:v>7914</c:v>
                </c:pt>
                <c:pt idx="83">
                  <c:v>7935</c:v>
                </c:pt>
                <c:pt idx="84">
                  <c:v>8007</c:v>
                </c:pt>
                <c:pt idx="85">
                  <c:v>8090</c:v>
                </c:pt>
                <c:pt idx="86">
                  <c:v>8147</c:v>
                </c:pt>
                <c:pt idx="87">
                  <c:v>8174</c:v>
                </c:pt>
                <c:pt idx="88">
                  <c:v>8216</c:v>
                </c:pt>
                <c:pt idx="89">
                  <c:v>8247</c:v>
                </c:pt>
                <c:pt idx="90">
                  <c:v>8257</c:v>
                </c:pt>
              </c:numCache>
            </c:numRef>
          </c:val>
          <c:smooth val="0"/>
        </c:ser>
        <c:ser>
          <c:idx val="0"/>
          <c:order val="1"/>
          <c:tx>
            <c:strRef>
              <c:f>'Fälle-Todesfälle-gesamt'!$B$1</c:f>
              <c:strCache>
                <c:ptCount val="1"/>
                <c:pt idx="0">
                  <c:v>Anzahl COVID-19-Fälle</c:v>
                </c:pt>
              </c:strCache>
            </c:strRef>
          </c:tx>
          <c:marker>
            <c:symbol val="none"/>
          </c:marker>
          <c:cat>
            <c:strRef>
              <c:f>'Fälle-Todesfälle-gesamt'!$A$2:$A$92</c:f>
              <c:strCache>
                <c:ptCount val="91"/>
                <c:pt idx="0">
                  <c:v>vor 25.02.2020</c:v>
                </c:pt>
                <c:pt idx="1">
                  <c:v>26.02.2020</c:v>
                </c:pt>
                <c:pt idx="2">
                  <c:v>27.02.2020</c:v>
                </c:pt>
                <c:pt idx="3">
                  <c:v>28.02.2020</c:v>
                </c:pt>
                <c:pt idx="4">
                  <c:v>29.02.2020</c:v>
                </c:pt>
                <c:pt idx="5">
                  <c:v>01.03.2020</c:v>
                </c:pt>
                <c:pt idx="6">
                  <c:v>02.03.2020</c:v>
                </c:pt>
                <c:pt idx="7">
                  <c:v>03.03.2020</c:v>
                </c:pt>
                <c:pt idx="8">
                  <c:v>04.03.2020</c:v>
                </c:pt>
                <c:pt idx="9">
                  <c:v>05.03.2020</c:v>
                </c:pt>
                <c:pt idx="10">
                  <c:v>06.03.2020</c:v>
                </c:pt>
                <c:pt idx="11">
                  <c:v>07.03.2020</c:v>
                </c:pt>
                <c:pt idx="12">
                  <c:v>08.03.2020</c:v>
                </c:pt>
                <c:pt idx="13">
                  <c:v>09.03.2020</c:v>
                </c:pt>
                <c:pt idx="14">
                  <c:v>10.03.2020</c:v>
                </c:pt>
                <c:pt idx="15">
                  <c:v>11.03.2020</c:v>
                </c:pt>
                <c:pt idx="16">
                  <c:v>12.03.2020</c:v>
                </c:pt>
                <c:pt idx="17">
                  <c:v>13.03.2020</c:v>
                </c:pt>
                <c:pt idx="18">
                  <c:v>14.03.2020</c:v>
                </c:pt>
                <c:pt idx="19">
                  <c:v>15.03.2020</c:v>
                </c:pt>
                <c:pt idx="20">
                  <c:v>16.03.2020</c:v>
                </c:pt>
                <c:pt idx="21">
                  <c:v>17.03.2020</c:v>
                </c:pt>
                <c:pt idx="22">
                  <c:v>18.03.2020</c:v>
                </c:pt>
                <c:pt idx="23">
                  <c:v>19.03.2020</c:v>
                </c:pt>
                <c:pt idx="24">
                  <c:v>20.03.2020</c:v>
                </c:pt>
                <c:pt idx="25">
                  <c:v>21.03.2020</c:v>
                </c:pt>
                <c:pt idx="26">
                  <c:v>22.03.2020</c:v>
                </c:pt>
                <c:pt idx="27">
                  <c:v>23.03.2020</c:v>
                </c:pt>
                <c:pt idx="28">
                  <c:v>24.03.2020</c:v>
                </c:pt>
                <c:pt idx="29">
                  <c:v>25.03.2020</c:v>
                </c:pt>
                <c:pt idx="30">
                  <c:v>26.03.2020</c:v>
                </c:pt>
                <c:pt idx="31">
                  <c:v>27.03.2020</c:v>
                </c:pt>
                <c:pt idx="32">
                  <c:v>28.03.2020</c:v>
                </c:pt>
                <c:pt idx="33">
                  <c:v>29.03.2020</c:v>
                </c:pt>
                <c:pt idx="34">
                  <c:v>30.03.2020</c:v>
                </c:pt>
                <c:pt idx="35">
                  <c:v>31.03.2020</c:v>
                </c:pt>
                <c:pt idx="36">
                  <c:v>01.04.2020</c:v>
                </c:pt>
                <c:pt idx="37">
                  <c:v>02.04.2020</c:v>
                </c:pt>
                <c:pt idx="38">
                  <c:v>03.04.2020</c:v>
                </c:pt>
                <c:pt idx="39">
                  <c:v>04.04.2020</c:v>
                </c:pt>
                <c:pt idx="40">
                  <c:v>05.04.2020</c:v>
                </c:pt>
                <c:pt idx="41">
                  <c:v>06.04.2020</c:v>
                </c:pt>
                <c:pt idx="42">
                  <c:v>07.04.2020</c:v>
                </c:pt>
                <c:pt idx="43">
                  <c:v>08.04.2020</c:v>
                </c:pt>
                <c:pt idx="44">
                  <c:v>09.04.2020</c:v>
                </c:pt>
                <c:pt idx="45">
                  <c:v>10.04.2020</c:v>
                </c:pt>
                <c:pt idx="46">
                  <c:v>11.04.2020</c:v>
                </c:pt>
                <c:pt idx="47">
                  <c:v>12.04.2020</c:v>
                </c:pt>
                <c:pt idx="48">
                  <c:v>13.04.2020</c:v>
                </c:pt>
                <c:pt idx="49">
                  <c:v>14.04.2020</c:v>
                </c:pt>
                <c:pt idx="50">
                  <c:v>15.04.2020</c:v>
                </c:pt>
                <c:pt idx="51">
                  <c:v>16.04.2020</c:v>
                </c:pt>
                <c:pt idx="52">
                  <c:v>17.04.2020</c:v>
                </c:pt>
                <c:pt idx="53">
                  <c:v>18.04.2020</c:v>
                </c:pt>
                <c:pt idx="54">
                  <c:v>19.04.2020</c:v>
                </c:pt>
                <c:pt idx="55">
                  <c:v>20.04.2020</c:v>
                </c:pt>
                <c:pt idx="56">
                  <c:v>21.04.2020</c:v>
                </c:pt>
                <c:pt idx="57">
                  <c:v>22.04.2020</c:v>
                </c:pt>
                <c:pt idx="58">
                  <c:v>23.04.2020</c:v>
                </c:pt>
                <c:pt idx="59">
                  <c:v>24.04.2020</c:v>
                </c:pt>
                <c:pt idx="60">
                  <c:v>25.04.2020</c:v>
                </c:pt>
                <c:pt idx="61">
                  <c:v>26.04.2020</c:v>
                </c:pt>
                <c:pt idx="62">
                  <c:v>27.04.2020</c:v>
                </c:pt>
                <c:pt idx="63">
                  <c:v>28.04.2020</c:v>
                </c:pt>
                <c:pt idx="64">
                  <c:v>29.04.2020</c:v>
                </c:pt>
                <c:pt idx="65">
                  <c:v>30.04.2020</c:v>
                </c:pt>
                <c:pt idx="66">
                  <c:v>01.05.2020</c:v>
                </c:pt>
                <c:pt idx="67">
                  <c:v>02.05.2020</c:v>
                </c:pt>
                <c:pt idx="68">
                  <c:v>03.05.2020</c:v>
                </c:pt>
                <c:pt idx="69">
                  <c:v>04.05.2020</c:v>
                </c:pt>
                <c:pt idx="70">
                  <c:v>05.05.2020</c:v>
                </c:pt>
                <c:pt idx="71">
                  <c:v>06.05.2020</c:v>
                </c:pt>
                <c:pt idx="72">
                  <c:v>07.05.2020</c:v>
                </c:pt>
                <c:pt idx="73">
                  <c:v>08.05.2020</c:v>
                </c:pt>
                <c:pt idx="74">
                  <c:v>09.05.2020</c:v>
                </c:pt>
                <c:pt idx="75">
                  <c:v>10.05.2020</c:v>
                </c:pt>
                <c:pt idx="76">
                  <c:v>11.05.2020</c:v>
                </c:pt>
                <c:pt idx="77">
                  <c:v>12.05.2020</c:v>
                </c:pt>
                <c:pt idx="78">
                  <c:v>13.05.2020</c:v>
                </c:pt>
                <c:pt idx="79">
                  <c:v>14.05.2020</c:v>
                </c:pt>
                <c:pt idx="80">
                  <c:v>15.05.2020</c:v>
                </c:pt>
                <c:pt idx="81">
                  <c:v>16.05.2020</c:v>
                </c:pt>
                <c:pt idx="82">
                  <c:v>17.05.2020</c:v>
                </c:pt>
                <c:pt idx="83">
                  <c:v>18.05.2020</c:v>
                </c:pt>
                <c:pt idx="84">
                  <c:v>19.05.2020</c:v>
                </c:pt>
                <c:pt idx="85">
                  <c:v>20.05.2020</c:v>
                </c:pt>
                <c:pt idx="86">
                  <c:v>21.05.2020</c:v>
                </c:pt>
                <c:pt idx="87">
                  <c:v>22.05.2020</c:v>
                </c:pt>
                <c:pt idx="88">
                  <c:v>23.05.2020</c:v>
                </c:pt>
                <c:pt idx="89">
                  <c:v>24.05.2020</c:v>
                </c:pt>
                <c:pt idx="90">
                  <c:v>25.05.2020</c:v>
                </c:pt>
              </c:strCache>
            </c:strRef>
          </c:cat>
          <c:val>
            <c:numRef>
              <c:f>'Fälle-Todesfälle-gesamt'!$B$2:$B$92</c:f>
              <c:numCache>
                <c:formatCode>General</c:formatCode>
                <c:ptCount val="91"/>
                <c:pt idx="0">
                  <c:v>16</c:v>
                </c:pt>
                <c:pt idx="1">
                  <c:v>21</c:v>
                </c:pt>
                <c:pt idx="2">
                  <c:v>26</c:v>
                </c:pt>
                <c:pt idx="3">
                  <c:v>53</c:v>
                </c:pt>
                <c:pt idx="4">
                  <c:v>66</c:v>
                </c:pt>
                <c:pt idx="5">
                  <c:v>117</c:v>
                </c:pt>
                <c:pt idx="6">
                  <c:v>150</c:v>
                </c:pt>
                <c:pt idx="7">
                  <c:v>188</c:v>
                </c:pt>
                <c:pt idx="8">
                  <c:v>240</c:v>
                </c:pt>
                <c:pt idx="9">
                  <c:v>349</c:v>
                </c:pt>
                <c:pt idx="10">
                  <c:v>534</c:v>
                </c:pt>
                <c:pt idx="11">
                  <c:v>684</c:v>
                </c:pt>
                <c:pt idx="12">
                  <c:v>847</c:v>
                </c:pt>
                <c:pt idx="13">
                  <c:v>1112</c:v>
                </c:pt>
                <c:pt idx="14">
                  <c:v>1296</c:v>
                </c:pt>
                <c:pt idx="15">
                  <c:v>1567</c:v>
                </c:pt>
                <c:pt idx="16">
                  <c:v>2369</c:v>
                </c:pt>
                <c:pt idx="17">
                  <c:v>3062</c:v>
                </c:pt>
                <c:pt idx="18">
                  <c:v>3795</c:v>
                </c:pt>
                <c:pt idx="19">
                  <c:v>4838</c:v>
                </c:pt>
                <c:pt idx="20">
                  <c:v>6012</c:v>
                </c:pt>
                <c:pt idx="21">
                  <c:v>7156</c:v>
                </c:pt>
                <c:pt idx="22">
                  <c:v>8198</c:v>
                </c:pt>
                <c:pt idx="23">
                  <c:v>10999</c:v>
                </c:pt>
                <c:pt idx="24">
                  <c:v>13957</c:v>
                </c:pt>
                <c:pt idx="25">
                  <c:v>16662</c:v>
                </c:pt>
                <c:pt idx="26">
                  <c:v>18610</c:v>
                </c:pt>
                <c:pt idx="27" formatCode="#,##0">
                  <c:v>22672</c:v>
                </c:pt>
                <c:pt idx="28">
                  <c:v>27436</c:v>
                </c:pt>
                <c:pt idx="29">
                  <c:v>31554</c:v>
                </c:pt>
                <c:pt idx="30">
                  <c:v>36508</c:v>
                </c:pt>
                <c:pt idx="31">
                  <c:v>42288</c:v>
                </c:pt>
                <c:pt idx="32">
                  <c:v>48582</c:v>
                </c:pt>
                <c:pt idx="33">
                  <c:v>52547</c:v>
                </c:pt>
                <c:pt idx="34">
                  <c:v>57298</c:v>
                </c:pt>
                <c:pt idx="35">
                  <c:v>61913</c:v>
                </c:pt>
                <c:pt idx="36">
                  <c:v>67366</c:v>
                </c:pt>
                <c:pt idx="37">
                  <c:v>73522</c:v>
                </c:pt>
                <c:pt idx="38">
                  <c:v>79696</c:v>
                </c:pt>
                <c:pt idx="39">
                  <c:v>85778</c:v>
                </c:pt>
                <c:pt idx="40">
                  <c:v>91714</c:v>
                </c:pt>
                <c:pt idx="41">
                  <c:v>95391</c:v>
                </c:pt>
                <c:pt idx="42">
                  <c:v>99225</c:v>
                </c:pt>
                <c:pt idx="43">
                  <c:v>103228</c:v>
                </c:pt>
                <c:pt idx="44">
                  <c:v>108202</c:v>
                </c:pt>
                <c:pt idx="45">
                  <c:v>113525</c:v>
                </c:pt>
                <c:pt idx="46">
                  <c:v>117658</c:v>
                </c:pt>
                <c:pt idx="47">
                  <c:v>120479</c:v>
                </c:pt>
                <c:pt idx="48">
                  <c:v>123016</c:v>
                </c:pt>
                <c:pt idx="49">
                  <c:v>125098</c:v>
                </c:pt>
                <c:pt idx="50">
                  <c:v>127584</c:v>
                </c:pt>
                <c:pt idx="51">
                  <c:v>130450</c:v>
                </c:pt>
                <c:pt idx="52">
                  <c:v>133830</c:v>
                </c:pt>
                <c:pt idx="53">
                  <c:v>137439</c:v>
                </c:pt>
                <c:pt idx="54">
                  <c:v>139897</c:v>
                </c:pt>
                <c:pt idx="55">
                  <c:v>141672</c:v>
                </c:pt>
                <c:pt idx="56">
                  <c:v>143457</c:v>
                </c:pt>
                <c:pt idx="57">
                  <c:v>145694</c:v>
                </c:pt>
                <c:pt idx="58">
                  <c:v>148046</c:v>
                </c:pt>
                <c:pt idx="59">
                  <c:v>150383</c:v>
                </c:pt>
                <c:pt idx="60">
                  <c:v>152438</c:v>
                </c:pt>
                <c:pt idx="61">
                  <c:v>154175</c:v>
                </c:pt>
                <c:pt idx="62">
                  <c:v>155193</c:v>
                </c:pt>
                <c:pt idx="63">
                  <c:v>156337</c:v>
                </c:pt>
                <c:pt idx="64">
                  <c:v>157641</c:v>
                </c:pt>
                <c:pt idx="65">
                  <c:v>159119</c:v>
                </c:pt>
                <c:pt idx="66">
                  <c:v>160758</c:v>
                </c:pt>
                <c:pt idx="67">
                  <c:v>161703</c:v>
                </c:pt>
                <c:pt idx="68">
                  <c:v>162496</c:v>
                </c:pt>
                <c:pt idx="69">
                  <c:v>163175</c:v>
                </c:pt>
                <c:pt idx="70">
                  <c:v>163860</c:v>
                </c:pt>
                <c:pt idx="71">
                  <c:v>164807</c:v>
                </c:pt>
                <c:pt idx="72">
                  <c:v>166091</c:v>
                </c:pt>
                <c:pt idx="73">
                  <c:v>167300</c:v>
                </c:pt>
                <c:pt idx="74">
                  <c:v>168551</c:v>
                </c:pt>
                <c:pt idx="75">
                  <c:v>169218</c:v>
                </c:pt>
                <c:pt idx="76">
                  <c:v>169575</c:v>
                </c:pt>
                <c:pt idx="77">
                  <c:v>170508</c:v>
                </c:pt>
                <c:pt idx="78">
                  <c:v>171306</c:v>
                </c:pt>
                <c:pt idx="79">
                  <c:v>172239</c:v>
                </c:pt>
                <c:pt idx="80">
                  <c:v>173152</c:v>
                </c:pt>
                <c:pt idx="81">
                  <c:v>173772</c:v>
                </c:pt>
                <c:pt idx="82">
                  <c:v>174355</c:v>
                </c:pt>
                <c:pt idx="83">
                  <c:v>174697</c:v>
                </c:pt>
                <c:pt idx="84">
                  <c:v>175210</c:v>
                </c:pt>
                <c:pt idx="85">
                  <c:v>176007</c:v>
                </c:pt>
                <c:pt idx="86">
                  <c:v>176752</c:v>
                </c:pt>
                <c:pt idx="87">
                  <c:v>177212</c:v>
                </c:pt>
                <c:pt idx="88">
                  <c:v>177850</c:v>
                </c:pt>
                <c:pt idx="89">
                  <c:v>178281</c:v>
                </c:pt>
                <c:pt idx="90">
                  <c:v>178570</c:v>
                </c:pt>
              </c:numCache>
            </c:numRef>
          </c:val>
          <c:smooth val="0"/>
        </c:ser>
        <c:dLbls>
          <c:showLegendKey val="0"/>
          <c:showVal val="0"/>
          <c:showCatName val="0"/>
          <c:showSerName val="0"/>
          <c:showPercent val="0"/>
          <c:showBubbleSize val="0"/>
        </c:dLbls>
        <c:marker val="1"/>
        <c:smooth val="0"/>
        <c:axId val="154701824"/>
        <c:axId val="154703360"/>
      </c:lineChart>
      <c:lineChart>
        <c:grouping val="standard"/>
        <c:varyColors val="0"/>
        <c:ser>
          <c:idx val="2"/>
          <c:order val="2"/>
          <c:tx>
            <c:strRef>
              <c:f>'Fälle-Todesfälle-gesamt'!$G$1</c:f>
              <c:strCache>
                <c:ptCount val="1"/>
                <c:pt idx="0">
                  <c:v>Fall-Verstorbenen-Anteil</c:v>
                </c:pt>
              </c:strCache>
            </c:strRef>
          </c:tx>
          <c:marker>
            <c:symbol val="none"/>
          </c:marker>
          <c:val>
            <c:numRef>
              <c:f>'Fälle-Todesfälle-gesamt'!$G$2:$G$92</c:f>
              <c:numCache>
                <c:formatCode>General</c:formatCode>
                <c:ptCount val="91"/>
                <c:pt idx="13" formatCode="0.00%">
                  <c:v>1.7985611510791368E-3</c:v>
                </c:pt>
                <c:pt idx="14" formatCode="0.00%">
                  <c:v>1.5432098765432098E-3</c:v>
                </c:pt>
                <c:pt idx="15" formatCode="0.00%">
                  <c:v>1.9144862795149968E-3</c:v>
                </c:pt>
                <c:pt idx="16" formatCode="0.00%">
                  <c:v>2.1105951878429719E-3</c:v>
                </c:pt>
                <c:pt idx="17" formatCode="0.00%">
                  <c:v>1.6329196603527107E-3</c:v>
                </c:pt>
                <c:pt idx="18" formatCode="0.00%">
                  <c:v>2.1080368906455861E-3</c:v>
                </c:pt>
                <c:pt idx="19" formatCode="0.00%">
                  <c:v>2.4803637866887144E-3</c:v>
                </c:pt>
                <c:pt idx="20" formatCode="0.00%">
                  <c:v>1.996007984031936E-3</c:v>
                </c:pt>
                <c:pt idx="21" formatCode="0.00%">
                  <c:v>1.6769144773616546E-3</c:v>
                </c:pt>
                <c:pt idx="22" formatCode="0.00%">
                  <c:v>1.463771651622347E-3</c:v>
                </c:pt>
                <c:pt idx="23" formatCode="0.00%">
                  <c:v>1.8183471224656788E-3</c:v>
                </c:pt>
                <c:pt idx="24" formatCode="0.00%">
                  <c:v>2.2211076878985454E-3</c:v>
                </c:pt>
                <c:pt idx="25" formatCode="0.00%">
                  <c:v>2.8207898211499221E-3</c:v>
                </c:pt>
                <c:pt idx="26" formatCode="0.00%">
                  <c:v>2.9554003224073078E-3</c:v>
                </c:pt>
                <c:pt idx="27" formatCode="0.00%">
                  <c:v>3.7932251235003531E-3</c:v>
                </c:pt>
                <c:pt idx="28" formatCode="0.00%">
                  <c:v>4.1551246537396124E-3</c:v>
                </c:pt>
                <c:pt idx="29" formatCode="0.00%">
                  <c:v>4.7220637637066616E-3</c:v>
                </c:pt>
                <c:pt idx="30" formatCode="0.00%">
                  <c:v>5.4234688287498629E-3</c:v>
                </c:pt>
                <c:pt idx="31" formatCode="0.00%">
                  <c:v>5.9827847143397658E-3</c:v>
                </c:pt>
                <c:pt idx="32" formatCode="0.00%">
                  <c:v>6.6897204726030215E-3</c:v>
                </c:pt>
                <c:pt idx="33" formatCode="0.00%">
                  <c:v>7.4028964546025465E-3</c:v>
                </c:pt>
                <c:pt idx="34" formatCode="0.00%">
                  <c:v>7.9409403469580097E-3</c:v>
                </c:pt>
                <c:pt idx="35" formatCode="0.00%">
                  <c:v>9.4164391969376385E-3</c:v>
                </c:pt>
                <c:pt idx="36" formatCode="0.00%">
                  <c:v>1.0866015497431939E-2</c:v>
                </c:pt>
                <c:pt idx="37" formatCode="0.00%">
                  <c:v>1.1860395527869209E-2</c:v>
                </c:pt>
                <c:pt idx="38" formatCode="0.00%">
                  <c:v>1.276099176872114E-2</c:v>
                </c:pt>
                <c:pt idx="39" formatCode="0.00%">
                  <c:v>1.3499965025997342E-2</c:v>
                </c:pt>
                <c:pt idx="40" formatCode="0.00%">
                  <c:v>1.4632444337832827E-2</c:v>
                </c:pt>
                <c:pt idx="41" formatCode="0.00%">
                  <c:v>1.5032864735666887E-2</c:v>
                </c:pt>
                <c:pt idx="42" formatCode="0.00%">
                  <c:v>1.6195515243134291E-2</c:v>
                </c:pt>
                <c:pt idx="43" formatCode="0.00%">
                  <c:v>1.8028054403843918E-2</c:v>
                </c:pt>
                <c:pt idx="44" formatCode="0.00%">
                  <c:v>1.9472837840335669E-2</c:v>
                </c:pt>
                <c:pt idx="45" formatCode="0.00%">
                  <c:v>2.0902884827130586E-2</c:v>
                </c:pt>
                <c:pt idx="46" formatCode="0.00%">
                  <c:v>2.1621989155008584E-2</c:v>
                </c:pt>
                <c:pt idx="47" formatCode="0.00%">
                  <c:v>2.2186439130470869E-2</c:v>
                </c:pt>
                <c:pt idx="48" formatCode="0.00%">
                  <c:v>2.275313780321259E-2</c:v>
                </c:pt>
                <c:pt idx="49" formatCode="0.00%">
                  <c:v>2.3733393019872422E-2</c:v>
                </c:pt>
                <c:pt idx="50" formatCode="0.00%">
                  <c:v>2.5504765487835465E-2</c:v>
                </c:pt>
                <c:pt idx="51" formatCode="0.00%">
                  <c:v>2.7359141433499424E-2</c:v>
                </c:pt>
                <c:pt idx="52" formatCode="0.00%">
                  <c:v>2.8902338788014646E-2</c:v>
                </c:pt>
                <c:pt idx="53" formatCode="0.00%">
                  <c:v>2.9904175670661167E-2</c:v>
                </c:pt>
                <c:pt idx="54" formatCode="0.00%">
                  <c:v>3.069401059350808E-2</c:v>
                </c:pt>
                <c:pt idx="55" formatCode="0.00%">
                  <c:v>3.1085888531255292E-2</c:v>
                </c:pt>
                <c:pt idx="56" formatCode="0.00%">
                  <c:v>3.2051416103780227E-2</c:v>
                </c:pt>
                <c:pt idx="57" formatCode="0.000%">
                  <c:v>3.3487995387593172E-2</c:v>
                </c:pt>
                <c:pt idx="58" formatCode="0.00%">
                  <c:v>3.4408224470772596E-2</c:v>
                </c:pt>
                <c:pt idx="59" formatCode="0.00%">
                  <c:v>3.5382988768677313E-2</c:v>
                </c:pt>
                <c:pt idx="60" formatCode="0.00%">
                  <c:v>3.6080242459229327E-2</c:v>
                </c:pt>
                <c:pt idx="61" formatCode="0.00%">
                  <c:v>3.6581806388843847E-2</c:v>
                </c:pt>
                <c:pt idx="62" formatCode="0.00%">
                  <c:v>3.7050640170626252E-2</c:v>
                </c:pt>
                <c:pt idx="63" formatCode="0.00%">
                  <c:v>3.7822140632096046E-2</c:v>
                </c:pt>
                <c:pt idx="64" formatCode="0.00%">
                  <c:v>3.8790669939926796E-2</c:v>
                </c:pt>
                <c:pt idx="65" formatCode="0.000%">
                  <c:v>3.9517593750589185E-2</c:v>
                </c:pt>
                <c:pt idx="66" formatCode="0.00%">
                  <c:v>4.0315256472461709E-2</c:v>
                </c:pt>
                <c:pt idx="67" formatCode="0.00%">
                  <c:v>4.0660964855321176E-2</c:v>
                </c:pt>
                <c:pt idx="68" formatCode="0.00%">
                  <c:v>4.0917930287514767E-2</c:v>
                </c:pt>
                <c:pt idx="69" formatCode="0.00%">
                  <c:v>4.1011184311322203E-2</c:v>
                </c:pt>
                <c:pt idx="70" formatCode="0.00%">
                  <c:v>4.168802636396924E-2</c:v>
                </c:pt>
                <c:pt idx="71" formatCode="0.00%">
                  <c:v>4.2449653230748695E-2</c:v>
                </c:pt>
                <c:pt idx="72" formatCode="0.000%">
                  <c:v>4.2862045505174876E-2</c:v>
                </c:pt>
                <c:pt idx="73" formatCode="0.00%">
                  <c:v>4.3430962343096235E-2</c:v>
                </c:pt>
                <c:pt idx="74" formatCode="0.00%">
                  <c:v>4.3719705015099287E-2</c:v>
                </c:pt>
                <c:pt idx="75" formatCode="0.00%">
                  <c:v>4.3701024713682944E-2</c:v>
                </c:pt>
                <c:pt idx="76" formatCode="0.00%">
                  <c:v>4.3738758661359282E-2</c:v>
                </c:pt>
                <c:pt idx="77" formatCode="0.00%">
                  <c:v>4.417974523189528E-2</c:v>
                </c:pt>
                <c:pt idx="78" formatCode="0.00%">
                  <c:v>4.4563529590323746E-2</c:v>
                </c:pt>
                <c:pt idx="79" formatCode="0.00%">
                  <c:v>4.4838857633869217E-2</c:v>
                </c:pt>
                <c:pt idx="80" formatCode="0.00%">
                  <c:v>4.5185732766586585E-2</c:v>
                </c:pt>
                <c:pt idx="81" formatCode="0.00%">
                  <c:v>4.5352530902561979E-2</c:v>
                </c:pt>
                <c:pt idx="82" formatCode="0.00%">
                  <c:v>4.539015227552981E-2</c:v>
                </c:pt>
                <c:pt idx="83" formatCode="0.00%">
                  <c:v>4.5421501227840201E-2</c:v>
                </c:pt>
                <c:pt idx="84" formatCode="0.00%">
                  <c:v>4.569944637863136E-2</c:v>
                </c:pt>
                <c:pt idx="85" formatCode="0.00%">
                  <c:v>4.596408097405217E-2</c:v>
                </c:pt>
                <c:pt idx="86" formatCode="0.00%">
                  <c:v>4.6092830632750971E-2</c:v>
                </c:pt>
                <c:pt idx="87" formatCode="0.00%">
                  <c:v>4.6125544545516102E-2</c:v>
                </c:pt>
                <c:pt idx="88" formatCode="0.00%">
                  <c:v>4.6196232780432951E-2</c:v>
                </c:pt>
                <c:pt idx="89" formatCode="0.00%">
                  <c:v>4.6258434718225723E-2</c:v>
                </c:pt>
                <c:pt idx="90" formatCode="0.00%">
                  <c:v>4.623956991655933E-2</c:v>
                </c:pt>
              </c:numCache>
            </c:numRef>
          </c:val>
          <c:smooth val="0"/>
        </c:ser>
        <c:dLbls>
          <c:showLegendKey val="0"/>
          <c:showVal val="0"/>
          <c:showCatName val="0"/>
          <c:showSerName val="0"/>
          <c:showPercent val="0"/>
          <c:showBubbleSize val="0"/>
        </c:dLbls>
        <c:marker val="1"/>
        <c:smooth val="0"/>
        <c:axId val="154711552"/>
        <c:axId val="154705280"/>
      </c:lineChart>
      <c:catAx>
        <c:axId val="154701824"/>
        <c:scaling>
          <c:orientation val="minMax"/>
        </c:scaling>
        <c:delete val="0"/>
        <c:axPos val="b"/>
        <c:majorTickMark val="out"/>
        <c:minorTickMark val="none"/>
        <c:tickLblPos val="nextTo"/>
        <c:crossAx val="154703360"/>
        <c:crosses val="autoZero"/>
        <c:auto val="1"/>
        <c:lblAlgn val="ctr"/>
        <c:lblOffset val="100"/>
        <c:tickLblSkip val="2"/>
        <c:noMultiLvlLbl val="0"/>
      </c:catAx>
      <c:valAx>
        <c:axId val="154703360"/>
        <c:scaling>
          <c:logBase val="10"/>
          <c:orientation val="minMax"/>
        </c:scaling>
        <c:delete val="0"/>
        <c:axPos val="l"/>
        <c:majorGridlines/>
        <c:title>
          <c:tx>
            <c:rich>
              <a:bodyPr rot="-5400000" vert="horz"/>
              <a:lstStyle/>
              <a:p>
                <a:pPr>
                  <a:defRPr/>
                </a:pPr>
                <a:r>
                  <a:rPr lang="en-US"/>
                  <a:t>Anzahl COVID-19-Fälle bzw. -Todesfälle (logarithmisch)</a:t>
                </a:r>
              </a:p>
            </c:rich>
          </c:tx>
          <c:layout/>
          <c:overlay val="0"/>
        </c:title>
        <c:numFmt formatCode="#,##0" sourceLinked="0"/>
        <c:majorTickMark val="out"/>
        <c:minorTickMark val="none"/>
        <c:tickLblPos val="nextTo"/>
        <c:crossAx val="154701824"/>
        <c:crosses val="autoZero"/>
        <c:crossBetween val="between"/>
      </c:valAx>
      <c:valAx>
        <c:axId val="154705280"/>
        <c:scaling>
          <c:orientation val="minMax"/>
          <c:max val="8.0000000000000016E-2"/>
        </c:scaling>
        <c:delete val="0"/>
        <c:axPos val="r"/>
        <c:title>
          <c:tx>
            <c:rich>
              <a:bodyPr rot="-5400000" vert="horz"/>
              <a:lstStyle/>
              <a:p>
                <a:pPr>
                  <a:defRPr/>
                </a:pPr>
                <a:r>
                  <a:rPr lang="en-US"/>
                  <a:t>Fall-Verstorbenen-Anteil</a:t>
                </a:r>
              </a:p>
            </c:rich>
          </c:tx>
          <c:layout/>
          <c:overlay val="0"/>
        </c:title>
        <c:numFmt formatCode="0%" sourceLinked="0"/>
        <c:majorTickMark val="out"/>
        <c:minorTickMark val="none"/>
        <c:tickLblPos val="nextTo"/>
        <c:crossAx val="154711552"/>
        <c:crosses val="max"/>
        <c:crossBetween val="between"/>
      </c:valAx>
      <c:catAx>
        <c:axId val="154711552"/>
        <c:scaling>
          <c:orientation val="minMax"/>
        </c:scaling>
        <c:delete val="1"/>
        <c:axPos val="b"/>
        <c:majorTickMark val="out"/>
        <c:minorTickMark val="none"/>
        <c:tickLblPos val="nextTo"/>
        <c:crossAx val="154705280"/>
        <c:crosses val="autoZero"/>
        <c:auto val="1"/>
        <c:lblAlgn val="ctr"/>
        <c:lblOffset val="100"/>
        <c:noMultiLvlLbl val="0"/>
      </c:catAx>
    </c:plotArea>
    <c:legend>
      <c:legendPos val="t"/>
      <c:layout/>
      <c:overlay val="0"/>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81468776798941"/>
          <c:y val="4.6770773765011216E-2"/>
          <c:w val="0.83855314960629923"/>
          <c:h val="0.80950847053209263"/>
        </c:manualLayout>
      </c:layout>
      <c:barChart>
        <c:barDir val="col"/>
        <c:grouping val="clustered"/>
        <c:varyColors val="0"/>
        <c:ser>
          <c:idx val="0"/>
          <c:order val="0"/>
          <c:tx>
            <c:strRef>
              <c:f>'AG10-Geschlecht'!$A$21</c:f>
              <c:strCache>
                <c:ptCount val="1"/>
                <c:pt idx="0">
                  <c:v>männlich</c:v>
                </c:pt>
              </c:strCache>
            </c:strRef>
          </c:tx>
          <c:invertIfNegative val="0"/>
          <c:cat>
            <c:strRef>
              <c:f>'AG10-Geschlecht'!$B$20:$L$20</c:f>
              <c:strCache>
                <c:ptCount val="11"/>
                <c:pt idx="0">
                  <c:v>0-9</c:v>
                </c:pt>
                <c:pt idx="1">
                  <c:v>10-19</c:v>
                </c:pt>
                <c:pt idx="2">
                  <c:v>20-29</c:v>
                </c:pt>
                <c:pt idx="3">
                  <c:v>30-39</c:v>
                </c:pt>
                <c:pt idx="4">
                  <c:v>40-49</c:v>
                </c:pt>
                <c:pt idx="5">
                  <c:v>50-59</c:v>
                </c:pt>
                <c:pt idx="6">
                  <c:v>60-69</c:v>
                </c:pt>
                <c:pt idx="7">
                  <c:v>70-79</c:v>
                </c:pt>
                <c:pt idx="8">
                  <c:v>80-89</c:v>
                </c:pt>
                <c:pt idx="9">
                  <c:v>90-99</c:v>
                </c:pt>
                <c:pt idx="10">
                  <c:v>100+</c:v>
                </c:pt>
              </c:strCache>
            </c:strRef>
          </c:cat>
          <c:val>
            <c:numRef>
              <c:f>'AG10-Geschlecht'!$B$21:$L$21</c:f>
              <c:numCache>
                <c:formatCode>0.00</c:formatCode>
                <c:ptCount val="11"/>
                <c:pt idx="0">
                  <c:v>47.469447159399998</c:v>
                </c:pt>
                <c:pt idx="1">
                  <c:v>93.909212904900002</c:v>
                </c:pt>
                <c:pt idx="2">
                  <c:v>246.53219456049999</c:v>
                </c:pt>
                <c:pt idx="3">
                  <c:v>232.73650816009999</c:v>
                </c:pt>
                <c:pt idx="4">
                  <c:v>226.8398988372</c:v>
                </c:pt>
                <c:pt idx="5">
                  <c:v>257.05276351629999</c:v>
                </c:pt>
                <c:pt idx="6">
                  <c:v>206.8468324138</c:v>
                </c:pt>
                <c:pt idx="7">
                  <c:v>204.4602033939</c:v>
                </c:pt>
                <c:pt idx="8">
                  <c:v>332.49312116369998</c:v>
                </c:pt>
                <c:pt idx="9">
                  <c:v>599.0019901375</c:v>
                </c:pt>
                <c:pt idx="10">
                  <c:v>705.51345701590003</c:v>
                </c:pt>
              </c:numCache>
            </c:numRef>
          </c:val>
        </c:ser>
        <c:ser>
          <c:idx val="1"/>
          <c:order val="1"/>
          <c:tx>
            <c:strRef>
              <c:f>'AG10-Geschlecht'!$A$22</c:f>
              <c:strCache>
                <c:ptCount val="1"/>
                <c:pt idx="0">
                  <c:v>weiblich</c:v>
                </c:pt>
              </c:strCache>
            </c:strRef>
          </c:tx>
          <c:invertIfNegative val="0"/>
          <c:cat>
            <c:strRef>
              <c:f>'AG10-Geschlecht'!$B$20:$L$20</c:f>
              <c:strCache>
                <c:ptCount val="11"/>
                <c:pt idx="0">
                  <c:v>0-9</c:v>
                </c:pt>
                <c:pt idx="1">
                  <c:v>10-19</c:v>
                </c:pt>
                <c:pt idx="2">
                  <c:v>20-29</c:v>
                </c:pt>
                <c:pt idx="3">
                  <c:v>30-39</c:v>
                </c:pt>
                <c:pt idx="4">
                  <c:v>40-49</c:v>
                </c:pt>
                <c:pt idx="5">
                  <c:v>50-59</c:v>
                </c:pt>
                <c:pt idx="6">
                  <c:v>60-69</c:v>
                </c:pt>
                <c:pt idx="7">
                  <c:v>70-79</c:v>
                </c:pt>
                <c:pt idx="8">
                  <c:v>80-89</c:v>
                </c:pt>
                <c:pt idx="9">
                  <c:v>90-99</c:v>
                </c:pt>
                <c:pt idx="10">
                  <c:v>100+</c:v>
                </c:pt>
              </c:strCache>
            </c:strRef>
          </c:cat>
          <c:val>
            <c:numRef>
              <c:f>'AG10-Geschlecht'!$B$22:$L$22</c:f>
              <c:numCache>
                <c:formatCode>0.00</c:formatCode>
                <c:ptCount val="11"/>
                <c:pt idx="0">
                  <c:v>45.729184078099998</c:v>
                </c:pt>
                <c:pt idx="1">
                  <c:v>109.2888535317</c:v>
                </c:pt>
                <c:pt idx="2">
                  <c:v>284.31636068239999</c:v>
                </c:pt>
                <c:pt idx="3">
                  <c:v>237.9210667506</c:v>
                </c:pt>
                <c:pt idx="4">
                  <c:v>267.38968632059999</c:v>
                </c:pt>
                <c:pt idx="5">
                  <c:v>281.53771409019998</c:v>
                </c:pt>
                <c:pt idx="6">
                  <c:v>173.3319897911</c:v>
                </c:pt>
                <c:pt idx="7">
                  <c:v>158.76580788979999</c:v>
                </c:pt>
                <c:pt idx="8">
                  <c:v>323.88410426920001</c:v>
                </c:pt>
                <c:pt idx="9">
                  <c:v>656.75939011440005</c:v>
                </c:pt>
                <c:pt idx="10">
                  <c:v>673.30999192030004</c:v>
                </c:pt>
              </c:numCache>
            </c:numRef>
          </c:val>
        </c:ser>
        <c:dLbls>
          <c:showLegendKey val="0"/>
          <c:showVal val="0"/>
          <c:showCatName val="0"/>
          <c:showSerName val="0"/>
          <c:showPercent val="0"/>
          <c:showBubbleSize val="0"/>
        </c:dLbls>
        <c:gapWidth val="100"/>
        <c:axId val="154306048"/>
        <c:axId val="154307968"/>
      </c:barChart>
      <c:catAx>
        <c:axId val="154306048"/>
        <c:scaling>
          <c:orientation val="minMax"/>
        </c:scaling>
        <c:delete val="0"/>
        <c:axPos val="b"/>
        <c:title>
          <c:tx>
            <c:rich>
              <a:bodyPr/>
              <a:lstStyle/>
              <a:p>
                <a:pPr>
                  <a:defRPr/>
                </a:pPr>
                <a:r>
                  <a:rPr lang="de-DE"/>
                  <a:t>Altersgruppe (Jahre)</a:t>
                </a:r>
              </a:p>
            </c:rich>
          </c:tx>
          <c:overlay val="0"/>
        </c:title>
        <c:numFmt formatCode="0.000" sourceLinked="1"/>
        <c:majorTickMark val="out"/>
        <c:minorTickMark val="none"/>
        <c:tickLblPos val="nextTo"/>
        <c:crossAx val="154307968"/>
        <c:crosses val="autoZero"/>
        <c:auto val="1"/>
        <c:lblAlgn val="ctr"/>
        <c:lblOffset val="100"/>
        <c:noMultiLvlLbl val="0"/>
      </c:catAx>
      <c:valAx>
        <c:axId val="154307968"/>
        <c:scaling>
          <c:orientation val="minMax"/>
        </c:scaling>
        <c:delete val="0"/>
        <c:axPos val="l"/>
        <c:title>
          <c:tx>
            <c:rich>
              <a:bodyPr rot="-5400000" vert="horz"/>
              <a:lstStyle/>
              <a:p>
                <a:pPr>
                  <a:defRPr/>
                </a:pPr>
                <a:r>
                  <a:rPr lang="en-US"/>
                  <a:t>COVID-19-Fälle/100.000 Einw.</a:t>
                </a:r>
              </a:p>
            </c:rich>
          </c:tx>
          <c:layout>
            <c:manualLayout>
              <c:xMode val="edge"/>
              <c:yMode val="edge"/>
              <c:x val="1.6666666666666666E-2"/>
              <c:y val="0.21526319626713328"/>
            </c:manualLayout>
          </c:layout>
          <c:overlay val="0"/>
        </c:title>
        <c:numFmt formatCode="0" sourceLinked="0"/>
        <c:majorTickMark val="out"/>
        <c:minorTickMark val="none"/>
        <c:tickLblPos val="nextTo"/>
        <c:crossAx val="154306048"/>
        <c:crosses val="autoZero"/>
        <c:crossBetween val="between"/>
      </c:valAx>
    </c:plotArea>
    <c:legend>
      <c:legendPos val="t"/>
      <c:layout>
        <c:manualLayout>
          <c:xMode val="edge"/>
          <c:yMode val="edge"/>
          <c:x val="0.71078045937327139"/>
          <c:y val="7.8212313439291914E-2"/>
          <c:w val="0.21587425334209462"/>
          <c:h val="6.7347928077516703E-2"/>
        </c:manualLayout>
      </c:layout>
      <c:overlay val="0"/>
    </c:legend>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2"/>
          <c:order val="0"/>
          <c:tx>
            <c:strRef>
              <c:f>'AG10-Meldewoche'!$B$5</c:f>
              <c:strCache>
                <c:ptCount val="1"/>
                <c:pt idx="0">
                  <c:v>0-9</c:v>
                </c:pt>
              </c:strCache>
            </c:strRef>
          </c:tx>
          <c:spPr>
            <a:solidFill>
              <a:schemeClr val="accent1">
                <a:lumMod val="40000"/>
                <a:lumOff val="6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'AG10-Meldewoche'!$B$15:$B$26</c:f>
              <c:numCache>
                <c:formatCode>General</c:formatCode>
                <c:ptCount val="12"/>
                <c:pt idx="0">
                  <c:v>19</c:v>
                </c:pt>
                <c:pt idx="1">
                  <c:v>94</c:v>
                </c:pt>
                <c:pt idx="2">
                  <c:v>308</c:v>
                </c:pt>
                <c:pt idx="3">
                  <c:v>508</c:v>
                </c:pt>
                <c:pt idx="4">
                  <c:v>572</c:v>
                </c:pt>
                <c:pt idx="5">
                  <c:v>472</c:v>
                </c:pt>
                <c:pt idx="6">
                  <c:v>322</c:v>
                </c:pt>
                <c:pt idx="7">
                  <c:v>339</c:v>
                </c:pt>
                <c:pt idx="8">
                  <c:v>248</c:v>
                </c:pt>
                <c:pt idx="9">
                  <c:v>239</c:v>
                </c:pt>
                <c:pt idx="10">
                  <c:v>224</c:v>
                </c:pt>
                <c:pt idx="11">
                  <c:v>198</c:v>
                </c:pt>
              </c:numCache>
            </c:numRef>
          </c:val>
        </c:ser>
        <c:ser>
          <c:idx val="3"/>
          <c:order val="1"/>
          <c:tx>
            <c:strRef>
              <c:f>'AG10-Meldewoche'!$C$5</c:f>
              <c:strCache>
                <c:ptCount val="1"/>
                <c:pt idx="0">
                  <c:v>10-19</c:v>
                </c:pt>
              </c:strCache>
            </c:strRef>
          </c:tx>
          <c:spPr>
            <a:solidFill>
              <a:schemeClr val="accent1">
                <a:lumMod val="60000"/>
                <a:lumOff val="4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'AG10-Meldewoche'!$C$15:$C$26</c:f>
              <c:numCache>
                <c:formatCode>General</c:formatCode>
                <c:ptCount val="12"/>
                <c:pt idx="0">
                  <c:v>63</c:v>
                </c:pt>
                <c:pt idx="1">
                  <c:v>278</c:v>
                </c:pt>
                <c:pt idx="2">
                  <c:v>795</c:v>
                </c:pt>
                <c:pt idx="3">
                  <c:v>1327</c:v>
                </c:pt>
                <c:pt idx="4">
                  <c:v>1502</c:v>
                </c:pt>
                <c:pt idx="5">
                  <c:v>1161</c:v>
                </c:pt>
                <c:pt idx="6">
                  <c:v>805</c:v>
                </c:pt>
                <c:pt idx="7">
                  <c:v>585</c:v>
                </c:pt>
                <c:pt idx="8">
                  <c:v>396</c:v>
                </c:pt>
                <c:pt idx="9">
                  <c:v>381</c:v>
                </c:pt>
                <c:pt idx="10">
                  <c:v>299</c:v>
                </c:pt>
                <c:pt idx="11">
                  <c:v>244</c:v>
                </c:pt>
              </c:numCache>
            </c:numRef>
          </c:val>
        </c:ser>
        <c:ser>
          <c:idx val="4"/>
          <c:order val="2"/>
          <c:tx>
            <c:strRef>
              <c:f>'AG10-Meldewoche'!$D$5</c:f>
              <c:strCache>
                <c:ptCount val="1"/>
                <c:pt idx="0">
                  <c:v>20-29</c:v>
                </c:pt>
              </c:strCache>
            </c:strRef>
          </c:tx>
          <c:spPr>
            <a:solidFill>
              <a:schemeClr val="accent1"/>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'AG10-Meldewoche'!$D$15:$D$26</c:f>
              <c:numCache>
                <c:formatCode>General</c:formatCode>
                <c:ptCount val="12"/>
                <c:pt idx="0">
                  <c:v>145</c:v>
                </c:pt>
                <c:pt idx="1">
                  <c:v>868</c:v>
                </c:pt>
                <c:pt idx="2">
                  <c:v>3446</c:v>
                </c:pt>
                <c:pt idx="3">
                  <c:v>4963</c:v>
                </c:pt>
                <c:pt idx="4">
                  <c:v>4726</c:v>
                </c:pt>
                <c:pt idx="5">
                  <c:v>3669</c:v>
                </c:pt>
                <c:pt idx="6">
                  <c:v>2524</c:v>
                </c:pt>
                <c:pt idx="7">
                  <c:v>1956</c:v>
                </c:pt>
                <c:pt idx="8">
                  <c:v>1281</c:v>
                </c:pt>
                <c:pt idx="9">
                  <c:v>1031</c:v>
                </c:pt>
                <c:pt idx="10">
                  <c:v>786</c:v>
                </c:pt>
                <c:pt idx="11">
                  <c:v>620</c:v>
                </c:pt>
              </c:numCache>
            </c:numRef>
          </c:val>
        </c:ser>
        <c:ser>
          <c:idx val="5"/>
          <c:order val="3"/>
          <c:tx>
            <c:strRef>
              <c:f>'AG10-Meldewoche'!$E$5</c:f>
              <c:strCache>
                <c:ptCount val="1"/>
                <c:pt idx="0">
                  <c:v>30-39</c:v>
                </c:pt>
              </c:strCache>
            </c:strRef>
          </c:tx>
          <c:spPr>
            <a:solidFill>
              <a:schemeClr val="accent1">
                <a:lumMod val="75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'AG10-Meldewoche'!$E$15:$E$26</c:f>
              <c:numCache>
                <c:formatCode>General</c:formatCode>
                <c:ptCount val="12"/>
                <c:pt idx="0">
                  <c:v>137</c:v>
                </c:pt>
                <c:pt idx="1">
                  <c:v>1083</c:v>
                </c:pt>
                <c:pt idx="2">
                  <c:v>3812</c:v>
                </c:pt>
                <c:pt idx="3">
                  <c:v>5029</c:v>
                </c:pt>
                <c:pt idx="4">
                  <c:v>4613</c:v>
                </c:pt>
                <c:pt idx="5">
                  <c:v>3408</c:v>
                </c:pt>
                <c:pt idx="6">
                  <c:v>2182</c:v>
                </c:pt>
                <c:pt idx="7">
                  <c:v>1670</c:v>
                </c:pt>
                <c:pt idx="8">
                  <c:v>1024</c:v>
                </c:pt>
                <c:pt idx="9">
                  <c:v>899</c:v>
                </c:pt>
                <c:pt idx="10">
                  <c:v>738</c:v>
                </c:pt>
                <c:pt idx="11">
                  <c:v>553</c:v>
                </c:pt>
              </c:numCache>
            </c:numRef>
          </c:val>
        </c:ser>
        <c:ser>
          <c:idx val="6"/>
          <c:order val="4"/>
          <c:tx>
            <c:strRef>
              <c:f>'AG10-Meldewoche'!$F$5</c:f>
              <c:strCache>
                <c:ptCount val="1"/>
                <c:pt idx="0">
                  <c:v>40-49</c:v>
                </c:pt>
              </c:strCache>
            </c:strRef>
          </c:tx>
          <c:spPr>
            <a:solidFill>
              <a:schemeClr val="accent1">
                <a:lumMod val="5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'AG10-Meldewoche'!$F$15:$F$26</c:f>
              <c:numCache>
                <c:formatCode>General</c:formatCode>
                <c:ptCount val="12"/>
                <c:pt idx="0">
                  <c:v>187</c:v>
                </c:pt>
                <c:pt idx="1">
                  <c:v>1295</c:v>
                </c:pt>
                <c:pt idx="2">
                  <c:v>3910</c:v>
                </c:pt>
                <c:pt idx="3">
                  <c:v>5247</c:v>
                </c:pt>
                <c:pt idx="4">
                  <c:v>5036</c:v>
                </c:pt>
                <c:pt idx="5">
                  <c:v>3589</c:v>
                </c:pt>
                <c:pt idx="6">
                  <c:v>2180</c:v>
                </c:pt>
                <c:pt idx="7">
                  <c:v>1483</c:v>
                </c:pt>
                <c:pt idx="8">
                  <c:v>920</c:v>
                </c:pt>
                <c:pt idx="9">
                  <c:v>848</c:v>
                </c:pt>
                <c:pt idx="10">
                  <c:v>684</c:v>
                </c:pt>
                <c:pt idx="11">
                  <c:v>461</c:v>
                </c:pt>
              </c:numCache>
            </c:numRef>
          </c:val>
        </c:ser>
        <c:ser>
          <c:idx val="7"/>
          <c:order val="5"/>
          <c:tx>
            <c:strRef>
              <c:f>'AG10-Meldewoche'!$G$5</c:f>
              <c:strCache>
                <c:ptCount val="1"/>
                <c:pt idx="0">
                  <c:v>50-59</c:v>
                </c:pt>
              </c:strCache>
            </c:strRef>
          </c:tx>
          <c:spPr>
            <a:solidFill>
              <a:schemeClr val="tx2">
                <a:lumMod val="5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'AG10-Meldewoche'!$G$15:$G$26</c:f>
              <c:numCache>
                <c:formatCode>General</c:formatCode>
                <c:ptCount val="12"/>
                <c:pt idx="0">
                  <c:v>208</c:v>
                </c:pt>
                <c:pt idx="1">
                  <c:v>1716</c:v>
                </c:pt>
                <c:pt idx="2">
                  <c:v>5672</c:v>
                </c:pt>
                <c:pt idx="3">
                  <c:v>7587</c:v>
                </c:pt>
                <c:pt idx="4">
                  <c:v>7353</c:v>
                </c:pt>
                <c:pt idx="5">
                  <c:v>5205</c:v>
                </c:pt>
                <c:pt idx="6">
                  <c:v>3110</c:v>
                </c:pt>
                <c:pt idx="7">
                  <c:v>2061</c:v>
                </c:pt>
                <c:pt idx="8">
                  <c:v>1196</c:v>
                </c:pt>
                <c:pt idx="9">
                  <c:v>1034</c:v>
                </c:pt>
                <c:pt idx="10">
                  <c:v>716</c:v>
                </c:pt>
                <c:pt idx="11">
                  <c:v>480</c:v>
                </c:pt>
              </c:numCache>
            </c:numRef>
          </c:val>
        </c:ser>
        <c:ser>
          <c:idx val="8"/>
          <c:order val="6"/>
          <c:tx>
            <c:strRef>
              <c:f>'AG10-Meldewoche'!$H$5</c:f>
              <c:strCache>
                <c:ptCount val="1"/>
                <c:pt idx="0">
                  <c:v>60-69</c:v>
                </c:pt>
              </c:strCache>
            </c:strRef>
          </c:tx>
          <c:spPr>
            <a:solidFill>
              <a:schemeClr val="tx1"/>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'AG10-Meldewoche'!$H$15:$H$26</c:f>
              <c:numCache>
                <c:formatCode>General</c:formatCode>
                <c:ptCount val="12"/>
                <c:pt idx="0">
                  <c:v>88</c:v>
                </c:pt>
                <c:pt idx="1">
                  <c:v>662</c:v>
                </c:pt>
                <c:pt idx="2">
                  <c:v>2489</c:v>
                </c:pt>
                <c:pt idx="3">
                  <c:v>4165</c:v>
                </c:pt>
                <c:pt idx="4">
                  <c:v>4470</c:v>
                </c:pt>
                <c:pt idx="5">
                  <c:v>2909</c:v>
                </c:pt>
                <c:pt idx="6">
                  <c:v>1735</c:v>
                </c:pt>
                <c:pt idx="7">
                  <c:v>1177</c:v>
                </c:pt>
                <c:pt idx="8">
                  <c:v>676</c:v>
                </c:pt>
                <c:pt idx="9">
                  <c:v>535</c:v>
                </c:pt>
                <c:pt idx="10">
                  <c:v>379</c:v>
                </c:pt>
                <c:pt idx="11">
                  <c:v>270</c:v>
                </c:pt>
              </c:numCache>
            </c:numRef>
          </c:val>
        </c:ser>
        <c:ser>
          <c:idx val="9"/>
          <c:order val="7"/>
          <c:tx>
            <c:strRef>
              <c:f>'AG10-Meldewoche'!$I$5</c:f>
              <c:strCache>
                <c:ptCount val="1"/>
                <c:pt idx="0">
                  <c:v>70-79</c:v>
                </c:pt>
              </c:strCache>
            </c:strRef>
          </c:tx>
          <c:spPr>
            <a:solidFill>
              <a:schemeClr val="tx1">
                <a:lumMod val="65000"/>
                <a:lumOff val="35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'AG10-Meldewoche'!$I$15:$I$26</c:f>
              <c:numCache>
                <c:formatCode>General</c:formatCode>
                <c:ptCount val="12"/>
                <c:pt idx="0">
                  <c:v>35</c:v>
                </c:pt>
                <c:pt idx="1">
                  <c:v>253</c:v>
                </c:pt>
                <c:pt idx="2">
                  <c:v>1183</c:v>
                </c:pt>
                <c:pt idx="3">
                  <c:v>2732</c:v>
                </c:pt>
                <c:pt idx="4">
                  <c:v>3196</c:v>
                </c:pt>
                <c:pt idx="5">
                  <c:v>2356</c:v>
                </c:pt>
                <c:pt idx="6">
                  <c:v>1481</c:v>
                </c:pt>
                <c:pt idx="7">
                  <c:v>1018</c:v>
                </c:pt>
                <c:pt idx="8">
                  <c:v>623</c:v>
                </c:pt>
                <c:pt idx="9">
                  <c:v>473</c:v>
                </c:pt>
                <c:pt idx="10">
                  <c:v>292</c:v>
                </c:pt>
                <c:pt idx="11">
                  <c:v>183</c:v>
                </c:pt>
              </c:numCache>
            </c:numRef>
          </c:val>
        </c:ser>
        <c:ser>
          <c:idx val="10"/>
          <c:order val="8"/>
          <c:tx>
            <c:strRef>
              <c:f>'AG10-Meldewoche'!$J$5</c:f>
              <c:strCache>
                <c:ptCount val="1"/>
                <c:pt idx="0">
                  <c:v>80-89</c:v>
                </c:pt>
              </c:strCache>
            </c:strRef>
          </c:tx>
          <c:spPr>
            <a:solidFill>
              <a:schemeClr val="tx1">
                <a:lumMod val="50000"/>
                <a:lumOff val="5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'AG10-Meldewoche'!$J$15:$J$26</c:f>
              <c:numCache>
                <c:formatCode>General</c:formatCode>
                <c:ptCount val="12"/>
                <c:pt idx="0">
                  <c:v>17</c:v>
                </c:pt>
                <c:pt idx="1">
                  <c:v>116</c:v>
                </c:pt>
                <c:pt idx="2">
                  <c:v>683</c:v>
                </c:pt>
                <c:pt idx="3">
                  <c:v>2025</c:v>
                </c:pt>
                <c:pt idx="4">
                  <c:v>3416</c:v>
                </c:pt>
                <c:pt idx="5">
                  <c:v>3136</c:v>
                </c:pt>
                <c:pt idx="6">
                  <c:v>2109</c:v>
                </c:pt>
                <c:pt idx="7">
                  <c:v>1519</c:v>
                </c:pt>
                <c:pt idx="8">
                  <c:v>786</c:v>
                </c:pt>
                <c:pt idx="9">
                  <c:v>557</c:v>
                </c:pt>
                <c:pt idx="10">
                  <c:v>420</c:v>
                </c:pt>
                <c:pt idx="11">
                  <c:v>272</c:v>
                </c:pt>
              </c:numCache>
            </c:numRef>
          </c:val>
        </c:ser>
        <c:ser>
          <c:idx val="11"/>
          <c:order val="9"/>
          <c:tx>
            <c:strRef>
              <c:f>'AG10-Meldewoche'!$K$5</c:f>
              <c:strCache>
                <c:ptCount val="1"/>
                <c:pt idx="0">
                  <c:v>90-99</c:v>
                </c:pt>
              </c:strCache>
            </c:strRef>
          </c:tx>
          <c:spPr>
            <a:solidFill>
              <a:schemeClr val="bg1">
                <a:lumMod val="75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'AG10-Meldewoche'!$K$15:$K$26</c:f>
              <c:numCache>
                <c:formatCode>General</c:formatCode>
                <c:ptCount val="12"/>
                <c:pt idx="0">
                  <c:v>1</c:v>
                </c:pt>
                <c:pt idx="1">
                  <c:v>13</c:v>
                </c:pt>
                <c:pt idx="2">
                  <c:v>94</c:v>
                </c:pt>
                <c:pt idx="3">
                  <c:v>413</c:v>
                </c:pt>
                <c:pt idx="4">
                  <c:v>1136</c:v>
                </c:pt>
                <c:pt idx="5">
                  <c:v>1200</c:v>
                </c:pt>
                <c:pt idx="6">
                  <c:v>829</c:v>
                </c:pt>
                <c:pt idx="7">
                  <c:v>571</c:v>
                </c:pt>
                <c:pt idx="8">
                  <c:v>275</c:v>
                </c:pt>
                <c:pt idx="9">
                  <c:v>203</c:v>
                </c:pt>
                <c:pt idx="10">
                  <c:v>137</c:v>
                </c:pt>
                <c:pt idx="11">
                  <c:v>102</c:v>
                </c:pt>
              </c:numCache>
            </c:numRef>
          </c:val>
        </c:ser>
        <c:ser>
          <c:idx val="0"/>
          <c:order val="10"/>
          <c:tx>
            <c:strRef>
              <c:f>'AG10-Meldewoche'!$L$5</c:f>
              <c:strCache>
                <c:ptCount val="1"/>
                <c:pt idx="0">
                  <c:v>100+</c:v>
                </c:pt>
              </c:strCache>
            </c:strRef>
          </c:tx>
          <c:spPr>
            <a:solidFill>
              <a:schemeClr val="bg1">
                <a:lumMod val="85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'AG10-Meldewoche'!$L$15:$L$26</c:f>
              <c:numCache>
                <c:formatCode>General</c:formatCode>
                <c:ptCount val="12"/>
                <c:pt idx="2">
                  <c:v>6</c:v>
                </c:pt>
                <c:pt idx="3">
                  <c:v>12</c:v>
                </c:pt>
                <c:pt idx="4">
                  <c:v>39</c:v>
                </c:pt>
                <c:pt idx="5">
                  <c:v>44</c:v>
                </c:pt>
                <c:pt idx="6">
                  <c:v>15</c:v>
                </c:pt>
                <c:pt idx="7">
                  <c:v>21</c:v>
                </c:pt>
                <c:pt idx="8">
                  <c:v>7</c:v>
                </c:pt>
                <c:pt idx="9">
                  <c:v>3</c:v>
                </c:pt>
                <c:pt idx="10">
                  <c:v>2</c:v>
                </c:pt>
                <c:pt idx="11">
                  <c:v>3</c:v>
                </c:pt>
              </c:numCache>
            </c:numRef>
          </c:val>
        </c:ser>
        <c:dLbls>
          <c:showLegendKey val="0"/>
          <c:showVal val="0"/>
          <c:showCatName val="0"/>
          <c:showSerName val="0"/>
          <c:showPercent val="0"/>
          <c:showBubbleSize val="0"/>
        </c:dLbls>
        <c:gapWidth val="50"/>
        <c:overlap val="100"/>
        <c:axId val="154409984"/>
        <c:axId val="154412160"/>
      </c:barChart>
      <c:catAx>
        <c:axId val="154409984"/>
        <c:scaling>
          <c:orientation val="minMax"/>
        </c:scaling>
        <c:delete val="0"/>
        <c:axPos val="b"/>
        <c:title>
          <c:tx>
            <c:rich>
              <a:bodyPr/>
              <a:lstStyle/>
              <a:p>
                <a:pPr>
                  <a:defRPr/>
                </a:pPr>
                <a:r>
                  <a:rPr lang="en-US"/>
                  <a:t>Meldewoche</a:t>
                </a:r>
              </a:p>
            </c:rich>
          </c:tx>
          <c:overlay val="0"/>
        </c:title>
        <c:numFmt formatCode="General" sourceLinked="1"/>
        <c:majorTickMark val="out"/>
        <c:minorTickMark val="none"/>
        <c:tickLblPos val="nextTo"/>
        <c:crossAx val="154412160"/>
        <c:crosses val="autoZero"/>
        <c:auto val="1"/>
        <c:lblAlgn val="ctr"/>
        <c:lblOffset val="100"/>
        <c:noMultiLvlLbl val="0"/>
      </c:catAx>
      <c:valAx>
        <c:axId val="154412160"/>
        <c:scaling>
          <c:orientation val="minMax"/>
        </c:scaling>
        <c:delete val="0"/>
        <c:axPos val="l"/>
        <c:title>
          <c:tx>
            <c:rich>
              <a:bodyPr rot="-5400000" vert="horz"/>
              <a:lstStyle/>
              <a:p>
                <a:pPr>
                  <a:defRPr/>
                </a:pPr>
                <a:r>
                  <a:rPr lang="en-US"/>
                  <a:t>Anteil Altergruppe der COVID-19-Fälle</a:t>
                </a:r>
              </a:p>
            </c:rich>
          </c:tx>
          <c:overlay val="0"/>
        </c:title>
        <c:numFmt formatCode="0%" sourceLinked="1"/>
        <c:majorTickMark val="out"/>
        <c:minorTickMark val="none"/>
        <c:tickLblPos val="nextTo"/>
        <c:crossAx val="154409984"/>
        <c:crosses val="autoZero"/>
        <c:crossBetween val="between"/>
      </c:valAx>
    </c:plotArea>
    <c:legend>
      <c:legendPos val="r"/>
      <c:overlay val="0"/>
    </c:legend>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0"/>
          <c:tx>
            <c:strRef>
              <c:f>'AG10-Meldewoche'!$B$5</c:f>
              <c:strCache>
                <c:ptCount val="1"/>
                <c:pt idx="0">
                  <c:v>0-9</c:v>
                </c:pt>
              </c:strCache>
            </c:strRef>
          </c:tx>
          <c:spPr>
            <a:solidFill>
              <a:schemeClr val="accent1">
                <a:lumMod val="40000"/>
                <a:lumOff val="6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'AG10-Meldewoche'!$B$15:$B$26</c:f>
              <c:numCache>
                <c:formatCode>General</c:formatCode>
                <c:ptCount val="12"/>
                <c:pt idx="0">
                  <c:v>19</c:v>
                </c:pt>
                <c:pt idx="1">
                  <c:v>94</c:v>
                </c:pt>
                <c:pt idx="2">
                  <c:v>308</c:v>
                </c:pt>
                <c:pt idx="3">
                  <c:v>508</c:v>
                </c:pt>
                <c:pt idx="4">
                  <c:v>572</c:v>
                </c:pt>
                <c:pt idx="5">
                  <c:v>472</c:v>
                </c:pt>
                <c:pt idx="6">
                  <c:v>322</c:v>
                </c:pt>
                <c:pt idx="7">
                  <c:v>339</c:v>
                </c:pt>
                <c:pt idx="8">
                  <c:v>248</c:v>
                </c:pt>
                <c:pt idx="9">
                  <c:v>239</c:v>
                </c:pt>
                <c:pt idx="10">
                  <c:v>224</c:v>
                </c:pt>
                <c:pt idx="11">
                  <c:v>198</c:v>
                </c:pt>
              </c:numCache>
            </c:numRef>
          </c:val>
        </c:ser>
        <c:ser>
          <c:idx val="3"/>
          <c:order val="1"/>
          <c:tx>
            <c:strRef>
              <c:f>'AG10-Meldewoche'!$C$5</c:f>
              <c:strCache>
                <c:ptCount val="1"/>
                <c:pt idx="0">
                  <c:v>10-19</c:v>
                </c:pt>
              </c:strCache>
            </c:strRef>
          </c:tx>
          <c:spPr>
            <a:solidFill>
              <a:schemeClr val="accent1">
                <a:lumMod val="60000"/>
                <a:lumOff val="4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'AG10-Meldewoche'!$C$15:$C$26</c:f>
              <c:numCache>
                <c:formatCode>General</c:formatCode>
                <c:ptCount val="12"/>
                <c:pt idx="0">
                  <c:v>63</c:v>
                </c:pt>
                <c:pt idx="1">
                  <c:v>278</c:v>
                </c:pt>
                <c:pt idx="2">
                  <c:v>795</c:v>
                </c:pt>
                <c:pt idx="3">
                  <c:v>1327</c:v>
                </c:pt>
                <c:pt idx="4">
                  <c:v>1502</c:v>
                </c:pt>
                <c:pt idx="5">
                  <c:v>1161</c:v>
                </c:pt>
                <c:pt idx="6">
                  <c:v>805</c:v>
                </c:pt>
                <c:pt idx="7">
                  <c:v>585</c:v>
                </c:pt>
                <c:pt idx="8">
                  <c:v>396</c:v>
                </c:pt>
                <c:pt idx="9">
                  <c:v>381</c:v>
                </c:pt>
                <c:pt idx="10">
                  <c:v>299</c:v>
                </c:pt>
                <c:pt idx="11">
                  <c:v>244</c:v>
                </c:pt>
              </c:numCache>
            </c:numRef>
          </c:val>
        </c:ser>
        <c:ser>
          <c:idx val="4"/>
          <c:order val="2"/>
          <c:tx>
            <c:strRef>
              <c:f>'AG10-Meldewoche'!$D$5</c:f>
              <c:strCache>
                <c:ptCount val="1"/>
                <c:pt idx="0">
                  <c:v>20-29</c:v>
                </c:pt>
              </c:strCache>
            </c:strRef>
          </c:tx>
          <c:spPr>
            <a:solidFill>
              <a:schemeClr val="accent1"/>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'AG10-Meldewoche'!$D$15:$D$26</c:f>
              <c:numCache>
                <c:formatCode>General</c:formatCode>
                <c:ptCount val="12"/>
                <c:pt idx="0">
                  <c:v>145</c:v>
                </c:pt>
                <c:pt idx="1">
                  <c:v>868</c:v>
                </c:pt>
                <c:pt idx="2">
                  <c:v>3446</c:v>
                </c:pt>
                <c:pt idx="3">
                  <c:v>4963</c:v>
                </c:pt>
                <c:pt idx="4">
                  <c:v>4726</c:v>
                </c:pt>
                <c:pt idx="5">
                  <c:v>3669</c:v>
                </c:pt>
                <c:pt idx="6">
                  <c:v>2524</c:v>
                </c:pt>
                <c:pt idx="7">
                  <c:v>1956</c:v>
                </c:pt>
                <c:pt idx="8">
                  <c:v>1281</c:v>
                </c:pt>
                <c:pt idx="9">
                  <c:v>1031</c:v>
                </c:pt>
                <c:pt idx="10">
                  <c:v>786</c:v>
                </c:pt>
                <c:pt idx="11">
                  <c:v>620</c:v>
                </c:pt>
              </c:numCache>
            </c:numRef>
          </c:val>
        </c:ser>
        <c:ser>
          <c:idx val="5"/>
          <c:order val="3"/>
          <c:tx>
            <c:strRef>
              <c:f>'AG10-Meldewoche'!$E$5</c:f>
              <c:strCache>
                <c:ptCount val="1"/>
                <c:pt idx="0">
                  <c:v>30-39</c:v>
                </c:pt>
              </c:strCache>
            </c:strRef>
          </c:tx>
          <c:spPr>
            <a:solidFill>
              <a:schemeClr val="accent1">
                <a:lumMod val="75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'AG10-Meldewoche'!$E$15:$E$26</c:f>
              <c:numCache>
                <c:formatCode>General</c:formatCode>
                <c:ptCount val="12"/>
                <c:pt idx="0">
                  <c:v>137</c:v>
                </c:pt>
                <c:pt idx="1">
                  <c:v>1083</c:v>
                </c:pt>
                <c:pt idx="2">
                  <c:v>3812</c:v>
                </c:pt>
                <c:pt idx="3">
                  <c:v>5029</c:v>
                </c:pt>
                <c:pt idx="4">
                  <c:v>4613</c:v>
                </c:pt>
                <c:pt idx="5">
                  <c:v>3408</c:v>
                </c:pt>
                <c:pt idx="6">
                  <c:v>2182</c:v>
                </c:pt>
                <c:pt idx="7">
                  <c:v>1670</c:v>
                </c:pt>
                <c:pt idx="8">
                  <c:v>1024</c:v>
                </c:pt>
                <c:pt idx="9">
                  <c:v>899</c:v>
                </c:pt>
                <c:pt idx="10">
                  <c:v>738</c:v>
                </c:pt>
                <c:pt idx="11">
                  <c:v>553</c:v>
                </c:pt>
              </c:numCache>
            </c:numRef>
          </c:val>
        </c:ser>
        <c:ser>
          <c:idx val="6"/>
          <c:order val="4"/>
          <c:tx>
            <c:strRef>
              <c:f>'AG10-Meldewoche'!$F$5</c:f>
              <c:strCache>
                <c:ptCount val="1"/>
                <c:pt idx="0">
                  <c:v>40-49</c:v>
                </c:pt>
              </c:strCache>
            </c:strRef>
          </c:tx>
          <c:spPr>
            <a:solidFill>
              <a:schemeClr val="accent1">
                <a:lumMod val="5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'AG10-Meldewoche'!$F$15:$F$26</c:f>
              <c:numCache>
                <c:formatCode>General</c:formatCode>
                <c:ptCount val="12"/>
                <c:pt idx="0">
                  <c:v>187</c:v>
                </c:pt>
                <c:pt idx="1">
                  <c:v>1295</c:v>
                </c:pt>
                <c:pt idx="2">
                  <c:v>3910</c:v>
                </c:pt>
                <c:pt idx="3">
                  <c:v>5247</c:v>
                </c:pt>
                <c:pt idx="4">
                  <c:v>5036</c:v>
                </c:pt>
                <c:pt idx="5">
                  <c:v>3589</c:v>
                </c:pt>
                <c:pt idx="6">
                  <c:v>2180</c:v>
                </c:pt>
                <c:pt idx="7">
                  <c:v>1483</c:v>
                </c:pt>
                <c:pt idx="8">
                  <c:v>920</c:v>
                </c:pt>
                <c:pt idx="9">
                  <c:v>848</c:v>
                </c:pt>
                <c:pt idx="10">
                  <c:v>684</c:v>
                </c:pt>
                <c:pt idx="11">
                  <c:v>461</c:v>
                </c:pt>
              </c:numCache>
            </c:numRef>
          </c:val>
        </c:ser>
        <c:ser>
          <c:idx val="7"/>
          <c:order val="5"/>
          <c:tx>
            <c:strRef>
              <c:f>'AG10-Meldewoche'!$G$5</c:f>
              <c:strCache>
                <c:ptCount val="1"/>
                <c:pt idx="0">
                  <c:v>50-59</c:v>
                </c:pt>
              </c:strCache>
            </c:strRef>
          </c:tx>
          <c:spPr>
            <a:solidFill>
              <a:schemeClr val="tx2">
                <a:lumMod val="5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'AG10-Meldewoche'!$G$15:$G$26</c:f>
              <c:numCache>
                <c:formatCode>General</c:formatCode>
                <c:ptCount val="12"/>
                <c:pt idx="0">
                  <c:v>208</c:v>
                </c:pt>
                <c:pt idx="1">
                  <c:v>1716</c:v>
                </c:pt>
                <c:pt idx="2">
                  <c:v>5672</c:v>
                </c:pt>
                <c:pt idx="3">
                  <c:v>7587</c:v>
                </c:pt>
                <c:pt idx="4">
                  <c:v>7353</c:v>
                </c:pt>
                <c:pt idx="5">
                  <c:v>5205</c:v>
                </c:pt>
                <c:pt idx="6">
                  <c:v>3110</c:v>
                </c:pt>
                <c:pt idx="7">
                  <c:v>2061</c:v>
                </c:pt>
                <c:pt idx="8">
                  <c:v>1196</c:v>
                </c:pt>
                <c:pt idx="9">
                  <c:v>1034</c:v>
                </c:pt>
                <c:pt idx="10">
                  <c:v>716</c:v>
                </c:pt>
                <c:pt idx="11">
                  <c:v>480</c:v>
                </c:pt>
              </c:numCache>
            </c:numRef>
          </c:val>
        </c:ser>
        <c:ser>
          <c:idx val="8"/>
          <c:order val="6"/>
          <c:tx>
            <c:strRef>
              <c:f>'AG10-Meldewoche'!$H$5</c:f>
              <c:strCache>
                <c:ptCount val="1"/>
                <c:pt idx="0">
                  <c:v>60-69</c:v>
                </c:pt>
              </c:strCache>
            </c:strRef>
          </c:tx>
          <c:spPr>
            <a:solidFill>
              <a:schemeClr val="tx1"/>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'AG10-Meldewoche'!$H$15:$H$26</c:f>
              <c:numCache>
                <c:formatCode>General</c:formatCode>
                <c:ptCount val="12"/>
                <c:pt idx="0">
                  <c:v>88</c:v>
                </c:pt>
                <c:pt idx="1">
                  <c:v>662</c:v>
                </c:pt>
                <c:pt idx="2">
                  <c:v>2489</c:v>
                </c:pt>
                <c:pt idx="3">
                  <c:v>4165</c:v>
                </c:pt>
                <c:pt idx="4">
                  <c:v>4470</c:v>
                </c:pt>
                <c:pt idx="5">
                  <c:v>2909</c:v>
                </c:pt>
                <c:pt idx="6">
                  <c:v>1735</c:v>
                </c:pt>
                <c:pt idx="7">
                  <c:v>1177</c:v>
                </c:pt>
                <c:pt idx="8">
                  <c:v>676</c:v>
                </c:pt>
                <c:pt idx="9">
                  <c:v>535</c:v>
                </c:pt>
                <c:pt idx="10">
                  <c:v>379</c:v>
                </c:pt>
                <c:pt idx="11">
                  <c:v>270</c:v>
                </c:pt>
              </c:numCache>
            </c:numRef>
          </c:val>
        </c:ser>
        <c:ser>
          <c:idx val="9"/>
          <c:order val="7"/>
          <c:tx>
            <c:strRef>
              <c:f>'AG10-Meldewoche'!$I$5</c:f>
              <c:strCache>
                <c:ptCount val="1"/>
                <c:pt idx="0">
                  <c:v>70-79</c:v>
                </c:pt>
              </c:strCache>
            </c:strRef>
          </c:tx>
          <c:spPr>
            <a:solidFill>
              <a:schemeClr val="tx1">
                <a:lumMod val="65000"/>
                <a:lumOff val="35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'AG10-Meldewoche'!$I$15:$I$26</c:f>
              <c:numCache>
                <c:formatCode>General</c:formatCode>
                <c:ptCount val="12"/>
                <c:pt idx="0">
                  <c:v>35</c:v>
                </c:pt>
                <c:pt idx="1">
                  <c:v>253</c:v>
                </c:pt>
                <c:pt idx="2">
                  <c:v>1183</c:v>
                </c:pt>
                <c:pt idx="3">
                  <c:v>2732</c:v>
                </c:pt>
                <c:pt idx="4">
                  <c:v>3196</c:v>
                </c:pt>
                <c:pt idx="5">
                  <c:v>2356</c:v>
                </c:pt>
                <c:pt idx="6">
                  <c:v>1481</c:v>
                </c:pt>
                <c:pt idx="7">
                  <c:v>1018</c:v>
                </c:pt>
                <c:pt idx="8">
                  <c:v>623</c:v>
                </c:pt>
                <c:pt idx="9">
                  <c:v>473</c:v>
                </c:pt>
                <c:pt idx="10">
                  <c:v>292</c:v>
                </c:pt>
                <c:pt idx="11">
                  <c:v>183</c:v>
                </c:pt>
              </c:numCache>
            </c:numRef>
          </c:val>
        </c:ser>
        <c:ser>
          <c:idx val="10"/>
          <c:order val="8"/>
          <c:tx>
            <c:strRef>
              <c:f>'AG10-Meldewoche'!$J$5</c:f>
              <c:strCache>
                <c:ptCount val="1"/>
                <c:pt idx="0">
                  <c:v>80-89</c:v>
                </c:pt>
              </c:strCache>
            </c:strRef>
          </c:tx>
          <c:spPr>
            <a:solidFill>
              <a:schemeClr val="tx1">
                <a:lumMod val="50000"/>
                <a:lumOff val="50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'AG10-Meldewoche'!$J$15:$J$26</c:f>
              <c:numCache>
                <c:formatCode>General</c:formatCode>
                <c:ptCount val="12"/>
                <c:pt idx="0">
                  <c:v>17</c:v>
                </c:pt>
                <c:pt idx="1">
                  <c:v>116</c:v>
                </c:pt>
                <c:pt idx="2">
                  <c:v>683</c:v>
                </c:pt>
                <c:pt idx="3">
                  <c:v>2025</c:v>
                </c:pt>
                <c:pt idx="4">
                  <c:v>3416</c:v>
                </c:pt>
                <c:pt idx="5">
                  <c:v>3136</c:v>
                </c:pt>
                <c:pt idx="6">
                  <c:v>2109</c:v>
                </c:pt>
                <c:pt idx="7">
                  <c:v>1519</c:v>
                </c:pt>
                <c:pt idx="8">
                  <c:v>786</c:v>
                </c:pt>
                <c:pt idx="9">
                  <c:v>557</c:v>
                </c:pt>
                <c:pt idx="10">
                  <c:v>420</c:v>
                </c:pt>
                <c:pt idx="11">
                  <c:v>272</c:v>
                </c:pt>
              </c:numCache>
            </c:numRef>
          </c:val>
        </c:ser>
        <c:ser>
          <c:idx val="11"/>
          <c:order val="9"/>
          <c:tx>
            <c:strRef>
              <c:f>'AG10-Meldewoche'!$K$5</c:f>
              <c:strCache>
                <c:ptCount val="1"/>
                <c:pt idx="0">
                  <c:v>90-99</c:v>
                </c:pt>
              </c:strCache>
            </c:strRef>
          </c:tx>
          <c:spPr>
            <a:solidFill>
              <a:schemeClr val="bg1">
                <a:lumMod val="75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'AG10-Meldewoche'!$K$15:$K$26</c:f>
              <c:numCache>
                <c:formatCode>General</c:formatCode>
                <c:ptCount val="12"/>
                <c:pt idx="0">
                  <c:v>1</c:v>
                </c:pt>
                <c:pt idx="1">
                  <c:v>13</c:v>
                </c:pt>
                <c:pt idx="2">
                  <c:v>94</c:v>
                </c:pt>
                <c:pt idx="3">
                  <c:v>413</c:v>
                </c:pt>
                <c:pt idx="4">
                  <c:v>1136</c:v>
                </c:pt>
                <c:pt idx="5">
                  <c:v>1200</c:v>
                </c:pt>
                <c:pt idx="6">
                  <c:v>829</c:v>
                </c:pt>
                <c:pt idx="7">
                  <c:v>571</c:v>
                </c:pt>
                <c:pt idx="8">
                  <c:v>275</c:v>
                </c:pt>
                <c:pt idx="9">
                  <c:v>203</c:v>
                </c:pt>
                <c:pt idx="10">
                  <c:v>137</c:v>
                </c:pt>
                <c:pt idx="11">
                  <c:v>102</c:v>
                </c:pt>
              </c:numCache>
            </c:numRef>
          </c:val>
        </c:ser>
        <c:ser>
          <c:idx val="0"/>
          <c:order val="10"/>
          <c:tx>
            <c:strRef>
              <c:f>'AG10-Meldewoche'!$L$5</c:f>
              <c:strCache>
                <c:ptCount val="1"/>
                <c:pt idx="0">
                  <c:v>100+</c:v>
                </c:pt>
              </c:strCache>
            </c:strRef>
          </c:tx>
          <c:spPr>
            <a:solidFill>
              <a:schemeClr val="bg1">
                <a:lumMod val="85000"/>
              </a:schemeClr>
            </a:solidFill>
          </c:spPr>
          <c:invertIfNegative val="0"/>
          <c:cat>
            <c:strRef>
              <c:f>'AG10-Meldewoche'!$A$15:$A$26</c:f>
              <c:strCache>
                <c:ptCount val="12"/>
                <c:pt idx="0">
                  <c:v>10</c:v>
                </c:pt>
                <c:pt idx="1">
                  <c:v>11</c:v>
                </c:pt>
                <c:pt idx="2">
                  <c:v>12</c:v>
                </c:pt>
                <c:pt idx="3">
                  <c:v>13</c:v>
                </c:pt>
                <c:pt idx="4">
                  <c:v>14</c:v>
                </c:pt>
                <c:pt idx="5">
                  <c:v>15</c:v>
                </c:pt>
                <c:pt idx="6">
                  <c:v>16</c:v>
                </c:pt>
                <c:pt idx="7">
                  <c:v>17</c:v>
                </c:pt>
                <c:pt idx="8">
                  <c:v>18</c:v>
                </c:pt>
                <c:pt idx="9">
                  <c:v>19</c:v>
                </c:pt>
                <c:pt idx="10">
                  <c:v>20</c:v>
                </c:pt>
                <c:pt idx="11">
                  <c:v>21</c:v>
                </c:pt>
              </c:strCache>
            </c:strRef>
          </c:cat>
          <c:val>
            <c:numRef>
              <c:f>'AG10-Meldewoche'!$L$15:$L$26</c:f>
              <c:numCache>
                <c:formatCode>General</c:formatCode>
                <c:ptCount val="12"/>
                <c:pt idx="2">
                  <c:v>6</c:v>
                </c:pt>
                <c:pt idx="3">
                  <c:v>12</c:v>
                </c:pt>
                <c:pt idx="4">
                  <c:v>39</c:v>
                </c:pt>
                <c:pt idx="5">
                  <c:v>44</c:v>
                </c:pt>
                <c:pt idx="6">
                  <c:v>15</c:v>
                </c:pt>
                <c:pt idx="7">
                  <c:v>21</c:v>
                </c:pt>
                <c:pt idx="8">
                  <c:v>7</c:v>
                </c:pt>
                <c:pt idx="9">
                  <c:v>3</c:v>
                </c:pt>
                <c:pt idx="10">
                  <c:v>2</c:v>
                </c:pt>
                <c:pt idx="11">
                  <c:v>3</c:v>
                </c:pt>
              </c:numCache>
            </c:numRef>
          </c:val>
        </c:ser>
        <c:dLbls>
          <c:showLegendKey val="0"/>
          <c:showVal val="0"/>
          <c:showCatName val="0"/>
          <c:showSerName val="0"/>
          <c:showPercent val="0"/>
          <c:showBubbleSize val="0"/>
        </c:dLbls>
        <c:gapWidth val="50"/>
        <c:overlap val="100"/>
        <c:axId val="154739840"/>
        <c:axId val="154741760"/>
      </c:barChart>
      <c:catAx>
        <c:axId val="154739840"/>
        <c:scaling>
          <c:orientation val="minMax"/>
        </c:scaling>
        <c:delete val="0"/>
        <c:axPos val="b"/>
        <c:title>
          <c:tx>
            <c:rich>
              <a:bodyPr/>
              <a:lstStyle/>
              <a:p>
                <a:pPr>
                  <a:defRPr/>
                </a:pPr>
                <a:r>
                  <a:rPr lang="en-US"/>
                  <a:t>Meldewoche</a:t>
                </a:r>
              </a:p>
            </c:rich>
          </c:tx>
          <c:overlay val="0"/>
        </c:title>
        <c:numFmt formatCode="General" sourceLinked="1"/>
        <c:majorTickMark val="out"/>
        <c:minorTickMark val="none"/>
        <c:tickLblPos val="nextTo"/>
        <c:crossAx val="154741760"/>
        <c:crosses val="autoZero"/>
        <c:auto val="1"/>
        <c:lblAlgn val="ctr"/>
        <c:lblOffset val="100"/>
        <c:noMultiLvlLbl val="0"/>
      </c:catAx>
      <c:valAx>
        <c:axId val="154741760"/>
        <c:scaling>
          <c:orientation val="minMax"/>
        </c:scaling>
        <c:delete val="0"/>
        <c:axPos val="l"/>
        <c:title>
          <c:tx>
            <c:rich>
              <a:bodyPr rot="-5400000" vert="horz"/>
              <a:lstStyle/>
              <a:p>
                <a:pPr>
                  <a:defRPr/>
                </a:pPr>
                <a:r>
                  <a:rPr lang="en-US"/>
                  <a:t>Anteil Altergruppe der COVID-19-Fälle</a:t>
                </a:r>
              </a:p>
            </c:rich>
          </c:tx>
          <c:overlay val="0"/>
        </c:title>
        <c:numFmt formatCode="General" sourceLinked="1"/>
        <c:majorTickMark val="out"/>
        <c:minorTickMark val="none"/>
        <c:tickLblPos val="nextTo"/>
        <c:crossAx val="154739840"/>
        <c:crosses val="autoZero"/>
        <c:crossBetween val="between"/>
      </c:valAx>
    </c:plotArea>
    <c:legend>
      <c:legendPos val="r"/>
      <c:overlay val="0"/>
    </c:legend>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a:pPr>
            <a:r>
              <a:rPr lang="en-US" sz="1400" b="0"/>
              <a:t>Verstorben</a:t>
            </a:r>
          </a:p>
        </c:rich>
      </c:tx>
      <c:overlay val="0"/>
    </c:title>
    <c:autoTitleDeleted val="0"/>
    <c:plotArea>
      <c:layout/>
      <c:barChart>
        <c:barDir val="col"/>
        <c:grouping val="percentStacked"/>
        <c:varyColors val="0"/>
        <c:ser>
          <c:idx val="0"/>
          <c:order val="0"/>
          <c:tx>
            <c:strRef>
              <c:f>'AG10-Geschlecht-Verstorben'!$C$5</c:f>
              <c:strCache>
                <c:ptCount val="1"/>
                <c:pt idx="0">
                  <c:v>Ja</c:v>
                </c:pt>
              </c:strCache>
            </c:strRef>
          </c:tx>
          <c:spPr>
            <a:solidFill>
              <a:srgbClr val="045AA0"/>
            </a:solidFill>
          </c:spPr>
          <c:invertIfNegative val="0"/>
          <c:cat>
            <c:multiLvlStrRef>
              <c:f>('AG10-Geschlecht-Verstorben'!$E$6:$F$16,'AG10-Geschlecht-Verstorben'!$E$18:$F$28)</c:f>
              <c:multiLvlStrCache>
                <c:ptCount val="22"/>
                <c:lvl>
                  <c:pt idx="0">
                    <c:v>0 - 9</c:v>
                  </c:pt>
                  <c:pt idx="1">
                    <c:v>10 - 19</c:v>
                  </c:pt>
                  <c:pt idx="2">
                    <c:v>20 - 29</c:v>
                  </c:pt>
                  <c:pt idx="3">
                    <c:v>30 - 39</c:v>
                  </c:pt>
                  <c:pt idx="4">
                    <c:v>40 - 49</c:v>
                  </c:pt>
                  <c:pt idx="5">
                    <c:v>50 - 59</c:v>
                  </c:pt>
                  <c:pt idx="6">
                    <c:v>60 - 69</c:v>
                  </c:pt>
                  <c:pt idx="7">
                    <c:v>70 - 79</c:v>
                  </c:pt>
                  <c:pt idx="8">
                    <c:v>80 - 89</c:v>
                  </c:pt>
                  <c:pt idx="9">
                    <c:v>90 - 99</c:v>
                  </c:pt>
                  <c:pt idx="10">
                    <c:v>100+</c:v>
                  </c:pt>
                  <c:pt idx="11">
                    <c:v>0 - 9</c:v>
                  </c:pt>
                  <c:pt idx="12">
                    <c:v>10 - 19</c:v>
                  </c:pt>
                  <c:pt idx="13">
                    <c:v>20 - 29</c:v>
                  </c:pt>
                  <c:pt idx="14">
                    <c:v>30 - 39</c:v>
                  </c:pt>
                  <c:pt idx="15">
                    <c:v>40 - 49</c:v>
                  </c:pt>
                  <c:pt idx="16">
                    <c:v>50 - 59</c:v>
                  </c:pt>
                  <c:pt idx="17">
                    <c:v>60 - 69</c:v>
                  </c:pt>
                  <c:pt idx="18">
                    <c:v>70 - 79</c:v>
                  </c:pt>
                  <c:pt idx="19">
                    <c:v>80 - 89</c:v>
                  </c:pt>
                  <c:pt idx="20">
                    <c:v>90 - 99</c:v>
                  </c:pt>
                  <c:pt idx="21">
                    <c:v>100+</c:v>
                  </c:pt>
                </c:lvl>
                <c:lvl>
                  <c:pt idx="0">
                    <c:v>männlich</c:v>
                  </c:pt>
                  <c:pt idx="11">
                    <c:v>weiblich</c:v>
                  </c:pt>
                </c:lvl>
              </c:multiLvlStrCache>
            </c:multiLvlStrRef>
          </c:cat>
          <c:val>
            <c:numRef>
              <c:f>('AG10-Geschlecht-Verstorben'!$C$6:$C$16,'AG10-Geschlecht-Verstorben'!$C$18:$C$28)</c:f>
              <c:numCache>
                <c:formatCode>General</c:formatCode>
                <c:ptCount val="22"/>
                <c:pt idx="1">
                  <c:v>2</c:v>
                </c:pt>
                <c:pt idx="2">
                  <c:v>6</c:v>
                </c:pt>
                <c:pt idx="3">
                  <c:v>14</c:v>
                </c:pt>
                <c:pt idx="4">
                  <c:v>45</c:v>
                </c:pt>
                <c:pt idx="5">
                  <c:v>211</c:v>
                </c:pt>
                <c:pt idx="6">
                  <c:v>565</c:v>
                </c:pt>
                <c:pt idx="7">
                  <c:v>1249</c:v>
                </c:pt>
                <c:pt idx="8">
                  <c:v>1951</c:v>
                </c:pt>
                <c:pt idx="9">
                  <c:v>524</c:v>
                </c:pt>
                <c:pt idx="10">
                  <c:v>5</c:v>
                </c:pt>
                <c:pt idx="11">
                  <c:v>1</c:v>
                </c:pt>
                <c:pt idx="13">
                  <c:v>2</c:v>
                </c:pt>
                <c:pt idx="14">
                  <c:v>6</c:v>
                </c:pt>
                <c:pt idx="15">
                  <c:v>17</c:v>
                </c:pt>
                <c:pt idx="16">
                  <c:v>72</c:v>
                </c:pt>
                <c:pt idx="17">
                  <c:v>202</c:v>
                </c:pt>
                <c:pt idx="18">
                  <c:v>602</c:v>
                </c:pt>
                <c:pt idx="19">
                  <c:v>1753</c:v>
                </c:pt>
                <c:pt idx="20">
                  <c:v>980</c:v>
                </c:pt>
                <c:pt idx="21">
                  <c:v>45</c:v>
                </c:pt>
              </c:numCache>
            </c:numRef>
          </c:val>
        </c:ser>
        <c:ser>
          <c:idx val="1"/>
          <c:order val="1"/>
          <c:tx>
            <c:strRef>
              <c:f>'AG10-Geschlecht-Verstorben'!$D$5</c:f>
              <c:strCache>
                <c:ptCount val="1"/>
                <c:pt idx="0">
                  <c:v>Nein</c:v>
                </c:pt>
              </c:strCache>
            </c:strRef>
          </c:tx>
          <c:spPr>
            <a:solidFill>
              <a:schemeClr val="tx2">
                <a:lumMod val="40000"/>
                <a:lumOff val="60000"/>
              </a:schemeClr>
            </a:solidFill>
          </c:spPr>
          <c:invertIfNegative val="0"/>
          <c:cat>
            <c:multiLvlStrRef>
              <c:f>('AG10-Geschlecht-Verstorben'!$E$6:$F$16,'AG10-Geschlecht-Verstorben'!$E$18:$F$28)</c:f>
              <c:multiLvlStrCache>
                <c:ptCount val="22"/>
                <c:lvl>
                  <c:pt idx="0">
                    <c:v>0 - 9</c:v>
                  </c:pt>
                  <c:pt idx="1">
                    <c:v>10 - 19</c:v>
                  </c:pt>
                  <c:pt idx="2">
                    <c:v>20 - 29</c:v>
                  </c:pt>
                  <c:pt idx="3">
                    <c:v>30 - 39</c:v>
                  </c:pt>
                  <c:pt idx="4">
                    <c:v>40 - 49</c:v>
                  </c:pt>
                  <c:pt idx="5">
                    <c:v>50 - 59</c:v>
                  </c:pt>
                  <c:pt idx="6">
                    <c:v>60 - 69</c:v>
                  </c:pt>
                  <c:pt idx="7">
                    <c:v>70 - 79</c:v>
                  </c:pt>
                  <c:pt idx="8">
                    <c:v>80 - 89</c:v>
                  </c:pt>
                  <c:pt idx="9">
                    <c:v>90 - 99</c:v>
                  </c:pt>
                  <c:pt idx="10">
                    <c:v>100+</c:v>
                  </c:pt>
                  <c:pt idx="11">
                    <c:v>0 - 9</c:v>
                  </c:pt>
                  <c:pt idx="12">
                    <c:v>10 - 19</c:v>
                  </c:pt>
                  <c:pt idx="13">
                    <c:v>20 - 29</c:v>
                  </c:pt>
                  <c:pt idx="14">
                    <c:v>30 - 39</c:v>
                  </c:pt>
                  <c:pt idx="15">
                    <c:v>40 - 49</c:v>
                  </c:pt>
                  <c:pt idx="16">
                    <c:v>50 - 59</c:v>
                  </c:pt>
                  <c:pt idx="17">
                    <c:v>60 - 69</c:v>
                  </c:pt>
                  <c:pt idx="18">
                    <c:v>70 - 79</c:v>
                  </c:pt>
                  <c:pt idx="19">
                    <c:v>80 - 89</c:v>
                  </c:pt>
                  <c:pt idx="20">
                    <c:v>90 - 99</c:v>
                  </c:pt>
                  <c:pt idx="21">
                    <c:v>100+</c:v>
                  </c:pt>
                </c:lvl>
                <c:lvl>
                  <c:pt idx="0">
                    <c:v>männlich</c:v>
                  </c:pt>
                  <c:pt idx="11">
                    <c:v>weiblich</c:v>
                  </c:pt>
                </c:lvl>
              </c:multiLvlStrCache>
            </c:multiLvlStrRef>
          </c:cat>
          <c:val>
            <c:numRef>
              <c:f>('AG10-Geschlecht-Verstorben'!$D$6:$D$16,'AG10-Geschlecht-Verstorben'!$D$18:$D$28)</c:f>
              <c:numCache>
                <c:formatCode>General</c:formatCode>
                <c:ptCount val="22"/>
                <c:pt idx="0">
                  <c:v>1838</c:v>
                </c:pt>
                <c:pt idx="1">
                  <c:v>3717</c:v>
                </c:pt>
                <c:pt idx="2">
                  <c:v>12516</c:v>
                </c:pt>
                <c:pt idx="3">
                  <c:v>12588</c:v>
                </c:pt>
                <c:pt idx="4">
                  <c:v>11820</c:v>
                </c:pt>
                <c:pt idx="5">
                  <c:v>17103</c:v>
                </c:pt>
                <c:pt idx="6">
                  <c:v>9687</c:v>
                </c:pt>
                <c:pt idx="7">
                  <c:v>5887</c:v>
                </c:pt>
                <c:pt idx="8">
                  <c:v>4073</c:v>
                </c:pt>
                <c:pt idx="9">
                  <c:v>693</c:v>
                </c:pt>
                <c:pt idx="10">
                  <c:v>22</c:v>
                </c:pt>
                <c:pt idx="11">
                  <c:v>1678</c:v>
                </c:pt>
                <c:pt idx="12">
                  <c:v>4035</c:v>
                </c:pt>
                <c:pt idx="13">
                  <c:v>13244</c:v>
                </c:pt>
                <c:pt idx="14">
                  <c:v>12350</c:v>
                </c:pt>
                <c:pt idx="15">
                  <c:v>13758</c:v>
                </c:pt>
                <c:pt idx="16">
                  <c:v>18702</c:v>
                </c:pt>
                <c:pt idx="17">
                  <c:v>8951</c:v>
                </c:pt>
                <c:pt idx="18">
                  <c:v>6003</c:v>
                </c:pt>
                <c:pt idx="19">
                  <c:v>7208</c:v>
                </c:pt>
                <c:pt idx="20">
                  <c:v>2742</c:v>
                </c:pt>
                <c:pt idx="21">
                  <c:v>80</c:v>
                </c:pt>
              </c:numCache>
            </c:numRef>
          </c:val>
        </c:ser>
        <c:dLbls>
          <c:showLegendKey val="0"/>
          <c:showVal val="0"/>
          <c:showCatName val="0"/>
          <c:showSerName val="0"/>
          <c:showPercent val="0"/>
          <c:showBubbleSize val="0"/>
        </c:dLbls>
        <c:gapWidth val="50"/>
        <c:overlap val="100"/>
        <c:axId val="154800512"/>
        <c:axId val="154802048"/>
      </c:barChart>
      <c:catAx>
        <c:axId val="154800512"/>
        <c:scaling>
          <c:orientation val="minMax"/>
        </c:scaling>
        <c:delete val="0"/>
        <c:axPos val="b"/>
        <c:majorTickMark val="out"/>
        <c:minorTickMark val="none"/>
        <c:tickLblPos val="nextTo"/>
        <c:txPr>
          <a:bodyPr rot="-5400000" vert="horz"/>
          <a:lstStyle/>
          <a:p>
            <a:pPr>
              <a:defRPr/>
            </a:pPr>
            <a:endParaRPr lang="de-DE"/>
          </a:p>
        </c:txPr>
        <c:crossAx val="154802048"/>
        <c:crosses val="autoZero"/>
        <c:auto val="1"/>
        <c:lblAlgn val="ctr"/>
        <c:lblOffset val="100"/>
        <c:noMultiLvlLbl val="0"/>
      </c:catAx>
      <c:valAx>
        <c:axId val="154802048"/>
        <c:scaling>
          <c:orientation val="minMax"/>
        </c:scaling>
        <c:delete val="0"/>
        <c:axPos val="l"/>
        <c:majorGridlines/>
        <c:numFmt formatCode="0%" sourceLinked="1"/>
        <c:majorTickMark val="out"/>
        <c:minorTickMark val="none"/>
        <c:tickLblPos val="nextTo"/>
        <c:crossAx val="154800512"/>
        <c:crossesAt val="1"/>
        <c:crossBetween val="between"/>
      </c:valAx>
    </c:plotArea>
    <c:legend>
      <c:legendPos val="b"/>
      <c:overlay val="0"/>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25.05.2020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25.05.2020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897" indent="-228897" defTabSz="457792">
              <a:buFontTx/>
              <a:buAutoNum type="arabicPeriod"/>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smtClean="0">
                <a:solidFill>
                  <a:schemeClr val="tx1"/>
                </a:solidFill>
                <a:effectLst/>
                <a:latin typeface="+mn-lt"/>
                <a:ea typeface="+mn-ea"/>
                <a:cs typeface="+mn-cs"/>
              </a:rPr>
              <a:t>Liebe Sandra,</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a:t>
            </a:r>
            <a:r>
              <a:rPr lang="de-DE" sz="1200" kern="1200" smtClean="0">
                <a:solidFill>
                  <a:schemeClr val="tx1"/>
                </a:solidFill>
                <a:effectLst/>
                <a:latin typeface="+mn-lt"/>
                <a:ea typeface="+mn-ea"/>
                <a:cs typeface="+mn-cs"/>
              </a:rPr>
              <a:t>von FG31, </a:t>
            </a:r>
            <a:r>
              <a:rPr lang="de-DE" sz="1200" kern="1200" dirty="0" smtClean="0">
                <a:solidFill>
                  <a:schemeClr val="tx1"/>
                </a:solidFill>
                <a:effectLst/>
                <a:latin typeface="+mn-lt"/>
                <a:ea typeface="+mn-ea"/>
                <a:cs typeface="+mn-cs"/>
              </a:rPr>
              <a:t>daher gibt es bisher noch keine Aktualisierung der nosokomialen Ausbruchszahlen. Im Laufe der Woche bekommen wir eine sinnvolle Auswertung hin.</a:t>
            </a:r>
          </a:p>
          <a:p>
            <a:r>
              <a:rPr lang="de-DE" sz="1200" kern="1200" smtClean="0">
                <a:solidFill>
                  <a:schemeClr val="tx1"/>
                </a:solidFill>
                <a:effectLst/>
                <a:latin typeface="+mn-lt"/>
                <a:ea typeface="+mn-ea"/>
                <a:cs typeface="+mn-cs"/>
              </a:rPr>
              <a:t>Grüße,</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a:t>
            </a:r>
            <a:r>
              <a:rPr lang="de-DE" smtClean="0"/>
              <a:t>: Covid19_Liste, </a:t>
            </a:r>
            <a:r>
              <a:rPr lang="de-DE" dirty="0" smtClean="0"/>
              <a:t>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Ende der Influenzasaison</a:t>
            </a:r>
            <a:r>
              <a:rPr lang="de-DE" baseline="0" dirty="0" smtClean="0"/>
              <a:t> mit KW 20; </a:t>
            </a:r>
          </a:p>
          <a:p>
            <a:r>
              <a:rPr lang="de-DE" dirty="0" smtClean="0"/>
              <a:t>Weiterhin sehr geringe Aktivität in ganz D</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38</a:t>
            </a:fld>
            <a:endParaRPr lang="de-DE"/>
          </a:p>
        </p:txBody>
      </p:sp>
    </p:spTree>
    <p:extLst>
      <p:ext uri="{BB962C8B-B14F-4D97-AF65-F5344CB8AC3E}">
        <p14:creationId xmlns:p14="http://schemas.microsoft.com/office/powerpoint/2010/main" val="3804755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ARE-Rate (ohne Abbildung) leicht gestiegen, ILI-Rate (Abbildung) seit einigen Wochen relativ stabil</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ARE- und ILI-Raten sind mit Ende der Grippewelle (KW 12/2020) abrupt zurück gegangen auf ein deutlich niedrigeres Niveau als zu dieser Zeit in den Vor­jah­ren beobachtet wurde. </a:t>
            </a:r>
            <a:endParaRPr lang="de-DE" dirty="0" smtClean="0"/>
          </a:p>
        </p:txBody>
      </p:sp>
      <p:sp>
        <p:nvSpPr>
          <p:cNvPr id="4" name="Foliennummernplatzhalter 3"/>
          <p:cNvSpPr>
            <a:spLocks noGrp="1"/>
          </p:cNvSpPr>
          <p:nvPr>
            <p:ph type="sldNum" sz="quarter" idx="10"/>
          </p:nvPr>
        </p:nvSpPr>
        <p:spPr/>
        <p:txBody>
          <a:bodyPr/>
          <a:lstStyle/>
          <a:p>
            <a:fld id="{E7DB3B74-E7C2-B34F-8624-8515ACB00503}" type="slidenum">
              <a:rPr lang="de-DE" smtClean="0"/>
              <a:t>39</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-Praxisindex in</a:t>
            </a:r>
            <a:r>
              <a:rPr lang="de-DE" sz="1200" kern="1200" baseline="0" dirty="0" smtClean="0">
                <a:solidFill>
                  <a:schemeClr val="tx1"/>
                </a:solidFill>
                <a:effectLst/>
                <a:latin typeface="+mn-lt"/>
                <a:ea typeface="+mn-ea"/>
                <a:cs typeface="+mn-cs"/>
              </a:rPr>
              <a:t> KW 19 und 20/2</a:t>
            </a:r>
            <a:r>
              <a:rPr lang="de-DE" sz="1200" kern="1200" dirty="0" smtClean="0">
                <a:solidFill>
                  <a:schemeClr val="tx1"/>
                </a:solidFill>
                <a:effectLst/>
                <a:latin typeface="+mn-lt"/>
                <a:ea typeface="+mn-ea"/>
                <a:cs typeface="+mn-cs"/>
              </a:rPr>
              <a:t>020 war der Niedrigste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jemals seit Saison 2008/09 </a:t>
            </a:r>
          </a:p>
          <a:p>
            <a:r>
              <a:rPr lang="de-DE" sz="1200" kern="1200" dirty="0" smtClean="0">
                <a:solidFill>
                  <a:schemeClr val="tx1"/>
                </a:solidFill>
                <a:effectLst/>
                <a:latin typeface="+mn-lt"/>
                <a:ea typeface="+mn-ea"/>
                <a:cs typeface="+mn-cs"/>
              </a:rPr>
              <a:t>-Konsultationsinzidenz (Abbildung) mit Peak zum Ende der Grippewelle in der 12. KW 2020 mit 2.200 Arztkonsultationen wegen ARE pro 100.000 Einwohner (ca. 1.826.000 Arztbesuchen bez. auf Gesamtbevölkerung)</a:t>
            </a:r>
          </a:p>
          <a:p>
            <a:r>
              <a:rPr lang="de-DE" sz="1200" kern="1200" dirty="0" smtClean="0">
                <a:solidFill>
                  <a:schemeClr val="tx1"/>
                </a:solidFill>
                <a:effectLst/>
                <a:latin typeface="+mn-lt"/>
                <a:ea typeface="+mn-ea"/>
                <a:cs typeface="+mn-cs"/>
              </a:rPr>
              <a:t>-ab</a:t>
            </a:r>
            <a:r>
              <a:rPr lang="de-DE" sz="1200" kern="1200" baseline="0" dirty="0" smtClean="0">
                <a:solidFill>
                  <a:schemeClr val="tx1"/>
                </a:solidFill>
                <a:effectLst/>
                <a:latin typeface="+mn-lt"/>
                <a:ea typeface="+mn-ea"/>
                <a:cs typeface="+mn-cs"/>
              </a:rPr>
              <a:t> KW 12/2020</a:t>
            </a:r>
            <a:r>
              <a:rPr lang="de-DE" sz="1200" kern="1200" dirty="0" smtClean="0">
                <a:solidFill>
                  <a:schemeClr val="tx1"/>
                </a:solidFill>
                <a:effectLst/>
                <a:latin typeface="+mn-lt"/>
                <a:ea typeface="+mn-ea"/>
                <a:cs typeface="+mn-cs"/>
              </a:rPr>
              <a:t> drastischer Rückgang der Konsultationsinzidenz in allen Altersgruppen,</a:t>
            </a:r>
            <a:r>
              <a:rPr lang="de-DE" sz="1200" kern="1200" baseline="0" dirty="0" smtClean="0">
                <a:solidFill>
                  <a:schemeClr val="tx1"/>
                </a:solidFill>
                <a:effectLst/>
                <a:latin typeface="+mn-lt"/>
                <a:ea typeface="+mn-ea"/>
                <a:cs typeface="+mn-cs"/>
              </a:rPr>
              <a:t> s</a:t>
            </a:r>
            <a:r>
              <a:rPr lang="de-DE" sz="1200" kern="1200" dirty="0" smtClean="0">
                <a:solidFill>
                  <a:schemeClr val="tx1"/>
                </a:solidFill>
                <a:effectLst/>
                <a:latin typeface="+mn-lt"/>
                <a:ea typeface="+mn-ea"/>
                <a:cs typeface="+mn-cs"/>
              </a:rPr>
              <a:t>eit KW 15/2020 liegen die Werte auf einem fast konstant niedrigen Niveau. </a:t>
            </a:r>
          </a:p>
          <a:p>
            <a:r>
              <a:rPr lang="de-DE" sz="1200" kern="1200" dirty="0" smtClean="0">
                <a:solidFill>
                  <a:schemeClr val="tx1"/>
                </a:solidFill>
                <a:effectLst/>
                <a:latin typeface="+mn-lt"/>
                <a:ea typeface="+mn-ea"/>
                <a:cs typeface="+mn-cs"/>
              </a:rPr>
              <a:t>-Bei den 0- bis 4-Jährigen lag der Wert der </a:t>
            </a:r>
            <a:r>
              <a:rPr lang="de-DE" sz="1200" kern="1200" dirty="0" err="1" smtClean="0">
                <a:solidFill>
                  <a:schemeClr val="tx1"/>
                </a:solidFill>
                <a:effectLst/>
                <a:latin typeface="+mn-lt"/>
                <a:ea typeface="+mn-ea"/>
                <a:cs typeface="+mn-cs"/>
              </a:rPr>
              <a:t>Konsultations­inzidenz</a:t>
            </a:r>
            <a:r>
              <a:rPr lang="de-DE" sz="1200" kern="1200" dirty="0" smtClean="0">
                <a:solidFill>
                  <a:schemeClr val="tx1"/>
                </a:solidFill>
                <a:effectLst/>
                <a:latin typeface="+mn-lt"/>
                <a:ea typeface="+mn-ea"/>
                <a:cs typeface="+mn-cs"/>
              </a:rPr>
              <a:t> mit ca. 547 Arztkonsultationen pro 100.000 Einwohner in der 20. KW 2020 auf dem niedrigsten Wert, der jemals seit der Saison 2000/2001 beobachtet wurde.  </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40</a:t>
            </a:fld>
            <a:endParaRPr lang="de-DE"/>
          </a:p>
        </p:txBody>
      </p:sp>
    </p:spTree>
    <p:extLst>
      <p:ext uri="{BB962C8B-B14F-4D97-AF65-F5344CB8AC3E}">
        <p14:creationId xmlns:p14="http://schemas.microsoft.com/office/powerpoint/2010/main" val="162197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-noch immer sehr wenige Probeneinsendungen, daher schwierig, eine Aussage</a:t>
            </a:r>
            <a:r>
              <a:rPr lang="de-DE" baseline="0" dirty="0" smtClean="0"/>
              <a:t> zu aktuell zirkulierenden Viren zu treffen</a:t>
            </a:r>
          </a:p>
          <a:p>
            <a:r>
              <a:rPr lang="de-DE" dirty="0" smtClean="0"/>
              <a:t>-50 Proben, 2 RSV-Nachweise (4%)</a:t>
            </a:r>
          </a:p>
          <a:p>
            <a:r>
              <a:rPr lang="de-DE" dirty="0" smtClean="0"/>
              <a:t>-schon</a:t>
            </a:r>
            <a:r>
              <a:rPr lang="de-DE" baseline="0" dirty="0" smtClean="0"/>
              <a:t> in der Vorwoche Aufforderung an Praxen, </a:t>
            </a:r>
            <a:r>
              <a:rPr lang="de-DE" baseline="0" dirty="0" err="1" smtClean="0"/>
              <a:t>Beprobungsaktivität</a:t>
            </a:r>
            <a:r>
              <a:rPr lang="de-DE" baseline="0" dirty="0" smtClean="0"/>
              <a:t> zu erhöhen und weiterhin Proben einzusenden (diese Woche nochmals wiederholt)</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41</a:t>
            </a:fld>
            <a:endParaRPr lang="de-DE"/>
          </a:p>
        </p:txBody>
      </p:sp>
    </p:spTree>
    <p:extLst>
      <p:ext uri="{BB962C8B-B14F-4D97-AF65-F5344CB8AC3E}">
        <p14:creationId xmlns:p14="http://schemas.microsoft.com/office/powerpoint/2010/main" val="1465197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-Anzahl SARI-Fälle in allen Altersgruppen stabil</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-auch hier:</a:t>
            </a:r>
            <a:r>
              <a:rPr lang="de-DE" baseline="0" dirty="0" smtClean="0"/>
              <a:t> n</a:t>
            </a:r>
            <a:r>
              <a:rPr lang="de-DE" sz="1200" kern="1200" dirty="0" smtClean="0">
                <a:solidFill>
                  <a:schemeClr val="tx1"/>
                </a:solidFill>
                <a:effectLst/>
                <a:latin typeface="+mn-lt"/>
                <a:ea typeface="+mn-ea"/>
                <a:cs typeface="+mn-cs"/>
              </a:rPr>
              <a:t>ach dem Ende der Grippewelle (KW 12/2020) außergewöhnlich schneller Rückgang der SARI-Fälle bei Kindern unter 15 Jahre (bundesweite Schulschließungen ab KW 12/2020 in Kraft). Ab der 13. KW 2020 lag die Zahl der SARI-Fälle in den Altersgruppen 0 bis 4 Jahre sowie 5 bis 14 Jahre deutlich unter der sonst üblichen Zahl in fünf Vorsaisons. In der Altersgruppe 0 bis 4 Jahre wurden ab der 16. KW 2020 weniger Fälle beobachtet als jemals in 5 Vorsaisons.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-Ab der 16. KW 2020 war auch die Gesamtzahl der SARI-Fälle niedriger als in den Vergleichswochen der Vorsaisons.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42</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-Anteil COVID-19-Patienten (an SARI)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von KW 13-17/2020 zwischen 21 % und 29 % </a:t>
            </a:r>
          </a:p>
          <a:p>
            <a:r>
              <a:rPr lang="de-DE" sz="1200" kern="1200" dirty="0" smtClean="0">
                <a:solidFill>
                  <a:schemeClr val="tx1"/>
                </a:solidFill>
                <a:effectLst/>
                <a:latin typeface="+mn-lt"/>
                <a:ea typeface="+mn-ea"/>
                <a:cs typeface="+mn-cs"/>
              </a:rPr>
              <a:t>-seit KW 18/2020 relativ konstant bei 11-12% (aktuell </a:t>
            </a:r>
            <a:r>
              <a:rPr lang="de-DE" sz="1200" kern="1200" smtClean="0">
                <a:solidFill>
                  <a:schemeClr val="tx1"/>
                </a:solidFill>
                <a:effectLst/>
                <a:latin typeface="+mn-lt"/>
                <a:ea typeface="+mn-ea"/>
                <a:cs typeface="+mn-cs"/>
              </a:rPr>
              <a:t>11%)</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E7DB3B74-E7C2-B34F-8624-8515ACB00503}" type="slidenum">
              <a:rPr lang="de-DE" smtClean="0"/>
              <a:t>43</a:t>
            </a:fld>
            <a:endParaRPr lang="de-DE"/>
          </a:p>
        </p:txBody>
      </p:sp>
    </p:spTree>
    <p:extLst>
      <p:ext uri="{BB962C8B-B14F-4D97-AF65-F5344CB8AC3E}">
        <p14:creationId xmlns:p14="http://schemas.microsoft.com/office/powerpoint/2010/main" val="1568650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46</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47</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48</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52</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53</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55</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68</a:t>
            </a:fld>
            <a:endParaRPr lang="de-DE"/>
          </a:p>
        </p:txBody>
      </p:sp>
    </p:spTree>
    <p:extLst>
      <p:ext uri="{BB962C8B-B14F-4D97-AF65-F5344CB8AC3E}">
        <p14:creationId xmlns:p14="http://schemas.microsoft.com/office/powerpoint/2010/main" val="95259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Linelist</a:t>
            </a:r>
            <a:r>
              <a:rPr lang="de-DE" dirty="0" smtClean="0"/>
              <a:t> Tabellenblatt:</a:t>
            </a:r>
            <a:r>
              <a:rPr lang="de-DE" baseline="0" dirty="0" smtClean="0"/>
              <a:t> </a:t>
            </a:r>
            <a:r>
              <a:rPr lang="de-DE" dirty="0" err="1" smtClean="0"/>
              <a:t>Epikurve_Sterbedatum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238961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durch Verwendung eines gleitenden 7-Tages-Mittels der </a:t>
            </a:r>
            <a:r>
              <a:rPr lang="de-DE" sz="1200" kern="1200" dirty="0" err="1" smtClean="0">
                <a:solidFill>
                  <a:schemeClr val="tx1"/>
                </a:solidFill>
                <a:effectLst/>
                <a:latin typeface="+mn-lt"/>
                <a:ea typeface="+mn-ea"/>
                <a:cs typeface="+mn-cs"/>
              </a:rPr>
              <a:t>Nowcasting</a:t>
            </a:r>
            <a:r>
              <a:rPr lang="de-DE" sz="1200" kern="1200" dirty="0" smtClean="0">
                <a:solidFill>
                  <a:schemeClr val="tx1"/>
                </a:solidFill>
                <a:effectLst/>
                <a:latin typeface="+mn-lt"/>
                <a:ea typeface="+mn-ea"/>
                <a:cs typeface="+mn-cs"/>
              </a:rPr>
              <a:t>-Kurve geschätzt. Schwankungen werden dadurch stärker ausgeglichen. Das 7-Tage-R vergleicht dann den 7-Tages-Mittelwert der Neuerkrankungen eines Tages mit dem 7-Tages-Mittelwert 4 Tage zuvor.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a:p>
            <a:r>
              <a:rPr lang="de-DE" dirty="0" smtClean="0"/>
              <a:t>Aus </a:t>
            </a:r>
            <a:r>
              <a:rPr lang="de-DE" dirty="0" err="1" smtClean="0"/>
              <a:t>Nowcasting</a:t>
            </a:r>
            <a:r>
              <a:rPr lang="de-DE" baseline="0" dirty="0" smtClean="0"/>
              <a:t> Bericht für Bundesländer kopieren (Nowcasting_BL.docx)</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r>
              <a:rPr lang="de-DE" smtClean="0"/>
              <a:t>25.05.2020</a:t>
            </a:r>
            <a:endParaRPr lang="de-DE" dirty="0"/>
          </a:p>
        </p:txBody>
      </p:sp>
      <p:sp>
        <p:nvSpPr>
          <p:cNvPr id="10" name="Fußzeilenplatzhalter 9"/>
          <p:cNvSpPr>
            <a:spLocks noGrp="1"/>
          </p:cNvSpPr>
          <p:nvPr>
            <p:ph type="ftr" sz="quarter" idx="15"/>
          </p:nvPr>
        </p:nvSpPr>
        <p:spPr/>
        <p:txBody>
          <a:bodyPr/>
          <a:lstStyle/>
          <a:p>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r>
              <a:rPr lang="de-DE" smtClean="0"/>
              <a:t>25.05.2020</a:t>
            </a:r>
            <a:endParaRPr lang="de-DE" dirty="0"/>
          </a:p>
        </p:txBody>
      </p:sp>
      <p:sp>
        <p:nvSpPr>
          <p:cNvPr id="12" name="Fußzeilenplatzhalter 11"/>
          <p:cNvSpPr>
            <a:spLocks noGrp="1"/>
          </p:cNvSpPr>
          <p:nvPr>
            <p:ph type="ftr" sz="quarter" idx="16"/>
          </p:nvPr>
        </p:nvSpPr>
        <p:spPr/>
        <p:txBody>
          <a:bodyPr/>
          <a:lstStyle/>
          <a:p>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r>
              <a:rPr lang="de-DE" smtClean="0"/>
              <a:t>25.05.2020</a:t>
            </a:r>
            <a:endParaRPr lang="de-DE" dirty="0"/>
          </a:p>
        </p:txBody>
      </p:sp>
      <p:sp>
        <p:nvSpPr>
          <p:cNvPr id="10" name="Fußzeilenplatzhalter 9"/>
          <p:cNvSpPr>
            <a:spLocks noGrp="1"/>
          </p:cNvSpPr>
          <p:nvPr>
            <p:ph type="ftr" sz="quarter" idx="11"/>
          </p:nvPr>
        </p:nvSpPr>
        <p:spPr/>
        <p:txBody>
          <a:bodyPr/>
          <a:lstStyle/>
          <a:p>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25.05.2020</a:t>
            </a:r>
            <a:endParaRPr lang="de-DE" dirty="0"/>
          </a:p>
        </p:txBody>
      </p:sp>
      <p:sp>
        <p:nvSpPr>
          <p:cNvPr id="9" name="Fußzeilenplatzhalter 8"/>
          <p:cNvSpPr>
            <a:spLocks noGrp="1"/>
          </p:cNvSpPr>
          <p:nvPr>
            <p:ph type="ftr" sz="quarter" idx="11"/>
          </p:nvPr>
        </p:nvSpPr>
        <p:spPr/>
        <p:txBody>
          <a:bodyPr/>
          <a:lstStyle/>
          <a:p>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25.05.2020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 xmlns:a16="http://schemas.microsoft.com/office/drawing/2014/main"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9.emf"/></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s://www.destatis.de/DE/Themen/Querschnitt/Corona/Gesellschaft/bevoelkerung-sterbefaelle.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1.wdr.de/nachrichten/rheinland/corona-lockerungen-auch-nach-corona-in-dpd-paketzentrum-100.html" TargetMode="External"/><Relationship Id="rId2" Type="http://schemas.openxmlformats.org/officeDocument/2006/relationships/hyperlink" Target="https://www.kreis-heinsberg.de/aktuelles/aktuelles/?pid=5149"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25.05.2020</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1304829465"/>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a:t>
                      </a:r>
                    </a:p>
                    <a:p>
                      <a:pPr marL="0" marR="0" indent="0" algn="ctr" defTabSz="4572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25.05.2020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178.570</a:t>
                      </a:r>
                      <a:endParaRPr lang="de-DE" sz="1800" kern="1200" dirty="0" smtClean="0">
                        <a:solidFill>
                          <a:schemeClr val="tx1"/>
                        </a:solidFill>
                        <a:latin typeface="+mn-lt"/>
                        <a:ea typeface="+mn-ea"/>
                        <a:cs typeface="+mn-cs"/>
                      </a:endParaRPr>
                    </a:p>
                  </a:txBody>
                  <a:tcPr marL="9525" marR="9525" marT="9525" marB="0" anchor="ctr"/>
                </a:tc>
                <a:tc>
                  <a:txBody>
                    <a:bodyPr/>
                    <a:lstStyle/>
                    <a:p>
                      <a:pPr algn="ctr"/>
                      <a:r>
                        <a:rPr lang="de-DE" dirty="0" smtClean="0"/>
                        <a:t>+289</a:t>
                      </a:r>
                    </a:p>
                  </a:txBody>
                  <a:tcPr anchor="ctr"/>
                </a:tc>
                <a:tc>
                  <a:txBody>
                    <a:bodyPr/>
                    <a:lstStyle/>
                    <a:p>
                      <a:pPr algn="ctr"/>
                      <a:r>
                        <a:rPr lang="de-DE" dirty="0" smtClean="0">
                          <a:solidFill>
                            <a:schemeClr val="tx1"/>
                          </a:solidFill>
                        </a:rPr>
                        <a:t>+0,16%</a:t>
                      </a:r>
                      <a:endParaRPr lang="de-DE" dirty="0">
                        <a:solidFill>
                          <a:schemeClr val="tx1"/>
                        </a:solidFill>
                      </a:endParaRPr>
                    </a:p>
                  </a:txBody>
                  <a:tcPr anchor="ctr"/>
                </a:tc>
                <a:tc>
                  <a:txBody>
                    <a:bodyPr/>
                    <a:lstStyle/>
                    <a:p>
                      <a:pPr algn="ctr"/>
                      <a:r>
                        <a:rPr lang="de-DE" dirty="0" smtClean="0">
                          <a:solidFill>
                            <a:schemeClr val="tx1"/>
                          </a:solidFill>
                        </a:rPr>
                        <a:t>215</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8.257</a:t>
                      </a:r>
                      <a:endParaRPr lang="de-DE" dirty="0">
                        <a:solidFill>
                          <a:schemeClr val="tx1"/>
                        </a:solidFill>
                      </a:endParaRPr>
                    </a:p>
                  </a:txBody>
                  <a:tcPr anchor="ctr"/>
                </a:tc>
                <a:tc>
                  <a:txBody>
                    <a:bodyPr/>
                    <a:lstStyle/>
                    <a:p>
                      <a:pPr algn="ctr"/>
                      <a:r>
                        <a:rPr lang="de-DE" dirty="0" smtClean="0">
                          <a:solidFill>
                            <a:schemeClr val="tx1"/>
                          </a:solidFill>
                        </a:rPr>
                        <a:t>+10</a:t>
                      </a:r>
                      <a:endParaRPr lang="de-DE" dirty="0">
                        <a:solidFill>
                          <a:schemeClr val="tx1"/>
                        </a:solidFill>
                      </a:endParaRPr>
                    </a:p>
                  </a:txBody>
                  <a:tcPr anchor="ctr"/>
                </a:tc>
                <a:tc>
                  <a:txBody>
                    <a:bodyPr/>
                    <a:lstStyle/>
                    <a:p>
                      <a:pPr algn="ctr"/>
                      <a:r>
                        <a:rPr lang="de-DE" dirty="0" smtClean="0">
                          <a:solidFill>
                            <a:schemeClr val="tx1"/>
                          </a:solidFill>
                        </a:rPr>
                        <a:t>+0,12%</a:t>
                      </a:r>
                      <a:endParaRPr lang="de-DE" dirty="0">
                        <a:solidFill>
                          <a:schemeClr val="tx1"/>
                        </a:solidFill>
                      </a:endParaRPr>
                    </a:p>
                  </a:txBody>
                  <a:tcPr anchor="ctr"/>
                </a:tc>
                <a:tc>
                  <a:txBody>
                    <a:bodyPr/>
                    <a:lstStyle/>
                    <a:p>
                      <a:pPr marL="0" algn="ctr" defTabSz="457200" rtl="0" eaLnBrk="1" latinLnBrk="0" hangingPunct="1"/>
                      <a:r>
                        <a:rPr lang="de-DE" sz="1800" kern="1200" dirty="0" smtClean="0">
                          <a:solidFill>
                            <a:schemeClr val="tx1"/>
                          </a:solidFill>
                          <a:latin typeface="+mn-lt"/>
                          <a:ea typeface="+mn-ea"/>
                          <a:cs typeface="+mn-cs"/>
                        </a:rPr>
                        <a:t>9.9</a:t>
                      </a:r>
                      <a:endParaRPr lang="de-DE" sz="1800" kern="1200" dirty="0">
                        <a:solidFill>
                          <a:schemeClr val="tx1"/>
                        </a:solidFill>
                        <a:latin typeface="+mn-lt"/>
                        <a:ea typeface="+mn-ea"/>
                        <a:cs typeface="+mn-cs"/>
                      </a:endParaRPr>
                    </a:p>
                  </a:txBody>
                  <a:tcPr anchor="ctr">
                    <a:solidFill>
                      <a:srgbClr val="D0D8E8"/>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4,6%</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161.200</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539552" y="450297"/>
            <a:ext cx="7164160" cy="553998"/>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a:t>
            </a:r>
          </a:p>
          <a:p>
            <a:pPr>
              <a:spcBef>
                <a:spcPts val="0"/>
              </a:spcBef>
            </a:pPr>
            <a:r>
              <a:rPr lang="de-DE" sz="1600" dirty="0" smtClean="0">
                <a:solidFill>
                  <a:schemeClr val="bg1"/>
                </a:solidFill>
              </a:rPr>
              <a:t>Datenstand </a:t>
            </a:r>
            <a:r>
              <a:rPr lang="de-DE" sz="1600" dirty="0" smtClean="0">
                <a:solidFill>
                  <a:srgbClr val="FF0000"/>
                </a:solidFill>
              </a:rPr>
              <a:t>24.05.2020</a:t>
            </a:r>
            <a:endParaRPr lang="de-DE" sz="16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859084157"/>
              </p:ext>
            </p:extLst>
          </p:nvPr>
        </p:nvGraphicFramePr>
        <p:xfrm>
          <a:off x="539552" y="1448222"/>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a:spcAft>
                          <a:spcPts val="0"/>
                        </a:spcAft>
                      </a:pPr>
                      <a:r>
                        <a:rPr lang="en-US" sz="1100" b="1" dirty="0">
                          <a:solidFill>
                            <a:schemeClr val="tx1"/>
                          </a:solidFill>
                          <a:effectLst/>
                          <a:latin typeface="Calibri"/>
                          <a:ea typeface="Cambria"/>
                          <a:cs typeface="Times New Roman"/>
                        </a:rPr>
                        <a:t>0,97</a:t>
                      </a:r>
                      <a:endParaRPr lang="de-DE" sz="1200" b="1" dirty="0">
                        <a:solidFill>
                          <a:schemeClr val="tx1"/>
                        </a:solidFill>
                        <a:effectLst/>
                        <a:latin typeface="Cambria"/>
                        <a:ea typeface="Cambria"/>
                        <a:cs typeface="Times New Roman"/>
                      </a:endParaRPr>
                    </a:p>
                  </a:txBody>
                  <a:tcPr marL="68580" marR="68580" marT="0" marB="0" anchor="b"/>
                </a:tc>
                <a:tc>
                  <a:txBody>
                    <a:bodyPr/>
                    <a:lstStyle/>
                    <a:p>
                      <a:pPr algn="ctr">
                        <a:spcAft>
                          <a:spcPts val="0"/>
                        </a:spcAft>
                      </a:pPr>
                      <a:r>
                        <a:rPr lang="en-US" sz="1100" b="0" dirty="0">
                          <a:solidFill>
                            <a:schemeClr val="tx1"/>
                          </a:solidFill>
                          <a:effectLst/>
                          <a:latin typeface="Calibri"/>
                          <a:ea typeface="Cambria"/>
                          <a:cs typeface="Times New Roman"/>
                        </a:rPr>
                        <a:t>( 0,79 - 1,16 )</a:t>
                      </a:r>
                      <a:endParaRPr lang="de-DE" sz="1200" b="0" dirty="0">
                        <a:solidFill>
                          <a:schemeClr val="tx1"/>
                        </a:solidFill>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0,75</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( 0,62 - 0,91 )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1,37</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( 1,06 - 1,78 )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0,73</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( 0,37 - 1,28 )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0,62</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( 0,42 - 0,93 )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0,71</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( 0,39 - 1,09 )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0,84</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( 0,66 - 1,04 )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0,56</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( 0,12 - 1,33 )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0,89</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( 0,71 - 1,06 )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0,78</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( 0,66 - 0,94 )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0,73</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( 0,48 - 1,01 )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0,51</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( 0,18 - 1,20 )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0,81</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( 0,58 - 1,06 )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1,31</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( 0,70 - 2,29 )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1,3</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a:effectLst/>
                          <a:latin typeface="Calibri"/>
                          <a:ea typeface="Cambria"/>
                          <a:cs typeface="Times New Roman"/>
                        </a:rPr>
                        <a:t>( 0,74 - 1,99 )</a:t>
                      </a:r>
                      <a:endParaRPr lang="de-DE" sz="1200">
                        <a:effectLst/>
                        <a:latin typeface="Cambria"/>
                        <a:ea typeface="Cambria"/>
                        <a:cs typeface="Times New Roman"/>
                      </a:endParaRPr>
                    </a:p>
                  </a:txBody>
                  <a:tcPr marL="68580" marR="68580" marT="0"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100" b="1">
                          <a:effectLst/>
                          <a:latin typeface="Calibri"/>
                          <a:ea typeface="Cambria"/>
                          <a:cs typeface="Times New Roman"/>
                        </a:rPr>
                        <a:t>1,02</a:t>
                      </a:r>
                      <a:endParaRPr lang="de-DE" sz="1200">
                        <a:effectLst/>
                        <a:latin typeface="Cambria"/>
                        <a:ea typeface="Cambria"/>
                        <a:cs typeface="Times New Roman"/>
                      </a:endParaRPr>
                    </a:p>
                  </a:txBody>
                  <a:tcPr marL="68580" marR="68580" marT="0" marB="0" anchor="b"/>
                </a:tc>
                <a:tc>
                  <a:txBody>
                    <a:bodyPr/>
                    <a:lstStyle/>
                    <a:p>
                      <a:pPr algn="ctr">
                        <a:spcAft>
                          <a:spcPts val="0"/>
                        </a:spcAft>
                      </a:pPr>
                      <a:r>
                        <a:rPr lang="en-US" sz="1100" dirty="0">
                          <a:effectLst/>
                          <a:latin typeface="Calibri"/>
                          <a:ea typeface="Cambria"/>
                          <a:cs typeface="Times New Roman"/>
                        </a:rPr>
                        <a:t>( 0,75 - 1,34 )</a:t>
                      </a:r>
                      <a:endParaRPr lang="de-DE" sz="1200" dirty="0">
                        <a:effectLst/>
                        <a:latin typeface="Cambria"/>
                        <a:ea typeface="Cambria"/>
                        <a:cs typeface="Times New Roman"/>
                      </a:endParaRPr>
                    </a:p>
                  </a:txBody>
                  <a:tcPr marL="68580" marR="68580" marT="0"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r>
              <a:rPr lang="de-DE" smtClean="0"/>
              <a:t>25.05.2020</a:t>
            </a:r>
            <a:endParaRPr lang="de-DE" dirty="0"/>
          </a:p>
        </p:txBody>
      </p:sp>
      <p:sp>
        <p:nvSpPr>
          <p:cNvPr id="11" name="Fußzeilenplatzhalter 2"/>
          <p:cNvSpPr>
            <a:spLocks noGrp="1"/>
          </p:cNvSpPr>
          <p:nvPr>
            <p:ph type="ftr" sz="quarter" idx="15"/>
          </p:nvPr>
        </p:nvSpPr>
        <p:spPr>
          <a:xfrm>
            <a:off x="2699791" y="6622713"/>
            <a:ext cx="5182675" cy="195750"/>
          </a:xfrm>
        </p:spPr>
        <p:txBody>
          <a:bodyPr/>
          <a:lstStyle/>
          <a:p>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smtClean="0">
                <a:solidFill>
                  <a:schemeClr val="bg1"/>
                </a:solidFill>
              </a:rPr>
              <a:t>Aktuelle Ausbrüche (</a:t>
            </a:r>
            <a:r>
              <a:rPr lang="de-DE" sz="2000" dirty="0">
                <a:solidFill>
                  <a:schemeClr val="bg1"/>
                </a:solidFill>
              </a:rPr>
              <a:t>I</a:t>
            </a:r>
            <a:r>
              <a:rPr lang="de-DE" sz="2000" dirty="0" smtClean="0">
                <a:solidFill>
                  <a:schemeClr val="bg1"/>
                </a:solidFill>
              </a:rPr>
              <a:t>nfos aus den Landesbehörden)</a:t>
            </a:r>
            <a:br>
              <a:rPr lang="de-DE" sz="2000" dirty="0" smtClean="0">
                <a:solidFill>
                  <a:schemeClr val="bg1"/>
                </a:solidFill>
              </a:rPr>
            </a:br>
            <a:r>
              <a:rPr lang="de-DE" sz="1400" dirty="0" smtClean="0">
                <a:solidFill>
                  <a:schemeClr val="bg1"/>
                </a:solidFill>
              </a:rPr>
              <a:t>(Datenstand</a:t>
            </a:r>
            <a:r>
              <a:rPr lang="de-DE" sz="1400" dirty="0">
                <a:solidFill>
                  <a:schemeClr val="bg1"/>
                </a:solidFill>
              </a:rPr>
              <a:t>: </a:t>
            </a:r>
            <a:r>
              <a:rPr lang="de-DE" sz="1400" dirty="0" smtClean="0">
                <a:solidFill>
                  <a:schemeClr val="bg1"/>
                </a:solidFill>
              </a:rPr>
              <a:t>25.05.2020</a:t>
            </a:r>
            <a:r>
              <a:rPr lang="de-DE" sz="1400" dirty="0">
                <a:solidFill>
                  <a:schemeClr val="bg1"/>
                </a:solidFill>
              </a:rPr>
              <a:t>;</a:t>
            </a:r>
            <a:r>
              <a:rPr lang="de-DE" sz="1400" dirty="0" smtClean="0">
                <a:solidFill>
                  <a:schemeClr val="bg1"/>
                </a:solidFill>
              </a:rPr>
              <a:t> </a:t>
            </a:r>
            <a:r>
              <a:rPr lang="de-DE" sz="1400" dirty="0">
                <a:solidFill>
                  <a:schemeClr val="bg1"/>
                </a:solidFill>
              </a:rPr>
              <a:t>00:00)</a:t>
            </a:r>
          </a:p>
        </p:txBody>
      </p:sp>
      <p:sp>
        <p:nvSpPr>
          <p:cNvPr id="5" name="Textfeld 4"/>
          <p:cNvSpPr txBox="1"/>
          <p:nvPr/>
        </p:nvSpPr>
        <p:spPr>
          <a:xfrm>
            <a:off x="141072" y="1333500"/>
            <a:ext cx="8574303" cy="5324535"/>
          </a:xfrm>
          <a:prstGeom prst="rect">
            <a:avLst/>
          </a:prstGeom>
          <a:noFill/>
        </p:spPr>
        <p:txBody>
          <a:bodyPr wrap="square" rtlCol="0">
            <a:spAutoFit/>
          </a:bodyPr>
          <a:lstStyle/>
          <a:p>
            <a:r>
              <a:rPr lang="de-DE" b="1" u="sng" dirty="0" smtClean="0"/>
              <a:t>Restaurantausbruch LK Leer, NI</a:t>
            </a:r>
          </a:p>
          <a:p>
            <a:r>
              <a:rPr lang="de-DE" sz="1400" b="1" u="sng" dirty="0" smtClean="0"/>
              <a:t>(Stand </a:t>
            </a:r>
            <a:r>
              <a:rPr lang="de-DE" sz="1400" b="1" u="sng" dirty="0"/>
              <a:t>24.05.2020; </a:t>
            </a:r>
            <a:r>
              <a:rPr lang="de-DE" sz="1400" b="1" u="sng" dirty="0" smtClean="0"/>
              <a:t>12:57 </a:t>
            </a:r>
            <a:r>
              <a:rPr lang="de-DE" sz="1400" b="1" u="sng" dirty="0"/>
              <a:t>Uhr) </a:t>
            </a:r>
            <a:r>
              <a:rPr lang="de-DE" sz="1400" b="1" u="sng" dirty="0">
                <a:sym typeface="Wingdings" panose="05000000000000000000" pitchFamily="2" charset="2"/>
              </a:rPr>
              <a:t> Info </a:t>
            </a:r>
            <a:r>
              <a:rPr lang="de-DE" sz="1400" b="1" u="sng" dirty="0" smtClean="0">
                <a:sym typeface="Wingdings" panose="05000000000000000000" pitchFamily="2" charset="2"/>
              </a:rPr>
              <a:t>NLGA Niedersachsen</a:t>
            </a:r>
            <a:r>
              <a:rPr lang="de-DE" sz="1400" b="1" u="sng" dirty="0" smtClean="0"/>
              <a:t>: </a:t>
            </a:r>
            <a:endParaRPr lang="de-DE" sz="1400" b="1" u="sng" dirty="0"/>
          </a:p>
          <a:p>
            <a:r>
              <a:rPr lang="de-DE" dirty="0" smtClean="0"/>
              <a:t>Im </a:t>
            </a:r>
            <a:r>
              <a:rPr lang="de-DE" dirty="0"/>
              <a:t>LK Leer kam es zu einer Häufung von COVID-19-Fällen bei Teilnehmern </a:t>
            </a:r>
            <a:r>
              <a:rPr lang="de-DE" b="1" dirty="0"/>
              <a:t>einer geschlossenen Gesellschaft </a:t>
            </a:r>
            <a:r>
              <a:rPr lang="de-DE" dirty="0"/>
              <a:t>in einem wiedereröffneten Restaurant. </a:t>
            </a:r>
          </a:p>
          <a:p>
            <a:r>
              <a:rPr lang="de-DE" dirty="0"/>
              <a:t>Nach Ermittlungen des Gesundheitsamt gab es Hinweise, dass Kontaktbeschränkungen nicht eingehalten wurden. </a:t>
            </a:r>
            <a:r>
              <a:rPr lang="de-DE" dirty="0" smtClean="0"/>
              <a:t>Diesen </a:t>
            </a:r>
            <a:r>
              <a:rPr lang="de-DE" dirty="0"/>
              <a:t>Hinweisen wird derzeit weiter nachgegangen.</a:t>
            </a:r>
          </a:p>
          <a:p>
            <a:r>
              <a:rPr lang="de-DE" dirty="0"/>
              <a:t>Mit Stand des 23.05.2020 wurden </a:t>
            </a:r>
            <a:r>
              <a:rPr lang="de-DE" dirty="0" smtClean="0"/>
              <a:t>9* </a:t>
            </a:r>
            <a:r>
              <a:rPr lang="de-DE" dirty="0"/>
              <a:t>Teilnehmer (25%) positiv getestet; für </a:t>
            </a:r>
            <a:r>
              <a:rPr lang="de-DE" dirty="0" smtClean="0"/>
              <a:t>70 Kontaktpersonen </a:t>
            </a:r>
            <a:r>
              <a:rPr lang="de-DE" dirty="0"/>
              <a:t>wurde eine Quarantäne angeordnet</a:t>
            </a:r>
            <a:r>
              <a:rPr lang="de-DE" dirty="0" smtClean="0"/>
              <a:t>.</a:t>
            </a:r>
          </a:p>
          <a:p>
            <a:r>
              <a:rPr lang="de-DE" sz="1400" b="1" dirty="0" smtClean="0">
                <a:solidFill>
                  <a:srgbClr val="FF0000"/>
                </a:solidFill>
              </a:rPr>
              <a:t>*laut NDR: 18 Fälle</a:t>
            </a:r>
          </a:p>
          <a:p>
            <a:endParaRPr lang="de-DE" sz="1400" b="1" dirty="0">
              <a:solidFill>
                <a:srgbClr val="FF0000"/>
              </a:solidFill>
            </a:endParaRPr>
          </a:p>
          <a:p>
            <a:r>
              <a:rPr lang="de-DE" b="1" u="sng" dirty="0" smtClean="0"/>
              <a:t>Gottesdienst, Frankfurt am Main, HE</a:t>
            </a:r>
          </a:p>
          <a:p>
            <a:r>
              <a:rPr lang="de-DE" sz="1400" b="1" u="sng" dirty="0" smtClean="0"/>
              <a:t>(</a:t>
            </a:r>
            <a:r>
              <a:rPr lang="de-DE" sz="1400" b="1" u="sng" dirty="0"/>
              <a:t>Stand 24.05.2020; 16:10 Uhr) </a:t>
            </a:r>
            <a:r>
              <a:rPr lang="de-DE" sz="1400" b="1" u="sng" dirty="0">
                <a:sym typeface="Wingdings" panose="05000000000000000000" pitchFamily="2" charset="2"/>
              </a:rPr>
              <a:t> Info des Hessischen Ministeriums für Soziales und Integration Krisenstab Corona</a:t>
            </a:r>
            <a:r>
              <a:rPr lang="de-DE" sz="1400" b="1" u="sng" dirty="0" smtClean="0"/>
              <a:t>: </a:t>
            </a:r>
          </a:p>
          <a:p>
            <a:r>
              <a:rPr lang="de-DE" dirty="0" smtClean="0"/>
              <a:t>Aktuell </a:t>
            </a:r>
            <a:r>
              <a:rPr lang="de-DE" dirty="0"/>
              <a:t>wird ein COVID-19-Ausbruchsgeschehen im Umfeld einer freien </a:t>
            </a:r>
            <a:r>
              <a:rPr lang="de-DE" dirty="0" err="1"/>
              <a:t>baptistischen</a:t>
            </a:r>
            <a:r>
              <a:rPr lang="de-DE" dirty="0"/>
              <a:t> Gemeinde in Frankfurt  untersucht. Eine Testung der ermittelten Kontaktpersonen auf SARS-CoV-2, die bisher aus Frankfurt und drei umgebenden Landkreisen stammen, wurde veranlasst. Bisher wurden 109 Fälle identifiziert und im elektronischen Meldesystem erfasst, davon erfüllen 107 die RKI-Referenzdefinition. Die Ermittlungen zu den Umständen des Ausbruchs dauern noch an</a:t>
            </a:r>
            <a:r>
              <a:rPr lang="de-DE" dirty="0" smtClean="0"/>
              <a:t>.</a:t>
            </a:r>
          </a:p>
          <a:p>
            <a:endParaRPr lang="de-DE" dirty="0"/>
          </a:p>
        </p:txBody>
      </p:sp>
    </p:spTree>
    <p:extLst>
      <p:ext uri="{BB962C8B-B14F-4D97-AF65-F5344CB8AC3E}">
        <p14:creationId xmlns:p14="http://schemas.microsoft.com/office/powerpoint/2010/main" val="3824118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98335"/>
            <a:ext cx="7461233" cy="307777"/>
          </a:xfrm>
          <a:solidFill>
            <a:srgbClr val="045AA6"/>
          </a:solidFill>
        </p:spPr>
        <p:txBody>
          <a:bodyPr lIns="72000"/>
          <a:lstStyle/>
          <a:p>
            <a:pPr>
              <a:spcBef>
                <a:spcPts val="600"/>
              </a:spcBef>
            </a:pPr>
            <a:r>
              <a:rPr lang="de-DE" sz="2000" dirty="0" smtClean="0">
                <a:solidFill>
                  <a:schemeClr val="bg1"/>
                </a:solidFill>
              </a:rPr>
              <a:t>Geographische Verteilung in Deutschland, 25.05.2020</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434731423"/>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178.570</a:t>
                      </a: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83" y="1047749"/>
            <a:ext cx="7400983" cy="5232911"/>
          </a:xfrm>
          <a:prstGeom prst="rect">
            <a:avLst/>
          </a:prstGeo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25.05.2020</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13</a:t>
            </a:fld>
            <a:endParaRPr lang="de-DE" dirty="0"/>
          </a:p>
        </p:txBody>
      </p:sp>
      <p:sp>
        <p:nvSpPr>
          <p:cNvPr id="7" name="Titel 1"/>
          <p:cNvSpPr txBox="1">
            <a:spLocks/>
          </p:cNvSpPr>
          <p:nvPr/>
        </p:nvSpPr>
        <p:spPr>
          <a:xfrm>
            <a:off x="236765" y="166413"/>
            <a:ext cx="6784521" cy="338554"/>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smtClean="0">
                <a:solidFill>
                  <a:schemeClr val="bg1"/>
                </a:solidFill>
              </a:rPr>
              <a:t>Geographische Verteilung in Deutschland: 7-Tage-Inzidenz </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251845914"/>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3.395</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1</a:t>
                      </a: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0</a:t>
                      </a: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sp>
        <p:nvSpPr>
          <p:cNvPr id="2" name="Fußzeilenplatzhalter 1"/>
          <p:cNvSpPr>
            <a:spLocks noGrp="1"/>
          </p:cNvSpPr>
          <p:nvPr>
            <p:ph type="ftr" sz="quarter" idx="15"/>
          </p:nvPr>
        </p:nvSpPr>
        <p:spPr/>
        <p:txBody>
          <a:bodyPr/>
          <a:lstStyle/>
          <a:p>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05" y="1373077"/>
            <a:ext cx="7414452" cy="5242435"/>
          </a:xfrm>
          <a:prstGeom prst="rect">
            <a:avLst/>
          </a:prstGeom>
        </p:spPr>
      </p:pic>
    </p:spTree>
    <p:extLst>
      <p:ext uri="{BB962C8B-B14F-4D97-AF65-F5344CB8AC3E}">
        <p14:creationId xmlns:p14="http://schemas.microsoft.com/office/powerpoint/2010/main" val="713391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14</a:t>
            </a:fld>
            <a:endParaRPr lang="de-DE" dirty="0"/>
          </a:p>
        </p:txBody>
      </p:sp>
      <p:sp>
        <p:nvSpPr>
          <p:cNvPr id="7" name="Titel 1"/>
          <p:cNvSpPr txBox="1">
            <a:spLocks/>
          </p:cNvSpPr>
          <p:nvPr/>
        </p:nvSpPr>
        <p:spPr>
          <a:xfrm>
            <a:off x="254017" y="198335"/>
            <a:ext cx="7461233" cy="615553"/>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Landkreise mit 7-Tage-Inzidenzen </a:t>
            </a:r>
            <a:r>
              <a:rPr lang="de-DE" sz="2000" dirty="0" smtClean="0">
                <a:solidFill>
                  <a:schemeClr val="bg1"/>
                </a:solidFill>
              </a:rPr>
              <a:t>mit</a:t>
            </a:r>
            <a:br>
              <a:rPr lang="de-DE" sz="2000" dirty="0" smtClean="0">
                <a:solidFill>
                  <a:schemeClr val="bg1"/>
                </a:solidFill>
              </a:rPr>
            </a:br>
            <a:r>
              <a:rPr lang="de-DE" sz="2000" dirty="0" smtClean="0">
                <a:solidFill>
                  <a:schemeClr val="bg1"/>
                </a:solidFill>
              </a:rPr>
              <a:t>&gt;50 bzw. &gt;35 Fälle </a:t>
            </a:r>
            <a:r>
              <a:rPr lang="de-DE" sz="2000" dirty="0">
                <a:solidFill>
                  <a:schemeClr val="bg1"/>
                </a:solidFill>
              </a:rPr>
              <a:t>pro 100.000 </a:t>
            </a:r>
            <a:r>
              <a:rPr lang="de-DE" sz="2000" dirty="0" smtClean="0">
                <a:solidFill>
                  <a:schemeClr val="bg1"/>
                </a:solidFill>
              </a:rPr>
              <a:t>Einwohner</a:t>
            </a:r>
            <a:endParaRPr lang="de-DE" sz="2000" dirty="0">
              <a:solidFill>
                <a:schemeClr val="bg1"/>
              </a:solidFill>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61" y="1104900"/>
            <a:ext cx="7016343" cy="4960949"/>
          </a:xfrm>
          <a:prstGeom prst="rect">
            <a:avLst/>
          </a:prstGeom>
        </p:spPr>
      </p:pic>
      <p:graphicFrame>
        <p:nvGraphicFramePr>
          <p:cNvPr id="8" name="Tabelle 7"/>
          <p:cNvGraphicFramePr>
            <a:graphicFrameLocks noGrp="1"/>
          </p:cNvGraphicFramePr>
          <p:nvPr>
            <p:extLst>
              <p:ext uri="{D42A27DB-BD31-4B8C-83A1-F6EECF244321}">
                <p14:modId xmlns:p14="http://schemas.microsoft.com/office/powerpoint/2010/main" val="4212374606"/>
              </p:ext>
            </p:extLst>
          </p:nvPr>
        </p:nvGraphicFramePr>
        <p:xfrm>
          <a:off x="3712999" y="5273675"/>
          <a:ext cx="5298234" cy="1066800"/>
        </p:xfrm>
        <a:graphic>
          <a:graphicData uri="http://schemas.openxmlformats.org/drawingml/2006/table">
            <a:tbl>
              <a:tblPr firstRow="1" firstCol="1" bandRow="1">
                <a:tableStyleId>{5C22544A-7EE6-4342-B048-85BDC9FD1C3A}</a:tableStyleId>
              </a:tblPr>
              <a:tblGrid>
                <a:gridCol w="162560"/>
                <a:gridCol w="915516"/>
                <a:gridCol w="390525"/>
                <a:gridCol w="3829633"/>
              </a:tblGrid>
              <a:tr h="0">
                <a:tc>
                  <a:txBody>
                    <a:bodyPr/>
                    <a:lstStyle/>
                    <a:p>
                      <a:pPr>
                        <a:spcAft>
                          <a:spcPts val="0"/>
                        </a:spcAft>
                      </a:pPr>
                      <a:r>
                        <a:rPr lang="de-DE" sz="1000">
                          <a:effectLst/>
                        </a:rPr>
                        <a:t> </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Landkreis</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BL</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Anmerkungen</a:t>
                      </a:r>
                      <a:endParaRPr lang="de-DE" sz="1100">
                        <a:effectLst/>
                        <a:latin typeface="Calibri"/>
                        <a:ea typeface="Cambria"/>
                        <a:cs typeface="Times New Roman"/>
                      </a:endParaRPr>
                    </a:p>
                  </a:txBody>
                  <a:tcPr marL="68580" marR="68580" marT="0" marB="0"/>
                </a:tc>
              </a:tr>
              <a:tr h="0">
                <a:tc>
                  <a:txBody>
                    <a:bodyPr/>
                    <a:lstStyle/>
                    <a:p>
                      <a:pPr>
                        <a:spcAft>
                          <a:spcPts val="0"/>
                        </a:spcAft>
                      </a:pPr>
                      <a:r>
                        <a:rPr lang="de-DE" sz="1000">
                          <a:effectLst/>
                        </a:rPr>
                        <a:t> </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SK Regensburg</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BY</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Ausbruch in Gemeinschaftsunterkunft für Asylsuchende, Reihentestungen</a:t>
                      </a:r>
                      <a:endParaRPr lang="de-DE" sz="1100">
                        <a:effectLst/>
                        <a:latin typeface="Calibri"/>
                        <a:ea typeface="Cambria"/>
                        <a:cs typeface="Times New Roman"/>
                      </a:endParaRPr>
                    </a:p>
                  </a:txBody>
                  <a:tcPr marL="68580" marR="68580" marT="0" marB="0"/>
                </a:tc>
              </a:tr>
              <a:tr h="0">
                <a:tc>
                  <a:txBody>
                    <a:bodyPr/>
                    <a:lstStyle/>
                    <a:p>
                      <a:pPr>
                        <a:spcAft>
                          <a:spcPts val="0"/>
                        </a:spcAft>
                      </a:pPr>
                      <a:r>
                        <a:rPr lang="de-DE" sz="1000">
                          <a:effectLst/>
                        </a:rPr>
                        <a:t> </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LK Lichtenfels</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BY</a:t>
                      </a:r>
                      <a:endParaRPr lang="de-DE" sz="1100">
                        <a:effectLst/>
                        <a:latin typeface="Calibri"/>
                        <a:ea typeface="Cambria"/>
                        <a:cs typeface="Times New Roman"/>
                      </a:endParaRPr>
                    </a:p>
                  </a:txBody>
                  <a:tcPr marL="68580" marR="68580" marT="0" marB="0"/>
                </a:tc>
                <a:tc>
                  <a:txBody>
                    <a:bodyPr/>
                    <a:lstStyle/>
                    <a:p>
                      <a:pPr>
                        <a:spcAft>
                          <a:spcPts val="0"/>
                        </a:spcAft>
                      </a:pPr>
                      <a:r>
                        <a:rPr lang="de-DE" sz="1000" dirty="0">
                          <a:effectLst/>
                        </a:rPr>
                        <a:t>Ausbruch in Pflegeheim mit &gt; 20 </a:t>
                      </a:r>
                      <a:r>
                        <a:rPr lang="de-DE" sz="1000" dirty="0" smtClean="0">
                          <a:effectLst/>
                        </a:rPr>
                        <a:t>Fällen</a:t>
                      </a:r>
                      <a:endParaRPr lang="de-DE" sz="1100" dirty="0">
                        <a:effectLst/>
                        <a:latin typeface="Calibri"/>
                        <a:ea typeface="Cambria"/>
                        <a:cs typeface="Times New Roman"/>
                      </a:endParaRPr>
                    </a:p>
                  </a:txBody>
                  <a:tcPr marL="68580" marR="68580" marT="0" marB="0"/>
                </a:tc>
              </a:tr>
              <a:tr h="0">
                <a:tc>
                  <a:txBody>
                    <a:bodyPr/>
                    <a:lstStyle/>
                    <a:p>
                      <a:pPr>
                        <a:spcAft>
                          <a:spcPts val="0"/>
                        </a:spcAft>
                      </a:pPr>
                      <a:r>
                        <a:rPr lang="de-DE" sz="1000">
                          <a:effectLst/>
                        </a:rPr>
                        <a:t> </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LK Coburg</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BY</a:t>
                      </a:r>
                      <a:endParaRPr lang="de-DE" sz="1100">
                        <a:effectLst/>
                        <a:latin typeface="Calibri"/>
                        <a:ea typeface="Cambria"/>
                        <a:cs typeface="Times New Roman"/>
                      </a:endParaRPr>
                    </a:p>
                  </a:txBody>
                  <a:tcPr marL="68580" marR="68580" marT="0" marB="0"/>
                </a:tc>
                <a:tc>
                  <a:txBody>
                    <a:bodyPr/>
                    <a:lstStyle/>
                    <a:p>
                      <a:pPr>
                        <a:spcAft>
                          <a:spcPts val="0"/>
                        </a:spcAft>
                      </a:pPr>
                      <a:r>
                        <a:rPr lang="de-DE" sz="1000" dirty="0">
                          <a:effectLst/>
                        </a:rPr>
                        <a:t>Mehrere Pflegeeinrichtungen betroffen, teilweise in Zusammenhang mit Dialyse. </a:t>
                      </a:r>
                      <a:endParaRPr lang="de-DE" sz="1100" dirty="0">
                        <a:effectLst/>
                        <a:latin typeface="Calibri"/>
                        <a:ea typeface="Cambria"/>
                        <a:cs typeface="Times New Roman"/>
                      </a:endParaRPr>
                    </a:p>
                  </a:txBody>
                  <a:tcPr marL="68580" marR="68580" marT="0" marB="0"/>
                </a:tc>
              </a:tr>
              <a:tr h="0">
                <a:tc>
                  <a:txBody>
                    <a:bodyPr/>
                    <a:lstStyle/>
                    <a:p>
                      <a:pPr>
                        <a:spcAft>
                          <a:spcPts val="0"/>
                        </a:spcAft>
                      </a:pPr>
                      <a:r>
                        <a:rPr lang="de-DE" sz="1000">
                          <a:effectLst/>
                        </a:rPr>
                        <a:t> </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LK Sonneberg</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TH</a:t>
                      </a:r>
                      <a:endParaRPr lang="de-DE" sz="1100">
                        <a:effectLst/>
                        <a:latin typeface="Calibri"/>
                        <a:ea typeface="Cambria"/>
                        <a:cs typeface="Times New Roman"/>
                      </a:endParaRPr>
                    </a:p>
                  </a:txBody>
                  <a:tcPr marL="68580" marR="68580" marT="0" marB="0"/>
                </a:tc>
                <a:tc>
                  <a:txBody>
                    <a:bodyPr/>
                    <a:lstStyle/>
                    <a:p>
                      <a:pPr>
                        <a:spcAft>
                          <a:spcPts val="0"/>
                        </a:spcAft>
                      </a:pPr>
                      <a:r>
                        <a:rPr lang="de-DE" sz="1000" dirty="0">
                          <a:effectLst/>
                        </a:rPr>
                        <a:t>Ausbrüche in Altenheimen, Dialyse und Krankenhaus</a:t>
                      </a:r>
                      <a:r>
                        <a:rPr lang="de-DE" sz="1000" dirty="0" smtClean="0">
                          <a:effectLst/>
                        </a:rPr>
                        <a:t>,</a:t>
                      </a:r>
                      <a:endParaRPr lang="de-DE" sz="1100" dirty="0">
                        <a:effectLst/>
                        <a:latin typeface="Calibri"/>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3937040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583866314"/>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2.137</a:t>
                      </a:r>
                      <a:endParaRPr lang="de-DE" sz="1400" kern="1200" dirty="0">
                        <a:solidFill>
                          <a:schemeClr val="tx1"/>
                        </a:solidFill>
                        <a:latin typeface="+mn-lt"/>
                        <a:ea typeface="+mn-ea"/>
                        <a:cs typeface="+mn-cs"/>
                      </a:endParaRPr>
                    </a:p>
                  </a:txBody>
                  <a:tcPr marL="9525" marR="9525" marT="9525" marB="0" anchor="ctr"/>
                </a:tc>
              </a:tr>
              <a:tr h="252000">
                <a:tc>
                  <a:txBody>
                    <a:bodyPr/>
                    <a:lstStyle/>
                    <a:p>
                      <a:r>
                        <a:rPr lang="de-DE" sz="1200" dirty="0" smtClean="0">
                          <a:solidFill>
                            <a:schemeClr val="tx1"/>
                          </a:solidFill>
                        </a:rPr>
                        <a:t>1</a:t>
                      </a:r>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Einw.</a:t>
                      </a:r>
                      <a:endParaRPr lang="de-DE" sz="1200" kern="1200" dirty="0">
                        <a:solidFill>
                          <a:schemeClr val="tx1"/>
                        </a:solidFill>
                        <a:latin typeface="+mn-lt"/>
                        <a:ea typeface="+mn-ea"/>
                        <a:cs typeface="+mn-cs"/>
                      </a:endParaRPr>
                    </a:p>
                  </a:txBody>
                  <a:tcPr marL="9525" marR="9525" marT="9525" marB="0" anchor="ctr"/>
                </a:tc>
              </a:tr>
              <a:tr h="252000">
                <a:tc>
                  <a:txBody>
                    <a:bodyPr/>
                    <a:lstStyle/>
                    <a:p>
                      <a:r>
                        <a:rPr lang="de-DE" sz="1200" dirty="0" smtClean="0">
                          <a:solidFill>
                            <a:schemeClr val="tx1"/>
                          </a:solidFill>
                        </a:rPr>
                        <a:t>1</a:t>
                      </a:r>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51-100</a:t>
                      </a:r>
                      <a:r>
                        <a:rPr lang="de-DE" sz="1200" dirty="0" smtClean="0">
                          <a:solidFill>
                            <a:schemeClr val="tx1"/>
                          </a:solidFill>
                        </a:rPr>
                        <a:t> Fälle/100.000 Einw.</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 y="1597816"/>
            <a:ext cx="6456461" cy="4565081"/>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71463028"/>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934</a:t>
                      </a:r>
                      <a:endParaRPr lang="de-DE" sz="1400" kern="1200" dirty="0">
                        <a:solidFill>
                          <a:schemeClr val="tx1"/>
                        </a:solidFill>
                        <a:latin typeface="+mn-lt"/>
                        <a:ea typeface="+mn-ea"/>
                        <a:cs typeface="+mn-cs"/>
                      </a:endParaRPr>
                    </a:p>
                  </a:txBody>
                  <a:tcPr marL="9525" marR="9525" marT="9525" marB="0" anchor="ctr"/>
                </a:tc>
              </a:tr>
              <a:tr h="252000">
                <a:tc>
                  <a:txBody>
                    <a:bodyPr/>
                    <a:lstStyle/>
                    <a:p>
                      <a:r>
                        <a:rPr lang="de-DE" sz="1200" dirty="0" smtClean="0">
                          <a:solidFill>
                            <a:schemeClr val="tx1"/>
                          </a:solidFill>
                        </a:rPr>
                        <a:t>1</a:t>
                      </a:r>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r>
                        <a:rPr lang="de-DE" sz="1200" dirty="0" smtClean="0">
                          <a:solidFill>
                            <a:schemeClr val="tx1"/>
                          </a:solidFill>
                        </a:rPr>
                        <a:t>0</a:t>
                      </a:r>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4" y="1720487"/>
            <a:ext cx="6600825" cy="4667154"/>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250" y="184865"/>
            <a:ext cx="7048499"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17</a:t>
            </a:fld>
            <a:endParaRPr lang="de-DE"/>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28" y="818302"/>
            <a:ext cx="8209264" cy="5804411"/>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333677052"/>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a:t>
                      </a:r>
                      <a:r>
                        <a:rPr lang="de-DE" sz="1200" b="1" i="0" u="none" strike="noStrike" dirty="0" smtClean="0">
                          <a:solidFill>
                            <a:srgbClr val="000000"/>
                          </a:solidFill>
                          <a:effectLst/>
                          <a:latin typeface="Calibri"/>
                        </a:rPr>
                        <a:t>20</a:t>
                      </a:r>
                      <a:endParaRPr lang="de-DE" sz="1200" b="1" i="0" u="none" strike="noStrike" dirty="0">
                        <a:solidFill>
                          <a:srgbClr val="000000"/>
                        </a:solidFill>
                        <a:effectLst/>
                        <a:latin typeface="Calibri"/>
                      </a:endParaRP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dirty="0">
                          <a:solidFill>
                            <a:srgbClr val="000000"/>
                          </a:solidFill>
                          <a:effectLst/>
                          <a:latin typeface="Calibri"/>
                        </a:rPr>
                        <a:t>Meldewoche </a:t>
                      </a:r>
                      <a:r>
                        <a:rPr lang="de-DE" sz="1200" b="1" i="0" u="none" strike="noStrike" dirty="0" smtClean="0">
                          <a:solidFill>
                            <a:srgbClr val="000000"/>
                          </a:solidFill>
                          <a:effectLst/>
                          <a:latin typeface="Calibri"/>
                        </a:rPr>
                        <a:t>19</a:t>
                      </a:r>
                      <a:endParaRPr lang="de-DE" sz="1200" b="1" i="0" u="none" strike="noStrike" dirty="0">
                        <a:solidFill>
                          <a:srgbClr val="000000"/>
                        </a:solidFill>
                        <a:effectLst/>
                        <a:latin typeface="Calibri"/>
                      </a:endParaRP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a:t>
                      </a:r>
                      <a:r>
                        <a:rPr lang="de-DE" sz="1200" b="1" i="0" u="none" strike="noStrike" dirty="0" smtClean="0">
                          <a:solidFill>
                            <a:srgbClr val="000000"/>
                          </a:solidFill>
                          <a:effectLst/>
                          <a:latin typeface="Calibri"/>
                        </a:rPr>
                        <a:t>Fallzahl im </a:t>
                      </a:r>
                      <a:r>
                        <a:rPr lang="de-DE" sz="1200" b="1" i="0" u="none" strike="noStrike" dirty="0">
                          <a:solidFill>
                            <a:srgbClr val="000000"/>
                          </a:solidFill>
                          <a:effectLst/>
                          <a:latin typeface="Calibri"/>
                        </a:rPr>
                        <a:t>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6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886</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568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5,1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-36%</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6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1.268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9,7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1.048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8,0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a:t>
                      </a:r>
                    </a:p>
                  </a:txBody>
                  <a:tcPr marL="9525" marR="9525" marT="9525" marB="0" anchor="b">
                    <a:lnL>
                      <a:noFill/>
                    </a:lnL>
                    <a:lnR>
                      <a:noFill/>
                    </a:lnR>
                    <a:lnT>
                      <a:noFill/>
                    </a:lnT>
                    <a:lnB>
                      <a:noFill/>
                    </a:lnB>
                  </a:tcPr>
                </a:tc>
              </a:tr>
              <a:tr h="257921">
                <a:tc>
                  <a:txBody>
                    <a:bodyPr/>
                    <a:lstStyle/>
                    <a:p>
                      <a:pPr algn="l" fontAlgn="b"/>
                      <a:r>
                        <a:rPr lang="de-DE" sz="16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250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190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5,1</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133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-63%</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164</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24,0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125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18,3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92</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-46%</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454</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7,2</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349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5,6</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-23%</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1,4</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-15%</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465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3,6</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1.548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8,6</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1.235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-20%</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192</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4,2</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-33%</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215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-26%</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-72%</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226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10,5</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148</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6,9</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-35%</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6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a:solidFill>
                            <a:srgbClr val="000000"/>
                          </a:solidFill>
                          <a:effectLst/>
                          <a:latin typeface="Calibri"/>
                        </a:rPr>
                        <a:t>6.202</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a:solidFill>
                            <a:srgbClr val="000000"/>
                          </a:solidFill>
                          <a:effectLst/>
                          <a:latin typeface="Calibri"/>
                        </a:rPr>
                        <a:t>7,5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a:solidFill>
                            <a:srgbClr val="000000"/>
                          </a:solidFill>
                          <a:effectLst/>
                          <a:latin typeface="Calibri"/>
                        </a:rPr>
                        <a:t>4.515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a:solidFill>
                            <a:srgbClr val="000000"/>
                          </a:solidFill>
                          <a:effectLst/>
                          <a:latin typeface="Calibri"/>
                        </a:rPr>
                        <a:t>5,4</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dirty="0">
                          <a:solidFill>
                            <a:srgbClr val="000000"/>
                          </a:solidFill>
                          <a:effectLst/>
                          <a:latin typeface="Calibri"/>
                        </a:rPr>
                        <a:t>-27%</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a:xfrm>
            <a:off x="457200" y="523419"/>
            <a:ext cx="8092592" cy="338554"/>
          </a:xfrm>
        </p:spPr>
        <p:txBody>
          <a:bodyPr/>
          <a:lstStyle/>
          <a:p>
            <a:r>
              <a:rPr lang="de-DE" dirty="0" smtClean="0"/>
              <a:t>Vergleich KW20/KW19 pro Bundesland</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18</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19</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25.05.2020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39" y="1339248"/>
            <a:ext cx="7348017" cy="5194901"/>
          </a:xfrm>
          <a:prstGeom prst="rect">
            <a:avLst/>
          </a:prstGeom>
        </p:spPr>
      </p:pic>
    </p:spTree>
    <p:extLst>
      <p:ext uri="{BB962C8B-B14F-4D97-AF65-F5344CB8AC3E}">
        <p14:creationId xmlns:p14="http://schemas.microsoft.com/office/powerpoint/2010/main" val="332736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4294967295"/>
          </p:nvPr>
        </p:nvSpPr>
        <p:spPr>
          <a:xfrm>
            <a:off x="2699791" y="6622713"/>
            <a:ext cx="5182675" cy="195750"/>
          </a:xfrm>
          <a:prstGeom prst="rect">
            <a:avLst/>
          </a:prstGeom>
        </p:spPr>
        <p:txBody>
          <a:bodyPr/>
          <a:lstStyle/>
          <a:p>
            <a:endParaRPr lang="de-DE" dirty="0"/>
          </a:p>
        </p:txBody>
      </p:sp>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a:t>
            </a:fld>
            <a:endParaRPr lang="de-DE"/>
          </a:p>
        </p:txBody>
      </p:sp>
      <p:sp>
        <p:nvSpPr>
          <p:cNvPr id="6" name="Textfeld 5"/>
          <p:cNvSpPr txBox="1"/>
          <p:nvPr/>
        </p:nvSpPr>
        <p:spPr>
          <a:xfrm>
            <a:off x="5681859" y="6539459"/>
            <a:ext cx="2371061" cy="307777"/>
          </a:xfrm>
          <a:prstGeom prst="rect">
            <a:avLst/>
          </a:prstGeom>
          <a:noFill/>
        </p:spPr>
        <p:txBody>
          <a:bodyPr wrap="square" rtlCol="0">
            <a:spAutoFit/>
          </a:bodyPr>
          <a:lstStyle/>
          <a:p>
            <a:pPr algn="r"/>
            <a:r>
              <a:rPr lang="de-DE" sz="1400" dirty="0" smtClean="0"/>
              <a:t>Stand: 25.05.2020 00:00 Uhr</a:t>
            </a:r>
            <a:endParaRPr lang="de-DE" sz="1400" dirty="0"/>
          </a:p>
        </p:txBody>
      </p:sp>
      <p:graphicFrame>
        <p:nvGraphicFramePr>
          <p:cNvPr id="7" name="Tabelle 6"/>
          <p:cNvGraphicFramePr>
            <a:graphicFrameLocks noGrp="1"/>
          </p:cNvGraphicFramePr>
          <p:nvPr>
            <p:extLst>
              <p:ext uri="{D42A27DB-BD31-4B8C-83A1-F6EECF244321}">
                <p14:modId xmlns:p14="http://schemas.microsoft.com/office/powerpoint/2010/main" val="504446531"/>
              </p:ext>
            </p:extLst>
          </p:nvPr>
        </p:nvGraphicFramePr>
        <p:xfrm>
          <a:off x="172719" y="975360"/>
          <a:ext cx="8798560" cy="4996762"/>
        </p:xfrm>
        <a:graphic>
          <a:graphicData uri="http://schemas.openxmlformats.org/drawingml/2006/table">
            <a:tbl>
              <a:tblPr/>
              <a:tblGrid>
                <a:gridCol w="1861362"/>
                <a:gridCol w="1063635"/>
                <a:gridCol w="787499"/>
                <a:gridCol w="1084090"/>
                <a:gridCol w="1032954"/>
                <a:gridCol w="1202177"/>
                <a:gridCol w="846139"/>
                <a:gridCol w="920704"/>
              </a:tblGrid>
              <a:tr h="446318">
                <a:tc>
                  <a:txBody>
                    <a:bodyPr/>
                    <a:lstStyle/>
                    <a:p>
                      <a:pPr algn="ctr" fontAlgn="b"/>
                      <a:r>
                        <a:rPr lang="de-DE" sz="1400" b="1" i="0" u="none" strike="noStrike" dirty="0">
                          <a:solidFill>
                            <a:srgbClr val="FFFFFF"/>
                          </a:solidFill>
                          <a:effectLst/>
                          <a:latin typeface="Calibri"/>
                        </a:rPr>
                        <a:t>Bundesland</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Fälle kumulativ</a:t>
                      </a:r>
                    </a:p>
                  </a:txBody>
                  <a:tcPr marL="9141" marR="9141" marT="9141"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Differenz Vortag</a:t>
                      </a:r>
                    </a:p>
                  </a:txBody>
                  <a:tcPr marL="9141" marR="9141" marT="9141"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Fälle kumulativ/ 100.000 </a:t>
                      </a:r>
                      <a:r>
                        <a:rPr lang="de-DE" sz="1400" b="1" i="0" u="none" strike="noStrike" dirty="0" err="1">
                          <a:solidFill>
                            <a:srgbClr val="FFFFFF"/>
                          </a:solidFill>
                          <a:effectLst/>
                          <a:latin typeface="Calibri"/>
                        </a:rPr>
                        <a:t>Einw</a:t>
                      </a:r>
                      <a:r>
                        <a:rPr lang="de-DE" sz="1400" b="1" i="0" u="none" strike="noStrike" dirty="0">
                          <a:solidFill>
                            <a:srgbClr val="FFFFFF"/>
                          </a:solidFill>
                          <a:effectLst/>
                          <a:latin typeface="Calibri"/>
                        </a:rPr>
                        <a:t>.</a:t>
                      </a:r>
                    </a:p>
                  </a:txBody>
                  <a:tcPr marL="9141" marR="9141" marT="9141"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Fälle in den letzten 7 Tagen</a:t>
                      </a:r>
                    </a:p>
                  </a:txBody>
                  <a:tcPr marL="9141" marR="9141" marT="9141"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7-Tage-Inzidenz</a:t>
                      </a:r>
                    </a:p>
                  </a:txBody>
                  <a:tcPr marL="9141" marR="9141" marT="9141"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Todesfälle</a:t>
                      </a:r>
                    </a:p>
                  </a:txBody>
                  <a:tcPr marL="9141" marR="9141" marT="9141"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Todesfälle/ 100.000 </a:t>
                      </a:r>
                      <a:r>
                        <a:rPr lang="de-DE" sz="1400" b="1" i="0" u="none" strike="noStrike" dirty="0" err="1">
                          <a:solidFill>
                            <a:srgbClr val="FFFFFF"/>
                          </a:solidFill>
                          <a:effectLst/>
                          <a:latin typeface="Calibri"/>
                        </a:rPr>
                        <a:t>Einw</a:t>
                      </a:r>
                      <a:r>
                        <a:rPr lang="de-DE" sz="1400" b="1" i="0" u="none" strike="noStrike" dirty="0">
                          <a:solidFill>
                            <a:srgbClr val="FFFFFF"/>
                          </a:solidFill>
                          <a:effectLst/>
                          <a:latin typeface="Calibri"/>
                        </a:rPr>
                        <a:t>.</a:t>
                      </a:r>
                    </a:p>
                  </a:txBody>
                  <a:tcPr marL="9141" marR="9141" marT="9141"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44480">
                <a:tc>
                  <a:txBody>
                    <a:bodyPr/>
                    <a:lstStyle/>
                    <a:p>
                      <a:pPr algn="ctr" fontAlgn="b"/>
                      <a:r>
                        <a:rPr lang="de-DE" sz="1400" b="0" i="0" u="none" strike="noStrike" dirty="0" smtClean="0">
                          <a:solidFill>
                            <a:srgbClr val="000000"/>
                          </a:solidFill>
                          <a:effectLst/>
                          <a:latin typeface="Calibri"/>
                        </a:rPr>
                        <a:t>Baden-Württemberg</a:t>
                      </a:r>
                      <a:endParaRPr lang="de-DE" sz="1400" b="0" i="0" u="none" strike="noStrike" dirty="0">
                        <a:solidFill>
                          <a:srgbClr val="000000"/>
                        </a:solidFill>
                        <a:effectLst/>
                        <a:latin typeface="Calibri"/>
                      </a:endParaRP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34.431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311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378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1.698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15,3</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dirty="0">
                          <a:solidFill>
                            <a:srgbClr val="000000"/>
                          </a:solidFill>
                          <a:effectLst/>
                          <a:latin typeface="Calibri"/>
                        </a:rPr>
                        <a:t>Bayern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46.326</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120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354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712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5,4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2.382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18,2</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Berlin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6.642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177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177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191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5,1</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Brandenburg</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3.214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128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6,1</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Bremen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1.312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192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85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12,4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6,0</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dirty="0">
                          <a:solidFill>
                            <a:srgbClr val="000000"/>
                          </a:solidFill>
                          <a:effectLst/>
                          <a:latin typeface="Calibri"/>
                        </a:rPr>
                        <a:t>Hamburg</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5.069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275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1,3</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241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13,1</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Hessen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9.770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156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361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460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7,3</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Mecklenburg-Vorpommern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760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47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1,2</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Niedersachsen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11.578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145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364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572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7,2</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Nordrhein-Westfalen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37.298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208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850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4,7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1.565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8,7</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Rheinland-Pfalz</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6.596</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161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96</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228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5,6</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Saarland</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2.716</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274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15,9</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Sachsen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5.231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128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101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205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5,0</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Sachsen-Anhalt</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1.694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54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2,4</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Schleswig-Holstein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3.062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106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137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4,7</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Thüringen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2.871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134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124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5,8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7,1</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1" i="0" u="none" strike="noStrike" dirty="0">
                          <a:solidFill>
                            <a:srgbClr val="000000"/>
                          </a:solidFill>
                          <a:effectLst/>
                          <a:latin typeface="Calibri"/>
                        </a:rPr>
                        <a:t>Gesamt</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178.570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289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215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3.395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4,1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8.257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dirty="0">
                          <a:solidFill>
                            <a:srgbClr val="000000"/>
                          </a:solidFill>
                          <a:effectLst/>
                          <a:latin typeface="Calibri"/>
                        </a:rPr>
                        <a:t>9,9</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
        <p:nvSpPr>
          <p:cNvPr id="8" name="Titel 1"/>
          <p:cNvSpPr txBox="1">
            <a:spLocks/>
          </p:cNvSpPr>
          <p:nvPr/>
        </p:nvSpPr>
        <p:spPr>
          <a:xfrm>
            <a:off x="222249" y="45121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25.05.2020. 00:00)</a:t>
            </a:r>
            <a:endParaRPr lang="de-DE" sz="1400" dirty="0">
              <a:solidFill>
                <a:schemeClr val="bg1"/>
              </a:solidFill>
            </a:endParaRPr>
          </a:p>
        </p:txBody>
      </p:sp>
      <p:sp>
        <p:nvSpPr>
          <p:cNvPr id="5" name="Datumsplatzhalter 4"/>
          <p:cNvSpPr>
            <a:spLocks noGrp="1"/>
          </p:cNvSpPr>
          <p:nvPr>
            <p:ph type="dt" sz="half" idx="14"/>
          </p:nvPr>
        </p:nvSpPr>
        <p:spPr/>
        <p:txBody>
          <a:bodyPr/>
          <a:lstStyle/>
          <a:p>
            <a:r>
              <a:rPr lang="de-DE" smtClean="0"/>
              <a:t>25.05.2020</a:t>
            </a:r>
            <a:endParaRPr lang="de-DE" dirty="0"/>
          </a:p>
        </p:txBody>
      </p:sp>
    </p:spTree>
    <p:extLst>
      <p:ext uri="{BB962C8B-B14F-4D97-AF65-F5344CB8AC3E}">
        <p14:creationId xmlns:p14="http://schemas.microsoft.com/office/powerpoint/2010/main" val="1648306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25.05.2020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05" y="1142561"/>
            <a:ext cx="7724716" cy="5443984"/>
          </a:xfrm>
          <a:prstGeom prst="rect">
            <a:avLst/>
          </a:prstGeom>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5" y="195532"/>
            <a:ext cx="6945085"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25.05.2020.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766036411"/>
              </p:ext>
            </p:extLst>
          </p:nvPr>
        </p:nvGraphicFramePr>
        <p:xfrm>
          <a:off x="236765" y="539859"/>
          <a:ext cx="6916510" cy="1277753"/>
        </p:xfrm>
        <a:graphic>
          <a:graphicData uri="http://schemas.openxmlformats.org/drawingml/2006/table">
            <a:tbl>
              <a:tblPr bandRow="1">
                <a:tableStyleId>{5C22544A-7EE6-4342-B048-85BDC9FD1C3A}</a:tableStyleId>
              </a:tblPr>
              <a:tblGrid>
                <a:gridCol w="4478110"/>
                <a:gridCol w="2438400"/>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178.570</a:t>
                      </a:r>
                      <a:r>
                        <a:rPr lang="de-DE" sz="1400" kern="1200" baseline="0" dirty="0" smtClean="0">
                          <a:solidFill>
                            <a:schemeClr val="tx1"/>
                          </a:solidFill>
                          <a:latin typeface="+mn-lt"/>
                          <a:ea typeface="+mn-ea"/>
                          <a:cs typeface="+mn-cs"/>
                        </a:rPr>
                        <a:t> (178.085)</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50/49</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graphicFrame>
        <p:nvGraphicFramePr>
          <p:cNvPr id="9" name="Diagramm 8"/>
          <p:cNvGraphicFramePr>
            <a:graphicFrameLocks/>
          </p:cNvGraphicFramePr>
          <p:nvPr>
            <p:extLst>
              <p:ext uri="{D42A27DB-BD31-4B8C-83A1-F6EECF244321}">
                <p14:modId xmlns:p14="http://schemas.microsoft.com/office/powerpoint/2010/main" val="581135768"/>
              </p:ext>
            </p:extLst>
          </p:nvPr>
        </p:nvGraphicFramePr>
        <p:xfrm>
          <a:off x="871537" y="2447925"/>
          <a:ext cx="6734175" cy="3409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25.05.2020.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1438415134"/>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178.448</a:t>
                      </a:r>
                    </a:p>
                  </a:txBody>
                  <a:tcPr marL="9525" marR="9525" marT="9525" marB="0" anchor="ctr"/>
                </a:tc>
              </a:tr>
            </a:tbl>
          </a:graphicData>
        </a:graphic>
      </p:graphicFrame>
      <p:graphicFrame>
        <p:nvGraphicFramePr>
          <p:cNvPr id="9" name="Diagramm 8"/>
          <p:cNvGraphicFramePr>
            <a:graphicFrameLocks/>
          </p:cNvGraphicFramePr>
          <p:nvPr>
            <p:extLst>
              <p:ext uri="{D42A27DB-BD31-4B8C-83A1-F6EECF244321}">
                <p14:modId xmlns:p14="http://schemas.microsoft.com/office/powerpoint/2010/main" val="2289830922"/>
              </p:ext>
            </p:extLst>
          </p:nvPr>
        </p:nvGraphicFramePr>
        <p:xfrm>
          <a:off x="180428" y="2189199"/>
          <a:ext cx="4331494" cy="3609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m 11"/>
          <p:cNvGraphicFramePr>
            <a:graphicFrameLocks/>
          </p:cNvGraphicFramePr>
          <p:nvPr>
            <p:extLst>
              <p:ext uri="{D42A27DB-BD31-4B8C-83A1-F6EECF244321}">
                <p14:modId xmlns:p14="http://schemas.microsoft.com/office/powerpoint/2010/main" val="415932077"/>
              </p:ext>
            </p:extLst>
          </p:nvPr>
        </p:nvGraphicFramePr>
        <p:xfrm>
          <a:off x="4511922" y="1608175"/>
          <a:ext cx="4451492" cy="42005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sp>
        <p:nvSpPr>
          <p:cNvPr id="2" name="Titel 1"/>
          <p:cNvSpPr>
            <a:spLocks noGrp="1"/>
          </p:cNvSpPr>
          <p:nvPr>
            <p:ph type="title"/>
          </p:nvPr>
        </p:nvSpPr>
        <p:spPr>
          <a:xfrm>
            <a:off x="112142" y="396096"/>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Todesfälle </a:t>
            </a:r>
            <a:r>
              <a:rPr lang="de-DE" sz="1400" dirty="0">
                <a:solidFill>
                  <a:schemeClr val="bg1"/>
                </a:solidFill>
              </a:rPr>
              <a:t>(Datenstand: </a:t>
            </a:r>
            <a:r>
              <a:rPr lang="de-DE" sz="1400" dirty="0" smtClean="0">
                <a:solidFill>
                  <a:schemeClr val="bg1"/>
                </a:solidFill>
              </a:rPr>
              <a:t>25.05.2020.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1841535899"/>
              </p:ext>
            </p:extLst>
          </p:nvPr>
        </p:nvGraphicFramePr>
        <p:xfrm>
          <a:off x="112142" y="1570243"/>
          <a:ext cx="2916807" cy="2773680"/>
        </p:xfrm>
        <a:graphic>
          <a:graphicData uri="http://schemas.openxmlformats.org/drawingml/2006/table">
            <a:tbl>
              <a:tblPr bandRow="1">
                <a:tableStyleId>{5C22544A-7EE6-4342-B048-85BDC9FD1C3A}</a:tableStyleId>
              </a:tblPr>
              <a:tblGrid>
                <a:gridCol w="1926208"/>
                <a:gridCol w="990599"/>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8.257</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8.252</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86%</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55%</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45%</a:t>
                      </a:r>
                      <a:endParaRPr lang="de-DE" sz="1400" kern="1200" dirty="0">
                        <a:solidFill>
                          <a:schemeClr val="tx1"/>
                        </a:solidFill>
                        <a:latin typeface="+mn-lt"/>
                        <a:ea typeface="+mn-ea"/>
                        <a:cs typeface="+mn-cs"/>
                      </a:endParaRPr>
                    </a:p>
                  </a:txBody>
                  <a:tcPr anchor="ctr"/>
                </a:tc>
              </a:tr>
            </a:tbl>
          </a:graphicData>
        </a:graphic>
      </p:graphicFrame>
      <p:graphicFrame>
        <p:nvGraphicFramePr>
          <p:cNvPr id="11" name="Diagramm 10"/>
          <p:cNvGraphicFramePr>
            <a:graphicFrameLocks/>
          </p:cNvGraphicFramePr>
          <p:nvPr>
            <p:extLst>
              <p:ext uri="{D42A27DB-BD31-4B8C-83A1-F6EECF244321}">
                <p14:modId xmlns:p14="http://schemas.microsoft.com/office/powerpoint/2010/main" val="238277987"/>
              </p:ext>
            </p:extLst>
          </p:nvPr>
        </p:nvGraphicFramePr>
        <p:xfrm>
          <a:off x="3387242" y="876299"/>
          <a:ext cx="5162550" cy="30765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m 11"/>
          <p:cNvGraphicFramePr>
            <a:graphicFrameLocks/>
          </p:cNvGraphicFramePr>
          <p:nvPr>
            <p:extLst>
              <p:ext uri="{D42A27DB-BD31-4B8C-83A1-F6EECF244321}">
                <p14:modId xmlns:p14="http://schemas.microsoft.com/office/powerpoint/2010/main" val="2552074938"/>
              </p:ext>
            </p:extLst>
          </p:nvPr>
        </p:nvGraphicFramePr>
        <p:xfrm>
          <a:off x="3634892" y="3800474"/>
          <a:ext cx="4914900" cy="26765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25.05.2020. 00:00)</a:t>
            </a:r>
            <a:endParaRPr lang="de-DE" dirty="0"/>
          </a:p>
        </p:txBody>
      </p:sp>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2679715889"/>
              </p:ext>
            </p:extLst>
          </p:nvPr>
        </p:nvGraphicFramePr>
        <p:xfrm>
          <a:off x="277588" y="1660511"/>
          <a:ext cx="8579331" cy="1325587"/>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492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mj-lt"/>
                        <a:ea typeface="Cambria"/>
                        <a:cs typeface="Times New Roman"/>
                      </a:endParaRPr>
                    </a:p>
                  </a:txBody>
                  <a:tcPr marL="68580" marR="68580" marT="0" marB="0" anchor="b"/>
                </a:tc>
                <a:tc gridSpan="11">
                  <a:txBody>
                    <a:bodyPr/>
                    <a:lstStyle/>
                    <a:p>
                      <a:pPr algn="ctr">
                        <a:spcAft>
                          <a:spcPts val="0"/>
                        </a:spcAft>
                      </a:pPr>
                      <a:r>
                        <a:rPr lang="de-DE" sz="1800" b="1" dirty="0">
                          <a:effectLst/>
                          <a:latin typeface="+mn-lt"/>
                        </a:rPr>
                        <a:t>Altersgruppe</a:t>
                      </a:r>
                      <a:r>
                        <a:rPr lang="de-DE" sz="1800" b="1" dirty="0">
                          <a:effectLst/>
                        </a:rPr>
                        <a:t> in Jahren</a:t>
                      </a:r>
                      <a:endParaRPr lang="de-DE" sz="18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algn="l" fontAlgn="b"/>
                      <a:r>
                        <a:rPr lang="de-DE" sz="1600" b="1" i="0" u="none" strike="noStrike" dirty="0">
                          <a:effectLst/>
                          <a:latin typeface="+mj-lt"/>
                        </a:rPr>
                        <a:t>Geschlecht</a:t>
                      </a:r>
                    </a:p>
                  </a:txBody>
                  <a:tcPr marL="0" marR="0" marT="0" marB="0" anchor="ctr"/>
                </a:tc>
                <a:tc>
                  <a:txBody>
                    <a:bodyPr/>
                    <a:lstStyle/>
                    <a:p>
                      <a:pPr algn="ctr" fontAlgn="b"/>
                      <a:r>
                        <a:rPr lang="de-DE" sz="1600" b="1" i="0" u="none" strike="noStrike" dirty="0">
                          <a:effectLst/>
                          <a:latin typeface="Arial"/>
                        </a:rPr>
                        <a:t>0-9</a:t>
                      </a:r>
                    </a:p>
                  </a:txBody>
                  <a:tcPr marL="0" marR="0" marT="0" marB="0" anchor="ctr"/>
                </a:tc>
                <a:tc>
                  <a:txBody>
                    <a:bodyPr/>
                    <a:lstStyle/>
                    <a:p>
                      <a:pPr algn="ctr" fontAlgn="b"/>
                      <a:r>
                        <a:rPr lang="de-DE" sz="1600" b="1" i="0" u="none" strike="noStrike" dirty="0">
                          <a:effectLst/>
                          <a:latin typeface="Arial"/>
                        </a:rPr>
                        <a:t>10-19</a:t>
                      </a:r>
                    </a:p>
                  </a:txBody>
                  <a:tcPr marL="0" marR="0" marT="0" marB="0" anchor="ctr"/>
                </a:tc>
                <a:tc>
                  <a:txBody>
                    <a:bodyPr/>
                    <a:lstStyle/>
                    <a:p>
                      <a:pPr algn="ctr" fontAlgn="b"/>
                      <a:r>
                        <a:rPr lang="de-DE" sz="1600" b="1" i="0" u="none" strike="noStrike">
                          <a:effectLst/>
                          <a:latin typeface="Arial"/>
                        </a:rPr>
                        <a:t>20-29</a:t>
                      </a:r>
                    </a:p>
                  </a:txBody>
                  <a:tcPr marL="0" marR="0" marT="0" marB="0" anchor="ctr"/>
                </a:tc>
                <a:tc>
                  <a:txBody>
                    <a:bodyPr/>
                    <a:lstStyle/>
                    <a:p>
                      <a:pPr algn="ctr" fontAlgn="b"/>
                      <a:r>
                        <a:rPr lang="de-DE" sz="1600" b="1" i="0" u="none" strike="noStrike">
                          <a:effectLst/>
                          <a:latin typeface="Arial"/>
                        </a:rPr>
                        <a:t>30-39</a:t>
                      </a:r>
                    </a:p>
                  </a:txBody>
                  <a:tcPr marL="0" marR="0" marT="0" marB="0" anchor="ctr"/>
                </a:tc>
                <a:tc>
                  <a:txBody>
                    <a:bodyPr/>
                    <a:lstStyle/>
                    <a:p>
                      <a:pPr algn="ctr" fontAlgn="b"/>
                      <a:r>
                        <a:rPr lang="de-DE" sz="1600" b="1" i="0" u="none" strike="noStrike">
                          <a:effectLst/>
                          <a:latin typeface="Arial"/>
                        </a:rPr>
                        <a:t>40-49</a:t>
                      </a:r>
                    </a:p>
                  </a:txBody>
                  <a:tcPr marL="0" marR="0" marT="0" marB="0" anchor="ctr"/>
                </a:tc>
                <a:tc>
                  <a:txBody>
                    <a:bodyPr/>
                    <a:lstStyle/>
                    <a:p>
                      <a:pPr algn="ctr" fontAlgn="b"/>
                      <a:r>
                        <a:rPr lang="de-DE" sz="1600" b="1" i="0" u="none" strike="noStrike">
                          <a:effectLst/>
                          <a:latin typeface="Arial"/>
                        </a:rPr>
                        <a:t>50-59</a:t>
                      </a:r>
                    </a:p>
                  </a:txBody>
                  <a:tcPr marL="0" marR="0" marT="0" marB="0" anchor="ctr"/>
                </a:tc>
                <a:tc>
                  <a:txBody>
                    <a:bodyPr/>
                    <a:lstStyle/>
                    <a:p>
                      <a:pPr algn="ctr" fontAlgn="b"/>
                      <a:r>
                        <a:rPr lang="de-DE" sz="1600" b="1" i="0" u="none" strike="noStrike">
                          <a:effectLst/>
                          <a:latin typeface="Arial"/>
                        </a:rPr>
                        <a:t>60-69</a:t>
                      </a:r>
                    </a:p>
                  </a:txBody>
                  <a:tcPr marL="0" marR="0" marT="0" marB="0" anchor="ctr"/>
                </a:tc>
                <a:tc>
                  <a:txBody>
                    <a:bodyPr/>
                    <a:lstStyle/>
                    <a:p>
                      <a:pPr algn="ctr" fontAlgn="b"/>
                      <a:r>
                        <a:rPr lang="de-DE" sz="1600" b="1" i="0" u="none" strike="noStrike">
                          <a:effectLst/>
                          <a:latin typeface="Arial"/>
                        </a:rPr>
                        <a:t>70-79</a:t>
                      </a:r>
                    </a:p>
                  </a:txBody>
                  <a:tcPr marL="0" marR="0" marT="0" marB="0" anchor="ctr"/>
                </a:tc>
                <a:tc>
                  <a:txBody>
                    <a:bodyPr/>
                    <a:lstStyle/>
                    <a:p>
                      <a:pPr algn="ctr" fontAlgn="b"/>
                      <a:r>
                        <a:rPr lang="de-DE" sz="1600" b="1" i="0" u="none" strike="noStrike">
                          <a:effectLst/>
                          <a:latin typeface="Arial"/>
                        </a:rPr>
                        <a:t>80-89</a:t>
                      </a:r>
                    </a:p>
                  </a:txBody>
                  <a:tcPr marL="0" marR="0" marT="0" marB="0" anchor="ctr"/>
                </a:tc>
                <a:tc>
                  <a:txBody>
                    <a:bodyPr/>
                    <a:lstStyle/>
                    <a:p>
                      <a:pPr algn="ctr" fontAlgn="b"/>
                      <a:r>
                        <a:rPr lang="de-DE" sz="1600" b="1" i="0" u="none" strike="noStrike" dirty="0">
                          <a:effectLst/>
                          <a:latin typeface="Arial"/>
                        </a:rPr>
                        <a:t>90-99</a:t>
                      </a:r>
                    </a:p>
                  </a:txBody>
                  <a:tcPr marL="0" marR="0" marT="0" marB="0" anchor="ctr"/>
                </a:tc>
                <a:tc>
                  <a:txBody>
                    <a:bodyPr/>
                    <a:lstStyle/>
                    <a:p>
                      <a:pPr algn="ctr" fontAlgn="b"/>
                      <a:r>
                        <a:rPr lang="de-DE" sz="1600" b="1" i="0" u="none" strike="noStrike">
                          <a:effectLst/>
                          <a:latin typeface="Arial"/>
                        </a:rPr>
                        <a:t>100+</a:t>
                      </a:r>
                    </a:p>
                  </a:txBody>
                  <a:tcPr marL="0" marR="0" marT="0" marB="0" anchor="ctr"/>
                </a:tc>
              </a:tr>
              <a:tr h="325441">
                <a:tc>
                  <a:txBody>
                    <a:bodyPr/>
                    <a:lstStyle/>
                    <a:p>
                      <a:pPr algn="l" fontAlgn="b"/>
                      <a:r>
                        <a:rPr lang="de-DE" sz="1600" b="0" i="0" u="none" strike="noStrike" dirty="0">
                          <a:effectLst/>
                          <a:latin typeface="+mj-lt"/>
                        </a:rPr>
                        <a:t>männlich</a:t>
                      </a:r>
                    </a:p>
                  </a:txBody>
                  <a:tcPr marL="0" marR="0" marT="0" marB="0" anchor="ctr"/>
                </a:tc>
                <a:tc>
                  <a:txBody>
                    <a:bodyPr/>
                    <a:lstStyle/>
                    <a:p>
                      <a:pPr algn="l" fontAlgn="b"/>
                      <a:endParaRPr lang="de-DE" sz="1200" b="1" i="0" u="none" strike="noStrike">
                        <a:effectLst/>
                        <a:latin typeface="Arial"/>
                      </a:endParaRPr>
                    </a:p>
                  </a:txBody>
                  <a:tcPr marL="0" marR="0" marT="0" marB="0" anchor="b"/>
                </a:tc>
                <a:tc>
                  <a:txBody>
                    <a:bodyPr/>
                    <a:lstStyle/>
                    <a:p>
                      <a:pPr algn="r" fontAlgn="b"/>
                      <a:r>
                        <a:rPr lang="de-DE" sz="1200" b="1" i="0" u="none" strike="noStrike">
                          <a:effectLst/>
                          <a:latin typeface="Arial"/>
                        </a:rPr>
                        <a:t>2</a:t>
                      </a:r>
                    </a:p>
                  </a:txBody>
                  <a:tcPr marL="0" marR="0" marT="0" marB="0" anchor="b"/>
                </a:tc>
                <a:tc>
                  <a:txBody>
                    <a:bodyPr/>
                    <a:lstStyle/>
                    <a:p>
                      <a:pPr algn="r" fontAlgn="b"/>
                      <a:r>
                        <a:rPr lang="de-DE" sz="1200" b="1" i="0" u="none" strike="noStrike">
                          <a:effectLst/>
                          <a:latin typeface="Arial"/>
                        </a:rPr>
                        <a:t>6</a:t>
                      </a:r>
                    </a:p>
                  </a:txBody>
                  <a:tcPr marL="0" marR="0" marT="0" marB="0" anchor="b"/>
                </a:tc>
                <a:tc>
                  <a:txBody>
                    <a:bodyPr/>
                    <a:lstStyle/>
                    <a:p>
                      <a:pPr algn="r" fontAlgn="b"/>
                      <a:r>
                        <a:rPr lang="de-DE" sz="1200" b="1" i="0" u="none" strike="noStrike">
                          <a:effectLst/>
                          <a:latin typeface="Arial"/>
                        </a:rPr>
                        <a:t>14</a:t>
                      </a:r>
                    </a:p>
                  </a:txBody>
                  <a:tcPr marL="0" marR="0" marT="0" marB="0" anchor="b"/>
                </a:tc>
                <a:tc>
                  <a:txBody>
                    <a:bodyPr/>
                    <a:lstStyle/>
                    <a:p>
                      <a:pPr algn="r" fontAlgn="b"/>
                      <a:r>
                        <a:rPr lang="de-DE" sz="1200" b="1" i="0" u="none" strike="noStrike">
                          <a:effectLst/>
                          <a:latin typeface="Arial"/>
                        </a:rPr>
                        <a:t>45</a:t>
                      </a:r>
                    </a:p>
                  </a:txBody>
                  <a:tcPr marL="0" marR="0" marT="0" marB="0" anchor="b"/>
                </a:tc>
                <a:tc>
                  <a:txBody>
                    <a:bodyPr/>
                    <a:lstStyle/>
                    <a:p>
                      <a:pPr algn="r" fontAlgn="b"/>
                      <a:r>
                        <a:rPr lang="de-DE" sz="1200" b="1" i="0" u="none" strike="noStrike">
                          <a:effectLst/>
                          <a:latin typeface="Arial"/>
                        </a:rPr>
                        <a:t>211</a:t>
                      </a:r>
                    </a:p>
                  </a:txBody>
                  <a:tcPr marL="0" marR="0" marT="0" marB="0" anchor="b"/>
                </a:tc>
                <a:tc>
                  <a:txBody>
                    <a:bodyPr/>
                    <a:lstStyle/>
                    <a:p>
                      <a:pPr algn="r" fontAlgn="b"/>
                      <a:r>
                        <a:rPr lang="de-DE" sz="1200" b="1" i="0" u="none" strike="noStrike">
                          <a:effectLst/>
                          <a:latin typeface="Arial"/>
                        </a:rPr>
                        <a:t>565</a:t>
                      </a:r>
                    </a:p>
                  </a:txBody>
                  <a:tcPr marL="0" marR="0" marT="0" marB="0" anchor="b"/>
                </a:tc>
                <a:tc>
                  <a:txBody>
                    <a:bodyPr/>
                    <a:lstStyle/>
                    <a:p>
                      <a:pPr algn="r" fontAlgn="b"/>
                      <a:r>
                        <a:rPr lang="de-DE" sz="1200" b="1" i="0" u="none" strike="noStrike">
                          <a:effectLst/>
                          <a:latin typeface="Arial"/>
                        </a:rPr>
                        <a:t>1.249</a:t>
                      </a:r>
                    </a:p>
                  </a:txBody>
                  <a:tcPr marL="0" marR="0" marT="0" marB="0" anchor="b"/>
                </a:tc>
                <a:tc>
                  <a:txBody>
                    <a:bodyPr/>
                    <a:lstStyle/>
                    <a:p>
                      <a:pPr algn="r" fontAlgn="b"/>
                      <a:r>
                        <a:rPr lang="de-DE" sz="1200" b="1" i="0" u="none" strike="noStrike">
                          <a:effectLst/>
                          <a:latin typeface="Arial"/>
                        </a:rPr>
                        <a:t>1.951</a:t>
                      </a:r>
                    </a:p>
                  </a:txBody>
                  <a:tcPr marL="0" marR="0" marT="0" marB="0" anchor="b"/>
                </a:tc>
                <a:tc>
                  <a:txBody>
                    <a:bodyPr/>
                    <a:lstStyle/>
                    <a:p>
                      <a:pPr algn="r" fontAlgn="b"/>
                      <a:r>
                        <a:rPr lang="de-DE" sz="1200" b="1" i="0" u="none" strike="noStrike">
                          <a:effectLst/>
                          <a:latin typeface="Arial"/>
                        </a:rPr>
                        <a:t>524</a:t>
                      </a:r>
                    </a:p>
                  </a:txBody>
                  <a:tcPr marL="0" marR="0" marT="0" marB="0" anchor="b"/>
                </a:tc>
                <a:tc>
                  <a:txBody>
                    <a:bodyPr/>
                    <a:lstStyle/>
                    <a:p>
                      <a:pPr algn="r" fontAlgn="b"/>
                      <a:r>
                        <a:rPr lang="de-DE" sz="1200" b="1" i="0" u="none" strike="noStrike">
                          <a:effectLst/>
                          <a:latin typeface="Arial"/>
                        </a:rPr>
                        <a:t>5</a:t>
                      </a:r>
                    </a:p>
                  </a:txBody>
                  <a:tcPr marL="0" marR="0" marT="0" marB="0" anchor="b"/>
                </a:tc>
              </a:tr>
              <a:tr h="325441">
                <a:tc>
                  <a:txBody>
                    <a:bodyPr/>
                    <a:lstStyle/>
                    <a:p>
                      <a:pPr algn="l" fontAlgn="b"/>
                      <a:r>
                        <a:rPr lang="de-DE" sz="1600" b="0" i="0" u="none" strike="noStrike" dirty="0">
                          <a:effectLst/>
                          <a:latin typeface="+mj-lt"/>
                        </a:rPr>
                        <a:t>weiblich</a:t>
                      </a:r>
                    </a:p>
                  </a:txBody>
                  <a:tcPr marL="0" marR="0" marT="0" marB="0" anchor="ctr"/>
                </a:tc>
                <a:tc>
                  <a:txBody>
                    <a:bodyPr/>
                    <a:lstStyle/>
                    <a:p>
                      <a:pPr algn="r" fontAlgn="b"/>
                      <a:r>
                        <a:rPr lang="de-DE" sz="1200" b="1" i="0" u="none" strike="noStrike">
                          <a:effectLst/>
                          <a:latin typeface="Arial"/>
                        </a:rPr>
                        <a:t>1</a:t>
                      </a:r>
                    </a:p>
                  </a:txBody>
                  <a:tcPr marL="0" marR="0" marT="0" marB="0" anchor="b"/>
                </a:tc>
                <a:tc>
                  <a:txBody>
                    <a:bodyPr/>
                    <a:lstStyle/>
                    <a:p>
                      <a:pPr algn="l" fontAlgn="b"/>
                      <a:endParaRPr lang="de-DE" sz="1200" b="1" i="0" u="none" strike="noStrike">
                        <a:effectLst/>
                        <a:latin typeface="Arial"/>
                      </a:endParaRPr>
                    </a:p>
                  </a:txBody>
                  <a:tcPr marL="0" marR="0" marT="0" marB="0" anchor="b"/>
                </a:tc>
                <a:tc>
                  <a:txBody>
                    <a:bodyPr/>
                    <a:lstStyle/>
                    <a:p>
                      <a:pPr algn="r" fontAlgn="b"/>
                      <a:r>
                        <a:rPr lang="de-DE" sz="1200" b="1" i="0" u="none" strike="noStrike">
                          <a:effectLst/>
                          <a:latin typeface="Arial"/>
                        </a:rPr>
                        <a:t>2</a:t>
                      </a:r>
                    </a:p>
                  </a:txBody>
                  <a:tcPr marL="0" marR="0" marT="0" marB="0" anchor="b"/>
                </a:tc>
                <a:tc>
                  <a:txBody>
                    <a:bodyPr/>
                    <a:lstStyle/>
                    <a:p>
                      <a:pPr algn="r" fontAlgn="b"/>
                      <a:r>
                        <a:rPr lang="de-DE" sz="1200" b="1" i="0" u="none" strike="noStrike">
                          <a:effectLst/>
                          <a:latin typeface="Arial"/>
                        </a:rPr>
                        <a:t>6</a:t>
                      </a:r>
                    </a:p>
                  </a:txBody>
                  <a:tcPr marL="0" marR="0" marT="0" marB="0" anchor="b"/>
                </a:tc>
                <a:tc>
                  <a:txBody>
                    <a:bodyPr/>
                    <a:lstStyle/>
                    <a:p>
                      <a:pPr algn="r" fontAlgn="b"/>
                      <a:r>
                        <a:rPr lang="de-DE" sz="1200" b="1" i="0" u="none" strike="noStrike">
                          <a:effectLst/>
                          <a:latin typeface="Arial"/>
                        </a:rPr>
                        <a:t>17</a:t>
                      </a:r>
                    </a:p>
                  </a:txBody>
                  <a:tcPr marL="0" marR="0" marT="0" marB="0" anchor="b"/>
                </a:tc>
                <a:tc>
                  <a:txBody>
                    <a:bodyPr/>
                    <a:lstStyle/>
                    <a:p>
                      <a:pPr algn="r" fontAlgn="b"/>
                      <a:r>
                        <a:rPr lang="de-DE" sz="1200" b="1" i="0" u="none" strike="noStrike">
                          <a:effectLst/>
                          <a:latin typeface="Arial"/>
                        </a:rPr>
                        <a:t>72</a:t>
                      </a:r>
                    </a:p>
                  </a:txBody>
                  <a:tcPr marL="0" marR="0" marT="0" marB="0" anchor="b"/>
                </a:tc>
                <a:tc>
                  <a:txBody>
                    <a:bodyPr/>
                    <a:lstStyle/>
                    <a:p>
                      <a:pPr algn="r" fontAlgn="b"/>
                      <a:r>
                        <a:rPr lang="de-DE" sz="1200" b="1" i="0" u="none" strike="noStrike">
                          <a:effectLst/>
                          <a:latin typeface="Arial"/>
                        </a:rPr>
                        <a:t>202</a:t>
                      </a:r>
                    </a:p>
                  </a:txBody>
                  <a:tcPr marL="0" marR="0" marT="0" marB="0" anchor="b"/>
                </a:tc>
                <a:tc>
                  <a:txBody>
                    <a:bodyPr/>
                    <a:lstStyle/>
                    <a:p>
                      <a:pPr algn="r" fontAlgn="b"/>
                      <a:r>
                        <a:rPr lang="de-DE" sz="1200" b="1" i="0" u="none" strike="noStrike">
                          <a:effectLst/>
                          <a:latin typeface="Arial"/>
                        </a:rPr>
                        <a:t>602</a:t>
                      </a:r>
                    </a:p>
                  </a:txBody>
                  <a:tcPr marL="0" marR="0" marT="0" marB="0" anchor="b"/>
                </a:tc>
                <a:tc>
                  <a:txBody>
                    <a:bodyPr/>
                    <a:lstStyle/>
                    <a:p>
                      <a:pPr algn="r" fontAlgn="b"/>
                      <a:r>
                        <a:rPr lang="de-DE" sz="1200" b="1" i="0" u="none" strike="noStrike">
                          <a:effectLst/>
                          <a:latin typeface="Arial"/>
                        </a:rPr>
                        <a:t>1.753</a:t>
                      </a:r>
                    </a:p>
                  </a:txBody>
                  <a:tcPr marL="0" marR="0" marT="0" marB="0" anchor="b"/>
                </a:tc>
                <a:tc>
                  <a:txBody>
                    <a:bodyPr/>
                    <a:lstStyle/>
                    <a:p>
                      <a:pPr algn="r" fontAlgn="b"/>
                      <a:r>
                        <a:rPr lang="de-DE" sz="1200" b="1" i="0" u="none" strike="noStrike">
                          <a:effectLst/>
                          <a:latin typeface="Arial"/>
                        </a:rPr>
                        <a:t>980</a:t>
                      </a:r>
                    </a:p>
                  </a:txBody>
                  <a:tcPr marL="0" marR="0" marT="0" marB="0" anchor="b"/>
                </a:tc>
                <a:tc>
                  <a:txBody>
                    <a:bodyPr/>
                    <a:lstStyle/>
                    <a:p>
                      <a:pPr algn="r" fontAlgn="b"/>
                      <a:r>
                        <a:rPr lang="de-DE" sz="1200" b="1" i="0" u="none" strike="noStrike" dirty="0">
                          <a:effectLst/>
                          <a:latin typeface="Arial"/>
                        </a:rPr>
                        <a:t>45</a:t>
                      </a:r>
                    </a:p>
                  </a:txBody>
                  <a:tcPr marL="0" marR="0" marT="0" marB="0" anchor="b"/>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Alter, Geschlecht, Anteil </a:t>
            </a:r>
            <a:r>
              <a:rPr lang="de-DE" dirty="0"/>
              <a:t>der Hospitalisierten und der Anteil der Verstorbenen nach </a:t>
            </a:r>
            <a:r>
              <a:rPr lang="de-DE" dirty="0" smtClean="0"/>
              <a:t>Meldewoche </a:t>
            </a:r>
            <a:r>
              <a:rPr lang="de-DE" sz="1400" dirty="0" smtClean="0"/>
              <a:t>(Datenstand 19.05.2020, 0:00 Uhr)</a:t>
            </a:r>
            <a:endParaRPr lang="de-DE" sz="1400"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25</a:t>
            </a:fld>
            <a:endParaRPr lang="de-DE" dirty="0"/>
          </a:p>
        </p:txBody>
      </p:sp>
      <p:sp>
        <p:nvSpPr>
          <p:cNvPr id="9" name="Textfeld 8"/>
          <p:cNvSpPr txBox="1"/>
          <p:nvPr/>
        </p:nvSpPr>
        <p:spPr>
          <a:xfrm>
            <a:off x="324535" y="5701084"/>
            <a:ext cx="7728385" cy="523220"/>
          </a:xfrm>
          <a:prstGeom prst="rect">
            <a:avLst/>
          </a:prstGeom>
          <a:noFill/>
        </p:spPr>
        <p:txBody>
          <a:bodyPr wrap="square" rtlCol="0">
            <a:spAutoFit/>
          </a:bodyPr>
          <a:lstStyle/>
          <a:p>
            <a:r>
              <a:rPr lang="de-DE" sz="1400" dirty="0" smtClean="0"/>
              <a:t>*Die </a:t>
            </a:r>
            <a:r>
              <a:rPr lang="de-DE" sz="1400" dirty="0"/>
              <a:t>Anteile der Verstorbenen in den Meldewochen </a:t>
            </a:r>
            <a:r>
              <a:rPr lang="de-DE" sz="1400" dirty="0" smtClean="0"/>
              <a:t>19  </a:t>
            </a:r>
            <a:r>
              <a:rPr lang="de-DE" sz="1400" dirty="0"/>
              <a:t>und </a:t>
            </a:r>
            <a:r>
              <a:rPr lang="de-DE" sz="1400" dirty="0" smtClean="0"/>
              <a:t>20  </a:t>
            </a:r>
            <a:r>
              <a:rPr lang="de-DE" sz="1400" dirty="0"/>
              <a:t>sind noch nicht aussagekräftig, da der Ausgang der in diesen Meldewochen übermittelten Erkrankungen noch unklar ist.</a:t>
            </a:r>
          </a:p>
        </p:txBody>
      </p:sp>
      <p:pic>
        <p:nvPicPr>
          <p:cNvPr id="24577" name="Picture 1"/>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8785" y="1876425"/>
            <a:ext cx="9070408"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43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26</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25.05.2020.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a:t>
            </a:r>
            <a:r>
              <a:rPr lang="de-DE" altLang="de-DE" sz="1100">
                <a:latin typeface="Calibri" pitchFamily="34" charset="0"/>
                <a:ea typeface="MS Mincho" charset="-128"/>
                <a:cs typeface="Calibri" pitchFamily="34" charset="0"/>
              </a:rPr>
              <a:t>Jahren </a:t>
            </a:r>
            <a:r>
              <a:rPr lang="de-DE" altLang="de-DE" sz="1100" smtClean="0">
                <a:latin typeface="Calibri" pitchFamily="34" charset="0"/>
                <a:ea typeface="MS Mincho" charset="-128"/>
                <a:cs typeface="Calibri" pitchFamily="34" charset="0"/>
              </a:rPr>
              <a:t>berücksichtigt, </a:t>
            </a:r>
            <a:r>
              <a:rPr lang="de-DE" altLang="de-DE" sz="1100" dirty="0">
                <a:latin typeface="Calibri" pitchFamily="34" charset="0"/>
                <a:ea typeface="MS Mincho" charset="-128"/>
                <a:cs typeface="Calibri" pitchFamily="34" charset="0"/>
              </a:rPr>
              <a:t>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177.642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52.412 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570921424"/>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dirty="0">
                          <a:effectLst/>
                        </a:rPr>
                        <a:t>§ 23 IfSG (z.B</a:t>
                      </a:r>
                      <a:r>
                        <a:rPr lang="de-DE" sz="1000">
                          <a:effectLst/>
                        </a:rPr>
                        <a:t>. </a:t>
                      </a:r>
                      <a:r>
                        <a:rPr lang="de-DE" sz="1000" smtClean="0">
                          <a:effectLst/>
                        </a:rPr>
                        <a:t>Krankenhäuser, </a:t>
                      </a:r>
                      <a:r>
                        <a:rPr lang="de-DE" sz="1000">
                          <a:effectLst/>
                        </a:rPr>
                        <a:t>ärztliche </a:t>
                      </a:r>
                      <a:r>
                        <a:rPr lang="de-DE" sz="1000" smtClean="0">
                          <a:effectLst/>
                        </a:rPr>
                        <a:t>Praxen, </a:t>
                      </a:r>
                      <a:r>
                        <a:rPr lang="de-DE" sz="1000" dirty="0">
                          <a:effectLst/>
                        </a:rPr>
                        <a:t>Dialyseeinrichtungen und Rettungsdienste)</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2.822</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1.967</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534</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2.040</a:t>
                      </a:r>
                      <a:endParaRPr lang="de-DE" sz="1200" dirty="0">
                        <a:solidFill>
                          <a:schemeClr val="tx1"/>
                        </a:solidFill>
                        <a:effectLst/>
                        <a:latin typeface="+mn-lt"/>
                        <a:ea typeface="Times New Roman"/>
                      </a:endParaRPr>
                    </a:p>
                  </a:txBody>
                  <a:tcPr marL="0" marR="0" marT="0" marB="0" anchor="ctr"/>
                </a:tc>
              </a:tr>
              <a:tr h="405882">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12.393</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567</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20</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11.938</a:t>
                      </a:r>
                      <a:endParaRPr lang="de-DE" sz="1200" dirty="0">
                        <a:solidFill>
                          <a:schemeClr val="tx1"/>
                        </a:solidFill>
                        <a:effectLst/>
                        <a:latin typeface="+mn-lt"/>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a:t>
                      </a:r>
                      <a:r>
                        <a:rPr lang="de-DE" sz="1000">
                          <a:effectLst/>
                        </a:rPr>
                        <a:t>. </a:t>
                      </a:r>
                      <a:r>
                        <a:rPr lang="de-DE" sz="1000" smtClean="0">
                          <a:effectLst/>
                        </a:rPr>
                        <a:t>Kitas, Kinderhorte, Schulen, </a:t>
                      </a:r>
                      <a:r>
                        <a:rPr lang="de-DE" sz="1000" dirty="0">
                          <a:effectLst/>
                        </a:rPr>
                        <a:t>Heime und Ferienlager)</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a:t>
                      </a:r>
                      <a:r>
                        <a:rPr lang="de-DE" sz="1100" dirty="0" smtClean="0">
                          <a:effectLst/>
                        </a:rPr>
                        <a:t>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2.074</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56</a:t>
                      </a:r>
                      <a:endParaRPr lang="de-DE" sz="1200" dirty="0">
                        <a:solidFill>
                          <a:schemeClr val="tx1"/>
                        </a:solidFill>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1</a:t>
                      </a:r>
                      <a:endParaRPr lang="de-DE" sz="1200" dirty="0">
                        <a:solidFill>
                          <a:schemeClr val="tx1"/>
                        </a:solidFill>
                        <a:effectLst/>
                        <a:latin typeface="+mn-lt"/>
                        <a:ea typeface="Times New Roman"/>
                      </a:endParaRPr>
                    </a:p>
                  </a:txBody>
                  <a:tcPr marL="0" marR="0" marT="0"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1.941</a:t>
                      </a:r>
                      <a:endParaRPr lang="de-DE" sz="1200" dirty="0">
                        <a:solidFill>
                          <a:schemeClr val="tx1"/>
                        </a:solidFill>
                        <a:effectLst/>
                        <a:latin typeface="+mn-lt"/>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2.390</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112</a:t>
                      </a:r>
                      <a:endParaRPr lang="de-DE" sz="1200" dirty="0">
                        <a:solidFill>
                          <a:schemeClr val="tx1"/>
                        </a:solidFill>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7</a:t>
                      </a:r>
                      <a:endParaRPr lang="de-DE" sz="1200" dirty="0">
                        <a:solidFill>
                          <a:schemeClr val="tx1"/>
                        </a:solidFill>
                        <a:effectLst/>
                        <a:latin typeface="+mn-lt"/>
                        <a:ea typeface="Times New Roman"/>
                      </a:endParaRPr>
                    </a:p>
                  </a:txBody>
                  <a:tcPr marL="0" marR="0" marT="0"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2.318</a:t>
                      </a:r>
                      <a:endParaRPr lang="de-DE" sz="1200" dirty="0">
                        <a:solidFill>
                          <a:schemeClr val="tx1"/>
                        </a:solidFill>
                        <a:effectLst/>
                        <a:latin typeface="+mn-lt"/>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dirty="0">
                          <a:effectLst/>
                        </a:rPr>
                        <a:t>§ 36 IfSG (z.B</a:t>
                      </a:r>
                      <a:r>
                        <a:rPr lang="de-DE" sz="1000">
                          <a:effectLst/>
                        </a:rPr>
                        <a:t>. </a:t>
                      </a:r>
                      <a:r>
                        <a:rPr lang="de-DE" sz="1000" smtClean="0">
                          <a:effectLst/>
                        </a:rPr>
                        <a:t>Pflegeeinrichtungen, Obdachlosen-unterkünfte, </a:t>
                      </a:r>
                      <a:r>
                        <a:rPr lang="de-DE" sz="1000" dirty="0">
                          <a:effectLst/>
                        </a:rPr>
                        <a:t>Einrichtungen zur gemeinschaftlichen Unterbringung </a:t>
                      </a:r>
                      <a:r>
                        <a:rPr lang="de-DE" sz="1000">
                          <a:effectLst/>
                        </a:rPr>
                        <a:t>von </a:t>
                      </a:r>
                      <a:r>
                        <a:rPr lang="de-DE" sz="1000" smtClean="0">
                          <a:effectLst/>
                        </a:rPr>
                        <a:t>Asylsuchenden, </a:t>
                      </a:r>
                      <a:r>
                        <a:rPr lang="de-DE" sz="1000">
                          <a:effectLst/>
                        </a:rPr>
                        <a:t>sonstige </a:t>
                      </a:r>
                      <a:r>
                        <a:rPr lang="de-DE" sz="1000" smtClean="0">
                          <a:effectLst/>
                        </a:rPr>
                        <a:t>Massenunterkünfte, </a:t>
                      </a:r>
                      <a:r>
                        <a:rPr lang="de-DE" sz="1000" dirty="0">
                          <a:effectLst/>
                        </a:rPr>
                        <a:t>Justizvollzugsanstalten)</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15.757</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3.549</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3.138</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11.162</a:t>
                      </a:r>
                      <a:endParaRPr lang="de-DE" sz="1200" dirty="0">
                        <a:solidFill>
                          <a:schemeClr val="tx1"/>
                        </a:solidFill>
                        <a:effectLst/>
                        <a:latin typeface="+mn-lt"/>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8.935</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382</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46</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8.468</a:t>
                      </a:r>
                      <a:endParaRPr lang="de-DE" sz="1200" dirty="0">
                        <a:solidFill>
                          <a:schemeClr val="tx1"/>
                        </a:solidFill>
                        <a:effectLst/>
                        <a:latin typeface="+mn-lt"/>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dirty="0" smtClean="0">
                          <a:effectLst/>
                          <a:latin typeface="+mn-lt"/>
                          <a:ea typeface="MS Mincho"/>
                          <a:cs typeface="Times New Roman"/>
                        </a:rPr>
                        <a:t>2.281</a:t>
                      </a:r>
                      <a:endParaRPr lang="de-DE" sz="1200" dirty="0">
                        <a:effectLst/>
                        <a:latin typeface="+mn-lt"/>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145</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54</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1.880</a:t>
                      </a:r>
                      <a:endParaRPr lang="de-DE" sz="1200" dirty="0">
                        <a:solidFill>
                          <a:schemeClr val="tx1"/>
                        </a:solidFill>
                        <a:effectLst/>
                        <a:latin typeface="+mn-lt"/>
                        <a:ea typeface="Times New Roman"/>
                      </a:endParaRPr>
                    </a:p>
                  </a:txBody>
                  <a:tcPr marL="0" marR="0" marT="0" marB="0" anchor="ctr"/>
                </a:tc>
              </a:tr>
              <a:tr h="402086">
                <a:tc>
                  <a:txBody>
                    <a:bodyPr/>
                    <a:lstStyle/>
                    <a:p>
                      <a:pPr>
                        <a:lnSpc>
                          <a:spcPct val="115000"/>
                        </a:lnSpc>
                        <a:spcBef>
                          <a:spcPts val="100"/>
                        </a:spcBef>
                        <a:spcAft>
                          <a:spcPts val="100"/>
                        </a:spcAft>
                      </a:pPr>
                      <a:r>
                        <a:rPr lang="de-DE" sz="1000">
                          <a:effectLst/>
                        </a:rPr>
                        <a:t>Ohne </a:t>
                      </a:r>
                      <a:r>
                        <a:rPr lang="de-DE" sz="1000" smtClean="0">
                          <a:effectLst/>
                        </a:rPr>
                        <a:t>Tätigkeit, </a:t>
                      </a:r>
                      <a:r>
                        <a:rPr lang="de-DE" sz="1000" dirty="0">
                          <a:effectLst/>
                        </a:rPr>
                        <a:t>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dirty="0" smtClean="0">
                          <a:effectLst/>
                          <a:latin typeface="+mn-lt"/>
                          <a:ea typeface="MS Mincho"/>
                          <a:cs typeface="Times New Roman"/>
                        </a:rPr>
                        <a:t>78.578</a:t>
                      </a:r>
                      <a:endParaRPr lang="de-DE" sz="1200" dirty="0">
                        <a:effectLst/>
                        <a:latin typeface="+mn-lt"/>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14.250</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rPr>
                        <a:t>3.104</a:t>
                      </a: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latin typeface="+mn-lt"/>
                          <a:ea typeface="Times New Roman"/>
                        </a:rPr>
                        <a:t>73.003</a:t>
                      </a: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27</a:t>
            </a:fld>
            <a:endParaRPr lang="de-DE" dirty="0"/>
          </a:p>
        </p:txBody>
      </p:sp>
      <p:sp>
        <p:nvSpPr>
          <p:cNvPr id="10"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25.05.2020. 00:00) </a:t>
            </a:r>
            <a:endParaRPr lang="de-DE" sz="1400" dirty="0">
              <a:solidFill>
                <a:schemeClr val="bg1"/>
              </a:solidFill>
            </a:endParaRPr>
          </a:p>
        </p:txBody>
      </p:sp>
      <p:graphicFrame>
        <p:nvGraphicFramePr>
          <p:cNvPr id="8" name="Diagramm 7"/>
          <p:cNvGraphicFramePr>
            <a:graphicFrameLocks/>
          </p:cNvGraphicFramePr>
          <p:nvPr>
            <p:extLst>
              <p:ext uri="{D42A27DB-BD31-4B8C-83A1-F6EECF244321}">
                <p14:modId xmlns:p14="http://schemas.microsoft.com/office/powerpoint/2010/main" val="110430389"/>
              </p:ext>
            </p:extLst>
          </p:nvPr>
        </p:nvGraphicFramePr>
        <p:xfrm>
          <a:off x="0" y="1543050"/>
          <a:ext cx="4426744" cy="4510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Diagramm 10"/>
          <p:cNvGraphicFramePr>
            <a:graphicFrameLocks/>
          </p:cNvGraphicFramePr>
          <p:nvPr>
            <p:extLst>
              <p:ext uri="{D42A27DB-BD31-4B8C-83A1-F6EECF244321}">
                <p14:modId xmlns:p14="http://schemas.microsoft.com/office/powerpoint/2010/main" val="2565813165"/>
              </p:ext>
            </p:extLst>
          </p:nvPr>
        </p:nvGraphicFramePr>
        <p:xfrm>
          <a:off x="4426744" y="2314574"/>
          <a:ext cx="4767319" cy="3267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332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28</a:t>
            </a:fld>
            <a:endParaRPr lang="de-DE"/>
          </a:p>
        </p:txBody>
      </p:sp>
      <p:sp>
        <p:nvSpPr>
          <p:cNvPr id="9" name="Datumsplatzhalter 9"/>
          <p:cNvSpPr>
            <a:spLocks noGrp="1"/>
          </p:cNvSpPr>
          <p:nvPr>
            <p:ph type="dt" sz="half" idx="14"/>
          </p:nvPr>
        </p:nvSpPr>
        <p:spPr>
          <a:xfrm>
            <a:off x="564825" y="6622713"/>
            <a:ext cx="1860421" cy="195750"/>
          </a:xfrm>
        </p:spPr>
        <p:txBody>
          <a:bodyPr/>
          <a:lstStyle/>
          <a:p>
            <a:r>
              <a:rPr lang="de-DE" smtClean="0"/>
              <a:t>25.05.2020</a:t>
            </a:r>
            <a:endParaRPr lang="de-DE" dirty="0"/>
          </a:p>
        </p:txBody>
      </p:sp>
      <p:sp>
        <p:nvSpPr>
          <p:cNvPr id="10" name="Fußzeilenplatzhalter 2"/>
          <p:cNvSpPr>
            <a:spLocks noGrp="1"/>
          </p:cNvSpPr>
          <p:nvPr>
            <p:ph type="ftr" sz="quarter" idx="15"/>
          </p:nvPr>
        </p:nvSpPr>
        <p:spPr>
          <a:xfrm>
            <a:off x="2699791" y="6620339"/>
            <a:ext cx="5182675" cy="195750"/>
          </a:xfrm>
        </p:spPr>
        <p:txBody>
          <a:bodyPr/>
          <a:lstStyle/>
          <a:p>
            <a:endParaRPr lang="de-DE" dirty="0"/>
          </a:p>
        </p:txBody>
      </p:sp>
      <p:sp>
        <p:nvSpPr>
          <p:cNvPr id="11" name="Titel 1"/>
          <p:cNvSpPr txBox="1">
            <a:spLocks/>
          </p:cNvSpPr>
          <p:nvPr/>
        </p:nvSpPr>
        <p:spPr>
          <a:xfrm>
            <a:off x="236765" y="669882"/>
            <a:ext cx="7984209" cy="307777"/>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a:t>
            </a:r>
            <a:r>
              <a:rPr lang="de-DE" sz="2000" dirty="0" err="1" smtClean="0">
                <a:solidFill>
                  <a:schemeClr val="bg1"/>
                </a:solidFill>
              </a:rPr>
              <a:t>Voxco</a:t>
            </a:r>
            <a:r>
              <a:rPr lang="de-DE" sz="2000" dirty="0" smtClean="0">
                <a:solidFill>
                  <a:schemeClr val="bg1"/>
                </a:solidFill>
              </a:rPr>
              <a:t>-Abfrage zu Testzahlen </a:t>
            </a:r>
            <a:r>
              <a:rPr lang="de-DE" sz="1400" dirty="0" smtClean="0">
                <a:solidFill>
                  <a:schemeClr val="bg1"/>
                </a:solidFill>
              </a:rPr>
              <a:t>(Datenstand</a:t>
            </a:r>
            <a:r>
              <a:rPr lang="de-DE" sz="1400" dirty="0">
                <a:solidFill>
                  <a:schemeClr val="bg1"/>
                </a:solidFill>
              </a:rPr>
              <a:t>: 20.04.2020. </a:t>
            </a:r>
            <a:r>
              <a:rPr lang="de-DE" sz="1400" dirty="0" smtClean="0">
                <a:solidFill>
                  <a:schemeClr val="bg1"/>
                </a:solidFill>
              </a:rPr>
              <a:t>00:00) </a:t>
            </a:r>
            <a:endParaRPr lang="de-DE" sz="1400" dirty="0">
              <a:solidFill>
                <a:schemeClr val="bg1"/>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468" y="919163"/>
            <a:ext cx="6323545" cy="408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16" y="4897426"/>
            <a:ext cx="8334376" cy="124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523220"/>
          </a:xfrm>
          <a:solidFill>
            <a:srgbClr val="045AA6"/>
          </a:solidFill>
        </p:spPr>
        <p:txBody>
          <a:bodyPr lIns="72000"/>
          <a:lstStyle/>
          <a:p>
            <a:pPr>
              <a:spcBef>
                <a:spcPts val="600"/>
              </a:spcBef>
            </a:pPr>
            <a:r>
              <a:rPr lang="de-DE" sz="2000" dirty="0" smtClean="0">
                <a:solidFill>
                  <a:schemeClr val="bg1"/>
                </a:solidFill>
              </a:rPr>
              <a:t>Übermittelte COVID-19-Fälle nach Expositionsort </a:t>
            </a:r>
            <a:br>
              <a:rPr lang="de-DE" sz="2000" dirty="0" smtClean="0">
                <a:solidFill>
                  <a:schemeClr val="bg1"/>
                </a:solidFill>
              </a:rPr>
            </a:br>
            <a:r>
              <a:rPr lang="de-DE" sz="1400" dirty="0" smtClean="0">
                <a:solidFill>
                  <a:schemeClr val="bg1"/>
                </a:solidFill>
              </a:rPr>
              <a:t>(Datenstand: 13.05.2020, 0:00 Uhr)</a:t>
            </a:r>
            <a:endParaRPr lang="de-DE" sz="1400" dirty="0">
              <a:solidFill>
                <a:schemeClr val="bg1"/>
              </a:solidFill>
            </a:endParaRPr>
          </a:p>
        </p:txBody>
      </p:sp>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29</a:t>
            </a:fld>
            <a:endParaRPr lang="de-DE"/>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50" y="1747180"/>
            <a:ext cx="4370769" cy="355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62" y="1747180"/>
            <a:ext cx="3996676" cy="324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25.05.2020</a:t>
            </a:r>
            <a:r>
              <a:rPr lang="de-DE" sz="1400" dirty="0">
                <a:solidFill>
                  <a:schemeClr val="bg1"/>
                </a:solidFill>
              </a:rPr>
              <a:t>;</a:t>
            </a:r>
            <a:r>
              <a:rPr lang="de-DE" sz="1400" dirty="0" smtClean="0">
                <a:solidFill>
                  <a:schemeClr val="bg1"/>
                </a:solidFill>
              </a:rPr>
              <a:t> </a:t>
            </a:r>
            <a:r>
              <a:rPr lang="de-DE" sz="1400" dirty="0">
                <a:solidFill>
                  <a:schemeClr val="bg1"/>
                </a:solidFill>
              </a:rPr>
              <a:t>00:00)</a:t>
            </a:r>
          </a:p>
        </p:txBody>
      </p:sp>
      <p:graphicFrame>
        <p:nvGraphicFramePr>
          <p:cNvPr id="7" name="Diagramm 6"/>
          <p:cNvGraphicFramePr>
            <a:graphicFrameLocks/>
          </p:cNvGraphicFramePr>
          <p:nvPr>
            <p:extLst>
              <p:ext uri="{D42A27DB-BD31-4B8C-83A1-F6EECF244321}">
                <p14:modId xmlns:p14="http://schemas.microsoft.com/office/powerpoint/2010/main" val="1758929481"/>
              </p:ext>
            </p:extLst>
          </p:nvPr>
        </p:nvGraphicFramePr>
        <p:xfrm>
          <a:off x="261937" y="1285875"/>
          <a:ext cx="8391525"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30</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25.05.2020,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1.261</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307362590"/>
              </p:ext>
            </p:extLst>
          </p:nvPr>
        </p:nvGraphicFramePr>
        <p:xfrm>
          <a:off x="307239" y="1683362"/>
          <a:ext cx="8085887" cy="143339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873</a:t>
                      </a: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-16</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547</a:t>
                      </a:r>
                    </a:p>
                  </a:txBody>
                  <a:tcPr marL="9525" marR="9525" marT="9525" marB="0" anchor="ctr"/>
                </a:tc>
                <a:tc>
                  <a:txBody>
                    <a:bodyPr/>
                    <a:lstStyle/>
                    <a:p>
                      <a:pPr algn="r" fontAlgn="b"/>
                      <a:r>
                        <a:rPr lang="de-DE" sz="1600" b="0" i="0" u="none" strike="noStrike" dirty="0" smtClean="0">
                          <a:solidFill>
                            <a:srgbClr val="000000"/>
                          </a:solidFill>
                          <a:effectLst/>
                          <a:latin typeface="Calibri"/>
                        </a:rPr>
                        <a:t>63%</a:t>
                      </a:r>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-15</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12.937</a:t>
                      </a: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+28</a:t>
                      </a: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3.464</a:t>
                      </a:r>
                    </a:p>
                  </a:txBody>
                  <a:tcPr marL="9525" marR="9525" marT="9525" marB="0" anchor="ctr"/>
                </a:tc>
                <a:tc>
                  <a:txBody>
                    <a:bodyPr/>
                    <a:lstStyle/>
                    <a:p>
                      <a:pPr algn="r" fontAlgn="b"/>
                      <a:r>
                        <a:rPr lang="de-DE" sz="1600" b="0" i="0" u="none" strike="noStrike" dirty="0" smtClean="0">
                          <a:solidFill>
                            <a:srgbClr val="000000"/>
                          </a:solidFill>
                          <a:effectLst/>
                          <a:latin typeface="Calibri"/>
                        </a:rPr>
                        <a:t>27%</a:t>
                      </a:r>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+14</a:t>
                      </a: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1111376089"/>
              </p:ext>
            </p:extLst>
          </p:nvPr>
        </p:nvGraphicFramePr>
        <p:xfrm>
          <a:off x="307239" y="3758622"/>
          <a:ext cx="8242553" cy="1201701"/>
        </p:xfrm>
        <a:graphic>
          <a:graphicData uri="http://schemas.openxmlformats.org/drawingml/2006/table">
            <a:tbl>
              <a:tblPr>
                <a:tableStyleId>{BC89EF96-8CEA-46FF-86C4-4CE0E7609802}</a:tableStyleId>
              </a:tblPr>
              <a:tblGrid>
                <a:gridCol w="1397037"/>
                <a:gridCol w="1490172"/>
                <a:gridCol w="1536739"/>
                <a:gridCol w="833613"/>
                <a:gridCol w="967860"/>
                <a:gridCol w="2017132"/>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5.860</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13.341</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193</a:t>
                      </a:r>
                    </a:p>
                  </a:txBody>
                  <a:tcPr marL="9525" marR="9525" marT="9525" marB="0" anchor="ctr"/>
                </a:tc>
                <a:tc>
                  <a:txBody>
                    <a:bodyPr/>
                    <a:lstStyle/>
                    <a:p>
                      <a:pPr algn="ctr"/>
                      <a:r>
                        <a:rPr lang="de-DE" sz="1600" b="1" i="0" u="none" strike="noStrike" kern="1200" baseline="0" dirty="0" smtClean="0">
                          <a:solidFill>
                            <a:schemeClr val="tx1"/>
                          </a:solidFill>
                          <a:latin typeface="+mn-lt"/>
                          <a:ea typeface="+mn-ea"/>
                          <a:cs typeface="+mn-cs"/>
                        </a:rPr>
                        <a:t>19.394</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-118</a:t>
                      </a:r>
                    </a:p>
                  </a:txBody>
                  <a:tcPr marL="9525" marR="9525" marT="9525" marB="0" anchor="ctr"/>
                </a:tc>
              </a:tr>
              <a:tr h="431120">
                <a:tc>
                  <a:txBody>
                    <a:bodyPr/>
                    <a:lstStyle/>
                    <a:p>
                      <a:pPr algn="l" fontAlgn="b"/>
                      <a:r>
                        <a:rPr lang="de-DE" sz="1600" b="1" u="none" strike="noStrike" kern="120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3.433</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8.647</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555</a:t>
                      </a:r>
                    </a:p>
                  </a:txBody>
                  <a:tcPr marL="9525" marR="9525" marT="9525" marB="0" anchor="ctr"/>
                </a:tc>
                <a:tc>
                  <a:txBody>
                    <a:bodyPr/>
                    <a:lstStyle/>
                    <a:p>
                      <a:pPr marL="0" algn="ctr" defTabSz="457200" rtl="0" eaLnBrk="1" latinLnBrk="0" hangingPunct="1"/>
                      <a:r>
                        <a:rPr lang="de-DE" sz="1600" b="1" i="0" u="none" strike="noStrike" kern="1200" baseline="0" dirty="0" smtClean="0">
                          <a:solidFill>
                            <a:schemeClr val="tx1"/>
                          </a:solidFill>
                          <a:latin typeface="+mn-lt"/>
                          <a:ea typeface="+mn-ea"/>
                          <a:cs typeface="+mn-cs"/>
                        </a:rPr>
                        <a:t>12.635</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+16</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31</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25.05.2020,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64" y="790575"/>
            <a:ext cx="8643536" cy="5601158"/>
          </a:xfrm>
          <a:prstGeom prst="rect">
            <a:avLst/>
          </a:prstGeom>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Aktuelle Mobilität (Datenstand </a:t>
            </a:r>
            <a:r>
              <a:rPr lang="de-DE" dirty="0" smtClean="0"/>
              <a:t>18.05.2020</a:t>
            </a:r>
            <a:r>
              <a:rPr lang="de-DE" dirty="0"/>
              <a:t>)</a:t>
            </a:r>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32</a:t>
            </a:fld>
            <a:endParaRPr lang="de-DE"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672" t="12000" r="14922" b="46625"/>
          <a:stretch/>
        </p:blipFill>
        <p:spPr bwMode="auto">
          <a:xfrm>
            <a:off x="517866" y="1155700"/>
            <a:ext cx="8031926" cy="485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357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dirty="0"/>
          </a:p>
        </p:txBody>
      </p:sp>
      <p:sp>
        <p:nvSpPr>
          <p:cNvPr id="3" name="Titel 2"/>
          <p:cNvSpPr>
            <a:spLocks noGrp="1"/>
          </p:cNvSpPr>
          <p:nvPr>
            <p:ph type="title"/>
          </p:nvPr>
        </p:nvSpPr>
        <p:spPr/>
        <p:txBody>
          <a:bodyPr/>
          <a:lstStyle/>
          <a:p>
            <a:r>
              <a:rPr lang="de-DE" dirty="0"/>
              <a:t>Aktuelle Mobilität (Datenstand </a:t>
            </a:r>
            <a:r>
              <a:rPr lang="de-DE" dirty="0" smtClean="0"/>
              <a:t>18.05.2020</a:t>
            </a:r>
            <a:r>
              <a:rPr lang="de-DE" dirty="0"/>
              <a:t>)</a:t>
            </a:r>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33</a:t>
            </a:fld>
            <a:endParaRPr lang="de-DE"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672" t="53375" r="14922" b="5250"/>
          <a:stretch/>
        </p:blipFill>
        <p:spPr bwMode="auto">
          <a:xfrm>
            <a:off x="573873" y="1155700"/>
            <a:ext cx="8014019" cy="484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57200" y="5996285"/>
            <a:ext cx="8483600" cy="338554"/>
          </a:xfrm>
          <a:prstGeom prst="rect">
            <a:avLst/>
          </a:prstGeom>
        </p:spPr>
        <p:txBody>
          <a:bodyPr wrap="square">
            <a:spAutoFit/>
          </a:bodyPr>
          <a:lstStyle/>
          <a:p>
            <a:r>
              <a:rPr lang="de-DE" sz="1600" dirty="0"/>
              <a:t>Link zum Mobility Monitor </a:t>
            </a:r>
            <a:r>
              <a:rPr lang="de-DE" sz="1600" dirty="0">
                <a:hlinkClick r:id="rId3"/>
              </a:rPr>
              <a:t>http://rocs.hu-berlin.de/covid-19-mobility/de/mobility-monitor</a:t>
            </a:r>
            <a:endParaRPr lang="de-DE" sz="1600" dirty="0"/>
          </a:p>
        </p:txBody>
      </p:sp>
    </p:spTree>
    <p:extLst>
      <p:ext uri="{BB962C8B-B14F-4D97-AF65-F5344CB8AC3E}">
        <p14:creationId xmlns:p14="http://schemas.microsoft.com/office/powerpoint/2010/main" val="77034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19.05.2020)</a:t>
            </a:r>
            <a:endParaRPr lang="de-DE" sz="1400"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34</a:t>
            </a:fld>
            <a:endParaRPr lang="de-DE" dirty="0"/>
          </a:p>
        </p:txBody>
      </p:sp>
      <p:sp>
        <p:nvSpPr>
          <p:cNvPr id="8" name="Textfeld 7"/>
          <p:cNvSpPr txBox="1"/>
          <p:nvPr/>
        </p:nvSpPr>
        <p:spPr>
          <a:xfrm>
            <a:off x="286746" y="5901444"/>
            <a:ext cx="8342904" cy="523220"/>
          </a:xfrm>
          <a:prstGeom prst="rect">
            <a:avLst/>
          </a:prstGeom>
          <a:noFill/>
        </p:spPr>
        <p:txBody>
          <a:bodyPr wrap="square" rtlCol="0">
            <a:spAutoFit/>
          </a:bodyPr>
          <a:lstStyle/>
          <a:p>
            <a:r>
              <a:rPr lang="de-DE" sz="1400" dirty="0"/>
              <a:t>In KW 20  gaben 27 Labore einen Rückstau von insgesamt  1379 abzuarbeitenden Proben an. 36 Labore nannten Lieferschwierigkeiten für Reagenzien</a:t>
            </a:r>
          </a:p>
        </p:txBody>
      </p:sp>
      <p:graphicFrame>
        <p:nvGraphicFramePr>
          <p:cNvPr id="9" name="Tabelle 8"/>
          <p:cNvGraphicFramePr>
            <a:graphicFrameLocks noGrp="1"/>
          </p:cNvGraphicFramePr>
          <p:nvPr>
            <p:extLst>
              <p:ext uri="{D42A27DB-BD31-4B8C-83A1-F6EECF244321}">
                <p14:modId xmlns:p14="http://schemas.microsoft.com/office/powerpoint/2010/main" val="1648796198"/>
              </p:ext>
            </p:extLst>
          </p:nvPr>
        </p:nvGraphicFramePr>
        <p:xfrm>
          <a:off x="286746" y="1066752"/>
          <a:ext cx="5834380" cy="2804033"/>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Bis einschließlich KW10</a:t>
                      </a:r>
                    </a:p>
                  </a:txBody>
                  <a:tcPr marL="9525" marR="9525" marT="9525" marB="0" anchor="ctr"/>
                </a:tc>
                <a:tc>
                  <a:txBody>
                    <a:bodyPr/>
                    <a:lstStyle/>
                    <a:p>
                      <a:pPr algn="ctr" fontAlgn="ctr"/>
                      <a:r>
                        <a:rPr lang="de-DE" sz="1100" b="0" i="0" u="none" strike="noStrike">
                          <a:solidFill>
                            <a:srgbClr val="000000"/>
                          </a:solidFill>
                          <a:effectLst/>
                          <a:latin typeface="Calibri"/>
                        </a:rPr>
                        <a:t>124.716</a:t>
                      </a:r>
                    </a:p>
                  </a:txBody>
                  <a:tcPr marL="9525" marR="9525" marT="9525" marB="0" anchor="ctr"/>
                </a:tc>
                <a:tc>
                  <a:txBody>
                    <a:bodyPr/>
                    <a:lstStyle/>
                    <a:p>
                      <a:pPr algn="ctr" fontAlgn="ctr"/>
                      <a:r>
                        <a:rPr lang="de-DE" sz="1100" b="0" i="0" u="none" strike="noStrike">
                          <a:solidFill>
                            <a:srgbClr val="000000"/>
                          </a:solidFill>
                          <a:effectLst/>
                          <a:latin typeface="Calibri"/>
                        </a:rPr>
                        <a:t>3.892 (3,1%)</a:t>
                      </a:r>
                    </a:p>
                  </a:txBody>
                  <a:tcPr marL="9525" marR="9525" marT="9525" marB="0" anchor="ctr"/>
                </a:tc>
                <a:tc>
                  <a:txBody>
                    <a:bodyPr/>
                    <a:lstStyle/>
                    <a:p>
                      <a:pPr algn="ctr" fontAlgn="ctr"/>
                      <a:r>
                        <a:rPr lang="de-DE" sz="1100" b="0" i="0" u="none" strike="noStrike">
                          <a:solidFill>
                            <a:srgbClr val="000000"/>
                          </a:solidFill>
                          <a:effectLst/>
                          <a:latin typeface="Calibri"/>
                        </a:rPr>
                        <a:t>90</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11</a:t>
                      </a:r>
                    </a:p>
                  </a:txBody>
                  <a:tcPr marL="9525" marR="9525" marT="9525" marB="0" anchor="ctr"/>
                </a:tc>
                <a:tc>
                  <a:txBody>
                    <a:bodyPr/>
                    <a:lstStyle/>
                    <a:p>
                      <a:pPr algn="ctr" fontAlgn="ctr"/>
                      <a:r>
                        <a:rPr lang="de-DE" sz="1100" b="0" i="0" u="none" strike="noStrike">
                          <a:solidFill>
                            <a:srgbClr val="000000"/>
                          </a:solidFill>
                          <a:effectLst/>
                          <a:latin typeface="Calibri"/>
                        </a:rPr>
                        <a:t>127.457</a:t>
                      </a:r>
                    </a:p>
                  </a:txBody>
                  <a:tcPr marL="9525" marR="9525" marT="9525" marB="0" anchor="ctr"/>
                </a:tc>
                <a:tc>
                  <a:txBody>
                    <a:bodyPr/>
                    <a:lstStyle/>
                    <a:p>
                      <a:pPr algn="ctr" fontAlgn="ctr"/>
                      <a:r>
                        <a:rPr lang="de-DE" sz="1100" b="0" i="0" u="none" strike="noStrike">
                          <a:solidFill>
                            <a:srgbClr val="000000"/>
                          </a:solidFill>
                          <a:effectLst/>
                          <a:latin typeface="Calibri"/>
                        </a:rPr>
                        <a:t>7.582 (5,9%)</a:t>
                      </a:r>
                    </a:p>
                  </a:txBody>
                  <a:tcPr marL="9525" marR="9525" marT="9525" marB="0" anchor="ctr"/>
                </a:tc>
                <a:tc>
                  <a:txBody>
                    <a:bodyPr/>
                    <a:lstStyle/>
                    <a:p>
                      <a:pPr algn="ctr" fontAlgn="ctr"/>
                      <a:r>
                        <a:rPr lang="de-DE" sz="1100" b="0" i="0" u="none" strike="noStrike">
                          <a:solidFill>
                            <a:srgbClr val="000000"/>
                          </a:solidFill>
                          <a:effectLst/>
                          <a:latin typeface="Calibri"/>
                        </a:rPr>
                        <a:t>114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12</a:t>
                      </a:r>
                    </a:p>
                  </a:txBody>
                  <a:tcPr marL="9525" marR="9525" marT="9525" marB="0" anchor="ctr"/>
                </a:tc>
                <a:tc>
                  <a:txBody>
                    <a:bodyPr/>
                    <a:lstStyle/>
                    <a:p>
                      <a:pPr algn="ctr" fontAlgn="ctr"/>
                      <a:r>
                        <a:rPr lang="de-DE" sz="1100" b="0" i="0" u="none" strike="noStrike">
                          <a:solidFill>
                            <a:srgbClr val="000000"/>
                          </a:solidFill>
                          <a:effectLst/>
                          <a:latin typeface="Calibri"/>
                        </a:rPr>
                        <a:t>348.619</a:t>
                      </a:r>
                    </a:p>
                  </a:txBody>
                  <a:tcPr marL="9525" marR="9525" marT="9525" marB="0" anchor="ctr"/>
                </a:tc>
                <a:tc>
                  <a:txBody>
                    <a:bodyPr/>
                    <a:lstStyle/>
                    <a:p>
                      <a:pPr algn="ctr" fontAlgn="ctr"/>
                      <a:r>
                        <a:rPr lang="de-DE" sz="1100" b="0" i="0" u="none" strike="noStrike">
                          <a:solidFill>
                            <a:srgbClr val="000000"/>
                          </a:solidFill>
                          <a:effectLst/>
                          <a:latin typeface="Calibri"/>
                        </a:rPr>
                        <a:t>23.820 (6,8%)</a:t>
                      </a:r>
                    </a:p>
                  </a:txBody>
                  <a:tcPr marL="9525" marR="9525" marT="9525" marB="0" anchor="ctr"/>
                </a:tc>
                <a:tc>
                  <a:txBody>
                    <a:bodyPr/>
                    <a:lstStyle/>
                    <a:p>
                      <a:pPr algn="ctr" fontAlgn="ctr"/>
                      <a:r>
                        <a:rPr lang="de-DE" sz="1100" b="0" i="0" u="none" strike="noStrike">
                          <a:solidFill>
                            <a:srgbClr val="000000"/>
                          </a:solidFill>
                          <a:effectLst/>
                          <a:latin typeface="Calibri"/>
                        </a:rPr>
                        <a:t>152</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13</a:t>
                      </a:r>
                    </a:p>
                  </a:txBody>
                  <a:tcPr marL="9525" marR="9525" marT="9525" marB="0" anchor="ctr"/>
                </a:tc>
                <a:tc>
                  <a:txBody>
                    <a:bodyPr/>
                    <a:lstStyle/>
                    <a:p>
                      <a:pPr algn="ctr" fontAlgn="ctr"/>
                      <a:r>
                        <a:rPr lang="de-DE" sz="1100" b="0" i="0" u="none" strike="noStrike">
                          <a:solidFill>
                            <a:srgbClr val="000000"/>
                          </a:solidFill>
                          <a:effectLst/>
                          <a:latin typeface="Calibri"/>
                        </a:rPr>
                        <a:t>361.515</a:t>
                      </a:r>
                    </a:p>
                  </a:txBody>
                  <a:tcPr marL="9525" marR="9525" marT="9525" marB="0" anchor="ctr"/>
                </a:tc>
                <a:tc>
                  <a:txBody>
                    <a:bodyPr/>
                    <a:lstStyle/>
                    <a:p>
                      <a:pPr algn="ctr" fontAlgn="ctr"/>
                      <a:r>
                        <a:rPr lang="de-DE" sz="1100" b="0" i="0" u="none" strike="noStrike">
                          <a:solidFill>
                            <a:srgbClr val="000000"/>
                          </a:solidFill>
                          <a:effectLst/>
                          <a:latin typeface="Calibri"/>
                        </a:rPr>
                        <a:t>31.414 (8,7%)</a:t>
                      </a:r>
                    </a:p>
                  </a:txBody>
                  <a:tcPr marL="9525" marR="9525" marT="9525" marB="0" anchor="ctr"/>
                </a:tc>
                <a:tc>
                  <a:txBody>
                    <a:bodyPr/>
                    <a:lstStyle/>
                    <a:p>
                      <a:pPr algn="ctr" fontAlgn="ctr"/>
                      <a:r>
                        <a:rPr lang="de-DE" sz="1100" b="0" i="0" u="none" strike="noStrike">
                          <a:solidFill>
                            <a:srgbClr val="000000"/>
                          </a:solidFill>
                          <a:effectLst/>
                          <a:latin typeface="Calibri"/>
                        </a:rPr>
                        <a:t>151</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14</a:t>
                      </a:r>
                    </a:p>
                  </a:txBody>
                  <a:tcPr marL="9525" marR="9525" marT="9525" marB="0" anchor="ctr"/>
                </a:tc>
                <a:tc>
                  <a:txBody>
                    <a:bodyPr/>
                    <a:lstStyle/>
                    <a:p>
                      <a:pPr algn="ctr" fontAlgn="ctr"/>
                      <a:r>
                        <a:rPr lang="de-DE" sz="1100" b="0" i="0" u="none" strike="noStrike">
                          <a:solidFill>
                            <a:srgbClr val="000000"/>
                          </a:solidFill>
                          <a:effectLst/>
                          <a:latin typeface="Calibri"/>
                        </a:rPr>
                        <a:t>408.348</a:t>
                      </a:r>
                    </a:p>
                  </a:txBody>
                  <a:tcPr marL="9525" marR="9525" marT="9525" marB="0" anchor="ctr"/>
                </a:tc>
                <a:tc>
                  <a:txBody>
                    <a:bodyPr/>
                    <a:lstStyle/>
                    <a:p>
                      <a:pPr algn="ctr" fontAlgn="ctr"/>
                      <a:r>
                        <a:rPr lang="de-DE" sz="1100" b="0" i="0" u="none" strike="noStrike">
                          <a:solidFill>
                            <a:srgbClr val="000000"/>
                          </a:solidFill>
                          <a:effectLst/>
                          <a:latin typeface="Calibri"/>
                        </a:rPr>
                        <a:t>36.885 (9,0%)</a:t>
                      </a:r>
                    </a:p>
                  </a:txBody>
                  <a:tcPr marL="9525" marR="9525" marT="9525" marB="0" anchor="ctr"/>
                </a:tc>
                <a:tc>
                  <a:txBody>
                    <a:bodyPr/>
                    <a:lstStyle/>
                    <a:p>
                      <a:pPr algn="ctr" fontAlgn="ctr"/>
                      <a:r>
                        <a:rPr lang="de-DE" sz="1100" b="0" i="0" u="none" strike="noStrike">
                          <a:solidFill>
                            <a:srgbClr val="000000"/>
                          </a:solidFill>
                          <a:effectLst/>
                          <a:latin typeface="Calibri"/>
                        </a:rPr>
                        <a:t>154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15</a:t>
                      </a:r>
                    </a:p>
                  </a:txBody>
                  <a:tcPr marL="9525" marR="9525" marT="9525" marB="0" anchor="ctr"/>
                </a:tc>
                <a:tc>
                  <a:txBody>
                    <a:bodyPr/>
                    <a:lstStyle/>
                    <a:p>
                      <a:pPr algn="ctr" fontAlgn="ctr"/>
                      <a:r>
                        <a:rPr lang="de-DE" sz="1100" b="0" i="0" u="none" strike="noStrike">
                          <a:solidFill>
                            <a:srgbClr val="000000"/>
                          </a:solidFill>
                          <a:effectLst/>
                          <a:latin typeface="Calibri"/>
                        </a:rPr>
                        <a:t>379.233</a:t>
                      </a:r>
                    </a:p>
                  </a:txBody>
                  <a:tcPr marL="9525" marR="9525" marT="9525" marB="0" anchor="ctr"/>
                </a:tc>
                <a:tc>
                  <a:txBody>
                    <a:bodyPr/>
                    <a:lstStyle/>
                    <a:p>
                      <a:pPr algn="ctr" fontAlgn="ctr"/>
                      <a:r>
                        <a:rPr lang="de-DE" sz="1100" b="0" i="0" u="none" strike="noStrike">
                          <a:solidFill>
                            <a:srgbClr val="000000"/>
                          </a:solidFill>
                          <a:effectLst/>
                          <a:latin typeface="Calibri"/>
                        </a:rPr>
                        <a:t>30.728 (8,1%)</a:t>
                      </a:r>
                    </a:p>
                  </a:txBody>
                  <a:tcPr marL="9525" marR="9525" marT="9525" marB="0" anchor="ctr"/>
                </a:tc>
                <a:tc>
                  <a:txBody>
                    <a:bodyPr/>
                    <a:lstStyle/>
                    <a:p>
                      <a:pPr algn="ctr" fontAlgn="ctr"/>
                      <a:r>
                        <a:rPr lang="de-DE" sz="1100" b="0" i="0" u="none" strike="noStrike">
                          <a:solidFill>
                            <a:srgbClr val="000000"/>
                          </a:solidFill>
                          <a:effectLst/>
                          <a:latin typeface="Calibri"/>
                        </a:rPr>
                        <a:t>163</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16</a:t>
                      </a:r>
                    </a:p>
                  </a:txBody>
                  <a:tcPr marL="9525" marR="9525" marT="9525" marB="0" anchor="ctr"/>
                </a:tc>
                <a:tc>
                  <a:txBody>
                    <a:bodyPr/>
                    <a:lstStyle/>
                    <a:p>
                      <a:pPr algn="ctr" fontAlgn="ctr"/>
                      <a:r>
                        <a:rPr lang="de-DE" sz="1100" b="0" i="0" u="none" strike="noStrike">
                          <a:solidFill>
                            <a:srgbClr val="000000"/>
                          </a:solidFill>
                          <a:effectLst/>
                          <a:latin typeface="Calibri"/>
                        </a:rPr>
                        <a:t>330.027</a:t>
                      </a:r>
                    </a:p>
                  </a:txBody>
                  <a:tcPr marL="9525" marR="9525" marT="9525" marB="0" anchor="ctr"/>
                </a:tc>
                <a:tc>
                  <a:txBody>
                    <a:bodyPr/>
                    <a:lstStyle/>
                    <a:p>
                      <a:pPr algn="ctr" fontAlgn="ctr"/>
                      <a:r>
                        <a:rPr lang="de-DE" sz="1100" b="0" i="0" u="none" strike="noStrike">
                          <a:solidFill>
                            <a:srgbClr val="000000"/>
                          </a:solidFill>
                          <a:effectLst/>
                          <a:latin typeface="Calibri"/>
                        </a:rPr>
                        <a:t>21.993 (6,7%)</a:t>
                      </a:r>
                    </a:p>
                  </a:txBody>
                  <a:tcPr marL="9525" marR="9525" marT="9525" marB="0" anchor="ctr"/>
                </a:tc>
                <a:tc>
                  <a:txBody>
                    <a:bodyPr/>
                    <a:lstStyle/>
                    <a:p>
                      <a:pPr algn="ctr" fontAlgn="ctr"/>
                      <a:r>
                        <a:rPr lang="de-DE" sz="1100" b="0" i="0" u="none" strike="noStrike">
                          <a:solidFill>
                            <a:srgbClr val="000000"/>
                          </a:solidFill>
                          <a:effectLst/>
                          <a:latin typeface="Calibri"/>
                        </a:rPr>
                        <a:t>167</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17</a:t>
                      </a:r>
                    </a:p>
                  </a:txBody>
                  <a:tcPr marL="9525" marR="9525" marT="9525" marB="0" anchor="ctr"/>
                </a:tc>
                <a:tc>
                  <a:txBody>
                    <a:bodyPr/>
                    <a:lstStyle/>
                    <a:p>
                      <a:pPr algn="ctr" fontAlgn="ctr"/>
                      <a:r>
                        <a:rPr lang="de-DE" sz="1100" b="0" i="0" u="none" strike="noStrike">
                          <a:solidFill>
                            <a:srgbClr val="000000"/>
                          </a:solidFill>
                          <a:effectLst/>
                          <a:latin typeface="Calibri"/>
                        </a:rPr>
                        <a:t>361.999</a:t>
                      </a:r>
                    </a:p>
                  </a:txBody>
                  <a:tcPr marL="9525" marR="9525" marT="9525" marB="0" anchor="ctr"/>
                </a:tc>
                <a:tc>
                  <a:txBody>
                    <a:bodyPr/>
                    <a:lstStyle/>
                    <a:p>
                      <a:pPr algn="ctr" fontAlgn="ctr"/>
                      <a:r>
                        <a:rPr lang="de-DE" sz="1100" b="0" i="0" u="none" strike="noStrike">
                          <a:solidFill>
                            <a:srgbClr val="000000"/>
                          </a:solidFill>
                          <a:effectLst/>
                          <a:latin typeface="Calibri"/>
                        </a:rPr>
                        <a:t>18.052 (5,0%)</a:t>
                      </a:r>
                    </a:p>
                  </a:txBody>
                  <a:tcPr marL="9525" marR="9525" marT="9525" marB="0" anchor="ctr"/>
                </a:tc>
                <a:tc>
                  <a:txBody>
                    <a:bodyPr/>
                    <a:lstStyle/>
                    <a:p>
                      <a:pPr algn="ctr" fontAlgn="ctr"/>
                      <a:r>
                        <a:rPr lang="de-DE" sz="1100" b="0" i="0" u="none" strike="noStrike">
                          <a:solidFill>
                            <a:srgbClr val="000000"/>
                          </a:solidFill>
                          <a:effectLst/>
                          <a:latin typeface="Calibri"/>
                        </a:rPr>
                        <a:t>177</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18</a:t>
                      </a:r>
                    </a:p>
                  </a:txBody>
                  <a:tcPr marL="9525" marR="9525" marT="9525" marB="0" anchor="ctr"/>
                </a:tc>
                <a:tc>
                  <a:txBody>
                    <a:bodyPr/>
                    <a:lstStyle/>
                    <a:p>
                      <a:pPr algn="ctr" fontAlgn="ctr"/>
                      <a:r>
                        <a:rPr lang="de-DE" sz="1100" b="0" i="0" u="none" strike="noStrike">
                          <a:solidFill>
                            <a:srgbClr val="000000"/>
                          </a:solidFill>
                          <a:effectLst/>
                          <a:latin typeface="Calibri"/>
                        </a:rPr>
                        <a:t>325.259</a:t>
                      </a:r>
                    </a:p>
                  </a:txBody>
                  <a:tcPr marL="9525" marR="9525" marT="9525" marB="0" anchor="ctr"/>
                </a:tc>
                <a:tc>
                  <a:txBody>
                    <a:bodyPr/>
                    <a:lstStyle/>
                    <a:p>
                      <a:pPr algn="ctr" fontAlgn="ctr"/>
                      <a:r>
                        <a:rPr lang="de-DE" sz="1100" b="0" i="0" u="none" strike="noStrike">
                          <a:solidFill>
                            <a:srgbClr val="000000"/>
                          </a:solidFill>
                          <a:effectLst/>
                          <a:latin typeface="Calibri"/>
                        </a:rPr>
                        <a:t>12.585 (3,9%)</a:t>
                      </a:r>
                    </a:p>
                  </a:txBody>
                  <a:tcPr marL="9525" marR="9525" marT="9525" marB="0" anchor="ctr"/>
                </a:tc>
                <a:tc>
                  <a:txBody>
                    <a:bodyPr/>
                    <a:lstStyle/>
                    <a:p>
                      <a:pPr algn="ctr" fontAlgn="ctr"/>
                      <a:r>
                        <a:rPr lang="de-DE" sz="1100" b="0" i="0" u="none" strike="noStrike">
                          <a:solidFill>
                            <a:srgbClr val="000000"/>
                          </a:solidFill>
                          <a:effectLst/>
                          <a:latin typeface="Calibri"/>
                        </a:rPr>
                        <a:t>174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19</a:t>
                      </a:r>
                    </a:p>
                  </a:txBody>
                  <a:tcPr marL="9525" marR="9525" marT="9525" marB="0" anchor="ctr"/>
                </a:tc>
                <a:tc>
                  <a:txBody>
                    <a:bodyPr/>
                    <a:lstStyle/>
                    <a:p>
                      <a:pPr algn="ctr" fontAlgn="ctr"/>
                      <a:r>
                        <a:rPr lang="de-DE" sz="1100" b="0" i="0" u="none" strike="noStrike">
                          <a:solidFill>
                            <a:srgbClr val="000000"/>
                          </a:solidFill>
                          <a:effectLst/>
                          <a:latin typeface="Calibri"/>
                        </a:rPr>
                        <a:t>402.044</a:t>
                      </a:r>
                    </a:p>
                  </a:txBody>
                  <a:tcPr marL="9525" marR="9525" marT="9525" marB="0" anchor="ctr"/>
                </a:tc>
                <a:tc>
                  <a:txBody>
                    <a:bodyPr/>
                    <a:lstStyle/>
                    <a:p>
                      <a:pPr algn="ctr" fontAlgn="ctr"/>
                      <a:r>
                        <a:rPr lang="de-DE" sz="1100" b="0" i="0" u="none" strike="noStrike">
                          <a:solidFill>
                            <a:srgbClr val="000000"/>
                          </a:solidFill>
                          <a:effectLst/>
                          <a:latin typeface="Calibri"/>
                        </a:rPr>
                        <a:t>10.746 (2,7%)</a:t>
                      </a:r>
                    </a:p>
                  </a:txBody>
                  <a:tcPr marL="9525" marR="9525" marT="9525" marB="0" anchor="ctr"/>
                </a:tc>
                <a:tc>
                  <a:txBody>
                    <a:bodyPr/>
                    <a:lstStyle/>
                    <a:p>
                      <a:pPr algn="ctr" fontAlgn="ctr"/>
                      <a:r>
                        <a:rPr lang="de-DE" sz="1100" b="0" i="0" u="none" strike="noStrike">
                          <a:solidFill>
                            <a:srgbClr val="000000"/>
                          </a:solidFill>
                          <a:effectLst/>
                          <a:latin typeface="Calibri"/>
                        </a:rPr>
                        <a:t>181</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smtClean="0">
                          <a:solidFill>
                            <a:schemeClr val="lt1"/>
                          </a:solidFill>
                          <a:effectLst/>
                          <a:latin typeface="+mn-lt"/>
                          <a:ea typeface="+mn-ea"/>
                          <a:cs typeface="+mn-cs"/>
                        </a:rPr>
                        <a:t>20</a:t>
                      </a:r>
                      <a:endParaRPr lang="de-DE" sz="1100" b="1" kern="1200" dirty="0">
                        <a:solidFill>
                          <a:schemeClr val="lt1"/>
                        </a:solidFill>
                        <a:effectLst/>
                        <a:latin typeface="+mn-lt"/>
                        <a:ea typeface="+mn-ea"/>
                        <a:cs typeface="+mn-cs"/>
                      </a:endParaRPr>
                    </a:p>
                  </a:txBody>
                  <a:tcPr marL="68580" marR="68580" marT="0" marB="0"/>
                </a:tc>
                <a:tc>
                  <a:txBody>
                    <a:bodyPr/>
                    <a:lstStyle/>
                    <a:p>
                      <a:pPr algn="ctr" fontAlgn="ctr"/>
                      <a:r>
                        <a:rPr lang="de-DE" sz="1100" b="0" i="0" u="none" strike="noStrike">
                          <a:solidFill>
                            <a:srgbClr val="000000"/>
                          </a:solidFill>
                          <a:effectLst/>
                          <a:latin typeface="Calibri"/>
                        </a:rPr>
                        <a:t>425.842</a:t>
                      </a:r>
                    </a:p>
                  </a:txBody>
                  <a:tcPr marL="9525" marR="9525" marT="9525" marB="0" anchor="ctr"/>
                </a:tc>
                <a:tc>
                  <a:txBody>
                    <a:bodyPr/>
                    <a:lstStyle/>
                    <a:p>
                      <a:pPr algn="ctr" fontAlgn="ctr"/>
                      <a:r>
                        <a:rPr lang="de-DE" sz="1100" b="0" i="0" u="none" strike="noStrike">
                          <a:solidFill>
                            <a:srgbClr val="000000"/>
                          </a:solidFill>
                          <a:effectLst/>
                          <a:latin typeface="Calibri"/>
                        </a:rPr>
                        <a:t>7.060 (1,7%)</a:t>
                      </a:r>
                    </a:p>
                  </a:txBody>
                  <a:tcPr marL="9525" marR="9525" marT="9525" marB="0" anchor="ctr"/>
                </a:tc>
                <a:tc>
                  <a:txBody>
                    <a:bodyPr/>
                    <a:lstStyle/>
                    <a:p>
                      <a:pPr algn="ctr" fontAlgn="ctr"/>
                      <a:r>
                        <a:rPr lang="de-DE" sz="1100" b="0" i="0" u="none" strike="noStrike" dirty="0">
                          <a:solidFill>
                            <a:srgbClr val="000000"/>
                          </a:solidFill>
                          <a:effectLst/>
                          <a:latin typeface="Calibri"/>
                        </a:rPr>
                        <a:t>176</a:t>
                      </a:r>
                    </a:p>
                  </a:txBody>
                  <a:tcPr marL="9525" marR="9525" marT="9525" marB="0" anchor="ctr"/>
                </a:tc>
              </a:tr>
              <a:tr h="191135">
                <a:tc>
                  <a:txBody>
                    <a:bodyPr/>
                    <a:lstStyle/>
                    <a:p>
                      <a:pPr algn="ctr">
                        <a:lnSpc>
                          <a:spcPct val="115000"/>
                        </a:lnSpc>
                        <a:spcAft>
                          <a:spcPts val="0"/>
                        </a:spcAft>
                      </a:pPr>
                      <a:r>
                        <a:rPr lang="de-DE" sz="1100" dirty="0">
                          <a:effectLst/>
                        </a:rPr>
                        <a:t>Summe</a:t>
                      </a:r>
                      <a:endParaRPr lang="de-DE" sz="1100" dirty="0">
                        <a:effectLst/>
                        <a:latin typeface="Calibri"/>
                        <a:ea typeface="MS Mincho"/>
                        <a:cs typeface="Times New Roman"/>
                      </a:endParaRPr>
                    </a:p>
                  </a:txBody>
                  <a:tcPr marL="68580" marR="68580" marT="0" marB="0"/>
                </a:tc>
                <a:tc>
                  <a:txBody>
                    <a:bodyPr/>
                    <a:lstStyle/>
                    <a:p>
                      <a:pPr algn="ctr" fontAlgn="b"/>
                      <a:r>
                        <a:rPr lang="de-DE" sz="1100" b="1" i="0" u="none" strike="noStrike" dirty="0" smtClean="0">
                          <a:solidFill>
                            <a:srgbClr val="000000"/>
                          </a:solidFill>
                          <a:effectLst/>
                          <a:latin typeface="Calibri"/>
                        </a:rPr>
                        <a:t>3.595.059</a:t>
                      </a:r>
                      <a:endParaRPr lang="de-DE" sz="1100" b="1" i="0" u="none" strike="noStrike" dirty="0">
                        <a:solidFill>
                          <a:srgbClr val="000000"/>
                        </a:solidFill>
                        <a:effectLst/>
                        <a:latin typeface="Calibri"/>
                      </a:endParaRPr>
                    </a:p>
                  </a:txBody>
                  <a:tcPr marL="9525" marR="9525" marT="9525" marB="0" anchor="b"/>
                </a:tc>
                <a:tc>
                  <a:txBody>
                    <a:bodyPr/>
                    <a:lstStyle/>
                    <a:p>
                      <a:pPr algn="ctr">
                        <a:lnSpc>
                          <a:spcPct val="115000"/>
                        </a:lnSpc>
                        <a:spcAft>
                          <a:spcPts val="0"/>
                        </a:spcAft>
                      </a:pPr>
                      <a:r>
                        <a:rPr lang="de-DE" sz="1100" b="1" dirty="0" smtClean="0">
                          <a:solidFill>
                            <a:schemeClr val="tx1"/>
                          </a:solidFill>
                          <a:effectLst/>
                          <a:latin typeface="Calibri"/>
                          <a:ea typeface="Times New Roman"/>
                          <a:cs typeface="Calibri"/>
                        </a:rPr>
                        <a:t>204.757 (5,7%)</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1668821371"/>
              </p:ext>
            </p:extLst>
          </p:nvPr>
        </p:nvGraphicFramePr>
        <p:xfrm>
          <a:off x="286746" y="4251436"/>
          <a:ext cx="7984964" cy="1556385"/>
        </p:xfrm>
        <a:graphic>
          <a:graphicData uri="http://schemas.openxmlformats.org/drawingml/2006/table">
            <a:tbl>
              <a:tblPr firstRow="1" firstCol="1" bandRow="1">
                <a:tableStyleId>{5C22544A-7EE6-4342-B048-85BDC9FD1C3A}</a:tableStyleId>
              </a:tblPr>
              <a:tblGrid>
                <a:gridCol w="1324169"/>
                <a:gridCol w="648481"/>
                <a:gridCol w="600969"/>
                <a:gridCol w="600969"/>
                <a:gridCol w="600969"/>
                <a:gridCol w="600969"/>
                <a:gridCol w="600969"/>
                <a:gridCol w="600969"/>
                <a:gridCol w="601625"/>
                <a:gridCol w="601625"/>
                <a:gridCol w="601625"/>
                <a:gridCol w="601625"/>
              </a:tblGrid>
              <a:tr h="190500">
                <a:tc>
                  <a:txBody>
                    <a:bodyPr/>
                    <a:lstStyle/>
                    <a:p>
                      <a:pPr algn="ctr" fontAlgn="b"/>
                      <a:r>
                        <a:rPr lang="de-DE" sz="1000" b="1" kern="1200" dirty="0">
                          <a:solidFill>
                            <a:schemeClr val="lt1"/>
                          </a:solidFill>
                          <a:effectLst/>
                          <a:latin typeface="+mn-lt"/>
                          <a:ea typeface="+mn-ea"/>
                          <a:cs typeface="+mn-cs"/>
                        </a:rPr>
                        <a:t>KW, für die die Angabe prognostisch erfolgt ist:</a:t>
                      </a:r>
                    </a:p>
                  </a:txBody>
                  <a:tcPr marL="9525" marR="9525" marT="9525" marB="0" anchor="b"/>
                </a:tc>
                <a:tc>
                  <a:txBody>
                    <a:bodyPr/>
                    <a:lstStyle/>
                    <a:p>
                      <a:pPr algn="ctr" fontAlgn="b"/>
                      <a:r>
                        <a:rPr lang="de-DE" sz="1100" b="1" i="0" u="none" strike="noStrike">
                          <a:solidFill>
                            <a:schemeClr val="bg1"/>
                          </a:solidFill>
                          <a:effectLst/>
                          <a:latin typeface="Calibri"/>
                        </a:rPr>
                        <a:t>KW11</a:t>
                      </a:r>
                    </a:p>
                  </a:txBody>
                  <a:tcPr marL="9525" marR="9525" marT="9525" marB="0" anchor="b"/>
                </a:tc>
                <a:tc>
                  <a:txBody>
                    <a:bodyPr/>
                    <a:lstStyle/>
                    <a:p>
                      <a:pPr algn="ctr" fontAlgn="b"/>
                      <a:r>
                        <a:rPr lang="de-DE" sz="1100" b="1" i="0" u="none" strike="noStrike">
                          <a:solidFill>
                            <a:schemeClr val="bg1"/>
                          </a:solidFill>
                          <a:effectLst/>
                          <a:latin typeface="Calibri"/>
                        </a:rPr>
                        <a:t>KW12</a:t>
                      </a:r>
                    </a:p>
                  </a:txBody>
                  <a:tcPr marL="9525" marR="9525" marT="9525" marB="0" anchor="b"/>
                </a:tc>
                <a:tc>
                  <a:txBody>
                    <a:bodyPr/>
                    <a:lstStyle/>
                    <a:p>
                      <a:pPr algn="ctr" fontAlgn="b"/>
                      <a:r>
                        <a:rPr lang="de-DE" sz="1100" b="1" i="0" u="none" strike="noStrike">
                          <a:solidFill>
                            <a:schemeClr val="bg1"/>
                          </a:solidFill>
                          <a:effectLst/>
                          <a:latin typeface="Calibri"/>
                        </a:rPr>
                        <a:t>KW13</a:t>
                      </a:r>
                    </a:p>
                  </a:txBody>
                  <a:tcPr marL="9525" marR="9525" marT="9525" marB="0" anchor="b"/>
                </a:tc>
                <a:tc>
                  <a:txBody>
                    <a:bodyPr/>
                    <a:lstStyle/>
                    <a:p>
                      <a:pPr algn="ctr" fontAlgn="b"/>
                      <a:r>
                        <a:rPr lang="de-DE" sz="1100" b="1" i="0" u="none" strike="noStrike">
                          <a:solidFill>
                            <a:schemeClr val="bg1"/>
                          </a:solidFill>
                          <a:effectLst/>
                          <a:latin typeface="Calibri"/>
                        </a:rPr>
                        <a:t>KW14</a:t>
                      </a:r>
                    </a:p>
                  </a:txBody>
                  <a:tcPr marL="9525" marR="9525" marT="9525" marB="0" anchor="b"/>
                </a:tc>
                <a:tc>
                  <a:txBody>
                    <a:bodyPr/>
                    <a:lstStyle/>
                    <a:p>
                      <a:pPr algn="ctr" fontAlgn="b"/>
                      <a:r>
                        <a:rPr lang="de-DE" sz="1100" b="1" i="0" u="none" strike="noStrike">
                          <a:solidFill>
                            <a:schemeClr val="bg1"/>
                          </a:solidFill>
                          <a:effectLst/>
                          <a:latin typeface="Calibri"/>
                        </a:rPr>
                        <a:t>KW15</a:t>
                      </a:r>
                    </a:p>
                  </a:txBody>
                  <a:tcPr marL="9525" marR="9525" marT="9525" marB="0" anchor="b"/>
                </a:tc>
                <a:tc>
                  <a:txBody>
                    <a:bodyPr/>
                    <a:lstStyle/>
                    <a:p>
                      <a:pPr algn="ctr" fontAlgn="b"/>
                      <a:r>
                        <a:rPr lang="de-DE" sz="1100" b="1" i="0" u="none" strike="noStrike">
                          <a:solidFill>
                            <a:schemeClr val="bg1"/>
                          </a:solidFill>
                          <a:effectLst/>
                          <a:latin typeface="Calibri"/>
                        </a:rPr>
                        <a:t>KW16</a:t>
                      </a:r>
                    </a:p>
                  </a:txBody>
                  <a:tcPr marL="9525" marR="9525" marT="9525" marB="0" anchor="b"/>
                </a:tc>
                <a:tc>
                  <a:txBody>
                    <a:bodyPr/>
                    <a:lstStyle/>
                    <a:p>
                      <a:pPr algn="ctr" fontAlgn="b"/>
                      <a:r>
                        <a:rPr lang="de-DE" sz="1100" b="1" i="0" u="none" strike="noStrike">
                          <a:solidFill>
                            <a:schemeClr val="bg1"/>
                          </a:solidFill>
                          <a:effectLst/>
                          <a:latin typeface="Calibri"/>
                        </a:rPr>
                        <a:t>KW17</a:t>
                      </a:r>
                    </a:p>
                  </a:txBody>
                  <a:tcPr marL="9525" marR="9525" marT="9525" marB="0" anchor="b"/>
                </a:tc>
                <a:tc>
                  <a:txBody>
                    <a:bodyPr/>
                    <a:lstStyle/>
                    <a:p>
                      <a:pPr algn="ctr" fontAlgn="b"/>
                      <a:r>
                        <a:rPr lang="de-DE" sz="1100" b="1" i="0" u="none" strike="noStrike">
                          <a:solidFill>
                            <a:schemeClr val="bg1"/>
                          </a:solidFill>
                          <a:effectLst/>
                          <a:latin typeface="Calibri"/>
                        </a:rPr>
                        <a:t>KW18</a:t>
                      </a:r>
                    </a:p>
                  </a:txBody>
                  <a:tcPr marL="9525" marR="9525" marT="9525" marB="0" anchor="b"/>
                </a:tc>
                <a:tc>
                  <a:txBody>
                    <a:bodyPr/>
                    <a:lstStyle/>
                    <a:p>
                      <a:pPr algn="ctr" fontAlgn="b"/>
                      <a:r>
                        <a:rPr lang="de-DE" sz="1100" b="1" i="0" u="none" strike="noStrike">
                          <a:solidFill>
                            <a:schemeClr val="bg1"/>
                          </a:solidFill>
                          <a:effectLst/>
                          <a:latin typeface="Calibri"/>
                        </a:rPr>
                        <a:t>KW19</a:t>
                      </a:r>
                    </a:p>
                  </a:txBody>
                  <a:tcPr marL="9525" marR="9525" marT="9525" marB="0" anchor="b"/>
                </a:tc>
                <a:tc>
                  <a:txBody>
                    <a:bodyPr/>
                    <a:lstStyle/>
                    <a:p>
                      <a:pPr algn="ctr" fontAlgn="b"/>
                      <a:r>
                        <a:rPr lang="de-DE" sz="1100" b="1" i="0" u="none" strike="noStrike" dirty="0">
                          <a:solidFill>
                            <a:schemeClr val="bg1"/>
                          </a:solidFill>
                          <a:effectLst/>
                          <a:latin typeface="Calibri"/>
                        </a:rPr>
                        <a:t>KW20</a:t>
                      </a:r>
                    </a:p>
                  </a:txBody>
                  <a:tcPr marL="9525" marR="9525" marT="9525" marB="0" anchor="b"/>
                </a:tc>
                <a:tc>
                  <a:txBody>
                    <a:bodyPr/>
                    <a:lstStyle/>
                    <a:p>
                      <a:pPr algn="ctr" fontAlgn="b"/>
                      <a:r>
                        <a:rPr lang="de-DE" sz="1100" b="1" i="0" u="none" strike="noStrike" dirty="0" smtClean="0">
                          <a:solidFill>
                            <a:schemeClr val="bg1"/>
                          </a:solidFill>
                          <a:effectLst/>
                          <a:latin typeface="Calibri"/>
                        </a:rPr>
                        <a:t>KW21</a:t>
                      </a:r>
                      <a:endParaRPr lang="de-DE" sz="1100" b="1" i="0" u="none" strike="noStrike" dirty="0">
                        <a:solidFill>
                          <a:schemeClr val="bg1"/>
                        </a:solidFill>
                        <a:effectLst/>
                        <a:latin typeface="Calibri"/>
                      </a:endParaRPr>
                    </a:p>
                  </a:txBody>
                  <a:tcPr marL="9525" marR="9525" marT="9525" marB="0" anchor="b"/>
                </a:tc>
              </a:tr>
              <a:tr h="190500">
                <a:tc>
                  <a:txBody>
                    <a:bodyPr/>
                    <a:lstStyle/>
                    <a:p>
                      <a:pPr algn="ctr">
                        <a:lnSpc>
                          <a:spcPct val="115000"/>
                        </a:lnSpc>
                        <a:spcAft>
                          <a:spcPts val="0"/>
                        </a:spcAft>
                      </a:pPr>
                      <a:r>
                        <a:rPr lang="de-DE" sz="1000" dirty="0">
                          <a:effectLst/>
                        </a:rPr>
                        <a:t>Anzahl übermittelnde Labore</a:t>
                      </a:r>
                      <a:endParaRPr lang="de-DE" sz="1100" dirty="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28</a:t>
                      </a:r>
                    </a:p>
                  </a:txBody>
                  <a:tcPr marL="9525" marR="9525" marT="9525" marB="0" anchor="b"/>
                </a:tc>
                <a:tc>
                  <a:txBody>
                    <a:bodyPr/>
                    <a:lstStyle/>
                    <a:p>
                      <a:pPr algn="ctr" fontAlgn="b"/>
                      <a:r>
                        <a:rPr lang="de-DE" sz="1100" b="0" i="0" u="none" strike="noStrike">
                          <a:solidFill>
                            <a:srgbClr val="000000"/>
                          </a:solidFill>
                          <a:effectLst/>
                          <a:latin typeface="Calibri"/>
                        </a:rPr>
                        <a:t>93</a:t>
                      </a:r>
                    </a:p>
                  </a:txBody>
                  <a:tcPr marL="9525" marR="9525" marT="9525" marB="0" anchor="b"/>
                </a:tc>
                <a:tc>
                  <a:txBody>
                    <a:bodyPr/>
                    <a:lstStyle/>
                    <a:p>
                      <a:pPr algn="ctr" fontAlgn="b"/>
                      <a:r>
                        <a:rPr lang="de-DE" sz="1100" b="0" i="0" u="none" strike="noStrike">
                          <a:solidFill>
                            <a:srgbClr val="000000"/>
                          </a:solidFill>
                          <a:effectLst/>
                          <a:latin typeface="Calibri"/>
                        </a:rPr>
                        <a:t>111</a:t>
                      </a:r>
                    </a:p>
                  </a:txBody>
                  <a:tcPr marL="9525" marR="9525" marT="9525" marB="0" anchor="b"/>
                </a:tc>
                <a:tc>
                  <a:txBody>
                    <a:bodyPr/>
                    <a:lstStyle/>
                    <a:p>
                      <a:pPr algn="ctr" fontAlgn="b"/>
                      <a:r>
                        <a:rPr lang="de-DE" sz="1100" b="0" i="0" u="none" strike="noStrike">
                          <a:solidFill>
                            <a:srgbClr val="000000"/>
                          </a:solidFill>
                          <a:effectLst/>
                          <a:latin typeface="Calibri"/>
                        </a:rPr>
                        <a:t>113</a:t>
                      </a:r>
                    </a:p>
                  </a:txBody>
                  <a:tcPr marL="9525" marR="9525" marT="9525" marB="0" anchor="b"/>
                </a:tc>
                <a:tc>
                  <a:txBody>
                    <a:bodyPr/>
                    <a:lstStyle/>
                    <a:p>
                      <a:pPr algn="ctr" fontAlgn="b"/>
                      <a:r>
                        <a:rPr lang="de-DE" sz="1100" b="0" i="0" u="none" strike="noStrike">
                          <a:solidFill>
                            <a:srgbClr val="000000"/>
                          </a:solidFill>
                          <a:effectLst/>
                          <a:latin typeface="Calibri"/>
                        </a:rPr>
                        <a:t>132</a:t>
                      </a:r>
                    </a:p>
                  </a:txBody>
                  <a:tcPr marL="9525" marR="9525" marT="9525" marB="0" anchor="b"/>
                </a:tc>
                <a:tc>
                  <a:txBody>
                    <a:bodyPr/>
                    <a:lstStyle/>
                    <a:p>
                      <a:pPr algn="ctr" fontAlgn="b"/>
                      <a:r>
                        <a:rPr lang="de-DE" sz="1100" b="0" i="0" u="none" strike="noStrike">
                          <a:solidFill>
                            <a:srgbClr val="000000"/>
                          </a:solidFill>
                          <a:effectLst/>
                          <a:latin typeface="Calibri"/>
                        </a:rPr>
                        <a:t>112</a:t>
                      </a:r>
                    </a:p>
                  </a:txBody>
                  <a:tcPr marL="9525" marR="9525" marT="9525" marB="0" anchor="b"/>
                </a:tc>
                <a:tc>
                  <a:txBody>
                    <a:bodyPr/>
                    <a:lstStyle/>
                    <a:p>
                      <a:pPr algn="ctr" fontAlgn="b"/>
                      <a:r>
                        <a:rPr lang="de-DE" sz="1100" b="0" i="0" u="none" strike="noStrike">
                          <a:solidFill>
                            <a:srgbClr val="000000"/>
                          </a:solidFill>
                          <a:effectLst/>
                          <a:latin typeface="Calibri"/>
                        </a:rPr>
                        <a:t>126</a:t>
                      </a:r>
                    </a:p>
                  </a:txBody>
                  <a:tcPr marL="9525" marR="9525" marT="9525" marB="0" anchor="b"/>
                </a:tc>
                <a:tc>
                  <a:txBody>
                    <a:bodyPr/>
                    <a:lstStyle/>
                    <a:p>
                      <a:pPr algn="ctr" fontAlgn="b"/>
                      <a:r>
                        <a:rPr lang="de-DE" sz="1100" b="0" i="0" u="none" strike="noStrike">
                          <a:solidFill>
                            <a:srgbClr val="000000"/>
                          </a:solidFill>
                          <a:effectLst/>
                          <a:latin typeface="Calibri"/>
                        </a:rPr>
                        <a:t>133</a:t>
                      </a:r>
                    </a:p>
                  </a:txBody>
                  <a:tcPr marL="9525" marR="9525" marT="9525" marB="0" anchor="b"/>
                </a:tc>
                <a:tc>
                  <a:txBody>
                    <a:bodyPr/>
                    <a:lstStyle/>
                    <a:p>
                      <a:pPr algn="ctr" fontAlgn="b"/>
                      <a:r>
                        <a:rPr lang="de-DE" sz="1100" b="0" i="0" u="none" strike="noStrike">
                          <a:solidFill>
                            <a:srgbClr val="000000"/>
                          </a:solidFill>
                          <a:effectLst/>
                          <a:latin typeface="Calibri"/>
                        </a:rPr>
                        <a:t>137</a:t>
                      </a:r>
                    </a:p>
                  </a:txBody>
                  <a:tcPr marL="9525" marR="9525" marT="9525" marB="0" anchor="b"/>
                </a:tc>
                <a:tc>
                  <a:txBody>
                    <a:bodyPr/>
                    <a:lstStyle/>
                    <a:p>
                      <a:pPr algn="ctr" fontAlgn="b"/>
                      <a:r>
                        <a:rPr lang="de-DE" sz="1100" b="0" i="0" u="none" strike="noStrike" dirty="0">
                          <a:solidFill>
                            <a:srgbClr val="000000"/>
                          </a:solidFill>
                          <a:effectLst/>
                          <a:latin typeface="Calibri"/>
                        </a:rPr>
                        <a:t>134</a:t>
                      </a:r>
                    </a:p>
                  </a:txBody>
                  <a:tcPr marL="9525" marR="9525" marT="9525" marB="0" anchor="b"/>
                </a:tc>
                <a:tc>
                  <a:txBody>
                    <a:bodyPr/>
                    <a:lstStyle/>
                    <a:p>
                      <a:pPr algn="ctr" fontAlgn="b"/>
                      <a:r>
                        <a:rPr lang="de-DE" sz="1100" b="0" i="0" u="none" strike="noStrike">
                          <a:solidFill>
                            <a:srgbClr val="000000"/>
                          </a:solidFill>
                          <a:effectLst/>
                          <a:latin typeface="Calibri"/>
                        </a:rPr>
                        <a:t>136</a:t>
                      </a:r>
                    </a:p>
                  </a:txBody>
                  <a:tcPr marL="9525" marR="9525" marT="9525" marB="0" anchor="b"/>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7.115</a:t>
                      </a:r>
                    </a:p>
                  </a:txBody>
                  <a:tcPr marL="9525" marR="9525" marT="9525" marB="0" anchor="b"/>
                </a:tc>
                <a:tc>
                  <a:txBody>
                    <a:bodyPr/>
                    <a:lstStyle/>
                    <a:p>
                      <a:pPr algn="ctr" fontAlgn="b"/>
                      <a:r>
                        <a:rPr lang="de-DE" sz="1100" b="0" i="0" u="none" strike="noStrike">
                          <a:solidFill>
                            <a:srgbClr val="000000"/>
                          </a:solidFill>
                          <a:effectLst/>
                          <a:latin typeface="Calibri"/>
                        </a:rPr>
                        <a:t>31.010</a:t>
                      </a:r>
                    </a:p>
                  </a:txBody>
                  <a:tcPr marL="9525" marR="9525" marT="9525" marB="0" anchor="b"/>
                </a:tc>
                <a:tc>
                  <a:txBody>
                    <a:bodyPr/>
                    <a:lstStyle/>
                    <a:p>
                      <a:pPr algn="ctr" fontAlgn="b"/>
                      <a:r>
                        <a:rPr lang="de-DE" sz="1100" b="0" i="0" u="none" strike="noStrike">
                          <a:solidFill>
                            <a:srgbClr val="000000"/>
                          </a:solidFill>
                          <a:effectLst/>
                          <a:latin typeface="Calibri"/>
                        </a:rPr>
                        <a:t>64.725</a:t>
                      </a:r>
                    </a:p>
                  </a:txBody>
                  <a:tcPr marL="9525" marR="9525" marT="9525" marB="0" anchor="b"/>
                </a:tc>
                <a:tc>
                  <a:txBody>
                    <a:bodyPr/>
                    <a:lstStyle/>
                    <a:p>
                      <a:pPr algn="ctr" fontAlgn="b"/>
                      <a:r>
                        <a:rPr lang="de-DE" sz="1100" b="0" i="0" u="none" strike="noStrike">
                          <a:solidFill>
                            <a:srgbClr val="000000"/>
                          </a:solidFill>
                          <a:effectLst/>
                          <a:latin typeface="Calibri"/>
                        </a:rPr>
                        <a:t>103.515</a:t>
                      </a:r>
                    </a:p>
                  </a:txBody>
                  <a:tcPr marL="9525" marR="9525" marT="9525" marB="0" anchor="b"/>
                </a:tc>
                <a:tc>
                  <a:txBody>
                    <a:bodyPr/>
                    <a:lstStyle/>
                    <a:p>
                      <a:pPr algn="ctr" fontAlgn="b"/>
                      <a:r>
                        <a:rPr lang="de-DE" sz="1100" b="0" i="0" u="none" strike="noStrike">
                          <a:solidFill>
                            <a:srgbClr val="000000"/>
                          </a:solidFill>
                          <a:effectLst/>
                          <a:latin typeface="Calibri"/>
                        </a:rPr>
                        <a:t>116.655</a:t>
                      </a:r>
                    </a:p>
                  </a:txBody>
                  <a:tcPr marL="9525" marR="9525" marT="9525" marB="0" anchor="b"/>
                </a:tc>
                <a:tc>
                  <a:txBody>
                    <a:bodyPr/>
                    <a:lstStyle/>
                    <a:p>
                      <a:pPr algn="ctr" fontAlgn="b"/>
                      <a:r>
                        <a:rPr lang="de-DE" sz="1100" b="0" i="0" u="none" strike="noStrike">
                          <a:solidFill>
                            <a:srgbClr val="000000"/>
                          </a:solidFill>
                          <a:effectLst/>
                          <a:latin typeface="Calibri"/>
                        </a:rPr>
                        <a:t>123.304</a:t>
                      </a:r>
                    </a:p>
                  </a:txBody>
                  <a:tcPr marL="9525" marR="9525" marT="9525" marB="0" anchor="b"/>
                </a:tc>
                <a:tc>
                  <a:txBody>
                    <a:bodyPr/>
                    <a:lstStyle/>
                    <a:p>
                      <a:pPr algn="ctr" fontAlgn="b"/>
                      <a:r>
                        <a:rPr lang="de-DE" sz="1100" b="0" i="0" u="none" strike="noStrike">
                          <a:solidFill>
                            <a:srgbClr val="000000"/>
                          </a:solidFill>
                          <a:effectLst/>
                          <a:latin typeface="Calibri"/>
                        </a:rPr>
                        <a:t>136.064</a:t>
                      </a:r>
                    </a:p>
                  </a:txBody>
                  <a:tcPr marL="9525" marR="9525" marT="9525" marB="0" anchor="b"/>
                </a:tc>
                <a:tc>
                  <a:txBody>
                    <a:bodyPr/>
                    <a:lstStyle/>
                    <a:p>
                      <a:pPr algn="ctr" fontAlgn="b"/>
                      <a:r>
                        <a:rPr lang="de-DE" sz="1100" b="0" i="0" u="none" strike="noStrike">
                          <a:solidFill>
                            <a:srgbClr val="000000"/>
                          </a:solidFill>
                          <a:effectLst/>
                          <a:latin typeface="Calibri"/>
                        </a:rPr>
                        <a:t>141.815</a:t>
                      </a:r>
                    </a:p>
                  </a:txBody>
                  <a:tcPr marL="9525" marR="9525" marT="9525" marB="0" anchor="b"/>
                </a:tc>
                <a:tc>
                  <a:txBody>
                    <a:bodyPr/>
                    <a:lstStyle/>
                    <a:p>
                      <a:pPr algn="ctr" fontAlgn="b"/>
                      <a:r>
                        <a:rPr lang="de-DE" sz="1100" b="0" i="0" u="none" strike="noStrike">
                          <a:solidFill>
                            <a:srgbClr val="000000"/>
                          </a:solidFill>
                          <a:effectLst/>
                          <a:latin typeface="Calibri"/>
                        </a:rPr>
                        <a:t>153.698</a:t>
                      </a:r>
                    </a:p>
                  </a:txBody>
                  <a:tcPr marL="9525" marR="9525" marT="9525" marB="0" anchor="b"/>
                </a:tc>
                <a:tc>
                  <a:txBody>
                    <a:bodyPr/>
                    <a:lstStyle/>
                    <a:p>
                      <a:pPr algn="ctr" fontAlgn="b"/>
                      <a:r>
                        <a:rPr lang="de-DE" sz="1100" b="0" i="0" u="none" strike="noStrike" dirty="0">
                          <a:solidFill>
                            <a:srgbClr val="000000"/>
                          </a:solidFill>
                          <a:effectLst/>
                          <a:latin typeface="Calibri"/>
                        </a:rPr>
                        <a:t>157.150</a:t>
                      </a:r>
                    </a:p>
                  </a:txBody>
                  <a:tcPr marL="9525" marR="9525" marT="9525" marB="0" anchor="b"/>
                </a:tc>
                <a:tc>
                  <a:txBody>
                    <a:bodyPr/>
                    <a:lstStyle/>
                    <a:p>
                      <a:pPr algn="ctr" fontAlgn="b"/>
                      <a:r>
                        <a:rPr lang="de-DE" sz="1100" b="0" i="0" u="none" strike="noStrike">
                          <a:solidFill>
                            <a:srgbClr val="000000"/>
                          </a:solidFill>
                          <a:effectLst/>
                          <a:latin typeface="Calibri"/>
                        </a:rPr>
                        <a:t>159.418</a:t>
                      </a:r>
                    </a:p>
                  </a:txBody>
                  <a:tcPr marL="9525" marR="9525" marT="9525" marB="0" anchor="b"/>
                </a:tc>
              </a:tr>
              <a:tr h="571500">
                <a:tc>
                  <a:txBody>
                    <a:bodyPr/>
                    <a:lstStyle/>
                    <a:p>
                      <a:pPr algn="ctr">
                        <a:lnSpc>
                          <a:spcPct val="115000"/>
                        </a:lnSpc>
                        <a:spcAft>
                          <a:spcPts val="0"/>
                        </a:spcAft>
                      </a:pPr>
                      <a:r>
                        <a:rPr lang="de-DE" sz="1000" dirty="0">
                          <a:effectLst/>
                        </a:rPr>
                        <a:t>Neu ab KW15: wöchentliche Kapazität anhand von Wochenarbeitstagen</a:t>
                      </a:r>
                      <a:endParaRPr lang="de-DE" sz="1100" dirty="0">
                        <a:effectLst/>
                        <a:latin typeface="Calibri"/>
                        <a:ea typeface="MS Mincho"/>
                        <a:cs typeface="Times New Roman"/>
                      </a:endParaRPr>
                    </a:p>
                  </a:txBody>
                  <a:tcPr marL="68580" marR="68580" marT="0" marB="0"/>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730.156</a:t>
                      </a:r>
                    </a:p>
                  </a:txBody>
                  <a:tcPr marL="9525" marR="9525" marT="9525" marB="0" anchor="ctr"/>
                </a:tc>
                <a:tc>
                  <a:txBody>
                    <a:bodyPr/>
                    <a:lstStyle/>
                    <a:p>
                      <a:pPr algn="ctr" fontAlgn="ctr"/>
                      <a:r>
                        <a:rPr lang="de-DE" sz="1100" b="0" i="0" u="none" strike="noStrike">
                          <a:solidFill>
                            <a:srgbClr val="000000"/>
                          </a:solidFill>
                          <a:effectLst/>
                          <a:latin typeface="Calibri"/>
                        </a:rPr>
                        <a:t>818.426</a:t>
                      </a:r>
                    </a:p>
                  </a:txBody>
                  <a:tcPr marL="9525" marR="9525" marT="9525" marB="0" anchor="ctr"/>
                </a:tc>
                <a:tc>
                  <a:txBody>
                    <a:bodyPr/>
                    <a:lstStyle/>
                    <a:p>
                      <a:pPr algn="ctr" fontAlgn="ctr"/>
                      <a:r>
                        <a:rPr lang="de-DE" sz="1100" b="0" i="0" u="none" strike="noStrike">
                          <a:solidFill>
                            <a:srgbClr val="000000"/>
                          </a:solidFill>
                          <a:effectLst/>
                          <a:latin typeface="Calibri"/>
                        </a:rPr>
                        <a:t>860.494</a:t>
                      </a:r>
                    </a:p>
                  </a:txBody>
                  <a:tcPr marL="9525" marR="9525" marT="9525" marB="0" anchor="ctr"/>
                </a:tc>
                <a:tc>
                  <a:txBody>
                    <a:bodyPr/>
                    <a:lstStyle/>
                    <a:p>
                      <a:pPr algn="ctr" fontAlgn="ctr"/>
                      <a:r>
                        <a:rPr lang="de-DE" sz="1100" b="0" i="0" u="none" strike="noStrike">
                          <a:solidFill>
                            <a:srgbClr val="000000"/>
                          </a:solidFill>
                          <a:effectLst/>
                          <a:latin typeface="Calibri"/>
                        </a:rPr>
                        <a:t>964.962</a:t>
                      </a:r>
                    </a:p>
                  </a:txBody>
                  <a:tcPr marL="9525" marR="9525" marT="9525" marB="0" anchor="ctr"/>
                </a:tc>
                <a:tc>
                  <a:txBody>
                    <a:bodyPr/>
                    <a:lstStyle/>
                    <a:p>
                      <a:pPr algn="ctr" fontAlgn="ctr"/>
                      <a:r>
                        <a:rPr lang="de-DE" sz="1100" b="0" i="0" u="none" strike="noStrike" dirty="0">
                          <a:solidFill>
                            <a:srgbClr val="000000"/>
                          </a:solidFill>
                          <a:effectLst/>
                          <a:latin typeface="Calibri"/>
                        </a:rPr>
                        <a:t>1.038.223</a:t>
                      </a:r>
                    </a:p>
                  </a:txBody>
                  <a:tcPr marL="9525" marR="9525" marT="9525" marB="0" anchor="ctr"/>
                </a:tc>
                <a:tc>
                  <a:txBody>
                    <a:bodyPr/>
                    <a:lstStyle/>
                    <a:p>
                      <a:pPr algn="ctr" fontAlgn="ctr"/>
                      <a:r>
                        <a:rPr lang="de-DE" sz="1100" b="0" i="0" u="none" strike="noStrike" dirty="0">
                          <a:solidFill>
                            <a:srgbClr val="000000"/>
                          </a:solidFill>
                          <a:effectLst/>
                          <a:latin typeface="Calibri"/>
                        </a:rPr>
                        <a:t>1.050.676</a:t>
                      </a:r>
                    </a:p>
                  </a:txBody>
                  <a:tcPr marL="9525" marR="9525" marT="9525" marB="0" anchor="ctr"/>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19.05.2020)</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75" y="1450975"/>
            <a:ext cx="6658100" cy="5178522"/>
          </a:xfrm>
          <a:prstGeom prst="rect">
            <a:avLst/>
          </a:prstGeom>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37</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19.05.2020)</a:t>
            </a:r>
            <a:endParaRPr lang="de-DE" sz="16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95425"/>
            <a:ext cx="6400800" cy="4978400"/>
          </a:xfrm>
          <a:prstGeom prst="rect">
            <a:avLst/>
          </a:prstGeom>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20. KW</a:t>
            </a:r>
            <a:endParaRPr lang="de-DE" dirty="0"/>
          </a:p>
        </p:txBody>
      </p:sp>
      <p:sp>
        <p:nvSpPr>
          <p:cNvPr id="3" name="Datumsplatzhalter 2"/>
          <p:cNvSpPr>
            <a:spLocks noGrp="1"/>
          </p:cNvSpPr>
          <p:nvPr>
            <p:ph type="dt" sz="half" idx="14"/>
          </p:nvPr>
        </p:nvSpPr>
        <p:spPr/>
        <p:txBody>
          <a:bodyPr/>
          <a:lstStyle/>
          <a:p>
            <a:r>
              <a:rPr lang="de-DE" smtClean="0"/>
              <a:t>25.05.2020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38</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998418"/>
            <a:ext cx="4777196" cy="514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3692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20</a:t>
            </a:r>
            <a:endParaRPr lang="de-DE" dirty="0"/>
          </a:p>
        </p:txBody>
      </p:sp>
      <p:sp>
        <p:nvSpPr>
          <p:cNvPr id="3" name="Datumsplatzhalter 2"/>
          <p:cNvSpPr>
            <a:spLocks noGrp="1"/>
          </p:cNvSpPr>
          <p:nvPr>
            <p:ph type="dt" sz="half" idx="14"/>
          </p:nvPr>
        </p:nvSpPr>
        <p:spPr/>
        <p:txBody>
          <a:bodyPr/>
          <a:lstStyle/>
          <a:p>
            <a:r>
              <a:rPr lang="de-DE" smtClean="0"/>
              <a:t>25.05.2020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39</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089" r="14969"/>
          <a:stretch/>
        </p:blipFill>
        <p:spPr bwMode="auto">
          <a:xfrm>
            <a:off x="457200" y="1031251"/>
            <a:ext cx="7425266" cy="540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76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25.05.2020. </a:t>
            </a:r>
            <a:r>
              <a:rPr lang="de-DE" sz="1400" dirty="0">
                <a:solidFill>
                  <a:schemeClr val="bg1"/>
                </a:solidFill>
              </a:rPr>
              <a:t>00:00)</a:t>
            </a:r>
          </a:p>
        </p:txBody>
      </p:sp>
      <p:graphicFrame>
        <p:nvGraphicFramePr>
          <p:cNvPr id="7" name="Diagramm 6"/>
          <p:cNvGraphicFramePr>
            <a:graphicFrameLocks/>
          </p:cNvGraphicFramePr>
          <p:nvPr>
            <p:extLst>
              <p:ext uri="{D42A27DB-BD31-4B8C-83A1-F6EECF244321}">
                <p14:modId xmlns:p14="http://schemas.microsoft.com/office/powerpoint/2010/main" val="590352030"/>
              </p:ext>
            </p:extLst>
          </p:nvPr>
        </p:nvGraphicFramePr>
        <p:xfrm>
          <a:off x="381000" y="990600"/>
          <a:ext cx="8381999"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20</a:t>
            </a:r>
            <a:endParaRPr lang="de-DE" dirty="0"/>
          </a:p>
        </p:txBody>
      </p:sp>
      <p:sp>
        <p:nvSpPr>
          <p:cNvPr id="3" name="Datumsplatzhalter 2"/>
          <p:cNvSpPr>
            <a:spLocks noGrp="1"/>
          </p:cNvSpPr>
          <p:nvPr>
            <p:ph type="dt" sz="half" idx="14"/>
          </p:nvPr>
        </p:nvSpPr>
        <p:spPr/>
        <p:txBody>
          <a:bodyPr/>
          <a:lstStyle/>
          <a:p>
            <a:r>
              <a:rPr lang="de-DE" smtClean="0"/>
              <a:t>25.05.2020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40</a:t>
            </a:fld>
            <a:endParaRPr lang="de-DE"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264"/>
            <a:ext cx="9144000" cy="526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222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25.05.2020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20</a:t>
            </a:r>
            <a:endParaRPr lang="de-D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01" y="1481392"/>
            <a:ext cx="8935286" cy="47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566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19</a:t>
            </a:r>
            <a:endParaRPr lang="de-DE" dirty="0"/>
          </a:p>
        </p:txBody>
      </p:sp>
      <p:sp>
        <p:nvSpPr>
          <p:cNvPr id="3" name="Datumsplatzhalter 2"/>
          <p:cNvSpPr>
            <a:spLocks noGrp="1"/>
          </p:cNvSpPr>
          <p:nvPr>
            <p:ph type="dt" sz="half" idx="14"/>
          </p:nvPr>
        </p:nvSpPr>
        <p:spPr/>
        <p:txBody>
          <a:bodyPr/>
          <a:lstStyle/>
          <a:p>
            <a:r>
              <a:rPr lang="de-DE" smtClean="0"/>
              <a:t>25.05.2020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42</a:t>
            </a:fld>
            <a:endParaRPr lang="de-D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33956"/>
            <a:ext cx="9272017" cy="38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627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ICOSARI – KW </a:t>
            </a:r>
            <a:r>
              <a:rPr lang="de-DE" dirty="0" smtClean="0"/>
              <a:t>20</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43</a:t>
            </a:fld>
            <a:endParaRPr lang="de-DE" dirty="0"/>
          </a:p>
        </p:txBody>
      </p:sp>
      <p:pic>
        <p:nvPicPr>
          <p:cNvPr id="6147"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74884" y="1243584"/>
            <a:ext cx="8845204" cy="41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22318"/>
            <a:ext cx="9144000" cy="60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16.05.2020)</a:t>
            </a:r>
            <a:endParaRPr lang="de-DE" sz="1800" b="0" dirty="0">
              <a:solidFill>
                <a:schemeClr val="tx1"/>
              </a:solidFill>
            </a:endParaRPr>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44</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a:t>
            </a:r>
            <a:r>
              <a:rPr lang="de-DE"/>
              <a:t>Deutschland </a:t>
            </a:r>
            <a:r>
              <a:rPr lang="de-DE" smtClean="0"/>
              <a:t>abgenommen, </a:t>
            </a:r>
            <a:r>
              <a:rPr lang="de-DE" dirty="0"/>
              <a:t>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44" y="1879421"/>
            <a:ext cx="6505274" cy="427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45</a:t>
            </a:fld>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57" y="1184527"/>
            <a:ext cx="7466524" cy="457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25.05.2020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46</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17.05.2020)</a:t>
            </a:r>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1200151"/>
            <a:ext cx="5551115" cy="475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47</a:t>
            </a:fld>
            <a:endParaRPr lang="de-D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09650"/>
            <a:ext cx="8029575" cy="519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48</a:t>
            </a:fld>
            <a:endParaRPr lang="de-D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475"/>
            <a:ext cx="8873163"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11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49</a:t>
            </a:fld>
            <a:endParaRPr lang="de-DE" dirty="0"/>
          </a:p>
        </p:txBody>
      </p:sp>
      <p:sp>
        <p:nvSpPr>
          <p:cNvPr id="2" name="Inhaltsplatzhalter 1"/>
          <p:cNvSpPr>
            <a:spLocks noGrp="1"/>
          </p:cNvSpPr>
          <p:nvPr>
            <p:ph sz="quarter" idx="13"/>
          </p:nvPr>
        </p:nvSpPr>
        <p:spPr/>
        <p:txBody>
          <a:bodyPr/>
          <a:lstStyle/>
          <a:p>
            <a:endParaRPr lang="de-D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524000"/>
            <a:ext cx="7876581" cy="503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25.05.2020. </a:t>
            </a:r>
            <a:r>
              <a:rPr lang="de-DE" sz="1400" dirty="0">
                <a:solidFill>
                  <a:schemeClr val="bg1"/>
                </a:solidFill>
              </a:rPr>
              <a:t>00:00)</a:t>
            </a:r>
          </a:p>
        </p:txBody>
      </p:sp>
      <p:graphicFrame>
        <p:nvGraphicFramePr>
          <p:cNvPr id="7" name="Diagramm 6"/>
          <p:cNvGraphicFramePr>
            <a:graphicFrameLocks/>
          </p:cNvGraphicFramePr>
          <p:nvPr>
            <p:extLst>
              <p:ext uri="{D42A27DB-BD31-4B8C-83A1-F6EECF244321}">
                <p14:modId xmlns:p14="http://schemas.microsoft.com/office/powerpoint/2010/main" val="423930846"/>
              </p:ext>
            </p:extLst>
          </p:nvPr>
        </p:nvGraphicFramePr>
        <p:xfrm>
          <a:off x="514350" y="1428749"/>
          <a:ext cx="8210550" cy="4143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50</a:t>
            </a:fld>
            <a:endParaRPr lang="de-DE" dirty="0"/>
          </a:p>
        </p:txBody>
      </p:sp>
      <p:sp>
        <p:nvSpPr>
          <p:cNvPr id="2" name="Inhaltsplatzhalter 1"/>
          <p:cNvSpPr>
            <a:spLocks noGrp="1"/>
          </p:cNvSpPr>
          <p:nvPr>
            <p:ph sz="quarter" idx="13"/>
          </p:nvPr>
        </p:nvSpPr>
        <p:spPr/>
        <p:txBody>
          <a:bodyPr/>
          <a:lstStyle/>
          <a:p>
            <a:endParaRPr lang="de-D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86950" cy="793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51</a:t>
            </a:fld>
            <a:endParaRPr lang="de-DE" dirty="0"/>
          </a:p>
        </p:txBody>
      </p:sp>
      <p:sp>
        <p:nvSpPr>
          <p:cNvPr id="2" name="Inhaltsplatzhalter 1"/>
          <p:cNvSpPr>
            <a:spLocks noGrp="1"/>
          </p:cNvSpPr>
          <p:nvPr>
            <p:ph sz="quarter" idx="13"/>
          </p:nvPr>
        </p:nvSpPr>
        <p:spPr/>
        <p:txBody>
          <a:bodyPr/>
          <a:lstStyle/>
          <a:p>
            <a:endParaRPr lang="de-DE" dirty="0"/>
          </a:p>
        </p:txBody>
      </p:sp>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a:t>
            </a:r>
            <a:r>
              <a:rPr lang="de-DE" smtClean="0"/>
              <a:t>= Sofort, </a:t>
            </a:r>
            <a:r>
              <a:rPr lang="de-DE" dirty="0" smtClean="0"/>
              <a:t>Triage Level 5 = Nicht dringend</a:t>
            </a:r>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915525"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52</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a:t>
            </a:r>
            <a:r>
              <a:rPr lang="de-DE" dirty="0" err="1" smtClean="0"/>
              <a:t>destatis</a:t>
            </a:r>
            <a:r>
              <a:rPr lang="de-DE" dirty="0" smtClean="0"/>
              <a:t>)</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3500"/>
            <a:ext cx="92202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53</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20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4" y="1183650"/>
            <a:ext cx="8223093" cy="272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58" y="3698194"/>
            <a:ext cx="7915276" cy="292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08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Daten für Deutschland</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46482" y="1155700"/>
            <a:ext cx="7114511" cy="530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277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20: </a:t>
            </a:r>
            <a:r>
              <a:rPr lang="de-DE" dirty="0" err="1"/>
              <a:t>Weekly</a:t>
            </a:r>
            <a:r>
              <a:rPr lang="de-DE" dirty="0"/>
              <a:t> Z-Score </a:t>
            </a:r>
            <a:r>
              <a:rPr lang="de-DE" dirty="0" err="1"/>
              <a:t>by</a:t>
            </a:r>
            <a:r>
              <a:rPr lang="de-DE" dirty="0"/>
              <a:t> </a:t>
            </a:r>
            <a:r>
              <a:rPr lang="de-DE" dirty="0" err="1"/>
              <a:t>country</a:t>
            </a:r>
            <a:endParaRPr lang="de-DE"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467" y="1031250"/>
            <a:ext cx="7553325" cy="572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392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EUROMOMO-Woche </a:t>
            </a:r>
            <a:r>
              <a:rPr lang="de-DE" dirty="0" smtClean="0"/>
              <a:t>20: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41" y="930591"/>
            <a:ext cx="7373425" cy="574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88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pic>
        <p:nvPicPr>
          <p:cNvPr id="7" name="Picture"/>
          <p:cNvPicPr>
            <a:picLocks noGrp="1"/>
          </p:cNvPicPr>
          <p:nvPr>
            <p:ph idx="4294967295"/>
          </p:nvPr>
        </p:nvPicPr>
        <p:blipFill>
          <a:blip r:embed="rId2"/>
          <a:stretch>
            <a:fillRect/>
          </a:stretch>
        </p:blipFill>
        <p:spPr bwMode="auto">
          <a:xfrm>
            <a:off x="699620" y="1520031"/>
            <a:ext cx="7353300" cy="4261644"/>
          </a:xfrm>
          <a:prstGeom prst="rect">
            <a:avLst/>
          </a:prstGeom>
          <a:noFill/>
          <a:ln w="9525">
            <a:noFill/>
            <a:headEnd/>
            <a:tailEnd/>
          </a:ln>
        </p:spPr>
      </p:pic>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24.05.2020)</a:t>
            </a:r>
            <a:endParaRPr lang="de-DE" sz="1600" dirty="0">
              <a:solidFill>
                <a:schemeClr val="bg1"/>
              </a:solidFill>
            </a:endParaRPr>
          </a:p>
        </p:txBody>
      </p:sp>
    </p:spTree>
    <p:extLst>
      <p:ext uri="{BB962C8B-B14F-4D97-AF65-F5344CB8AC3E}">
        <p14:creationId xmlns:p14="http://schemas.microsoft.com/office/powerpoint/2010/main" val="175965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24.05.2020)</a:t>
            </a:r>
            <a:endParaRPr lang="de-DE" sz="1600" dirty="0">
              <a:solidFill>
                <a:schemeClr val="bg1"/>
              </a:solidFill>
            </a:endParaRPr>
          </a:p>
        </p:txBody>
      </p:sp>
      <p:pic>
        <p:nvPicPr>
          <p:cNvPr id="9" name="Picture"/>
          <p:cNvPicPr/>
          <p:nvPr/>
        </p:nvPicPr>
        <p:blipFill>
          <a:blip r:embed="rId2"/>
          <a:stretch>
            <a:fillRect/>
          </a:stretch>
        </p:blipFill>
        <p:spPr bwMode="auto">
          <a:xfrm>
            <a:off x="175318" y="1304924"/>
            <a:ext cx="4129982" cy="2256155"/>
          </a:xfrm>
          <a:prstGeom prst="rect">
            <a:avLst/>
          </a:prstGeom>
          <a:noFill/>
          <a:ln w="9525">
            <a:noFill/>
            <a:headEnd/>
            <a:tailEnd/>
          </a:ln>
        </p:spPr>
      </p:pic>
      <p:pic>
        <p:nvPicPr>
          <p:cNvPr id="10" name="Picture"/>
          <p:cNvPicPr/>
          <p:nvPr/>
        </p:nvPicPr>
        <p:blipFill>
          <a:blip r:embed="rId3"/>
          <a:stretch>
            <a:fillRect/>
          </a:stretch>
        </p:blipFill>
        <p:spPr bwMode="auto">
          <a:xfrm>
            <a:off x="285749" y="4076700"/>
            <a:ext cx="4162425" cy="2212638"/>
          </a:xfrm>
          <a:prstGeom prst="rect">
            <a:avLst/>
          </a:prstGeom>
          <a:noFill/>
          <a:ln w="9525">
            <a:noFill/>
            <a:headEnd/>
            <a:tailEnd/>
          </a:ln>
        </p:spPr>
      </p:pic>
      <p:pic>
        <p:nvPicPr>
          <p:cNvPr id="11" name="Picture"/>
          <p:cNvPicPr/>
          <p:nvPr/>
        </p:nvPicPr>
        <p:blipFill>
          <a:blip r:embed="rId4"/>
          <a:stretch>
            <a:fillRect/>
          </a:stretch>
        </p:blipFill>
        <p:spPr bwMode="auto">
          <a:xfrm>
            <a:off x="4638674" y="976946"/>
            <a:ext cx="4067175" cy="2584133"/>
          </a:xfrm>
          <a:prstGeom prst="rect">
            <a:avLst/>
          </a:prstGeom>
          <a:noFill/>
          <a:ln w="9525">
            <a:noFill/>
            <a:headEnd/>
            <a:tailEnd/>
          </a:ln>
        </p:spPr>
      </p:pic>
      <p:pic>
        <p:nvPicPr>
          <p:cNvPr id="12" name="Picture"/>
          <p:cNvPicPr/>
          <p:nvPr/>
        </p:nvPicPr>
        <p:blipFill>
          <a:blip r:embed="rId5"/>
          <a:stretch>
            <a:fillRect/>
          </a:stretch>
        </p:blipFill>
        <p:spPr bwMode="auto">
          <a:xfrm>
            <a:off x="4571999" y="3766501"/>
            <a:ext cx="4048125" cy="2452054"/>
          </a:xfrm>
          <a:prstGeom prst="rect">
            <a:avLst/>
          </a:prstGeom>
          <a:noFill/>
          <a:ln w="9525">
            <a:noFill/>
            <a:headEnd/>
            <a:tailEnd/>
          </a:ln>
        </p:spPr>
      </p:pic>
    </p:spTree>
    <p:extLst>
      <p:ext uri="{BB962C8B-B14F-4D97-AF65-F5344CB8AC3E}">
        <p14:creationId xmlns:p14="http://schemas.microsoft.com/office/powerpoint/2010/main" val="60180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24.05.2020)</a:t>
            </a:r>
            <a:endParaRPr lang="de-DE" sz="1600" dirty="0">
              <a:solidFill>
                <a:schemeClr val="bg1"/>
              </a:solidFill>
            </a:endParaRPr>
          </a:p>
        </p:txBody>
      </p:sp>
      <p:pic>
        <p:nvPicPr>
          <p:cNvPr id="11" name="Picture"/>
          <p:cNvPicPr/>
          <p:nvPr/>
        </p:nvPicPr>
        <p:blipFill>
          <a:blip r:embed="rId2"/>
          <a:stretch>
            <a:fillRect/>
          </a:stretch>
        </p:blipFill>
        <p:spPr bwMode="auto">
          <a:xfrm>
            <a:off x="285750" y="1153795"/>
            <a:ext cx="4029075" cy="2465705"/>
          </a:xfrm>
          <a:prstGeom prst="rect">
            <a:avLst/>
          </a:prstGeom>
          <a:noFill/>
          <a:ln w="9525">
            <a:noFill/>
            <a:headEnd/>
            <a:tailEnd/>
          </a:ln>
        </p:spPr>
      </p:pic>
      <p:pic>
        <p:nvPicPr>
          <p:cNvPr id="12" name="Picture"/>
          <p:cNvPicPr/>
          <p:nvPr/>
        </p:nvPicPr>
        <p:blipFill>
          <a:blip r:embed="rId3"/>
          <a:stretch>
            <a:fillRect/>
          </a:stretch>
        </p:blipFill>
        <p:spPr bwMode="auto">
          <a:xfrm>
            <a:off x="504846" y="3619500"/>
            <a:ext cx="3809979" cy="2657475"/>
          </a:xfrm>
          <a:prstGeom prst="rect">
            <a:avLst/>
          </a:prstGeom>
          <a:noFill/>
          <a:ln w="9525">
            <a:noFill/>
            <a:headEnd/>
            <a:tailEnd/>
          </a:ln>
        </p:spPr>
      </p:pic>
      <p:pic>
        <p:nvPicPr>
          <p:cNvPr id="13" name="Picture"/>
          <p:cNvPicPr/>
          <p:nvPr/>
        </p:nvPicPr>
        <p:blipFill>
          <a:blip r:embed="rId4"/>
          <a:stretch>
            <a:fillRect/>
          </a:stretch>
        </p:blipFill>
        <p:spPr bwMode="auto">
          <a:xfrm>
            <a:off x="4314825" y="972820"/>
            <a:ext cx="4355754" cy="2646680"/>
          </a:xfrm>
          <a:prstGeom prst="rect">
            <a:avLst/>
          </a:prstGeom>
          <a:noFill/>
          <a:ln w="9525">
            <a:noFill/>
            <a:headEnd/>
            <a:tailEnd/>
          </a:ln>
        </p:spPr>
      </p:pic>
      <p:pic>
        <p:nvPicPr>
          <p:cNvPr id="14" name="Picture"/>
          <p:cNvPicPr/>
          <p:nvPr/>
        </p:nvPicPr>
        <p:blipFill>
          <a:blip r:embed="rId5"/>
          <a:stretch>
            <a:fillRect/>
          </a:stretch>
        </p:blipFill>
        <p:spPr bwMode="auto">
          <a:xfrm>
            <a:off x="4314825" y="3619500"/>
            <a:ext cx="4355754" cy="2590800"/>
          </a:xfrm>
          <a:prstGeom prst="rect">
            <a:avLst/>
          </a:prstGeom>
          <a:noFill/>
          <a:ln w="9525">
            <a:noFill/>
            <a:headEnd/>
            <a:tailEnd/>
          </a:ln>
        </p:spPr>
      </p:pic>
    </p:spTree>
    <p:extLst>
      <p:ext uri="{BB962C8B-B14F-4D97-AF65-F5344CB8AC3E}">
        <p14:creationId xmlns:p14="http://schemas.microsoft.com/office/powerpoint/2010/main" val="258304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1450" y="264071"/>
            <a:ext cx="6886575" cy="615553"/>
          </a:xfrm>
          <a:solidFill>
            <a:srgbClr val="045AA6"/>
          </a:solidFill>
        </p:spPr>
        <p:txBody>
          <a:bodyPr vert="horz" wrap="square"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1400" dirty="0">
                <a:solidFill>
                  <a:schemeClr val="bg1"/>
                </a:solidFill>
              </a:rPr>
              <a:t>(</a:t>
            </a:r>
            <a:r>
              <a:rPr lang="en-US" sz="1400" dirty="0" err="1" smtClean="0">
                <a:solidFill>
                  <a:schemeClr val="bg1"/>
                </a:solidFill>
              </a:rPr>
              <a:t>Datenstand</a:t>
            </a:r>
            <a:r>
              <a:rPr lang="en-US" sz="1400" dirty="0" smtClean="0">
                <a:solidFill>
                  <a:schemeClr val="bg1"/>
                </a:solidFill>
              </a:rPr>
              <a:t> 25.05.2020; 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graphicFrame>
        <p:nvGraphicFramePr>
          <p:cNvPr id="7" name="Diagramm 6"/>
          <p:cNvGraphicFramePr>
            <a:graphicFrameLocks/>
          </p:cNvGraphicFramePr>
          <p:nvPr>
            <p:extLst>
              <p:ext uri="{D42A27DB-BD31-4B8C-83A1-F6EECF244321}">
                <p14:modId xmlns:p14="http://schemas.microsoft.com/office/powerpoint/2010/main" val="4208712281"/>
              </p:ext>
            </p:extLst>
          </p:nvPr>
        </p:nvGraphicFramePr>
        <p:xfrm>
          <a:off x="732176" y="1488281"/>
          <a:ext cx="7615239" cy="43957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62787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24.05.2020)</a:t>
            </a:r>
            <a:endParaRPr lang="de-DE" sz="1600" dirty="0">
              <a:solidFill>
                <a:schemeClr val="bg1"/>
              </a:solidFill>
            </a:endParaRPr>
          </a:p>
        </p:txBody>
      </p:sp>
      <p:pic>
        <p:nvPicPr>
          <p:cNvPr id="10" name="Picture"/>
          <p:cNvPicPr/>
          <p:nvPr/>
        </p:nvPicPr>
        <p:blipFill>
          <a:blip r:embed="rId2"/>
          <a:stretch>
            <a:fillRect/>
          </a:stretch>
        </p:blipFill>
        <p:spPr bwMode="auto">
          <a:xfrm>
            <a:off x="175318" y="1220470"/>
            <a:ext cx="4171950" cy="2560955"/>
          </a:xfrm>
          <a:prstGeom prst="rect">
            <a:avLst/>
          </a:prstGeom>
          <a:noFill/>
          <a:ln w="9525">
            <a:noFill/>
            <a:headEnd/>
            <a:tailEnd/>
          </a:ln>
        </p:spPr>
      </p:pic>
      <p:pic>
        <p:nvPicPr>
          <p:cNvPr id="15" name="Picture"/>
          <p:cNvPicPr/>
          <p:nvPr/>
        </p:nvPicPr>
        <p:blipFill>
          <a:blip r:embed="rId3"/>
          <a:stretch>
            <a:fillRect/>
          </a:stretch>
        </p:blipFill>
        <p:spPr bwMode="auto">
          <a:xfrm>
            <a:off x="266700" y="3653473"/>
            <a:ext cx="4080568" cy="2694305"/>
          </a:xfrm>
          <a:prstGeom prst="rect">
            <a:avLst/>
          </a:prstGeom>
          <a:noFill/>
          <a:ln w="9525">
            <a:noFill/>
            <a:headEnd/>
            <a:tailEnd/>
          </a:ln>
        </p:spPr>
      </p:pic>
      <p:pic>
        <p:nvPicPr>
          <p:cNvPr id="16" name="Picture"/>
          <p:cNvPicPr/>
          <p:nvPr/>
        </p:nvPicPr>
        <p:blipFill>
          <a:blip r:embed="rId4"/>
          <a:stretch>
            <a:fillRect/>
          </a:stretch>
        </p:blipFill>
        <p:spPr bwMode="auto">
          <a:xfrm>
            <a:off x="4351563" y="1202690"/>
            <a:ext cx="4568132" cy="2560955"/>
          </a:xfrm>
          <a:prstGeom prst="rect">
            <a:avLst/>
          </a:prstGeom>
          <a:noFill/>
          <a:ln w="9525">
            <a:noFill/>
            <a:headEnd/>
            <a:tailEnd/>
          </a:ln>
        </p:spPr>
      </p:pic>
      <p:pic>
        <p:nvPicPr>
          <p:cNvPr id="17" name="Picture"/>
          <p:cNvPicPr/>
          <p:nvPr/>
        </p:nvPicPr>
        <p:blipFill>
          <a:blip r:embed="rId5"/>
          <a:stretch>
            <a:fillRect/>
          </a:stretch>
        </p:blipFill>
        <p:spPr bwMode="auto">
          <a:xfrm>
            <a:off x="4351563" y="3611245"/>
            <a:ext cx="4440012" cy="2736533"/>
          </a:xfrm>
          <a:prstGeom prst="rect">
            <a:avLst/>
          </a:prstGeom>
          <a:noFill/>
          <a:ln w="9525">
            <a:noFill/>
            <a:headEnd/>
            <a:tailEnd/>
          </a:ln>
        </p:spPr>
      </p:pic>
    </p:spTree>
    <p:extLst>
      <p:ext uri="{BB962C8B-B14F-4D97-AF65-F5344CB8AC3E}">
        <p14:creationId xmlns:p14="http://schemas.microsoft.com/office/powerpoint/2010/main" val="229141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24.05.2020)</a:t>
            </a:r>
            <a:endParaRPr lang="de-DE" sz="1600" dirty="0">
              <a:solidFill>
                <a:schemeClr val="bg1"/>
              </a:solidFill>
            </a:endParaRPr>
          </a:p>
        </p:txBody>
      </p:sp>
      <p:pic>
        <p:nvPicPr>
          <p:cNvPr id="11" name="Picture"/>
          <p:cNvPicPr/>
          <p:nvPr/>
        </p:nvPicPr>
        <p:blipFill>
          <a:blip r:embed="rId2"/>
          <a:stretch>
            <a:fillRect/>
          </a:stretch>
        </p:blipFill>
        <p:spPr bwMode="auto">
          <a:xfrm>
            <a:off x="175318" y="1172845"/>
            <a:ext cx="3908078" cy="2503805"/>
          </a:xfrm>
          <a:prstGeom prst="rect">
            <a:avLst/>
          </a:prstGeom>
          <a:noFill/>
          <a:ln w="9525">
            <a:noFill/>
            <a:headEnd/>
            <a:tailEnd/>
          </a:ln>
        </p:spPr>
      </p:pic>
      <p:pic>
        <p:nvPicPr>
          <p:cNvPr id="12" name="Picture"/>
          <p:cNvPicPr/>
          <p:nvPr/>
        </p:nvPicPr>
        <p:blipFill>
          <a:blip r:embed="rId3"/>
          <a:stretch>
            <a:fillRect/>
          </a:stretch>
        </p:blipFill>
        <p:spPr bwMode="auto">
          <a:xfrm>
            <a:off x="175318" y="3676650"/>
            <a:ext cx="4120457" cy="2619375"/>
          </a:xfrm>
          <a:prstGeom prst="rect">
            <a:avLst/>
          </a:prstGeom>
          <a:noFill/>
          <a:ln w="9525">
            <a:noFill/>
            <a:headEnd/>
            <a:tailEnd/>
          </a:ln>
        </p:spPr>
      </p:pic>
      <p:pic>
        <p:nvPicPr>
          <p:cNvPr id="13" name="Picture"/>
          <p:cNvPicPr/>
          <p:nvPr/>
        </p:nvPicPr>
        <p:blipFill>
          <a:blip r:embed="rId4"/>
          <a:stretch>
            <a:fillRect/>
          </a:stretch>
        </p:blipFill>
        <p:spPr bwMode="auto">
          <a:xfrm>
            <a:off x="4295775" y="1115695"/>
            <a:ext cx="4333875" cy="2560955"/>
          </a:xfrm>
          <a:prstGeom prst="rect">
            <a:avLst/>
          </a:prstGeom>
          <a:noFill/>
          <a:ln w="9525">
            <a:noFill/>
            <a:headEnd/>
            <a:tailEnd/>
          </a:ln>
        </p:spPr>
      </p:pic>
      <p:pic>
        <p:nvPicPr>
          <p:cNvPr id="14" name="Picture"/>
          <p:cNvPicPr/>
          <p:nvPr/>
        </p:nvPicPr>
        <p:blipFill>
          <a:blip r:embed="rId5"/>
          <a:stretch>
            <a:fillRect/>
          </a:stretch>
        </p:blipFill>
        <p:spPr bwMode="auto">
          <a:xfrm>
            <a:off x="4400550" y="3676650"/>
            <a:ext cx="4229100" cy="2584768"/>
          </a:xfrm>
          <a:prstGeom prst="rect">
            <a:avLst/>
          </a:prstGeom>
          <a:noFill/>
          <a:ln w="9525">
            <a:noFill/>
            <a:headEnd/>
            <a:tailEnd/>
          </a:ln>
        </p:spPr>
      </p:pic>
    </p:spTree>
    <p:extLst>
      <p:ext uri="{BB962C8B-B14F-4D97-AF65-F5344CB8AC3E}">
        <p14:creationId xmlns:p14="http://schemas.microsoft.com/office/powerpoint/2010/main" val="110255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52213"/>
            <a:ext cx="8092593" cy="5302250"/>
          </a:xfrm>
        </p:spPr>
        <p:txBody>
          <a:bodyPr>
            <a:normAutofit/>
          </a:bodyPr>
          <a:lstStyle/>
          <a:p>
            <a:r>
              <a:rPr lang="de-DE" dirty="0" smtClean="0"/>
              <a:t>Im </a:t>
            </a:r>
            <a:r>
              <a:rPr lang="de-DE" dirty="0"/>
              <a:t>Landkreis Greiz sind </a:t>
            </a:r>
            <a:r>
              <a:rPr lang="de-DE" dirty="0" smtClean="0"/>
              <a:t>Bewohner </a:t>
            </a:r>
            <a:r>
              <a:rPr lang="de-DE" dirty="0"/>
              <a:t>und Beschäftigte von sechs Pflege- und Seniorenheimen </a:t>
            </a:r>
            <a:r>
              <a:rPr lang="de-DE" dirty="0" smtClean="0"/>
              <a:t>an COVID-19 erkrankt </a:t>
            </a:r>
          </a:p>
          <a:p>
            <a:r>
              <a:rPr lang="de-DE" dirty="0" smtClean="0"/>
              <a:t>7-Tagesinzidenz im Kreis (19.05.2020) nun &lt; 50</a:t>
            </a:r>
          </a:p>
          <a:p>
            <a:pPr lvl="1"/>
            <a:r>
              <a:rPr lang="de-DE" dirty="0" smtClean="0"/>
              <a:t>44 COVID-19-Fälle/100.00 </a:t>
            </a:r>
            <a:r>
              <a:rPr lang="de-DE" dirty="0" err="1" smtClean="0"/>
              <a:t>Einw</a:t>
            </a:r>
            <a:r>
              <a:rPr lang="de-DE" dirty="0" smtClean="0"/>
              <a:t>.</a:t>
            </a:r>
          </a:p>
          <a:p>
            <a:r>
              <a:rPr lang="de-DE" dirty="0" smtClean="0"/>
              <a:t>Maßnahmen: Allgemeinverfügung </a:t>
            </a:r>
            <a:r>
              <a:rPr lang="de-DE" dirty="0"/>
              <a:t>vom 12.05.2020 (in Kraft seit 13.05.2020, befristet zunächst bis 26.05.2020) </a:t>
            </a:r>
            <a:endParaRPr lang="de-DE" dirty="0" smtClean="0"/>
          </a:p>
          <a:p>
            <a:pPr lvl="1"/>
            <a:r>
              <a:rPr lang="de-DE" dirty="0" smtClean="0"/>
              <a:t>"</a:t>
            </a:r>
            <a:r>
              <a:rPr lang="de-DE" dirty="0"/>
              <a:t>der Besuch von Krankenhäusern, Vorsorge- und Rehabilitationseinrichtungen sowie stationären Einrichtungen der Pflege und der besonderen Wohnformen für Menschen mit Behinderungen in der Eingliederungshilfe [... ist] untersagt</a:t>
            </a:r>
            <a:r>
              <a:rPr lang="de-DE" dirty="0" smtClean="0"/>
              <a:t>.„</a:t>
            </a:r>
          </a:p>
          <a:p>
            <a:pPr lvl="1"/>
            <a:r>
              <a:rPr lang="de-DE" dirty="0" smtClean="0"/>
              <a:t>Betrieb von Gaststätten ebenfalls untersagt</a:t>
            </a:r>
            <a:endParaRPr lang="de-DE" dirty="0"/>
          </a:p>
          <a:p>
            <a:r>
              <a:rPr lang="de-DE" dirty="0" smtClean="0"/>
              <a:t>Weitere breite Testungen </a:t>
            </a:r>
            <a:r>
              <a:rPr lang="de-DE" dirty="0"/>
              <a:t>in betroffenen Krankenhäusern und Pflegeeinrichtungen </a:t>
            </a:r>
            <a:r>
              <a:rPr lang="de-DE" dirty="0" smtClean="0"/>
              <a:t>laufen</a:t>
            </a:r>
            <a:endParaRPr lang="de-DE" dirty="0"/>
          </a:p>
          <a:p>
            <a:endParaRPr lang="de-DE" dirty="0"/>
          </a:p>
          <a:p>
            <a:endParaRPr lang="de-DE" dirty="0"/>
          </a:p>
        </p:txBody>
      </p:sp>
      <p:sp>
        <p:nvSpPr>
          <p:cNvPr id="3" name="Titel 2"/>
          <p:cNvSpPr>
            <a:spLocks noGrp="1"/>
          </p:cNvSpPr>
          <p:nvPr>
            <p:ph type="title"/>
          </p:nvPr>
        </p:nvSpPr>
        <p:spPr/>
        <p:txBody>
          <a:bodyPr/>
          <a:lstStyle/>
          <a:p>
            <a:r>
              <a:rPr lang="de-DE" dirty="0" smtClean="0"/>
              <a:t>COVID-Ausbruchgeschehen Landkreis Greiz (TH)</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spTree>
    <p:extLst>
      <p:ext uri="{BB962C8B-B14F-4D97-AF65-F5344CB8AC3E}">
        <p14:creationId xmlns:p14="http://schemas.microsoft.com/office/powerpoint/2010/main" val="375544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40635"/>
            <a:ext cx="8420101" cy="5302250"/>
          </a:xfrm>
        </p:spPr>
        <p:txBody>
          <a:bodyPr>
            <a:normAutofit/>
          </a:bodyPr>
          <a:lstStyle/>
          <a:p>
            <a:r>
              <a:rPr lang="de-DE" sz="1900" dirty="0"/>
              <a:t>Pressemeldung </a:t>
            </a:r>
            <a:r>
              <a:rPr lang="de-DE" sz="1900" dirty="0" smtClean="0"/>
              <a:t>18.05: Ausbruch umfasst 279 Fälle, davon 9 hospitalisiert, 2 auf IST</a:t>
            </a:r>
          </a:p>
          <a:p>
            <a:pPr lvl="1"/>
            <a:r>
              <a:rPr lang="de-DE" sz="1700" dirty="0" smtClean="0"/>
              <a:t>759 Mitarbeiter wurden negativ getestet</a:t>
            </a:r>
          </a:p>
          <a:p>
            <a:r>
              <a:rPr lang="de-DE" sz="1900" dirty="0" smtClean="0"/>
              <a:t>Der </a:t>
            </a:r>
            <a:r>
              <a:rPr lang="de-DE" sz="1900" dirty="0"/>
              <a:t>Betrieb wurde mittlerweile </a:t>
            </a:r>
            <a:r>
              <a:rPr lang="de-DE" sz="1900" dirty="0" smtClean="0"/>
              <a:t>bis zum 19.05.2020 geschlossen</a:t>
            </a:r>
          </a:p>
          <a:p>
            <a:r>
              <a:rPr lang="de-DE" sz="1900" dirty="0" smtClean="0"/>
              <a:t>Positiv-getesteten </a:t>
            </a:r>
            <a:r>
              <a:rPr lang="de-DE" sz="1900" dirty="0"/>
              <a:t>Mitarbeitenden wurden größtenteils in Hotels isoliert, da die vorhandenen Wohnverhältnisse keine häusliche Isolierung </a:t>
            </a:r>
            <a:r>
              <a:rPr lang="de-DE" sz="1900" dirty="0" smtClean="0"/>
              <a:t>zuließen</a:t>
            </a:r>
          </a:p>
          <a:p>
            <a:r>
              <a:rPr lang="de-DE" sz="1900" dirty="0"/>
              <a:t>I</a:t>
            </a:r>
            <a:r>
              <a:rPr lang="de-DE" sz="1900" dirty="0" smtClean="0"/>
              <a:t>n </a:t>
            </a:r>
            <a:r>
              <a:rPr lang="de-DE" sz="1900" dirty="0"/>
              <a:t>einem anderen Standort des Betriebs im LK Recklinghausen wurde SARS-CoV-2 ebenfalls bei einem Teil der Mitarbeitenden nachgewiesen. </a:t>
            </a:r>
            <a:endParaRPr lang="de-DE" sz="1900" dirty="0" smtClean="0"/>
          </a:p>
          <a:p>
            <a:r>
              <a:rPr lang="de-DE" sz="1900" dirty="0" smtClean="0"/>
              <a:t>Landesregierung NW: Testung </a:t>
            </a:r>
            <a:r>
              <a:rPr lang="de-DE" sz="1900" dirty="0"/>
              <a:t>aller Mitarbeitenden fleischverarbeitender Betriebe in ganz NW angeordnet, mit dem Fokus auf Betriebe, bei denen die Größe des Unternehmens und die Wohnsituation bzw. Unterbringung der dort Tätigen ein besonderes seuchenhygienisches Gefahrenpotenzial haben </a:t>
            </a:r>
            <a:r>
              <a:rPr lang="de-DE" sz="1900" dirty="0" smtClean="0"/>
              <a:t>kann</a:t>
            </a:r>
          </a:p>
          <a:p>
            <a:endParaRPr lang="de-DE" sz="1900" dirty="0" smtClean="0"/>
          </a:p>
          <a:p>
            <a:r>
              <a:rPr lang="de-DE" sz="1900" dirty="0" smtClean="0"/>
              <a:t>09.05.Lockerungen </a:t>
            </a:r>
            <a:r>
              <a:rPr lang="de-DE" sz="1900" dirty="0"/>
              <a:t>der Maßnahmen teilweise aufgeschoben bis zum 18. Mai </a:t>
            </a:r>
            <a:r>
              <a:rPr lang="de-DE" sz="1900" dirty="0" smtClean="0"/>
              <a:t>2020</a:t>
            </a:r>
          </a:p>
          <a:p>
            <a:pPr lvl="2"/>
            <a:endParaRPr lang="de-DE" dirty="0" smtClean="0"/>
          </a:p>
          <a:p>
            <a:pPr lvl="1"/>
            <a:endParaRPr lang="de-DE" dirty="0"/>
          </a:p>
        </p:txBody>
      </p:sp>
      <p:sp>
        <p:nvSpPr>
          <p:cNvPr id="3" name="Titel 2"/>
          <p:cNvSpPr>
            <a:spLocks noGrp="1"/>
          </p:cNvSpPr>
          <p:nvPr>
            <p:ph type="title"/>
          </p:nvPr>
        </p:nvSpPr>
        <p:spPr>
          <a:xfrm>
            <a:off x="333375" y="354142"/>
            <a:ext cx="8092592" cy="677108"/>
          </a:xfrm>
        </p:spPr>
        <p:txBody>
          <a:bodyPr/>
          <a:lstStyle/>
          <a:p>
            <a:r>
              <a:rPr lang="de-DE" dirty="0" smtClean="0"/>
              <a:t>Ausbruchsgeschehen auf Fleischverarbeitenden Betrieben :</a:t>
            </a:r>
            <a:br>
              <a:rPr lang="de-DE" dirty="0" smtClean="0"/>
            </a:br>
            <a:r>
              <a:rPr lang="de-DE" dirty="0" smtClean="0"/>
              <a:t>Landkreis Coesfeld (NW)</a:t>
            </a:r>
            <a:endParaRPr lang="de-DE" sz="1600" b="0" dirty="0">
              <a:solidFill>
                <a:schemeClr val="tx1"/>
              </a:solidFill>
            </a:endParaRPr>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63</a:t>
            </a:fld>
            <a:endParaRPr lang="de-DE" dirty="0"/>
          </a:p>
        </p:txBody>
      </p:sp>
    </p:spTree>
    <p:extLst>
      <p:ext uri="{BB962C8B-B14F-4D97-AF65-F5344CB8AC3E}">
        <p14:creationId xmlns:p14="http://schemas.microsoft.com/office/powerpoint/2010/main" val="423170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04588"/>
            <a:ext cx="8092593" cy="5302250"/>
          </a:xfrm>
        </p:spPr>
        <p:txBody>
          <a:bodyPr>
            <a:normAutofit/>
          </a:bodyPr>
          <a:lstStyle/>
          <a:p>
            <a:r>
              <a:rPr lang="de-DE" sz="1800" dirty="0"/>
              <a:t>Landkreis </a:t>
            </a:r>
            <a:r>
              <a:rPr lang="de-DE" sz="1800" dirty="0" err="1"/>
              <a:t>Enzkreis</a:t>
            </a:r>
            <a:r>
              <a:rPr lang="de-DE" sz="1800" dirty="0"/>
              <a:t> (GA Pforzheim) läuft seit 8. April ein COVID-Ausbruchsgeschehen unter Mitarbeitern eines </a:t>
            </a:r>
            <a:r>
              <a:rPr lang="de-DE" sz="1800" dirty="0" smtClean="0"/>
              <a:t>Schlachthofs, </a:t>
            </a:r>
            <a:r>
              <a:rPr lang="de-DE" sz="1800" dirty="0"/>
              <a:t>das aktuell ca. 350 Fälle </a:t>
            </a:r>
            <a:r>
              <a:rPr lang="de-DE" sz="1800" dirty="0" smtClean="0"/>
              <a:t>umfasst</a:t>
            </a:r>
          </a:p>
          <a:p>
            <a:pPr lvl="1"/>
            <a:r>
              <a:rPr lang="de-DE" sz="1800" dirty="0" smtClean="0"/>
              <a:t>7-Tagesinzidenz inzwischen bei 26 COVID-19-Fällen/100.000 </a:t>
            </a:r>
            <a:r>
              <a:rPr lang="de-DE" sz="1800" dirty="0" err="1" smtClean="0"/>
              <a:t>Einw</a:t>
            </a:r>
            <a:r>
              <a:rPr lang="de-DE" sz="1800" dirty="0" smtClean="0"/>
              <a:t>.</a:t>
            </a:r>
          </a:p>
          <a:p>
            <a:r>
              <a:rPr lang="de-DE" sz="1800" dirty="0" smtClean="0"/>
              <a:t>Amtshilfe </a:t>
            </a:r>
            <a:r>
              <a:rPr lang="de-DE" sz="1800" dirty="0"/>
              <a:t>durch RKI erbeten (Sa 9:40)</a:t>
            </a:r>
          </a:p>
          <a:p>
            <a:r>
              <a:rPr lang="de-DE" sz="1800" dirty="0" smtClean="0"/>
              <a:t>Arbeiter auf </a:t>
            </a:r>
            <a:r>
              <a:rPr lang="de-DE" sz="1800" dirty="0"/>
              <a:t>60-70 Adressen </a:t>
            </a:r>
            <a:r>
              <a:rPr lang="de-DE" sz="1800" dirty="0" smtClean="0"/>
              <a:t>untergebracht. Wohnungen </a:t>
            </a:r>
            <a:r>
              <a:rPr lang="de-DE" sz="1800" dirty="0"/>
              <a:t>oder ganze Häuser, </a:t>
            </a:r>
            <a:r>
              <a:rPr lang="de-DE" sz="1800" dirty="0" smtClean="0"/>
              <a:t>mit </a:t>
            </a:r>
            <a:r>
              <a:rPr lang="de-DE" sz="1800" dirty="0"/>
              <a:t>6 bis 90 </a:t>
            </a:r>
            <a:r>
              <a:rPr lang="de-DE" sz="1800" dirty="0" smtClean="0"/>
              <a:t>Personen</a:t>
            </a:r>
          </a:p>
          <a:p>
            <a:r>
              <a:rPr lang="de-DE" sz="1800" dirty="0" smtClean="0"/>
              <a:t>Mitbewohner können an andere </a:t>
            </a:r>
            <a:r>
              <a:rPr lang="de-DE" sz="1800" dirty="0"/>
              <a:t>Firmen "vermietet" werden (auch fleischverarbeitende Firmen oder für andere Tätigkeiten). </a:t>
            </a:r>
            <a:endParaRPr lang="de-DE" sz="1800" dirty="0" smtClean="0"/>
          </a:p>
          <a:p>
            <a:r>
              <a:rPr lang="de-DE" sz="1800" dirty="0" smtClean="0"/>
              <a:t>Großes </a:t>
            </a:r>
            <a:r>
              <a:rPr lang="de-DE" sz="1800" dirty="0"/>
              <a:t>Problem ist die Kommunikation und Sprachmittlung</a:t>
            </a:r>
            <a:endParaRPr lang="de-DE" sz="1800" dirty="0" smtClean="0"/>
          </a:p>
          <a:p>
            <a:r>
              <a:rPr lang="de-DE" sz="1800" dirty="0" smtClean="0"/>
              <a:t>Empfehlung von Institutionen</a:t>
            </a:r>
            <a:r>
              <a:rPr lang="de-DE" sz="1800" dirty="0"/>
              <a:t>, die </a:t>
            </a:r>
            <a:r>
              <a:rPr lang="de-DE" sz="1800" dirty="0" smtClean="0"/>
              <a:t>bei Kommunikation </a:t>
            </a:r>
            <a:r>
              <a:rPr lang="de-DE" sz="1800" dirty="0"/>
              <a:t>(MSF) oder Sprachmittlung (z.B. "Faire Mobilität" oder </a:t>
            </a:r>
            <a:r>
              <a:rPr lang="de-DE" sz="1800" dirty="0" err="1"/>
              <a:t>Gemeindedolmetschdienst</a:t>
            </a:r>
            <a:r>
              <a:rPr lang="de-DE" sz="1800" dirty="0"/>
              <a:t>) </a:t>
            </a:r>
            <a:r>
              <a:rPr lang="de-DE" sz="1800" dirty="0" smtClean="0"/>
              <a:t>weiterhelfen können</a:t>
            </a:r>
            <a:endParaRPr lang="de-DE" sz="1800" dirty="0"/>
          </a:p>
          <a:p>
            <a:r>
              <a:rPr lang="de-DE" sz="1800" dirty="0" smtClean="0"/>
              <a:t>Unterstützung durch die Bundeswehr (Anfrage bei BMG, 36 </a:t>
            </a:r>
            <a:r>
              <a:rPr lang="de-DE" sz="1800" dirty="0" err="1" smtClean="0"/>
              <a:t>qual</a:t>
            </a:r>
            <a:r>
              <a:rPr lang="de-DE" sz="1800" dirty="0" smtClean="0"/>
              <a:t>. Personen) und 4 </a:t>
            </a:r>
            <a:r>
              <a:rPr lang="de-DE" sz="1800" dirty="0" err="1" smtClean="0"/>
              <a:t>polnischsprachige</a:t>
            </a:r>
            <a:r>
              <a:rPr lang="de-DE" sz="1800" dirty="0" smtClean="0"/>
              <a:t> </a:t>
            </a:r>
            <a:r>
              <a:rPr lang="de-DE" sz="1800" dirty="0" err="1" smtClean="0"/>
              <a:t>Containement</a:t>
            </a:r>
            <a:r>
              <a:rPr lang="de-DE" sz="1800" dirty="0" smtClean="0"/>
              <a:t> Scouts</a:t>
            </a:r>
          </a:p>
          <a:p>
            <a:endParaRPr lang="de-DE" sz="1800" dirty="0"/>
          </a:p>
        </p:txBody>
      </p:sp>
      <p:sp>
        <p:nvSpPr>
          <p:cNvPr id="3" name="Titel 2"/>
          <p:cNvSpPr>
            <a:spLocks noGrp="1"/>
          </p:cNvSpPr>
          <p:nvPr>
            <p:ph type="title"/>
          </p:nvPr>
        </p:nvSpPr>
        <p:spPr>
          <a:xfrm>
            <a:off x="342900" y="370563"/>
            <a:ext cx="8092592" cy="677108"/>
          </a:xfrm>
        </p:spPr>
        <p:txBody>
          <a:bodyPr/>
          <a:lstStyle/>
          <a:p>
            <a:r>
              <a:rPr lang="de-DE" dirty="0"/>
              <a:t>Ausbruchsgeschehen auf Fleischverarbeitenden </a:t>
            </a:r>
            <a:r>
              <a:rPr lang="de-DE" dirty="0" smtClean="0"/>
              <a:t>Betrieben: </a:t>
            </a:r>
            <a:br>
              <a:rPr lang="de-DE" dirty="0" smtClean="0"/>
            </a:br>
            <a:r>
              <a:rPr lang="de-DE" dirty="0" smtClean="0"/>
              <a:t>Landkreis </a:t>
            </a:r>
            <a:r>
              <a:rPr lang="de-DE" dirty="0" err="1" smtClean="0"/>
              <a:t>Enzkreis</a:t>
            </a:r>
            <a:r>
              <a:rPr lang="de-DE" dirty="0" smtClean="0"/>
              <a:t> (BW)</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64</a:t>
            </a:fld>
            <a:endParaRPr lang="de-DE" dirty="0"/>
          </a:p>
        </p:txBody>
      </p:sp>
    </p:spTree>
    <p:extLst>
      <p:ext uri="{BB962C8B-B14F-4D97-AF65-F5344CB8AC3E}">
        <p14:creationId xmlns:p14="http://schemas.microsoft.com/office/powerpoint/2010/main" val="297613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155700"/>
            <a:ext cx="7962901" cy="5302250"/>
          </a:xfrm>
        </p:spPr>
        <p:txBody>
          <a:bodyPr/>
          <a:lstStyle/>
          <a:p>
            <a:pPr marL="342900" lvl="1" indent="-342900"/>
            <a:r>
              <a:rPr lang="de-DE" dirty="0" smtClean="0"/>
              <a:t>In einem DPD-Depot wurden unter 400 Mitarbeitern 82 positiv getestet, </a:t>
            </a:r>
            <a:r>
              <a:rPr lang="de-DE" dirty="0"/>
              <a:t>55 mit Wohnort LK Heinsberg</a:t>
            </a:r>
          </a:p>
          <a:p>
            <a:pPr lvl="1"/>
            <a:r>
              <a:rPr lang="de-DE" dirty="0" smtClean="0"/>
              <a:t>Alle </a:t>
            </a:r>
            <a:r>
              <a:rPr lang="de-DE" dirty="0"/>
              <a:t>M</a:t>
            </a:r>
            <a:r>
              <a:rPr lang="de-DE" dirty="0" smtClean="0"/>
              <a:t>itarbeiter in Quarantäne</a:t>
            </a:r>
          </a:p>
          <a:p>
            <a:pPr lvl="1"/>
            <a:r>
              <a:rPr lang="de-DE" dirty="0" err="1" smtClean="0"/>
              <a:t>KoNa</a:t>
            </a:r>
            <a:r>
              <a:rPr lang="de-DE" dirty="0" smtClean="0"/>
              <a:t> schwierig und dauert an</a:t>
            </a:r>
          </a:p>
          <a:p>
            <a:pPr lvl="1"/>
            <a:r>
              <a:rPr lang="de-DE" dirty="0" smtClean="0"/>
              <a:t>Zustellung wird von Nachbarstandorten übernommen</a:t>
            </a:r>
          </a:p>
          <a:p>
            <a:r>
              <a:rPr lang="de-DE" dirty="0" smtClean="0"/>
              <a:t>Lockerungen im LK bleiben bestehen</a:t>
            </a:r>
          </a:p>
          <a:p>
            <a:r>
              <a:rPr lang="de-DE" dirty="0" smtClean="0"/>
              <a:t>Krisenstab erklärt, </a:t>
            </a:r>
            <a:r>
              <a:rPr lang="de-DE" dirty="0"/>
              <a:t>dass </a:t>
            </a:r>
            <a:r>
              <a:rPr lang="de-DE" dirty="0" smtClean="0"/>
              <a:t>Massentests </a:t>
            </a:r>
            <a:r>
              <a:rPr lang="de-DE" dirty="0"/>
              <a:t>bei ambulanten Pflegediensten und bei Erntehelfern </a:t>
            </a:r>
            <a:r>
              <a:rPr lang="de-DE" dirty="0" smtClean="0"/>
              <a:t>in nächsten Tagen stattfinden</a:t>
            </a:r>
          </a:p>
          <a:p>
            <a:r>
              <a:rPr lang="de-DE" dirty="0" smtClean="0"/>
              <a:t>7-Tages-Inzidenz LK Heinsberg: 25COVID-19-Fälle/100.000 </a:t>
            </a:r>
            <a:r>
              <a:rPr lang="de-DE" dirty="0" err="1" smtClean="0"/>
              <a:t>Einw</a:t>
            </a:r>
            <a:r>
              <a:rPr lang="de-DE" dirty="0" smtClean="0"/>
              <a:t>.</a:t>
            </a:r>
            <a:endParaRPr lang="de-DE" dirty="0"/>
          </a:p>
          <a:p>
            <a:pPr marL="457200" lvl="1" indent="0">
              <a:buNone/>
            </a:pPr>
            <a:endParaRPr lang="de-DE" dirty="0" smtClean="0"/>
          </a:p>
          <a:p>
            <a:pPr marL="457200" lvl="1" indent="0">
              <a:buNone/>
            </a:pPr>
            <a:r>
              <a:rPr lang="de-DE" dirty="0" smtClean="0"/>
              <a:t>Quellen: </a:t>
            </a:r>
          </a:p>
          <a:p>
            <a:pPr marL="457200" lvl="1" indent="0">
              <a:buNone/>
            </a:pPr>
            <a:r>
              <a:rPr lang="de-DE" dirty="0" smtClean="0">
                <a:hlinkClick r:id="rId2"/>
              </a:rPr>
              <a:t>https</a:t>
            </a:r>
            <a:r>
              <a:rPr lang="de-DE" dirty="0">
                <a:hlinkClick r:id="rId2"/>
              </a:rPr>
              <a:t>://www.kreis-heinsberg.de/aktuelles/aktuelles/?</a:t>
            </a:r>
            <a:r>
              <a:rPr lang="de-DE" dirty="0" smtClean="0">
                <a:hlinkClick r:id="rId2"/>
              </a:rPr>
              <a:t>pid=5149</a:t>
            </a:r>
            <a:endParaRPr lang="de-DE" dirty="0" smtClean="0"/>
          </a:p>
          <a:p>
            <a:pPr marL="457200" lvl="1" indent="0">
              <a:buNone/>
            </a:pPr>
            <a:r>
              <a:rPr lang="de-DE" dirty="0">
                <a:hlinkClick r:id="rId3"/>
              </a:rPr>
              <a:t>https://</a:t>
            </a:r>
            <a:r>
              <a:rPr lang="de-DE" dirty="0" smtClean="0">
                <a:hlinkClick r:id="rId3"/>
              </a:rPr>
              <a:t>www1.wdr.de/nachrichten/rheinland/corona-lockerungen-auch-nach-corona-in-dpd-paketzentrum-100.html</a:t>
            </a:r>
            <a:r>
              <a:rPr lang="de-DE" dirty="0" smtClean="0"/>
              <a:t> </a:t>
            </a:r>
          </a:p>
        </p:txBody>
      </p:sp>
      <p:sp>
        <p:nvSpPr>
          <p:cNvPr id="3" name="Titel 2"/>
          <p:cNvSpPr>
            <a:spLocks noGrp="1"/>
          </p:cNvSpPr>
          <p:nvPr>
            <p:ph type="title"/>
          </p:nvPr>
        </p:nvSpPr>
        <p:spPr/>
        <p:txBody>
          <a:bodyPr/>
          <a:lstStyle/>
          <a:p>
            <a:r>
              <a:rPr lang="de-DE" dirty="0" smtClean="0"/>
              <a:t>Ausbruchsgeschehen bei Mitarbeitern des DPD, Heinsberg	</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65</a:t>
            </a:fld>
            <a:endParaRPr lang="de-DE" dirty="0"/>
          </a:p>
        </p:txBody>
      </p:sp>
    </p:spTree>
    <p:extLst>
      <p:ext uri="{BB962C8B-B14F-4D97-AF65-F5344CB8AC3E}">
        <p14:creationId xmlns:p14="http://schemas.microsoft.com/office/powerpoint/2010/main" val="1691492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155700"/>
            <a:ext cx="8410576" cy="5302250"/>
          </a:xfrm>
        </p:spPr>
        <p:txBody>
          <a:bodyPr/>
          <a:lstStyle/>
          <a:p>
            <a:r>
              <a:rPr lang="de-DE" dirty="0"/>
              <a:t>Beginn eines neuen Trends bei internationaler Verbreitung?</a:t>
            </a:r>
          </a:p>
          <a:p>
            <a:r>
              <a:rPr lang="de-DE" dirty="0"/>
              <a:t>2</a:t>
            </a:r>
            <a:r>
              <a:rPr lang="de-DE" smtClean="0"/>
              <a:t> </a:t>
            </a:r>
            <a:r>
              <a:rPr lang="de-DE" dirty="0" smtClean="0"/>
              <a:t>COVID-19-Erkrankungen bei Fernfahrern bekannt geworden</a:t>
            </a:r>
          </a:p>
          <a:p>
            <a:pPr lvl="1"/>
            <a:r>
              <a:rPr lang="de-DE" dirty="0" smtClean="0"/>
              <a:t>1 Fernfahrer aus Weißrussland gemeldet in BW</a:t>
            </a:r>
          </a:p>
          <a:p>
            <a:pPr lvl="2"/>
            <a:r>
              <a:rPr lang="de-DE" dirty="0" smtClean="0"/>
              <a:t>französisches Unternehmen, Aufenthalt in Frankreich 05.05.2020- 12.05.2020</a:t>
            </a:r>
          </a:p>
          <a:p>
            <a:pPr lvl="2"/>
            <a:r>
              <a:rPr lang="de-DE" dirty="0" smtClean="0"/>
              <a:t>Erkrankungsbeginn 08.05.2020, seit 14.05.2020 stationär in BW</a:t>
            </a:r>
          </a:p>
          <a:p>
            <a:pPr lvl="2"/>
            <a:r>
              <a:rPr lang="de-DE" dirty="0" smtClean="0"/>
              <a:t>Frankreich über EWRS informiert</a:t>
            </a:r>
          </a:p>
          <a:p>
            <a:pPr lvl="1"/>
            <a:r>
              <a:rPr lang="de-DE" dirty="0" smtClean="0"/>
              <a:t>1 Fernfahrer aus Weißrussland gemeldet in TH</a:t>
            </a:r>
          </a:p>
          <a:p>
            <a:pPr lvl="2"/>
            <a:r>
              <a:rPr lang="de-DE" dirty="0" smtClean="0"/>
              <a:t>Aufenthalt in mehreren Orten in Deutschland und Belgien, Ermittlungen laufen</a:t>
            </a:r>
          </a:p>
          <a:p>
            <a:pPr lvl="1"/>
            <a:endParaRPr lang="de-DE" dirty="0" smtClean="0"/>
          </a:p>
          <a:p>
            <a:pPr lvl="2"/>
            <a:endParaRPr lang="de-DE" dirty="0"/>
          </a:p>
        </p:txBody>
      </p:sp>
      <p:sp>
        <p:nvSpPr>
          <p:cNvPr id="3" name="Titel 2"/>
          <p:cNvSpPr>
            <a:spLocks noGrp="1"/>
          </p:cNvSpPr>
          <p:nvPr>
            <p:ph type="title"/>
          </p:nvPr>
        </p:nvSpPr>
        <p:spPr>
          <a:xfrm>
            <a:off x="457199" y="354142"/>
            <a:ext cx="8092592" cy="338554"/>
          </a:xfrm>
        </p:spPr>
        <p:txBody>
          <a:bodyPr/>
          <a:lstStyle/>
          <a:p>
            <a:r>
              <a:rPr lang="de-DE" dirty="0" smtClean="0"/>
              <a:t>COVID-19 Erkrankungen bei </a:t>
            </a:r>
            <a:r>
              <a:rPr lang="de-DE" dirty="0"/>
              <a:t>F</a:t>
            </a:r>
            <a:r>
              <a:rPr lang="de-DE" dirty="0" smtClean="0"/>
              <a:t>ernfahrern	</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spTree>
    <p:extLst>
      <p:ext uri="{BB962C8B-B14F-4D97-AF65-F5344CB8AC3E}">
        <p14:creationId xmlns:p14="http://schemas.microsoft.com/office/powerpoint/2010/main" val="3311986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200" y="1187450"/>
            <a:ext cx="8092593" cy="5302250"/>
          </a:xfrm>
        </p:spPr>
        <p:txBody>
          <a:bodyPr/>
          <a:lstStyle/>
          <a:p>
            <a:r>
              <a:rPr lang="de-DE" sz="2400" dirty="0"/>
              <a:t>Team ist aus Cuxhaven abgezogen worden. Gesundheitsamt hätte sich eine weitere Unterstützung gewünscht, aber das Ministerium hatte die Amtshilfe für beendet erklärt</a:t>
            </a:r>
          </a:p>
          <a:p>
            <a:r>
              <a:rPr lang="de-DE" sz="2400" dirty="0"/>
              <a:t>Repatriierung hat am 07.05.20 begonnen. Aktuell (13.05.20): 1250 Personen aus 26 </a:t>
            </a:r>
            <a:r>
              <a:rPr lang="de-DE" sz="2400" dirty="0" smtClean="0"/>
              <a:t>Ländern, täglich steigen ca. 40 Personen ab</a:t>
            </a:r>
            <a:endParaRPr lang="de-DE" sz="2400" dirty="0"/>
          </a:p>
          <a:p>
            <a:r>
              <a:rPr lang="de-DE" sz="2400" dirty="0"/>
              <a:t>RKI unterstützt seit dem 12.05.20 bei der internationalen Kommunikation </a:t>
            </a:r>
          </a:p>
          <a:p>
            <a:pPr lvl="1"/>
            <a:r>
              <a:rPr lang="de-DE" dirty="0"/>
              <a:t>Erste Listen am 11. und 13.05.20 erhalten</a:t>
            </a:r>
          </a:p>
          <a:p>
            <a:pPr lvl="1"/>
            <a:r>
              <a:rPr lang="de-DE" dirty="0"/>
              <a:t>Kommunikation über EWRS und IGV-NFP</a:t>
            </a:r>
          </a:p>
          <a:p>
            <a:pPr lvl="1"/>
            <a:r>
              <a:rPr lang="de-DE" dirty="0"/>
              <a:t>Zu erwarten: tgl. Listen der Absteiger; Ges. Anzahl / Zeitraum noch </a:t>
            </a:r>
            <a:r>
              <a:rPr lang="de-DE" dirty="0" smtClean="0"/>
              <a:t>unklar</a:t>
            </a:r>
          </a:p>
          <a:p>
            <a:pPr lvl="1"/>
            <a:r>
              <a:rPr lang="de-DE" dirty="0" smtClean="0"/>
              <a:t>Bisher keine neuen positiven Fälle</a:t>
            </a:r>
            <a:endParaRPr lang="de-DE" dirty="0"/>
          </a:p>
        </p:txBody>
      </p:sp>
      <p:sp>
        <p:nvSpPr>
          <p:cNvPr id="3" name="Titel 2"/>
          <p:cNvSpPr>
            <a:spLocks noGrp="1"/>
          </p:cNvSpPr>
          <p:nvPr>
            <p:ph type="title"/>
          </p:nvPr>
        </p:nvSpPr>
        <p:spPr/>
        <p:txBody>
          <a:bodyPr/>
          <a:lstStyle/>
          <a:p>
            <a:r>
              <a:rPr lang="de-DE" dirty="0" smtClean="0"/>
              <a:t>Mein Schiff 3</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67</a:t>
            </a:fld>
            <a:endParaRPr lang="de-DE" dirty="0"/>
          </a:p>
        </p:txBody>
      </p:sp>
    </p:spTree>
    <p:extLst>
      <p:ext uri="{BB962C8B-B14F-4D97-AF65-F5344CB8AC3E}">
        <p14:creationId xmlns:p14="http://schemas.microsoft.com/office/powerpoint/2010/main" val="3565682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242049" y="188641"/>
            <a:ext cx="8092592" cy="338554"/>
          </a:xfrm>
          <a:prstGeom prst="rect">
            <a:avLst/>
          </a:prstGeom>
        </p:spPr>
        <p:txBody>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Überlastungsanzeigen Überblick – Stand 25.05.2020</a:t>
            </a:r>
            <a:endParaRPr lang="de-DE" dirty="0"/>
          </a:p>
        </p:txBody>
      </p:sp>
      <p:sp>
        <p:nvSpPr>
          <p:cNvPr id="2" name="Datumsplatzhalter 1"/>
          <p:cNvSpPr>
            <a:spLocks noGrp="1"/>
          </p:cNvSpPr>
          <p:nvPr>
            <p:ph type="dt" sz="half" idx="10"/>
          </p:nvPr>
        </p:nvSpPr>
        <p:spPr/>
        <p:txBody>
          <a:bodyPr/>
          <a:lstStyle/>
          <a:p>
            <a:r>
              <a:rPr lang="de-DE" smtClean="0"/>
              <a:t>25.05.2020</a:t>
            </a:r>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162A217B-ED1C-D84B-8478-63C77FA79618}" type="slidenum">
              <a:rPr lang="de-DE" smtClean="0"/>
              <a:pPr/>
              <a:t>68</a:t>
            </a:fld>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1387556812"/>
              </p:ext>
            </p:extLst>
          </p:nvPr>
        </p:nvGraphicFramePr>
        <p:xfrm>
          <a:off x="242045" y="617867"/>
          <a:ext cx="8454281" cy="4896970"/>
        </p:xfrm>
        <a:graphic>
          <a:graphicData uri="http://schemas.openxmlformats.org/drawingml/2006/table">
            <a:tbl>
              <a:tblPr>
                <a:tableStyleId>{5C22544A-7EE6-4342-B048-85BDC9FD1C3A}</a:tableStyleId>
              </a:tblPr>
              <a:tblGrid>
                <a:gridCol w="906717"/>
                <a:gridCol w="906717"/>
                <a:gridCol w="1057784"/>
                <a:gridCol w="1095664"/>
                <a:gridCol w="3115798"/>
                <a:gridCol w="1371601"/>
              </a:tblGrid>
              <a:tr h="1084948">
                <a:tc>
                  <a:txBody>
                    <a:bodyPr/>
                    <a:lstStyle/>
                    <a:p>
                      <a:pPr algn="l" fontAlgn="ctr"/>
                      <a:r>
                        <a:rPr lang="de-DE" sz="1200" b="1" i="0" u="none" strike="noStrike" dirty="0" smtClean="0">
                          <a:solidFill>
                            <a:srgbClr val="000000"/>
                          </a:solidFill>
                          <a:effectLst/>
                          <a:latin typeface="Arial"/>
                        </a:rPr>
                        <a:t>ID</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smtClean="0">
                          <a:effectLst/>
                        </a:rPr>
                        <a:t>Eingangs-datum</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Bundesland</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LK / SK</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Art des Unterstützungsbedarfs (</a:t>
                      </a:r>
                      <a:r>
                        <a:rPr lang="de-DE" sz="1200" b="1" u="none" strike="noStrike" dirty="0" err="1">
                          <a:effectLst/>
                        </a:rPr>
                        <a:t>KoNa</a:t>
                      </a:r>
                      <a:r>
                        <a:rPr lang="de-DE" sz="1200" b="1" u="none" strike="noStrike" dirty="0">
                          <a:effectLst/>
                        </a:rPr>
                        <a:t>, </a:t>
                      </a:r>
                      <a:r>
                        <a:rPr lang="de-DE" sz="1200" b="1" u="none" strike="noStrike" dirty="0" smtClean="0">
                          <a:effectLst/>
                        </a:rPr>
                        <a:t>Ausbruchsuntersuchung)</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smtClean="0">
                          <a:effectLst/>
                        </a:rPr>
                        <a:t>Aktueller Status </a:t>
                      </a:r>
                    </a:p>
                    <a:p>
                      <a:pPr algn="l" fontAlgn="ctr"/>
                      <a:r>
                        <a:rPr lang="de-DE" sz="1050" b="0" u="none" strike="noStrike" dirty="0" smtClean="0">
                          <a:effectLst/>
                        </a:rPr>
                        <a:t>(</a:t>
                      </a:r>
                      <a:r>
                        <a:rPr lang="de-DE" sz="1050" b="0" u="none" strike="noStrike" dirty="0">
                          <a:effectLst/>
                        </a:rPr>
                        <a:t>1= </a:t>
                      </a:r>
                      <a:r>
                        <a:rPr lang="de-DE" sz="1050" b="1" u="none" strike="noStrike" dirty="0">
                          <a:effectLst/>
                        </a:rPr>
                        <a:t>kein Engpass, 2=absehbarer Engpass, 3=aktueller Engpass)</a:t>
                      </a:r>
                      <a:endParaRPr lang="de-DE" sz="1050" b="1" i="0" u="none" strike="noStrike" dirty="0">
                        <a:solidFill>
                          <a:srgbClr val="000000"/>
                        </a:solidFill>
                        <a:effectLst/>
                        <a:latin typeface="Arial"/>
                      </a:endParaRPr>
                    </a:p>
                  </a:txBody>
                  <a:tcPr marL="7165" marR="7165" marT="7165" marB="0" anchor="ctr" anchorCtr="1"/>
                </a:tc>
              </a:tr>
              <a:tr h="241099">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LK Ilm-Kreis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b="0" i="0" u="none" strike="noStrike" dirty="0">
                          <a:solidFill>
                            <a:schemeClr val="dk1"/>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50687">
                <a:tc>
                  <a:txBody>
                    <a:bodyPr/>
                    <a:lstStyle/>
                    <a:p>
                      <a:pPr algn="r" fontAlgn="ctr"/>
                      <a:r>
                        <a:rPr lang="de-DE" sz="900" b="0" i="0" u="none" strike="noStrike" dirty="0" smtClean="0">
                          <a:solidFill>
                            <a:srgbClr val="000000"/>
                          </a:solidFill>
                          <a:effectLst/>
                          <a:latin typeface="+mn-lt"/>
                        </a:rPr>
                        <a:t>2</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b="0" i="0" u="none" strike="noStrike"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SK Weimar</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b="0" i="0" u="none" strike="noStrike" dirty="0">
                          <a:solidFill>
                            <a:schemeClr val="dk1"/>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241099">
                <a:tc>
                  <a:txBody>
                    <a:bodyPr/>
                    <a:lstStyle/>
                    <a:p>
                      <a:pPr algn="r" fontAlgn="ctr"/>
                      <a:r>
                        <a:rPr lang="de-DE" sz="900" b="0" i="0" u="none" strike="noStrike" dirty="0" smtClean="0">
                          <a:solidFill>
                            <a:srgbClr val="000000"/>
                          </a:solidFill>
                          <a:effectLst/>
                          <a:latin typeface="+mn-lt"/>
                        </a:rPr>
                        <a:t>3</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LK Altenburger Land</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Evtl. bei </a:t>
                      </a:r>
                      <a:r>
                        <a:rPr lang="de-DE" sz="900" b="0" i="0" u="none" strike="noStrike" dirty="0" err="1" smtClean="0">
                          <a:solidFill>
                            <a:srgbClr val="000000"/>
                          </a:solidFill>
                          <a:effectLst/>
                          <a:latin typeface="+mn-lt"/>
                        </a:rPr>
                        <a:t>KoNa</a:t>
                      </a:r>
                      <a:r>
                        <a:rPr lang="de-DE" sz="900" b="0" i="0" u="none" strike="noStrike" dirty="0" smtClean="0">
                          <a:solidFill>
                            <a:srgbClr val="000000"/>
                          </a:solidFill>
                          <a:effectLst/>
                          <a:latin typeface="+mn-lt"/>
                        </a:rPr>
                        <a:t>, wenn Ausbrüche in Einrichtungen</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241099">
                <a:tc>
                  <a:txBody>
                    <a:bodyPr/>
                    <a:lstStyle/>
                    <a:p>
                      <a:pPr algn="r" fontAlgn="ctr"/>
                      <a:r>
                        <a:rPr lang="de-DE" sz="900" b="0" i="0" u="none" strike="noStrike" dirty="0" smtClean="0">
                          <a:solidFill>
                            <a:srgbClr val="000000"/>
                          </a:solidFill>
                          <a:effectLst/>
                          <a:latin typeface="+mn-lt"/>
                        </a:rPr>
                        <a:t>4</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SK Gera</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err="1" smtClean="0">
                          <a:solidFill>
                            <a:srgbClr val="000000"/>
                          </a:solidFill>
                          <a:effectLst/>
                          <a:latin typeface="+mn-lt"/>
                        </a:rPr>
                        <a:t>KoNa</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361407">
                <a:tc>
                  <a:txBody>
                    <a:bodyPr/>
                    <a:lstStyle/>
                    <a:p>
                      <a:pPr algn="r" fontAlgn="ctr"/>
                      <a:r>
                        <a:rPr lang="de-DE" sz="900" b="0" i="0" u="none" strike="noStrike" dirty="0" smtClean="0">
                          <a:solidFill>
                            <a:srgbClr val="000000"/>
                          </a:solidFill>
                          <a:effectLst/>
                          <a:latin typeface="+mn-lt"/>
                        </a:rPr>
                        <a:t>5</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ST</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LK Harz</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err="1" smtClean="0">
                          <a:solidFill>
                            <a:srgbClr val="000000"/>
                          </a:solidFill>
                          <a:effectLst/>
                          <a:latin typeface="+mn-lt"/>
                        </a:rPr>
                        <a:t>KoNa</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533400">
                <a:tc>
                  <a:txBody>
                    <a:bodyPr/>
                    <a:lstStyle/>
                    <a:p>
                      <a:pPr algn="r" fontAlgn="ctr"/>
                      <a:r>
                        <a:rPr lang="de-DE" sz="900" b="0" i="0" u="none" strike="noStrike" dirty="0" smtClean="0">
                          <a:solidFill>
                            <a:srgbClr val="000000"/>
                          </a:solidFill>
                          <a:effectLst/>
                          <a:latin typeface="+mn-lt"/>
                        </a:rPr>
                        <a:t>6</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HB</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Bremen</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err="1" smtClean="0">
                          <a:solidFill>
                            <a:srgbClr val="000000"/>
                          </a:solidFill>
                          <a:effectLst/>
                          <a:latin typeface="+mn-lt"/>
                        </a:rPr>
                        <a:t>KoNa</a:t>
                      </a:r>
                      <a:r>
                        <a:rPr lang="de-DE" sz="900" b="0" i="0" u="none" strike="noStrike" dirty="0" smtClean="0">
                          <a:solidFill>
                            <a:srgbClr val="000000"/>
                          </a:solidFill>
                          <a:effectLst/>
                          <a:latin typeface="+mn-lt"/>
                        </a:rPr>
                        <a:t> (wenn Containment Scouts nicht ausreichen)</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0975">
                <a:tc>
                  <a:txBody>
                    <a:bodyPr/>
                    <a:lstStyle/>
                    <a:p>
                      <a:pPr algn="r" fontAlgn="ctr"/>
                      <a:r>
                        <a:rPr lang="de-DE" sz="900" b="0" i="0" u="none" strike="noStrike" dirty="0" smtClean="0">
                          <a:solidFill>
                            <a:srgbClr val="000000"/>
                          </a:solidFill>
                          <a:effectLst/>
                          <a:latin typeface="+mn-lt"/>
                        </a:rPr>
                        <a:t>7</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HE</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LK Odenwaldkreis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221749">
                <a:tc>
                  <a:txBody>
                    <a:bodyPr/>
                    <a:lstStyle/>
                    <a:p>
                      <a:pPr algn="ctr" fontAlgn="b"/>
                      <a:r>
                        <a:rPr lang="de-DE" sz="900" b="0" i="0" u="none" strike="noStrike" dirty="0" smtClean="0">
                          <a:solidFill>
                            <a:srgbClr val="000000"/>
                          </a:solidFill>
                          <a:effectLst/>
                          <a:latin typeface="Calibri"/>
                        </a:rPr>
                        <a:t>8</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30.04.2020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NW</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Wuppertal</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7914">
                <a:tc>
                  <a:txBody>
                    <a:bodyPr/>
                    <a:lstStyle/>
                    <a:p>
                      <a:pPr algn="ctr" fontAlgn="b"/>
                      <a:r>
                        <a:rPr lang="de-DE" sz="900" b="0" i="0" u="none" strike="noStrike" dirty="0" smtClean="0">
                          <a:solidFill>
                            <a:srgbClr val="000000"/>
                          </a:solidFill>
                          <a:effectLst/>
                          <a:latin typeface="Calibri"/>
                        </a:rPr>
                        <a:t>9</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05.05.2020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SN</a:t>
                      </a:r>
                      <a:endParaRPr lang="de-DE" sz="900" b="0" i="0" u="none" strike="noStrike" dirty="0">
                        <a:solidFill>
                          <a:srgbClr val="000000"/>
                        </a:solidFill>
                        <a:effectLst/>
                        <a:latin typeface="+mn-lt"/>
                      </a:endParaRPr>
                    </a:p>
                  </a:txBody>
                  <a:tcPr marL="7165" marR="7165" marT="7165" marB="0" anchor="ctr" anchorCtr="1"/>
                </a:tc>
                <a:tc>
                  <a:txBody>
                    <a:bodyPr/>
                    <a:lstStyle/>
                    <a:p>
                      <a:pPr algn="ctr" fontAlgn="b"/>
                      <a:r>
                        <a:rPr lang="de-DE" sz="900" b="0" i="0" u="none" strike="noStrike" kern="1200" dirty="0" smtClean="0">
                          <a:solidFill>
                            <a:srgbClr val="000000"/>
                          </a:solidFill>
                          <a:effectLst/>
                          <a:latin typeface="+mn-lt"/>
                          <a:ea typeface="+mn-ea"/>
                          <a:cs typeface="+mn-cs"/>
                        </a:rPr>
                        <a:t>LK Vogtlandkreis</a:t>
                      </a:r>
                      <a:endParaRPr lang="de-DE" sz="900" b="0" i="0"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Ausbruch: KH</a:t>
                      </a:r>
                      <a:endParaRPr lang="de-DE" sz="900" b="0" i="0" u="none" strike="noStrike" dirty="0">
                        <a:solidFill>
                          <a:srgbClr val="000000"/>
                        </a:solidFill>
                        <a:effectLst/>
                        <a:latin typeface="Calibri"/>
                      </a:endParaRPr>
                    </a:p>
                  </a:txBody>
                  <a:tcPr marL="9525" marR="9525" marT="9525" marB="0" anchor="ctr"/>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7914">
                <a:tc>
                  <a:txBody>
                    <a:bodyPr/>
                    <a:lstStyle/>
                    <a:p>
                      <a:pPr algn="ctr" fontAlgn="b"/>
                      <a:r>
                        <a:rPr lang="de-DE" sz="900" b="0" i="0" u="none" strike="noStrike" dirty="0" smtClean="0">
                          <a:solidFill>
                            <a:srgbClr val="000000"/>
                          </a:solidFill>
                          <a:effectLst/>
                          <a:latin typeface="Calibri"/>
                        </a:rPr>
                        <a:t>10</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ctr" fontAlgn="b"/>
                      <a:r>
                        <a:rPr lang="de-DE" sz="900" b="0" i="0" u="none" strike="noStrike" dirty="0" smtClean="0">
                          <a:solidFill>
                            <a:srgbClr val="000000"/>
                          </a:solidFill>
                          <a:effectLst/>
                          <a:latin typeface="Calibri"/>
                        </a:rPr>
                        <a:t>07.05.2020</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l" fontAlgn="ctr"/>
                      <a:r>
                        <a:rPr lang="de-DE" sz="900" b="0" i="0" u="none" strike="noStrike" dirty="0" smtClean="0">
                          <a:solidFill>
                            <a:srgbClr val="000000"/>
                          </a:solidFill>
                          <a:effectLst/>
                          <a:latin typeface="+mn-lt"/>
                        </a:rPr>
                        <a:t>NI</a:t>
                      </a:r>
                      <a:endParaRPr lang="de-DE" sz="900" b="0" i="0" u="none" strike="noStrike" dirty="0">
                        <a:solidFill>
                          <a:srgbClr val="000000"/>
                        </a:solidFill>
                        <a:effectLst/>
                        <a:latin typeface="+mn-lt"/>
                      </a:endParaRPr>
                    </a:p>
                  </a:txBody>
                  <a:tcPr marL="7165" marR="7165" marT="7165" marB="0" anchor="ctr" anchorCtr="1">
                    <a:solidFill>
                      <a:schemeClr val="accent2">
                        <a:lumMod val="20000"/>
                        <a:lumOff val="80000"/>
                      </a:schemeClr>
                    </a:solidFill>
                  </a:tcPr>
                </a:tc>
                <a:tc>
                  <a:txBody>
                    <a:bodyPr/>
                    <a:lstStyle/>
                    <a:p>
                      <a:pPr algn="ctr" fontAlgn="b"/>
                      <a:r>
                        <a:rPr lang="de-DE" sz="900" b="0" i="0" u="none" strike="noStrike" kern="1200" dirty="0" smtClean="0">
                          <a:solidFill>
                            <a:srgbClr val="000000"/>
                          </a:solidFill>
                          <a:effectLst/>
                          <a:latin typeface="+mn-lt"/>
                          <a:ea typeface="+mn-ea"/>
                          <a:cs typeface="+mn-cs"/>
                        </a:rPr>
                        <a:t>SK Salzgitter</a:t>
                      </a:r>
                      <a:endParaRPr lang="de-DE" sz="900" b="0" i="0" u="none" strike="noStrike" kern="1200" dirty="0">
                        <a:solidFill>
                          <a:srgbClr val="000000"/>
                        </a:solidFill>
                        <a:effectLst/>
                        <a:latin typeface="+mn-lt"/>
                        <a:ea typeface="+mn-ea"/>
                        <a:cs typeface="+mn-cs"/>
                      </a:endParaRPr>
                    </a:p>
                  </a:txBody>
                  <a:tcPr marL="9525" marR="9525" marT="9525" marB="0" anchor="ctr">
                    <a:solidFill>
                      <a:schemeClr val="accent2">
                        <a:lumMod val="20000"/>
                        <a:lumOff val="80000"/>
                      </a:schemeClr>
                    </a:solidFill>
                  </a:tcPr>
                </a:tc>
                <a:tc>
                  <a:txBody>
                    <a:bodyPr/>
                    <a:lstStyle/>
                    <a:p>
                      <a:pPr algn="ctr" fontAlgn="b"/>
                      <a:r>
                        <a:rPr lang="de-DE" sz="900" b="0" i="0" u="none" strike="noStrike" dirty="0" err="1" smtClean="0">
                          <a:solidFill>
                            <a:srgbClr val="000000"/>
                          </a:solidFill>
                          <a:effectLst/>
                          <a:latin typeface="Calibri"/>
                        </a:rPr>
                        <a:t>KoNa</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r" fontAlgn="ctr"/>
                      <a:r>
                        <a:rPr lang="de-DE" sz="900" b="0" i="0" u="none" strike="noStrike" dirty="0" smtClean="0">
                          <a:solidFill>
                            <a:srgbClr val="000000"/>
                          </a:solidFill>
                          <a:effectLst/>
                          <a:latin typeface="+mn-lt"/>
                        </a:rPr>
                        <a:t>3</a:t>
                      </a:r>
                      <a:endParaRPr lang="de-DE" sz="900" b="0" i="0" u="none" strike="noStrike" dirty="0">
                        <a:solidFill>
                          <a:srgbClr val="000000"/>
                        </a:solidFill>
                        <a:effectLst/>
                        <a:latin typeface="+mn-lt"/>
                      </a:endParaRPr>
                    </a:p>
                  </a:txBody>
                  <a:tcPr marL="7165" marR="7165" marT="7165" marB="0" anchor="ctr" anchorCtr="1">
                    <a:solidFill>
                      <a:schemeClr val="accent2">
                        <a:lumMod val="20000"/>
                        <a:lumOff val="80000"/>
                      </a:schemeClr>
                    </a:solidFill>
                  </a:tcPr>
                </a:tc>
              </a:tr>
              <a:tr h="187914">
                <a:tc>
                  <a:txBody>
                    <a:bodyPr/>
                    <a:lstStyle/>
                    <a:p>
                      <a:pPr algn="ctr" fontAlgn="b"/>
                      <a:r>
                        <a:rPr lang="de-DE" sz="900" b="0" i="0" u="none" strike="noStrike" dirty="0" smtClean="0">
                          <a:solidFill>
                            <a:srgbClr val="000000"/>
                          </a:solidFill>
                          <a:effectLst/>
                          <a:latin typeface="Calibri"/>
                        </a:rPr>
                        <a:t>11</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08.05.2020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ctr" fontAlgn="b"/>
                      <a:r>
                        <a:rPr lang="de-DE" sz="900" b="0" i="0" u="none" strike="noStrike" kern="1200" dirty="0" smtClean="0">
                          <a:solidFill>
                            <a:srgbClr val="000000"/>
                          </a:solidFill>
                          <a:effectLst/>
                          <a:latin typeface="+mn-lt"/>
                          <a:ea typeface="+mn-ea"/>
                          <a:cs typeface="+mn-cs"/>
                        </a:rPr>
                        <a:t>LK Sonneberg</a:t>
                      </a:r>
                      <a:endParaRPr lang="de-DE" sz="900" b="0" i="0"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de-DE" sz="900" b="0" i="0" u="none" strike="noStrike" dirty="0" err="1" smtClean="0">
                          <a:solidFill>
                            <a:srgbClr val="000000"/>
                          </a:solidFill>
                          <a:effectLst/>
                          <a:latin typeface="Calibri"/>
                        </a:rPr>
                        <a:t>KoNa</a:t>
                      </a:r>
                      <a:r>
                        <a:rPr lang="de-DE" sz="900" b="0" i="0" u="none" strike="noStrike" dirty="0" smtClean="0">
                          <a:solidFill>
                            <a:srgbClr val="000000"/>
                          </a:solidFill>
                          <a:effectLst/>
                          <a:latin typeface="Calibri"/>
                        </a:rPr>
                        <a:t> (Ausbrüche in </a:t>
                      </a:r>
                      <a:r>
                        <a:rPr lang="de-DE" sz="900" b="0" i="0" u="none" strike="noStrike" dirty="0" err="1" smtClean="0">
                          <a:solidFill>
                            <a:srgbClr val="000000"/>
                          </a:solidFill>
                          <a:effectLst/>
                          <a:latin typeface="Calibri"/>
                        </a:rPr>
                        <a:t>Seniorenwohnanlage+KH</a:t>
                      </a:r>
                      <a:r>
                        <a:rPr lang="de-DE" sz="900" b="0" i="0" u="none" strike="noStrike" dirty="0" smtClean="0">
                          <a:solidFill>
                            <a:srgbClr val="000000"/>
                          </a:solidFill>
                          <a:effectLst/>
                          <a:latin typeface="Calibri"/>
                        </a:rPr>
                        <a:t>)</a:t>
                      </a:r>
                      <a:endParaRPr lang="de-DE" sz="900" b="0" i="0" u="none" strike="noStrike" dirty="0">
                        <a:solidFill>
                          <a:srgbClr val="000000"/>
                        </a:solidFill>
                        <a:effectLst/>
                        <a:latin typeface="Calibri"/>
                      </a:endParaRPr>
                    </a:p>
                  </a:txBody>
                  <a:tcPr marL="9525" marR="9525" marT="9525" marB="0" anchor="ctr"/>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229178">
                <a:tc>
                  <a:txBody>
                    <a:bodyPr/>
                    <a:lstStyle/>
                    <a:p>
                      <a:pPr algn="ctr" fontAlgn="b"/>
                      <a:r>
                        <a:rPr lang="de-DE" sz="900" b="0" i="0" u="none" strike="noStrike" dirty="0" smtClean="0">
                          <a:solidFill>
                            <a:srgbClr val="000000"/>
                          </a:solidFill>
                          <a:effectLst/>
                          <a:latin typeface="Calibri"/>
                        </a:rPr>
                        <a:t>12</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08.05.2020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HE</a:t>
                      </a:r>
                      <a:endParaRPr lang="de-DE" sz="900" b="0" i="0" u="none" strike="noStrike" dirty="0">
                        <a:solidFill>
                          <a:srgbClr val="000000"/>
                        </a:solidFill>
                        <a:effectLst/>
                        <a:latin typeface="+mn-lt"/>
                      </a:endParaRPr>
                    </a:p>
                  </a:txBody>
                  <a:tcPr marL="7165" marR="7165" marT="7165" marB="0" anchor="ctr" anchorCtr="1"/>
                </a:tc>
                <a:tc>
                  <a:txBody>
                    <a:bodyPr/>
                    <a:lstStyle/>
                    <a:p>
                      <a:pPr algn="ctr" fontAlgn="b"/>
                      <a:r>
                        <a:rPr lang="de-DE" sz="900" b="0" i="0" u="none" strike="noStrike" kern="1200" dirty="0" smtClean="0">
                          <a:solidFill>
                            <a:srgbClr val="000000"/>
                          </a:solidFill>
                          <a:effectLst/>
                          <a:latin typeface="+mn-lt"/>
                          <a:ea typeface="+mn-ea"/>
                          <a:cs typeface="+mn-cs"/>
                        </a:rPr>
                        <a:t>LK Offenbach</a:t>
                      </a:r>
                      <a:endParaRPr lang="de-DE" sz="900" b="0" i="0"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de-DE" sz="900" b="0" i="0" u="none" strike="noStrike" dirty="0" err="1" smtClean="0">
                          <a:solidFill>
                            <a:srgbClr val="000000"/>
                          </a:solidFill>
                          <a:effectLst/>
                          <a:latin typeface="Calibri"/>
                        </a:rPr>
                        <a:t>KoNa</a:t>
                      </a:r>
                      <a:r>
                        <a:rPr lang="de-DE" sz="900" b="0" i="0" u="none" strike="noStrike" dirty="0" smtClean="0">
                          <a:solidFill>
                            <a:srgbClr val="000000"/>
                          </a:solidFill>
                          <a:effectLst/>
                          <a:latin typeface="Calibri"/>
                        </a:rPr>
                        <a:t> (Ausbruch im KH)</a:t>
                      </a:r>
                      <a:endParaRPr lang="de-DE" sz="900" b="0" i="0" u="none" strike="noStrike" dirty="0">
                        <a:solidFill>
                          <a:srgbClr val="000000"/>
                        </a:solidFill>
                        <a:effectLst/>
                        <a:latin typeface="Calibri"/>
                      </a:endParaRPr>
                    </a:p>
                  </a:txBody>
                  <a:tcPr marL="9525" marR="9525" marT="9525" marB="0" anchor="ctr"/>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7914">
                <a:tc>
                  <a:txBody>
                    <a:bodyPr/>
                    <a:lstStyle/>
                    <a:p>
                      <a:pPr algn="ctr" fontAlgn="b"/>
                      <a:r>
                        <a:rPr lang="de-DE" sz="900" b="0" i="0" u="none" strike="noStrike" dirty="0" smtClean="0">
                          <a:solidFill>
                            <a:srgbClr val="000000"/>
                          </a:solidFill>
                          <a:effectLst/>
                          <a:latin typeface="Calibri"/>
                        </a:rPr>
                        <a:t>13</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ctr" fontAlgn="b"/>
                      <a:r>
                        <a:rPr lang="de-DE" sz="900" b="0" i="0" u="none" strike="noStrike" dirty="0" smtClean="0">
                          <a:solidFill>
                            <a:srgbClr val="000000"/>
                          </a:solidFill>
                          <a:effectLst/>
                          <a:latin typeface="Calibri"/>
                        </a:rPr>
                        <a:t>09.05.2020</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l" fontAlgn="ctr"/>
                      <a:r>
                        <a:rPr lang="de-DE" sz="900" b="0" i="0" u="none" strike="noStrike" dirty="0" smtClean="0">
                          <a:solidFill>
                            <a:srgbClr val="000000"/>
                          </a:solidFill>
                          <a:effectLst/>
                          <a:latin typeface="+mn-lt"/>
                        </a:rPr>
                        <a:t>BW</a:t>
                      </a:r>
                      <a:endParaRPr lang="de-DE" sz="900" b="0" i="0" u="none" strike="noStrike" dirty="0">
                        <a:solidFill>
                          <a:srgbClr val="000000"/>
                        </a:solidFill>
                        <a:effectLst/>
                        <a:latin typeface="+mn-lt"/>
                      </a:endParaRPr>
                    </a:p>
                  </a:txBody>
                  <a:tcPr marL="7165" marR="7165" marT="7165" marB="0" anchor="ctr" anchorCtr="1">
                    <a:solidFill>
                      <a:schemeClr val="accent2">
                        <a:lumMod val="20000"/>
                        <a:lumOff val="80000"/>
                      </a:schemeClr>
                    </a:solidFill>
                  </a:tcPr>
                </a:tc>
                <a:tc>
                  <a:txBody>
                    <a:bodyPr/>
                    <a:lstStyle/>
                    <a:p>
                      <a:pPr algn="ctr" fontAlgn="b"/>
                      <a:r>
                        <a:rPr lang="de-DE" sz="900" b="0" i="0" u="none" strike="noStrike" kern="1200" dirty="0" smtClean="0">
                          <a:solidFill>
                            <a:srgbClr val="000000"/>
                          </a:solidFill>
                          <a:effectLst/>
                          <a:latin typeface="+mn-lt"/>
                          <a:ea typeface="+mn-ea"/>
                          <a:cs typeface="+mn-cs"/>
                        </a:rPr>
                        <a:t>LK </a:t>
                      </a:r>
                      <a:r>
                        <a:rPr lang="de-DE" sz="900" b="0" i="0" u="none" strike="noStrike" kern="1200" dirty="0" err="1" smtClean="0">
                          <a:solidFill>
                            <a:srgbClr val="000000"/>
                          </a:solidFill>
                          <a:effectLst/>
                          <a:latin typeface="+mn-lt"/>
                          <a:ea typeface="+mn-ea"/>
                          <a:cs typeface="+mn-cs"/>
                        </a:rPr>
                        <a:t>Enzkreis</a:t>
                      </a:r>
                      <a:endParaRPr lang="de-DE" sz="900" b="0" i="0" u="none" strike="noStrike" kern="1200" dirty="0">
                        <a:solidFill>
                          <a:srgbClr val="000000"/>
                        </a:solidFill>
                        <a:effectLst/>
                        <a:latin typeface="+mn-lt"/>
                        <a:ea typeface="+mn-ea"/>
                        <a:cs typeface="+mn-cs"/>
                      </a:endParaRPr>
                    </a:p>
                  </a:txBody>
                  <a:tcPr marL="9525" marR="9525" marT="9525" marB="0" anchor="ctr">
                    <a:solidFill>
                      <a:schemeClr val="accent2">
                        <a:lumMod val="20000"/>
                        <a:lumOff val="80000"/>
                      </a:schemeClr>
                    </a:solidFill>
                  </a:tcPr>
                </a:tc>
                <a:tc>
                  <a:txBody>
                    <a:bodyPr/>
                    <a:lstStyle/>
                    <a:p>
                      <a:pPr algn="ctr" fontAlgn="b"/>
                      <a:r>
                        <a:rPr lang="de-DE" sz="900" b="0" i="0" u="none" strike="noStrike" dirty="0" smtClean="0">
                          <a:solidFill>
                            <a:srgbClr val="000000"/>
                          </a:solidFill>
                          <a:effectLst/>
                          <a:latin typeface="Calibri"/>
                        </a:rPr>
                        <a:t>Ausbruch (Schlachthof) + </a:t>
                      </a:r>
                      <a:r>
                        <a:rPr lang="de-DE" sz="900" b="0" i="0" u="none" strike="noStrike" dirty="0" err="1" smtClean="0">
                          <a:solidFill>
                            <a:srgbClr val="000000"/>
                          </a:solidFill>
                          <a:effectLst/>
                          <a:latin typeface="Calibri"/>
                        </a:rPr>
                        <a:t>KoNa</a:t>
                      </a:r>
                      <a:r>
                        <a:rPr lang="de-DE" sz="900" b="0" i="0" u="none" strike="noStrike" dirty="0" smtClean="0">
                          <a:solidFill>
                            <a:srgbClr val="000000"/>
                          </a:solidFill>
                          <a:effectLst/>
                          <a:latin typeface="Calibri"/>
                        </a:rPr>
                        <a:t> mit Fremdsprachen</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r" fontAlgn="ctr"/>
                      <a:r>
                        <a:rPr lang="de-DE" sz="900" b="0" i="0" u="none" strike="noStrike" dirty="0" smtClean="0">
                          <a:solidFill>
                            <a:srgbClr val="000000"/>
                          </a:solidFill>
                          <a:effectLst/>
                          <a:latin typeface="+mn-lt"/>
                        </a:rPr>
                        <a:t>3</a:t>
                      </a:r>
                      <a:endParaRPr lang="de-DE" sz="900" b="0" i="0" u="none" strike="noStrike" dirty="0">
                        <a:solidFill>
                          <a:srgbClr val="000000"/>
                        </a:solidFill>
                        <a:effectLst/>
                        <a:latin typeface="+mn-lt"/>
                      </a:endParaRPr>
                    </a:p>
                  </a:txBody>
                  <a:tcPr marL="7165" marR="7165" marT="7165" marB="0" anchor="ctr" anchorCtr="1">
                    <a:solidFill>
                      <a:schemeClr val="accent2">
                        <a:lumMod val="20000"/>
                        <a:lumOff val="80000"/>
                      </a:schemeClr>
                    </a:solidFill>
                  </a:tcPr>
                </a:tc>
              </a:tr>
              <a:tr h="187914">
                <a:tc>
                  <a:txBody>
                    <a:bodyPr/>
                    <a:lstStyle/>
                    <a:p>
                      <a:pPr algn="ctr" fontAlgn="b"/>
                      <a:r>
                        <a:rPr lang="de-DE" sz="900" b="0" i="0" u="none" strike="noStrike" dirty="0" smtClean="0">
                          <a:solidFill>
                            <a:srgbClr val="000000"/>
                          </a:solidFill>
                          <a:effectLst/>
                          <a:latin typeface="Calibri"/>
                        </a:rPr>
                        <a:t>14</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ctr" fontAlgn="b"/>
                      <a:r>
                        <a:rPr lang="de-DE" sz="900" b="0" i="0" u="none" strike="noStrike" dirty="0" smtClean="0">
                          <a:solidFill>
                            <a:srgbClr val="000000"/>
                          </a:solidFill>
                          <a:effectLst/>
                          <a:latin typeface="Calibri"/>
                        </a:rPr>
                        <a:t>14.05.2020</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l" fontAlgn="ctr"/>
                      <a:r>
                        <a:rPr lang="de-DE" sz="900" b="0" i="0" u="none" strike="noStrike" dirty="0" smtClean="0">
                          <a:solidFill>
                            <a:srgbClr val="000000"/>
                          </a:solidFill>
                          <a:effectLst/>
                          <a:latin typeface="+mn-lt"/>
                        </a:rPr>
                        <a:t>NW</a:t>
                      </a:r>
                      <a:endParaRPr lang="de-DE" sz="900" b="0" i="0" u="none" strike="noStrike" dirty="0">
                        <a:solidFill>
                          <a:srgbClr val="000000"/>
                        </a:solidFill>
                        <a:effectLst/>
                        <a:latin typeface="+mn-lt"/>
                      </a:endParaRPr>
                    </a:p>
                  </a:txBody>
                  <a:tcPr marL="7165" marR="7165" marT="7165" marB="0" anchor="ctr" anchorCtr="1">
                    <a:solidFill>
                      <a:srgbClr val="FFFFCC"/>
                    </a:solidFill>
                  </a:tcPr>
                </a:tc>
                <a:tc>
                  <a:txBody>
                    <a:bodyPr/>
                    <a:lstStyle/>
                    <a:p>
                      <a:pPr algn="ctr" fontAlgn="b"/>
                      <a:r>
                        <a:rPr lang="de-DE" sz="900" b="0" i="0" u="none" strike="noStrike" kern="1200" dirty="0" smtClean="0">
                          <a:solidFill>
                            <a:srgbClr val="000000"/>
                          </a:solidFill>
                          <a:effectLst/>
                          <a:latin typeface="+mn-lt"/>
                          <a:ea typeface="+mn-ea"/>
                          <a:cs typeface="+mn-cs"/>
                        </a:rPr>
                        <a:t>SK Bochum</a:t>
                      </a:r>
                      <a:endParaRPr lang="de-DE" sz="900" b="0" i="0" u="none" strike="noStrike" kern="1200" dirty="0">
                        <a:solidFill>
                          <a:srgbClr val="000000"/>
                        </a:solidFill>
                        <a:effectLst/>
                        <a:latin typeface="+mn-lt"/>
                        <a:ea typeface="+mn-ea"/>
                        <a:cs typeface="+mn-cs"/>
                      </a:endParaRPr>
                    </a:p>
                  </a:txBody>
                  <a:tcPr marL="9525" marR="9525" marT="9525" marB="0" anchor="ctr">
                    <a:solidFill>
                      <a:srgbClr val="FFFFCC"/>
                    </a:solidFill>
                  </a:tcPr>
                </a:tc>
                <a:tc>
                  <a:txBody>
                    <a:bodyPr/>
                    <a:lstStyle/>
                    <a:p>
                      <a:pPr algn="ctr" fontAlgn="b"/>
                      <a:r>
                        <a:rPr lang="de-DE" sz="900" b="0" i="0" u="none" strike="noStrike" dirty="0" err="1" smtClean="0">
                          <a:solidFill>
                            <a:srgbClr val="000000"/>
                          </a:solidFill>
                          <a:effectLst/>
                          <a:latin typeface="Calibri"/>
                        </a:rPr>
                        <a:t>KoNa</a:t>
                      </a:r>
                      <a:r>
                        <a:rPr lang="de-DE" sz="900" b="0" i="0" u="none" strike="noStrike" dirty="0" smtClean="0">
                          <a:solidFill>
                            <a:srgbClr val="000000"/>
                          </a:solidFill>
                          <a:effectLst/>
                          <a:latin typeface="Calibri"/>
                        </a:rPr>
                        <a:t>,</a:t>
                      </a:r>
                      <a:r>
                        <a:rPr lang="de-DE" sz="900" b="0" i="0" u="none" strike="noStrike" baseline="0" dirty="0" smtClean="0">
                          <a:solidFill>
                            <a:srgbClr val="000000"/>
                          </a:solidFill>
                          <a:effectLst/>
                          <a:latin typeface="Calibri"/>
                        </a:rPr>
                        <a:t> Screening in Schlachtbetrieben</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r" fontAlgn="ctr"/>
                      <a:r>
                        <a:rPr lang="de-DE" sz="900" b="0" i="0" u="none" strike="noStrike" dirty="0" smtClean="0">
                          <a:solidFill>
                            <a:srgbClr val="000000"/>
                          </a:solidFill>
                          <a:effectLst/>
                          <a:latin typeface="+mn-lt"/>
                        </a:rPr>
                        <a:t>2</a:t>
                      </a:r>
                      <a:endParaRPr lang="de-DE" sz="900" b="0" i="0" u="none" strike="noStrike" dirty="0">
                        <a:solidFill>
                          <a:srgbClr val="000000"/>
                        </a:solidFill>
                        <a:effectLst/>
                        <a:latin typeface="+mn-lt"/>
                      </a:endParaRPr>
                    </a:p>
                  </a:txBody>
                  <a:tcPr marL="7165" marR="7165" marT="7165" marB="0" anchor="ctr" anchorCtr="1">
                    <a:solidFill>
                      <a:srgbClr val="FFFFCC"/>
                    </a:solidFill>
                  </a:tcPr>
                </a:tc>
              </a:tr>
              <a:tr h="187914">
                <a:tc>
                  <a:txBody>
                    <a:bodyPr/>
                    <a:lstStyle/>
                    <a:p>
                      <a:pPr algn="ctr" fontAlgn="b"/>
                      <a:r>
                        <a:rPr lang="de-DE" sz="900" b="0" i="0" u="none" strike="noStrike" dirty="0" smtClean="0">
                          <a:solidFill>
                            <a:srgbClr val="000000"/>
                          </a:solidFill>
                          <a:effectLst/>
                          <a:latin typeface="Calibri"/>
                        </a:rPr>
                        <a:t>15</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14.05.2020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NW</a:t>
                      </a:r>
                      <a:endParaRPr lang="de-DE" sz="900" b="0" i="0" u="none" strike="noStrike" dirty="0">
                        <a:solidFill>
                          <a:srgbClr val="000000"/>
                        </a:solidFill>
                        <a:effectLst/>
                        <a:latin typeface="+mn-lt"/>
                      </a:endParaRPr>
                    </a:p>
                  </a:txBody>
                  <a:tcPr marL="7165" marR="7165" marT="7165" marB="0" anchor="ctr" anchorCtr="1"/>
                </a:tc>
                <a:tc>
                  <a:txBody>
                    <a:bodyPr/>
                    <a:lstStyle/>
                    <a:p>
                      <a:pPr algn="ctr" fontAlgn="b"/>
                      <a:r>
                        <a:rPr lang="de-DE" sz="900" b="0" i="0" u="none" strike="noStrike" kern="1200" dirty="0" smtClean="0">
                          <a:solidFill>
                            <a:srgbClr val="000000"/>
                          </a:solidFill>
                          <a:effectLst/>
                          <a:latin typeface="+mn-lt"/>
                          <a:ea typeface="+mn-ea"/>
                          <a:cs typeface="+mn-cs"/>
                        </a:rPr>
                        <a:t>LK Coesfeld</a:t>
                      </a:r>
                      <a:endParaRPr lang="de-DE" sz="900" b="0" i="0" u="none" strike="noStrike" kern="1200" dirty="0">
                        <a:solidFill>
                          <a:srgbClr val="000000"/>
                        </a:solidFill>
                        <a:effectLst/>
                        <a:latin typeface="+mn-lt"/>
                        <a:ea typeface="+mn-ea"/>
                        <a:cs typeface="+mn-cs"/>
                      </a:endParaRPr>
                    </a:p>
                  </a:txBody>
                  <a:tcPr marL="9525" marR="9525" marT="9525"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de-DE" sz="900" b="0" i="0" u="none" strike="noStrike" dirty="0" err="1" smtClean="0">
                          <a:solidFill>
                            <a:srgbClr val="000000"/>
                          </a:solidFill>
                          <a:effectLst/>
                          <a:latin typeface="+mn-lt"/>
                        </a:rPr>
                        <a:t>KoNa</a:t>
                      </a:r>
                      <a:r>
                        <a:rPr lang="de-DE" sz="900" b="0" i="0" u="none" strike="noStrike" dirty="0" smtClean="0">
                          <a:solidFill>
                            <a:srgbClr val="000000"/>
                          </a:solidFill>
                          <a:effectLst/>
                          <a:latin typeface="+mn-lt"/>
                        </a:rPr>
                        <a:t>,</a:t>
                      </a:r>
                      <a:r>
                        <a:rPr lang="de-DE" sz="900" b="0" i="0" u="none" strike="noStrike" baseline="0" dirty="0" smtClean="0">
                          <a:solidFill>
                            <a:srgbClr val="000000"/>
                          </a:solidFill>
                          <a:effectLst/>
                          <a:latin typeface="+mn-lt"/>
                        </a:rPr>
                        <a:t> Screening in Schlachtbetrieben</a:t>
                      </a:r>
                      <a:endParaRPr lang="de-DE" sz="900" b="0" i="0" u="none" strike="noStrike" dirty="0" smtClean="0">
                        <a:solidFill>
                          <a:srgbClr val="000000"/>
                        </a:solidFill>
                        <a:effectLst/>
                        <a:latin typeface="+mn-lt"/>
                      </a:endParaRPr>
                    </a:p>
                  </a:txBody>
                  <a:tcPr marL="9525" marR="9525" marT="9525" marB="0" anchor="ctr"/>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7914">
                <a:tc>
                  <a:txBody>
                    <a:bodyPr/>
                    <a:lstStyle/>
                    <a:p>
                      <a:pPr algn="ctr" fontAlgn="b"/>
                      <a:r>
                        <a:rPr lang="de-DE" sz="900" b="0" i="0" u="none" strike="noStrike" dirty="0" smtClean="0">
                          <a:solidFill>
                            <a:srgbClr val="000000"/>
                          </a:solidFill>
                          <a:effectLst/>
                          <a:latin typeface="Calibri"/>
                        </a:rPr>
                        <a:t>16</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ctr" fontAlgn="b"/>
                      <a:r>
                        <a:rPr lang="de-DE" sz="900" b="0" i="0" u="none" strike="noStrike" dirty="0" smtClean="0">
                          <a:solidFill>
                            <a:srgbClr val="000000"/>
                          </a:solidFill>
                          <a:effectLst/>
                          <a:latin typeface="Calibri"/>
                        </a:rPr>
                        <a:t>18.05.2020</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l" fontAlgn="ctr"/>
                      <a:r>
                        <a:rPr lang="de-DE" sz="900" b="0" i="0" u="none" strike="noStrike" dirty="0" smtClean="0">
                          <a:solidFill>
                            <a:srgbClr val="000000"/>
                          </a:solidFill>
                          <a:effectLst/>
                          <a:latin typeface="+mn-lt"/>
                        </a:rPr>
                        <a:t>HE</a:t>
                      </a:r>
                      <a:endParaRPr lang="de-DE" sz="900" b="0" i="0" u="none" strike="noStrike" dirty="0">
                        <a:solidFill>
                          <a:srgbClr val="000000"/>
                        </a:solidFill>
                        <a:effectLst/>
                        <a:latin typeface="+mn-lt"/>
                      </a:endParaRPr>
                    </a:p>
                  </a:txBody>
                  <a:tcPr marL="7165" marR="7165" marT="7165" marB="0" anchor="ctr" anchorCtr="1">
                    <a:solidFill>
                      <a:srgbClr val="FFFFCC"/>
                    </a:solidFill>
                  </a:tcPr>
                </a:tc>
                <a:tc>
                  <a:txBody>
                    <a:bodyPr/>
                    <a:lstStyle/>
                    <a:p>
                      <a:pPr algn="ctr" fontAlgn="b"/>
                      <a:r>
                        <a:rPr lang="de-DE" sz="900" b="0" i="0" u="none" strike="noStrike" kern="1200" dirty="0" smtClean="0">
                          <a:solidFill>
                            <a:srgbClr val="000000"/>
                          </a:solidFill>
                          <a:effectLst/>
                          <a:latin typeface="+mn-lt"/>
                          <a:ea typeface="+mn-ea"/>
                          <a:cs typeface="+mn-cs"/>
                        </a:rPr>
                        <a:t>LK Rheingau-Taunus-Kreis</a:t>
                      </a:r>
                      <a:endParaRPr lang="de-DE" sz="900" b="0" i="0" u="none" strike="noStrike" kern="1200" dirty="0">
                        <a:solidFill>
                          <a:srgbClr val="000000"/>
                        </a:solidFill>
                        <a:effectLst/>
                        <a:latin typeface="+mn-lt"/>
                        <a:ea typeface="+mn-ea"/>
                        <a:cs typeface="+mn-cs"/>
                      </a:endParaRPr>
                    </a:p>
                  </a:txBody>
                  <a:tcPr marL="9525" marR="9525" marT="9525" marB="0" anchor="ctr">
                    <a:solidFill>
                      <a:srgbClr val="FFFFCC"/>
                    </a:solidFill>
                  </a:tcPr>
                </a:tc>
                <a:tc>
                  <a:txBody>
                    <a:bodyPr/>
                    <a:lstStyle/>
                    <a:p>
                      <a:pPr algn="ctr" fontAlgn="b"/>
                      <a:r>
                        <a:rPr lang="de-DE" sz="900" b="0" i="0" u="none" strike="noStrike" dirty="0" err="1" smtClean="0">
                          <a:solidFill>
                            <a:srgbClr val="000000"/>
                          </a:solidFill>
                          <a:effectLst/>
                          <a:latin typeface="Calibri"/>
                        </a:rPr>
                        <a:t>KoNa</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r" fontAlgn="ctr"/>
                      <a:r>
                        <a:rPr lang="de-DE" sz="900" b="0" i="0" u="none" strike="noStrike" dirty="0" smtClean="0">
                          <a:solidFill>
                            <a:srgbClr val="000000"/>
                          </a:solidFill>
                          <a:effectLst/>
                          <a:latin typeface="+mn-lt"/>
                        </a:rPr>
                        <a:t>2</a:t>
                      </a:r>
                      <a:endParaRPr lang="de-DE" sz="900" b="0" i="0" u="none" strike="noStrike" dirty="0">
                        <a:solidFill>
                          <a:srgbClr val="000000"/>
                        </a:solidFill>
                        <a:effectLst/>
                        <a:latin typeface="+mn-lt"/>
                      </a:endParaRPr>
                    </a:p>
                  </a:txBody>
                  <a:tcPr marL="7165" marR="7165" marT="7165" marB="0" anchor="ctr" anchorCtr="1">
                    <a:solidFill>
                      <a:srgbClr val="FFFFCC"/>
                    </a:solidFill>
                  </a:tcPr>
                </a:tc>
              </a:tr>
            </a:tbl>
          </a:graphicData>
        </a:graphic>
      </p:graphicFrame>
    </p:spTree>
    <p:extLst>
      <p:ext uri="{BB962C8B-B14F-4D97-AF65-F5344CB8AC3E}">
        <p14:creationId xmlns:p14="http://schemas.microsoft.com/office/powerpoint/2010/main" val="32358784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quarter" idx="13"/>
          </p:nvPr>
        </p:nvSpPr>
        <p:spPr/>
        <p:txBody>
          <a:bodyPr>
            <a:normAutofit lnSpcReduction="10000"/>
          </a:bodyPr>
          <a:lstStyle/>
          <a:p>
            <a:r>
              <a:rPr lang="de-DE" dirty="0"/>
              <a:t>Aus dem SK Salzgitter (Niedersachsen) ist uns eine Überlastungsanzeige am 07.05.2020 übermittelt worden. Es gab bisher keine Änderungsmitteilung. Hinsichtlich des Unterstützungsbedarfs vor Ort wurde telefonisch und schriftlich nachgefragt, aber keine Rückmeldung diesbezüglich gegeben, sondern nur die Angabe am 18.05.2020, dass Kat. 3 beibehalten werden soll.  </a:t>
            </a:r>
          </a:p>
          <a:p>
            <a:r>
              <a:rPr lang="de-DE" dirty="0"/>
              <a:t> </a:t>
            </a:r>
          </a:p>
          <a:p>
            <a:r>
              <a:rPr lang="de-DE" dirty="0" smtClean="0"/>
              <a:t>Aus </a:t>
            </a:r>
            <a:r>
              <a:rPr lang="de-DE" dirty="0"/>
              <a:t>dem LK Vogtlandkreis (Sachsen) wurde eine Überlastungsanzeige am 05.05.2020 (im Bericht vom 12.05.2020 stand leider irrtümlicherweise 07.05.2020) übermittelt, die im Bericht vom 12.05.2020 aufgeführt wurde. Diese bezog sich auf die Bewältigung eines Krankenhausausbruchs. Es wurde seitens des RKI telefonisch beraten. Am 18.05.2020 ist dieser LK nach Rücksprache auf Kat. 1 zurückgestuft wurden. </a:t>
            </a:r>
          </a:p>
          <a:p>
            <a:r>
              <a:rPr lang="de-DE" dirty="0"/>
              <a:t> </a:t>
            </a:r>
          </a:p>
          <a:p>
            <a:endParaRPr lang="de-DE" dirty="0"/>
          </a:p>
        </p:txBody>
      </p:sp>
      <p:sp>
        <p:nvSpPr>
          <p:cNvPr id="5" name="Titel 4"/>
          <p:cNvSpPr>
            <a:spLocks noGrp="1"/>
          </p:cNvSpPr>
          <p:nvPr>
            <p:ph type="title"/>
          </p:nvPr>
        </p:nvSpPr>
        <p:spPr/>
        <p:txBody>
          <a:bodyPr/>
          <a:lstStyle/>
          <a:p>
            <a:r>
              <a:rPr lang="de-DE" dirty="0" smtClean="0"/>
              <a:t>Detailinfos</a:t>
            </a:r>
            <a:endParaRPr lang="de-DE" dirty="0"/>
          </a:p>
        </p:txBody>
      </p:sp>
      <p:sp>
        <p:nvSpPr>
          <p:cNvPr id="2" name="Datumsplatzhalter 1"/>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69</a:t>
            </a:fld>
            <a:endParaRPr lang="de-DE" dirty="0"/>
          </a:p>
        </p:txBody>
      </p:sp>
    </p:spTree>
    <p:extLst>
      <p:ext uri="{BB962C8B-B14F-4D97-AF65-F5344CB8AC3E}">
        <p14:creationId xmlns:p14="http://schemas.microsoft.com/office/powerpoint/2010/main" val="1832416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Kumulative Zahlen; </a:t>
            </a:r>
            <a:r>
              <a:rPr lang="de-DE" sz="1400" dirty="0" smtClean="0">
                <a:solidFill>
                  <a:schemeClr val="bg1"/>
                </a:solidFill>
              </a:rPr>
              <a:t>(Datenstand: 25.05.2020. 00:00)</a:t>
            </a:r>
            <a:endParaRPr lang="de-DE" sz="1400" dirty="0">
              <a:solidFill>
                <a:schemeClr val="bg1"/>
              </a:solidFill>
            </a:endParaRPr>
          </a:p>
        </p:txBody>
      </p:sp>
      <p:graphicFrame>
        <p:nvGraphicFramePr>
          <p:cNvPr id="7" name="Diagramm 6"/>
          <p:cNvGraphicFramePr>
            <a:graphicFrameLocks/>
          </p:cNvGraphicFramePr>
          <p:nvPr/>
        </p:nvGraphicFramePr>
        <p:xfrm>
          <a:off x="240506" y="1143000"/>
          <a:ext cx="8662988"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25.05.2020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70</a:t>
            </a:fld>
            <a:endParaRPr lang="de-DE" dirty="0"/>
          </a:p>
        </p:txBody>
      </p:sp>
      <p:pic>
        <p:nvPicPr>
          <p:cNvPr id="2050" name="Picture 2" descr="Status KoNa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3" y="981074"/>
            <a:ext cx="7415741" cy="524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Überlastungsanzeigen</a:t>
            </a:r>
          </a:p>
          <a:p>
            <a:pPr>
              <a:spcBef>
                <a:spcPts val="600"/>
              </a:spcBef>
            </a:pPr>
            <a:r>
              <a:rPr lang="de-DE" sz="1600" dirty="0" smtClean="0">
                <a:solidFill>
                  <a:schemeClr val="bg1"/>
                </a:solidFill>
              </a:rPr>
              <a:t>(aus dem Bericht vom 19.05.2020)</a:t>
            </a:r>
            <a:endParaRPr lang="de-DE" sz="1600" dirty="0">
              <a:solidFill>
                <a:schemeClr val="bg1"/>
              </a:solidFill>
            </a:endParaRPr>
          </a:p>
        </p:txBody>
      </p:sp>
    </p:spTree>
    <p:extLst>
      <p:ext uri="{BB962C8B-B14F-4D97-AF65-F5344CB8AC3E}">
        <p14:creationId xmlns:p14="http://schemas.microsoft.com/office/powerpoint/2010/main" val="1714817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71</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175218564"/>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WEBASTO-Cluster</a:t>
                      </a:r>
                    </a:p>
                  </a:txBody>
                  <a:tcPr/>
                </a:tc>
                <a:tc>
                  <a:txBody>
                    <a:bodyPr/>
                    <a:lstStyle/>
                    <a:p>
                      <a:pPr marL="0" indent="0">
                        <a:buFont typeface="Arial" panose="020B0604020202020204" pitchFamily="34" charset="0"/>
                        <a:buNone/>
                      </a:pPr>
                      <a:r>
                        <a:rPr lang="de-DE" sz="900" smtClean="0"/>
                        <a:t>Nadine Zeitlmann,</a:t>
                      </a:r>
                      <a:r>
                        <a:rPr lang="de-DE" sz="900" baseline="0" smtClean="0"/>
                        <a:t> </a:t>
                      </a:r>
                      <a:r>
                        <a:rPr lang="de-DE" sz="900" smtClean="0"/>
                        <a:t>Andreas Reich,</a:t>
                      </a:r>
                      <a:r>
                        <a:rPr lang="de-DE" sz="900" baseline="0" smtClean="0"/>
                        <a:t> </a:t>
                      </a:r>
                      <a:r>
                        <a:rPr lang="de-DE" sz="900" smtClean="0"/>
                        <a:t>Sonja Boender,</a:t>
                      </a:r>
                      <a:r>
                        <a:rPr lang="de-DE" sz="900" baseline="0" smtClean="0"/>
                        <a:t> </a:t>
                      </a:r>
                      <a:r>
                        <a:rPr lang="de-DE" sz="900" dirty="0" smtClean="0"/>
                        <a:t>N</a:t>
                      </a:r>
                      <a:r>
                        <a:rPr lang="de-DE" sz="900" smtClean="0"/>
                        <a:t>.</a:t>
                      </a:r>
                      <a:r>
                        <a:rPr lang="de-DE" sz="900" baseline="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smtClean="0"/>
                        <a:t>Juliane Seidel,</a:t>
                      </a:r>
                      <a:r>
                        <a:rPr lang="de-DE" sz="900" baseline="0" smtClean="0"/>
                        <a:t> </a:t>
                      </a:r>
                      <a:r>
                        <a:rPr lang="de-DE" sz="900" dirty="0" smtClean="0"/>
                        <a:t>M</a:t>
                      </a:r>
                      <a:r>
                        <a:rPr lang="de-DE" sz="900" smtClean="0"/>
                        <a:t>. Schranz,</a:t>
                      </a:r>
                      <a:r>
                        <a:rPr lang="de-DE" sz="900" baseline="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a:t>
                      </a:r>
                      <a:r>
                        <a:rPr lang="de-DE" sz="900" smtClean="0"/>
                        <a:t>für Arbeit, </a:t>
                      </a:r>
                      <a:r>
                        <a:rPr lang="de-DE" sz="900" dirty="0" smtClean="0"/>
                        <a:t>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a:t>
                      </a:r>
                      <a:r>
                        <a:rPr lang="de-DE" sz="900" smtClean="0"/>
                        <a:t>im Landkreis, </a:t>
                      </a:r>
                      <a:r>
                        <a:rPr lang="de-DE" sz="900" dirty="0" smtClean="0"/>
                        <a:t>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smtClean="0"/>
                        <a:t>Michael Brandl, Jennifer Bender, </a:t>
                      </a:r>
                      <a:r>
                        <a:rPr lang="de-DE" sz="900" dirty="0" smtClean="0"/>
                        <a:t>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smtClean="0"/>
                        <a:t>Sonia Boender,</a:t>
                      </a:r>
                      <a:r>
                        <a:rPr lang="de-DE" sz="900" baseline="0" smtClean="0"/>
                        <a:t> </a:t>
                      </a:r>
                      <a:r>
                        <a:rPr lang="de-DE" sz="900" smtClean="0"/>
                        <a:t>Kai Michaelis,</a:t>
                      </a:r>
                      <a:r>
                        <a:rPr lang="de-DE" sz="900" baseline="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smtClean="0"/>
                        <a:t>Michael Brandl,</a:t>
                      </a:r>
                      <a:r>
                        <a:rPr lang="de-DE" sz="900" baseline="0" smtClean="0"/>
                        <a:t> </a:t>
                      </a:r>
                      <a:r>
                        <a:rPr lang="de-DE" sz="900" baseline="0" dirty="0" smtClean="0"/>
                        <a:t>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smtClean="0"/>
                        <a:t>Tim Eckmanns, </a:t>
                      </a:r>
                      <a:r>
                        <a:rPr lang="de-DE" sz="900" dirty="0" smtClean="0"/>
                        <a:t>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smtClean="0"/>
                        <a:t>Christina Frank,</a:t>
                      </a:r>
                      <a:r>
                        <a:rPr lang="de-DE" sz="900" baseline="0" smtClean="0"/>
                        <a:t> </a:t>
                      </a:r>
                      <a:r>
                        <a:rPr lang="de-DE" sz="900" smtClean="0"/>
                        <a:t>Marina Lewandowsky,</a:t>
                      </a:r>
                      <a:r>
                        <a:rPr lang="de-DE" sz="900" baseline="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smtClean="0"/>
                        <a:t>Tim Eckmanns,</a:t>
                      </a:r>
                      <a:r>
                        <a:rPr lang="de-DE" sz="900" baseline="0" smtClean="0"/>
                        <a:t> </a:t>
                      </a:r>
                      <a:r>
                        <a:rPr lang="de-DE" sz="900" dirty="0" smtClean="0"/>
                        <a:t>Muna </a:t>
                      </a:r>
                      <a:r>
                        <a:rPr lang="de-DE" sz="900" smtClean="0"/>
                        <a:t>Abu Sin,</a:t>
                      </a:r>
                      <a:r>
                        <a:rPr lang="de-DE" sz="900" baseline="0" smtClean="0"/>
                        <a:t> </a:t>
                      </a:r>
                      <a:r>
                        <a:rPr lang="de-DE" sz="900" baseline="0" dirty="0" smtClean="0"/>
                        <a:t>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smtClean="0"/>
                        <a:t>Sabine Vygen-Bonnet,</a:t>
                      </a:r>
                      <a:r>
                        <a:rPr lang="de-DE" sz="900" baseline="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a:t>
                      </a:r>
                      <a:r>
                        <a:rPr lang="de-DE" sz="900" smtClean="0">
                          <a:solidFill>
                            <a:schemeClr val="tx1"/>
                          </a:solidFill>
                        </a:rPr>
                        <a:t>nosokomiale Infektionen, </a:t>
                      </a:r>
                      <a:r>
                        <a:rPr lang="de-DE" sz="900" dirty="0" smtClean="0">
                          <a:solidFill>
                            <a:schemeClr val="tx1"/>
                          </a:solidFill>
                        </a:rPr>
                        <a:t>25 MA positiv; Ausbruch in KH Lichtenberg</a:t>
                      </a:r>
                    </a:p>
                  </a:txBody>
                  <a:tcPr/>
                </a:tc>
                <a:tc>
                  <a:txBody>
                    <a:bodyPr/>
                    <a:lstStyle/>
                    <a:p>
                      <a:pPr marL="0" indent="0">
                        <a:buFont typeface="Arial" panose="020B0604020202020204" pitchFamily="34" charset="0"/>
                        <a:buNone/>
                      </a:pPr>
                      <a:r>
                        <a:rPr lang="de-DE" sz="900" smtClean="0">
                          <a:solidFill>
                            <a:schemeClr val="tx1"/>
                          </a:solidFill>
                        </a:rPr>
                        <a:t>Tim Eckmanns,</a:t>
                      </a:r>
                      <a:r>
                        <a:rPr lang="de-DE" sz="900" baseline="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25.05.2020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72</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041343856"/>
              </p:ext>
            </p:extLst>
          </p:nvPr>
        </p:nvGraphicFramePr>
        <p:xfrm>
          <a:off x="112142" y="823479"/>
          <a:ext cx="8865603" cy="515787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Nadine Muller, </a:t>
                      </a:r>
                      <a:r>
                        <a:rPr lang="de-DE" sz="900" dirty="0" smtClean="0">
                          <a:solidFill>
                            <a:schemeClr val="tx1"/>
                          </a:solidFill>
                        </a:rPr>
                        <a:t>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Udo Buchholz, </a:t>
                      </a:r>
                      <a:r>
                        <a:rPr lang="de-DE" sz="900" dirty="0" smtClean="0">
                          <a:solidFill>
                            <a:schemeClr val="tx1"/>
                          </a:solidFill>
                        </a:rPr>
                        <a:t>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nchor="ctr"/>
                </a:tc>
                <a:tc>
                  <a:txBody>
                    <a:bodyPr/>
                    <a:lstStyle/>
                    <a:p>
                      <a:r>
                        <a:rPr lang="de-DE" sz="900" dirty="0" smtClean="0"/>
                        <a:t>Berlin</a:t>
                      </a:r>
                      <a:endParaRPr lang="de-DE" sz="900" dirty="0"/>
                    </a:p>
                  </a:txBody>
                  <a:tcPr anchor="ctr"/>
                </a:tc>
                <a:tc>
                  <a:txBody>
                    <a:bodyPr/>
                    <a:lstStyle/>
                    <a:p>
                      <a:r>
                        <a:rPr lang="de-DE" sz="900" dirty="0" smtClean="0"/>
                        <a:t>05.05.2020</a:t>
                      </a:r>
                      <a:endParaRPr lang="de-DE" sz="900" dirty="0"/>
                    </a:p>
                  </a:txBody>
                  <a:tcPr anchor="ctr"/>
                </a:tc>
                <a:tc>
                  <a:txBody>
                    <a:bodyPr/>
                    <a:lstStyle/>
                    <a:p>
                      <a:r>
                        <a:rPr lang="de-DE" sz="900" dirty="0" smtClean="0"/>
                        <a:t>Lichtenberg-Altenpflegeheim</a:t>
                      </a:r>
                      <a:endParaRPr lang="de-DE" sz="900" dirty="0"/>
                    </a:p>
                  </a:txBody>
                  <a:tcPr anchor="ctr"/>
                </a:tc>
                <a:tc>
                  <a:txBody>
                    <a:bodyPr/>
                    <a:lstStyle/>
                    <a:p>
                      <a:pPr marL="0" indent="0">
                        <a:buFont typeface="Arial" panose="020B0604020202020204" pitchFamily="34" charset="0"/>
                        <a:buNone/>
                      </a:pPr>
                      <a:r>
                        <a:rPr lang="de-DE" sz="900" dirty="0" smtClean="0"/>
                        <a:t>FG37</a:t>
                      </a:r>
                      <a:endParaRPr lang="de-DE" sz="900" dirty="0"/>
                    </a:p>
                  </a:txBody>
                  <a:tcPr anchor="ct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geriatrie-Obergöltsch-Rodewsch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r>
                        <a:rPr lang="de-DE" sz="900" dirty="0" smtClean="0"/>
                        <a:t>TH</a:t>
                      </a:r>
                      <a:endParaRPr lang="de-DE" sz="900" dirty="0"/>
                    </a:p>
                  </a:txBody>
                  <a:tcPr anchor="ctr"/>
                </a:tc>
                <a:tc>
                  <a:txBody>
                    <a:bodyPr/>
                    <a:lstStyle/>
                    <a:p>
                      <a:r>
                        <a:rPr lang="de-DE" sz="900" dirty="0" smtClean="0"/>
                        <a:t>LK Sonneberg</a:t>
                      </a:r>
                      <a:endParaRPr lang="de-DE" sz="900" dirty="0"/>
                    </a:p>
                  </a:txBody>
                  <a:tcPr anchor="ctr"/>
                </a:tc>
                <a:tc>
                  <a:txBody>
                    <a:bodyPr/>
                    <a:lstStyle/>
                    <a:p>
                      <a:r>
                        <a:rPr lang="de-DE" sz="900" dirty="0" smtClean="0"/>
                        <a:t>08.05.2020</a:t>
                      </a:r>
                      <a:endParaRPr lang="de-DE" sz="90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dk1"/>
                          </a:solidFill>
                          <a:latin typeface="+mn-lt"/>
                          <a:ea typeface="+mn-ea"/>
                          <a:cs typeface="+mn-cs"/>
                        </a:rPr>
                        <a:t>   Ausbruch </a:t>
                      </a:r>
                      <a:r>
                        <a:rPr lang="de-DE" sz="900" kern="1200" dirty="0">
                          <a:solidFill>
                            <a:schemeClr val="dk1"/>
                          </a:solidFill>
                          <a:latin typeface="+mn-lt"/>
                          <a:ea typeface="+mn-ea"/>
                          <a:cs typeface="+mn-cs"/>
                        </a:rPr>
                        <a:t>im REGIOMED Klinikum Sonneberg </a:t>
                      </a:r>
                    </a:p>
                  </a:txBody>
                  <a:tcPr marL="9525" marR="9525" marT="9525" marB="0" anchor="ctr"/>
                </a:tc>
                <a:tc>
                  <a:txBody>
                    <a:bodyPr/>
                    <a:lstStyle/>
                    <a:p>
                      <a:pPr marL="0" indent="0">
                        <a:buFont typeface="Arial" panose="020B0604020202020204" pitchFamily="34" charset="0"/>
                        <a:buNone/>
                      </a:pPr>
                      <a:r>
                        <a:rPr lang="de-DE" sz="900" smtClean="0"/>
                        <a:t>FG37</a:t>
                      </a:r>
                      <a:endParaRPr lang="de-DE" sz="900" dirty="0"/>
                    </a:p>
                  </a:txBody>
                  <a:tcPr anchor="ctr"/>
                </a:tc>
              </a:tr>
              <a:tr h="389440">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BW</a:t>
                      </a:r>
                      <a:endParaRPr lang="de-DE" sz="900" kern="1200" dirty="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err="1" smtClean="0">
                          <a:solidFill>
                            <a:schemeClr val="dk1"/>
                          </a:solidFill>
                          <a:latin typeface="+mn-lt"/>
                          <a:ea typeface="+mn-ea"/>
                          <a:cs typeface="+mn-cs"/>
                        </a:rPr>
                        <a:t>Enzkreis</a:t>
                      </a:r>
                      <a:endParaRPr lang="de-DE" sz="900" kern="1200" dirty="0">
                        <a:solidFill>
                          <a:schemeClr val="dk1"/>
                        </a:solidFill>
                        <a:latin typeface="+mn-lt"/>
                        <a:ea typeface="+mn-ea"/>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kern="1200" dirty="0" smtClean="0">
                          <a:solidFill>
                            <a:schemeClr val="dk1"/>
                          </a:solidFill>
                          <a:latin typeface="+mn-lt"/>
                          <a:ea typeface="+mn-ea"/>
                          <a:cs typeface="+mn-cs"/>
                        </a:rPr>
                        <a:t>09.05.2020</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Fleischverarbeitende Fabrik</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FG35</a:t>
                      </a:r>
                      <a:endParaRPr lang="de-DE" sz="900" kern="1200" dirty="0">
                        <a:solidFill>
                          <a:schemeClr val="dk1"/>
                        </a:solidFill>
                        <a:latin typeface="+mn-lt"/>
                        <a:ea typeface="+mn-ea"/>
                        <a:cs typeface="+mn-cs"/>
                      </a:endParaRPr>
                    </a:p>
                  </a:txBody>
                  <a:tcPr anchor="ct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75127" y="1095376"/>
            <a:ext cx="8092593" cy="5723088"/>
          </a:xfrm>
        </p:spPr>
        <p:txBody>
          <a:bodyPr>
            <a:normAutofit/>
          </a:bodyPr>
          <a:lstStyle/>
          <a:p>
            <a:r>
              <a:rPr lang="de-DE" sz="1600" b="1" dirty="0" smtClean="0">
                <a:solidFill>
                  <a:srgbClr val="045AA6"/>
                </a:solidFill>
              </a:rPr>
              <a:t>Schätzung der Reproduktionszahl (R):  </a:t>
            </a:r>
          </a:p>
          <a:p>
            <a:pPr lvl="1">
              <a:tabLst>
                <a:tab pos="1704975" algn="l"/>
              </a:tabLst>
            </a:pPr>
            <a:r>
              <a:rPr lang="de-DE" sz="1600" b="1" dirty="0" smtClean="0">
                <a:solidFill>
                  <a:srgbClr val="045AA6"/>
                </a:solidFill>
              </a:rPr>
              <a:t>24.05.2020: 		0,94 </a:t>
            </a:r>
            <a:r>
              <a:rPr lang="de-DE" sz="1600" b="1" dirty="0">
                <a:solidFill>
                  <a:srgbClr val="045AA6"/>
                </a:solidFill>
              </a:rPr>
              <a:t>(95%-</a:t>
            </a:r>
            <a:r>
              <a:rPr lang="de-DE" sz="1600" b="1" dirty="0" smtClean="0">
                <a:solidFill>
                  <a:srgbClr val="045AA6"/>
                </a:solidFill>
              </a:rPr>
              <a:t>Präzisionsintervall: 0,75 </a:t>
            </a:r>
            <a:r>
              <a:rPr lang="de-DE" sz="1600" b="1" dirty="0">
                <a:solidFill>
                  <a:srgbClr val="045AA6"/>
                </a:solidFill>
              </a:rPr>
              <a:t>– </a:t>
            </a:r>
            <a:r>
              <a:rPr lang="de-DE" sz="1600" b="1" dirty="0" smtClean="0">
                <a:solidFill>
                  <a:srgbClr val="045AA6"/>
                </a:solidFill>
              </a:rPr>
              <a:t>1,16) </a:t>
            </a:r>
          </a:p>
          <a:p>
            <a:pPr lvl="1">
              <a:spcBef>
                <a:spcPts val="300"/>
              </a:spcBef>
              <a:tabLst>
                <a:tab pos="1704975" algn="l"/>
              </a:tabLst>
            </a:pPr>
            <a:r>
              <a:rPr lang="de-DE" sz="1600" b="1" dirty="0" smtClean="0">
                <a:solidFill>
                  <a:srgbClr val="FF0000"/>
                </a:solidFill>
              </a:rPr>
              <a:t>25.05.2020:		noch nicht berichtet</a:t>
            </a:r>
            <a:endParaRPr lang="de-DE" sz="1500" dirty="0" smtClean="0"/>
          </a:p>
          <a:p>
            <a:pPr marL="457200" lvl="1" indent="0">
              <a:spcBef>
                <a:spcPts val="300"/>
              </a:spcBef>
              <a:buNone/>
            </a:pPr>
            <a:r>
              <a:rPr lang="de-DE" sz="1400" dirty="0" smtClean="0"/>
              <a:t>Diese Schätzung basiert auf </a:t>
            </a:r>
          </a:p>
          <a:p>
            <a:pPr lvl="2">
              <a:spcBef>
                <a:spcPts val="300"/>
              </a:spcBef>
            </a:pPr>
            <a:r>
              <a:rPr lang="de-DE" sz="1200" dirty="0" smtClean="0"/>
              <a:t>den übermittelten </a:t>
            </a:r>
            <a:r>
              <a:rPr lang="de-DE" sz="1200" dirty="0"/>
              <a:t>COVID-19 Fällen mit Stand </a:t>
            </a:r>
            <a:r>
              <a:rPr lang="de-DE" sz="1200" dirty="0" smtClean="0"/>
              <a:t>24.05.2020 </a:t>
            </a:r>
          </a:p>
          <a:p>
            <a:pPr lvl="3">
              <a:spcBef>
                <a:spcPts val="200"/>
              </a:spcBef>
            </a:pPr>
            <a:r>
              <a:rPr lang="de-DE" sz="1200" dirty="0" smtClean="0"/>
              <a:t>Fälle mit Erkrankungsbeginn in den letzten 3 Tagen nicht berücksichtigt</a:t>
            </a:r>
          </a:p>
          <a:p>
            <a:pPr lvl="2"/>
            <a:r>
              <a:rPr lang="de-DE" sz="1200" dirty="0" smtClean="0"/>
              <a:t>Annahme </a:t>
            </a:r>
            <a:r>
              <a:rPr lang="de-DE" sz="1200" dirty="0"/>
              <a:t>einer </a:t>
            </a:r>
            <a:r>
              <a:rPr lang="de-DE" sz="1200" dirty="0" smtClean="0"/>
              <a:t>mittleren Generationszeit </a:t>
            </a:r>
            <a:r>
              <a:rPr lang="de-DE" sz="1200" dirty="0"/>
              <a:t>von 4 </a:t>
            </a:r>
            <a:r>
              <a:rPr lang="de-DE" sz="1200" dirty="0" smtClean="0"/>
              <a:t>Tagen</a:t>
            </a:r>
            <a:endParaRPr lang="de-DE" sz="1200" dirty="0"/>
          </a:p>
          <a:p>
            <a:pPr lvl="2">
              <a:spcBef>
                <a:spcPts val="300"/>
              </a:spcBef>
            </a:pPr>
            <a:r>
              <a:rPr lang="de-DE" sz="1200" dirty="0" smtClean="0"/>
              <a:t>Verwendung </a:t>
            </a:r>
            <a:r>
              <a:rPr lang="de-DE" sz="1200" dirty="0"/>
              <a:t>eines gleitenden </a:t>
            </a:r>
            <a:r>
              <a:rPr lang="de-DE" sz="1200" dirty="0" smtClean="0"/>
              <a:t>4-Tages-Mittels </a:t>
            </a:r>
            <a:r>
              <a:rPr lang="de-DE" sz="1200" dirty="0"/>
              <a:t>der </a:t>
            </a:r>
            <a:r>
              <a:rPr lang="de-DE" sz="1200" dirty="0" err="1" smtClean="0"/>
              <a:t>Nowcasting</a:t>
            </a:r>
            <a:r>
              <a:rPr lang="de-DE" sz="1200" dirty="0" smtClean="0"/>
              <a:t>-Kurve</a:t>
            </a:r>
          </a:p>
          <a:p>
            <a:pPr lvl="2">
              <a:spcBef>
                <a:spcPts val="300"/>
              </a:spcBef>
            </a:pPr>
            <a:r>
              <a:rPr lang="de-DE" sz="1200" dirty="0" smtClean="0"/>
              <a:t>Vergleich 4-Tages-Mittelwert </a:t>
            </a:r>
            <a:r>
              <a:rPr lang="de-DE" sz="1200" dirty="0"/>
              <a:t>der Neuerkrankungen eines Tages mit dem </a:t>
            </a:r>
            <a:r>
              <a:rPr lang="de-DE" sz="1200" dirty="0" smtClean="0"/>
              <a:t>4-Tages-Mittelwert </a:t>
            </a:r>
            <a:r>
              <a:rPr lang="de-DE" sz="1200" dirty="0"/>
              <a:t>4 Tage </a:t>
            </a:r>
            <a:r>
              <a:rPr lang="de-DE" sz="1200" dirty="0" smtClean="0"/>
              <a:t>zuvor</a:t>
            </a:r>
          </a:p>
          <a:p>
            <a:pPr marL="914400" lvl="2" indent="0">
              <a:spcBef>
                <a:spcPts val="300"/>
              </a:spcBef>
              <a:buNone/>
            </a:pPr>
            <a:endParaRPr lang="de-DE" sz="1300" dirty="0" smtClean="0"/>
          </a:p>
          <a:p>
            <a:pPr>
              <a:spcBef>
                <a:spcPts val="600"/>
              </a:spcBef>
            </a:pPr>
            <a:r>
              <a:rPr lang="de-DE" sz="1600" b="1" dirty="0" smtClean="0">
                <a:solidFill>
                  <a:srgbClr val="045AA6"/>
                </a:solidFill>
              </a:rPr>
              <a:t>Schätzung eines stabileren R (7-Tage-R):</a:t>
            </a:r>
          </a:p>
          <a:p>
            <a:pPr lvl="1">
              <a:spcBef>
                <a:spcPts val="300"/>
              </a:spcBef>
              <a:tabLst>
                <a:tab pos="1704975" algn="l"/>
              </a:tabLst>
            </a:pPr>
            <a:r>
              <a:rPr lang="de-DE" sz="1600" b="1" dirty="0" smtClean="0">
                <a:solidFill>
                  <a:srgbClr val="045AA6"/>
                </a:solidFill>
              </a:rPr>
              <a:t>24.05.2020: 		0,93 </a:t>
            </a:r>
            <a:r>
              <a:rPr lang="de-DE" sz="1600" b="1" dirty="0">
                <a:solidFill>
                  <a:srgbClr val="045AA6"/>
                </a:solidFill>
              </a:rPr>
              <a:t>(95%-Präzisionsintervall: </a:t>
            </a:r>
            <a:r>
              <a:rPr lang="de-DE" sz="1600" b="1" dirty="0" smtClean="0">
                <a:solidFill>
                  <a:srgbClr val="045AA6"/>
                </a:solidFill>
              </a:rPr>
              <a:t>0,83 </a:t>
            </a:r>
            <a:r>
              <a:rPr lang="de-DE" sz="1600" b="1" dirty="0">
                <a:solidFill>
                  <a:srgbClr val="045AA6"/>
                </a:solidFill>
              </a:rPr>
              <a:t>– </a:t>
            </a:r>
            <a:r>
              <a:rPr lang="de-DE" sz="1600" b="1" dirty="0" smtClean="0">
                <a:solidFill>
                  <a:srgbClr val="045AA6"/>
                </a:solidFill>
              </a:rPr>
              <a:t>1,03)</a:t>
            </a:r>
            <a:endParaRPr lang="de-DE" sz="1600" b="1" dirty="0">
              <a:solidFill>
                <a:srgbClr val="045AA6"/>
              </a:solidFill>
            </a:endParaRPr>
          </a:p>
          <a:p>
            <a:pPr lvl="1">
              <a:spcBef>
                <a:spcPts val="300"/>
              </a:spcBef>
              <a:tabLst>
                <a:tab pos="1704975" algn="l"/>
              </a:tabLst>
            </a:pPr>
            <a:r>
              <a:rPr lang="de-DE" sz="1600" b="1" dirty="0" smtClean="0">
                <a:solidFill>
                  <a:srgbClr val="FF0000"/>
                </a:solidFill>
              </a:rPr>
              <a:t>25.05.2020:    	noch </a:t>
            </a:r>
            <a:r>
              <a:rPr lang="de-DE" sz="1600" b="1" dirty="0">
                <a:solidFill>
                  <a:srgbClr val="FF0000"/>
                </a:solidFill>
              </a:rPr>
              <a:t>nicht </a:t>
            </a:r>
            <a:r>
              <a:rPr lang="de-DE" sz="1600" b="1" dirty="0" smtClean="0">
                <a:solidFill>
                  <a:srgbClr val="FF0000"/>
                </a:solidFill>
              </a:rPr>
              <a:t>berichtet</a:t>
            </a:r>
            <a:endParaRPr lang="de-DE" sz="1900" dirty="0">
              <a:solidFill>
                <a:srgbClr val="FF0000"/>
              </a:solidFill>
            </a:endParaRPr>
          </a:p>
          <a:p>
            <a:pPr marL="400050" lvl="1" indent="0">
              <a:spcBef>
                <a:spcPts val="600"/>
              </a:spcBef>
              <a:buNone/>
            </a:pPr>
            <a:r>
              <a:rPr lang="de-DE" sz="1400" dirty="0" smtClean="0"/>
              <a:t>Diese </a:t>
            </a:r>
            <a:r>
              <a:rPr lang="de-DE" sz="1400" dirty="0"/>
              <a:t>Schätzung basiert auf </a:t>
            </a:r>
            <a:endParaRPr lang="de-DE" sz="1400" dirty="0" smtClean="0"/>
          </a:p>
          <a:p>
            <a:pPr marL="1200150" lvl="3" indent="-342900">
              <a:spcBef>
                <a:spcPts val="300"/>
              </a:spcBef>
            </a:pPr>
            <a:r>
              <a:rPr lang="de-DE" sz="1200" dirty="0"/>
              <a:t>den übermittelten COVID-19 Fällen mit Stand </a:t>
            </a:r>
            <a:r>
              <a:rPr lang="de-DE" sz="1200" dirty="0" smtClean="0"/>
              <a:t>24.05.2020 </a:t>
            </a:r>
          </a:p>
          <a:p>
            <a:pPr marL="1657350" lvl="4" indent="-342900">
              <a:spcBef>
                <a:spcPts val="300"/>
              </a:spcBef>
            </a:pPr>
            <a:r>
              <a:rPr lang="de-DE" sz="1200" dirty="0"/>
              <a:t>Fälle mit Erkrankungsbeginn in den letzten </a:t>
            </a:r>
            <a:r>
              <a:rPr lang="de-DE" sz="1200" dirty="0" smtClean="0"/>
              <a:t>4 </a:t>
            </a:r>
            <a:r>
              <a:rPr lang="de-DE" sz="1200" dirty="0"/>
              <a:t>Tagen nicht </a:t>
            </a:r>
            <a:r>
              <a:rPr lang="de-DE" sz="1200" dirty="0" smtClean="0"/>
              <a:t>berücksichtigt</a:t>
            </a:r>
          </a:p>
          <a:p>
            <a:pPr marL="1200150" lvl="3" indent="-342900">
              <a:spcBef>
                <a:spcPts val="300"/>
              </a:spcBef>
            </a:pPr>
            <a:r>
              <a:rPr lang="de-DE" sz="1200" dirty="0" smtClean="0"/>
              <a:t>Annahme einer mittleren Generationszeit von 4 Tagen</a:t>
            </a:r>
          </a:p>
          <a:p>
            <a:pPr marL="1200150" lvl="3" indent="-342900">
              <a:spcBef>
                <a:spcPts val="300"/>
              </a:spcBef>
            </a:pPr>
            <a:r>
              <a:rPr lang="de-DE" sz="1200" dirty="0" smtClean="0"/>
              <a:t>Verwendung </a:t>
            </a:r>
            <a:r>
              <a:rPr lang="de-DE" sz="1200" dirty="0"/>
              <a:t>eines gleitenden 7-Tages-Mittels der </a:t>
            </a:r>
            <a:r>
              <a:rPr lang="de-DE" sz="1200" dirty="0" err="1"/>
              <a:t>Nowcasting</a:t>
            </a:r>
            <a:r>
              <a:rPr lang="de-DE" sz="1200" dirty="0"/>
              <a:t>-Kurve </a:t>
            </a:r>
            <a:endParaRPr lang="de-DE" sz="1200" dirty="0" smtClean="0"/>
          </a:p>
          <a:p>
            <a:pPr marL="1200150" lvl="3" indent="-342900">
              <a:spcBef>
                <a:spcPts val="300"/>
              </a:spcBef>
            </a:pPr>
            <a:r>
              <a:rPr lang="de-DE" sz="1200" dirty="0" smtClean="0"/>
              <a:t>Vergleicht 7-Tages-Mittelwert </a:t>
            </a:r>
            <a:r>
              <a:rPr lang="de-DE" sz="1200" dirty="0"/>
              <a:t>der Neuerkrankungen eines Tages mit dem 7-Tages-Mittelwert 4 Tage </a:t>
            </a:r>
            <a:r>
              <a:rPr lang="de-DE" sz="1200" dirty="0" smtClean="0"/>
              <a:t>zuvor</a:t>
            </a:r>
          </a:p>
          <a:p>
            <a:pPr marL="1200150" lvl="3" indent="-342900">
              <a:spcBef>
                <a:spcPts val="300"/>
              </a:spcBef>
            </a:pPr>
            <a:r>
              <a:rPr lang="de-DE" sz="1200" dirty="0"/>
              <a:t>Schwankungen werden dadurch stärker ausgeglichen</a:t>
            </a:r>
            <a:endParaRPr lang="de-DE" sz="1200" dirty="0" smtClean="0"/>
          </a:p>
          <a:p>
            <a:pPr marL="742950" lvl="2" indent="-342900"/>
            <a:endParaRPr lang="de-DE" sz="1900" dirty="0"/>
          </a:p>
          <a:p>
            <a:pPr marL="742950" lvl="2" indent="-342900"/>
            <a:endParaRPr lang="de-DE" dirty="0" smtClean="0"/>
          </a:p>
          <a:p>
            <a:pPr lvl="2"/>
            <a:endParaRPr lang="de-DE" dirty="0"/>
          </a:p>
          <a:p>
            <a:pPr lvl="1"/>
            <a:endParaRPr lang="de-DE" dirty="0" smtClean="0"/>
          </a:p>
          <a:p>
            <a:pPr lvl="1"/>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1" y="287777"/>
            <a:ext cx="7239000"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a:t>
            </a:r>
          </a:p>
          <a:p>
            <a:pPr>
              <a:spcBef>
                <a:spcPts val="600"/>
              </a:spcBef>
            </a:pPr>
            <a:r>
              <a:rPr lang="de-DE" sz="1600" dirty="0" smtClean="0">
                <a:solidFill>
                  <a:schemeClr val="bg1"/>
                </a:solidFill>
              </a:rPr>
              <a:t>(aus dem Lagebericht vom 24.05.2020)</a:t>
            </a:r>
            <a:endParaRPr lang="de-DE" sz="16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r>
              <a:rPr lang="de-DE" smtClean="0"/>
              <a:t>25.05.2020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24.05.2020)</a:t>
            </a:r>
            <a:endParaRPr lang="de-DE" sz="1600" dirty="0">
              <a:solidFill>
                <a:schemeClr val="bg1"/>
              </a:solidFill>
            </a:endParaRPr>
          </a:p>
        </p:txBody>
      </p:sp>
      <p:pic>
        <p:nvPicPr>
          <p:cNvPr id="9" name="Picture"/>
          <p:cNvPicPr/>
          <p:nvPr/>
        </p:nvPicPr>
        <p:blipFill>
          <a:blip r:embed="rId3"/>
          <a:stretch>
            <a:fillRect/>
          </a:stretch>
        </p:blipFill>
        <p:spPr bwMode="auto">
          <a:xfrm>
            <a:off x="662516" y="1487169"/>
            <a:ext cx="7219950" cy="4446905"/>
          </a:xfrm>
          <a:prstGeom prst="rect">
            <a:avLst/>
          </a:prstGeom>
          <a:noFill/>
          <a:ln w="9525">
            <a:noFill/>
            <a:headEnd/>
            <a:tailEnd/>
          </a:ln>
        </p:spPr>
      </p:pic>
    </p:spTree>
    <p:extLst>
      <p:ext uri="{BB962C8B-B14F-4D97-AF65-F5344CB8AC3E}">
        <p14:creationId xmlns:p14="http://schemas.microsoft.com/office/powerpoint/2010/main" val="46709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4095</Words>
  <Application>Microsoft Office PowerPoint</Application>
  <PresentationFormat>Bildschirmpräsentation (4:3)</PresentationFormat>
  <Paragraphs>1333</Paragraphs>
  <Slides>72</Slides>
  <Notes>41</Notes>
  <HiddenSlides>36</HiddenSlides>
  <MMClips>0</MMClips>
  <ScaleCrop>false</ScaleCrop>
  <HeadingPairs>
    <vt:vector size="4" baseType="variant">
      <vt:variant>
        <vt:lpstr>Design</vt:lpstr>
      </vt:variant>
      <vt:variant>
        <vt:i4>1</vt:i4>
      </vt:variant>
      <vt:variant>
        <vt:lpstr>Folientitel</vt:lpstr>
      </vt:variant>
      <vt:variant>
        <vt:i4>72</vt:i4>
      </vt:variant>
    </vt:vector>
  </HeadingPairs>
  <TitlesOfParts>
    <vt:vector size="73" baseType="lpstr">
      <vt:lpstr>Office-Design</vt:lpstr>
      <vt:lpstr>COVID-19:   Lage National, 25.05.2020  Informationen für den Krisenstab</vt:lpstr>
      <vt:lpstr>PowerPoint-Präsentation</vt:lpstr>
      <vt:lpstr>Epikurve nach Erkrankungsbeginn, ersatzweise Meldedatum (Datenstand: 25.05.2020; 00:00)</vt:lpstr>
      <vt:lpstr>Epikurve nach Meldedatum  Dashboard; (Datenstand: 25.05.2020. 00:00)</vt:lpstr>
      <vt:lpstr>Epikurve nach Meldedatum und Krankheitsstatus  (Datenstand: 25.05.2020. 00:00)</vt:lpstr>
      <vt:lpstr>Fälle nach übermitteltem Todesdatum (Datenstand 25.05.2020; 00:00Uhr)  </vt:lpstr>
      <vt:lpstr>PowerPoint-Präsentation</vt:lpstr>
      <vt:lpstr>PowerPoint-Präsentation</vt:lpstr>
      <vt:lpstr>PowerPoint-Präsentation</vt:lpstr>
      <vt:lpstr>PowerPoint-Präsentation</vt:lpstr>
      <vt:lpstr>Aktuelle Ausbrüche (Infos aus den Landesbehörden) (Datenstand: 25.05.2020; 00:00)</vt:lpstr>
      <vt:lpstr>Geographische Verteilung in Deutschland, 25.05.2020</vt:lpstr>
      <vt:lpstr>PowerPoint-Präsentation</vt:lpstr>
      <vt:lpstr>PowerPoint-Präsentation</vt:lpstr>
      <vt:lpstr>Geographische Verteilung in Deutschland: 5-Tage-Inzidenz </vt:lpstr>
      <vt:lpstr>Geographische Verteilung in Deutschland: 3-Tage-Inzidenz </vt:lpstr>
      <vt:lpstr>Geographische Verteilung: 7-Tageskarte - Vergleich mit Vorwoche</vt:lpstr>
      <vt:lpstr>Vergleich KW20/KW19 pro Bundesland</vt:lpstr>
      <vt:lpstr>PowerPoint-Präsentation</vt:lpstr>
      <vt:lpstr>Trendanalyse der Landkreise</vt:lpstr>
      <vt:lpstr>Alters- &amp; Geschlechtsverteilung: Gesamtfälle (Datenstand: 25.05.2020. 00:00)</vt:lpstr>
      <vt:lpstr>Altersverteilung nach Meldewoche: Gesamtfälle  (Datenstand: 25.05.2020. 00:00)</vt:lpstr>
      <vt:lpstr>Alters- &amp; Geschlechtsverteilung: Todesfälle (Datenstand: 25.05.2020. 00:00)</vt:lpstr>
      <vt:lpstr>Todesfälle nach Altersgruppen; (Datenstand: 25.05.2020. 00:00)</vt:lpstr>
      <vt:lpstr>Alter, Geschlecht, Anteil der Hospitalisierten und der Anteil der Verstorbenen nach Meldewoche (Datenstand 19.05.2020, 0:00 Uhr)</vt:lpstr>
      <vt:lpstr>Übermittelte Fälle nach Tätigkeit oder Betreuung in Einrichtungen; (Datenstand: 25.05.2020. 0:00)</vt:lpstr>
      <vt:lpstr>PowerPoint-Präsentation</vt:lpstr>
      <vt:lpstr>PowerPoint-Präsentation</vt:lpstr>
      <vt:lpstr>Übermittelte COVID-19-Fälle nach Expositionsort  (Datenstand: 13.05.2020, 0:00 Uhr)</vt:lpstr>
      <vt:lpstr>DIVI Intensivregister; (Datenstand: 25.05.2020, 9:15)</vt:lpstr>
      <vt:lpstr>DIVI Intensivregister; (Datenstand: 25.05.2020, 09:15)</vt:lpstr>
      <vt:lpstr>Aktuelle Mobilität (Datenstand 18.05.2020)</vt:lpstr>
      <vt:lpstr>Aktuelle Mobilität (Datenstand 18.05.2020)</vt:lpstr>
      <vt:lpstr>Anzahl Labortestungen (Datenstand 19.05.2020)</vt:lpstr>
      <vt:lpstr>PowerPoint-Präsentation</vt:lpstr>
      <vt:lpstr>Anteil der positiven Testungen nach Datum der Probenentnahme für Deutschland (Datenstand 19.05.2020)</vt:lpstr>
      <vt:lpstr>Anteil der positiven Testungen nach Datum der Probenentnahme und Bundesland (Datenstand 19.05.2020)</vt:lpstr>
      <vt:lpstr>AGI, Stand 20. KW</vt:lpstr>
      <vt:lpstr>GrippeWeb – KW 20</vt:lpstr>
      <vt:lpstr>AGInfluenza ARE-Konsultationen KW 20</vt:lpstr>
      <vt:lpstr>PowerPoint-Präsentation</vt:lpstr>
      <vt:lpstr>ICOSARI – KW 19</vt:lpstr>
      <vt:lpstr>ICOSARI – KW 20</vt:lpstr>
      <vt:lpstr>Mobilitätsanalyse (Mobility Change) von Google mit 6 Kategorien und auch nach Bundesland (Datenstand: 16.05.2020)</vt:lpstr>
      <vt:lpstr>Mobilitätsanalyse – Teil 2</vt:lpstr>
      <vt:lpstr>PowerPoint-Präsentation</vt:lpstr>
      <vt:lpstr>Besuche pro Notaufnahme</vt:lpstr>
      <vt:lpstr>Besuche pro Notaufnahme</vt:lpstr>
      <vt:lpstr>Situation Report – Besucheranzahl Gesamt &amp; nach Altersgruppen</vt:lpstr>
      <vt:lpstr>AKTIN- Syndromische Surveillance in Notaufnahmen</vt:lpstr>
      <vt:lpstr>Situation Report – Besucheranzahl nach Triage Level</vt:lpstr>
      <vt:lpstr>Exzessmortalität Deutschland (destatis)</vt:lpstr>
      <vt:lpstr>PowerPoint-Präsentation</vt:lpstr>
      <vt:lpstr>Daten für Deutschland</vt:lpstr>
      <vt:lpstr>EUROMOMO-Woche 20: Weekly Z-Score by country</vt:lpstr>
      <vt:lpstr>EUROMOMO-Woche 20: Weekly Z-Score by country</vt:lpstr>
      <vt:lpstr>PowerPoint-Präsentation</vt:lpstr>
      <vt:lpstr>PowerPoint-Präsentation</vt:lpstr>
      <vt:lpstr>PowerPoint-Präsentation</vt:lpstr>
      <vt:lpstr>PowerPoint-Präsentation</vt:lpstr>
      <vt:lpstr>PowerPoint-Präsentation</vt:lpstr>
      <vt:lpstr>COVID-Ausbruchgeschehen Landkreis Greiz (TH)</vt:lpstr>
      <vt:lpstr>Ausbruchsgeschehen auf Fleischverarbeitenden Betrieben : Landkreis Coesfeld (NW)</vt:lpstr>
      <vt:lpstr>Ausbruchsgeschehen auf Fleischverarbeitenden Betrieben:  Landkreis Enzkreis (BW)</vt:lpstr>
      <vt:lpstr>Ausbruchsgeschehen bei Mitarbeitern des DPD, Heinsberg </vt:lpstr>
      <vt:lpstr>COVID-19 Erkrankungen bei Fernfahrern </vt:lpstr>
      <vt:lpstr>Mein Schiff 3</vt:lpstr>
      <vt:lpstr>PowerPoint-Präsentation</vt:lpstr>
      <vt:lpstr>Detailinfos</vt:lpstr>
      <vt:lpstr>PowerPoint-Präsentation</vt:lpstr>
      <vt:lpstr>Amtshilfeersuchen I</vt:lpstr>
      <vt:lpstr>Amtshilfeersuchen 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Meinen, Anika</cp:lastModifiedBy>
  <cp:revision>1777</cp:revision>
  <cp:lastPrinted>2020-05-19T07:22:22Z</cp:lastPrinted>
  <dcterms:created xsi:type="dcterms:W3CDTF">2015-11-02T12:29:13Z</dcterms:created>
  <dcterms:modified xsi:type="dcterms:W3CDTF">2020-05-25T10:10:26Z</dcterms:modified>
</cp:coreProperties>
</file>