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7" r:id="rId2"/>
    <p:sldId id="642" r:id="rId3"/>
    <p:sldId id="643" r:id="rId4"/>
    <p:sldId id="570" r:id="rId5"/>
    <p:sldId id="568" r:id="rId6"/>
    <p:sldId id="648" r:id="rId7"/>
    <p:sldId id="573" r:id="rId8"/>
    <p:sldId id="544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045AA6"/>
    <a:srgbClr val="367BB8"/>
    <a:srgbClr val="4D8AD2"/>
    <a:srgbClr val="D0D8E8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8" autoAdjust="0"/>
    <p:restoredTop sz="89738" autoAdjust="0"/>
  </p:normalViewPr>
  <p:slideViewPr>
    <p:cSldViewPr snapToGrid="0" snapToObjects="1">
      <p:cViewPr>
        <p:scale>
          <a:sx n="100" d="100"/>
          <a:sy n="100" d="100"/>
        </p:scale>
        <p:origin x="-152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Mittwochs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4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82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25.05.2020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96770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25.05.2020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178.570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+289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8.257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161.200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56003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25.05.2020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873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-16</a:t>
                      </a:r>
                      <a:endParaRPr lang="de-DE" sz="1200" dirty="0" smtClean="0"/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-15</a:t>
                      </a:r>
                      <a:endParaRPr lang="de-DE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24.05.2020)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</a:t>
            </a:r>
            <a:r>
              <a:rPr lang="de-DE" sz="1200" b="1" dirty="0" smtClean="0">
                <a:solidFill>
                  <a:srgbClr val="045AA6"/>
                </a:solidFill>
              </a:rPr>
              <a:t>der Reproduktionszahl (R):  </a:t>
            </a:r>
          </a:p>
          <a:p>
            <a:pPr lvl="1"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24.05.2020: 		0,94 </a:t>
            </a:r>
            <a:r>
              <a:rPr lang="de-DE" sz="1200" b="1" dirty="0">
                <a:solidFill>
                  <a:srgbClr val="045AA6"/>
                </a:solidFill>
              </a:rPr>
              <a:t>(95%-</a:t>
            </a:r>
            <a:r>
              <a:rPr lang="de-DE" sz="1200" b="1" dirty="0" smtClean="0">
                <a:solidFill>
                  <a:srgbClr val="045AA6"/>
                </a:solidFill>
              </a:rPr>
              <a:t>Präzisionsintervall: 0,75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1,16)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25.05.2020:		noch nicht berichtet</a:t>
            </a:r>
            <a:endParaRPr lang="de-DE" sz="1100" dirty="0" smtClean="0"/>
          </a:p>
          <a:p>
            <a:pPr marL="914400" lvl="2" indent="0">
              <a:spcBef>
                <a:spcPts val="300"/>
              </a:spcBef>
              <a:buNone/>
            </a:pPr>
            <a:endParaRPr lang="de-DE" sz="1050" dirty="0" smtClean="0"/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24.05.2020: 		0,93 </a:t>
            </a:r>
            <a:r>
              <a:rPr lang="de-DE" sz="1200" b="1" dirty="0">
                <a:solidFill>
                  <a:srgbClr val="045AA6"/>
                </a:solidFill>
              </a:rPr>
              <a:t>(95%-Präzisionsintervall: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0,83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1,03)</a:t>
            </a:r>
            <a:endParaRPr lang="de-DE" sz="1200" b="1" dirty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25.05.2020:    	noch </a:t>
            </a:r>
            <a:r>
              <a:rPr lang="de-DE" sz="1200" b="1" dirty="0">
                <a:solidFill>
                  <a:srgbClr val="FF0000"/>
                </a:solidFill>
              </a:rPr>
              <a:t>nicht </a:t>
            </a:r>
            <a:r>
              <a:rPr lang="de-DE" sz="1200" b="1" dirty="0" smtClean="0">
                <a:solidFill>
                  <a:srgbClr val="FF0000"/>
                </a:solidFill>
              </a:rPr>
              <a:t>berichtet</a:t>
            </a:r>
            <a:endParaRPr lang="de-DE" sz="1400" dirty="0">
              <a:solidFill>
                <a:srgbClr val="FF0000"/>
              </a:solidFill>
            </a:endParaRPr>
          </a:p>
          <a:p>
            <a:pPr marL="742950" lvl="2" indent="-342900"/>
            <a:endParaRPr lang="de-DE" sz="1400" dirty="0"/>
          </a:p>
          <a:p>
            <a:pPr marL="742950" lvl="2" indent="-342900"/>
            <a:endParaRPr lang="de-DE" sz="1400" dirty="0" smtClean="0"/>
          </a:p>
          <a:p>
            <a:pPr lvl="2"/>
            <a:endParaRPr lang="de-DE" sz="1400" dirty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681859" y="6539459"/>
            <a:ext cx="237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Stand: 25.05.2020 00:00 Uhr</a:t>
            </a:r>
            <a:endParaRPr lang="de-DE" sz="1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46531"/>
              </p:ext>
            </p:extLst>
          </p:nvPr>
        </p:nvGraphicFramePr>
        <p:xfrm>
          <a:off x="172719" y="975360"/>
          <a:ext cx="8798560" cy="4996762"/>
        </p:xfrm>
        <a:graphic>
          <a:graphicData uri="http://schemas.openxmlformats.org/drawingml/2006/table">
            <a:tbl>
              <a:tblPr/>
              <a:tblGrid>
                <a:gridCol w="1861362"/>
                <a:gridCol w="1063635"/>
                <a:gridCol w="787499"/>
                <a:gridCol w="1084090"/>
                <a:gridCol w="1032954"/>
                <a:gridCol w="1202177"/>
                <a:gridCol w="846139"/>
                <a:gridCol w="920704"/>
              </a:tblGrid>
              <a:tr h="4463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141" marR="9141" marT="91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141" marR="9141" marT="9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9141" marR="9141" marT="91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141" marR="9141" marT="914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25.05.2020.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24.05.2020)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62516" y="1487169"/>
            <a:ext cx="7219950" cy="44469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38554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45914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3.395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5" y="1373077"/>
            <a:ext cx="7414452" cy="52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4017" y="198335"/>
            <a:ext cx="7461233" cy="615553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1" y="1104900"/>
            <a:ext cx="7016343" cy="4960949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74606"/>
              </p:ext>
            </p:extLst>
          </p:nvPr>
        </p:nvGraphicFramePr>
        <p:xfrm>
          <a:off x="3712999" y="5273675"/>
          <a:ext cx="5298234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915516"/>
                <a:gridCol w="390525"/>
                <a:gridCol w="38296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Landkreis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BL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Anmerkungen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SK Regensburg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BY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Ausbruch in Gemeinschaftsunterkunft für Asylsuchende, Reihentestungen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LK Lichtenfels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BY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Ausbruch in Pflegeheim mit &gt; 20 </a:t>
                      </a:r>
                      <a:r>
                        <a:rPr lang="de-DE" sz="1000" dirty="0" smtClean="0">
                          <a:effectLst/>
                        </a:rPr>
                        <a:t>Fällen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LK Coburg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BY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Mehrere Pflegeeinrichtungen betroffen, teilweise in Zusammenhang mit Dialyse. 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LK Sonneberg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TH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Ausbrüche in Altenheimen, Dialyse und Krankenhaus</a:t>
                      </a:r>
                      <a:r>
                        <a:rPr lang="de-DE" sz="1000" dirty="0" smtClean="0">
                          <a:effectLst/>
                        </a:rPr>
                        <a:t>,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 (</a:t>
            </a:r>
            <a:r>
              <a:rPr lang="de-DE" sz="2000" dirty="0">
                <a:solidFill>
                  <a:schemeClr val="bg1"/>
                </a:solidFill>
              </a:rPr>
              <a:t>I</a:t>
            </a:r>
            <a:r>
              <a:rPr lang="de-DE" sz="2000" dirty="0" smtClean="0">
                <a:solidFill>
                  <a:schemeClr val="bg1"/>
                </a:solidFill>
              </a:rPr>
              <a:t>nfos aus den Landesbehörden)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</a:t>
            </a:r>
            <a:r>
              <a:rPr lang="de-DE" sz="1400" dirty="0">
                <a:solidFill>
                  <a:schemeClr val="bg1"/>
                </a:solidFill>
              </a:rPr>
              <a:t>: </a:t>
            </a:r>
            <a:r>
              <a:rPr lang="de-DE" sz="1400" dirty="0" smtClean="0">
                <a:solidFill>
                  <a:schemeClr val="bg1"/>
                </a:solidFill>
              </a:rPr>
              <a:t>25.05.2020</a:t>
            </a:r>
            <a:r>
              <a:rPr lang="de-DE" sz="1400" dirty="0">
                <a:solidFill>
                  <a:schemeClr val="bg1"/>
                </a:solidFill>
              </a:rPr>
              <a:t>;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00:00)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1072" y="1333500"/>
            <a:ext cx="85743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Restaurantausbruch LK Leer, NI</a:t>
            </a:r>
          </a:p>
          <a:p>
            <a:r>
              <a:rPr lang="de-DE" sz="1400" b="1" u="sng" dirty="0" smtClean="0"/>
              <a:t>(Stand </a:t>
            </a:r>
            <a:r>
              <a:rPr lang="de-DE" sz="1400" b="1" u="sng" dirty="0"/>
              <a:t>24.05.2020; </a:t>
            </a:r>
            <a:r>
              <a:rPr lang="de-DE" sz="1400" b="1" u="sng" dirty="0" smtClean="0"/>
              <a:t>12:57 </a:t>
            </a:r>
            <a:r>
              <a:rPr lang="de-DE" sz="1400" b="1" u="sng" dirty="0"/>
              <a:t>Uhr) </a:t>
            </a:r>
            <a:r>
              <a:rPr lang="de-DE" sz="1400" b="1" u="sng" dirty="0">
                <a:sym typeface="Wingdings" panose="05000000000000000000" pitchFamily="2" charset="2"/>
              </a:rPr>
              <a:t> Info </a:t>
            </a:r>
            <a:r>
              <a:rPr lang="de-DE" sz="1400" b="1" u="sng" dirty="0" smtClean="0">
                <a:sym typeface="Wingdings" panose="05000000000000000000" pitchFamily="2" charset="2"/>
              </a:rPr>
              <a:t>NLGA Niedersachsen</a:t>
            </a:r>
            <a:r>
              <a:rPr lang="de-DE" sz="1400" b="1" u="sng" dirty="0" smtClean="0"/>
              <a:t>: </a:t>
            </a:r>
            <a:endParaRPr lang="de-DE" sz="1400" b="1" u="sng" dirty="0"/>
          </a:p>
          <a:p>
            <a:r>
              <a:rPr lang="de-DE" dirty="0" smtClean="0"/>
              <a:t>Im </a:t>
            </a:r>
            <a:r>
              <a:rPr lang="de-DE" dirty="0"/>
              <a:t>LK Leer kam es zu einer Häufung von COVID-19-Fällen bei Teilnehmern </a:t>
            </a:r>
            <a:r>
              <a:rPr lang="de-DE" b="1" dirty="0"/>
              <a:t>einer geschlossenen Gesellschaft </a:t>
            </a:r>
            <a:r>
              <a:rPr lang="de-DE" dirty="0"/>
              <a:t>in einem wiedereröffneten Restaurant. </a:t>
            </a:r>
          </a:p>
          <a:p>
            <a:r>
              <a:rPr lang="de-DE" dirty="0"/>
              <a:t>Nach Ermittlungen des Gesundheitsamt gab es Hinweise, dass Kontaktbeschränkungen nicht eingehalten wurden. </a:t>
            </a:r>
            <a:r>
              <a:rPr lang="de-DE" dirty="0" smtClean="0"/>
              <a:t>Diesen </a:t>
            </a:r>
            <a:r>
              <a:rPr lang="de-DE" dirty="0"/>
              <a:t>Hinweisen wird derzeit weiter nachgegangen.</a:t>
            </a:r>
          </a:p>
          <a:p>
            <a:r>
              <a:rPr lang="de-DE" dirty="0"/>
              <a:t>Mit Stand des 23.05.2020 wurden </a:t>
            </a:r>
            <a:r>
              <a:rPr lang="de-DE" dirty="0" smtClean="0"/>
              <a:t>9* </a:t>
            </a:r>
            <a:r>
              <a:rPr lang="de-DE" dirty="0"/>
              <a:t>Teilnehmer (25%) positiv getestet; für </a:t>
            </a:r>
            <a:r>
              <a:rPr lang="de-DE" dirty="0" smtClean="0"/>
              <a:t>70 Kontaktpersonen </a:t>
            </a:r>
            <a:r>
              <a:rPr lang="de-DE" dirty="0"/>
              <a:t>wurde eine Quarantäne angeordnet</a:t>
            </a:r>
            <a:r>
              <a:rPr lang="de-DE" dirty="0" smtClean="0"/>
              <a:t>.</a:t>
            </a:r>
          </a:p>
          <a:p>
            <a:r>
              <a:rPr lang="de-DE" sz="1400" b="1" dirty="0" smtClean="0">
                <a:solidFill>
                  <a:srgbClr val="FF0000"/>
                </a:solidFill>
              </a:rPr>
              <a:t>*laut NDR: 18 Fälle</a:t>
            </a:r>
          </a:p>
          <a:p>
            <a:endParaRPr lang="de-DE" sz="1400" b="1" dirty="0">
              <a:solidFill>
                <a:srgbClr val="FF0000"/>
              </a:solidFill>
            </a:endParaRPr>
          </a:p>
          <a:p>
            <a:r>
              <a:rPr lang="de-DE" b="1" u="sng" dirty="0" smtClean="0"/>
              <a:t>Gottesdienst, Frankfurt am Main, HE</a:t>
            </a:r>
          </a:p>
          <a:p>
            <a:r>
              <a:rPr lang="de-DE" sz="1400" b="1" u="sng" dirty="0" smtClean="0"/>
              <a:t>(</a:t>
            </a:r>
            <a:r>
              <a:rPr lang="de-DE" sz="1400" b="1" u="sng" dirty="0"/>
              <a:t>Stand 24.05.2020; 16:10 Uhr) </a:t>
            </a:r>
            <a:r>
              <a:rPr lang="de-DE" sz="1400" b="1" u="sng" dirty="0">
                <a:sym typeface="Wingdings" panose="05000000000000000000" pitchFamily="2" charset="2"/>
              </a:rPr>
              <a:t> Info des Hessischen Ministeriums für Soziales und Integration Krisenstab Corona</a:t>
            </a:r>
            <a:r>
              <a:rPr lang="de-DE" sz="1400" b="1" u="sng" dirty="0" smtClean="0"/>
              <a:t>: </a:t>
            </a:r>
          </a:p>
          <a:p>
            <a:r>
              <a:rPr lang="de-DE" dirty="0" smtClean="0"/>
              <a:t>Aktuell </a:t>
            </a:r>
            <a:r>
              <a:rPr lang="de-DE" dirty="0"/>
              <a:t>wird ein COVID-19-Ausbruchsgeschehen im Umfeld einer freien </a:t>
            </a:r>
            <a:r>
              <a:rPr lang="de-DE" dirty="0" err="1"/>
              <a:t>baptistischen</a:t>
            </a:r>
            <a:r>
              <a:rPr lang="de-DE" dirty="0"/>
              <a:t> Gemeinde in Frankfurt  untersucht. Eine Testung der ermittelten Kontaktpersonen auf SARS-CoV-2, die bisher aus Frankfurt und drei umgebenden Landkreisen stammen, wurde veranlasst. Bisher wurden 109 Fälle identifiziert und im elektronischen Meldesystem erfasst, davon erfüllen 107 die RKI-Referenzdefinition. Die Ermittlungen zu den Umständen des Ausbruchs dauern noch an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 descr="Status KoNa_1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3" y="981074"/>
            <a:ext cx="7415741" cy="52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75318" y="1764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Überlastungsanzeigen 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</a:t>
            </a:r>
            <a:r>
              <a:rPr lang="de-DE" sz="1600" dirty="0" smtClean="0">
                <a:solidFill>
                  <a:schemeClr val="bg1"/>
                </a:solidFill>
              </a:rPr>
              <a:t>aus dem Bericht vom 19.05.2020)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/>
              <a:t>(Datenstand 19.05.2020)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6746" y="5901444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20  gaben 27 Labore einen Rückstau von insgesamt  1379 abzuarbeitenden Proben an. 36 Labore nannten Lieferschwierigkeiten für Reagenzien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96198"/>
              </p:ext>
            </p:extLst>
          </p:nvPr>
        </p:nvGraphicFramePr>
        <p:xfrm>
          <a:off x="286746" y="1066752"/>
          <a:ext cx="5834380" cy="2804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35"/>
                <a:gridCol w="1170305"/>
                <a:gridCol w="1292860"/>
                <a:gridCol w="2037080"/>
              </a:tblGrid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 einschließlich KW10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 (3,1%)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 (5,9%)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 (6,8%)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 (8,7%)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 (9,0%)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30.728 (8,1%)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21.993 (6,7%)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18.052 (5,0%)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12.585 (3,9%)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402.044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10.746 (2,7%)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425.842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7.060 (1,7%)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3.595.059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204.757 (5,7%)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21371"/>
              </p:ext>
            </p:extLst>
          </p:nvPr>
        </p:nvGraphicFramePr>
        <p:xfrm>
          <a:off x="286746" y="4251436"/>
          <a:ext cx="7984964" cy="155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169"/>
                <a:gridCol w="648481"/>
                <a:gridCol w="600969"/>
                <a:gridCol w="600969"/>
                <a:gridCol w="600969"/>
                <a:gridCol w="600969"/>
                <a:gridCol w="600969"/>
                <a:gridCol w="600969"/>
                <a:gridCol w="601625"/>
                <a:gridCol w="601625"/>
                <a:gridCol w="601625"/>
                <a:gridCol w="6016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KW, für die die Angabe prognostisch erfolgt ist: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KW21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Neu ab KW15: wöchentliche Kapazität anhand von Wochenarbeitstagen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1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Bildschirmpräsentation (4:3)</PresentationFormat>
  <Paragraphs>374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COVID-19:   Lage National, 25.05.2020  Informationen für den Krisenstab</vt:lpstr>
      <vt:lpstr>PowerPoint-Präsentation</vt:lpstr>
      <vt:lpstr>PowerPoint-Präsentation</vt:lpstr>
      <vt:lpstr>PowerPoint-Präsentation</vt:lpstr>
      <vt:lpstr>PowerPoint-Präsentation</vt:lpstr>
      <vt:lpstr>Aktuelle Ausbrüche (Infos aus den Landesbehörden) (Datenstand: 25.05.2020; 00:00)</vt:lpstr>
      <vt:lpstr>PowerPoint-Präsentation</vt:lpstr>
      <vt:lpstr>Anzahl Labortestungen (Datenstand 19.05.2020)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1781</cp:revision>
  <cp:lastPrinted>2020-05-19T07:22:22Z</cp:lastPrinted>
  <dcterms:created xsi:type="dcterms:W3CDTF">2015-11-02T12:29:13Z</dcterms:created>
  <dcterms:modified xsi:type="dcterms:W3CDTF">2020-05-26T14:04:50Z</dcterms:modified>
</cp:coreProperties>
</file>