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427" r:id="rId2"/>
    <p:sldId id="642" r:id="rId3"/>
    <p:sldId id="431" r:id="rId4"/>
    <p:sldId id="430" r:id="rId5"/>
    <p:sldId id="494" r:id="rId6"/>
    <p:sldId id="559" r:id="rId7"/>
    <p:sldId id="470" r:id="rId8"/>
    <p:sldId id="500" r:id="rId9"/>
    <p:sldId id="643" r:id="rId10"/>
    <p:sldId id="498" r:id="rId11"/>
    <p:sldId id="648" r:id="rId12"/>
    <p:sldId id="653" r:id="rId13"/>
    <p:sldId id="437" r:id="rId14"/>
    <p:sldId id="570" r:id="rId15"/>
    <p:sldId id="568" r:id="rId16"/>
    <p:sldId id="439" r:id="rId17"/>
    <p:sldId id="440" r:id="rId18"/>
    <p:sldId id="441" r:id="rId19"/>
    <p:sldId id="555" r:id="rId20"/>
    <p:sldId id="534" r:id="rId21"/>
    <p:sldId id="442" r:id="rId22"/>
    <p:sldId id="433" r:id="rId23"/>
    <p:sldId id="508" r:id="rId24"/>
    <p:sldId id="550" r:id="rId25"/>
    <p:sldId id="435" r:id="rId26"/>
    <p:sldId id="574" r:id="rId27"/>
    <p:sldId id="553" r:id="rId28"/>
    <p:sldId id="644" r:id="rId29"/>
    <p:sldId id="538" r:id="rId30"/>
    <p:sldId id="432" r:id="rId31"/>
    <p:sldId id="515" r:id="rId32"/>
    <p:sldId id="497" r:id="rId33"/>
    <p:sldId id="633" r:id="rId34"/>
    <p:sldId id="634" r:id="rId35"/>
    <p:sldId id="544" r:id="rId36"/>
    <p:sldId id="547" r:id="rId37"/>
    <p:sldId id="545" r:id="rId38"/>
    <p:sldId id="546" r:id="rId39"/>
    <p:sldId id="635" r:id="rId40"/>
    <p:sldId id="636" r:id="rId41"/>
    <p:sldId id="637" r:id="rId42"/>
    <p:sldId id="638" r:id="rId43"/>
    <p:sldId id="639" r:id="rId44"/>
    <p:sldId id="640" r:id="rId45"/>
    <p:sldId id="481" r:id="rId46"/>
    <p:sldId id="482" r:id="rId47"/>
    <p:sldId id="504" r:id="rId48"/>
    <p:sldId id="513" r:id="rId49"/>
    <p:sldId id="646" r:id="rId50"/>
    <p:sldId id="512" r:id="rId51"/>
    <p:sldId id="511" r:id="rId52"/>
    <p:sldId id="514" r:id="rId53"/>
    <p:sldId id="505" r:id="rId54"/>
    <p:sldId id="627" r:id="rId55"/>
    <p:sldId id="645" r:id="rId56"/>
    <p:sldId id="628" r:id="rId57"/>
    <p:sldId id="629" r:id="rId58"/>
    <p:sldId id="593" r:id="rId59"/>
    <p:sldId id="649" r:id="rId60"/>
    <p:sldId id="650" r:id="rId61"/>
    <p:sldId id="651" r:id="rId62"/>
    <p:sldId id="652" r:id="rId63"/>
    <p:sldId id="578" r:id="rId64"/>
    <p:sldId id="569" r:id="rId65"/>
    <p:sldId id="577" r:id="rId66"/>
    <p:sldId id="631" r:id="rId67"/>
    <p:sldId id="632" r:id="rId68"/>
    <p:sldId id="564" r:id="rId69"/>
    <p:sldId id="572" r:id="rId70"/>
    <p:sldId id="647" r:id="rId71"/>
    <p:sldId id="573" r:id="rId72"/>
    <p:sldId id="450" r:id="rId73"/>
    <p:sldId id="549" r:id="rId74"/>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99"/>
    <a:srgbClr val="045AA6"/>
    <a:srgbClr val="367BB8"/>
    <a:srgbClr val="4D8AD2"/>
    <a:srgbClr val="D0D8E8"/>
    <a:srgbClr val="66A8DD"/>
    <a:srgbClr val="006EC7"/>
    <a:srgbClr val="E9EDF4"/>
    <a:srgbClr val="338B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8" autoAdjust="0"/>
    <p:restoredTop sz="89738" autoAdjust="0"/>
  </p:normalViewPr>
  <p:slideViewPr>
    <p:cSldViewPr snapToGrid="0" snapToObjects="1">
      <p:cViewPr>
        <p:scale>
          <a:sx n="100" d="100"/>
          <a:sy n="100" d="100"/>
        </p:scale>
        <p:origin x="-2052" y="-51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97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1"/>
            <a:ext cx="2945659" cy="496411"/>
          </a:xfrm>
          <a:prstGeom prst="rect">
            <a:avLst/>
          </a:prstGeom>
        </p:spPr>
        <p:txBody>
          <a:bodyPr vert="horz" lIns="91569" tIns="45785" rIns="91569" bIns="45785" rtlCol="0"/>
          <a:lstStyle>
            <a:lvl1pPr algn="l">
              <a:defRPr sz="1200"/>
            </a:lvl1pPr>
          </a:lstStyle>
          <a:p>
            <a:endParaRPr lang="de-DE"/>
          </a:p>
        </p:txBody>
      </p:sp>
      <p:sp>
        <p:nvSpPr>
          <p:cNvPr id="3" name="Datumsplatzhalter 2"/>
          <p:cNvSpPr>
            <a:spLocks noGrp="1"/>
          </p:cNvSpPr>
          <p:nvPr>
            <p:ph type="dt" sz="quarter" idx="1"/>
          </p:nvPr>
        </p:nvSpPr>
        <p:spPr>
          <a:xfrm>
            <a:off x="3850445" y="1"/>
            <a:ext cx="2945659" cy="496411"/>
          </a:xfrm>
          <a:prstGeom prst="rect">
            <a:avLst/>
          </a:prstGeom>
        </p:spPr>
        <p:txBody>
          <a:bodyPr vert="horz" lIns="91569" tIns="45785" rIns="91569" bIns="45785" rtlCol="0"/>
          <a:lstStyle>
            <a:lvl1pPr algn="r">
              <a:defRPr sz="1200"/>
            </a:lvl1pPr>
          </a:lstStyle>
          <a:p>
            <a:fld id="{112A5B09-A9A8-2644-9E6D-705AA413DA79}" type="datetimeFigureOut">
              <a:rPr lang="de-DE" smtClean="0"/>
              <a:t>26.05.2020</a:t>
            </a:fld>
            <a:endParaRPr lang="de-DE"/>
          </a:p>
        </p:txBody>
      </p:sp>
      <p:sp>
        <p:nvSpPr>
          <p:cNvPr id="4" name="Fußzeilenplatzhalter 3"/>
          <p:cNvSpPr>
            <a:spLocks noGrp="1"/>
          </p:cNvSpPr>
          <p:nvPr>
            <p:ph type="ftr" sz="quarter" idx="2"/>
          </p:nvPr>
        </p:nvSpPr>
        <p:spPr>
          <a:xfrm>
            <a:off x="1" y="9430091"/>
            <a:ext cx="2945659" cy="496411"/>
          </a:xfrm>
          <a:prstGeom prst="rect">
            <a:avLst/>
          </a:prstGeom>
        </p:spPr>
        <p:txBody>
          <a:bodyPr vert="horz" lIns="91569" tIns="45785" rIns="91569" bIns="45785" rtlCol="0" anchor="b"/>
          <a:lstStyle>
            <a:lvl1pPr algn="l">
              <a:defRPr sz="1200"/>
            </a:lvl1pPr>
          </a:lstStyle>
          <a:p>
            <a:endParaRPr lang="de-DE"/>
          </a:p>
        </p:txBody>
      </p:sp>
      <p:sp>
        <p:nvSpPr>
          <p:cNvPr id="5" name="Foliennummernplatzhalter 4"/>
          <p:cNvSpPr>
            <a:spLocks noGrp="1"/>
          </p:cNvSpPr>
          <p:nvPr>
            <p:ph type="sldNum" sz="quarter" idx="3"/>
          </p:nvPr>
        </p:nvSpPr>
        <p:spPr>
          <a:xfrm>
            <a:off x="3850445" y="9430091"/>
            <a:ext cx="2945659" cy="496411"/>
          </a:xfrm>
          <a:prstGeom prst="rect">
            <a:avLst/>
          </a:prstGeom>
        </p:spPr>
        <p:txBody>
          <a:bodyPr vert="horz" lIns="91569" tIns="45785" rIns="91569" bIns="45785"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1"/>
            <a:ext cx="2945659" cy="496411"/>
          </a:xfrm>
          <a:prstGeom prst="rect">
            <a:avLst/>
          </a:prstGeom>
        </p:spPr>
        <p:txBody>
          <a:bodyPr vert="horz" lIns="91569" tIns="45785" rIns="91569" bIns="45785" rtlCol="0"/>
          <a:lstStyle>
            <a:lvl1pPr algn="l">
              <a:defRPr sz="1200"/>
            </a:lvl1pPr>
          </a:lstStyle>
          <a:p>
            <a:endParaRPr lang="de-DE"/>
          </a:p>
        </p:txBody>
      </p:sp>
      <p:sp>
        <p:nvSpPr>
          <p:cNvPr id="3" name="Datumsplatzhalter 2"/>
          <p:cNvSpPr>
            <a:spLocks noGrp="1"/>
          </p:cNvSpPr>
          <p:nvPr>
            <p:ph type="dt" idx="1"/>
          </p:nvPr>
        </p:nvSpPr>
        <p:spPr>
          <a:xfrm>
            <a:off x="3850445" y="1"/>
            <a:ext cx="2945659" cy="496411"/>
          </a:xfrm>
          <a:prstGeom prst="rect">
            <a:avLst/>
          </a:prstGeom>
        </p:spPr>
        <p:txBody>
          <a:bodyPr vert="horz" lIns="91569" tIns="45785" rIns="91569" bIns="45785" rtlCol="0"/>
          <a:lstStyle>
            <a:lvl1pPr algn="r">
              <a:defRPr sz="1200"/>
            </a:lvl1pPr>
          </a:lstStyle>
          <a:p>
            <a:fld id="{03B55E56-2990-C745-88B9-6378D75E0E12}" type="datetimeFigureOut">
              <a:rPr lang="de-DE" smtClean="0"/>
              <a:t>26.05.2020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69" tIns="45785" rIns="91569" bIns="45785" rtlCol="0" anchor="ctr"/>
          <a:lstStyle/>
          <a:p>
            <a:endParaRPr lang="de-DE"/>
          </a:p>
        </p:txBody>
      </p:sp>
      <p:sp>
        <p:nvSpPr>
          <p:cNvPr id="5" name="Notizenplatzhalter 4"/>
          <p:cNvSpPr>
            <a:spLocks noGrp="1"/>
          </p:cNvSpPr>
          <p:nvPr>
            <p:ph type="body" sz="quarter" idx="3"/>
          </p:nvPr>
        </p:nvSpPr>
        <p:spPr>
          <a:xfrm>
            <a:off x="679768" y="4715908"/>
            <a:ext cx="5438140" cy="4467701"/>
          </a:xfrm>
          <a:prstGeom prst="rect">
            <a:avLst/>
          </a:prstGeom>
        </p:spPr>
        <p:txBody>
          <a:bodyPr vert="horz" lIns="91569" tIns="45785" rIns="91569" bIns="45785"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30091"/>
            <a:ext cx="2945659" cy="496411"/>
          </a:xfrm>
          <a:prstGeom prst="rect">
            <a:avLst/>
          </a:prstGeom>
        </p:spPr>
        <p:txBody>
          <a:bodyPr vert="horz" lIns="91569" tIns="45785" rIns="91569" bIns="45785" rtlCol="0" anchor="b"/>
          <a:lstStyle>
            <a:lvl1pPr algn="l">
              <a:defRPr sz="1200"/>
            </a:lvl1pPr>
          </a:lstStyle>
          <a:p>
            <a:endParaRPr lang="de-DE"/>
          </a:p>
        </p:txBody>
      </p:sp>
      <p:sp>
        <p:nvSpPr>
          <p:cNvPr id="7" name="Foliennummernplatzhalter 6"/>
          <p:cNvSpPr>
            <a:spLocks noGrp="1"/>
          </p:cNvSpPr>
          <p:nvPr>
            <p:ph type="sldNum" sz="quarter" idx="5"/>
          </p:nvPr>
        </p:nvSpPr>
        <p:spPr>
          <a:xfrm>
            <a:off x="3850445" y="9430091"/>
            <a:ext cx="2945659" cy="496411"/>
          </a:xfrm>
          <a:prstGeom prst="rect">
            <a:avLst/>
          </a:prstGeom>
        </p:spPr>
        <p:txBody>
          <a:bodyPr vert="horz" lIns="91569" tIns="45785" rIns="91569" bIns="45785"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hlinkClick r:id="rId3"/>
              </a:rPr>
              <a:t>S:\Projekte\RKI_nCoV-Lage\2.Themen\2.1.Epidemiologie\Nowcasting\Do-Files\pics\Surveillance </a:t>
            </a:r>
            <a:endParaRPr lang="de-DE" dirty="0" smtClean="0"/>
          </a:p>
          <a:p>
            <a:endParaRPr lang="de-DE" u="sng" dirty="0"/>
          </a:p>
          <a:p>
            <a:r>
              <a:rPr lang="de-DE" dirty="0"/>
              <a:t>Ordner BL</a:t>
            </a:r>
          </a:p>
          <a:p>
            <a:r>
              <a:rPr lang="de-DE" dirty="0"/>
              <a:t>Excel-Tabelle </a:t>
            </a:r>
            <a:r>
              <a:rPr lang="de-DE" dirty="0" err="1"/>
              <a:t>Nowcast_BL</a:t>
            </a:r>
            <a:r>
              <a:rPr lang="de-DE" dirty="0"/>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a:p>
            <a:pPr defTabSz="457843">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a:p>
            <a:pPr defTabSz="457843">
              <a:defRPr/>
            </a:pPr>
            <a:endParaRPr lang="de-DE" dirty="0"/>
          </a:p>
          <a:p>
            <a:pPr defTabSz="457843">
              <a:defRPr/>
            </a:pPr>
            <a:r>
              <a:rPr lang="de-DE" dirty="0" smtClean="0"/>
              <a:t>Quelle: Ordner des aktuellen Lageberichts S:\Projekte\RKI_nCoV-Lage\3.Kommunikation\3.7.Lageberichte</a:t>
            </a:r>
          </a:p>
          <a:p>
            <a:pPr defTabSz="457843">
              <a:defRPr/>
            </a:pPr>
            <a:r>
              <a:rPr lang="de-DE" dirty="0" err="1" smtClean="0"/>
              <a:t>Linelist</a:t>
            </a:r>
            <a:r>
              <a:rPr lang="de-DE" dirty="0" smtClean="0"/>
              <a:t> Reiter </a:t>
            </a:r>
            <a:r>
              <a:rPr lang="de-DE" dirty="0" smtClean="0"/>
              <a:t>Alter-Geschlecht</a:t>
            </a:r>
          </a:p>
          <a:p>
            <a:pPr defTabSz="457843">
              <a:defRPr/>
            </a:pPr>
            <a:endParaRPr lang="de-DE" dirty="0" smtClean="0"/>
          </a:p>
          <a:p>
            <a:pPr defTabSz="457843">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875" indent="-228875" defTabSz="457748">
              <a:buFontTx/>
              <a:buAutoNum type="arabicPeriod"/>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Quelle</a:t>
            </a:r>
            <a:r>
              <a:rPr lang="de-DE" dirty="0" smtClean="0"/>
              <a:t>: Ordner des aktuellen Lageberichts S:\Projekte\RKI_nCoV-Lage\3.Kommunikation\3.7.Lageberichte</a:t>
            </a:r>
          </a:p>
          <a:p>
            <a:pPr defTabSz="457843">
              <a:defRPr/>
            </a:pPr>
            <a:r>
              <a:rPr lang="de-DE" dirty="0" smtClean="0"/>
              <a:t>Reiter AG10-Meldewoche</a:t>
            </a:r>
          </a:p>
          <a:p>
            <a:pPr defTabSz="457843">
              <a:defRPr/>
            </a:pPr>
            <a:endParaRPr lang="de-DE" dirty="0" smtClean="0"/>
          </a:p>
          <a:p>
            <a:pPr defTabSz="457843">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Quelle: Ordner des aktuellen Lageberichts S:\Projekte\RKI_nCoV-Lage\3.Kommunikation\3.7.Lageberichte</a:t>
            </a:r>
          </a:p>
          <a:p>
            <a:pPr defTabSz="457843">
              <a:defRPr/>
            </a:pPr>
            <a:r>
              <a:rPr lang="de-DE" dirty="0" smtClean="0"/>
              <a:t>Reiter Todesfälle für Angaben in der linken Tabelle</a:t>
            </a:r>
          </a:p>
          <a:p>
            <a:pPr defTabSz="457843">
              <a:defRPr/>
            </a:pPr>
            <a:r>
              <a:rPr lang="de-DE" dirty="0" smtClean="0"/>
              <a:t>Reiter AG10-Geschlecht Verstorben</a:t>
            </a:r>
            <a:r>
              <a:rPr lang="de-DE" baseline="0" dirty="0" smtClean="0"/>
              <a:t> für Abbildung</a:t>
            </a:r>
          </a:p>
          <a:p>
            <a:pPr defTabSz="457843">
              <a:defRPr/>
            </a:pPr>
            <a:r>
              <a:rPr lang="de-DE" baseline="0" dirty="0" smtClean="0"/>
              <a:t>Untere Tabelle aus Präsentation für </a:t>
            </a:r>
            <a:r>
              <a:rPr lang="de-DE" baseline="0" dirty="0" err="1" smtClean="0"/>
              <a:t>Wieler</a:t>
            </a:r>
            <a:r>
              <a:rPr lang="de-DE" baseline="0" dirty="0" smtClean="0"/>
              <a:t> mit aktuellem Datum: </a:t>
            </a:r>
            <a:r>
              <a:rPr lang="de-DE" dirty="0"/>
              <a:t>S:\Projekte\RKI_nCoV-Lage\3.Kommunikation\6.3 Vorträge\</a:t>
            </a:r>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Quelle: Ordner des aktuellen Lageberichts S:\Projekte\RKI_nCoV-Lage\3.Kommunikation\3.7.Lageberichte</a:t>
            </a:r>
          </a:p>
          <a:p>
            <a:pPr defTabSz="457843">
              <a:defRPr/>
            </a:pPr>
            <a:r>
              <a:rPr lang="de-DE" dirty="0" smtClean="0"/>
              <a:t>Reiter Todesfälle für Angaben in der linken Tabelle</a:t>
            </a:r>
          </a:p>
          <a:p>
            <a:pPr defTabSz="457843">
              <a:defRPr/>
            </a:pPr>
            <a:r>
              <a:rPr lang="de-DE" dirty="0" smtClean="0"/>
              <a:t>Reiter AG10-Geschlecht Verstorben</a:t>
            </a:r>
            <a:r>
              <a:rPr lang="de-DE" baseline="0" dirty="0" smtClean="0"/>
              <a:t> für Abbildung</a:t>
            </a:r>
          </a:p>
          <a:p>
            <a:pPr defTabSz="457843">
              <a:defRPr/>
            </a:pPr>
            <a:r>
              <a:rPr lang="de-DE" baseline="0" dirty="0" smtClean="0"/>
              <a:t>Untere Tabelle aus Präsentation für </a:t>
            </a:r>
            <a:r>
              <a:rPr lang="de-DE" baseline="0" dirty="0" err="1" smtClean="0"/>
              <a:t>Wieler</a:t>
            </a:r>
            <a:r>
              <a:rPr lang="de-DE" baseline="0" dirty="0" smtClean="0"/>
              <a:t> mit aktuellem Datum: </a:t>
            </a:r>
            <a:r>
              <a:rPr lang="de-DE" dirty="0"/>
              <a:t>S:\Projekte\RKI_nCoV-Lage\3.Kommunikation\6.3 Vorträge\</a:t>
            </a:r>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Excel-File: Covid19_Liste_stand_xxx</a:t>
            </a:r>
          </a:p>
          <a:p>
            <a:pPr defTabSz="457843">
              <a:defRPr/>
            </a:pPr>
            <a:r>
              <a:rPr lang="de-DE" dirty="0" smtClean="0"/>
              <a:t>Reiter: </a:t>
            </a:r>
            <a:r>
              <a:rPr lang="de-DE" dirty="0" err="1" smtClean="0"/>
              <a:t>Einrichtung_Details</a:t>
            </a:r>
            <a:endParaRPr lang="de-DE" dirty="0" smtClean="0"/>
          </a:p>
          <a:p>
            <a:pPr defTabSz="457843">
              <a:defRPr/>
            </a:pPr>
            <a:r>
              <a:rPr lang="de-DE" dirty="0"/>
              <a:t>* Spalte H</a:t>
            </a:r>
            <a:endParaRPr lang="de-DE" dirty="0">
              <a:ea typeface="MS Mincho"/>
              <a:cs typeface="Times New Roman"/>
            </a:endParaRPr>
          </a:p>
          <a:p>
            <a:pPr defTabSz="457843">
              <a:defRPr/>
            </a:pPr>
            <a:endParaRPr lang="de-DE" dirty="0" smtClean="0"/>
          </a:p>
          <a:p>
            <a:pPr defTabSz="457843">
              <a:defRPr/>
            </a:pPr>
            <a:r>
              <a:rPr lang="de-DE" dirty="0" smtClean="0"/>
              <a:t>Reite Exposition: </a:t>
            </a:r>
          </a:p>
          <a:p>
            <a:pPr defTabSz="457843">
              <a:defRPr/>
            </a:pPr>
            <a:r>
              <a:rPr lang="de-DE" dirty="0">
                <a:solidFill>
                  <a:srgbClr val="000000"/>
                </a:solidFill>
                <a:ea typeface="Times New Roman"/>
                <a:cs typeface="Calibri"/>
              </a:rPr>
              <a:t>Keine Tätigkeit, Betreuung, Unterbringung  in genannten Einrichtungen = </a:t>
            </a:r>
            <a:r>
              <a:rPr lang="de-DE" dirty="0" smtClean="0"/>
              <a:t>Ohne</a:t>
            </a:r>
            <a:endParaRPr lang="de-DE" dirty="0">
              <a:ea typeface="MS Mincho"/>
              <a:cs typeface="Times New Roman"/>
            </a:endParaRPr>
          </a:p>
          <a:p>
            <a:pPr defTabSz="457843">
              <a:defRPr/>
            </a:pPr>
            <a:r>
              <a:rPr lang="de-DE" dirty="0">
                <a:solidFill>
                  <a:srgbClr val="000000"/>
                </a:solidFill>
                <a:ea typeface="Times New Roman"/>
                <a:cs typeface="Calibri"/>
              </a:rPr>
              <a:t>Unbekannt = </a:t>
            </a:r>
            <a:r>
              <a:rPr lang="de-DE" dirty="0"/>
              <a:t>nicht </a:t>
            </a:r>
            <a:r>
              <a:rPr lang="de-DE" dirty="0" err="1"/>
              <a:t>erhoben+nicht</a:t>
            </a:r>
            <a:r>
              <a:rPr lang="de-DE" dirty="0"/>
              <a:t> ermittelbar</a:t>
            </a:r>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748">
              <a:defRPr/>
            </a:pPr>
            <a:r>
              <a:rPr lang="de-DE" dirty="0" smtClean="0"/>
              <a:t>Email 27.4.2020</a:t>
            </a:r>
          </a:p>
          <a:p>
            <a:pPr defTabSz="457748">
              <a:defRPr/>
            </a:pPr>
            <a:endParaRPr lang="de-DE" dirty="0" smtClean="0"/>
          </a:p>
          <a:p>
            <a:r>
              <a:rPr lang="de-DE"/>
              <a:t>Liebe Sandra,</a:t>
            </a:r>
            <a:endParaRPr lang="de-DE" dirty="0"/>
          </a:p>
          <a:p>
            <a:r>
              <a:rPr lang="de-DE" dirty="0"/>
              <a:t> </a:t>
            </a:r>
          </a:p>
          <a:p>
            <a:r>
              <a:rPr lang="de-DE" dirty="0"/>
              <a:t>wir haben die Berechnung nochmal angepasst und warten noch auf Daten </a:t>
            </a:r>
            <a:r>
              <a:rPr lang="de-DE"/>
              <a:t>von FG31, </a:t>
            </a:r>
            <a:r>
              <a:rPr lang="de-DE" dirty="0"/>
              <a:t>daher gibt es bisher noch keine Aktualisierung der nosokomialen Ausbruchszahlen. Im Laufe der Woche bekommen wir eine sinnvolle Auswertung hin.</a:t>
            </a:r>
          </a:p>
          <a:p>
            <a:r>
              <a:rPr lang="de-DE"/>
              <a:t>Grüße,</a:t>
            </a:r>
            <a:endParaRPr lang="de-DE" dirty="0"/>
          </a:p>
          <a:p>
            <a:r>
              <a:rPr lang="de-DE" dirty="0"/>
              <a:t>Sebastian </a:t>
            </a:r>
          </a:p>
          <a:p>
            <a:pPr defTabSz="457748">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NEU: Datenquelle:</a:t>
            </a:r>
            <a:r>
              <a:rPr lang="de-DE" baseline="0" dirty="0" smtClean="0"/>
              <a:t> COVID-19-Cube</a:t>
            </a:r>
            <a:endParaRPr lang="de-DE" dirty="0" smtClean="0"/>
          </a:p>
          <a:p>
            <a:pPr defTabSz="457843">
              <a:defRPr/>
            </a:pPr>
            <a:endParaRPr lang="de-DE" dirty="0" smtClean="0"/>
          </a:p>
          <a:p>
            <a:pPr defTabSz="457843">
              <a:defRPr/>
            </a:pPr>
            <a:r>
              <a:rPr lang="de-DE" dirty="0" smtClean="0"/>
              <a:t>----------</a:t>
            </a:r>
          </a:p>
          <a:p>
            <a:pPr defTabSz="457843">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43">
              <a:defRPr/>
            </a:pPr>
            <a:r>
              <a:rPr lang="de-DE" baseline="0" dirty="0" smtClean="0"/>
              <a:t>Expositionsland: 1. </a:t>
            </a:r>
            <a:r>
              <a:rPr lang="de-DE" dirty="0" smtClean="0"/>
              <a:t>Ebene (ohne Deutschland)</a:t>
            </a:r>
          </a:p>
          <a:p>
            <a:pPr defTabSz="457843">
              <a:defRPr/>
            </a:pPr>
            <a:r>
              <a:rPr lang="de-DE" baseline="0" dirty="0" smtClean="0"/>
              <a:t>Häufig genannte Regionen: 2. </a:t>
            </a:r>
            <a:r>
              <a:rPr lang="de-DE" dirty="0" smtClean="0"/>
              <a:t>Ebene; nach Land filtern</a:t>
            </a: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Quelle: Bericht DIVI-Intensivregister; per Email</a:t>
            </a:r>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Ende der Influenzasaison</a:t>
            </a:r>
            <a:r>
              <a:rPr lang="de-DE" baseline="0" dirty="0" smtClean="0"/>
              <a:t> mit KW 20; </a:t>
            </a:r>
          </a:p>
          <a:p>
            <a:r>
              <a:rPr lang="de-DE" dirty="0" smtClean="0"/>
              <a:t>Weiterhin sehr geringe Aktivität in ganz D</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39</a:t>
            </a:fld>
            <a:endParaRPr lang="de-DE"/>
          </a:p>
        </p:txBody>
      </p:sp>
    </p:spTree>
    <p:extLst>
      <p:ext uri="{BB962C8B-B14F-4D97-AF65-F5344CB8AC3E}">
        <p14:creationId xmlns:p14="http://schemas.microsoft.com/office/powerpoint/2010/main" val="380475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ARE-Rate (ohne Abbildung) leicht gestiegen, ILI-Rate (Abbildung) seit einigen Wochen relativ stabil</a:t>
            </a:r>
          </a:p>
          <a:p>
            <a:pPr defTabSz="457157">
              <a:defRPr/>
            </a:pPr>
            <a:r>
              <a:rPr lang="de-DE" dirty="0"/>
              <a:t>ARE- und ILI-Raten sind mit Ende der Grippewelle (KW 12/2020) abrupt zurück gegangen auf ein deutlich niedrigeres Niveau als zu dieser Zeit in den Vor­jah­ren beobachtet wurde. </a:t>
            </a:r>
            <a:endParaRPr lang="de-DE" dirty="0" smtClean="0"/>
          </a:p>
        </p:txBody>
      </p:sp>
      <p:sp>
        <p:nvSpPr>
          <p:cNvPr id="4" name="Foliennummernplatzhalter 3"/>
          <p:cNvSpPr>
            <a:spLocks noGrp="1"/>
          </p:cNvSpPr>
          <p:nvPr>
            <p:ph type="sldNum" sz="quarter" idx="10"/>
          </p:nvPr>
        </p:nvSpPr>
        <p:spPr/>
        <p:txBody>
          <a:bodyPr/>
          <a:lstStyle/>
          <a:p>
            <a:fld id="{E7DB3B74-E7C2-B34F-8624-8515ACB00503}" type="slidenum">
              <a:rPr lang="de-DE" smtClean="0"/>
              <a:t>40</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-Praxisindex in KW 19 und 20/2020 war der Niedrigste jemals seit Saison 2008/09 </a:t>
            </a:r>
          </a:p>
          <a:p>
            <a:r>
              <a:rPr lang="de-DE" dirty="0"/>
              <a:t>-Konsultationsinzidenz (Abbildung) mit Peak zum Ende der Grippewelle in der 12. KW 2020 mit 2.200 Arztkonsultationen wegen ARE pro 100.000 Einwohner (ca. 1.826.000 Arztbesuchen bez. auf Gesamtbevölkerung)</a:t>
            </a:r>
          </a:p>
          <a:p>
            <a:r>
              <a:rPr lang="de-DE" dirty="0"/>
              <a:t>-ab KW 12/2020 drastischer Rückgang der Konsultationsinzidenz in allen Altersgruppen, seit KW 15/2020 liegen die Werte auf einem fast konstant niedrigen Niveau. </a:t>
            </a:r>
          </a:p>
          <a:p>
            <a:r>
              <a:rPr lang="de-DE" dirty="0"/>
              <a:t>-Bei den 0- bis 4-Jährigen lag der Wert der </a:t>
            </a:r>
            <a:r>
              <a:rPr lang="de-DE" dirty="0" err="1"/>
              <a:t>Konsultations­inzidenz</a:t>
            </a:r>
            <a:r>
              <a:rPr lang="de-DE" dirty="0"/>
              <a:t> mit ca. 547 Arztkonsultationen pro 100.000 Einwohner in der 20. KW 2020 auf dem niedrigsten Wert, der jemals seit der Saison 2000/2001 beobachtet wurde.  </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41</a:t>
            </a:fld>
            <a:endParaRPr lang="de-DE"/>
          </a:p>
        </p:txBody>
      </p:sp>
    </p:spTree>
    <p:extLst>
      <p:ext uri="{BB962C8B-B14F-4D97-AF65-F5344CB8AC3E}">
        <p14:creationId xmlns:p14="http://schemas.microsoft.com/office/powerpoint/2010/main" val="1621974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-noch immer sehr wenige Probeneinsendungen, daher schwierig, eine Aussage</a:t>
            </a:r>
            <a:r>
              <a:rPr lang="de-DE" baseline="0" dirty="0" smtClean="0"/>
              <a:t> zu aktuell zirkulierenden Viren zu treffen</a:t>
            </a:r>
          </a:p>
          <a:p>
            <a:r>
              <a:rPr lang="de-DE" dirty="0" smtClean="0"/>
              <a:t>-50 Proben, 2 RSV-Nachweise (4%)</a:t>
            </a:r>
          </a:p>
          <a:p>
            <a:r>
              <a:rPr lang="de-DE" dirty="0" smtClean="0"/>
              <a:t>-schon</a:t>
            </a:r>
            <a:r>
              <a:rPr lang="de-DE" baseline="0" dirty="0" smtClean="0"/>
              <a:t> in der Vorwoche Aufforderung an Praxen, </a:t>
            </a:r>
            <a:r>
              <a:rPr lang="de-DE" baseline="0" dirty="0" err="1" smtClean="0"/>
              <a:t>Beprobungsaktivität</a:t>
            </a:r>
            <a:r>
              <a:rPr lang="de-DE" baseline="0" dirty="0" smtClean="0"/>
              <a:t> zu erhöhen und weiterhin Proben einzusenden (diese Woche nochmals wiederholt)</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42</a:t>
            </a:fld>
            <a:endParaRPr lang="de-DE"/>
          </a:p>
        </p:txBody>
      </p:sp>
    </p:spTree>
    <p:extLst>
      <p:ext uri="{BB962C8B-B14F-4D97-AF65-F5344CB8AC3E}">
        <p14:creationId xmlns:p14="http://schemas.microsoft.com/office/powerpoint/2010/main" val="1465197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-Anzahl SARI-Fälle in allen Altersgruppen stabil</a:t>
            </a:r>
          </a:p>
          <a:p>
            <a:pPr defTabSz="457157">
              <a:defRPr/>
            </a:pPr>
            <a:r>
              <a:rPr lang="de-DE" dirty="0" smtClean="0"/>
              <a:t>-auch hier:</a:t>
            </a:r>
            <a:r>
              <a:rPr lang="de-DE" baseline="0" dirty="0" smtClean="0"/>
              <a:t> n</a:t>
            </a:r>
            <a:r>
              <a:rPr lang="de-DE" dirty="0"/>
              <a:t>ach dem Ende der Grippewelle (KW 12/2020) außergewöhnlich schneller Rückgang der SARI-Fälle bei Kindern unter 15 Jahre (bundesweite Schulschließungen ab KW 12/2020 in Kraft). Ab der 13. KW 2020 lag die Zahl der SARI-Fälle in den Altersgruppen 0 bis 4 Jahre sowie 5 bis 14 Jahre deutlich unter der sonst üblichen Zahl in fünf Vorsaisons. In der Altersgruppe 0 bis 4 Jahre wurden ab der 16. KW 2020 weniger Fälle beobachtet als jemals in 5 Vorsaisons. </a:t>
            </a:r>
          </a:p>
          <a:p>
            <a:pPr defTabSz="457157">
              <a:defRPr/>
            </a:pPr>
            <a:r>
              <a:rPr lang="de-DE" dirty="0"/>
              <a:t>-Ab der 16. KW 2020 war auch die Gesamtzahl der SARI-Fälle niedriger als in den Vergleichswochen der Vorsaisons. </a:t>
            </a:r>
          </a:p>
        </p:txBody>
      </p:sp>
      <p:sp>
        <p:nvSpPr>
          <p:cNvPr id="4" name="Foliennummernplatzhalter 3"/>
          <p:cNvSpPr>
            <a:spLocks noGrp="1"/>
          </p:cNvSpPr>
          <p:nvPr>
            <p:ph type="sldNum" sz="quarter" idx="10"/>
          </p:nvPr>
        </p:nvSpPr>
        <p:spPr/>
        <p:txBody>
          <a:bodyPr/>
          <a:lstStyle/>
          <a:p>
            <a:fld id="{E7DB3B74-E7C2-B34F-8624-8515ACB00503}" type="slidenum">
              <a:rPr lang="de-DE" smtClean="0"/>
              <a:t>43</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-Anteil COVID-19-Patienten (an SARI) von KW 13-17/2020 zwischen 21 % und 29 % </a:t>
            </a:r>
          </a:p>
          <a:p>
            <a:r>
              <a:rPr lang="de-DE" dirty="0"/>
              <a:t>-seit KW 18/2020 relativ konstant bei 11-12% (aktuell </a:t>
            </a:r>
            <a:r>
              <a:rPr lang="de-DE"/>
              <a:t>11%)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44</a:t>
            </a:fld>
            <a:endParaRPr lang="de-DE"/>
          </a:p>
        </p:txBody>
      </p:sp>
    </p:spTree>
    <p:extLst>
      <p:ext uri="{BB962C8B-B14F-4D97-AF65-F5344CB8AC3E}">
        <p14:creationId xmlns:p14="http://schemas.microsoft.com/office/powerpoint/2010/main" val="1568650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47</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48</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49</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53</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54</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56</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a:t>Quelle: Ordner des aktuellen Lageberichts S:\</a:t>
            </a:r>
            <a:r>
              <a:rPr lang="de-DE" dirty="0" smtClean="0"/>
              <a:t>Projekte\RKI_nCoV-Lage\3.Kommunikation\3.7.Lageberichte</a:t>
            </a: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69</a:t>
            </a:fld>
            <a:endParaRPr lang="de-DE"/>
          </a:p>
        </p:txBody>
      </p:sp>
    </p:spTree>
    <p:extLst>
      <p:ext uri="{BB962C8B-B14F-4D97-AF65-F5344CB8AC3E}">
        <p14:creationId xmlns:p14="http://schemas.microsoft.com/office/powerpoint/2010/main" val="952592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Vergleiche</a:t>
            </a:r>
            <a:r>
              <a:rPr lang="de-DE" baseline="0" dirty="0" smtClean="0"/>
              <a:t>:</a:t>
            </a:r>
          </a:p>
          <a:p>
            <a:pPr defTabSz="457843">
              <a:defRPr/>
            </a:pPr>
            <a:r>
              <a:rPr lang="de-DE" baseline="0" smtClean="0"/>
              <a:t>Lageprotokoll, </a:t>
            </a:r>
            <a:r>
              <a:rPr lang="de-DE" baseline="0" dirty="0" smtClean="0"/>
              <a:t>unter: S:\Projekte\RKI_nCoV-Lage\1.Lagemanagement\1.2.Lageprotokolle\Lageprotokoll_nCoV.xlsx </a:t>
            </a:r>
          </a:p>
          <a:p>
            <a:pPr defTabSz="457843">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smtClean="0"/>
              <a:t>Vergleiche</a:t>
            </a:r>
            <a:r>
              <a:rPr lang="de-DE" baseline="0" dirty="0" smtClean="0"/>
              <a:t>:</a:t>
            </a:r>
          </a:p>
          <a:p>
            <a:pPr defTabSz="457843">
              <a:defRPr/>
            </a:pPr>
            <a:r>
              <a:rPr lang="de-DE" baseline="0" smtClean="0"/>
              <a:t>Lageprotokoll, </a:t>
            </a:r>
            <a:r>
              <a:rPr lang="de-DE" baseline="0" dirty="0" smtClean="0"/>
              <a:t>unter: S:\Projekte\RKI_nCoV-Lage\1.Lagemanagement\1.2.Lageprotokolle\Lageprotokoll_nCoV.xlsx </a:t>
            </a:r>
          </a:p>
          <a:p>
            <a:pPr defTabSz="457843">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43">
              <a:defRPr/>
            </a:pPr>
            <a:r>
              <a:rPr lang="de-DE" dirty="0"/>
              <a:t>Quelle: Ordner des aktuellen Lageberichts S:\</a:t>
            </a:r>
            <a:r>
              <a:rPr lang="de-DE" dirty="0" smtClean="0"/>
              <a:t>Projekte\RKI_nCoV-Lage\3.Kommunikation\3.7.Lageberichte</a:t>
            </a:r>
          </a:p>
          <a:p>
            <a:pPr defTabSz="457843">
              <a:defRPr/>
            </a:pPr>
            <a:r>
              <a:rPr lang="de-DE" dirty="0" smtClean="0"/>
              <a:t>Reiter </a:t>
            </a:r>
            <a:r>
              <a:rPr lang="de-DE" dirty="0" err="1" smtClean="0"/>
              <a:t>GenesenStatus</a:t>
            </a:r>
            <a:r>
              <a:rPr lang="de-DE" dirty="0" smtClean="0"/>
              <a:t>-Meldedatum</a:t>
            </a:r>
            <a:endParaRPr lang="de-DE" dirty="0"/>
          </a:p>
          <a:p>
            <a:pPr defTabSz="457843">
              <a:defRPr/>
            </a:pPr>
            <a:endParaRPr lang="de-DE" dirty="0"/>
          </a:p>
          <a:p>
            <a:pPr defTabSz="457843">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Linelist</a:t>
            </a:r>
            <a:r>
              <a:rPr lang="de-DE" dirty="0" smtClean="0"/>
              <a:t> Tabellenblatt:</a:t>
            </a:r>
            <a:r>
              <a:rPr lang="de-DE" baseline="0" dirty="0" smtClean="0"/>
              <a:t> </a:t>
            </a:r>
            <a:r>
              <a:rPr lang="de-DE" dirty="0" err="1" smtClean="0"/>
              <a:t>Epikurve_Sterbedatum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238961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strike="sngStrike" dirty="0"/>
              <a:t>S:\Projekte\RKI_nCoV-Lage\2.Themen\2.1.Epidemiologie\Nowcasting\Do-Files\pics\Surveillance\</a:t>
            </a:r>
          </a:p>
          <a:p>
            <a:r>
              <a:rPr lang="de-DE" dirty="0" smtClean="0"/>
              <a:t>S:\Projekte\RKI_nCoV-Lage\3.Kommunikation\3.7.Lageberichte\2020-05-13\Nowcast</a:t>
            </a:r>
          </a:p>
          <a:p>
            <a:endParaRPr lang="de-DE" dirty="0"/>
          </a:p>
          <a:p>
            <a:r>
              <a:rPr lang="de-DE" dirty="0"/>
              <a:t>„R-Wert_Range7.txt“ für den R-Wert durch Verwendung eines gleitenden 7-Tages-Mittels der </a:t>
            </a:r>
            <a:r>
              <a:rPr lang="de-DE" dirty="0" err="1"/>
              <a:t>Nowcasting</a:t>
            </a:r>
            <a:r>
              <a:rPr lang="de-DE" dirty="0"/>
              <a:t>-Kurve geschätzt. Schwankungen werden dadurch stärker ausgeglichen. Das 7-Tage-R vergleicht dann den 7-Tages-Mittelwert der Neuerkrankungen eines Tages mit dem 7-Tages-Mittelwert 4 Tage zuvor. </a:t>
            </a:r>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„NC_AGsges_Range7_ma4.emf“ </a:t>
            </a:r>
          </a:p>
          <a:p>
            <a:r>
              <a:rPr lang="de-DE" u="sng" strike="sngStrike" dirty="0"/>
              <a:t>S:\Projekte\RKI_nCoV-Lage\2.Themen\2.1.Epidemiologie\Nowcasting\Do-Files\pics\Surveillance\</a:t>
            </a:r>
          </a:p>
          <a:p>
            <a:r>
              <a:rPr lang="de-DE" dirty="0" smtClean="0"/>
              <a:t>S:\Projekte\RKI_nCoV-Lage\3.Kommunikation\3.7.Lageberichte\2020-05-13\Nowcast</a:t>
            </a:r>
          </a:p>
          <a:p>
            <a:r>
              <a:rPr lang="de-DE" dirty="0" smtClean="0"/>
              <a:t>Aus </a:t>
            </a:r>
            <a:r>
              <a:rPr lang="de-DE" dirty="0" err="1" smtClean="0"/>
              <a:t>Nowcasting</a:t>
            </a:r>
            <a:r>
              <a:rPr lang="de-DE" baseline="0" dirty="0" smtClean="0"/>
              <a:t> Bericht für Bundesländer kopieren (Nowcasting_BL.docx)</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26.05.2020</a:t>
            </a:r>
            <a:endParaRPr lang="de-DE" dirty="0"/>
          </a:p>
        </p:txBody>
      </p:sp>
      <p:sp>
        <p:nvSpPr>
          <p:cNvPr id="10" name="Fußzeilenplatzhalter 9"/>
          <p:cNvSpPr>
            <a:spLocks noGrp="1"/>
          </p:cNvSpPr>
          <p:nvPr>
            <p:ph type="ftr" sz="quarter" idx="15"/>
          </p:nvPr>
        </p:nvSpPr>
        <p:spPr/>
        <p:txBody>
          <a:bodyPr/>
          <a:lstStyle/>
          <a:p>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26.05.2020</a:t>
            </a:r>
            <a:endParaRPr lang="de-DE" dirty="0"/>
          </a:p>
        </p:txBody>
      </p:sp>
      <p:sp>
        <p:nvSpPr>
          <p:cNvPr id="12" name="Fußzeilenplatzhalter 11"/>
          <p:cNvSpPr>
            <a:spLocks noGrp="1"/>
          </p:cNvSpPr>
          <p:nvPr>
            <p:ph type="ftr" sz="quarter" idx="16"/>
          </p:nvPr>
        </p:nvSpPr>
        <p:spPr/>
        <p:txBody>
          <a:bodyPr/>
          <a:lstStyle/>
          <a:p>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26.05.2020</a:t>
            </a:r>
            <a:endParaRPr lang="de-DE" dirty="0"/>
          </a:p>
        </p:txBody>
      </p:sp>
      <p:sp>
        <p:nvSpPr>
          <p:cNvPr id="10" name="Fußzeilenplatzhalter 9"/>
          <p:cNvSpPr>
            <a:spLocks noGrp="1"/>
          </p:cNvSpPr>
          <p:nvPr>
            <p:ph type="ftr" sz="quarter" idx="11"/>
          </p:nvPr>
        </p:nvSpPr>
        <p:spPr/>
        <p:txBody>
          <a:bodyPr/>
          <a:lstStyle/>
          <a:p>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26.05.2020</a:t>
            </a:r>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26.05.2020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www.destatis.de/DE/Themen/Querschnitt/Corona/Gesellschaft/bevoelkerung-sterbefaelle.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s://www1.wdr.de/nachrichten/rheinland/corona-lockerungen-auch-nach-corona-in-dpd-paketzentrum-100.html" TargetMode="External"/><Relationship Id="rId2" Type="http://schemas.openxmlformats.org/officeDocument/2006/relationships/hyperlink" Target="https://www.kreis-heinsberg.de/aktuelles/aktuelles/?pid=5149"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26.05.2020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3511826917"/>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a:t>
                      </a:r>
                    </a:p>
                    <a:p>
                      <a:pPr marL="0" marR="0" indent="0" algn="ctr" defTabSz="4572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25.05.2020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179.002</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+432</a:t>
                      </a:r>
                    </a:p>
                  </a:txBody>
                  <a:tcPr anchor="ctr"/>
                </a:tc>
                <a:tc>
                  <a:txBody>
                    <a:bodyPr/>
                    <a:lstStyle/>
                    <a:p>
                      <a:pPr algn="ctr"/>
                      <a:r>
                        <a:rPr lang="de-DE" dirty="0" smtClean="0">
                          <a:solidFill>
                            <a:schemeClr val="tx1"/>
                          </a:solidFill>
                        </a:rPr>
                        <a:t>+0,24%</a:t>
                      </a:r>
                      <a:endParaRPr lang="de-DE" dirty="0">
                        <a:solidFill>
                          <a:schemeClr val="tx1"/>
                        </a:solidFill>
                      </a:endParaRPr>
                    </a:p>
                  </a:txBody>
                  <a:tcPr anchor="ctr"/>
                </a:tc>
                <a:tc>
                  <a:txBody>
                    <a:bodyPr/>
                    <a:lstStyle/>
                    <a:p>
                      <a:pPr algn="ctr"/>
                      <a:r>
                        <a:rPr lang="de-DE" dirty="0" smtClean="0">
                          <a:solidFill>
                            <a:schemeClr val="tx1"/>
                          </a:solidFill>
                        </a:rPr>
                        <a:t>215</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8.302</a:t>
                      </a:r>
                      <a:endParaRPr lang="de-DE" dirty="0">
                        <a:solidFill>
                          <a:schemeClr val="tx1"/>
                        </a:solidFill>
                      </a:endParaRPr>
                    </a:p>
                  </a:txBody>
                  <a:tcPr anchor="ctr"/>
                </a:tc>
                <a:tc>
                  <a:txBody>
                    <a:bodyPr/>
                    <a:lstStyle/>
                    <a:p>
                      <a:pPr algn="ctr"/>
                      <a:r>
                        <a:rPr lang="de-DE" dirty="0" smtClean="0">
                          <a:solidFill>
                            <a:schemeClr val="tx1"/>
                          </a:solidFill>
                        </a:rPr>
                        <a:t>+45</a:t>
                      </a:r>
                      <a:endParaRPr lang="de-DE" dirty="0">
                        <a:solidFill>
                          <a:schemeClr val="tx1"/>
                        </a:solidFill>
                      </a:endParaRPr>
                    </a:p>
                  </a:txBody>
                  <a:tcPr anchor="ctr"/>
                </a:tc>
                <a:tc>
                  <a:txBody>
                    <a:bodyPr/>
                    <a:lstStyle/>
                    <a:p>
                      <a:pPr algn="ctr"/>
                      <a:r>
                        <a:rPr lang="de-DE" dirty="0" smtClean="0">
                          <a:solidFill>
                            <a:schemeClr val="tx1"/>
                          </a:solidFill>
                        </a:rPr>
                        <a:t>+0,54%</a:t>
                      </a:r>
                      <a:endParaRPr lang="de-DE" dirty="0">
                        <a:solidFill>
                          <a:schemeClr val="tx1"/>
                        </a:solidFill>
                      </a:endParaRPr>
                    </a:p>
                  </a:txBody>
                  <a:tcPr anchor="ctr"/>
                </a:tc>
                <a:tc>
                  <a:txBody>
                    <a:bodyPr/>
                    <a:lstStyle/>
                    <a:p>
                      <a:pPr marL="0" algn="ctr" defTabSz="457200" rtl="0" eaLnBrk="1" latinLnBrk="0" hangingPunct="1"/>
                      <a:r>
                        <a:rPr lang="de-DE" sz="1800" kern="1200" dirty="0" smtClean="0">
                          <a:solidFill>
                            <a:schemeClr val="tx1"/>
                          </a:solidFill>
                          <a:latin typeface="+mn-lt"/>
                          <a:ea typeface="+mn-ea"/>
                          <a:cs typeface="+mn-cs"/>
                        </a:rPr>
                        <a:t>10,0</a:t>
                      </a:r>
                      <a:endParaRPr lang="de-DE" sz="1800" kern="1200" dirty="0">
                        <a:solidFill>
                          <a:schemeClr val="tx1"/>
                        </a:solidFill>
                        <a:latin typeface="+mn-lt"/>
                        <a:ea typeface="+mn-ea"/>
                        <a:cs typeface="+mn-cs"/>
                      </a:endParaRPr>
                    </a:p>
                  </a:txBody>
                  <a:tcPr anchor="ctr">
                    <a:solidFill>
                      <a:srgbClr val="D0D8E8"/>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4,6%</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162.000</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539552" y="450297"/>
            <a:ext cx="7164160" cy="553998"/>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a:t>
            </a:r>
          </a:p>
          <a:p>
            <a:pPr>
              <a:spcBef>
                <a:spcPts val="0"/>
              </a:spcBef>
            </a:pPr>
            <a:r>
              <a:rPr lang="de-DE" sz="1600" dirty="0" smtClean="0">
                <a:solidFill>
                  <a:schemeClr val="bg1"/>
                </a:solidFill>
              </a:rPr>
              <a:t>Datenstand </a:t>
            </a:r>
            <a:r>
              <a:rPr lang="de-DE" sz="1600" dirty="0" smtClean="0">
                <a:solidFill>
                  <a:srgbClr val="FF0000"/>
                </a:solidFill>
              </a:rPr>
              <a:t>25.05.2020</a:t>
            </a:r>
            <a:endParaRPr lang="de-DE" sz="16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950962385"/>
              </p:ext>
            </p:extLst>
          </p:nvPr>
        </p:nvGraphicFramePr>
        <p:xfrm>
          <a:off x="539552" y="1448222"/>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1,33</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( 1,05 - 1,58 )</a:t>
                      </a:r>
                    </a:p>
                  </a:txBody>
                  <a:tcPr marL="9525" marR="9525" marT="9525"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0,94</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( 0,80 - 1,12 )</a:t>
                      </a:r>
                    </a:p>
                  </a:txBody>
                  <a:tcPr marL="9525" marR="9525" marT="9525"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0,88</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( 0,65 - 1,15 )</a:t>
                      </a:r>
                    </a:p>
                  </a:txBody>
                  <a:tcPr marL="9525" marR="9525" marT="9525"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0,82</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( 0,41 - 1,33 )</a:t>
                      </a:r>
                    </a:p>
                  </a:txBody>
                  <a:tcPr marL="9525" marR="9525" marT="9525"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0,45</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( 0,30 - 0,61 )</a:t>
                      </a:r>
                    </a:p>
                  </a:txBody>
                  <a:tcPr marL="9525" marR="9525" marT="9525"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0,86</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( 0,42 - 1,67 )</a:t>
                      </a:r>
                    </a:p>
                  </a:txBody>
                  <a:tcPr marL="9525" marR="9525" marT="9525"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0,76</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( 0,59 - 0,94 )</a:t>
                      </a:r>
                    </a:p>
                  </a:txBody>
                  <a:tcPr marL="9525" marR="9525" marT="9525"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0,21</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( 0,05 - 0,58 )</a:t>
                      </a:r>
                    </a:p>
                  </a:txBody>
                  <a:tcPr marL="9525" marR="9525" marT="9525"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1,05</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( 0,83 - 1,27 )</a:t>
                      </a:r>
                    </a:p>
                  </a:txBody>
                  <a:tcPr marL="9525" marR="9525" marT="9525"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0,74</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( 0,63 - 0,86 )</a:t>
                      </a:r>
                    </a:p>
                  </a:txBody>
                  <a:tcPr marL="9525" marR="9525" marT="9525"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0,43</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( 0,26 - 0,65 )</a:t>
                      </a:r>
                    </a:p>
                  </a:txBody>
                  <a:tcPr marL="9525" marR="9525" marT="9525"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1,68</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( 0,68 - 2,88 )</a:t>
                      </a:r>
                    </a:p>
                  </a:txBody>
                  <a:tcPr marL="9525" marR="9525" marT="9525"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0,58</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( 0,41 - 0,77 )</a:t>
                      </a:r>
                    </a:p>
                  </a:txBody>
                  <a:tcPr marL="9525" marR="9525" marT="9525"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0,99</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( 0,53 - 1,72 )</a:t>
                      </a:r>
                    </a:p>
                  </a:txBody>
                  <a:tcPr marL="9525" marR="9525" marT="9525"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1,22</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( 0,63 - 1,91 )</a:t>
                      </a:r>
                    </a:p>
                  </a:txBody>
                  <a:tcPr marL="9525" marR="9525" marT="9525"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1,04</a:t>
                      </a:r>
                    </a:p>
                  </a:txBody>
                  <a:tcPr marL="9525" marR="9525" marT="9525" marB="0" anchor="b"/>
                </a:tc>
                <a:tc>
                  <a:txBody>
                    <a:bodyPr/>
                    <a:lstStyle/>
                    <a:p>
                      <a:pPr marL="0" algn="ctr" defTabSz="457200" rtl="0" eaLnBrk="1" fontAlgn="b" latinLnBrk="0" hangingPunct="1">
                        <a:spcAft>
                          <a:spcPts val="0"/>
                        </a:spcAft>
                      </a:pPr>
                      <a:r>
                        <a:rPr lang="de-DE" sz="1200" b="0" kern="1200" dirty="0">
                          <a:solidFill>
                            <a:schemeClr val="tx1"/>
                          </a:solidFill>
                          <a:effectLst/>
                          <a:latin typeface="Calibri"/>
                          <a:ea typeface="Cambria"/>
                          <a:cs typeface="Times New Roman"/>
                        </a:rPr>
                        <a:t>( 0,77 - 1,33 )</a:t>
                      </a:r>
                    </a:p>
                  </a:txBody>
                  <a:tcPr marL="9525" marR="9525" marT="9525"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26.05.2020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smtClean="0">
                <a:solidFill>
                  <a:schemeClr val="bg1"/>
                </a:solidFill>
              </a:rPr>
              <a:t>Aktuelle Ausbrüche (</a:t>
            </a:r>
            <a:r>
              <a:rPr lang="de-DE" sz="2000" dirty="0">
                <a:solidFill>
                  <a:schemeClr val="bg1"/>
                </a:solidFill>
              </a:rPr>
              <a:t>I</a:t>
            </a:r>
            <a:r>
              <a:rPr lang="de-DE" sz="2000" dirty="0" smtClean="0">
                <a:solidFill>
                  <a:schemeClr val="bg1"/>
                </a:solidFill>
              </a:rPr>
              <a:t>nfos aus den Landesbehörden)</a:t>
            </a:r>
            <a:br>
              <a:rPr lang="de-DE" sz="2000" dirty="0" smtClean="0">
                <a:solidFill>
                  <a:schemeClr val="bg1"/>
                </a:solidFill>
              </a:rPr>
            </a:br>
            <a:r>
              <a:rPr lang="de-DE" sz="1400" dirty="0" smtClean="0">
                <a:solidFill>
                  <a:schemeClr val="bg1"/>
                </a:solidFill>
              </a:rPr>
              <a:t>(Datenstand</a:t>
            </a:r>
            <a:r>
              <a:rPr lang="de-DE" sz="1400" dirty="0">
                <a:solidFill>
                  <a:schemeClr val="bg1"/>
                </a:solidFill>
              </a:rPr>
              <a:t>: </a:t>
            </a:r>
            <a:r>
              <a:rPr lang="de-DE" sz="1400" dirty="0" smtClean="0">
                <a:solidFill>
                  <a:schemeClr val="bg1"/>
                </a:solidFill>
              </a:rPr>
              <a:t>25.05.2020</a:t>
            </a:r>
            <a:r>
              <a:rPr lang="de-DE" sz="1400" dirty="0">
                <a:solidFill>
                  <a:schemeClr val="bg1"/>
                </a:solidFill>
              </a:rPr>
              <a:t>;</a:t>
            </a:r>
            <a:r>
              <a:rPr lang="de-DE" sz="1400" dirty="0" smtClean="0">
                <a:solidFill>
                  <a:schemeClr val="bg1"/>
                </a:solidFill>
              </a:rPr>
              <a:t> </a:t>
            </a:r>
            <a:r>
              <a:rPr lang="de-DE" sz="1400" dirty="0">
                <a:solidFill>
                  <a:schemeClr val="bg1"/>
                </a:solidFill>
              </a:rPr>
              <a:t>00:00)</a:t>
            </a:r>
          </a:p>
        </p:txBody>
      </p:sp>
      <p:sp>
        <p:nvSpPr>
          <p:cNvPr id="5" name="Textfeld 4"/>
          <p:cNvSpPr txBox="1"/>
          <p:nvPr/>
        </p:nvSpPr>
        <p:spPr>
          <a:xfrm>
            <a:off x="141072" y="1333500"/>
            <a:ext cx="8574303" cy="4832092"/>
          </a:xfrm>
          <a:prstGeom prst="rect">
            <a:avLst/>
          </a:prstGeom>
          <a:noFill/>
        </p:spPr>
        <p:txBody>
          <a:bodyPr wrap="square" rtlCol="0">
            <a:spAutoFit/>
          </a:bodyPr>
          <a:lstStyle/>
          <a:p>
            <a:r>
              <a:rPr lang="de-DE" b="1" u="sng" dirty="0" smtClean="0"/>
              <a:t>Restaurantausbruch LK Leer, NI</a:t>
            </a:r>
          </a:p>
          <a:p>
            <a:r>
              <a:rPr lang="de-DE" sz="1400" b="1" u="sng" dirty="0" smtClean="0"/>
              <a:t>(Stand </a:t>
            </a:r>
            <a:r>
              <a:rPr lang="de-DE" sz="1400" b="1" u="sng" dirty="0"/>
              <a:t>24.05.2020; </a:t>
            </a:r>
            <a:r>
              <a:rPr lang="de-DE" sz="1400" b="1" u="sng" dirty="0" smtClean="0"/>
              <a:t>12:57 </a:t>
            </a:r>
            <a:r>
              <a:rPr lang="de-DE" sz="1400" b="1" u="sng" dirty="0"/>
              <a:t>Uhr) </a:t>
            </a:r>
            <a:r>
              <a:rPr lang="de-DE" sz="1400" b="1" u="sng" dirty="0">
                <a:sym typeface="Wingdings" panose="05000000000000000000" pitchFamily="2" charset="2"/>
              </a:rPr>
              <a:t> Info </a:t>
            </a:r>
            <a:r>
              <a:rPr lang="de-DE" sz="1400" b="1" u="sng" dirty="0" smtClean="0">
                <a:sym typeface="Wingdings" panose="05000000000000000000" pitchFamily="2" charset="2"/>
              </a:rPr>
              <a:t>NLGA Niedersachsen</a:t>
            </a:r>
            <a:r>
              <a:rPr lang="de-DE" sz="1400" b="1" u="sng" dirty="0" smtClean="0"/>
              <a:t>: </a:t>
            </a:r>
            <a:endParaRPr lang="de-DE" sz="1400" b="1" u="sng" dirty="0"/>
          </a:p>
          <a:p>
            <a:r>
              <a:rPr lang="de-DE" dirty="0" smtClean="0"/>
              <a:t>Im </a:t>
            </a:r>
            <a:r>
              <a:rPr lang="de-DE" dirty="0"/>
              <a:t>LK Leer kam es zu einer Häufung von COVID-19-Fällen bei Teilnehmern </a:t>
            </a:r>
            <a:r>
              <a:rPr lang="de-DE" b="1" dirty="0"/>
              <a:t>einer geschlossenen Gesellschaft </a:t>
            </a:r>
            <a:r>
              <a:rPr lang="de-DE" dirty="0"/>
              <a:t>in einem wiedereröffneten Restaurant. </a:t>
            </a:r>
          </a:p>
          <a:p>
            <a:r>
              <a:rPr lang="de-DE" dirty="0"/>
              <a:t>Nach Ermittlungen des Gesundheitsamt gab es Hinweise, dass Kontaktbeschränkungen nicht eingehalten wurden. </a:t>
            </a:r>
            <a:r>
              <a:rPr lang="de-DE" dirty="0" smtClean="0"/>
              <a:t>Diesen </a:t>
            </a:r>
            <a:r>
              <a:rPr lang="de-DE" dirty="0"/>
              <a:t>Hinweisen wird derzeit weiter nachgegangen.</a:t>
            </a:r>
          </a:p>
          <a:p>
            <a:r>
              <a:rPr lang="de-DE" dirty="0"/>
              <a:t>Mit Stand </a:t>
            </a:r>
            <a:r>
              <a:rPr lang="de-DE" dirty="0" smtClean="0"/>
              <a:t>25.05.2020 </a:t>
            </a:r>
            <a:r>
              <a:rPr lang="de-DE" dirty="0"/>
              <a:t>wurden </a:t>
            </a:r>
            <a:r>
              <a:rPr lang="de-DE" dirty="0" smtClean="0"/>
              <a:t>20 </a:t>
            </a:r>
            <a:r>
              <a:rPr lang="de-DE" dirty="0"/>
              <a:t>Teilnehmer </a:t>
            </a:r>
            <a:r>
              <a:rPr lang="de-DE" dirty="0" smtClean="0"/>
              <a:t>positiv </a:t>
            </a:r>
            <a:r>
              <a:rPr lang="de-DE" dirty="0"/>
              <a:t>getestet; für </a:t>
            </a:r>
            <a:r>
              <a:rPr lang="de-DE" dirty="0" smtClean="0"/>
              <a:t>150 </a:t>
            </a:r>
            <a:r>
              <a:rPr lang="de-DE" dirty="0" smtClean="0"/>
              <a:t>Kontaktpersonen </a:t>
            </a:r>
            <a:r>
              <a:rPr lang="de-DE" dirty="0"/>
              <a:t>wurde eine Quarantäne angeordnet</a:t>
            </a:r>
            <a:r>
              <a:rPr lang="de-DE" dirty="0" smtClean="0"/>
              <a:t>.</a:t>
            </a:r>
          </a:p>
          <a:p>
            <a:endParaRPr lang="de-DE" sz="1400" b="1" dirty="0">
              <a:solidFill>
                <a:srgbClr val="FF0000"/>
              </a:solidFill>
            </a:endParaRPr>
          </a:p>
          <a:p>
            <a:r>
              <a:rPr lang="de-DE" b="1" u="sng" dirty="0" smtClean="0"/>
              <a:t>Gottesdienst, Frankfurt am Main, HE</a:t>
            </a:r>
          </a:p>
          <a:p>
            <a:r>
              <a:rPr lang="de-DE" sz="1400" b="1" u="sng" dirty="0" smtClean="0"/>
              <a:t>(</a:t>
            </a:r>
            <a:r>
              <a:rPr lang="de-DE" sz="1400" b="1" u="sng" dirty="0"/>
              <a:t>Stand </a:t>
            </a:r>
            <a:r>
              <a:rPr lang="de-DE" sz="1400" b="1" u="sng" dirty="0" smtClean="0"/>
              <a:t>24.05.2020</a:t>
            </a:r>
            <a:r>
              <a:rPr lang="de-DE" sz="1400" b="1" u="sng" dirty="0"/>
              <a:t>; </a:t>
            </a:r>
            <a:r>
              <a:rPr lang="de-DE" sz="1400" b="1" u="sng" dirty="0" smtClean="0"/>
              <a:t>16:10 </a:t>
            </a:r>
            <a:r>
              <a:rPr lang="de-DE" sz="1400" b="1" u="sng" dirty="0"/>
              <a:t>Uhr) </a:t>
            </a:r>
            <a:r>
              <a:rPr lang="de-DE" sz="1400" b="1" u="sng" dirty="0">
                <a:sym typeface="Wingdings" panose="05000000000000000000" pitchFamily="2" charset="2"/>
              </a:rPr>
              <a:t> Info des Hessischen Ministeriums für Soziales und Integration Krisenstab Corona</a:t>
            </a:r>
            <a:r>
              <a:rPr lang="de-DE" sz="1400" b="1" u="sng" dirty="0" smtClean="0"/>
              <a:t>: </a:t>
            </a:r>
          </a:p>
          <a:p>
            <a:r>
              <a:rPr lang="de-DE" dirty="0" smtClean="0"/>
              <a:t>Aktuell </a:t>
            </a:r>
            <a:r>
              <a:rPr lang="de-DE" dirty="0"/>
              <a:t>wird ein COVID-19-Ausbruchsgeschehen im Umfeld einer freien </a:t>
            </a:r>
            <a:r>
              <a:rPr lang="de-DE" dirty="0" err="1"/>
              <a:t>baptistischen</a:t>
            </a:r>
            <a:r>
              <a:rPr lang="de-DE" dirty="0"/>
              <a:t> Gemeinde in Frankfurt  untersucht. Eine Testung der ermittelten Kontaktpersonen auf SARS-CoV-2, die bisher aus Frankfurt und drei umgebenden Landkreisen stammen, wurde veranlasst. </a:t>
            </a:r>
            <a:r>
              <a:rPr lang="de-DE" dirty="0" smtClean="0"/>
              <a:t>Mit Stand 25.05.2020 wurden 112 Fälle identifiziert. </a:t>
            </a:r>
            <a:r>
              <a:rPr lang="de-DE" dirty="0"/>
              <a:t>Die Ermittlungen zu den Umständen des Ausbruchs dauern noch an</a:t>
            </a:r>
            <a:r>
              <a:rPr lang="de-DE" dirty="0" smtClean="0"/>
              <a:t>.</a:t>
            </a:r>
          </a:p>
          <a:p>
            <a:endParaRPr lang="de-DE" dirty="0"/>
          </a:p>
        </p:txBody>
      </p:sp>
    </p:spTree>
    <p:extLst>
      <p:ext uri="{BB962C8B-B14F-4D97-AF65-F5344CB8AC3E}">
        <p14:creationId xmlns:p14="http://schemas.microsoft.com/office/powerpoint/2010/main" val="3824118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smtClean="0">
                <a:solidFill>
                  <a:schemeClr val="bg1"/>
                </a:solidFill>
              </a:rPr>
              <a:t>Aktuelle Ausbrüche (</a:t>
            </a:r>
            <a:r>
              <a:rPr lang="de-DE" sz="2000" dirty="0">
                <a:solidFill>
                  <a:schemeClr val="bg1"/>
                </a:solidFill>
              </a:rPr>
              <a:t>I</a:t>
            </a:r>
            <a:r>
              <a:rPr lang="de-DE" sz="2000" dirty="0" smtClean="0">
                <a:solidFill>
                  <a:schemeClr val="bg1"/>
                </a:solidFill>
              </a:rPr>
              <a:t>nfos aus den Landesbehörden)</a:t>
            </a:r>
            <a:br>
              <a:rPr lang="de-DE" sz="2000" dirty="0" smtClean="0">
                <a:solidFill>
                  <a:schemeClr val="bg1"/>
                </a:solidFill>
              </a:rPr>
            </a:br>
            <a:r>
              <a:rPr lang="de-DE" sz="1400" dirty="0" smtClean="0">
                <a:solidFill>
                  <a:schemeClr val="bg1"/>
                </a:solidFill>
              </a:rPr>
              <a:t>(Datenstand</a:t>
            </a:r>
            <a:r>
              <a:rPr lang="de-DE" sz="1400" dirty="0">
                <a:solidFill>
                  <a:schemeClr val="bg1"/>
                </a:solidFill>
              </a:rPr>
              <a:t>: </a:t>
            </a:r>
            <a:r>
              <a:rPr lang="de-DE" sz="1400" dirty="0" smtClean="0">
                <a:solidFill>
                  <a:schemeClr val="bg1"/>
                </a:solidFill>
              </a:rPr>
              <a:t>25.05.2020</a:t>
            </a:r>
            <a:r>
              <a:rPr lang="de-DE" sz="1400" dirty="0">
                <a:solidFill>
                  <a:schemeClr val="bg1"/>
                </a:solidFill>
              </a:rPr>
              <a:t>;</a:t>
            </a:r>
            <a:r>
              <a:rPr lang="de-DE" sz="1400" dirty="0" smtClean="0">
                <a:solidFill>
                  <a:schemeClr val="bg1"/>
                </a:solidFill>
              </a:rPr>
              <a:t> </a:t>
            </a:r>
            <a:r>
              <a:rPr lang="de-DE" sz="1400" dirty="0">
                <a:solidFill>
                  <a:schemeClr val="bg1"/>
                </a:solidFill>
              </a:rPr>
              <a:t>00:00)</a:t>
            </a:r>
          </a:p>
        </p:txBody>
      </p:sp>
      <p:sp>
        <p:nvSpPr>
          <p:cNvPr id="5" name="Textfeld 4"/>
          <p:cNvSpPr txBox="1"/>
          <p:nvPr/>
        </p:nvSpPr>
        <p:spPr>
          <a:xfrm>
            <a:off x="141072" y="1333500"/>
            <a:ext cx="8574303" cy="4555093"/>
          </a:xfrm>
          <a:prstGeom prst="rect">
            <a:avLst/>
          </a:prstGeom>
          <a:noFill/>
        </p:spPr>
        <p:txBody>
          <a:bodyPr wrap="square" rtlCol="0">
            <a:spAutoFit/>
          </a:bodyPr>
          <a:lstStyle/>
          <a:p>
            <a:r>
              <a:rPr lang="de-DE" b="1" u="sng" dirty="0" smtClean="0"/>
              <a:t>Labor </a:t>
            </a:r>
            <a:r>
              <a:rPr lang="de-DE" b="1" u="sng" dirty="0" err="1" smtClean="0"/>
              <a:t>Eichsfeldklinikum</a:t>
            </a:r>
            <a:r>
              <a:rPr lang="de-DE" b="1" u="sng" dirty="0" smtClean="0"/>
              <a:t>, </a:t>
            </a:r>
            <a:r>
              <a:rPr lang="de-DE" b="1" u="sng" dirty="0" err="1" smtClean="0"/>
              <a:t>Heiligenstadt,TH</a:t>
            </a:r>
            <a:endParaRPr lang="de-DE" b="1" u="sng" dirty="0" smtClean="0"/>
          </a:p>
          <a:p>
            <a:r>
              <a:rPr lang="de-DE" sz="1400" b="1" u="sng" dirty="0" smtClean="0"/>
              <a:t>(Stand </a:t>
            </a:r>
            <a:r>
              <a:rPr lang="de-DE" sz="1400" b="1" u="sng" dirty="0" smtClean="0"/>
              <a:t>25.05.2020) </a:t>
            </a:r>
            <a:r>
              <a:rPr lang="de-DE" sz="1400" b="1" u="sng" dirty="0">
                <a:sym typeface="Wingdings" panose="05000000000000000000" pitchFamily="2" charset="2"/>
              </a:rPr>
              <a:t> Info </a:t>
            </a:r>
            <a:r>
              <a:rPr lang="de-DE" sz="1400" b="1" u="sng" dirty="0" smtClean="0">
                <a:sym typeface="Wingdings" panose="05000000000000000000" pitchFamily="2" charset="2"/>
              </a:rPr>
              <a:t>TLV Thüringen</a:t>
            </a:r>
            <a:r>
              <a:rPr lang="de-DE" sz="1400" b="1" u="sng" dirty="0" smtClean="0"/>
              <a:t>: </a:t>
            </a:r>
            <a:endParaRPr lang="de-DE" sz="1400" b="1" u="sng" dirty="0"/>
          </a:p>
          <a:p>
            <a:r>
              <a:rPr lang="de-DE" dirty="0" smtClean="0"/>
              <a:t>Erkrankungshäufung: 6 Personen (von 10: 9 Mitarbeiter im Labor + 1 </a:t>
            </a:r>
            <a:r>
              <a:rPr lang="de-DE" dirty="0"/>
              <a:t>R</a:t>
            </a:r>
            <a:r>
              <a:rPr lang="de-DE" dirty="0" smtClean="0"/>
              <a:t>einigungskraft) in einem Labor des </a:t>
            </a:r>
            <a:r>
              <a:rPr lang="de-DE" dirty="0" err="1" smtClean="0"/>
              <a:t>Eichsfeldklinikums</a:t>
            </a:r>
            <a:r>
              <a:rPr lang="de-DE" dirty="0" smtClean="0"/>
              <a:t>, Haus St. Vincenz in Heiligenstadt (Thüringen) positiv getestet nach symptomatischer Erkrankung eines Mitarbeiters</a:t>
            </a:r>
            <a:endParaRPr lang="de-DE" dirty="0" smtClean="0"/>
          </a:p>
          <a:p>
            <a:endParaRPr lang="de-DE" sz="1400" b="1" dirty="0">
              <a:solidFill>
                <a:srgbClr val="FF0000"/>
              </a:solidFill>
            </a:endParaRPr>
          </a:p>
          <a:p>
            <a:r>
              <a:rPr lang="de-DE" b="1" u="sng" dirty="0" smtClean="0"/>
              <a:t>Pflegeeinrichtungen, Landkreis Coburg, BY </a:t>
            </a:r>
            <a:endParaRPr lang="de-DE" b="1" u="sng" dirty="0" smtClean="0"/>
          </a:p>
          <a:p>
            <a:r>
              <a:rPr lang="de-DE" sz="1400" b="1" u="sng" dirty="0" smtClean="0"/>
              <a:t>(</a:t>
            </a:r>
            <a:r>
              <a:rPr lang="de-DE" sz="1400" b="1" u="sng" dirty="0"/>
              <a:t>Stand </a:t>
            </a:r>
            <a:r>
              <a:rPr lang="de-DE" sz="1400" b="1" u="sng" dirty="0" smtClean="0"/>
              <a:t>25.05.2020) </a:t>
            </a:r>
            <a:r>
              <a:rPr lang="de-DE" sz="1400" b="1" u="sng" dirty="0" smtClean="0">
                <a:sym typeface="Wingdings" panose="05000000000000000000" pitchFamily="2" charset="2"/>
              </a:rPr>
              <a:t> </a:t>
            </a:r>
          </a:p>
          <a:p>
            <a:r>
              <a:rPr lang="de-DE" dirty="0" smtClean="0"/>
              <a:t>Mehrere Pflegeeinrichtungen, </a:t>
            </a:r>
            <a:r>
              <a:rPr lang="de-DE" dirty="0" err="1" smtClean="0"/>
              <a:t>teilsweise</a:t>
            </a:r>
            <a:r>
              <a:rPr lang="de-DE" dirty="0" smtClean="0"/>
              <a:t> im Zusammenhang mit Dialysebehandlungen</a:t>
            </a:r>
          </a:p>
          <a:p>
            <a:endParaRPr lang="de-DE" dirty="0"/>
          </a:p>
          <a:p>
            <a:r>
              <a:rPr lang="de-DE" b="1" u="sng" dirty="0" smtClean="0"/>
              <a:t>Senioren- und Pflegeheim, Düsseldorf, NW </a:t>
            </a:r>
            <a:endParaRPr lang="de-DE" b="1" u="sng" dirty="0"/>
          </a:p>
          <a:p>
            <a:r>
              <a:rPr lang="de-DE" sz="1400" b="1" u="sng" dirty="0"/>
              <a:t>(Stand </a:t>
            </a:r>
            <a:r>
              <a:rPr lang="de-DE" sz="1400" b="1" u="sng" dirty="0" smtClean="0"/>
              <a:t>24.05.2020, 18:15 Uhr </a:t>
            </a:r>
            <a:r>
              <a:rPr lang="de-DE" sz="1400" b="1" u="sng" dirty="0" smtClean="0">
                <a:sym typeface="Wingdings" panose="05000000000000000000" pitchFamily="2" charset="2"/>
              </a:rPr>
              <a:t> Stadt Düsseldorf</a:t>
            </a:r>
            <a:r>
              <a:rPr lang="de-DE" sz="1400" b="1" u="sng" dirty="0" smtClean="0"/>
              <a:t>) </a:t>
            </a:r>
            <a:r>
              <a:rPr lang="de-DE" sz="1400" b="1" u="sng" dirty="0" smtClean="0">
                <a:sym typeface="Wingdings" panose="05000000000000000000" pitchFamily="2" charset="2"/>
              </a:rPr>
              <a:t> </a:t>
            </a:r>
            <a:endParaRPr lang="de-DE" sz="1400" b="1" u="sng" dirty="0">
              <a:sym typeface="Wingdings" panose="05000000000000000000" pitchFamily="2" charset="2"/>
            </a:endParaRPr>
          </a:p>
          <a:p>
            <a:r>
              <a:rPr lang="de-DE" dirty="0" smtClean="0"/>
              <a:t>23* Bewohner eines Senioren- und Pflegeheims in Benrath positiv getestet, davon 1 hospitalisiert und die anderen symptomfrei (alle &gt; 100 Bewohner getestet nach positiver Testung eines Mitarbeiters)</a:t>
            </a:r>
            <a:endParaRPr lang="de-DE" dirty="0"/>
          </a:p>
          <a:p>
            <a:r>
              <a:rPr lang="de-DE" dirty="0" smtClean="0"/>
              <a:t>*lt. NRZ (25.05.20, 16:15 Uhr) 28 von 103 Bewohnern und 3 Mitarbeiter positiv (insgesamt 4 symptomatisch)</a:t>
            </a:r>
            <a:endParaRPr lang="de-DE" dirty="0"/>
          </a:p>
        </p:txBody>
      </p:sp>
    </p:spTree>
    <p:extLst>
      <p:ext uri="{BB962C8B-B14F-4D97-AF65-F5344CB8AC3E}">
        <p14:creationId xmlns:p14="http://schemas.microsoft.com/office/powerpoint/2010/main" val="1135538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07777"/>
          </a:xfrm>
          <a:solidFill>
            <a:srgbClr val="045AA6"/>
          </a:solidFill>
        </p:spPr>
        <p:txBody>
          <a:bodyPr lIns="72000"/>
          <a:lstStyle/>
          <a:p>
            <a:pPr>
              <a:spcBef>
                <a:spcPts val="600"/>
              </a:spcBef>
            </a:pPr>
            <a:r>
              <a:rPr lang="de-DE" sz="2000" dirty="0" smtClean="0">
                <a:solidFill>
                  <a:schemeClr val="bg1"/>
                </a:solidFill>
              </a:rPr>
              <a:t>Geographische Verteilung in Deutschland, </a:t>
            </a:r>
            <a:r>
              <a:rPr lang="de-DE" sz="2000" dirty="0" smtClean="0">
                <a:solidFill>
                  <a:schemeClr val="bg1"/>
                </a:solidFill>
              </a:rPr>
              <a:t>26.05.2020</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399530524"/>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179.002</a:t>
                      </a:r>
                      <a:endParaRPr lang="de-DE" sz="1800" kern="1200" dirty="0" smtClean="0">
                        <a:solidFill>
                          <a:schemeClr val="dk1"/>
                        </a:solidFill>
                        <a:effectLst/>
                        <a:latin typeface="+mn-lt"/>
                        <a:ea typeface="+mn-ea"/>
                        <a:cs typeface="+mn-cs"/>
                      </a:endParaRPr>
                    </a:p>
                  </a:txBody>
                  <a:tcPr marL="9525" marR="9525" marT="9525" marB="0" anchor="ctr"/>
                </a:tc>
              </a:tr>
            </a:tbl>
          </a:graphicData>
        </a:graphic>
      </p:graphicFrame>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9" y="945490"/>
            <a:ext cx="7619532" cy="543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87946372"/>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3.260</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1</a:t>
                      </a: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0</a:t>
                      </a: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sp>
        <p:nvSpPr>
          <p:cNvPr id="2" name="Fußzeilenplatzhalter 1"/>
          <p:cNvSpPr>
            <a:spLocks noGrp="1"/>
          </p:cNvSpPr>
          <p:nvPr>
            <p:ph type="ftr" sz="quarter" idx="15"/>
          </p:nvPr>
        </p:nvSpPr>
        <p:spPr/>
        <p:txBody>
          <a:bodyPr/>
          <a:lstStyle/>
          <a:p>
            <a:endParaRPr lang="de-D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65" y="1392412"/>
            <a:ext cx="7334250" cy="523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391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17" y="926762"/>
            <a:ext cx="7520905" cy="529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15</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a:t>
            </a:r>
            <a:r>
              <a:rPr lang="de-DE" sz="2000" dirty="0" smtClean="0">
                <a:solidFill>
                  <a:schemeClr val="bg1"/>
                </a:solidFill>
              </a:rPr>
              <a:t>mit</a:t>
            </a:r>
            <a:br>
              <a:rPr lang="de-DE" sz="2000" dirty="0" smtClean="0">
                <a:solidFill>
                  <a:schemeClr val="bg1"/>
                </a:solidFill>
              </a:rPr>
            </a:br>
            <a:r>
              <a:rPr lang="de-DE" sz="2000" dirty="0" smtClean="0">
                <a:solidFill>
                  <a:schemeClr val="bg1"/>
                </a:solidFill>
              </a:rPr>
              <a:t>&gt;50 bzw. &gt;35 Fälle </a:t>
            </a:r>
            <a:r>
              <a:rPr lang="de-DE" sz="2000" dirty="0">
                <a:solidFill>
                  <a:schemeClr val="bg1"/>
                </a:solidFill>
              </a:rPr>
              <a:t>pro 100.000 </a:t>
            </a:r>
            <a:r>
              <a:rPr lang="de-DE" sz="2000" dirty="0" smtClean="0">
                <a:solidFill>
                  <a:schemeClr val="bg1"/>
                </a:solidFill>
              </a:rPr>
              <a:t>Einwohner</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4103927985"/>
              </p:ext>
            </p:extLst>
          </p:nvPr>
        </p:nvGraphicFramePr>
        <p:xfrm>
          <a:off x="3712999" y="5654675"/>
          <a:ext cx="5298234" cy="762000"/>
        </p:xfrm>
        <a:graphic>
          <a:graphicData uri="http://schemas.openxmlformats.org/drawingml/2006/table">
            <a:tbl>
              <a:tblPr firstRow="1" firstCol="1" bandRow="1">
                <a:tableStyleId>{5C22544A-7EE6-4342-B048-85BDC9FD1C3A}</a:tableStyleId>
              </a:tblPr>
              <a:tblGrid>
                <a:gridCol w="162560"/>
                <a:gridCol w="915516"/>
                <a:gridCol w="390525"/>
                <a:gridCol w="3829633"/>
              </a:tblGrid>
              <a:tr h="0">
                <a:tc>
                  <a:txBody>
                    <a:bodyPr/>
                    <a:lstStyle/>
                    <a:p>
                      <a:pPr>
                        <a:spcAft>
                          <a:spcPts val="0"/>
                        </a:spcAft>
                      </a:pPr>
                      <a:r>
                        <a:rPr lang="de-DE" sz="1000" dirty="0">
                          <a:effectLst/>
                        </a:rPr>
                        <a:t> </a:t>
                      </a:r>
                      <a:endParaRPr lang="de-DE" sz="1100" dirty="0">
                        <a:effectLst/>
                        <a:latin typeface="Calibri"/>
                        <a:ea typeface="Cambria"/>
                        <a:cs typeface="Times New Roman"/>
                      </a:endParaRPr>
                    </a:p>
                  </a:txBody>
                  <a:tcPr marL="68580" marR="68580" marT="0" marB="0"/>
                </a:tc>
                <a:tc>
                  <a:txBody>
                    <a:bodyPr/>
                    <a:lstStyle/>
                    <a:p>
                      <a:pPr>
                        <a:spcAft>
                          <a:spcPts val="0"/>
                        </a:spcAft>
                      </a:pPr>
                      <a:r>
                        <a:rPr lang="de-DE" sz="1000">
                          <a:effectLst/>
                        </a:rPr>
                        <a:t>Landkreis</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BL</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Anmerkungen</a:t>
                      </a:r>
                      <a:endParaRPr lang="de-DE" sz="110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SK Regensburg</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BY</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Ausbruch in Gemeinschaftsunterkunft für Asylsuchende, Reihentestungen</a:t>
                      </a:r>
                      <a:endParaRPr lang="de-DE" sz="110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LK Lichtenfels</a:t>
                      </a:r>
                      <a:endParaRPr lang="de-DE" sz="1100">
                        <a:effectLst/>
                        <a:latin typeface="Calibri"/>
                        <a:ea typeface="Cambria"/>
                        <a:cs typeface="Times New Roman"/>
                      </a:endParaRPr>
                    </a:p>
                  </a:txBody>
                  <a:tcPr marL="68580" marR="68580" marT="0" marB="0"/>
                </a:tc>
                <a:tc>
                  <a:txBody>
                    <a:bodyPr/>
                    <a:lstStyle/>
                    <a:p>
                      <a:pPr>
                        <a:spcAft>
                          <a:spcPts val="0"/>
                        </a:spcAft>
                      </a:pPr>
                      <a:r>
                        <a:rPr lang="de-DE" sz="1000">
                          <a:effectLst/>
                        </a:rPr>
                        <a:t>BY</a:t>
                      </a:r>
                      <a:endParaRPr lang="de-DE" sz="1100">
                        <a:effectLst/>
                        <a:latin typeface="Calibri"/>
                        <a:ea typeface="Cambria"/>
                        <a:cs typeface="Times New Roman"/>
                      </a:endParaRPr>
                    </a:p>
                  </a:txBody>
                  <a:tcPr marL="68580" marR="68580" marT="0" marB="0"/>
                </a:tc>
                <a:tc>
                  <a:txBody>
                    <a:bodyPr/>
                    <a:lstStyle/>
                    <a:p>
                      <a:pPr>
                        <a:spcAft>
                          <a:spcPts val="0"/>
                        </a:spcAft>
                      </a:pPr>
                      <a:r>
                        <a:rPr lang="de-DE" sz="1000" dirty="0">
                          <a:effectLst/>
                        </a:rPr>
                        <a:t>Ausbruch in Pflegeheim mit &gt; 20 </a:t>
                      </a:r>
                      <a:r>
                        <a:rPr lang="de-DE" sz="1000" dirty="0" smtClean="0">
                          <a:effectLst/>
                        </a:rPr>
                        <a:t>Fällen</a:t>
                      </a:r>
                      <a:endParaRPr lang="de-DE" sz="1100" dirty="0">
                        <a:effectLst/>
                        <a:latin typeface="Calibri"/>
                        <a:ea typeface="Cambria"/>
                        <a:cs typeface="Times New Roman"/>
                      </a:endParaRPr>
                    </a:p>
                  </a:txBody>
                  <a:tcPr marL="68580" marR="68580" marT="0" marB="0"/>
                </a:tc>
              </a:tr>
              <a:tr h="0">
                <a:tc>
                  <a:txBody>
                    <a:bodyPr/>
                    <a:lstStyle/>
                    <a:p>
                      <a:pPr>
                        <a:spcAft>
                          <a:spcPts val="0"/>
                        </a:spcAft>
                      </a:pPr>
                      <a:r>
                        <a:rPr lang="de-DE" sz="1000">
                          <a:effectLst/>
                        </a:rPr>
                        <a:t> </a:t>
                      </a:r>
                      <a:endParaRPr lang="de-DE" sz="1100">
                        <a:effectLst/>
                        <a:latin typeface="Calibri"/>
                        <a:ea typeface="Cambria"/>
                        <a:cs typeface="Times New Roman"/>
                      </a:endParaRPr>
                    </a:p>
                  </a:txBody>
                  <a:tcPr marL="68580" marR="68580" marT="0" marB="0"/>
                </a:tc>
                <a:tc>
                  <a:txBody>
                    <a:bodyPr/>
                    <a:lstStyle/>
                    <a:p>
                      <a:pPr>
                        <a:spcAft>
                          <a:spcPts val="0"/>
                        </a:spcAft>
                      </a:pPr>
                      <a:r>
                        <a:rPr lang="de-DE" sz="1000" dirty="0">
                          <a:effectLst/>
                        </a:rPr>
                        <a:t>LK Sonneberg</a:t>
                      </a:r>
                      <a:endParaRPr lang="de-DE" sz="1100" dirty="0">
                        <a:effectLst/>
                        <a:latin typeface="Calibri"/>
                        <a:ea typeface="Cambria"/>
                        <a:cs typeface="Times New Roman"/>
                      </a:endParaRPr>
                    </a:p>
                  </a:txBody>
                  <a:tcPr marL="68580" marR="68580" marT="0" marB="0"/>
                </a:tc>
                <a:tc>
                  <a:txBody>
                    <a:bodyPr/>
                    <a:lstStyle/>
                    <a:p>
                      <a:pPr>
                        <a:spcAft>
                          <a:spcPts val="0"/>
                        </a:spcAft>
                      </a:pPr>
                      <a:r>
                        <a:rPr lang="de-DE" sz="1000">
                          <a:effectLst/>
                        </a:rPr>
                        <a:t>TH</a:t>
                      </a:r>
                      <a:endParaRPr lang="de-DE" sz="1100">
                        <a:effectLst/>
                        <a:latin typeface="Calibri"/>
                        <a:ea typeface="Cambria"/>
                        <a:cs typeface="Times New Roman"/>
                      </a:endParaRPr>
                    </a:p>
                  </a:txBody>
                  <a:tcPr marL="68580" marR="68580" marT="0" marB="0"/>
                </a:tc>
                <a:tc>
                  <a:txBody>
                    <a:bodyPr/>
                    <a:lstStyle/>
                    <a:p>
                      <a:pPr>
                        <a:spcAft>
                          <a:spcPts val="0"/>
                        </a:spcAft>
                      </a:pPr>
                      <a:r>
                        <a:rPr lang="de-DE" sz="1000" dirty="0">
                          <a:effectLst/>
                        </a:rPr>
                        <a:t>Ausbrüche in Altenheimen, Dialyse und Krankenhaus</a:t>
                      </a:r>
                      <a:r>
                        <a:rPr lang="de-DE" sz="1000" dirty="0" smtClean="0">
                          <a:effectLst/>
                        </a:rPr>
                        <a:t>,</a:t>
                      </a:r>
                      <a:endParaRPr lang="de-DE" sz="1100" dirty="0">
                        <a:effectLst/>
                        <a:latin typeface="Calibri"/>
                        <a:ea typeface="Cambria"/>
                        <a:cs typeface="Times New Roman"/>
                      </a:endParaRPr>
                    </a:p>
                  </a:txBody>
                  <a:tcPr marL="68580" marR="68580" marT="0" marB="0"/>
                </a:tc>
              </a:tr>
            </a:tbl>
          </a:graphicData>
        </a:graphic>
      </p:graphicFrame>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685044599"/>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1.736</a:t>
                      </a:r>
                      <a:endParaRPr lang="de-DE" sz="14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1</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0</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1" y="1406286"/>
            <a:ext cx="7319962" cy="521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17</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782251348"/>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778</a:t>
                      </a:r>
                      <a:endParaRPr lang="de-DE" sz="14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1</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r>
                        <a:rPr lang="de-DE" sz="1200" dirty="0" smtClean="0">
                          <a:solidFill>
                            <a:schemeClr val="tx1"/>
                          </a:solidFill>
                        </a:rPr>
                        <a:t>0</a:t>
                      </a:r>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7" y="1442663"/>
            <a:ext cx="7296150" cy="520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250" y="184865"/>
            <a:ext cx="7048499"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2" y="726738"/>
            <a:ext cx="8362950"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3455356703"/>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a:t>
                      </a:r>
                      <a:r>
                        <a:rPr lang="de-DE" sz="1200" b="1" i="0" u="none" strike="noStrike" dirty="0" smtClean="0">
                          <a:solidFill>
                            <a:srgbClr val="000000"/>
                          </a:solidFill>
                          <a:effectLst/>
                          <a:latin typeface="Calibri"/>
                        </a:rPr>
                        <a:t>21</a:t>
                      </a:r>
                      <a:endParaRPr lang="de-DE" sz="1200" b="1" i="0" u="none" strike="noStrike" dirty="0">
                        <a:solidFill>
                          <a:srgbClr val="000000"/>
                        </a:solidFill>
                        <a:effectLst/>
                        <a:latin typeface="Calibri"/>
                      </a:endParaRP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dirty="0" smtClean="0">
                          <a:solidFill>
                            <a:srgbClr val="000000"/>
                          </a:solidFill>
                          <a:effectLst/>
                          <a:latin typeface="Calibri"/>
                        </a:rPr>
                        <a:t>Meldewoche 20</a:t>
                      </a:r>
                      <a:endParaRPr lang="de-DE" sz="1200" b="1" i="0" u="none" strike="noStrike" dirty="0">
                        <a:solidFill>
                          <a:srgbClr val="000000"/>
                        </a:solidFill>
                        <a:effectLst/>
                        <a:latin typeface="Calibri"/>
                      </a:endParaRP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a:t>
                      </a:r>
                      <a:r>
                        <a:rPr lang="de-DE" sz="1200" b="1" i="0" u="none" strike="noStrike" dirty="0" smtClean="0">
                          <a:solidFill>
                            <a:srgbClr val="000000"/>
                          </a:solidFill>
                          <a:effectLst/>
                          <a:latin typeface="Calibri"/>
                        </a:rPr>
                        <a:t>Fallzahl im </a:t>
                      </a:r>
                      <a:r>
                        <a:rPr lang="de-DE" sz="1200" b="1" i="0" u="none" strike="noStrike" dirty="0">
                          <a:solidFill>
                            <a:srgbClr val="000000"/>
                          </a:solidFill>
                          <a:effectLst/>
                          <a:latin typeface="Calibri"/>
                        </a:rPr>
                        <a:t>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6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607</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396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-35%</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6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1.070</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8,2</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758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-29%</a:t>
                      </a:r>
                    </a:p>
                  </a:txBody>
                  <a:tcPr marL="9525" marR="9525" marT="9525" marB="0" anchor="b">
                    <a:lnL>
                      <a:noFill/>
                    </a:lnL>
                    <a:lnR>
                      <a:noFill/>
                    </a:lnR>
                    <a:lnT>
                      <a:noFill/>
                    </a:lnT>
                    <a:lnB>
                      <a:noFill/>
                    </a:lnB>
                  </a:tcPr>
                </a:tc>
              </a:tr>
              <a:tr h="257921">
                <a:tc>
                  <a:txBody>
                    <a:bodyPr/>
                    <a:lstStyle/>
                    <a:p>
                      <a:pPr algn="l" fontAlgn="b"/>
                      <a:r>
                        <a:rPr lang="de-DE" sz="16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194</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5,2</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178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4,7</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-8%</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55</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2,2</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33</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1,3</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-40%</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125</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18,3</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84</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12,3</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49</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2,7</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24</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1,3</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-51%</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409</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6,5</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376</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6,0</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-8%</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21</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1,3</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10</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0,6</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-52%</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287</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3,6</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409</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5,1</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1.285</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7,2</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869</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-32%</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a:solidFill>
                            <a:srgbClr val="000000"/>
                          </a:solidFill>
                          <a:effectLst/>
                          <a:latin typeface="Calibri"/>
                          <a:ea typeface="+mn-ea"/>
                          <a:cs typeface="+mn-cs"/>
                        </a:rPr>
                        <a:t>170</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4,2</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98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2,4</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-42%</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30</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3,0</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21</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2,1</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-30%</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158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3,9</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107</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2,6</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-32%</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34</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1,5</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15</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0,7</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-56%</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48</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1,7</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64</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2,2</a:t>
                      </a:r>
                    </a:p>
                  </a:txBody>
                  <a:tcPr marL="9525" marR="9525" marT="9525" marB="0" anchor="b">
                    <a:lnL>
                      <a:noFill/>
                    </a:lnL>
                    <a:lnR>
                      <a:noFill/>
                    </a:lnR>
                    <a:lnT>
                      <a:noFill/>
                    </a:lnT>
                    <a:lnB>
                      <a:noFill/>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33%</a:t>
                      </a:r>
                    </a:p>
                  </a:txBody>
                  <a:tcPr marL="9525" marR="9525" marT="9525" marB="0" anchor="b">
                    <a:lnL>
                      <a:noFill/>
                    </a:lnL>
                    <a:lnR>
                      <a:noFill/>
                    </a:lnR>
                    <a:lnT>
                      <a:noFill/>
                    </a:lnT>
                    <a:lnB>
                      <a:noFill/>
                    </a:lnB>
                  </a:tcPr>
                </a:tc>
              </a:tr>
              <a:tr h="257921">
                <a:tc>
                  <a:txBody>
                    <a:bodyPr/>
                    <a:lstStyle/>
                    <a:p>
                      <a:pPr algn="l" fontAlgn="b"/>
                      <a:r>
                        <a:rPr lang="de-DE" sz="16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154</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7,2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5,9</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marL="0" algn="ctr" defTabSz="457200" rtl="0" eaLnBrk="1" fontAlgn="b" latinLnBrk="0" hangingPunct="1"/>
                      <a:r>
                        <a:rPr lang="de-DE" sz="1600" b="0" i="0" u="none" strike="noStrike" kern="1200" dirty="0">
                          <a:solidFill>
                            <a:srgbClr val="000000"/>
                          </a:solidFill>
                          <a:effectLst/>
                          <a:latin typeface="Calibri"/>
                          <a:ea typeface="+mn-ea"/>
                          <a:cs typeface="+mn-cs"/>
                        </a:rPr>
                        <a:t>-18%</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6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marL="0" algn="ctr" defTabSz="457200" rtl="0" eaLnBrk="1" fontAlgn="b" latinLnBrk="0" hangingPunct="1"/>
                      <a:r>
                        <a:rPr lang="de-DE" sz="1600" b="1" i="0" u="none" strike="noStrike" kern="1200" dirty="0">
                          <a:solidFill>
                            <a:srgbClr val="000000"/>
                          </a:solidFill>
                          <a:effectLst/>
                          <a:latin typeface="Calibri"/>
                          <a:ea typeface="+mn-ea"/>
                          <a:cs typeface="+mn-cs"/>
                        </a:rPr>
                        <a:t>4.696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marL="0" algn="ctr" defTabSz="457200" rtl="0" eaLnBrk="1" fontAlgn="b" latinLnBrk="0" hangingPunct="1"/>
                      <a:r>
                        <a:rPr lang="de-DE" sz="1600" b="1" i="0" u="none" strike="noStrike" kern="1200" dirty="0">
                          <a:solidFill>
                            <a:srgbClr val="000000"/>
                          </a:solidFill>
                          <a:effectLst/>
                          <a:latin typeface="Calibri"/>
                          <a:ea typeface="+mn-ea"/>
                          <a:cs typeface="+mn-cs"/>
                        </a:rPr>
                        <a:t>5,6</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marL="0" algn="ctr" defTabSz="457200" rtl="0" eaLnBrk="1" fontAlgn="b" latinLnBrk="0" hangingPunct="1"/>
                      <a:r>
                        <a:rPr lang="de-DE" sz="1600" b="1" i="0" u="none" strike="noStrike" kern="1200" dirty="0">
                          <a:solidFill>
                            <a:srgbClr val="000000"/>
                          </a:solidFill>
                          <a:effectLst/>
                          <a:latin typeface="Calibri"/>
                          <a:ea typeface="+mn-ea"/>
                          <a:cs typeface="+mn-cs"/>
                        </a:rPr>
                        <a:t>3.568</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marL="0" algn="ctr" defTabSz="457200" rtl="0" eaLnBrk="1" fontAlgn="b" latinLnBrk="0" hangingPunct="1"/>
                      <a:r>
                        <a:rPr lang="de-DE" sz="1600" b="1" i="0" u="none" strike="noStrike" kern="1200" dirty="0">
                          <a:solidFill>
                            <a:srgbClr val="000000"/>
                          </a:solidFill>
                          <a:effectLst/>
                          <a:latin typeface="Calibri"/>
                          <a:ea typeface="+mn-ea"/>
                          <a:cs typeface="+mn-cs"/>
                        </a:rPr>
                        <a:t>4,3</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marL="0" algn="ctr" defTabSz="457200" rtl="0" eaLnBrk="1" fontAlgn="b" latinLnBrk="0" hangingPunct="1"/>
                      <a:r>
                        <a:rPr lang="de-DE" sz="1600" b="1" i="0" u="none" strike="noStrike" kern="1200" dirty="0">
                          <a:solidFill>
                            <a:srgbClr val="000000"/>
                          </a:solidFill>
                          <a:effectLst/>
                          <a:latin typeface="Calibri"/>
                          <a:ea typeface="+mn-ea"/>
                          <a:cs typeface="+mn-cs"/>
                        </a:rPr>
                        <a:t>-24%</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a:xfrm>
            <a:off x="457200" y="523419"/>
            <a:ext cx="8092592" cy="338554"/>
          </a:xfrm>
        </p:spPr>
        <p:txBody>
          <a:bodyPr/>
          <a:lstStyle/>
          <a:p>
            <a:r>
              <a:rPr lang="de-DE" dirty="0" smtClean="0"/>
              <a:t>Vergleich </a:t>
            </a:r>
            <a:r>
              <a:rPr lang="de-DE" dirty="0" smtClean="0"/>
              <a:t>KW21/KW20 </a:t>
            </a:r>
            <a:r>
              <a:rPr lang="de-DE" dirty="0" smtClean="0"/>
              <a:t>pro Bundesland</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19</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4294967295"/>
          </p:nvPr>
        </p:nvSpPr>
        <p:spPr>
          <a:xfrm>
            <a:off x="2699791" y="6622713"/>
            <a:ext cx="5182675" cy="195750"/>
          </a:xfrm>
          <a:prstGeom prst="rect">
            <a:avLst/>
          </a:prstGeom>
        </p:spPr>
        <p:txBody>
          <a:bodyPr/>
          <a:lstStyle/>
          <a:p>
            <a:endParaRPr lang="de-DE" dirty="0"/>
          </a:p>
        </p:txBody>
      </p:sp>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a:t>
            </a:fld>
            <a:endParaRPr lang="de-DE"/>
          </a:p>
        </p:txBody>
      </p:sp>
      <p:sp>
        <p:nvSpPr>
          <p:cNvPr id="6" name="Textfeld 5"/>
          <p:cNvSpPr txBox="1"/>
          <p:nvPr/>
        </p:nvSpPr>
        <p:spPr>
          <a:xfrm>
            <a:off x="5681859" y="6539459"/>
            <a:ext cx="2371061" cy="307777"/>
          </a:xfrm>
          <a:prstGeom prst="rect">
            <a:avLst/>
          </a:prstGeom>
          <a:noFill/>
        </p:spPr>
        <p:txBody>
          <a:bodyPr wrap="square" rtlCol="0">
            <a:spAutoFit/>
          </a:bodyPr>
          <a:lstStyle/>
          <a:p>
            <a:pPr algn="r"/>
            <a:r>
              <a:rPr lang="de-DE" sz="1400" dirty="0" smtClean="0"/>
              <a:t>Stand: 26.05.2020 00:00 Uhr</a:t>
            </a:r>
            <a:endParaRPr lang="de-DE" sz="1400" dirty="0"/>
          </a:p>
        </p:txBody>
      </p:sp>
      <p:sp>
        <p:nvSpPr>
          <p:cNvPr id="8" name="Titel 1"/>
          <p:cNvSpPr txBox="1">
            <a:spLocks/>
          </p:cNvSpPr>
          <p:nvPr/>
        </p:nvSpPr>
        <p:spPr>
          <a:xfrm>
            <a:off x="222249" y="45121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26.05.2020. 00:00)</a:t>
            </a:r>
            <a:endParaRPr lang="de-DE" sz="1400" dirty="0">
              <a:solidFill>
                <a:schemeClr val="bg1"/>
              </a:solidFill>
            </a:endParaRPr>
          </a:p>
        </p:txBody>
      </p:sp>
      <p:sp>
        <p:nvSpPr>
          <p:cNvPr id="5" name="Datumsplatzhalter 4"/>
          <p:cNvSpPr>
            <a:spLocks noGrp="1"/>
          </p:cNvSpPr>
          <p:nvPr>
            <p:ph type="dt" sz="half" idx="14"/>
          </p:nvPr>
        </p:nvSpPr>
        <p:spPr/>
        <p:txBody>
          <a:bodyPr/>
          <a:lstStyle/>
          <a:p>
            <a:r>
              <a:rPr lang="de-DE" smtClean="0"/>
              <a:t>26.05.2020</a:t>
            </a:r>
            <a:endParaRPr lang="de-DE" dirty="0"/>
          </a:p>
        </p:txBody>
      </p:sp>
      <p:graphicFrame>
        <p:nvGraphicFramePr>
          <p:cNvPr id="2" name="Tabelle 1"/>
          <p:cNvGraphicFramePr>
            <a:graphicFrameLocks noGrp="1"/>
          </p:cNvGraphicFramePr>
          <p:nvPr>
            <p:extLst>
              <p:ext uri="{D42A27DB-BD31-4B8C-83A1-F6EECF244321}">
                <p14:modId xmlns:p14="http://schemas.microsoft.com/office/powerpoint/2010/main" val="2640502675"/>
              </p:ext>
            </p:extLst>
          </p:nvPr>
        </p:nvGraphicFramePr>
        <p:xfrm>
          <a:off x="142875" y="1000118"/>
          <a:ext cx="8667750" cy="5488038"/>
        </p:xfrm>
        <a:graphic>
          <a:graphicData uri="http://schemas.openxmlformats.org/drawingml/2006/table">
            <a:tbl>
              <a:tblPr/>
              <a:tblGrid>
                <a:gridCol w="1815500"/>
                <a:gridCol w="1109473"/>
                <a:gridCol w="844711"/>
                <a:gridCol w="1298587"/>
                <a:gridCol w="973940"/>
                <a:gridCol w="907750"/>
                <a:gridCol w="822647"/>
                <a:gridCol w="895142"/>
              </a:tblGrid>
              <a:tr h="550443">
                <a:tc>
                  <a:txBody>
                    <a:bodyPr/>
                    <a:lstStyle/>
                    <a:p>
                      <a:pPr algn="l" fontAlgn="b"/>
                      <a:r>
                        <a:rPr lang="de-DE" sz="1400" b="1" i="0" u="none" strike="noStrike">
                          <a:solidFill>
                            <a:srgbClr val="FFFFFF"/>
                          </a:solidFill>
                          <a:effectLst/>
                          <a:latin typeface="Calibri"/>
                        </a:rPr>
                        <a:t>Bundesland</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Fälle kumulativ</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Differenz Vortag</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Fälle kumulativ/ 100.000 Einw.</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Fälle in den letzten 7 Tagen</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7-Tage-Inzidenz</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Todesfälle</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l" fontAlgn="b"/>
                      <a:r>
                        <a:rPr lang="de-DE" sz="1400" b="1" i="0" u="none" strike="noStrike">
                          <a:solidFill>
                            <a:srgbClr val="FFFFFF"/>
                          </a:solidFill>
                          <a:effectLst/>
                          <a:latin typeface="Calibri"/>
                        </a:rPr>
                        <a:t>Todesfälle/ 100.000 Einw.</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75223">
                <a:tc>
                  <a:txBody>
                    <a:bodyPr/>
                    <a:lstStyle/>
                    <a:p>
                      <a:pPr algn="l" fontAlgn="b"/>
                      <a:r>
                        <a:rPr lang="de-DE" sz="1400" b="0" i="0" u="none" strike="noStrike">
                          <a:solidFill>
                            <a:srgbClr val="000000"/>
                          </a:solidFill>
                          <a:effectLst/>
                          <a:latin typeface="Calibri"/>
                        </a:rPr>
                        <a:t>Baden-Württemberg</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34.466</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35</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311</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368</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3,3</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1.707</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15,4</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Bayern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46.456</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130</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355</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738</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5,6</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2.401</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18,4</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Berlin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6.652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10</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177</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155</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4,1</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191</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5,1</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Brandenburg</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3.236</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22</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129</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29</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154</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6,1</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Bremen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1.313</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192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75</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11,0</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6,1</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Hamburg</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5.069</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275</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23</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241</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13,1</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Hessen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9.804</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34</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156</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336</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5,4</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462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7,4</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Mecklenburg-Vorpommern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760</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47</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10</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0,6</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20</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Niedersachsen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11.646</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68</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146</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361</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4,5</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574</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7,2</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Nordrhein-Westfalen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37.395</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97</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209</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769</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4,3</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1.571</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8,8</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Rheinland-Pfalz</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6.600</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162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82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2,0</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228</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5,6</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Saarland</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2.727</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11</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275</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158</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16,0</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Sachsen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5.236</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128</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89</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207</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5,1</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Sachsen-Anhalt</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1.698</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4</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77</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19</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0,9</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54</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2,4</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0" i="0" u="none" strike="noStrike">
                          <a:solidFill>
                            <a:srgbClr val="000000"/>
                          </a:solidFill>
                          <a:effectLst/>
                          <a:latin typeface="Calibri"/>
                        </a:rPr>
                        <a:t>Schleswig-Holstein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3.067</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5</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106</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64</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2,2</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139</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0" i="0" u="none" strike="noStrike">
                          <a:solidFill>
                            <a:srgbClr val="000000"/>
                          </a:solidFill>
                          <a:effectLst/>
                          <a:latin typeface="Calibri"/>
                        </a:rPr>
                        <a:t>4,8</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75223">
                <a:tc>
                  <a:txBody>
                    <a:bodyPr/>
                    <a:lstStyle/>
                    <a:p>
                      <a:pPr algn="l" fontAlgn="b"/>
                      <a:r>
                        <a:rPr lang="de-DE" sz="1400" b="0" i="0" u="none" strike="noStrike">
                          <a:solidFill>
                            <a:srgbClr val="000000"/>
                          </a:solidFill>
                          <a:effectLst/>
                          <a:latin typeface="Calibri"/>
                        </a:rPr>
                        <a:t>Thüringen</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2.877</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6</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134</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120</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5,6</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153</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de-DE" sz="1400" b="0" i="0" u="none" strike="noStrike">
                          <a:solidFill>
                            <a:srgbClr val="000000"/>
                          </a:solidFill>
                          <a:effectLst/>
                          <a:latin typeface="Calibri"/>
                        </a:rPr>
                        <a:t>7,1</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75223">
                <a:tc>
                  <a:txBody>
                    <a:bodyPr/>
                    <a:lstStyle/>
                    <a:p>
                      <a:pPr algn="l" fontAlgn="b"/>
                      <a:r>
                        <a:rPr lang="de-DE" sz="1400" b="1" i="0" u="none" strike="noStrike">
                          <a:solidFill>
                            <a:srgbClr val="000000"/>
                          </a:solidFill>
                          <a:effectLst/>
                          <a:latin typeface="Calibri"/>
                        </a:rPr>
                        <a:t>Gesamt</a:t>
                      </a:r>
                    </a:p>
                  </a:txBody>
                  <a:tcPr marL="8835" marR="8835" marT="8835" marB="0" anchor="b">
                    <a:lnL w="6350" cap="flat" cmpd="sng" algn="ctr">
                      <a:solidFill>
                        <a:srgbClr val="95B3D7"/>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179.002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432</a:t>
                      </a:r>
                    </a:p>
                  </a:txBody>
                  <a:tcPr marL="8835" marR="8835" marT="883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215</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3.260</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3,9</a:t>
                      </a:r>
                    </a:p>
                  </a:txBody>
                  <a:tcPr marL="8835" marR="8835" marT="8835" marB="0" anchor="b">
                    <a:lnL>
                      <a:noFill/>
                    </a:lnL>
                    <a:lnR w="6350" cap="flat" cmpd="sng" algn="ctr">
                      <a:solidFill>
                        <a:srgbClr val="000000"/>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a:solidFill>
                            <a:srgbClr val="000000"/>
                          </a:solidFill>
                          <a:effectLst/>
                          <a:latin typeface="Calibri"/>
                        </a:rPr>
                        <a:t>8.302</a:t>
                      </a:r>
                    </a:p>
                  </a:txBody>
                  <a:tcPr marL="8835" marR="8835" marT="8835" marB="0" anchor="b">
                    <a:lnL w="6350" cap="flat" cmpd="sng" algn="ctr">
                      <a:solidFill>
                        <a:srgbClr val="000000"/>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de-DE" sz="1400" b="1" i="0" u="none" strike="noStrike" dirty="0">
                          <a:solidFill>
                            <a:srgbClr val="000000"/>
                          </a:solidFill>
                          <a:effectLst/>
                          <a:latin typeface="Calibri"/>
                        </a:rPr>
                        <a:t>10,0</a:t>
                      </a:r>
                    </a:p>
                  </a:txBody>
                  <a:tcPr marL="8835" marR="8835" marT="883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1648306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20</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26.05.2020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34" y="1261136"/>
            <a:ext cx="7616885" cy="536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36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a:t>
            </a:r>
            <a:r>
              <a:rPr lang="de-DE" dirty="0" smtClean="0"/>
              <a:t>26.05.2020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40" y="1296407"/>
            <a:ext cx="7568141" cy="532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26.05.2020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1266500223"/>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179.002</a:t>
                      </a:r>
                      <a:r>
                        <a:rPr lang="de-DE" sz="1400" kern="1200" baseline="0" dirty="0" smtClean="0">
                          <a:solidFill>
                            <a:schemeClr val="tx1"/>
                          </a:solidFill>
                          <a:latin typeface="+mn-lt"/>
                          <a:ea typeface="+mn-ea"/>
                          <a:cs typeface="+mn-cs"/>
                        </a:rPr>
                        <a:t> </a:t>
                      </a:r>
                      <a:r>
                        <a:rPr lang="de-DE" sz="1400" kern="1200" baseline="0" dirty="0" smtClean="0">
                          <a:solidFill>
                            <a:schemeClr val="tx1"/>
                          </a:solidFill>
                          <a:latin typeface="+mn-lt"/>
                          <a:ea typeface="+mn-ea"/>
                          <a:cs typeface="+mn-cs"/>
                        </a:rPr>
                        <a:t>(</a:t>
                      </a:r>
                      <a:r>
                        <a:rPr lang="de-DE" sz="1400" kern="1200" baseline="0" dirty="0" smtClean="0">
                          <a:solidFill>
                            <a:schemeClr val="tx1"/>
                          </a:solidFill>
                          <a:latin typeface="+mn-lt"/>
                          <a:ea typeface="+mn-ea"/>
                          <a:cs typeface="+mn-cs"/>
                        </a:rPr>
                        <a:t>178.524)</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50/49</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2447926"/>
            <a:ext cx="7513310" cy="381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26.05.2020</a:t>
            </a:r>
            <a:r>
              <a:rPr lang="de-DE" sz="1200" dirty="0" smtClean="0">
                <a:solidFill>
                  <a:schemeClr val="bg1"/>
                </a:solidFill>
              </a:rPr>
              <a:t>.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151803193"/>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178.879</a:t>
                      </a:r>
                      <a:endParaRPr lang="de-DE" sz="1400" kern="1200" baseline="0" dirty="0" smtClean="0">
                        <a:solidFill>
                          <a:schemeClr val="tx1"/>
                        </a:solidFill>
                        <a:latin typeface="+mn-lt"/>
                        <a:ea typeface="+mn-ea"/>
                        <a:cs typeface="+mn-cs"/>
                      </a:endParaRPr>
                    </a:p>
                  </a:txBody>
                  <a:tcPr marL="9525" marR="9525" marT="9525" marB="0" anchor="ctr"/>
                </a:tc>
              </a:tr>
            </a:tbl>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 y="1608176"/>
            <a:ext cx="4430329" cy="38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1608175"/>
            <a:ext cx="4263274" cy="368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112142" y="396096"/>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Todesfälle </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972236226"/>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8.302</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8.297</a:t>
                      </a:r>
                      <a:endParaRPr lang="de-DE" sz="1400" dirty="0" smtClean="0">
                        <a:solidFill>
                          <a:schemeClr val="tx1"/>
                        </a:solidFill>
                      </a:endParaRP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55%</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45%</a:t>
                      </a:r>
                      <a:endParaRPr lang="de-DE" sz="1400" kern="1200" dirty="0">
                        <a:solidFill>
                          <a:schemeClr val="tx1"/>
                        </a:solidFill>
                        <a:latin typeface="+mn-lt"/>
                        <a:ea typeface="+mn-ea"/>
                        <a:cs typeface="+mn-cs"/>
                      </a:endParaRPr>
                    </a:p>
                  </a:txBody>
                  <a:tcPr anchor="ctr"/>
                </a:tc>
              </a:tr>
            </a:tbl>
          </a:graphicData>
        </a:graphic>
      </p:graphicFrame>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096" y="780073"/>
            <a:ext cx="4922822" cy="316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019" y="3905097"/>
            <a:ext cx="4533898" cy="291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a:t>
            </a:r>
            <a:r>
              <a:rPr lang="de-DE" dirty="0" smtClean="0"/>
              <a:t>26.05.2020 </a:t>
            </a:r>
            <a:r>
              <a:rPr lang="de-DE" dirty="0" smtClean="0"/>
              <a:t>00:00)</a:t>
            </a:r>
            <a:endParaRPr lang="de-DE" dirty="0"/>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graphicFrame>
        <p:nvGraphicFramePr>
          <p:cNvPr id="7" name="Tabelle 6"/>
          <p:cNvGraphicFramePr>
            <a:graphicFrameLocks noGrp="1"/>
          </p:cNvGraphicFramePr>
          <p:nvPr>
            <p:extLst>
              <p:ext uri="{D42A27DB-BD31-4B8C-83A1-F6EECF244321}">
                <p14:modId xmlns:p14="http://schemas.microsoft.com/office/powerpoint/2010/main" val="922900899"/>
              </p:ext>
            </p:extLst>
          </p:nvPr>
        </p:nvGraphicFramePr>
        <p:xfrm>
          <a:off x="277589" y="1641804"/>
          <a:ext cx="8579331" cy="1321442"/>
        </p:xfrm>
        <a:graphic>
          <a:graphicData uri="http://schemas.openxmlformats.org/drawingml/2006/table">
            <a:tbl>
              <a:tblPr firstCol="1" bandRow="1">
                <a:tableStyleId>{B301B821-A1FF-4177-AEE7-76D212191A09}</a:tableStyleId>
              </a:tblPr>
              <a:tblGrid>
                <a:gridCol w="1077508"/>
                <a:gridCol w="544042"/>
                <a:gridCol w="522886"/>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algn="ctr" fontAlgn="b"/>
                      <a:endParaRPr lang="de-DE" sz="1600" b="0" i="0" u="none" strike="noStrike">
                        <a:effectLst/>
                        <a:latin typeface="+mn-lt"/>
                      </a:endParaRPr>
                    </a:p>
                  </a:txBody>
                  <a:tcPr anchor="ctr"/>
                </a:tc>
                <a:tc>
                  <a:txBody>
                    <a:bodyPr/>
                    <a:lstStyle/>
                    <a:p>
                      <a:pPr algn="ctr" fontAlgn="b"/>
                      <a:r>
                        <a:rPr lang="de-DE" sz="1600" b="0" i="0" u="none" strike="noStrike">
                          <a:effectLst/>
                          <a:latin typeface="+mn-lt"/>
                        </a:rPr>
                        <a:t>2</a:t>
                      </a:r>
                    </a:p>
                  </a:txBody>
                  <a:tcPr anchor="ctr"/>
                </a:tc>
                <a:tc>
                  <a:txBody>
                    <a:bodyPr/>
                    <a:lstStyle/>
                    <a:p>
                      <a:pPr algn="ctr" fontAlgn="b"/>
                      <a:r>
                        <a:rPr lang="de-DE" sz="1600" b="0" i="0" u="none" strike="noStrike">
                          <a:effectLst/>
                          <a:latin typeface="+mn-lt"/>
                        </a:rPr>
                        <a:t>6</a:t>
                      </a:r>
                    </a:p>
                  </a:txBody>
                  <a:tcPr anchor="ctr"/>
                </a:tc>
                <a:tc>
                  <a:txBody>
                    <a:bodyPr/>
                    <a:lstStyle/>
                    <a:p>
                      <a:pPr algn="ctr" fontAlgn="b"/>
                      <a:r>
                        <a:rPr lang="de-DE" sz="1600" b="0" i="0" u="none" strike="noStrike">
                          <a:effectLst/>
                          <a:latin typeface="+mn-lt"/>
                        </a:rPr>
                        <a:t>14</a:t>
                      </a:r>
                    </a:p>
                  </a:txBody>
                  <a:tcPr anchor="ctr"/>
                </a:tc>
                <a:tc>
                  <a:txBody>
                    <a:bodyPr/>
                    <a:lstStyle/>
                    <a:p>
                      <a:pPr algn="ctr" fontAlgn="b"/>
                      <a:r>
                        <a:rPr lang="de-DE" sz="1600" b="0" i="0" u="none" strike="noStrike">
                          <a:effectLst/>
                          <a:latin typeface="+mn-lt"/>
                        </a:rPr>
                        <a:t>46</a:t>
                      </a:r>
                    </a:p>
                  </a:txBody>
                  <a:tcPr anchor="ctr"/>
                </a:tc>
                <a:tc>
                  <a:txBody>
                    <a:bodyPr/>
                    <a:lstStyle/>
                    <a:p>
                      <a:pPr algn="ctr" fontAlgn="b"/>
                      <a:r>
                        <a:rPr lang="de-DE" sz="1600" b="0" i="0" u="none" strike="noStrike">
                          <a:effectLst/>
                          <a:latin typeface="+mn-lt"/>
                        </a:rPr>
                        <a:t>211</a:t>
                      </a:r>
                    </a:p>
                  </a:txBody>
                  <a:tcPr anchor="ctr"/>
                </a:tc>
                <a:tc>
                  <a:txBody>
                    <a:bodyPr/>
                    <a:lstStyle/>
                    <a:p>
                      <a:pPr algn="ctr" fontAlgn="b"/>
                      <a:r>
                        <a:rPr lang="de-DE" sz="1600" b="0" i="0" u="none" strike="noStrike">
                          <a:effectLst/>
                          <a:latin typeface="+mn-lt"/>
                        </a:rPr>
                        <a:t>571</a:t>
                      </a:r>
                    </a:p>
                  </a:txBody>
                  <a:tcPr anchor="ctr"/>
                </a:tc>
                <a:tc>
                  <a:txBody>
                    <a:bodyPr/>
                    <a:lstStyle/>
                    <a:p>
                      <a:pPr algn="ctr" fontAlgn="b"/>
                      <a:r>
                        <a:rPr lang="de-DE" sz="1600" b="0" i="0" u="none" strike="noStrike">
                          <a:effectLst/>
                          <a:latin typeface="+mn-lt"/>
                        </a:rPr>
                        <a:t>1.254</a:t>
                      </a:r>
                    </a:p>
                  </a:txBody>
                  <a:tcPr anchor="ctr"/>
                </a:tc>
                <a:tc>
                  <a:txBody>
                    <a:bodyPr/>
                    <a:lstStyle/>
                    <a:p>
                      <a:pPr algn="ctr" fontAlgn="b"/>
                      <a:r>
                        <a:rPr lang="de-DE" sz="1600" b="0" i="0" u="none" strike="noStrike">
                          <a:effectLst/>
                          <a:latin typeface="+mn-lt"/>
                        </a:rPr>
                        <a:t>1.960</a:t>
                      </a:r>
                    </a:p>
                  </a:txBody>
                  <a:tcPr anchor="ctr"/>
                </a:tc>
                <a:tc>
                  <a:txBody>
                    <a:bodyPr/>
                    <a:lstStyle/>
                    <a:p>
                      <a:pPr algn="ctr" fontAlgn="b"/>
                      <a:r>
                        <a:rPr lang="de-DE" sz="1600" b="0" i="0" u="none" strike="noStrike">
                          <a:effectLst/>
                          <a:latin typeface="+mn-lt"/>
                        </a:rPr>
                        <a:t>528</a:t>
                      </a:r>
                    </a:p>
                  </a:txBody>
                  <a:tcPr anchor="ctr"/>
                </a:tc>
                <a:tc>
                  <a:txBody>
                    <a:bodyPr/>
                    <a:lstStyle/>
                    <a:p>
                      <a:pPr algn="ctr" fontAlgn="b"/>
                      <a:r>
                        <a:rPr lang="de-DE" sz="1600" b="0" i="0" u="none" strike="noStrike">
                          <a:effectLst/>
                          <a:latin typeface="+mn-lt"/>
                        </a:rPr>
                        <a:t>5</a:t>
                      </a:r>
                    </a:p>
                  </a:txBody>
                  <a:tcPr anchor="ctr"/>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algn="ctr" fontAlgn="b"/>
                      <a:r>
                        <a:rPr lang="de-DE" sz="1600" b="0" i="0" u="none" strike="noStrike">
                          <a:effectLst/>
                          <a:latin typeface="+mn-lt"/>
                        </a:rPr>
                        <a:t>1</a:t>
                      </a:r>
                    </a:p>
                  </a:txBody>
                  <a:tcPr anchor="ctr"/>
                </a:tc>
                <a:tc>
                  <a:txBody>
                    <a:bodyPr/>
                    <a:lstStyle/>
                    <a:p>
                      <a:pPr algn="ctr" fontAlgn="b"/>
                      <a:endParaRPr lang="de-DE" sz="1600" b="0" i="0" u="none" strike="noStrike">
                        <a:effectLst/>
                        <a:latin typeface="+mn-lt"/>
                      </a:endParaRPr>
                    </a:p>
                  </a:txBody>
                  <a:tcPr anchor="ctr"/>
                </a:tc>
                <a:tc>
                  <a:txBody>
                    <a:bodyPr/>
                    <a:lstStyle/>
                    <a:p>
                      <a:pPr algn="ctr" fontAlgn="b"/>
                      <a:r>
                        <a:rPr lang="de-DE" sz="1600" b="0" i="0" u="none" strike="noStrike">
                          <a:effectLst/>
                          <a:latin typeface="+mn-lt"/>
                        </a:rPr>
                        <a:t>3</a:t>
                      </a:r>
                    </a:p>
                  </a:txBody>
                  <a:tcPr anchor="ctr"/>
                </a:tc>
                <a:tc>
                  <a:txBody>
                    <a:bodyPr/>
                    <a:lstStyle/>
                    <a:p>
                      <a:pPr algn="ctr" fontAlgn="b"/>
                      <a:r>
                        <a:rPr lang="de-DE" sz="1600" b="0" i="0" u="none" strike="noStrike">
                          <a:effectLst/>
                          <a:latin typeface="+mn-lt"/>
                        </a:rPr>
                        <a:t>6</a:t>
                      </a:r>
                    </a:p>
                  </a:txBody>
                  <a:tcPr anchor="ctr"/>
                </a:tc>
                <a:tc>
                  <a:txBody>
                    <a:bodyPr/>
                    <a:lstStyle/>
                    <a:p>
                      <a:pPr algn="ctr" fontAlgn="b"/>
                      <a:r>
                        <a:rPr lang="de-DE" sz="1600" b="0" i="0" u="none" strike="noStrike">
                          <a:effectLst/>
                          <a:latin typeface="+mn-lt"/>
                        </a:rPr>
                        <a:t>17</a:t>
                      </a:r>
                    </a:p>
                  </a:txBody>
                  <a:tcPr anchor="ctr"/>
                </a:tc>
                <a:tc>
                  <a:txBody>
                    <a:bodyPr/>
                    <a:lstStyle/>
                    <a:p>
                      <a:pPr algn="ctr" fontAlgn="b"/>
                      <a:r>
                        <a:rPr lang="de-DE" sz="1600" b="0" i="0" u="none" strike="noStrike">
                          <a:effectLst/>
                          <a:latin typeface="+mn-lt"/>
                        </a:rPr>
                        <a:t>71</a:t>
                      </a:r>
                    </a:p>
                  </a:txBody>
                  <a:tcPr anchor="ctr"/>
                </a:tc>
                <a:tc>
                  <a:txBody>
                    <a:bodyPr/>
                    <a:lstStyle/>
                    <a:p>
                      <a:pPr algn="ctr" fontAlgn="b"/>
                      <a:r>
                        <a:rPr lang="de-DE" sz="1600" b="0" i="0" u="none" strike="noStrike">
                          <a:effectLst/>
                          <a:latin typeface="+mn-lt"/>
                        </a:rPr>
                        <a:t>204</a:t>
                      </a:r>
                    </a:p>
                  </a:txBody>
                  <a:tcPr anchor="ctr"/>
                </a:tc>
                <a:tc>
                  <a:txBody>
                    <a:bodyPr/>
                    <a:lstStyle/>
                    <a:p>
                      <a:pPr algn="ctr" fontAlgn="b"/>
                      <a:r>
                        <a:rPr lang="de-DE" sz="1600" b="0" i="0" u="none" strike="noStrike">
                          <a:effectLst/>
                          <a:latin typeface="+mn-lt"/>
                        </a:rPr>
                        <a:t>605</a:t>
                      </a:r>
                    </a:p>
                  </a:txBody>
                  <a:tcPr anchor="ctr"/>
                </a:tc>
                <a:tc>
                  <a:txBody>
                    <a:bodyPr/>
                    <a:lstStyle/>
                    <a:p>
                      <a:pPr algn="ctr" fontAlgn="b"/>
                      <a:r>
                        <a:rPr lang="de-DE" sz="1600" b="0" i="0" u="none" strike="noStrike">
                          <a:effectLst/>
                          <a:latin typeface="+mn-lt"/>
                        </a:rPr>
                        <a:t>1.766</a:t>
                      </a:r>
                    </a:p>
                  </a:txBody>
                  <a:tcPr anchor="ctr"/>
                </a:tc>
                <a:tc>
                  <a:txBody>
                    <a:bodyPr/>
                    <a:lstStyle/>
                    <a:p>
                      <a:pPr algn="ctr" fontAlgn="b"/>
                      <a:r>
                        <a:rPr lang="de-DE" sz="1600" b="0" i="0" u="none" strike="noStrike">
                          <a:effectLst/>
                          <a:latin typeface="+mn-lt"/>
                        </a:rPr>
                        <a:t>982</a:t>
                      </a:r>
                    </a:p>
                  </a:txBody>
                  <a:tcPr anchor="ctr"/>
                </a:tc>
                <a:tc>
                  <a:txBody>
                    <a:bodyPr/>
                    <a:lstStyle/>
                    <a:p>
                      <a:pPr algn="ctr" fontAlgn="b"/>
                      <a:r>
                        <a:rPr lang="de-DE" sz="1600" b="0" i="0" u="none" strike="noStrike" dirty="0">
                          <a:effectLst/>
                          <a:latin typeface="+mn-lt"/>
                        </a:rPr>
                        <a:t>45</a:t>
                      </a:r>
                    </a:p>
                  </a:txBody>
                  <a:tcPr anchor="ctr"/>
                </a:tc>
              </a:tr>
            </a:tbl>
          </a:graphicData>
        </a:graphic>
      </p:graphicFrame>
      <p:sp>
        <p:nvSpPr>
          <p:cNvPr id="9" name="Textfeld 8"/>
          <p:cNvSpPr txBox="1"/>
          <p:nvPr/>
        </p:nvSpPr>
        <p:spPr>
          <a:xfrm>
            <a:off x="554110" y="3054827"/>
            <a:ext cx="7995682" cy="276999"/>
          </a:xfrm>
          <a:prstGeom prst="rect">
            <a:avLst/>
          </a:prstGeom>
          <a:noFill/>
        </p:spPr>
        <p:txBody>
          <a:bodyPr wrap="square" rtlCol="0">
            <a:spAutoFit/>
          </a:bodyPr>
          <a:lstStyle/>
          <a:p>
            <a:r>
              <a:rPr lang="de-DE" sz="1200" b="1" dirty="0" smtClean="0">
                <a:solidFill>
                  <a:srgbClr val="006EC7"/>
                </a:solidFill>
              </a:rPr>
              <a:t>Dem </a:t>
            </a:r>
            <a:r>
              <a:rPr lang="de-DE" sz="1200" b="1" dirty="0">
                <a:solidFill>
                  <a:srgbClr val="006EC7"/>
                </a:solidFill>
              </a:rPr>
              <a:t>RKI übermittelte COVID-19-Todesfälle nach </a:t>
            </a:r>
            <a:r>
              <a:rPr lang="de-DE" sz="1200" b="1" dirty="0" smtClean="0">
                <a:solidFill>
                  <a:srgbClr val="006EC7"/>
                </a:solidFill>
              </a:rPr>
              <a:t>Altersgruppe </a:t>
            </a:r>
            <a:r>
              <a:rPr lang="de-DE" sz="1200" b="1" dirty="0">
                <a:solidFill>
                  <a:srgbClr val="006EC7"/>
                </a:solidFill>
              </a:rPr>
              <a:t>und </a:t>
            </a:r>
            <a:r>
              <a:rPr lang="de-DE" sz="1200" b="1" dirty="0" smtClean="0">
                <a:solidFill>
                  <a:srgbClr val="006EC7"/>
                </a:solidFill>
              </a:rPr>
              <a:t>Geschlecht, bei 5 Fällen ist das Geschlecht unbekannt. </a:t>
            </a:r>
            <a:endParaRPr lang="de-DE" sz="1200" b="1" dirty="0">
              <a:solidFill>
                <a:srgbClr val="006EC7"/>
              </a:solidFill>
            </a:endParaRPr>
          </a:p>
        </p:txBody>
      </p:sp>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Alter, Geschlecht, Anteil </a:t>
            </a:r>
            <a:r>
              <a:rPr lang="de-DE" dirty="0"/>
              <a:t>der Hospitalisierten und der Anteil der Verstorbenen nach </a:t>
            </a:r>
            <a:r>
              <a:rPr lang="de-DE" dirty="0" smtClean="0"/>
              <a:t>Meldewoche </a:t>
            </a:r>
            <a:r>
              <a:rPr lang="de-DE" sz="1400" dirty="0" smtClean="0"/>
              <a:t>(Datenstand 19.05.2020, 0:00 Uhr)</a:t>
            </a:r>
            <a:endParaRPr lang="de-DE" sz="1400"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sp>
        <p:nvSpPr>
          <p:cNvPr id="9" name="Textfeld 8"/>
          <p:cNvSpPr txBox="1"/>
          <p:nvPr/>
        </p:nvSpPr>
        <p:spPr>
          <a:xfrm>
            <a:off x="324535" y="5701084"/>
            <a:ext cx="7728385" cy="523220"/>
          </a:xfrm>
          <a:prstGeom prst="rect">
            <a:avLst/>
          </a:prstGeom>
          <a:noFill/>
        </p:spPr>
        <p:txBody>
          <a:bodyPr wrap="square" rtlCol="0">
            <a:spAutoFit/>
          </a:bodyPr>
          <a:lstStyle/>
          <a:p>
            <a:r>
              <a:rPr lang="de-DE" sz="1400" dirty="0" smtClean="0"/>
              <a:t>*Die </a:t>
            </a:r>
            <a:r>
              <a:rPr lang="de-DE" sz="1400" dirty="0"/>
              <a:t>Anteile der Verstorbenen in den Meldewochen </a:t>
            </a:r>
            <a:r>
              <a:rPr lang="de-DE" sz="1400" dirty="0" smtClean="0"/>
              <a:t>19  </a:t>
            </a:r>
            <a:r>
              <a:rPr lang="de-DE" sz="1400" dirty="0"/>
              <a:t>und </a:t>
            </a:r>
            <a:r>
              <a:rPr lang="de-DE" sz="1400" dirty="0" smtClean="0"/>
              <a:t>20  </a:t>
            </a:r>
            <a:r>
              <a:rPr lang="de-DE" sz="1400" dirty="0"/>
              <a:t>sind noch nicht aussagekräftig, da der Ausgang der in diesen Meldewochen übermittelten Erkrankungen noch unklar ist.</a:t>
            </a:r>
          </a:p>
        </p:txBody>
      </p:sp>
      <p:pic>
        <p:nvPicPr>
          <p:cNvPr id="24577"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785" y="1876425"/>
            <a:ext cx="9070408"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3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27</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178.072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davon 52.144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506050800"/>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2.834</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1.976</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540</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2.100</a:t>
                      </a:r>
                      <a:endParaRPr lang="de-DE" sz="1200" dirty="0">
                        <a:solidFill>
                          <a:schemeClr val="tx1"/>
                        </a:solidFill>
                        <a:effectLst/>
                        <a:latin typeface="+mn-lt"/>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12.495</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573</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20</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12.100</a:t>
                      </a:r>
                      <a:endParaRPr lang="de-DE" sz="1200" dirty="0">
                        <a:solidFill>
                          <a:schemeClr val="tx1"/>
                        </a:solidFill>
                        <a:effectLst/>
                        <a:latin typeface="+mn-lt"/>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a:t>
                      </a:r>
                      <a:r>
                        <a:rPr lang="de-DE" sz="1100" dirty="0" smtClean="0">
                          <a:effectLst/>
                        </a:rPr>
                        <a:t>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2.101</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57</a:t>
                      </a:r>
                      <a:endParaRPr lang="de-DE" sz="1200" dirty="0">
                        <a:solidFill>
                          <a:schemeClr val="tx1"/>
                        </a:solidFill>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a:t>
                      </a:r>
                      <a:endParaRPr lang="de-DE" sz="1200" dirty="0">
                        <a:solidFill>
                          <a:schemeClr val="tx1"/>
                        </a:solidFill>
                        <a:effectLst/>
                        <a:latin typeface="+mn-lt"/>
                        <a:ea typeface="Times New Roman"/>
                      </a:endParaRPr>
                    </a:p>
                  </a:txBody>
                  <a:tcPr marL="0" marR="0" marT="0"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2.000</a:t>
                      </a:r>
                      <a:endParaRPr lang="de-DE" sz="1200" dirty="0">
                        <a:solidFill>
                          <a:schemeClr val="tx1"/>
                        </a:solidFill>
                        <a:effectLst/>
                        <a:latin typeface="+mn-lt"/>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2.401</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113</a:t>
                      </a:r>
                      <a:endParaRPr lang="de-DE" sz="1200" dirty="0">
                        <a:solidFill>
                          <a:schemeClr val="tx1"/>
                        </a:solidFill>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7</a:t>
                      </a:r>
                      <a:endParaRPr lang="de-DE" sz="1200" dirty="0">
                        <a:solidFill>
                          <a:schemeClr val="tx1"/>
                        </a:solidFill>
                        <a:effectLst/>
                        <a:latin typeface="+mn-lt"/>
                        <a:ea typeface="Times New Roman"/>
                      </a:endParaRPr>
                    </a:p>
                  </a:txBody>
                  <a:tcPr marL="0" marR="0" marT="0"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2.300</a:t>
                      </a:r>
                      <a:endParaRPr lang="de-DE" sz="1200" dirty="0">
                        <a:solidFill>
                          <a:schemeClr val="tx1"/>
                        </a:solidFill>
                        <a:effectLst/>
                        <a:latin typeface="+mn-lt"/>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15.903</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3.574</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3.158</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11.300</a:t>
                      </a:r>
                      <a:endParaRPr lang="de-DE" sz="1200" dirty="0">
                        <a:solidFill>
                          <a:schemeClr val="tx1"/>
                        </a:solidFill>
                        <a:effectLst/>
                        <a:latin typeface="+mn-lt"/>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dirty="0" smtClean="0">
                          <a:effectLst/>
                          <a:latin typeface="+mn-lt"/>
                          <a:ea typeface="Times New Roman"/>
                        </a:rPr>
                        <a:t>8.987</a:t>
                      </a:r>
                      <a:endParaRPr lang="de-DE" sz="1200" dirty="0">
                        <a:effectLst/>
                        <a:latin typeface="+mn-lt"/>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latin typeface="+mn-lt"/>
                          <a:ea typeface="Times New Roman"/>
                        </a:rPr>
                        <a:t>385</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45</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8.500</a:t>
                      </a:r>
                      <a:endParaRPr lang="de-DE" sz="1200" dirty="0">
                        <a:solidFill>
                          <a:schemeClr val="tx1"/>
                        </a:solidFill>
                        <a:effectLst/>
                        <a:latin typeface="+mn-lt"/>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dirty="0" smtClean="0">
                          <a:effectLst/>
                          <a:latin typeface="+mn-lt"/>
                          <a:ea typeface="MS Mincho"/>
                          <a:cs typeface="Times New Roman"/>
                        </a:rPr>
                        <a:t>2.291</a:t>
                      </a:r>
                      <a:endParaRPr lang="de-DE" sz="1200" dirty="0">
                        <a:effectLst/>
                        <a:latin typeface="+mn-lt"/>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149</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54</a:t>
                      </a:r>
                      <a:endParaRPr lang="de-DE" sz="1200" dirty="0">
                        <a:solidFill>
                          <a:schemeClr val="tx1"/>
                        </a:solidFill>
                        <a:effectLst/>
                        <a:latin typeface="+mn-lt"/>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1.900</a:t>
                      </a:r>
                      <a:endParaRPr lang="de-DE" sz="1200" dirty="0">
                        <a:solidFill>
                          <a:schemeClr val="tx1"/>
                        </a:solidFill>
                        <a:effectLst/>
                        <a:latin typeface="+mn-lt"/>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dirty="0" smtClean="0">
                          <a:effectLst/>
                          <a:latin typeface="+mn-lt"/>
                          <a:ea typeface="MS Mincho"/>
                          <a:cs typeface="Times New Roman"/>
                        </a:rPr>
                        <a:t>78.916</a:t>
                      </a:r>
                      <a:endParaRPr lang="de-DE" sz="1200" dirty="0">
                        <a:effectLst/>
                        <a:latin typeface="+mn-lt"/>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Times New Roman"/>
                        </a:rPr>
                        <a:t>14.349</a:t>
                      </a:r>
                      <a:endParaRPr lang="de-DE" sz="1200" dirty="0">
                        <a:solidFill>
                          <a:schemeClr val="tx1"/>
                        </a:solidFill>
                        <a:effectLst/>
                        <a:latin typeface="+mn-lt"/>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rPr>
                        <a:t>3.127</a:t>
                      </a:r>
                      <a:endParaRPr lang="de-DE" sz="1200" dirty="0" smtClean="0">
                        <a:solidFill>
                          <a:schemeClr val="tx1"/>
                        </a:solidFill>
                        <a:effectLst/>
                        <a:latin typeface="+mn-lt"/>
                      </a:endParaRP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latin typeface="+mn-lt"/>
                          <a:ea typeface="Times New Roman"/>
                        </a:rPr>
                        <a:t>73.400</a:t>
                      </a:r>
                      <a:endParaRPr lang="de-DE" sz="1200" dirty="0" smtClean="0">
                        <a:solidFill>
                          <a:schemeClr val="tx1"/>
                        </a:solidFill>
                        <a:effectLst/>
                        <a:latin typeface="+mn-lt"/>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28</a:t>
            </a:fld>
            <a:endParaRPr lang="de-DE" dirty="0"/>
          </a:p>
        </p:txBody>
      </p:sp>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00:00) </a:t>
            </a:r>
            <a:endParaRPr lang="de-DE" sz="1400" dirty="0">
              <a:solidFill>
                <a:schemeClr val="bg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2" y="1076325"/>
            <a:ext cx="5123293"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062" y="1930400"/>
            <a:ext cx="4165938"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32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29</a:t>
            </a:fld>
            <a:endParaRPr lang="de-DE"/>
          </a:p>
        </p:txBody>
      </p:sp>
      <p:sp>
        <p:nvSpPr>
          <p:cNvPr id="9" name="Datumsplatzhalter 9"/>
          <p:cNvSpPr>
            <a:spLocks noGrp="1"/>
          </p:cNvSpPr>
          <p:nvPr>
            <p:ph type="dt" sz="half" idx="14"/>
          </p:nvPr>
        </p:nvSpPr>
        <p:spPr>
          <a:xfrm>
            <a:off x="564825" y="6622713"/>
            <a:ext cx="1860421" cy="195750"/>
          </a:xfrm>
        </p:spPr>
        <p:txBody>
          <a:bodyPr/>
          <a:lstStyle/>
          <a:p>
            <a:r>
              <a:rPr lang="de-DE" smtClean="0"/>
              <a:t>26.05.2020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endParaRPr lang="de-DE" dirty="0"/>
          </a:p>
        </p:txBody>
      </p:sp>
      <p:sp>
        <p:nvSpPr>
          <p:cNvPr id="11" name="Titel 1"/>
          <p:cNvSpPr txBox="1">
            <a:spLocks/>
          </p:cNvSpPr>
          <p:nvPr/>
        </p:nvSpPr>
        <p:spPr>
          <a:xfrm>
            <a:off x="236765" y="669882"/>
            <a:ext cx="7984209" cy="307777"/>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a:t>
            </a:r>
            <a:r>
              <a:rPr lang="de-DE" sz="2000" dirty="0" err="1" smtClean="0">
                <a:solidFill>
                  <a:schemeClr val="bg1"/>
                </a:solidFill>
              </a:rPr>
              <a:t>Voxco</a:t>
            </a:r>
            <a:r>
              <a:rPr lang="de-DE" sz="2000" dirty="0" smtClean="0">
                <a:solidFill>
                  <a:schemeClr val="bg1"/>
                </a:solidFill>
              </a:rPr>
              <a:t>-Abfrage zu Testzahlen </a:t>
            </a:r>
            <a:r>
              <a:rPr lang="de-DE" sz="1400" dirty="0" smtClean="0">
                <a:solidFill>
                  <a:schemeClr val="bg1"/>
                </a:solidFill>
              </a:rPr>
              <a:t>(Datenstand</a:t>
            </a:r>
            <a:r>
              <a:rPr lang="de-DE" sz="1400" dirty="0">
                <a:solidFill>
                  <a:schemeClr val="bg1"/>
                </a:solidFill>
              </a:rPr>
              <a:t>: 20.04.2020. </a:t>
            </a:r>
            <a:r>
              <a:rPr lang="de-DE" sz="1400" dirty="0" smtClean="0">
                <a:solidFill>
                  <a:schemeClr val="bg1"/>
                </a:solidFill>
              </a:rPr>
              <a:t>00:00) </a:t>
            </a:r>
            <a:endParaRPr lang="de-DE" sz="1400" dirty="0">
              <a:solidFill>
                <a:schemeClr val="bg1"/>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68" y="919163"/>
            <a:ext cx="6323545" cy="408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16" y="4897426"/>
            <a:ext cx="8334376" cy="124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26.05.2020</a:t>
            </a:r>
            <a:r>
              <a:rPr lang="de-DE" sz="1400" dirty="0">
                <a:solidFill>
                  <a:schemeClr val="bg1"/>
                </a:solidFill>
              </a:rPr>
              <a:t>;</a:t>
            </a:r>
            <a:r>
              <a:rPr lang="de-DE" sz="1400" dirty="0" smtClean="0">
                <a:solidFill>
                  <a:schemeClr val="bg1"/>
                </a:solidFill>
              </a:rPr>
              <a:t>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60" y="1371600"/>
            <a:ext cx="8767046"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523220"/>
          </a:xfrm>
          <a:solidFill>
            <a:srgbClr val="045AA6"/>
          </a:solidFill>
        </p:spPr>
        <p:txBody>
          <a:bodyPr lIns="72000"/>
          <a:lstStyle/>
          <a:p>
            <a:pPr>
              <a:spcBef>
                <a:spcPts val="600"/>
              </a:spcBef>
            </a:pPr>
            <a:r>
              <a:rPr lang="de-DE" sz="2000" dirty="0" smtClean="0">
                <a:solidFill>
                  <a:schemeClr val="bg1"/>
                </a:solidFill>
              </a:rPr>
              <a:t>Übermittelte COVID-19-Fälle nach Expositionsort </a:t>
            </a:r>
            <a:br>
              <a:rPr lang="de-DE" sz="2000" dirty="0" smtClean="0">
                <a:solidFill>
                  <a:schemeClr val="bg1"/>
                </a:solidFill>
              </a:rPr>
            </a:br>
            <a:r>
              <a:rPr lang="de-DE" sz="1400" dirty="0" smtClean="0">
                <a:solidFill>
                  <a:schemeClr val="bg1"/>
                </a:solidFill>
              </a:rPr>
              <a:t>(Datenstand: 13.05.2020, 0:00 Uhr)</a:t>
            </a:r>
            <a:endParaRPr lang="de-DE" sz="1400" dirty="0">
              <a:solidFill>
                <a:schemeClr val="bg1"/>
              </a:solidFill>
            </a:endParaRPr>
          </a:p>
        </p:txBody>
      </p:sp>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0" y="1747180"/>
            <a:ext cx="4370769" cy="35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62" y="1747180"/>
            <a:ext cx="3996676" cy="32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31</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1.271</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083388586"/>
              </p:ext>
            </p:extLst>
          </p:nvPr>
        </p:nvGraphicFramePr>
        <p:xfrm>
          <a:off x="307239" y="1683362"/>
          <a:ext cx="8085887" cy="143339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821</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-52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525</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64%</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-22</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13.161</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a:t>
                      </a:r>
                      <a:r>
                        <a:rPr lang="de-DE" sz="1600" b="0" i="0" u="none" strike="noStrike" kern="1200" baseline="0" dirty="0" smtClean="0">
                          <a:solidFill>
                            <a:schemeClr val="tx1"/>
                          </a:solidFill>
                          <a:latin typeface="+mn-lt"/>
                          <a:ea typeface="+mn-ea"/>
                          <a:cs typeface="+mn-cs"/>
                        </a:rPr>
                        <a:t>224</a:t>
                      </a:r>
                      <a:endParaRPr lang="de-DE" sz="1600" b="0" i="0" u="none" strike="noStrike" kern="1200" baseline="0" dirty="0" smtClean="0">
                        <a:solidFill>
                          <a:schemeClr val="tx1"/>
                        </a:solidFill>
                        <a:latin typeface="+mn-lt"/>
                        <a:ea typeface="+mn-ea"/>
                        <a:cs typeface="+mn-cs"/>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3.511</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27%</a:t>
                      </a:r>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+47</a:t>
                      </a:r>
                      <a:endParaRPr lang="de-DE" sz="1600" b="0" i="0" u="none" strike="noStrike" kern="1200" baseline="0" dirty="0" smtClean="0">
                        <a:solidFill>
                          <a:schemeClr val="tx1"/>
                        </a:solidFill>
                        <a:latin typeface="+mn-lt"/>
                        <a:ea typeface="+mn-ea"/>
                        <a:cs typeface="+mn-cs"/>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672731705"/>
              </p:ext>
            </p:extLst>
          </p:nvPr>
        </p:nvGraphicFramePr>
        <p:xfrm>
          <a:off x="307239" y="3758622"/>
          <a:ext cx="8242553" cy="1201701"/>
        </p:xfrm>
        <a:graphic>
          <a:graphicData uri="http://schemas.openxmlformats.org/drawingml/2006/table">
            <a:tbl>
              <a:tblPr>
                <a:tableStyleId>{BC89EF96-8CEA-46FF-86C4-4CE0E7609802}</a:tableStyleId>
              </a:tblPr>
              <a:tblGrid>
                <a:gridCol w="1397037"/>
                <a:gridCol w="1490172"/>
                <a:gridCol w="1536739"/>
                <a:gridCol w="833613"/>
                <a:gridCol w="967860"/>
                <a:gridCol w="2017132"/>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6.250</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13.796</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178</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20.224</a:t>
                      </a:r>
                      <a:endParaRPr lang="de-DE" sz="1600" b="1" i="0" u="none" strike="noStrike" kern="1200" baseline="0" dirty="0" smtClean="0">
                        <a:solidFill>
                          <a:schemeClr val="tx1"/>
                        </a:solidFill>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+830</a:t>
                      </a:r>
                      <a:endParaRPr lang="de-DE" sz="1600" b="0" i="0" u="none" strike="noStrike" kern="1200" baseline="0" dirty="0" smtClean="0">
                        <a:solidFill>
                          <a:schemeClr val="tx1"/>
                        </a:solidFill>
                        <a:latin typeface="+mn-lt"/>
                        <a:ea typeface="+mn-ea"/>
                        <a:cs typeface="+mn-cs"/>
                      </a:endParaRP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3.220</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8.381</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578</a:t>
                      </a:r>
                      <a:endParaRPr lang="de-DE" sz="1600" b="0" i="0" u="none" strike="noStrike" kern="1200" baseline="0" dirty="0" smtClean="0">
                        <a:solidFill>
                          <a:schemeClr val="tx1"/>
                        </a:solidFill>
                        <a:latin typeface="+mn-lt"/>
                        <a:ea typeface="+mn-ea"/>
                        <a:cs typeface="+mn-cs"/>
                      </a:endParaRPr>
                    </a:p>
                  </a:txBody>
                  <a:tcPr marL="9525" marR="9525" marT="9525" marB="0" anchor="ctr"/>
                </a:tc>
                <a:tc>
                  <a:txBody>
                    <a:bodyPr/>
                    <a:lstStyle/>
                    <a:p>
                      <a:pPr marL="0" algn="ctr" defTabSz="457200" rtl="0" eaLnBrk="1" latinLnBrk="0" hangingPunct="1"/>
                      <a:r>
                        <a:rPr lang="de-DE" sz="1600" b="1" i="0" u="none" strike="noStrike" kern="1200" baseline="0" dirty="0" smtClean="0">
                          <a:solidFill>
                            <a:schemeClr val="tx1"/>
                          </a:solidFill>
                          <a:latin typeface="+mn-lt"/>
                          <a:ea typeface="+mn-ea"/>
                          <a:cs typeface="+mn-cs"/>
                        </a:rPr>
                        <a:t>12.179</a:t>
                      </a:r>
                      <a:endParaRPr lang="de-DE" sz="1600" b="1" i="0" u="none" strike="noStrike" kern="1200" baseline="0" dirty="0" smtClean="0">
                        <a:solidFill>
                          <a:schemeClr val="tx1"/>
                        </a:solidFill>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-456</a:t>
                      </a:r>
                      <a:endParaRPr lang="de-DE" sz="1600" b="0" i="0" u="none" strike="noStrike" kern="1200" baseline="0" dirty="0" smtClean="0">
                        <a:solidFill>
                          <a:schemeClr val="tx1"/>
                        </a:solidFill>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36" y="747982"/>
            <a:ext cx="8646792" cy="550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Aktuelle Mobilität (Datenstand </a:t>
            </a:r>
            <a:r>
              <a:rPr lang="de-DE" dirty="0" smtClean="0"/>
              <a:t>18.05.2020</a:t>
            </a:r>
            <a:r>
              <a:rPr lang="de-DE" dirty="0"/>
              <a:t>)</a:t>
            </a:r>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2" t="12000" r="14922" b="46625"/>
          <a:stretch/>
        </p:blipFill>
        <p:spPr bwMode="auto">
          <a:xfrm>
            <a:off x="517866" y="1155700"/>
            <a:ext cx="8031926" cy="485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35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dirty="0"/>
          </a:p>
        </p:txBody>
      </p:sp>
      <p:sp>
        <p:nvSpPr>
          <p:cNvPr id="3" name="Titel 2"/>
          <p:cNvSpPr>
            <a:spLocks noGrp="1"/>
          </p:cNvSpPr>
          <p:nvPr>
            <p:ph type="title"/>
          </p:nvPr>
        </p:nvSpPr>
        <p:spPr/>
        <p:txBody>
          <a:bodyPr/>
          <a:lstStyle/>
          <a:p>
            <a:r>
              <a:rPr lang="de-DE" dirty="0"/>
              <a:t>Aktuelle Mobilität (Datenstand </a:t>
            </a:r>
            <a:r>
              <a:rPr lang="de-DE" dirty="0" smtClean="0"/>
              <a:t>18.05.2020</a:t>
            </a:r>
            <a:r>
              <a:rPr lang="de-DE" dirty="0"/>
              <a:t>)</a:t>
            </a:r>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34</a:t>
            </a:fld>
            <a:endParaRPr lang="de-DE"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2" t="53375" r="14922" b="5250"/>
          <a:stretch/>
        </p:blipFill>
        <p:spPr bwMode="auto">
          <a:xfrm>
            <a:off x="573873" y="1155700"/>
            <a:ext cx="8014019" cy="484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57200" y="5996285"/>
            <a:ext cx="8483600" cy="338554"/>
          </a:xfrm>
          <a:prstGeom prst="rect">
            <a:avLst/>
          </a:prstGeom>
        </p:spPr>
        <p:txBody>
          <a:bodyPr wrap="square">
            <a:spAutoFit/>
          </a:bodyPr>
          <a:lstStyle/>
          <a:p>
            <a:r>
              <a:rPr lang="de-DE" sz="1600" dirty="0"/>
              <a:t>Link zum Mobility Monitor </a:t>
            </a:r>
            <a:r>
              <a:rPr lang="de-DE" sz="1600" dirty="0">
                <a:hlinkClick r:id="rId3"/>
              </a:rPr>
              <a:t>http://rocs.hu-berlin.de/covid-19-mobility/de/mobility-monitor</a:t>
            </a:r>
            <a:endParaRPr lang="de-DE" sz="1600" dirty="0"/>
          </a:p>
        </p:txBody>
      </p:sp>
    </p:spTree>
    <p:extLst>
      <p:ext uri="{BB962C8B-B14F-4D97-AF65-F5344CB8AC3E}">
        <p14:creationId xmlns:p14="http://schemas.microsoft.com/office/powerpoint/2010/main" val="77034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19.05.2020)</a:t>
            </a:r>
            <a:endParaRPr lang="de-DE" sz="1400"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35</a:t>
            </a:fld>
            <a:endParaRPr lang="de-DE" dirty="0"/>
          </a:p>
        </p:txBody>
      </p:sp>
      <p:sp>
        <p:nvSpPr>
          <p:cNvPr id="8" name="Textfeld 7"/>
          <p:cNvSpPr txBox="1"/>
          <p:nvPr/>
        </p:nvSpPr>
        <p:spPr>
          <a:xfrm>
            <a:off x="286746" y="5901444"/>
            <a:ext cx="8342904" cy="523220"/>
          </a:xfrm>
          <a:prstGeom prst="rect">
            <a:avLst/>
          </a:prstGeom>
          <a:noFill/>
        </p:spPr>
        <p:txBody>
          <a:bodyPr wrap="square" rtlCol="0">
            <a:spAutoFit/>
          </a:bodyPr>
          <a:lstStyle/>
          <a:p>
            <a:r>
              <a:rPr lang="de-DE" sz="1400" dirty="0"/>
              <a:t>In KW 20  gaben 27 Labore einen Rückstau von insgesamt  1379 abzuarbeitenden Proben an. 36 Labore nannten Lieferschwierigkeiten für Reagenzien</a:t>
            </a:r>
          </a:p>
        </p:txBody>
      </p:sp>
      <p:graphicFrame>
        <p:nvGraphicFramePr>
          <p:cNvPr id="9" name="Tabelle 8"/>
          <p:cNvGraphicFramePr>
            <a:graphicFrameLocks noGrp="1"/>
          </p:cNvGraphicFramePr>
          <p:nvPr>
            <p:extLst>
              <p:ext uri="{D42A27DB-BD31-4B8C-83A1-F6EECF244321}">
                <p14:modId xmlns:p14="http://schemas.microsoft.com/office/powerpoint/2010/main" val="1648796198"/>
              </p:ext>
            </p:extLst>
          </p:nvPr>
        </p:nvGraphicFramePr>
        <p:xfrm>
          <a:off x="286746" y="1066752"/>
          <a:ext cx="5834380" cy="2804033"/>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Bis einschließlich KW10</a:t>
                      </a:r>
                    </a:p>
                  </a:txBody>
                  <a:tcPr marL="9525" marR="9525" marT="9525" marB="0" anchor="ctr"/>
                </a:tc>
                <a:tc>
                  <a:txBody>
                    <a:bodyPr/>
                    <a:lstStyle/>
                    <a:p>
                      <a:pPr algn="ctr" fontAlgn="ctr"/>
                      <a:r>
                        <a:rPr lang="de-DE" sz="1100" b="0" i="0" u="none" strike="noStrike">
                          <a:solidFill>
                            <a:srgbClr val="000000"/>
                          </a:solidFill>
                          <a:effectLst/>
                          <a:latin typeface="Calibri"/>
                        </a:rPr>
                        <a:t>124.716</a:t>
                      </a:r>
                    </a:p>
                  </a:txBody>
                  <a:tcPr marL="9525" marR="9525" marT="9525" marB="0" anchor="ctr"/>
                </a:tc>
                <a:tc>
                  <a:txBody>
                    <a:bodyPr/>
                    <a:lstStyle/>
                    <a:p>
                      <a:pPr algn="ctr" fontAlgn="ctr"/>
                      <a:r>
                        <a:rPr lang="de-DE" sz="1100" b="0" i="0" u="none" strike="noStrike">
                          <a:solidFill>
                            <a:srgbClr val="000000"/>
                          </a:solidFill>
                          <a:effectLst/>
                          <a:latin typeface="Calibri"/>
                        </a:rPr>
                        <a:t>3.892 (3,1%)</a:t>
                      </a:r>
                    </a:p>
                  </a:txBody>
                  <a:tcPr marL="9525" marR="9525" marT="9525" marB="0" anchor="ctr"/>
                </a:tc>
                <a:tc>
                  <a:txBody>
                    <a:bodyPr/>
                    <a:lstStyle/>
                    <a:p>
                      <a:pPr algn="ctr" fontAlgn="ctr"/>
                      <a:r>
                        <a:rPr lang="de-DE" sz="1100" b="0" i="0" u="none" strike="noStrike">
                          <a:solidFill>
                            <a:srgbClr val="000000"/>
                          </a:solidFill>
                          <a:effectLst/>
                          <a:latin typeface="Calibri"/>
                        </a:rPr>
                        <a:t>90</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11</a:t>
                      </a:r>
                    </a:p>
                  </a:txBody>
                  <a:tcPr marL="9525" marR="9525" marT="9525" marB="0" anchor="ctr"/>
                </a:tc>
                <a:tc>
                  <a:txBody>
                    <a:bodyPr/>
                    <a:lstStyle/>
                    <a:p>
                      <a:pPr algn="ctr" fontAlgn="ctr"/>
                      <a:r>
                        <a:rPr lang="de-DE" sz="1100" b="0" i="0" u="none" strike="noStrike">
                          <a:solidFill>
                            <a:srgbClr val="000000"/>
                          </a:solidFill>
                          <a:effectLst/>
                          <a:latin typeface="Calibri"/>
                        </a:rPr>
                        <a:t>127.457</a:t>
                      </a:r>
                    </a:p>
                  </a:txBody>
                  <a:tcPr marL="9525" marR="9525" marT="9525" marB="0" anchor="ctr"/>
                </a:tc>
                <a:tc>
                  <a:txBody>
                    <a:bodyPr/>
                    <a:lstStyle/>
                    <a:p>
                      <a:pPr algn="ctr" fontAlgn="ctr"/>
                      <a:r>
                        <a:rPr lang="de-DE" sz="1100" b="0" i="0" u="none" strike="noStrike">
                          <a:solidFill>
                            <a:srgbClr val="000000"/>
                          </a:solidFill>
                          <a:effectLst/>
                          <a:latin typeface="Calibri"/>
                        </a:rPr>
                        <a:t>7.582 (5,9%)</a:t>
                      </a:r>
                    </a:p>
                  </a:txBody>
                  <a:tcPr marL="9525" marR="9525" marT="9525" marB="0" anchor="ctr"/>
                </a:tc>
                <a:tc>
                  <a:txBody>
                    <a:bodyPr/>
                    <a:lstStyle/>
                    <a:p>
                      <a:pPr algn="ctr" fontAlgn="ctr"/>
                      <a:r>
                        <a:rPr lang="de-DE" sz="1100" b="0" i="0" u="none" strike="noStrike">
                          <a:solidFill>
                            <a:srgbClr val="000000"/>
                          </a:solidFill>
                          <a:effectLst/>
                          <a:latin typeface="Calibri"/>
                        </a:rPr>
                        <a:t>114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12</a:t>
                      </a:r>
                    </a:p>
                  </a:txBody>
                  <a:tcPr marL="9525" marR="9525" marT="9525" marB="0" anchor="ctr"/>
                </a:tc>
                <a:tc>
                  <a:txBody>
                    <a:bodyPr/>
                    <a:lstStyle/>
                    <a:p>
                      <a:pPr algn="ctr" fontAlgn="ctr"/>
                      <a:r>
                        <a:rPr lang="de-DE" sz="1100" b="0" i="0" u="none" strike="noStrike">
                          <a:solidFill>
                            <a:srgbClr val="000000"/>
                          </a:solidFill>
                          <a:effectLst/>
                          <a:latin typeface="Calibri"/>
                        </a:rPr>
                        <a:t>348.619</a:t>
                      </a:r>
                    </a:p>
                  </a:txBody>
                  <a:tcPr marL="9525" marR="9525" marT="9525" marB="0" anchor="ctr"/>
                </a:tc>
                <a:tc>
                  <a:txBody>
                    <a:bodyPr/>
                    <a:lstStyle/>
                    <a:p>
                      <a:pPr algn="ctr" fontAlgn="ctr"/>
                      <a:r>
                        <a:rPr lang="de-DE" sz="1100" b="0" i="0" u="none" strike="noStrike">
                          <a:solidFill>
                            <a:srgbClr val="000000"/>
                          </a:solidFill>
                          <a:effectLst/>
                          <a:latin typeface="Calibri"/>
                        </a:rPr>
                        <a:t>23.820 (6,8%)</a:t>
                      </a:r>
                    </a:p>
                  </a:txBody>
                  <a:tcPr marL="9525" marR="9525" marT="9525" marB="0" anchor="ctr"/>
                </a:tc>
                <a:tc>
                  <a:txBody>
                    <a:bodyPr/>
                    <a:lstStyle/>
                    <a:p>
                      <a:pPr algn="ctr" fontAlgn="ctr"/>
                      <a:r>
                        <a:rPr lang="de-DE" sz="1100" b="0" i="0" u="none" strike="noStrike">
                          <a:solidFill>
                            <a:srgbClr val="000000"/>
                          </a:solidFill>
                          <a:effectLst/>
                          <a:latin typeface="Calibri"/>
                        </a:rPr>
                        <a:t>152</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13</a:t>
                      </a:r>
                    </a:p>
                  </a:txBody>
                  <a:tcPr marL="9525" marR="9525" marT="9525" marB="0" anchor="ctr"/>
                </a:tc>
                <a:tc>
                  <a:txBody>
                    <a:bodyPr/>
                    <a:lstStyle/>
                    <a:p>
                      <a:pPr algn="ctr" fontAlgn="ctr"/>
                      <a:r>
                        <a:rPr lang="de-DE" sz="1100" b="0" i="0" u="none" strike="noStrike">
                          <a:solidFill>
                            <a:srgbClr val="000000"/>
                          </a:solidFill>
                          <a:effectLst/>
                          <a:latin typeface="Calibri"/>
                        </a:rPr>
                        <a:t>361.515</a:t>
                      </a:r>
                    </a:p>
                  </a:txBody>
                  <a:tcPr marL="9525" marR="9525" marT="9525" marB="0" anchor="ctr"/>
                </a:tc>
                <a:tc>
                  <a:txBody>
                    <a:bodyPr/>
                    <a:lstStyle/>
                    <a:p>
                      <a:pPr algn="ctr" fontAlgn="ctr"/>
                      <a:r>
                        <a:rPr lang="de-DE" sz="1100" b="0" i="0" u="none" strike="noStrike">
                          <a:solidFill>
                            <a:srgbClr val="000000"/>
                          </a:solidFill>
                          <a:effectLst/>
                          <a:latin typeface="Calibri"/>
                        </a:rPr>
                        <a:t>31.414 (8,7%)</a:t>
                      </a:r>
                    </a:p>
                  </a:txBody>
                  <a:tcPr marL="9525" marR="9525" marT="9525" marB="0" anchor="ctr"/>
                </a:tc>
                <a:tc>
                  <a:txBody>
                    <a:bodyPr/>
                    <a:lstStyle/>
                    <a:p>
                      <a:pPr algn="ctr" fontAlgn="ctr"/>
                      <a:r>
                        <a:rPr lang="de-DE" sz="1100" b="0" i="0" u="none" strike="noStrike">
                          <a:solidFill>
                            <a:srgbClr val="000000"/>
                          </a:solidFill>
                          <a:effectLst/>
                          <a:latin typeface="Calibri"/>
                        </a:rPr>
                        <a:t>151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14</a:t>
                      </a:r>
                    </a:p>
                  </a:txBody>
                  <a:tcPr marL="9525" marR="9525" marT="9525" marB="0" anchor="ctr"/>
                </a:tc>
                <a:tc>
                  <a:txBody>
                    <a:bodyPr/>
                    <a:lstStyle/>
                    <a:p>
                      <a:pPr algn="ctr" fontAlgn="ctr"/>
                      <a:r>
                        <a:rPr lang="de-DE" sz="1100" b="0" i="0" u="none" strike="noStrike">
                          <a:solidFill>
                            <a:srgbClr val="000000"/>
                          </a:solidFill>
                          <a:effectLst/>
                          <a:latin typeface="Calibri"/>
                        </a:rPr>
                        <a:t>408.348</a:t>
                      </a:r>
                    </a:p>
                  </a:txBody>
                  <a:tcPr marL="9525" marR="9525" marT="9525" marB="0" anchor="ctr"/>
                </a:tc>
                <a:tc>
                  <a:txBody>
                    <a:bodyPr/>
                    <a:lstStyle/>
                    <a:p>
                      <a:pPr algn="ctr" fontAlgn="ctr"/>
                      <a:r>
                        <a:rPr lang="de-DE" sz="1100" b="0" i="0" u="none" strike="noStrike">
                          <a:solidFill>
                            <a:srgbClr val="000000"/>
                          </a:solidFill>
                          <a:effectLst/>
                          <a:latin typeface="Calibri"/>
                        </a:rPr>
                        <a:t>36.885 (9,0%)</a:t>
                      </a:r>
                    </a:p>
                  </a:txBody>
                  <a:tcPr marL="9525" marR="9525" marT="9525" marB="0" anchor="ctr"/>
                </a:tc>
                <a:tc>
                  <a:txBody>
                    <a:bodyPr/>
                    <a:lstStyle/>
                    <a:p>
                      <a:pPr algn="ctr" fontAlgn="ctr"/>
                      <a:r>
                        <a:rPr lang="de-DE" sz="1100" b="0" i="0" u="none" strike="noStrike">
                          <a:solidFill>
                            <a:srgbClr val="000000"/>
                          </a:solidFill>
                          <a:effectLst/>
                          <a:latin typeface="Calibri"/>
                        </a:rPr>
                        <a:t>154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15</a:t>
                      </a:r>
                    </a:p>
                  </a:txBody>
                  <a:tcPr marL="9525" marR="9525" marT="9525" marB="0" anchor="ctr"/>
                </a:tc>
                <a:tc>
                  <a:txBody>
                    <a:bodyPr/>
                    <a:lstStyle/>
                    <a:p>
                      <a:pPr algn="ctr" fontAlgn="ctr"/>
                      <a:r>
                        <a:rPr lang="de-DE" sz="1100" b="0" i="0" u="none" strike="noStrike">
                          <a:solidFill>
                            <a:srgbClr val="000000"/>
                          </a:solidFill>
                          <a:effectLst/>
                          <a:latin typeface="Calibri"/>
                        </a:rPr>
                        <a:t>379.233</a:t>
                      </a:r>
                    </a:p>
                  </a:txBody>
                  <a:tcPr marL="9525" marR="9525" marT="9525" marB="0" anchor="ctr"/>
                </a:tc>
                <a:tc>
                  <a:txBody>
                    <a:bodyPr/>
                    <a:lstStyle/>
                    <a:p>
                      <a:pPr algn="ctr" fontAlgn="ctr"/>
                      <a:r>
                        <a:rPr lang="de-DE" sz="1100" b="0" i="0" u="none" strike="noStrike">
                          <a:solidFill>
                            <a:srgbClr val="000000"/>
                          </a:solidFill>
                          <a:effectLst/>
                          <a:latin typeface="Calibri"/>
                        </a:rPr>
                        <a:t>30.728 (8,1%)</a:t>
                      </a:r>
                    </a:p>
                  </a:txBody>
                  <a:tcPr marL="9525" marR="9525" marT="9525" marB="0" anchor="ctr"/>
                </a:tc>
                <a:tc>
                  <a:txBody>
                    <a:bodyPr/>
                    <a:lstStyle/>
                    <a:p>
                      <a:pPr algn="ctr" fontAlgn="ctr"/>
                      <a:r>
                        <a:rPr lang="de-DE" sz="1100" b="0" i="0" u="none" strike="noStrike">
                          <a:solidFill>
                            <a:srgbClr val="000000"/>
                          </a:solidFill>
                          <a:effectLst/>
                          <a:latin typeface="Calibri"/>
                        </a:rPr>
                        <a:t>163</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16</a:t>
                      </a:r>
                    </a:p>
                  </a:txBody>
                  <a:tcPr marL="9525" marR="9525" marT="9525" marB="0" anchor="ctr"/>
                </a:tc>
                <a:tc>
                  <a:txBody>
                    <a:bodyPr/>
                    <a:lstStyle/>
                    <a:p>
                      <a:pPr algn="ctr" fontAlgn="ctr"/>
                      <a:r>
                        <a:rPr lang="de-DE" sz="1100" b="0" i="0" u="none" strike="noStrike">
                          <a:solidFill>
                            <a:srgbClr val="000000"/>
                          </a:solidFill>
                          <a:effectLst/>
                          <a:latin typeface="Calibri"/>
                        </a:rPr>
                        <a:t>330.027</a:t>
                      </a:r>
                    </a:p>
                  </a:txBody>
                  <a:tcPr marL="9525" marR="9525" marT="9525" marB="0" anchor="ctr"/>
                </a:tc>
                <a:tc>
                  <a:txBody>
                    <a:bodyPr/>
                    <a:lstStyle/>
                    <a:p>
                      <a:pPr algn="ctr" fontAlgn="ctr"/>
                      <a:r>
                        <a:rPr lang="de-DE" sz="1100" b="0" i="0" u="none" strike="noStrike">
                          <a:solidFill>
                            <a:srgbClr val="000000"/>
                          </a:solidFill>
                          <a:effectLst/>
                          <a:latin typeface="Calibri"/>
                        </a:rPr>
                        <a:t>21.993 (6,7%)</a:t>
                      </a:r>
                    </a:p>
                  </a:txBody>
                  <a:tcPr marL="9525" marR="9525" marT="9525" marB="0" anchor="ctr"/>
                </a:tc>
                <a:tc>
                  <a:txBody>
                    <a:bodyPr/>
                    <a:lstStyle/>
                    <a:p>
                      <a:pPr algn="ctr" fontAlgn="ctr"/>
                      <a:r>
                        <a:rPr lang="de-DE" sz="1100" b="0" i="0" u="none" strike="noStrike">
                          <a:solidFill>
                            <a:srgbClr val="000000"/>
                          </a:solidFill>
                          <a:effectLst/>
                          <a:latin typeface="Calibri"/>
                        </a:rPr>
                        <a:t>167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17</a:t>
                      </a:r>
                    </a:p>
                  </a:txBody>
                  <a:tcPr marL="9525" marR="9525" marT="9525" marB="0" anchor="ctr"/>
                </a:tc>
                <a:tc>
                  <a:txBody>
                    <a:bodyPr/>
                    <a:lstStyle/>
                    <a:p>
                      <a:pPr algn="ctr" fontAlgn="ctr"/>
                      <a:r>
                        <a:rPr lang="de-DE" sz="1100" b="0" i="0" u="none" strike="noStrike">
                          <a:solidFill>
                            <a:srgbClr val="000000"/>
                          </a:solidFill>
                          <a:effectLst/>
                          <a:latin typeface="Calibri"/>
                        </a:rPr>
                        <a:t>361.999</a:t>
                      </a:r>
                    </a:p>
                  </a:txBody>
                  <a:tcPr marL="9525" marR="9525" marT="9525" marB="0" anchor="ctr"/>
                </a:tc>
                <a:tc>
                  <a:txBody>
                    <a:bodyPr/>
                    <a:lstStyle/>
                    <a:p>
                      <a:pPr algn="ctr" fontAlgn="ctr"/>
                      <a:r>
                        <a:rPr lang="de-DE" sz="1100" b="0" i="0" u="none" strike="noStrike">
                          <a:solidFill>
                            <a:srgbClr val="000000"/>
                          </a:solidFill>
                          <a:effectLst/>
                          <a:latin typeface="Calibri"/>
                        </a:rPr>
                        <a:t>18.052 (5,0%)</a:t>
                      </a:r>
                    </a:p>
                  </a:txBody>
                  <a:tcPr marL="9525" marR="9525" marT="9525" marB="0" anchor="ctr"/>
                </a:tc>
                <a:tc>
                  <a:txBody>
                    <a:bodyPr/>
                    <a:lstStyle/>
                    <a:p>
                      <a:pPr algn="ctr" fontAlgn="ctr"/>
                      <a:r>
                        <a:rPr lang="de-DE" sz="1100" b="0" i="0" u="none" strike="noStrike">
                          <a:solidFill>
                            <a:srgbClr val="000000"/>
                          </a:solidFill>
                          <a:effectLst/>
                          <a:latin typeface="Calibri"/>
                        </a:rPr>
                        <a:t>177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18</a:t>
                      </a:r>
                    </a:p>
                  </a:txBody>
                  <a:tcPr marL="9525" marR="9525" marT="9525" marB="0" anchor="ctr"/>
                </a:tc>
                <a:tc>
                  <a:txBody>
                    <a:bodyPr/>
                    <a:lstStyle/>
                    <a:p>
                      <a:pPr algn="ctr" fontAlgn="ctr"/>
                      <a:r>
                        <a:rPr lang="de-DE" sz="1100" b="0" i="0" u="none" strike="noStrike">
                          <a:solidFill>
                            <a:srgbClr val="000000"/>
                          </a:solidFill>
                          <a:effectLst/>
                          <a:latin typeface="Calibri"/>
                        </a:rPr>
                        <a:t>325.259</a:t>
                      </a:r>
                    </a:p>
                  </a:txBody>
                  <a:tcPr marL="9525" marR="9525" marT="9525" marB="0" anchor="ctr"/>
                </a:tc>
                <a:tc>
                  <a:txBody>
                    <a:bodyPr/>
                    <a:lstStyle/>
                    <a:p>
                      <a:pPr algn="ctr" fontAlgn="ctr"/>
                      <a:r>
                        <a:rPr lang="de-DE" sz="1100" b="0" i="0" u="none" strike="noStrike">
                          <a:solidFill>
                            <a:srgbClr val="000000"/>
                          </a:solidFill>
                          <a:effectLst/>
                          <a:latin typeface="Calibri"/>
                        </a:rPr>
                        <a:t>12.585 (3,9%)</a:t>
                      </a:r>
                    </a:p>
                  </a:txBody>
                  <a:tcPr marL="9525" marR="9525" marT="9525" marB="0" anchor="ctr"/>
                </a:tc>
                <a:tc>
                  <a:txBody>
                    <a:bodyPr/>
                    <a:lstStyle/>
                    <a:p>
                      <a:pPr algn="ctr" fontAlgn="ctr"/>
                      <a:r>
                        <a:rPr lang="de-DE" sz="1100" b="0" i="0" u="none" strike="noStrike">
                          <a:solidFill>
                            <a:srgbClr val="000000"/>
                          </a:solidFill>
                          <a:effectLst/>
                          <a:latin typeface="Calibri"/>
                        </a:rPr>
                        <a:t>174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19</a:t>
                      </a:r>
                    </a:p>
                  </a:txBody>
                  <a:tcPr marL="9525" marR="9525" marT="9525" marB="0" anchor="ctr"/>
                </a:tc>
                <a:tc>
                  <a:txBody>
                    <a:bodyPr/>
                    <a:lstStyle/>
                    <a:p>
                      <a:pPr algn="ctr" fontAlgn="ctr"/>
                      <a:r>
                        <a:rPr lang="de-DE" sz="1100" b="0" i="0" u="none" strike="noStrike">
                          <a:solidFill>
                            <a:srgbClr val="000000"/>
                          </a:solidFill>
                          <a:effectLst/>
                          <a:latin typeface="Calibri"/>
                        </a:rPr>
                        <a:t>402.044</a:t>
                      </a:r>
                    </a:p>
                  </a:txBody>
                  <a:tcPr marL="9525" marR="9525" marT="9525" marB="0" anchor="ctr"/>
                </a:tc>
                <a:tc>
                  <a:txBody>
                    <a:bodyPr/>
                    <a:lstStyle/>
                    <a:p>
                      <a:pPr algn="ctr" fontAlgn="ctr"/>
                      <a:r>
                        <a:rPr lang="de-DE" sz="1100" b="0" i="0" u="none" strike="noStrike">
                          <a:solidFill>
                            <a:srgbClr val="000000"/>
                          </a:solidFill>
                          <a:effectLst/>
                          <a:latin typeface="Calibri"/>
                        </a:rPr>
                        <a:t>10.746 (2,7%)</a:t>
                      </a:r>
                    </a:p>
                  </a:txBody>
                  <a:tcPr marL="9525" marR="9525" marT="9525" marB="0" anchor="ctr"/>
                </a:tc>
                <a:tc>
                  <a:txBody>
                    <a:bodyPr/>
                    <a:lstStyle/>
                    <a:p>
                      <a:pPr algn="ctr" fontAlgn="ctr"/>
                      <a:r>
                        <a:rPr lang="de-DE" sz="1100" b="0" i="0" u="none" strike="noStrike">
                          <a:solidFill>
                            <a:srgbClr val="000000"/>
                          </a:solidFill>
                          <a:effectLst/>
                          <a:latin typeface="Calibri"/>
                        </a:rPr>
                        <a:t>181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smtClean="0">
                          <a:solidFill>
                            <a:schemeClr val="lt1"/>
                          </a:solidFill>
                          <a:effectLst/>
                          <a:latin typeface="+mn-lt"/>
                          <a:ea typeface="+mn-ea"/>
                          <a:cs typeface="+mn-cs"/>
                        </a:rPr>
                        <a:t>20</a:t>
                      </a:r>
                      <a:endParaRPr lang="de-DE" sz="1100" b="1" kern="1200" dirty="0">
                        <a:solidFill>
                          <a:schemeClr val="lt1"/>
                        </a:solidFill>
                        <a:effectLst/>
                        <a:latin typeface="+mn-lt"/>
                        <a:ea typeface="+mn-ea"/>
                        <a:cs typeface="+mn-cs"/>
                      </a:endParaRPr>
                    </a:p>
                  </a:txBody>
                  <a:tcPr marL="68580" marR="68580" marT="0" marB="0"/>
                </a:tc>
                <a:tc>
                  <a:txBody>
                    <a:bodyPr/>
                    <a:lstStyle/>
                    <a:p>
                      <a:pPr algn="ctr" fontAlgn="ctr"/>
                      <a:r>
                        <a:rPr lang="de-DE" sz="1100" b="0" i="0" u="none" strike="noStrike">
                          <a:solidFill>
                            <a:srgbClr val="000000"/>
                          </a:solidFill>
                          <a:effectLst/>
                          <a:latin typeface="Calibri"/>
                        </a:rPr>
                        <a:t>425.842</a:t>
                      </a:r>
                    </a:p>
                  </a:txBody>
                  <a:tcPr marL="9525" marR="9525" marT="9525" marB="0" anchor="ctr"/>
                </a:tc>
                <a:tc>
                  <a:txBody>
                    <a:bodyPr/>
                    <a:lstStyle/>
                    <a:p>
                      <a:pPr algn="ctr" fontAlgn="ctr"/>
                      <a:r>
                        <a:rPr lang="de-DE" sz="1100" b="0" i="0" u="none" strike="noStrike">
                          <a:solidFill>
                            <a:srgbClr val="000000"/>
                          </a:solidFill>
                          <a:effectLst/>
                          <a:latin typeface="Calibri"/>
                        </a:rPr>
                        <a:t>7.060 (1,7%)</a:t>
                      </a:r>
                    </a:p>
                  </a:txBody>
                  <a:tcPr marL="9525" marR="9525" marT="9525" marB="0" anchor="ctr"/>
                </a:tc>
                <a:tc>
                  <a:txBody>
                    <a:bodyPr/>
                    <a:lstStyle/>
                    <a:p>
                      <a:pPr algn="ctr" fontAlgn="ctr"/>
                      <a:r>
                        <a:rPr lang="de-DE" sz="1100" b="0" i="0" u="none" strike="noStrike" dirty="0">
                          <a:solidFill>
                            <a:srgbClr val="000000"/>
                          </a:solidFill>
                          <a:effectLst/>
                          <a:latin typeface="Calibri"/>
                        </a:rPr>
                        <a:t>176</a:t>
                      </a:r>
                    </a:p>
                  </a:txBody>
                  <a:tcPr marL="9525" marR="9525" marT="9525" marB="0" anchor="ctr"/>
                </a:tc>
              </a:tr>
              <a:tr h="191135">
                <a:tc>
                  <a:txBody>
                    <a:bodyPr/>
                    <a:lstStyle/>
                    <a:p>
                      <a:pPr algn="ctr">
                        <a:lnSpc>
                          <a:spcPct val="115000"/>
                        </a:lnSpc>
                        <a:spcAft>
                          <a:spcPts val="0"/>
                        </a:spcAft>
                      </a:pPr>
                      <a:r>
                        <a:rPr lang="de-DE" sz="1100" dirty="0">
                          <a:effectLst/>
                        </a:rPr>
                        <a:t>Summe</a:t>
                      </a:r>
                      <a:endParaRPr lang="de-DE" sz="1100" dirty="0">
                        <a:effectLst/>
                        <a:latin typeface="Calibri"/>
                        <a:ea typeface="MS Mincho"/>
                        <a:cs typeface="Times New Roman"/>
                      </a:endParaRPr>
                    </a:p>
                  </a:txBody>
                  <a:tcPr marL="68580" marR="68580" marT="0" marB="0"/>
                </a:tc>
                <a:tc>
                  <a:txBody>
                    <a:bodyPr/>
                    <a:lstStyle/>
                    <a:p>
                      <a:pPr algn="ctr" fontAlgn="b"/>
                      <a:r>
                        <a:rPr lang="de-DE" sz="1100" b="1" i="0" u="none" strike="noStrike" dirty="0" smtClean="0">
                          <a:solidFill>
                            <a:srgbClr val="000000"/>
                          </a:solidFill>
                          <a:effectLst/>
                          <a:latin typeface="Calibri"/>
                        </a:rPr>
                        <a:t>3.595.059</a:t>
                      </a:r>
                      <a:endParaRPr lang="de-DE" sz="1100" b="1" i="0" u="none" strike="noStrike" dirty="0">
                        <a:solidFill>
                          <a:srgbClr val="000000"/>
                        </a:solidFill>
                        <a:effectLst/>
                        <a:latin typeface="Calibri"/>
                      </a:endParaRPr>
                    </a:p>
                  </a:txBody>
                  <a:tcPr marL="9525" marR="9525" marT="9525" marB="0" anchor="b"/>
                </a:tc>
                <a:tc>
                  <a:txBody>
                    <a:bodyPr/>
                    <a:lstStyle/>
                    <a:p>
                      <a:pPr algn="ctr">
                        <a:lnSpc>
                          <a:spcPct val="115000"/>
                        </a:lnSpc>
                        <a:spcAft>
                          <a:spcPts val="0"/>
                        </a:spcAft>
                      </a:pPr>
                      <a:r>
                        <a:rPr lang="de-DE" sz="1100" b="1" dirty="0" smtClean="0">
                          <a:solidFill>
                            <a:schemeClr val="tx1"/>
                          </a:solidFill>
                          <a:effectLst/>
                          <a:latin typeface="Calibri"/>
                          <a:ea typeface="Times New Roman"/>
                          <a:cs typeface="Calibri"/>
                        </a:rPr>
                        <a:t>204.757 (5,7%)</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1668821371"/>
              </p:ext>
            </p:extLst>
          </p:nvPr>
        </p:nvGraphicFramePr>
        <p:xfrm>
          <a:off x="286746" y="4251436"/>
          <a:ext cx="7984964" cy="1535811"/>
        </p:xfrm>
        <a:graphic>
          <a:graphicData uri="http://schemas.openxmlformats.org/drawingml/2006/table">
            <a:tbl>
              <a:tblPr firstRow="1" firstCol="1" bandRow="1">
                <a:tableStyleId>{5C22544A-7EE6-4342-B048-85BDC9FD1C3A}</a:tableStyleId>
              </a:tblPr>
              <a:tblGrid>
                <a:gridCol w="1324169"/>
                <a:gridCol w="648481"/>
                <a:gridCol w="600969"/>
                <a:gridCol w="600969"/>
                <a:gridCol w="600969"/>
                <a:gridCol w="600969"/>
                <a:gridCol w="600969"/>
                <a:gridCol w="600969"/>
                <a:gridCol w="601625"/>
                <a:gridCol w="601625"/>
                <a:gridCol w="601625"/>
                <a:gridCol w="601625"/>
              </a:tblGrid>
              <a:tr h="190500">
                <a:tc>
                  <a:txBody>
                    <a:bodyPr/>
                    <a:lstStyle/>
                    <a:p>
                      <a:pPr algn="ctr" fontAlgn="b"/>
                      <a:r>
                        <a:rPr lang="de-DE" sz="1000" b="1" kern="1200" dirty="0">
                          <a:solidFill>
                            <a:schemeClr val="lt1"/>
                          </a:solidFill>
                          <a:effectLst/>
                          <a:latin typeface="+mn-lt"/>
                          <a:ea typeface="+mn-ea"/>
                          <a:cs typeface="+mn-cs"/>
                        </a:rPr>
                        <a:t>KW, für die die Angabe prognostisch erfolgt ist:</a:t>
                      </a:r>
                    </a:p>
                  </a:txBody>
                  <a:tcPr marL="9525" marR="9525" marT="9525" marB="0" anchor="b"/>
                </a:tc>
                <a:tc>
                  <a:txBody>
                    <a:bodyPr/>
                    <a:lstStyle/>
                    <a:p>
                      <a:pPr algn="ctr" fontAlgn="b"/>
                      <a:r>
                        <a:rPr lang="de-DE" sz="1100" b="1" i="0" u="none" strike="noStrike">
                          <a:solidFill>
                            <a:schemeClr val="bg1"/>
                          </a:solidFill>
                          <a:effectLst/>
                          <a:latin typeface="Calibri"/>
                        </a:rPr>
                        <a:t>KW11</a:t>
                      </a:r>
                    </a:p>
                  </a:txBody>
                  <a:tcPr marL="9525" marR="9525" marT="9525" marB="0" anchor="b"/>
                </a:tc>
                <a:tc>
                  <a:txBody>
                    <a:bodyPr/>
                    <a:lstStyle/>
                    <a:p>
                      <a:pPr algn="ctr" fontAlgn="b"/>
                      <a:r>
                        <a:rPr lang="de-DE" sz="1100" b="1" i="0" u="none" strike="noStrike">
                          <a:solidFill>
                            <a:schemeClr val="bg1"/>
                          </a:solidFill>
                          <a:effectLst/>
                          <a:latin typeface="Calibri"/>
                        </a:rPr>
                        <a:t>KW12</a:t>
                      </a:r>
                    </a:p>
                  </a:txBody>
                  <a:tcPr marL="9525" marR="9525" marT="9525" marB="0" anchor="b"/>
                </a:tc>
                <a:tc>
                  <a:txBody>
                    <a:bodyPr/>
                    <a:lstStyle/>
                    <a:p>
                      <a:pPr algn="ctr" fontAlgn="b"/>
                      <a:r>
                        <a:rPr lang="de-DE" sz="1100" b="1" i="0" u="none" strike="noStrike">
                          <a:solidFill>
                            <a:schemeClr val="bg1"/>
                          </a:solidFill>
                          <a:effectLst/>
                          <a:latin typeface="Calibri"/>
                        </a:rPr>
                        <a:t>KW13</a:t>
                      </a:r>
                    </a:p>
                  </a:txBody>
                  <a:tcPr marL="9525" marR="9525" marT="9525" marB="0" anchor="b"/>
                </a:tc>
                <a:tc>
                  <a:txBody>
                    <a:bodyPr/>
                    <a:lstStyle/>
                    <a:p>
                      <a:pPr algn="ctr" fontAlgn="b"/>
                      <a:r>
                        <a:rPr lang="de-DE" sz="1100" b="1" i="0" u="none" strike="noStrike">
                          <a:solidFill>
                            <a:schemeClr val="bg1"/>
                          </a:solidFill>
                          <a:effectLst/>
                          <a:latin typeface="Calibri"/>
                        </a:rPr>
                        <a:t>KW14</a:t>
                      </a:r>
                    </a:p>
                  </a:txBody>
                  <a:tcPr marL="9525" marR="9525" marT="9525" marB="0" anchor="b"/>
                </a:tc>
                <a:tc>
                  <a:txBody>
                    <a:bodyPr/>
                    <a:lstStyle/>
                    <a:p>
                      <a:pPr algn="ctr" fontAlgn="b"/>
                      <a:r>
                        <a:rPr lang="de-DE" sz="1100" b="1" i="0" u="none" strike="noStrike">
                          <a:solidFill>
                            <a:schemeClr val="bg1"/>
                          </a:solidFill>
                          <a:effectLst/>
                          <a:latin typeface="Calibri"/>
                        </a:rPr>
                        <a:t>KW15</a:t>
                      </a:r>
                    </a:p>
                  </a:txBody>
                  <a:tcPr marL="9525" marR="9525" marT="9525" marB="0" anchor="b"/>
                </a:tc>
                <a:tc>
                  <a:txBody>
                    <a:bodyPr/>
                    <a:lstStyle/>
                    <a:p>
                      <a:pPr algn="ctr" fontAlgn="b"/>
                      <a:r>
                        <a:rPr lang="de-DE" sz="1100" b="1" i="0" u="none" strike="noStrike">
                          <a:solidFill>
                            <a:schemeClr val="bg1"/>
                          </a:solidFill>
                          <a:effectLst/>
                          <a:latin typeface="Calibri"/>
                        </a:rPr>
                        <a:t>KW16</a:t>
                      </a:r>
                    </a:p>
                  </a:txBody>
                  <a:tcPr marL="9525" marR="9525" marT="9525" marB="0" anchor="b"/>
                </a:tc>
                <a:tc>
                  <a:txBody>
                    <a:bodyPr/>
                    <a:lstStyle/>
                    <a:p>
                      <a:pPr algn="ctr" fontAlgn="b"/>
                      <a:r>
                        <a:rPr lang="de-DE" sz="1100" b="1" i="0" u="none" strike="noStrike">
                          <a:solidFill>
                            <a:schemeClr val="bg1"/>
                          </a:solidFill>
                          <a:effectLst/>
                          <a:latin typeface="Calibri"/>
                        </a:rPr>
                        <a:t>KW17</a:t>
                      </a:r>
                    </a:p>
                  </a:txBody>
                  <a:tcPr marL="9525" marR="9525" marT="9525" marB="0" anchor="b"/>
                </a:tc>
                <a:tc>
                  <a:txBody>
                    <a:bodyPr/>
                    <a:lstStyle/>
                    <a:p>
                      <a:pPr algn="ctr" fontAlgn="b"/>
                      <a:r>
                        <a:rPr lang="de-DE" sz="1100" b="1" i="0" u="none" strike="noStrike">
                          <a:solidFill>
                            <a:schemeClr val="bg1"/>
                          </a:solidFill>
                          <a:effectLst/>
                          <a:latin typeface="Calibri"/>
                        </a:rPr>
                        <a:t>KW18</a:t>
                      </a:r>
                    </a:p>
                  </a:txBody>
                  <a:tcPr marL="9525" marR="9525" marT="9525" marB="0" anchor="b"/>
                </a:tc>
                <a:tc>
                  <a:txBody>
                    <a:bodyPr/>
                    <a:lstStyle/>
                    <a:p>
                      <a:pPr algn="ctr" fontAlgn="b"/>
                      <a:r>
                        <a:rPr lang="de-DE" sz="1100" b="1" i="0" u="none" strike="noStrike">
                          <a:solidFill>
                            <a:schemeClr val="bg1"/>
                          </a:solidFill>
                          <a:effectLst/>
                          <a:latin typeface="Calibri"/>
                        </a:rPr>
                        <a:t>KW19</a:t>
                      </a:r>
                    </a:p>
                  </a:txBody>
                  <a:tcPr marL="9525" marR="9525" marT="9525" marB="0" anchor="b"/>
                </a:tc>
                <a:tc>
                  <a:txBody>
                    <a:bodyPr/>
                    <a:lstStyle/>
                    <a:p>
                      <a:pPr algn="ctr" fontAlgn="b"/>
                      <a:r>
                        <a:rPr lang="de-DE" sz="1100" b="1" i="0" u="none" strike="noStrike" dirty="0">
                          <a:solidFill>
                            <a:schemeClr val="bg1"/>
                          </a:solidFill>
                          <a:effectLst/>
                          <a:latin typeface="Calibri"/>
                        </a:rPr>
                        <a:t>KW20</a:t>
                      </a:r>
                    </a:p>
                  </a:txBody>
                  <a:tcPr marL="9525" marR="9525" marT="9525" marB="0" anchor="b"/>
                </a:tc>
                <a:tc>
                  <a:txBody>
                    <a:bodyPr/>
                    <a:lstStyle/>
                    <a:p>
                      <a:pPr algn="ctr" fontAlgn="b"/>
                      <a:r>
                        <a:rPr lang="de-DE" sz="1100" b="1" i="0" u="none" strike="noStrike" dirty="0" smtClean="0">
                          <a:solidFill>
                            <a:schemeClr val="bg1"/>
                          </a:solidFill>
                          <a:effectLst/>
                          <a:latin typeface="Calibri"/>
                        </a:rPr>
                        <a:t>KW21</a:t>
                      </a:r>
                      <a:endParaRPr lang="de-DE" sz="1100" b="1" i="0" u="none" strike="noStrike" dirty="0">
                        <a:solidFill>
                          <a:schemeClr val="bg1"/>
                        </a:solidFill>
                        <a:effectLst/>
                        <a:latin typeface="Calibri"/>
                      </a:endParaRPr>
                    </a:p>
                  </a:txBody>
                  <a:tcPr marL="9525" marR="9525" marT="9525" marB="0" anchor="b"/>
                </a:tc>
              </a:tr>
              <a:tr h="190500">
                <a:tc>
                  <a:txBody>
                    <a:bodyPr/>
                    <a:lstStyle/>
                    <a:p>
                      <a:pPr algn="ctr">
                        <a:lnSpc>
                          <a:spcPct val="115000"/>
                        </a:lnSpc>
                        <a:spcAft>
                          <a:spcPts val="0"/>
                        </a:spcAft>
                      </a:pPr>
                      <a:r>
                        <a:rPr lang="de-DE" sz="1000" dirty="0">
                          <a:effectLst/>
                        </a:rPr>
                        <a:t>Anzahl übermittelnde Labore</a:t>
                      </a:r>
                      <a:endParaRPr lang="de-DE" sz="1100" dirty="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28</a:t>
                      </a:r>
                    </a:p>
                  </a:txBody>
                  <a:tcPr marL="9525" marR="9525" marT="9525" marB="0" anchor="b"/>
                </a:tc>
                <a:tc>
                  <a:txBody>
                    <a:bodyPr/>
                    <a:lstStyle/>
                    <a:p>
                      <a:pPr algn="ctr" fontAlgn="b"/>
                      <a:r>
                        <a:rPr lang="de-DE" sz="1100" b="0" i="0" u="none" strike="noStrike">
                          <a:solidFill>
                            <a:srgbClr val="000000"/>
                          </a:solidFill>
                          <a:effectLst/>
                          <a:latin typeface="Calibri"/>
                        </a:rPr>
                        <a:t>93</a:t>
                      </a:r>
                    </a:p>
                  </a:txBody>
                  <a:tcPr marL="9525" marR="9525" marT="9525" marB="0" anchor="b"/>
                </a:tc>
                <a:tc>
                  <a:txBody>
                    <a:bodyPr/>
                    <a:lstStyle/>
                    <a:p>
                      <a:pPr algn="ctr" fontAlgn="b"/>
                      <a:r>
                        <a:rPr lang="de-DE" sz="1100" b="0" i="0" u="none" strike="noStrike">
                          <a:solidFill>
                            <a:srgbClr val="000000"/>
                          </a:solidFill>
                          <a:effectLst/>
                          <a:latin typeface="Calibri"/>
                        </a:rPr>
                        <a:t>111</a:t>
                      </a:r>
                    </a:p>
                  </a:txBody>
                  <a:tcPr marL="9525" marR="9525" marT="9525" marB="0" anchor="b"/>
                </a:tc>
                <a:tc>
                  <a:txBody>
                    <a:bodyPr/>
                    <a:lstStyle/>
                    <a:p>
                      <a:pPr algn="ctr" fontAlgn="b"/>
                      <a:r>
                        <a:rPr lang="de-DE" sz="1100" b="0" i="0" u="none" strike="noStrike">
                          <a:solidFill>
                            <a:srgbClr val="000000"/>
                          </a:solidFill>
                          <a:effectLst/>
                          <a:latin typeface="Calibri"/>
                        </a:rPr>
                        <a:t>113</a:t>
                      </a:r>
                    </a:p>
                  </a:txBody>
                  <a:tcPr marL="9525" marR="9525" marT="9525" marB="0" anchor="b"/>
                </a:tc>
                <a:tc>
                  <a:txBody>
                    <a:bodyPr/>
                    <a:lstStyle/>
                    <a:p>
                      <a:pPr algn="ctr" fontAlgn="b"/>
                      <a:r>
                        <a:rPr lang="de-DE" sz="1100" b="0" i="0" u="none" strike="noStrike">
                          <a:solidFill>
                            <a:srgbClr val="000000"/>
                          </a:solidFill>
                          <a:effectLst/>
                          <a:latin typeface="Calibri"/>
                        </a:rPr>
                        <a:t>132</a:t>
                      </a:r>
                    </a:p>
                  </a:txBody>
                  <a:tcPr marL="9525" marR="9525" marT="9525" marB="0" anchor="b"/>
                </a:tc>
                <a:tc>
                  <a:txBody>
                    <a:bodyPr/>
                    <a:lstStyle/>
                    <a:p>
                      <a:pPr algn="ctr" fontAlgn="b"/>
                      <a:r>
                        <a:rPr lang="de-DE" sz="1100" b="0" i="0" u="none" strike="noStrike">
                          <a:solidFill>
                            <a:srgbClr val="000000"/>
                          </a:solidFill>
                          <a:effectLst/>
                          <a:latin typeface="Calibri"/>
                        </a:rPr>
                        <a:t>112</a:t>
                      </a:r>
                    </a:p>
                  </a:txBody>
                  <a:tcPr marL="9525" marR="9525" marT="9525" marB="0" anchor="b"/>
                </a:tc>
                <a:tc>
                  <a:txBody>
                    <a:bodyPr/>
                    <a:lstStyle/>
                    <a:p>
                      <a:pPr algn="ctr" fontAlgn="b"/>
                      <a:r>
                        <a:rPr lang="de-DE" sz="1100" b="0" i="0" u="none" strike="noStrike">
                          <a:solidFill>
                            <a:srgbClr val="000000"/>
                          </a:solidFill>
                          <a:effectLst/>
                          <a:latin typeface="Calibri"/>
                        </a:rPr>
                        <a:t>126</a:t>
                      </a:r>
                    </a:p>
                  </a:txBody>
                  <a:tcPr marL="9525" marR="9525" marT="9525" marB="0" anchor="b"/>
                </a:tc>
                <a:tc>
                  <a:txBody>
                    <a:bodyPr/>
                    <a:lstStyle/>
                    <a:p>
                      <a:pPr algn="ctr" fontAlgn="b"/>
                      <a:r>
                        <a:rPr lang="de-DE" sz="1100" b="0" i="0" u="none" strike="noStrike">
                          <a:solidFill>
                            <a:srgbClr val="000000"/>
                          </a:solidFill>
                          <a:effectLst/>
                          <a:latin typeface="Calibri"/>
                        </a:rPr>
                        <a:t>133</a:t>
                      </a:r>
                    </a:p>
                  </a:txBody>
                  <a:tcPr marL="9525" marR="9525" marT="9525" marB="0" anchor="b"/>
                </a:tc>
                <a:tc>
                  <a:txBody>
                    <a:bodyPr/>
                    <a:lstStyle/>
                    <a:p>
                      <a:pPr algn="ctr" fontAlgn="b"/>
                      <a:r>
                        <a:rPr lang="de-DE" sz="1100" b="0" i="0" u="none" strike="noStrike">
                          <a:solidFill>
                            <a:srgbClr val="000000"/>
                          </a:solidFill>
                          <a:effectLst/>
                          <a:latin typeface="Calibri"/>
                        </a:rPr>
                        <a:t>137</a:t>
                      </a:r>
                    </a:p>
                  </a:txBody>
                  <a:tcPr marL="9525" marR="9525" marT="9525" marB="0" anchor="b"/>
                </a:tc>
                <a:tc>
                  <a:txBody>
                    <a:bodyPr/>
                    <a:lstStyle/>
                    <a:p>
                      <a:pPr algn="ctr" fontAlgn="b"/>
                      <a:r>
                        <a:rPr lang="de-DE" sz="1100" b="0" i="0" u="none" strike="noStrike" dirty="0">
                          <a:solidFill>
                            <a:srgbClr val="000000"/>
                          </a:solidFill>
                          <a:effectLst/>
                          <a:latin typeface="Calibri"/>
                        </a:rPr>
                        <a:t>134</a:t>
                      </a:r>
                    </a:p>
                  </a:txBody>
                  <a:tcPr marL="9525" marR="9525" marT="9525" marB="0" anchor="b"/>
                </a:tc>
                <a:tc>
                  <a:txBody>
                    <a:bodyPr/>
                    <a:lstStyle/>
                    <a:p>
                      <a:pPr algn="ctr" fontAlgn="b"/>
                      <a:r>
                        <a:rPr lang="de-DE" sz="1100" b="0" i="0" u="none" strike="noStrike">
                          <a:solidFill>
                            <a:srgbClr val="000000"/>
                          </a:solidFill>
                          <a:effectLst/>
                          <a:latin typeface="Calibri"/>
                        </a:rPr>
                        <a:t>136</a:t>
                      </a:r>
                    </a:p>
                  </a:txBody>
                  <a:tcPr marL="9525" marR="9525" marT="9525" marB="0" anchor="b"/>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7.115</a:t>
                      </a:r>
                    </a:p>
                  </a:txBody>
                  <a:tcPr marL="9525" marR="9525" marT="9525" marB="0" anchor="b"/>
                </a:tc>
                <a:tc>
                  <a:txBody>
                    <a:bodyPr/>
                    <a:lstStyle/>
                    <a:p>
                      <a:pPr algn="ctr" fontAlgn="b"/>
                      <a:r>
                        <a:rPr lang="de-DE" sz="1100" b="0" i="0" u="none" strike="noStrike">
                          <a:solidFill>
                            <a:srgbClr val="000000"/>
                          </a:solidFill>
                          <a:effectLst/>
                          <a:latin typeface="Calibri"/>
                        </a:rPr>
                        <a:t>31.010</a:t>
                      </a:r>
                    </a:p>
                  </a:txBody>
                  <a:tcPr marL="9525" marR="9525" marT="9525" marB="0" anchor="b"/>
                </a:tc>
                <a:tc>
                  <a:txBody>
                    <a:bodyPr/>
                    <a:lstStyle/>
                    <a:p>
                      <a:pPr algn="ctr" fontAlgn="b"/>
                      <a:r>
                        <a:rPr lang="de-DE" sz="1100" b="0" i="0" u="none" strike="noStrike">
                          <a:solidFill>
                            <a:srgbClr val="000000"/>
                          </a:solidFill>
                          <a:effectLst/>
                          <a:latin typeface="Calibri"/>
                        </a:rPr>
                        <a:t>64.725</a:t>
                      </a:r>
                    </a:p>
                  </a:txBody>
                  <a:tcPr marL="9525" marR="9525" marT="9525" marB="0" anchor="b"/>
                </a:tc>
                <a:tc>
                  <a:txBody>
                    <a:bodyPr/>
                    <a:lstStyle/>
                    <a:p>
                      <a:pPr algn="ctr" fontAlgn="b"/>
                      <a:r>
                        <a:rPr lang="de-DE" sz="1100" b="0" i="0" u="none" strike="noStrike">
                          <a:solidFill>
                            <a:srgbClr val="000000"/>
                          </a:solidFill>
                          <a:effectLst/>
                          <a:latin typeface="Calibri"/>
                        </a:rPr>
                        <a:t>103.515</a:t>
                      </a:r>
                    </a:p>
                  </a:txBody>
                  <a:tcPr marL="9525" marR="9525" marT="9525" marB="0" anchor="b"/>
                </a:tc>
                <a:tc>
                  <a:txBody>
                    <a:bodyPr/>
                    <a:lstStyle/>
                    <a:p>
                      <a:pPr algn="ctr" fontAlgn="b"/>
                      <a:r>
                        <a:rPr lang="de-DE" sz="1100" b="0" i="0" u="none" strike="noStrike">
                          <a:solidFill>
                            <a:srgbClr val="000000"/>
                          </a:solidFill>
                          <a:effectLst/>
                          <a:latin typeface="Calibri"/>
                        </a:rPr>
                        <a:t>116.655</a:t>
                      </a:r>
                    </a:p>
                  </a:txBody>
                  <a:tcPr marL="9525" marR="9525" marT="9525" marB="0" anchor="b"/>
                </a:tc>
                <a:tc>
                  <a:txBody>
                    <a:bodyPr/>
                    <a:lstStyle/>
                    <a:p>
                      <a:pPr algn="ctr" fontAlgn="b"/>
                      <a:r>
                        <a:rPr lang="de-DE" sz="1100" b="0" i="0" u="none" strike="noStrike">
                          <a:solidFill>
                            <a:srgbClr val="000000"/>
                          </a:solidFill>
                          <a:effectLst/>
                          <a:latin typeface="Calibri"/>
                        </a:rPr>
                        <a:t>123.304</a:t>
                      </a:r>
                    </a:p>
                  </a:txBody>
                  <a:tcPr marL="9525" marR="9525" marT="9525" marB="0" anchor="b"/>
                </a:tc>
                <a:tc>
                  <a:txBody>
                    <a:bodyPr/>
                    <a:lstStyle/>
                    <a:p>
                      <a:pPr algn="ctr" fontAlgn="b"/>
                      <a:r>
                        <a:rPr lang="de-DE" sz="1100" b="0" i="0" u="none" strike="noStrike">
                          <a:solidFill>
                            <a:srgbClr val="000000"/>
                          </a:solidFill>
                          <a:effectLst/>
                          <a:latin typeface="Calibri"/>
                        </a:rPr>
                        <a:t>136.064</a:t>
                      </a:r>
                    </a:p>
                  </a:txBody>
                  <a:tcPr marL="9525" marR="9525" marT="9525" marB="0" anchor="b"/>
                </a:tc>
                <a:tc>
                  <a:txBody>
                    <a:bodyPr/>
                    <a:lstStyle/>
                    <a:p>
                      <a:pPr algn="ctr" fontAlgn="b"/>
                      <a:r>
                        <a:rPr lang="de-DE" sz="1100" b="0" i="0" u="none" strike="noStrike">
                          <a:solidFill>
                            <a:srgbClr val="000000"/>
                          </a:solidFill>
                          <a:effectLst/>
                          <a:latin typeface="Calibri"/>
                        </a:rPr>
                        <a:t>141.815</a:t>
                      </a:r>
                    </a:p>
                  </a:txBody>
                  <a:tcPr marL="9525" marR="9525" marT="9525" marB="0" anchor="b"/>
                </a:tc>
                <a:tc>
                  <a:txBody>
                    <a:bodyPr/>
                    <a:lstStyle/>
                    <a:p>
                      <a:pPr algn="ctr" fontAlgn="b"/>
                      <a:r>
                        <a:rPr lang="de-DE" sz="1100" b="0" i="0" u="none" strike="noStrike">
                          <a:solidFill>
                            <a:srgbClr val="000000"/>
                          </a:solidFill>
                          <a:effectLst/>
                          <a:latin typeface="Calibri"/>
                        </a:rPr>
                        <a:t>153.698</a:t>
                      </a:r>
                    </a:p>
                  </a:txBody>
                  <a:tcPr marL="9525" marR="9525" marT="9525" marB="0" anchor="b"/>
                </a:tc>
                <a:tc>
                  <a:txBody>
                    <a:bodyPr/>
                    <a:lstStyle/>
                    <a:p>
                      <a:pPr algn="ctr" fontAlgn="b"/>
                      <a:r>
                        <a:rPr lang="de-DE" sz="1100" b="0" i="0" u="none" strike="noStrike" dirty="0">
                          <a:solidFill>
                            <a:srgbClr val="000000"/>
                          </a:solidFill>
                          <a:effectLst/>
                          <a:latin typeface="Calibri"/>
                        </a:rPr>
                        <a:t>157.150</a:t>
                      </a:r>
                    </a:p>
                  </a:txBody>
                  <a:tcPr marL="9525" marR="9525" marT="9525" marB="0" anchor="b"/>
                </a:tc>
                <a:tc>
                  <a:txBody>
                    <a:bodyPr/>
                    <a:lstStyle/>
                    <a:p>
                      <a:pPr algn="ctr" fontAlgn="b"/>
                      <a:r>
                        <a:rPr lang="de-DE" sz="1100" b="0" i="0" u="none" strike="noStrike">
                          <a:solidFill>
                            <a:srgbClr val="000000"/>
                          </a:solidFill>
                          <a:effectLst/>
                          <a:latin typeface="Calibri"/>
                        </a:rPr>
                        <a:t>159.418</a:t>
                      </a:r>
                    </a:p>
                  </a:txBody>
                  <a:tcPr marL="9525" marR="9525" marT="9525" marB="0" anchor="b"/>
                </a:tc>
              </a:tr>
              <a:tr h="571500">
                <a:tc>
                  <a:txBody>
                    <a:bodyPr/>
                    <a:lstStyle/>
                    <a:p>
                      <a:pPr algn="ctr">
                        <a:lnSpc>
                          <a:spcPct val="115000"/>
                        </a:lnSpc>
                        <a:spcAft>
                          <a:spcPts val="0"/>
                        </a:spcAft>
                      </a:pPr>
                      <a:r>
                        <a:rPr lang="de-DE" sz="1000" dirty="0">
                          <a:effectLst/>
                        </a:rPr>
                        <a:t>Neu ab KW15: wöchentliche Kapazität anhand von Wochenarbeitstagen</a:t>
                      </a:r>
                      <a:endParaRPr lang="de-DE" sz="1100" dirty="0">
                        <a:effectLst/>
                        <a:latin typeface="Calibri"/>
                        <a:ea typeface="MS Mincho"/>
                        <a:cs typeface="Times New Roman"/>
                      </a:endParaRPr>
                    </a:p>
                  </a:txBody>
                  <a:tcPr marL="68580" marR="68580" marT="0" marB="0"/>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730.156</a:t>
                      </a:r>
                    </a:p>
                  </a:txBody>
                  <a:tcPr marL="9525" marR="9525" marT="9525" marB="0" anchor="ctr"/>
                </a:tc>
                <a:tc>
                  <a:txBody>
                    <a:bodyPr/>
                    <a:lstStyle/>
                    <a:p>
                      <a:pPr algn="ctr" fontAlgn="ctr"/>
                      <a:r>
                        <a:rPr lang="de-DE" sz="1100" b="0" i="0" u="none" strike="noStrike">
                          <a:solidFill>
                            <a:srgbClr val="000000"/>
                          </a:solidFill>
                          <a:effectLst/>
                          <a:latin typeface="Calibri"/>
                        </a:rPr>
                        <a:t>818.426</a:t>
                      </a:r>
                    </a:p>
                  </a:txBody>
                  <a:tcPr marL="9525" marR="9525" marT="9525" marB="0" anchor="ctr"/>
                </a:tc>
                <a:tc>
                  <a:txBody>
                    <a:bodyPr/>
                    <a:lstStyle/>
                    <a:p>
                      <a:pPr algn="ctr" fontAlgn="ctr"/>
                      <a:r>
                        <a:rPr lang="de-DE" sz="1100" b="0" i="0" u="none" strike="noStrike">
                          <a:solidFill>
                            <a:srgbClr val="000000"/>
                          </a:solidFill>
                          <a:effectLst/>
                          <a:latin typeface="Calibri"/>
                        </a:rPr>
                        <a:t>860.494</a:t>
                      </a:r>
                    </a:p>
                  </a:txBody>
                  <a:tcPr marL="9525" marR="9525" marT="9525" marB="0" anchor="ctr"/>
                </a:tc>
                <a:tc>
                  <a:txBody>
                    <a:bodyPr/>
                    <a:lstStyle/>
                    <a:p>
                      <a:pPr algn="ctr" fontAlgn="ctr"/>
                      <a:r>
                        <a:rPr lang="de-DE" sz="1100" b="0" i="0" u="none" strike="noStrike">
                          <a:solidFill>
                            <a:srgbClr val="000000"/>
                          </a:solidFill>
                          <a:effectLst/>
                          <a:latin typeface="Calibri"/>
                        </a:rPr>
                        <a:t>964.962</a:t>
                      </a:r>
                    </a:p>
                  </a:txBody>
                  <a:tcPr marL="9525" marR="9525" marT="9525" marB="0" anchor="ctr"/>
                </a:tc>
                <a:tc>
                  <a:txBody>
                    <a:bodyPr/>
                    <a:lstStyle/>
                    <a:p>
                      <a:pPr algn="ctr" fontAlgn="ctr"/>
                      <a:r>
                        <a:rPr lang="de-DE" sz="1100" b="0" i="0" u="none" strike="noStrike" dirty="0">
                          <a:solidFill>
                            <a:srgbClr val="000000"/>
                          </a:solidFill>
                          <a:effectLst/>
                          <a:latin typeface="Calibri"/>
                        </a:rPr>
                        <a:t>1.038.223</a:t>
                      </a:r>
                    </a:p>
                  </a:txBody>
                  <a:tcPr marL="9525" marR="9525" marT="9525" marB="0" anchor="ctr"/>
                </a:tc>
                <a:tc>
                  <a:txBody>
                    <a:bodyPr/>
                    <a:lstStyle/>
                    <a:p>
                      <a:pPr algn="ctr" fontAlgn="ctr"/>
                      <a:r>
                        <a:rPr lang="de-DE" sz="1100" b="0" i="0" u="none" strike="noStrike" dirty="0">
                          <a:solidFill>
                            <a:srgbClr val="000000"/>
                          </a:solidFill>
                          <a:effectLst/>
                          <a:latin typeface="Calibri"/>
                        </a:rPr>
                        <a:t>1.050.676</a:t>
                      </a:r>
                    </a:p>
                  </a:txBody>
                  <a:tcPr marL="9525" marR="9525" marT="9525" marB="0" anchor="ctr"/>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19.05.2020)</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37</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75" y="1450975"/>
            <a:ext cx="6658100" cy="5178522"/>
          </a:xfrm>
          <a:prstGeom prst="rect">
            <a:avLst/>
          </a:prstGeom>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38</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19.05.2020)</a:t>
            </a:r>
            <a:endParaRPr lang="de-DE" sz="16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95425"/>
            <a:ext cx="6400800" cy="4978400"/>
          </a:xfrm>
          <a:prstGeom prst="rect">
            <a:avLst/>
          </a:prstGeom>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20. KW</a:t>
            </a:r>
            <a:endParaRPr lang="de-DE" dirty="0"/>
          </a:p>
        </p:txBody>
      </p:sp>
      <p:sp>
        <p:nvSpPr>
          <p:cNvPr id="3" name="Datumsplatzhalter 2"/>
          <p:cNvSpPr>
            <a:spLocks noGrp="1"/>
          </p:cNvSpPr>
          <p:nvPr>
            <p:ph type="dt" sz="half" idx="14"/>
          </p:nvPr>
        </p:nvSpPr>
        <p:spPr/>
        <p:txBody>
          <a:bodyPr/>
          <a:lstStyle/>
          <a:p>
            <a:r>
              <a:rPr lang="de-DE" smtClean="0"/>
              <a:t>26.05.2020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39</a:t>
            </a:fld>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998418"/>
            <a:ext cx="4777196" cy="51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692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25" y="990600"/>
            <a:ext cx="8742164"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20</a:t>
            </a:r>
            <a:endParaRPr lang="de-DE" dirty="0"/>
          </a:p>
        </p:txBody>
      </p:sp>
      <p:sp>
        <p:nvSpPr>
          <p:cNvPr id="3" name="Datumsplatzhalter 2"/>
          <p:cNvSpPr>
            <a:spLocks noGrp="1"/>
          </p:cNvSpPr>
          <p:nvPr>
            <p:ph type="dt" sz="half" idx="14"/>
          </p:nvPr>
        </p:nvSpPr>
        <p:spPr/>
        <p:txBody>
          <a:bodyPr/>
          <a:lstStyle/>
          <a:p>
            <a:r>
              <a:rPr lang="de-DE" smtClean="0"/>
              <a:t>26.05.2020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40</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089" r="14969"/>
          <a:stretch/>
        </p:blipFill>
        <p:spPr bwMode="auto">
          <a:xfrm>
            <a:off x="457200" y="1031251"/>
            <a:ext cx="7425266" cy="540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7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20</a:t>
            </a:r>
            <a:endParaRPr lang="de-DE" dirty="0"/>
          </a:p>
        </p:txBody>
      </p:sp>
      <p:sp>
        <p:nvSpPr>
          <p:cNvPr id="3" name="Datumsplatzhalter 2"/>
          <p:cNvSpPr>
            <a:spLocks noGrp="1"/>
          </p:cNvSpPr>
          <p:nvPr>
            <p:ph type="dt" sz="half" idx="14"/>
          </p:nvPr>
        </p:nvSpPr>
        <p:spPr/>
        <p:txBody>
          <a:bodyPr/>
          <a:lstStyle/>
          <a:p>
            <a:r>
              <a:rPr lang="de-DE" smtClean="0"/>
              <a:t>26.05.2020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41</a:t>
            </a:fld>
            <a:endParaRPr lang="de-DE"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264"/>
            <a:ext cx="9144000" cy="526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22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42</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20</a:t>
            </a:r>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01" y="1481392"/>
            <a:ext cx="8935286" cy="47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56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19</a:t>
            </a:r>
            <a:endParaRPr lang="de-DE" dirty="0"/>
          </a:p>
        </p:txBody>
      </p:sp>
      <p:sp>
        <p:nvSpPr>
          <p:cNvPr id="3" name="Datumsplatzhalter 2"/>
          <p:cNvSpPr>
            <a:spLocks noGrp="1"/>
          </p:cNvSpPr>
          <p:nvPr>
            <p:ph type="dt" sz="half" idx="14"/>
          </p:nvPr>
        </p:nvSpPr>
        <p:spPr/>
        <p:txBody>
          <a:bodyPr/>
          <a:lstStyle/>
          <a:p>
            <a:r>
              <a:rPr lang="de-DE" smtClean="0"/>
              <a:t>26.05.2020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43</a:t>
            </a:fld>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3956"/>
            <a:ext cx="9272017" cy="38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62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a:t>
            </a:r>
            <a:r>
              <a:rPr lang="de-DE" dirty="0" smtClean="0"/>
              <a:t>20</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44</a:t>
            </a:fld>
            <a:endParaRPr lang="de-DE" dirty="0"/>
          </a:p>
        </p:txBody>
      </p:sp>
      <p:pic>
        <p:nvPicPr>
          <p:cNvPr id="614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4884" y="1243584"/>
            <a:ext cx="8845204" cy="41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22318"/>
            <a:ext cx="9144000" cy="60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16.05.2020)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45</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44" y="1879421"/>
            <a:ext cx="6505274" cy="427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46</a:t>
            </a:fld>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57" y="1184527"/>
            <a:ext cx="7466524" cy="457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47</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17.05.2020)</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200151"/>
            <a:ext cx="5551115" cy="475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09650"/>
            <a:ext cx="8029575" cy="519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475"/>
            <a:ext cx="8873163"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11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26.05.2020</a:t>
            </a:r>
            <a:r>
              <a:rPr lang="de-DE" sz="1400" dirty="0" smtClean="0">
                <a:solidFill>
                  <a:schemeClr val="bg1"/>
                </a:solidFill>
              </a:rPr>
              <a:t>.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56" y="1247776"/>
            <a:ext cx="8480908"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2" name="Inhaltsplatzhalter 1"/>
          <p:cNvSpPr>
            <a:spLocks noGrp="1"/>
          </p:cNvSpPr>
          <p:nvPr>
            <p:ph sz="quarter" idx="13"/>
          </p:nvPr>
        </p:nvSpPr>
        <p:spPr/>
        <p:txBody>
          <a:bodyPr/>
          <a:lstStyle/>
          <a:p>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524000"/>
            <a:ext cx="7876581" cy="503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sp>
        <p:nvSpPr>
          <p:cNvPr id="2" name="Inhaltsplatzhalter 1"/>
          <p:cNvSpPr>
            <a:spLocks noGrp="1"/>
          </p:cNvSpPr>
          <p:nvPr>
            <p:ph sz="quarter" idx="13"/>
          </p:nvPr>
        </p:nvSpPr>
        <p:spPr/>
        <p:txBody>
          <a:bodyPr/>
          <a:lstStyle/>
          <a:p>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86950" cy="793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52</a:t>
            </a:fld>
            <a:endParaRPr lang="de-DE" dirty="0"/>
          </a:p>
        </p:txBody>
      </p:sp>
      <p:sp>
        <p:nvSpPr>
          <p:cNvPr id="2" name="Inhaltsplatzhalter 1"/>
          <p:cNvSpPr>
            <a:spLocks noGrp="1"/>
          </p:cNvSpPr>
          <p:nvPr>
            <p:ph sz="quarter" idx="13"/>
          </p:nvPr>
        </p:nvSpPr>
        <p:spPr/>
        <p:txBody>
          <a:bodyPr/>
          <a:lstStyle/>
          <a:p>
            <a:endParaRPr lang="de-DE" dirty="0"/>
          </a:p>
        </p:txBody>
      </p:sp>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915525"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a:t>
            </a:r>
            <a:r>
              <a:rPr lang="de-DE" dirty="0" err="1" smtClean="0"/>
              <a:t>destatis</a:t>
            </a:r>
            <a:r>
              <a:rPr lang="de-DE" dirty="0" smtClean="0"/>
              <a:t>)</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33500"/>
            <a:ext cx="9220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20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4" y="1183650"/>
            <a:ext cx="8223093" cy="272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58" y="3698194"/>
            <a:ext cx="7915276" cy="292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08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Daten für Deutschland</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46482" y="1155700"/>
            <a:ext cx="7114511" cy="530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277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20: </a:t>
            </a:r>
            <a:r>
              <a:rPr lang="de-DE" dirty="0" err="1"/>
              <a:t>Weekly</a:t>
            </a:r>
            <a:r>
              <a:rPr lang="de-DE" dirty="0"/>
              <a:t> Z-Score </a:t>
            </a:r>
            <a:r>
              <a:rPr lang="de-DE" dirty="0" err="1"/>
              <a:t>by</a:t>
            </a:r>
            <a:r>
              <a:rPr lang="de-DE" dirty="0"/>
              <a:t> </a:t>
            </a:r>
            <a:r>
              <a:rPr lang="de-DE" dirty="0" err="1"/>
              <a:t>country</a:t>
            </a:r>
            <a:endParaRPr lang="de-DE"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467" y="1031250"/>
            <a:ext cx="7553325" cy="572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92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20: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41" y="930591"/>
            <a:ext cx="7373425" cy="574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88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a:t>
            </a:r>
            <a:r>
              <a:rPr lang="de-DE" sz="1600" dirty="0" smtClean="0">
                <a:solidFill>
                  <a:schemeClr val="bg1"/>
                </a:solidFill>
              </a:rPr>
              <a:t>25.05.2020</a:t>
            </a:r>
            <a:r>
              <a:rPr lang="de-DE" sz="1600" dirty="0" smtClean="0">
                <a:solidFill>
                  <a:schemeClr val="bg1"/>
                </a:solidFill>
              </a:rPr>
              <a:t>)</a:t>
            </a:r>
            <a:endParaRPr lang="de-DE" sz="1600" dirty="0">
              <a:solidFill>
                <a:schemeClr val="bg1"/>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10" y="1200150"/>
            <a:ext cx="8157882"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65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59</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24.05.2020)</a:t>
            </a:r>
            <a:endParaRPr lang="de-DE" sz="1600" dirty="0">
              <a:solidFill>
                <a:schemeClr val="bg1"/>
              </a:solidFill>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095375"/>
            <a:ext cx="413123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3561079"/>
            <a:ext cx="406151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122605"/>
            <a:ext cx="4090118" cy="22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450223"/>
            <a:ext cx="4264384" cy="233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80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1450" y="264071"/>
            <a:ext cx="6886575" cy="615553"/>
          </a:xfrm>
          <a:solidFill>
            <a:srgbClr val="045AA6"/>
          </a:solidFill>
        </p:spPr>
        <p:txBody>
          <a:bodyPr vert="horz" wrap="square"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1400" dirty="0">
                <a:solidFill>
                  <a:schemeClr val="bg1"/>
                </a:solidFill>
              </a:rPr>
              <a:t>(</a:t>
            </a:r>
            <a:r>
              <a:rPr lang="en-US" sz="1400" dirty="0" err="1" smtClean="0">
                <a:solidFill>
                  <a:schemeClr val="bg1"/>
                </a:solidFill>
              </a:rPr>
              <a:t>Datenstand</a:t>
            </a:r>
            <a:r>
              <a:rPr lang="en-US" sz="1400" dirty="0" smtClean="0">
                <a:solidFill>
                  <a:schemeClr val="bg1"/>
                </a:solidFill>
              </a:rPr>
              <a:t> </a:t>
            </a:r>
            <a:r>
              <a:rPr lang="en-US" sz="1400" dirty="0" smtClean="0">
                <a:solidFill>
                  <a:schemeClr val="bg1"/>
                </a:solidFill>
              </a:rPr>
              <a:t>26.05.2020</a:t>
            </a:r>
            <a:r>
              <a:rPr lang="en-US" sz="1400" dirty="0" smtClean="0">
                <a:solidFill>
                  <a:schemeClr val="bg1"/>
                </a:solidFill>
              </a:rPr>
              <a:t>;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54" y="1230313"/>
            <a:ext cx="8148771" cy="470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60</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a:t>
            </a:r>
            <a:r>
              <a:rPr lang="de-DE" sz="1600" dirty="0" smtClean="0">
                <a:solidFill>
                  <a:schemeClr val="bg1"/>
                </a:solidFill>
              </a:rPr>
              <a:t>25.05.2020</a:t>
            </a:r>
            <a:r>
              <a:rPr lang="de-DE" sz="1600" dirty="0" smtClean="0">
                <a:solidFill>
                  <a:schemeClr val="bg1"/>
                </a:solidFill>
              </a:rPr>
              <a:t>)</a:t>
            </a:r>
            <a:endParaRPr lang="de-DE" sz="1600" dirty="0">
              <a:solidFill>
                <a:schemeClr val="bg1"/>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4" y="1352551"/>
            <a:ext cx="4148665" cy="226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57" y="3933823"/>
            <a:ext cx="4166098"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039" y="1352551"/>
            <a:ext cx="4200961"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743" y="3886198"/>
            <a:ext cx="425325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04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a:t>
            </a:r>
            <a:r>
              <a:rPr lang="de-DE" sz="1600" dirty="0" smtClean="0">
                <a:solidFill>
                  <a:schemeClr val="bg1"/>
                </a:solidFill>
              </a:rPr>
              <a:t>25.05.2020</a:t>
            </a:r>
            <a:r>
              <a:rPr lang="de-DE" sz="1600" dirty="0" smtClean="0">
                <a:solidFill>
                  <a:schemeClr val="bg1"/>
                </a:solidFill>
              </a:rPr>
              <a:t>)</a:t>
            </a:r>
            <a:endParaRPr lang="de-DE" sz="1600" dirty="0">
              <a:solidFill>
                <a:schemeClr val="bg1"/>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19" y="1278890"/>
            <a:ext cx="4268364" cy="233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28" y="3763645"/>
            <a:ext cx="425325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1278890"/>
            <a:ext cx="4286250" cy="234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349" y="3696970"/>
            <a:ext cx="437527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1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62</a:t>
            </a:fld>
            <a:endParaRPr lang="de-DE" dirty="0"/>
          </a:p>
        </p:txBody>
      </p:sp>
      <p:sp>
        <p:nvSpPr>
          <p:cNvPr id="8"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a:t>
            </a:r>
            <a:r>
              <a:rPr lang="de-DE" sz="1600" dirty="0" smtClean="0">
                <a:solidFill>
                  <a:schemeClr val="bg1"/>
                </a:solidFill>
              </a:rPr>
              <a:t>2.05.2020</a:t>
            </a:r>
            <a:r>
              <a:rPr lang="de-DE" sz="1600" dirty="0" smtClean="0">
                <a:solidFill>
                  <a:schemeClr val="bg1"/>
                </a:solidFill>
              </a:rPr>
              <a:t>)</a:t>
            </a:r>
            <a:endParaRPr lang="de-DE" sz="1600" dirty="0">
              <a:solidFill>
                <a:schemeClr val="bg1"/>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18" y="1428750"/>
            <a:ext cx="4113804"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96" y="3868896"/>
            <a:ext cx="4026647"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395" y="1352550"/>
            <a:ext cx="425325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747" y="3664585"/>
            <a:ext cx="4400550" cy="240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558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52213"/>
            <a:ext cx="8092593" cy="5302250"/>
          </a:xfrm>
        </p:spPr>
        <p:txBody>
          <a:bodyPr>
            <a:normAutofit/>
          </a:bodyPr>
          <a:lstStyle/>
          <a:p>
            <a:r>
              <a:rPr lang="de-DE" dirty="0" smtClean="0"/>
              <a:t>Im </a:t>
            </a:r>
            <a:r>
              <a:rPr lang="de-DE" dirty="0"/>
              <a:t>Landkreis Greiz sind </a:t>
            </a:r>
            <a:r>
              <a:rPr lang="de-DE" dirty="0" smtClean="0"/>
              <a:t>Bewohner </a:t>
            </a:r>
            <a:r>
              <a:rPr lang="de-DE" dirty="0"/>
              <a:t>und Beschäftigte von sechs Pflege- und Seniorenheimen </a:t>
            </a:r>
            <a:r>
              <a:rPr lang="de-DE" dirty="0" smtClean="0"/>
              <a:t>an COVID-19 erkrankt </a:t>
            </a:r>
          </a:p>
          <a:p>
            <a:r>
              <a:rPr lang="de-DE" dirty="0" smtClean="0"/>
              <a:t>7-Tagesinzidenz im Kreis (19.05.2020) nun &lt; 50</a:t>
            </a:r>
          </a:p>
          <a:p>
            <a:pPr lvl="1"/>
            <a:r>
              <a:rPr lang="de-DE" dirty="0" smtClean="0"/>
              <a:t>44 COVID-19-Fälle/100.00 </a:t>
            </a:r>
            <a:r>
              <a:rPr lang="de-DE" dirty="0" err="1" smtClean="0"/>
              <a:t>Einw</a:t>
            </a:r>
            <a:r>
              <a:rPr lang="de-DE" dirty="0" smtClean="0"/>
              <a:t>.</a:t>
            </a:r>
          </a:p>
          <a:p>
            <a:r>
              <a:rPr lang="de-DE" dirty="0" smtClean="0"/>
              <a:t>Maßnahmen: Allgemeinverfügung </a:t>
            </a:r>
            <a:r>
              <a:rPr lang="de-DE" dirty="0"/>
              <a:t>vom 12.05.2020 (in Kraft seit 13.05.2020, befristet zunächst bis 26.05.2020) </a:t>
            </a:r>
            <a:endParaRPr lang="de-DE" dirty="0" smtClean="0"/>
          </a:p>
          <a:p>
            <a:pPr lvl="1"/>
            <a:r>
              <a:rPr lang="de-DE" dirty="0" smtClean="0"/>
              <a:t>"</a:t>
            </a:r>
            <a:r>
              <a:rPr lang="de-DE" dirty="0"/>
              <a:t>der Besuch von Krankenhäusern, Vorsorge- und Rehabilitationseinrichtungen sowie stationären Einrichtungen der Pflege und der besonderen Wohnformen für Menschen mit Behinderungen in der Eingliederungshilfe [... ist] untersagt</a:t>
            </a:r>
            <a:r>
              <a:rPr lang="de-DE" dirty="0" smtClean="0"/>
              <a:t>.„</a:t>
            </a:r>
          </a:p>
          <a:p>
            <a:pPr lvl="1"/>
            <a:r>
              <a:rPr lang="de-DE" dirty="0" smtClean="0"/>
              <a:t>Betrieb von Gaststätten ebenfalls untersagt</a:t>
            </a:r>
            <a:endParaRPr lang="de-DE" dirty="0"/>
          </a:p>
          <a:p>
            <a:r>
              <a:rPr lang="de-DE" dirty="0" smtClean="0"/>
              <a:t>Weitere breite Testungen </a:t>
            </a:r>
            <a:r>
              <a:rPr lang="de-DE" dirty="0"/>
              <a:t>in betroffenen Krankenhäusern und Pflegeeinrichtungen </a:t>
            </a:r>
            <a:r>
              <a:rPr lang="de-DE" dirty="0" smtClean="0"/>
              <a:t>laufen</a:t>
            </a:r>
            <a:endParaRPr lang="de-DE" dirty="0"/>
          </a:p>
          <a:p>
            <a:endParaRPr lang="de-DE" dirty="0"/>
          </a:p>
          <a:p>
            <a:endParaRPr lang="de-DE" dirty="0"/>
          </a:p>
        </p:txBody>
      </p:sp>
      <p:sp>
        <p:nvSpPr>
          <p:cNvPr id="3" name="Titel 2"/>
          <p:cNvSpPr>
            <a:spLocks noGrp="1"/>
          </p:cNvSpPr>
          <p:nvPr>
            <p:ph type="title"/>
          </p:nvPr>
        </p:nvSpPr>
        <p:spPr/>
        <p:txBody>
          <a:bodyPr/>
          <a:lstStyle/>
          <a:p>
            <a:r>
              <a:rPr lang="de-DE" dirty="0" smtClean="0"/>
              <a:t>COVID-Ausbruchgeschehen Landkreis Greiz (TH)</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63</a:t>
            </a:fld>
            <a:endParaRPr lang="de-DE" dirty="0"/>
          </a:p>
        </p:txBody>
      </p:sp>
    </p:spTree>
    <p:extLst>
      <p:ext uri="{BB962C8B-B14F-4D97-AF65-F5344CB8AC3E}">
        <p14:creationId xmlns:p14="http://schemas.microsoft.com/office/powerpoint/2010/main" val="375544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40635"/>
            <a:ext cx="8420101" cy="5302250"/>
          </a:xfrm>
        </p:spPr>
        <p:txBody>
          <a:bodyPr>
            <a:normAutofit/>
          </a:bodyPr>
          <a:lstStyle/>
          <a:p>
            <a:r>
              <a:rPr lang="de-DE" sz="1900" dirty="0"/>
              <a:t>Pressemeldung </a:t>
            </a:r>
            <a:r>
              <a:rPr lang="de-DE" sz="1900" dirty="0" smtClean="0"/>
              <a:t>18.05: Ausbruch umfasst 279 Fälle, davon 9 hospitalisiert, 2 auf IST</a:t>
            </a:r>
          </a:p>
          <a:p>
            <a:pPr lvl="1"/>
            <a:r>
              <a:rPr lang="de-DE" sz="1700" dirty="0" smtClean="0"/>
              <a:t>759 Mitarbeiter wurden negativ getestet</a:t>
            </a:r>
          </a:p>
          <a:p>
            <a:r>
              <a:rPr lang="de-DE" sz="1900" dirty="0" smtClean="0"/>
              <a:t>Der </a:t>
            </a:r>
            <a:r>
              <a:rPr lang="de-DE" sz="1900" dirty="0"/>
              <a:t>Betrieb wurde mittlerweile </a:t>
            </a:r>
            <a:r>
              <a:rPr lang="de-DE" sz="1900" dirty="0" smtClean="0"/>
              <a:t>bis zum 19.05.2020 geschlossen</a:t>
            </a:r>
          </a:p>
          <a:p>
            <a:r>
              <a:rPr lang="de-DE" sz="1900" dirty="0" smtClean="0"/>
              <a:t>Positiv-getesteten </a:t>
            </a:r>
            <a:r>
              <a:rPr lang="de-DE" sz="1900" dirty="0"/>
              <a:t>Mitarbeitenden wurden größtenteils in Hotels isoliert, da die vorhandenen Wohnverhältnisse keine häusliche Isolierung </a:t>
            </a:r>
            <a:r>
              <a:rPr lang="de-DE" sz="1900" dirty="0" smtClean="0"/>
              <a:t>zuließen</a:t>
            </a:r>
          </a:p>
          <a:p>
            <a:r>
              <a:rPr lang="de-DE" sz="1900" dirty="0"/>
              <a:t>I</a:t>
            </a:r>
            <a:r>
              <a:rPr lang="de-DE" sz="1900" dirty="0" smtClean="0"/>
              <a:t>n </a:t>
            </a:r>
            <a:r>
              <a:rPr lang="de-DE" sz="1900" dirty="0"/>
              <a:t>einem anderen Standort des Betriebs im LK Recklinghausen wurde SARS-CoV-2 ebenfalls bei einem Teil der Mitarbeitenden nachgewiesen. </a:t>
            </a:r>
            <a:endParaRPr lang="de-DE" sz="1900" dirty="0" smtClean="0"/>
          </a:p>
          <a:p>
            <a:r>
              <a:rPr lang="de-DE" sz="1900" dirty="0" smtClean="0"/>
              <a:t>Landesregierung NW: Testung </a:t>
            </a:r>
            <a:r>
              <a:rPr lang="de-DE" sz="1900" dirty="0"/>
              <a:t>aller Mitarbeitenden fleischverarbeitender Betriebe in ganz NW angeordnet, mit dem Fokus auf Betriebe, bei denen die Größe des Unternehmens und die Wohnsituation bzw. Unterbringung der dort Tätigen ein besonderes seuchenhygienisches Gefahrenpotenzial haben </a:t>
            </a:r>
            <a:r>
              <a:rPr lang="de-DE" sz="1900" dirty="0" smtClean="0"/>
              <a:t>kann</a:t>
            </a:r>
          </a:p>
          <a:p>
            <a:endParaRPr lang="de-DE" sz="1900" dirty="0" smtClean="0"/>
          </a:p>
          <a:p>
            <a:r>
              <a:rPr lang="de-DE" sz="1900" dirty="0" smtClean="0"/>
              <a:t>09.05.Lockerungen </a:t>
            </a:r>
            <a:r>
              <a:rPr lang="de-DE" sz="1900" dirty="0"/>
              <a:t>der Maßnahmen teilweise aufgeschoben bis zum 18. Mai </a:t>
            </a:r>
            <a:r>
              <a:rPr lang="de-DE" sz="1900" dirty="0" smtClean="0"/>
              <a:t>2020</a:t>
            </a:r>
          </a:p>
          <a:p>
            <a:pPr lvl="2"/>
            <a:endParaRPr lang="de-DE" dirty="0" smtClean="0"/>
          </a:p>
          <a:p>
            <a:pPr lvl="1"/>
            <a:endParaRPr lang="de-DE" dirty="0"/>
          </a:p>
        </p:txBody>
      </p:sp>
      <p:sp>
        <p:nvSpPr>
          <p:cNvPr id="3" name="Titel 2"/>
          <p:cNvSpPr>
            <a:spLocks noGrp="1"/>
          </p:cNvSpPr>
          <p:nvPr>
            <p:ph type="title"/>
          </p:nvPr>
        </p:nvSpPr>
        <p:spPr>
          <a:xfrm>
            <a:off x="333375" y="354142"/>
            <a:ext cx="8092592" cy="677108"/>
          </a:xfrm>
        </p:spPr>
        <p:txBody>
          <a:bodyPr/>
          <a:lstStyle/>
          <a:p>
            <a:r>
              <a:rPr lang="de-DE" dirty="0" smtClean="0"/>
              <a:t>Ausbruchsgeschehen auf Fleischverarbeitenden Betrieben :</a:t>
            </a:r>
            <a:br>
              <a:rPr lang="de-DE" dirty="0" smtClean="0"/>
            </a:br>
            <a:r>
              <a:rPr lang="de-DE" dirty="0" smtClean="0"/>
              <a:t>Landkreis Coesfeld (NW)</a:t>
            </a:r>
            <a:endParaRPr lang="de-DE" sz="1600" b="0" dirty="0">
              <a:solidFill>
                <a:schemeClr val="tx1"/>
              </a:solidFill>
            </a:endParaRPr>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64</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04588"/>
            <a:ext cx="8092593" cy="5302250"/>
          </a:xfrm>
        </p:spPr>
        <p:txBody>
          <a:bodyPr>
            <a:normAutofit/>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a:t>
            </a:r>
            <a:r>
              <a:rPr lang="de-DE" sz="1800" dirty="0" smtClean="0"/>
              <a:t>umfasst</a:t>
            </a:r>
          </a:p>
          <a:p>
            <a:pPr lvl="1"/>
            <a:r>
              <a:rPr lang="de-DE" sz="1800" dirty="0" smtClean="0"/>
              <a:t>7-Tagesinzidenz inzwischen bei 26 COVID-19-Fällen/100.000 </a:t>
            </a:r>
            <a:r>
              <a:rPr lang="de-DE" sz="1800" dirty="0" err="1" smtClean="0"/>
              <a:t>Einw</a:t>
            </a:r>
            <a:r>
              <a:rPr lang="de-DE" sz="1800" dirty="0" smtClean="0"/>
              <a:t>.</a:t>
            </a:r>
          </a:p>
          <a:p>
            <a:r>
              <a:rPr lang="de-DE" sz="1800" dirty="0" smtClean="0"/>
              <a:t>Amtshilfe </a:t>
            </a:r>
            <a:r>
              <a:rPr lang="de-DE" sz="1800" dirty="0"/>
              <a:t>durch RKI erbeten (Sa 9:40)</a:t>
            </a:r>
          </a:p>
          <a:p>
            <a:r>
              <a:rPr lang="de-DE" sz="1800" dirty="0" smtClean="0"/>
              <a:t>Arbeiter auf </a:t>
            </a:r>
            <a:r>
              <a:rPr lang="de-DE" sz="1800" dirty="0"/>
              <a:t>60-70 Adressen </a:t>
            </a:r>
            <a:r>
              <a:rPr lang="de-DE" sz="1800" dirty="0" smtClean="0"/>
              <a:t>untergebracht. Wohnungen </a:t>
            </a:r>
            <a:r>
              <a:rPr lang="de-DE" sz="1800" dirty="0"/>
              <a:t>oder ganze Häuser, </a:t>
            </a:r>
            <a:r>
              <a:rPr lang="de-DE" sz="1800" dirty="0" smtClean="0"/>
              <a:t>mit </a:t>
            </a:r>
            <a:r>
              <a:rPr lang="de-DE" sz="1800" dirty="0"/>
              <a:t>6 bis 90 </a:t>
            </a:r>
            <a:r>
              <a:rPr lang="de-DE" sz="1800" dirty="0" smtClean="0"/>
              <a:t>Personen</a:t>
            </a:r>
          </a:p>
          <a:p>
            <a:r>
              <a:rPr lang="de-DE" sz="1800" dirty="0" smtClean="0"/>
              <a:t>Mitbewohner können an andere </a:t>
            </a:r>
            <a:r>
              <a:rPr lang="de-DE" sz="1800" dirty="0"/>
              <a:t>Firmen "vermietet" werden (auch fleischverarbeitende Firmen oder für andere Tätigkeiten). </a:t>
            </a:r>
            <a:endParaRPr lang="de-DE" sz="1800" dirty="0" smtClean="0"/>
          </a:p>
          <a:p>
            <a:r>
              <a:rPr lang="de-DE" sz="1800" dirty="0" smtClean="0"/>
              <a:t>Großes </a:t>
            </a:r>
            <a:r>
              <a:rPr lang="de-DE" sz="1800" dirty="0"/>
              <a:t>Problem ist die Kommunikation und Sprachmittlung</a:t>
            </a:r>
            <a:endParaRPr lang="de-DE" sz="1800" dirty="0" smtClean="0"/>
          </a:p>
          <a:p>
            <a:r>
              <a:rPr lang="de-DE" sz="1800" dirty="0" smtClean="0"/>
              <a:t>Empfehlung von Institutionen</a:t>
            </a:r>
            <a:r>
              <a:rPr lang="de-DE" sz="1800" dirty="0"/>
              <a:t>, die </a:t>
            </a:r>
            <a:r>
              <a:rPr lang="de-DE" sz="1800" dirty="0" smtClean="0"/>
              <a:t>bei Kommunikation </a:t>
            </a:r>
            <a:r>
              <a:rPr lang="de-DE" sz="1800" dirty="0"/>
              <a:t>(MSF) oder Sprachmittlung (z.B. "Faire Mobilität" oder </a:t>
            </a:r>
            <a:r>
              <a:rPr lang="de-DE" sz="1800" dirty="0" err="1"/>
              <a:t>Gemeindedolmetschdienst</a:t>
            </a:r>
            <a:r>
              <a:rPr lang="de-DE" sz="1800" dirty="0"/>
              <a:t>) </a:t>
            </a:r>
            <a:r>
              <a:rPr lang="de-DE" sz="1800" dirty="0" smtClean="0"/>
              <a:t>weiterhelfen können</a:t>
            </a:r>
            <a:endParaRPr lang="de-DE" sz="1800" dirty="0"/>
          </a:p>
          <a:p>
            <a:r>
              <a:rPr lang="de-DE" sz="1800" dirty="0" smtClean="0"/>
              <a:t>Unterstützung durch die Bundeswehr (Anfrage bei BMG, 36 </a:t>
            </a:r>
            <a:r>
              <a:rPr lang="de-DE" sz="1800" dirty="0" err="1" smtClean="0"/>
              <a:t>qual</a:t>
            </a:r>
            <a:r>
              <a:rPr lang="de-DE" sz="1800" dirty="0" smtClean="0"/>
              <a:t>. Personen) und 4 </a:t>
            </a:r>
            <a:r>
              <a:rPr lang="de-DE" sz="1800" dirty="0" err="1" smtClean="0"/>
              <a:t>polnischsprachige</a:t>
            </a:r>
            <a:r>
              <a:rPr lang="de-DE" sz="1800" dirty="0" smtClean="0"/>
              <a:t> </a:t>
            </a:r>
            <a:r>
              <a:rPr lang="de-DE" sz="1800" dirty="0" err="1" smtClean="0"/>
              <a:t>Containement</a:t>
            </a:r>
            <a:r>
              <a:rPr lang="de-DE" sz="1800" dirty="0" smtClean="0"/>
              <a:t> Scouts</a:t>
            </a:r>
          </a:p>
          <a:p>
            <a:endParaRPr lang="de-DE" sz="1800" dirty="0"/>
          </a:p>
        </p:txBody>
      </p:sp>
      <p:sp>
        <p:nvSpPr>
          <p:cNvPr id="3" name="Titel 2"/>
          <p:cNvSpPr>
            <a:spLocks noGrp="1"/>
          </p:cNvSpPr>
          <p:nvPr>
            <p:ph type="title"/>
          </p:nvPr>
        </p:nvSpPr>
        <p:spPr>
          <a:xfrm>
            <a:off x="342900" y="370563"/>
            <a:ext cx="8092592" cy="677108"/>
          </a:xfrm>
        </p:spPr>
        <p:txBody>
          <a:bodyPr/>
          <a:lstStyle/>
          <a:p>
            <a:r>
              <a:rPr lang="de-DE" dirty="0"/>
              <a:t>Ausbruchsgeschehen auf Fleischverarbeitenden </a:t>
            </a:r>
            <a:r>
              <a:rPr lang="de-DE" dirty="0" smtClean="0"/>
              <a:t>Betrieben: </a:t>
            </a:r>
            <a:br>
              <a:rPr lang="de-DE" dirty="0" smtClean="0"/>
            </a:br>
            <a:r>
              <a:rPr lang="de-DE" dirty="0" smtClean="0"/>
              <a:t>Landkreis </a:t>
            </a:r>
            <a:r>
              <a:rPr lang="de-DE" dirty="0" err="1" smtClean="0"/>
              <a:t>Enzkreis</a:t>
            </a:r>
            <a:r>
              <a:rPr lang="de-DE" dirty="0" smtClean="0"/>
              <a:t> (BW)</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Tree>
    <p:extLst>
      <p:ext uri="{BB962C8B-B14F-4D97-AF65-F5344CB8AC3E}">
        <p14:creationId xmlns:p14="http://schemas.microsoft.com/office/powerpoint/2010/main" val="2976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7962901" cy="5302250"/>
          </a:xfrm>
        </p:spPr>
        <p:txBody>
          <a:bodyPr/>
          <a:lstStyle/>
          <a:p>
            <a:pPr marL="342900" lvl="1" indent="-342900"/>
            <a:r>
              <a:rPr lang="de-DE" dirty="0" smtClean="0"/>
              <a:t>In einem DPD-Depot wurden unter 400 Mitarbeitern 82 positiv getestet, </a:t>
            </a:r>
            <a:r>
              <a:rPr lang="de-DE" dirty="0"/>
              <a:t>55 mit Wohnort LK Heinsberg</a:t>
            </a:r>
          </a:p>
          <a:p>
            <a:pPr lvl="1"/>
            <a:r>
              <a:rPr lang="de-DE" dirty="0" smtClean="0"/>
              <a:t>Alle </a:t>
            </a:r>
            <a:r>
              <a:rPr lang="de-DE" dirty="0"/>
              <a:t>M</a:t>
            </a:r>
            <a:r>
              <a:rPr lang="de-DE" dirty="0" smtClean="0"/>
              <a:t>itarbeiter in Quarantäne</a:t>
            </a:r>
          </a:p>
          <a:p>
            <a:pPr lvl="1"/>
            <a:r>
              <a:rPr lang="de-DE" dirty="0" err="1" smtClean="0"/>
              <a:t>KoNa</a:t>
            </a:r>
            <a:r>
              <a:rPr lang="de-DE" dirty="0" smtClean="0"/>
              <a:t> schwierig und dauert an</a:t>
            </a:r>
          </a:p>
          <a:p>
            <a:pPr lvl="1"/>
            <a:r>
              <a:rPr lang="de-DE" dirty="0" smtClean="0"/>
              <a:t>Zustellung wird von Nachbarstandorten übernommen</a:t>
            </a:r>
          </a:p>
          <a:p>
            <a:r>
              <a:rPr lang="de-DE" dirty="0" smtClean="0"/>
              <a:t>Lockerungen im LK bleiben bestehen</a:t>
            </a:r>
          </a:p>
          <a:p>
            <a:r>
              <a:rPr lang="de-DE" dirty="0" smtClean="0"/>
              <a:t>Krisenstab erklärt, </a:t>
            </a:r>
            <a:r>
              <a:rPr lang="de-DE" dirty="0"/>
              <a:t>dass </a:t>
            </a:r>
            <a:r>
              <a:rPr lang="de-DE" dirty="0" smtClean="0"/>
              <a:t>Massentests </a:t>
            </a:r>
            <a:r>
              <a:rPr lang="de-DE" dirty="0"/>
              <a:t>bei ambulanten Pflegediensten und bei Erntehelfern </a:t>
            </a:r>
            <a:r>
              <a:rPr lang="de-DE" dirty="0" smtClean="0"/>
              <a:t>in nächsten Tagen stattfinden</a:t>
            </a:r>
          </a:p>
          <a:p>
            <a:r>
              <a:rPr lang="de-DE" dirty="0" smtClean="0"/>
              <a:t>7-Tages-Inzidenz LK Heinsberg: 25COVID-19-Fälle/100.000 </a:t>
            </a:r>
            <a:r>
              <a:rPr lang="de-DE" dirty="0" err="1" smtClean="0"/>
              <a:t>Einw</a:t>
            </a:r>
            <a:r>
              <a:rPr lang="de-DE" dirty="0" smtClean="0"/>
              <a:t>.</a:t>
            </a:r>
            <a:endParaRPr lang="de-DE" dirty="0"/>
          </a:p>
          <a:p>
            <a:pPr marL="457200" lvl="1" indent="0">
              <a:buNone/>
            </a:pPr>
            <a:endParaRPr lang="de-DE" dirty="0" smtClean="0"/>
          </a:p>
          <a:p>
            <a:pPr marL="457200" lvl="1" indent="0">
              <a:buNone/>
            </a:pPr>
            <a:r>
              <a:rPr lang="de-DE" dirty="0" smtClean="0"/>
              <a:t>Quellen: </a:t>
            </a:r>
          </a:p>
          <a:p>
            <a:pPr marL="457200" lvl="1" indent="0">
              <a:buNone/>
            </a:pPr>
            <a:r>
              <a:rPr lang="de-DE" dirty="0" smtClean="0">
                <a:hlinkClick r:id="rId2"/>
              </a:rPr>
              <a:t>https</a:t>
            </a:r>
            <a:r>
              <a:rPr lang="de-DE" dirty="0">
                <a:hlinkClick r:id="rId2"/>
              </a:rPr>
              <a:t>://www.kreis-heinsberg.de/aktuelles/aktuelles/?</a:t>
            </a:r>
            <a:r>
              <a:rPr lang="de-DE" dirty="0" smtClean="0">
                <a:hlinkClick r:id="rId2"/>
              </a:rPr>
              <a:t>pid=5149</a:t>
            </a:r>
            <a:endParaRPr lang="de-DE" dirty="0" smtClean="0"/>
          </a:p>
          <a:p>
            <a:pPr marL="457200" lvl="1" indent="0">
              <a:buNone/>
            </a:pPr>
            <a:r>
              <a:rPr lang="de-DE" dirty="0">
                <a:hlinkClick r:id="rId3"/>
              </a:rPr>
              <a:t>https://</a:t>
            </a:r>
            <a:r>
              <a:rPr lang="de-DE" dirty="0" smtClean="0">
                <a:hlinkClick r:id="rId3"/>
              </a:rPr>
              <a:t>www1.wdr.de/nachrichten/rheinland/corona-lockerungen-auch-nach-corona-in-dpd-paketzentrum-100.html</a:t>
            </a:r>
            <a:r>
              <a:rPr lang="de-DE" dirty="0" smtClean="0"/>
              <a:t> </a:t>
            </a:r>
          </a:p>
        </p:txBody>
      </p:sp>
      <p:sp>
        <p:nvSpPr>
          <p:cNvPr id="3" name="Titel 2"/>
          <p:cNvSpPr>
            <a:spLocks noGrp="1"/>
          </p:cNvSpPr>
          <p:nvPr>
            <p:ph type="title"/>
          </p:nvPr>
        </p:nvSpPr>
        <p:spPr/>
        <p:txBody>
          <a:bodyPr/>
          <a:lstStyle/>
          <a:p>
            <a:r>
              <a:rPr lang="de-DE" dirty="0" smtClean="0"/>
              <a:t>Ausbruchsgeschehen bei Mitarbeitern des DPD, Heinsberg	</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Tree>
    <p:extLst>
      <p:ext uri="{BB962C8B-B14F-4D97-AF65-F5344CB8AC3E}">
        <p14:creationId xmlns:p14="http://schemas.microsoft.com/office/powerpoint/2010/main" val="1691492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155700"/>
            <a:ext cx="8410576" cy="5302250"/>
          </a:xfrm>
        </p:spPr>
        <p:txBody>
          <a:bodyPr/>
          <a:lstStyle/>
          <a:p>
            <a:r>
              <a:rPr lang="de-DE" dirty="0"/>
              <a:t>Beginn eines neuen Trends bei internationaler Verbreitung?</a:t>
            </a:r>
          </a:p>
          <a:p>
            <a:r>
              <a:rPr lang="de-DE" dirty="0"/>
              <a:t>2</a:t>
            </a:r>
            <a:r>
              <a:rPr lang="de-DE" smtClean="0"/>
              <a:t> </a:t>
            </a:r>
            <a:r>
              <a:rPr lang="de-DE" dirty="0" smtClean="0"/>
              <a:t>COVID-19-Erkrankungen bei Fernfahrern bekannt geworden</a:t>
            </a:r>
          </a:p>
          <a:p>
            <a:pPr lvl="1"/>
            <a:r>
              <a:rPr lang="de-DE" dirty="0" smtClean="0"/>
              <a:t>1 Fernfahrer aus Weißrussland gemeldet in BW</a:t>
            </a:r>
          </a:p>
          <a:p>
            <a:pPr lvl="2"/>
            <a:r>
              <a:rPr lang="de-DE" dirty="0" smtClean="0"/>
              <a:t>französisches Unternehmen, Aufenthalt in Frankreich 05.05.2020- 12.05.2020</a:t>
            </a:r>
          </a:p>
          <a:p>
            <a:pPr lvl="2"/>
            <a:r>
              <a:rPr lang="de-DE" dirty="0" smtClean="0"/>
              <a:t>Erkrankungsbeginn 08.05.2020, seit 14.05.2020 stationär in BW</a:t>
            </a:r>
          </a:p>
          <a:p>
            <a:pPr lvl="2"/>
            <a:r>
              <a:rPr lang="de-DE" dirty="0" smtClean="0"/>
              <a:t>Frankreich über EWRS informiert</a:t>
            </a:r>
          </a:p>
          <a:p>
            <a:pPr lvl="1"/>
            <a:r>
              <a:rPr lang="de-DE" dirty="0" smtClean="0"/>
              <a:t>1 Fernfahrer aus Weißrussland gemeldet in TH</a:t>
            </a:r>
          </a:p>
          <a:p>
            <a:pPr lvl="2"/>
            <a:r>
              <a:rPr lang="de-DE" dirty="0" smtClean="0"/>
              <a:t>Aufenthalt in mehreren Orten in Deutschland und Belgien, Ermittlungen laufen</a:t>
            </a:r>
          </a:p>
          <a:p>
            <a:pPr lvl="1"/>
            <a:endParaRPr lang="de-DE" dirty="0" smtClean="0"/>
          </a:p>
          <a:p>
            <a:pPr lvl="2"/>
            <a:endParaRPr lang="de-DE" dirty="0"/>
          </a:p>
        </p:txBody>
      </p:sp>
      <p:sp>
        <p:nvSpPr>
          <p:cNvPr id="3" name="Titel 2"/>
          <p:cNvSpPr>
            <a:spLocks noGrp="1"/>
          </p:cNvSpPr>
          <p:nvPr>
            <p:ph type="title"/>
          </p:nvPr>
        </p:nvSpPr>
        <p:spPr>
          <a:xfrm>
            <a:off x="457199" y="354142"/>
            <a:ext cx="8092592" cy="338554"/>
          </a:xfrm>
        </p:spPr>
        <p:txBody>
          <a:bodyPr/>
          <a:lstStyle/>
          <a:p>
            <a:r>
              <a:rPr lang="de-DE" dirty="0" smtClean="0"/>
              <a:t>COVID-19 Erkrankungen bei </a:t>
            </a:r>
            <a:r>
              <a:rPr lang="de-DE" dirty="0"/>
              <a:t>F</a:t>
            </a:r>
            <a:r>
              <a:rPr lang="de-DE" dirty="0" smtClean="0"/>
              <a:t>ernfahrern	</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spTree>
    <p:extLst>
      <p:ext uri="{BB962C8B-B14F-4D97-AF65-F5344CB8AC3E}">
        <p14:creationId xmlns:p14="http://schemas.microsoft.com/office/powerpoint/2010/main" val="331198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sz="2400" dirty="0"/>
              <a:t>Team ist aus Cuxhaven abgezogen worden. Gesundheitsamt hätte sich eine weitere Unterstützung gewünscht, aber das Ministerium hatte die Amtshilfe für beendet erklärt</a:t>
            </a:r>
          </a:p>
          <a:p>
            <a:r>
              <a:rPr lang="de-DE" sz="2400" dirty="0"/>
              <a:t>Repatriierung hat am 07.05.20 begonnen. Aktuell (13.05.20): 1250 Personen aus 26 </a:t>
            </a:r>
            <a:r>
              <a:rPr lang="de-DE" sz="2400" dirty="0" smtClean="0"/>
              <a:t>Ländern, täglich steigen ca. 40 Personen ab</a:t>
            </a:r>
            <a:endParaRPr lang="de-DE" sz="2400" dirty="0"/>
          </a:p>
          <a:p>
            <a:r>
              <a:rPr lang="de-DE" sz="2400" dirty="0"/>
              <a:t>RKI unterstützt seit dem 12.05.20 bei der internationalen Kommunikation </a:t>
            </a:r>
          </a:p>
          <a:p>
            <a:pPr lvl="1"/>
            <a:r>
              <a:rPr lang="de-DE" dirty="0"/>
              <a:t>Erste Listen am 11. und 13.05.20 erhalten</a:t>
            </a:r>
          </a:p>
          <a:p>
            <a:pPr lvl="1"/>
            <a:r>
              <a:rPr lang="de-DE" dirty="0"/>
              <a:t>Kommunikation über EWRS und IGV-NFP</a:t>
            </a:r>
          </a:p>
          <a:p>
            <a:pPr lvl="1"/>
            <a:r>
              <a:rPr lang="de-DE" dirty="0"/>
              <a:t>Zu erwarten: tgl. Listen der Absteiger; Ges. Anzahl / Zeitraum noch </a:t>
            </a:r>
            <a:r>
              <a:rPr lang="de-DE" dirty="0" smtClean="0"/>
              <a:t>unklar</a:t>
            </a:r>
          </a:p>
          <a:p>
            <a:pPr lvl="1"/>
            <a:r>
              <a:rPr lang="de-DE" dirty="0" smtClean="0"/>
              <a:t>Bisher keine neuen positiven Fälle</a:t>
            </a:r>
            <a:endParaRPr lang="de-DE" dirty="0"/>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25.05.2020</a:t>
            </a:r>
            <a:endParaRPr lang="de-DE" dirty="0"/>
          </a:p>
        </p:txBody>
      </p:sp>
      <p:sp>
        <p:nvSpPr>
          <p:cNvPr id="2" name="Datumsplatzhalter 1"/>
          <p:cNvSpPr>
            <a:spLocks noGrp="1"/>
          </p:cNvSpPr>
          <p:nvPr>
            <p:ph type="dt" sz="half" idx="10"/>
          </p:nvPr>
        </p:nvSpPr>
        <p:spPr/>
        <p:txBody>
          <a:bodyPr/>
          <a:lstStyle/>
          <a:p>
            <a:r>
              <a:rPr lang="de-DE" smtClean="0"/>
              <a:t>26.05.2020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162A217B-ED1C-D84B-8478-63C77FA79618}" type="slidenum">
              <a:rPr lang="de-DE" smtClean="0"/>
              <a:pPr/>
              <a:t>69</a:t>
            </a:fld>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1387556812"/>
              </p:ext>
            </p:extLst>
          </p:nvPr>
        </p:nvGraphicFramePr>
        <p:xfrm>
          <a:off x="242045" y="617867"/>
          <a:ext cx="8454281" cy="4896970"/>
        </p:xfrm>
        <a:graphic>
          <a:graphicData uri="http://schemas.openxmlformats.org/drawingml/2006/table">
            <a:tbl>
              <a:tblPr>
                <a:tableStyleId>{5C22544A-7EE6-4342-B048-85BDC9FD1C3A}</a:tableStyleId>
              </a:tblPr>
              <a:tblGrid>
                <a:gridCol w="906717"/>
                <a:gridCol w="906717"/>
                <a:gridCol w="1057784"/>
                <a:gridCol w="1095664"/>
                <a:gridCol w="3115798"/>
                <a:gridCol w="1371601"/>
              </a:tblGrid>
              <a:tr h="1084948">
                <a:tc>
                  <a:txBody>
                    <a:bodyPr/>
                    <a:lstStyle/>
                    <a:p>
                      <a:pPr algn="l" fontAlgn="ctr"/>
                      <a:r>
                        <a:rPr lang="de-DE" sz="1200" b="1" i="0" u="none" strike="noStrike" dirty="0" smtClean="0">
                          <a:solidFill>
                            <a:srgbClr val="000000"/>
                          </a:solidFill>
                          <a:effectLst/>
                          <a:latin typeface="Arial"/>
                        </a:rPr>
                        <a:t>ID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smtClean="0">
                          <a:effectLst/>
                        </a:rPr>
                        <a:t>Eingangs-datum</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Bundesland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LK / SK</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Art des Unterstützungsbedarfs (</a:t>
                      </a:r>
                      <a:r>
                        <a:rPr lang="de-DE" sz="1200" b="1" u="none" strike="noStrike" dirty="0" err="1">
                          <a:effectLst/>
                        </a:rPr>
                        <a:t>KoNa</a:t>
                      </a:r>
                      <a:r>
                        <a:rPr lang="de-DE" sz="1200" b="1" u="none" strike="noStrike" dirty="0">
                          <a:effectLst/>
                        </a:rPr>
                        <a:t>, </a:t>
                      </a:r>
                      <a:r>
                        <a:rPr lang="de-DE" sz="1200" b="1" u="none" strike="noStrike" dirty="0" smtClean="0">
                          <a:effectLst/>
                        </a:rPr>
                        <a:t>Ausbruchsuntersuchung)</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smtClean="0">
                          <a:effectLst/>
                        </a:rPr>
                        <a:t>Aktueller Status </a:t>
                      </a:r>
                    </a:p>
                    <a:p>
                      <a:pPr algn="l" fontAlgn="ctr"/>
                      <a:r>
                        <a:rPr lang="de-DE" sz="1050" b="0" u="none" strike="noStrike" dirty="0" smtClean="0">
                          <a:effectLst/>
                        </a:rPr>
                        <a:t>(</a:t>
                      </a:r>
                      <a:r>
                        <a:rPr lang="de-DE" sz="1050" b="0" u="none" strike="noStrike" dirty="0">
                          <a:effectLst/>
                        </a:rPr>
                        <a:t>1= </a:t>
                      </a:r>
                      <a:r>
                        <a:rPr lang="de-DE" sz="1050" b="1" u="none" strike="noStrike" dirty="0">
                          <a:effectLst/>
                        </a:rPr>
                        <a:t>kein Engpass, 2=absehbarer Engpass, 3=aktueller Engpass)</a:t>
                      </a:r>
                      <a:endParaRPr lang="de-DE" sz="1050" b="1" i="0" u="none" strike="noStrike" dirty="0">
                        <a:solidFill>
                          <a:srgbClr val="000000"/>
                        </a:solidFill>
                        <a:effectLst/>
                        <a:latin typeface="Arial"/>
                      </a:endParaRPr>
                    </a:p>
                  </a:txBody>
                  <a:tcPr marL="7165" marR="7165" marT="7165" marB="0" anchor="ctr" anchorCtr="1"/>
                </a:tc>
              </a:tr>
              <a:tr h="241099">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LK 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b="0" i="0" u="none" strike="noStrike" dirty="0">
                          <a:solidFill>
                            <a:schemeClr val="dk1"/>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50687">
                <a:tc>
                  <a:txBody>
                    <a:bodyPr/>
                    <a:lstStyle/>
                    <a:p>
                      <a:pPr algn="r" fontAlgn="ctr"/>
                      <a:r>
                        <a:rPr lang="de-DE" sz="900" b="0" i="0" u="none" strike="noStrike" dirty="0" smtClean="0">
                          <a:solidFill>
                            <a:srgbClr val="000000"/>
                          </a:solidFill>
                          <a:effectLst/>
                          <a:latin typeface="+mn-lt"/>
                        </a:rPr>
                        <a:t>2</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b="0" i="0" u="none" strike="noStrike"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SK Weimar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b="0" i="0" u="none" strike="noStrike" dirty="0">
                          <a:solidFill>
                            <a:schemeClr val="dk1"/>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41099">
                <a:tc>
                  <a:txBody>
                    <a:bodyPr/>
                    <a:lstStyle/>
                    <a:p>
                      <a:pPr algn="r" fontAlgn="ctr"/>
                      <a:r>
                        <a:rPr lang="de-DE" sz="900" b="0" i="0" u="none" strike="noStrike" dirty="0" smtClean="0">
                          <a:solidFill>
                            <a:srgbClr val="000000"/>
                          </a:solidFill>
                          <a:effectLst/>
                          <a:latin typeface="+mn-lt"/>
                        </a:rPr>
                        <a:t>3</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LK Altenburger Land</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Evtl. bei </a:t>
                      </a: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 wenn Ausbrüche in Einrichtungen</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41099">
                <a:tc>
                  <a:txBody>
                    <a:bodyPr/>
                    <a:lstStyle/>
                    <a:p>
                      <a:pPr algn="r" fontAlgn="ctr"/>
                      <a:r>
                        <a:rPr lang="de-DE" sz="900" b="0" i="0" u="none" strike="noStrike" dirty="0" smtClean="0">
                          <a:solidFill>
                            <a:srgbClr val="000000"/>
                          </a:solidFill>
                          <a:effectLst/>
                          <a:latin typeface="+mn-lt"/>
                        </a:rPr>
                        <a:t>4</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SK Gera</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err="1" smtClean="0">
                          <a:solidFill>
                            <a:srgbClr val="000000"/>
                          </a:solidFill>
                          <a:effectLst/>
                          <a:latin typeface="+mn-lt"/>
                        </a:rPr>
                        <a:t>KoNa</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361407">
                <a:tc>
                  <a:txBody>
                    <a:bodyPr/>
                    <a:lstStyle/>
                    <a:p>
                      <a:pPr algn="r" fontAlgn="ctr"/>
                      <a:r>
                        <a:rPr lang="de-DE" sz="900" b="0" i="0" u="none" strike="noStrike" dirty="0" smtClean="0">
                          <a:solidFill>
                            <a:srgbClr val="000000"/>
                          </a:solidFill>
                          <a:effectLst/>
                          <a:latin typeface="+mn-lt"/>
                        </a:rPr>
                        <a:t>5</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ST</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LK Harz</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err="1" smtClean="0">
                          <a:solidFill>
                            <a:srgbClr val="000000"/>
                          </a:solidFill>
                          <a:effectLst/>
                          <a:latin typeface="+mn-lt"/>
                        </a:rPr>
                        <a:t>KoNa</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533400">
                <a:tc>
                  <a:txBody>
                    <a:bodyPr/>
                    <a:lstStyle/>
                    <a:p>
                      <a:pPr algn="r" fontAlgn="ctr"/>
                      <a:r>
                        <a:rPr lang="de-DE" sz="900" b="0" i="0" u="none" strike="noStrike" dirty="0" smtClean="0">
                          <a:solidFill>
                            <a:srgbClr val="000000"/>
                          </a:solidFill>
                          <a:effectLst/>
                          <a:latin typeface="+mn-lt"/>
                        </a:rPr>
                        <a:t>6</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HB</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Bremen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 (wenn Containment Scouts nicht ausreichen)</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0975">
                <a:tc>
                  <a:txBody>
                    <a:bodyPr/>
                    <a:lstStyle/>
                    <a:p>
                      <a:pPr algn="r" fontAlgn="ctr"/>
                      <a:r>
                        <a:rPr lang="de-DE" sz="900" b="0" i="0" u="none" strike="noStrike" dirty="0" smtClean="0">
                          <a:solidFill>
                            <a:srgbClr val="000000"/>
                          </a:solidFill>
                          <a:effectLst/>
                          <a:latin typeface="+mn-lt"/>
                        </a:rPr>
                        <a:t>7</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LK Odenwaldkreis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21749">
                <a:tc>
                  <a:txBody>
                    <a:bodyPr/>
                    <a:lstStyle/>
                    <a:p>
                      <a:pPr algn="ctr" fontAlgn="b"/>
                      <a:r>
                        <a:rPr lang="de-DE" sz="900" b="0" i="0" u="none" strike="noStrike" dirty="0" smtClean="0">
                          <a:solidFill>
                            <a:srgbClr val="000000"/>
                          </a:solidFill>
                          <a:effectLst/>
                          <a:latin typeface="Calibri"/>
                        </a:rPr>
                        <a:t>8</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30.04.2020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b="0" i="0" u="none" strike="noStrike" dirty="0" smtClean="0">
                          <a:solidFill>
                            <a:srgbClr val="000000"/>
                          </a:solidFill>
                          <a:effectLst/>
                          <a:latin typeface="+mn-lt"/>
                        </a:rPr>
                        <a:t>Wuppertal</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9</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05.05.2020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SN</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Vogtlandkreis</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Ausbruch: KH</a:t>
                      </a:r>
                      <a:endParaRPr lang="de-DE" sz="900" b="0" i="0" u="none" strike="noStrike" dirty="0">
                        <a:solidFill>
                          <a:srgbClr val="000000"/>
                        </a:solidFill>
                        <a:effectLst/>
                        <a:latin typeface="Calibri"/>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10</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smtClean="0">
                          <a:solidFill>
                            <a:srgbClr val="000000"/>
                          </a:solidFill>
                          <a:effectLst/>
                          <a:latin typeface="Calibri"/>
                        </a:rPr>
                        <a:t>07.05.2020</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l" fontAlgn="ctr"/>
                      <a:r>
                        <a:rPr lang="de-DE" sz="900" b="0" i="0" u="none" strike="noStrike" dirty="0" smtClean="0">
                          <a:solidFill>
                            <a:srgbClr val="000000"/>
                          </a:solidFill>
                          <a:effectLst/>
                          <a:latin typeface="+mn-lt"/>
                        </a:rPr>
                        <a:t>NI</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c>
                  <a:txBody>
                    <a:bodyPr/>
                    <a:lstStyle/>
                    <a:p>
                      <a:pPr algn="ctr" fontAlgn="b"/>
                      <a:r>
                        <a:rPr lang="de-DE" sz="900" b="0" i="0" u="none" strike="noStrike" kern="1200" dirty="0" smtClean="0">
                          <a:solidFill>
                            <a:srgbClr val="000000"/>
                          </a:solidFill>
                          <a:effectLst/>
                          <a:latin typeface="+mn-lt"/>
                          <a:ea typeface="+mn-ea"/>
                          <a:cs typeface="+mn-cs"/>
                        </a:rPr>
                        <a:t>SK Salzgitter</a:t>
                      </a:r>
                      <a:endParaRPr lang="de-DE" sz="900" b="0" i="0" u="none" strike="noStrike" kern="1200" dirty="0">
                        <a:solidFill>
                          <a:srgbClr val="000000"/>
                        </a:solidFill>
                        <a:effectLst/>
                        <a:latin typeface="+mn-lt"/>
                        <a:ea typeface="+mn-ea"/>
                        <a:cs typeface="+mn-cs"/>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err="1" smtClean="0">
                          <a:solidFill>
                            <a:srgbClr val="000000"/>
                          </a:solidFill>
                          <a:effectLst/>
                          <a:latin typeface="Calibri"/>
                        </a:rPr>
                        <a:t>KoNa</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r" fontAlgn="ctr"/>
                      <a:r>
                        <a:rPr lang="de-DE" sz="900" b="0" i="0" u="none" strike="noStrike" dirty="0" smtClean="0">
                          <a:solidFill>
                            <a:srgbClr val="000000"/>
                          </a:solidFill>
                          <a:effectLst/>
                          <a:latin typeface="+mn-lt"/>
                        </a:rPr>
                        <a:t>3</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r>
              <a:tr h="187914">
                <a:tc>
                  <a:txBody>
                    <a:bodyPr/>
                    <a:lstStyle/>
                    <a:p>
                      <a:pPr algn="ctr" fontAlgn="b"/>
                      <a:r>
                        <a:rPr lang="de-DE" sz="900" b="0" i="0" u="none" strike="noStrike" dirty="0" smtClean="0">
                          <a:solidFill>
                            <a:srgbClr val="000000"/>
                          </a:solidFill>
                          <a:effectLst/>
                          <a:latin typeface="Calibri"/>
                        </a:rPr>
                        <a:t>11</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08.05.2020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TH</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Sonneberg</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 (Ausbrüche in </a:t>
                      </a:r>
                      <a:r>
                        <a:rPr lang="de-DE" sz="900" b="0" i="0" u="none" strike="noStrike" dirty="0" err="1" smtClean="0">
                          <a:solidFill>
                            <a:srgbClr val="000000"/>
                          </a:solidFill>
                          <a:effectLst/>
                          <a:latin typeface="Calibri"/>
                        </a:rPr>
                        <a:t>Seniorenwohnanlage+KH</a:t>
                      </a:r>
                      <a:r>
                        <a:rPr lang="de-DE" sz="900" b="0" i="0" u="none" strike="noStrike" dirty="0" smtClean="0">
                          <a:solidFill>
                            <a:srgbClr val="000000"/>
                          </a:solidFill>
                          <a:effectLst/>
                          <a:latin typeface="Calibri"/>
                        </a:rPr>
                        <a:t>)</a:t>
                      </a:r>
                      <a:endParaRPr lang="de-DE" sz="900" b="0" i="0" u="none" strike="noStrike" dirty="0">
                        <a:solidFill>
                          <a:srgbClr val="000000"/>
                        </a:solidFill>
                        <a:effectLst/>
                        <a:latin typeface="Calibri"/>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229178">
                <a:tc>
                  <a:txBody>
                    <a:bodyPr/>
                    <a:lstStyle/>
                    <a:p>
                      <a:pPr algn="ctr" fontAlgn="b"/>
                      <a:r>
                        <a:rPr lang="de-DE" sz="900" b="0" i="0" u="none" strike="noStrike" dirty="0" smtClean="0">
                          <a:solidFill>
                            <a:srgbClr val="000000"/>
                          </a:solidFill>
                          <a:effectLst/>
                          <a:latin typeface="Calibri"/>
                        </a:rPr>
                        <a:t>12</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08.05.2020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Offenbach</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algn="ctr" fontAlgn="b"/>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 (Ausbruch im KH)</a:t>
                      </a:r>
                      <a:endParaRPr lang="de-DE" sz="900" b="0" i="0" u="none" strike="noStrike" dirty="0">
                        <a:solidFill>
                          <a:srgbClr val="000000"/>
                        </a:solidFill>
                        <a:effectLst/>
                        <a:latin typeface="Calibri"/>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13</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smtClean="0">
                          <a:solidFill>
                            <a:srgbClr val="000000"/>
                          </a:solidFill>
                          <a:effectLst/>
                          <a:latin typeface="Calibri"/>
                        </a:rPr>
                        <a:t>09.05.2020</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l" fontAlgn="ctr"/>
                      <a:r>
                        <a:rPr lang="de-DE" sz="900" b="0" i="0" u="none" strike="noStrike" dirty="0" smtClean="0">
                          <a:solidFill>
                            <a:srgbClr val="000000"/>
                          </a:solidFill>
                          <a:effectLst/>
                          <a:latin typeface="+mn-lt"/>
                        </a:rPr>
                        <a:t>BW</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c>
                  <a:txBody>
                    <a:bodyPr/>
                    <a:lstStyle/>
                    <a:p>
                      <a:pPr algn="ctr" fontAlgn="b"/>
                      <a:r>
                        <a:rPr lang="de-DE" sz="900" b="0" i="0" u="none" strike="noStrike" kern="1200" dirty="0" smtClean="0">
                          <a:solidFill>
                            <a:srgbClr val="000000"/>
                          </a:solidFill>
                          <a:effectLst/>
                          <a:latin typeface="+mn-lt"/>
                          <a:ea typeface="+mn-ea"/>
                          <a:cs typeface="+mn-cs"/>
                        </a:rPr>
                        <a:t>LK </a:t>
                      </a:r>
                      <a:r>
                        <a:rPr lang="de-DE" sz="900" b="0" i="0" u="none" strike="noStrike" kern="1200" dirty="0" err="1" smtClean="0">
                          <a:solidFill>
                            <a:srgbClr val="000000"/>
                          </a:solidFill>
                          <a:effectLst/>
                          <a:latin typeface="+mn-lt"/>
                          <a:ea typeface="+mn-ea"/>
                          <a:cs typeface="+mn-cs"/>
                        </a:rPr>
                        <a:t>Enzkreis</a:t>
                      </a:r>
                      <a:endParaRPr lang="de-DE" sz="900" b="0" i="0" u="none" strike="noStrike" kern="1200" dirty="0">
                        <a:solidFill>
                          <a:srgbClr val="000000"/>
                        </a:solidFill>
                        <a:effectLst/>
                        <a:latin typeface="+mn-lt"/>
                        <a:ea typeface="+mn-ea"/>
                        <a:cs typeface="+mn-cs"/>
                      </a:endParaRPr>
                    </a:p>
                  </a:txBody>
                  <a:tcPr marL="9525" marR="9525" marT="9525" marB="0" anchor="ctr">
                    <a:solidFill>
                      <a:schemeClr val="accent2">
                        <a:lumMod val="20000"/>
                        <a:lumOff val="80000"/>
                      </a:schemeClr>
                    </a:solidFill>
                  </a:tcPr>
                </a:tc>
                <a:tc>
                  <a:txBody>
                    <a:bodyPr/>
                    <a:lstStyle/>
                    <a:p>
                      <a:pPr algn="ctr" fontAlgn="b"/>
                      <a:r>
                        <a:rPr lang="de-DE" sz="900" b="0" i="0" u="none" strike="noStrike" dirty="0" smtClean="0">
                          <a:solidFill>
                            <a:srgbClr val="000000"/>
                          </a:solidFill>
                          <a:effectLst/>
                          <a:latin typeface="Calibri"/>
                        </a:rPr>
                        <a:t>Ausbruch (Schlachthof) + </a:t>
                      </a:r>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 mit Fremdsprachen</a:t>
                      </a:r>
                      <a:endParaRPr lang="de-DE" sz="900" b="0" i="0" u="none" strike="noStrike" dirty="0">
                        <a:solidFill>
                          <a:srgbClr val="000000"/>
                        </a:solidFill>
                        <a:effectLst/>
                        <a:latin typeface="Calibri"/>
                      </a:endParaRPr>
                    </a:p>
                  </a:txBody>
                  <a:tcPr marL="9525" marR="9525" marT="9525" marB="0" anchor="ctr">
                    <a:solidFill>
                      <a:schemeClr val="accent2">
                        <a:lumMod val="20000"/>
                        <a:lumOff val="80000"/>
                      </a:schemeClr>
                    </a:solidFill>
                  </a:tcPr>
                </a:tc>
                <a:tc>
                  <a:txBody>
                    <a:bodyPr/>
                    <a:lstStyle/>
                    <a:p>
                      <a:pPr algn="r" fontAlgn="ctr"/>
                      <a:r>
                        <a:rPr lang="de-DE" sz="900" b="0" i="0" u="none" strike="noStrike" dirty="0" smtClean="0">
                          <a:solidFill>
                            <a:srgbClr val="000000"/>
                          </a:solidFill>
                          <a:effectLst/>
                          <a:latin typeface="+mn-lt"/>
                        </a:rPr>
                        <a:t>3</a:t>
                      </a:r>
                      <a:endParaRPr lang="de-DE" sz="900" b="0" i="0" u="none" strike="noStrike" dirty="0">
                        <a:solidFill>
                          <a:srgbClr val="000000"/>
                        </a:solidFill>
                        <a:effectLst/>
                        <a:latin typeface="+mn-lt"/>
                      </a:endParaRPr>
                    </a:p>
                  </a:txBody>
                  <a:tcPr marL="7165" marR="7165" marT="7165" marB="0" anchor="ctr" anchorCtr="1">
                    <a:solidFill>
                      <a:schemeClr val="accent2">
                        <a:lumMod val="20000"/>
                        <a:lumOff val="80000"/>
                      </a:schemeClr>
                    </a:solidFill>
                  </a:tcPr>
                </a:tc>
              </a:tr>
              <a:tr h="187914">
                <a:tc>
                  <a:txBody>
                    <a:bodyPr/>
                    <a:lstStyle/>
                    <a:p>
                      <a:pPr algn="ctr" fontAlgn="b"/>
                      <a:r>
                        <a:rPr lang="de-DE" sz="900" b="0" i="0" u="none" strike="noStrike" dirty="0" smtClean="0">
                          <a:solidFill>
                            <a:srgbClr val="000000"/>
                          </a:solidFill>
                          <a:effectLst/>
                          <a:latin typeface="Calibri"/>
                        </a:rPr>
                        <a:t>14</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ctr" fontAlgn="b"/>
                      <a:r>
                        <a:rPr lang="de-DE" sz="900" b="0" i="0" u="none" strike="noStrike" dirty="0" smtClean="0">
                          <a:solidFill>
                            <a:srgbClr val="000000"/>
                          </a:solidFill>
                          <a:effectLst/>
                          <a:latin typeface="Calibri"/>
                        </a:rPr>
                        <a:t>14.05.2020</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solidFill>
                      <a:srgbClr val="FFFFCC"/>
                    </a:solidFill>
                  </a:tcPr>
                </a:tc>
                <a:tc>
                  <a:txBody>
                    <a:bodyPr/>
                    <a:lstStyle/>
                    <a:p>
                      <a:pPr algn="ctr" fontAlgn="b"/>
                      <a:r>
                        <a:rPr lang="de-DE" sz="900" b="0" i="0" u="none" strike="noStrike" kern="1200" dirty="0" smtClean="0">
                          <a:solidFill>
                            <a:srgbClr val="000000"/>
                          </a:solidFill>
                          <a:effectLst/>
                          <a:latin typeface="+mn-lt"/>
                          <a:ea typeface="+mn-ea"/>
                          <a:cs typeface="+mn-cs"/>
                        </a:rPr>
                        <a:t>SK Bochum</a:t>
                      </a:r>
                      <a:endParaRPr lang="de-DE" sz="900" b="0" i="0" u="none" strike="noStrike" kern="1200" dirty="0">
                        <a:solidFill>
                          <a:srgbClr val="000000"/>
                        </a:solidFill>
                        <a:effectLst/>
                        <a:latin typeface="+mn-lt"/>
                        <a:ea typeface="+mn-ea"/>
                        <a:cs typeface="+mn-cs"/>
                      </a:endParaRPr>
                    </a:p>
                  </a:txBody>
                  <a:tcPr marL="9525" marR="9525" marT="9525" marB="0" anchor="ctr">
                    <a:solidFill>
                      <a:srgbClr val="FFFFCC"/>
                    </a:solidFill>
                  </a:tcPr>
                </a:tc>
                <a:tc>
                  <a:txBody>
                    <a:bodyPr/>
                    <a:lstStyle/>
                    <a:p>
                      <a:pPr algn="ctr" fontAlgn="b"/>
                      <a:r>
                        <a:rPr lang="de-DE" sz="900" b="0" i="0" u="none" strike="noStrike" dirty="0" err="1" smtClean="0">
                          <a:solidFill>
                            <a:srgbClr val="000000"/>
                          </a:solidFill>
                          <a:effectLst/>
                          <a:latin typeface="Calibri"/>
                        </a:rPr>
                        <a:t>KoNa</a:t>
                      </a:r>
                      <a:r>
                        <a:rPr lang="de-DE" sz="900" b="0" i="0" u="none" strike="noStrike" dirty="0" smtClean="0">
                          <a:solidFill>
                            <a:srgbClr val="000000"/>
                          </a:solidFill>
                          <a:effectLst/>
                          <a:latin typeface="Calibri"/>
                        </a:rPr>
                        <a:t>,</a:t>
                      </a:r>
                      <a:r>
                        <a:rPr lang="de-DE" sz="900" b="0" i="0" u="none" strike="noStrike" baseline="0" dirty="0" smtClean="0">
                          <a:solidFill>
                            <a:srgbClr val="000000"/>
                          </a:solidFill>
                          <a:effectLst/>
                          <a:latin typeface="Calibri"/>
                        </a:rPr>
                        <a:t> Screening in Schlachtbetrieben</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r" fontAlgn="ctr"/>
                      <a:r>
                        <a:rPr lang="de-DE" sz="900" b="0" i="0" u="none" strike="noStrike" dirty="0" smtClean="0">
                          <a:solidFill>
                            <a:srgbClr val="000000"/>
                          </a:solidFill>
                          <a:effectLst/>
                          <a:latin typeface="+mn-lt"/>
                        </a:rPr>
                        <a:t>2</a:t>
                      </a:r>
                      <a:endParaRPr lang="de-DE" sz="900" b="0" i="0" u="none" strike="noStrike" dirty="0">
                        <a:solidFill>
                          <a:srgbClr val="000000"/>
                        </a:solidFill>
                        <a:effectLst/>
                        <a:latin typeface="+mn-lt"/>
                      </a:endParaRPr>
                    </a:p>
                  </a:txBody>
                  <a:tcPr marL="7165" marR="7165" marT="7165" marB="0" anchor="ctr" anchorCtr="1">
                    <a:solidFill>
                      <a:srgbClr val="FFFFCC"/>
                    </a:solidFill>
                  </a:tcPr>
                </a:tc>
              </a:tr>
              <a:tr h="187914">
                <a:tc>
                  <a:txBody>
                    <a:bodyPr/>
                    <a:lstStyle/>
                    <a:p>
                      <a:pPr algn="ctr" fontAlgn="b"/>
                      <a:r>
                        <a:rPr lang="de-DE" sz="900" b="0" i="0" u="none" strike="noStrike" dirty="0" smtClean="0">
                          <a:solidFill>
                            <a:srgbClr val="000000"/>
                          </a:solidFill>
                          <a:effectLst/>
                          <a:latin typeface="Calibri"/>
                        </a:rPr>
                        <a:t>15</a:t>
                      </a:r>
                      <a:endParaRPr lang="de-DE" sz="900" b="0" i="0" u="none" strike="noStrike" dirty="0">
                        <a:solidFill>
                          <a:srgbClr val="000000"/>
                        </a:solidFill>
                        <a:effectLst/>
                        <a:latin typeface="Calibri"/>
                      </a:endParaRPr>
                    </a:p>
                  </a:txBody>
                  <a:tcPr marL="9525" marR="9525" marT="9525" marB="0" anchor="ctr"/>
                </a:tc>
                <a:tc>
                  <a:txBody>
                    <a:bodyPr/>
                    <a:lstStyle/>
                    <a:p>
                      <a:pPr algn="ctr" fontAlgn="b"/>
                      <a:r>
                        <a:rPr lang="de-DE" sz="900" b="0" i="0" u="none" strike="noStrike" dirty="0" smtClean="0">
                          <a:solidFill>
                            <a:srgbClr val="000000"/>
                          </a:solidFill>
                          <a:effectLst/>
                          <a:latin typeface="Calibri"/>
                        </a:rPr>
                        <a:t>14.05.2020</a:t>
                      </a:r>
                      <a:endParaRPr lang="de-DE" sz="900" b="0" i="0" u="none" strike="noStrike" dirty="0">
                        <a:solidFill>
                          <a:srgbClr val="000000"/>
                        </a:solidFill>
                        <a:effectLst/>
                        <a:latin typeface="Calibri"/>
                      </a:endParaRPr>
                    </a:p>
                  </a:txBody>
                  <a:tcPr marL="9525" marR="9525" marT="9525" marB="0" anchor="ctr"/>
                </a:tc>
                <a:tc>
                  <a:txBody>
                    <a:bodyPr/>
                    <a:lstStyle/>
                    <a:p>
                      <a:pPr algn="l" fontAlgn="ctr"/>
                      <a:r>
                        <a:rPr lang="de-DE" sz="900" b="0" i="0" u="none" strike="noStrike" dirty="0" smtClean="0">
                          <a:solidFill>
                            <a:srgbClr val="000000"/>
                          </a:solidFill>
                          <a:effectLst/>
                          <a:latin typeface="+mn-lt"/>
                        </a:rPr>
                        <a:t>NW</a:t>
                      </a:r>
                      <a:endParaRPr lang="de-DE" sz="900" b="0" i="0" u="none" strike="noStrike" dirty="0">
                        <a:solidFill>
                          <a:srgbClr val="000000"/>
                        </a:solidFill>
                        <a:effectLst/>
                        <a:latin typeface="+mn-lt"/>
                      </a:endParaRPr>
                    </a:p>
                  </a:txBody>
                  <a:tcPr marL="7165" marR="7165" marT="7165" marB="0" anchor="ctr" anchorCtr="1"/>
                </a:tc>
                <a:tc>
                  <a:txBody>
                    <a:bodyPr/>
                    <a:lstStyle/>
                    <a:p>
                      <a:pPr algn="ctr" fontAlgn="b"/>
                      <a:r>
                        <a:rPr lang="de-DE" sz="900" b="0" i="0" u="none" strike="noStrike" kern="1200" dirty="0" smtClean="0">
                          <a:solidFill>
                            <a:srgbClr val="000000"/>
                          </a:solidFill>
                          <a:effectLst/>
                          <a:latin typeface="+mn-lt"/>
                          <a:ea typeface="+mn-ea"/>
                          <a:cs typeface="+mn-cs"/>
                        </a:rPr>
                        <a:t>LK Coesfeld</a:t>
                      </a:r>
                      <a:endParaRPr lang="de-DE" sz="900" b="0" i="0" u="none" strike="noStrike" kern="1200" dirty="0">
                        <a:solidFill>
                          <a:srgbClr val="000000"/>
                        </a:solidFill>
                        <a:effectLst/>
                        <a:latin typeface="+mn-lt"/>
                        <a:ea typeface="+mn-ea"/>
                        <a:cs typeface="+mn-cs"/>
                      </a:endParaRPr>
                    </a:p>
                  </a:txBody>
                  <a:tcPr marL="9525" marR="9525" marT="9525"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de-DE" sz="900" b="0" i="0" u="none" strike="noStrike" dirty="0" err="1" smtClean="0">
                          <a:solidFill>
                            <a:srgbClr val="000000"/>
                          </a:solidFill>
                          <a:effectLst/>
                          <a:latin typeface="+mn-lt"/>
                        </a:rPr>
                        <a:t>KoNa</a:t>
                      </a:r>
                      <a:r>
                        <a:rPr lang="de-DE" sz="900" b="0" i="0" u="none" strike="noStrike" dirty="0" smtClean="0">
                          <a:solidFill>
                            <a:srgbClr val="000000"/>
                          </a:solidFill>
                          <a:effectLst/>
                          <a:latin typeface="+mn-lt"/>
                        </a:rPr>
                        <a:t>,</a:t>
                      </a:r>
                      <a:r>
                        <a:rPr lang="de-DE" sz="900" b="0" i="0" u="none" strike="noStrike" baseline="0" dirty="0" smtClean="0">
                          <a:solidFill>
                            <a:srgbClr val="000000"/>
                          </a:solidFill>
                          <a:effectLst/>
                          <a:latin typeface="+mn-lt"/>
                        </a:rPr>
                        <a:t> Screening in Schlachtbetrieben</a:t>
                      </a:r>
                      <a:endParaRPr lang="de-DE" sz="900" b="0" i="0" u="none" strike="noStrike" dirty="0" smtClean="0">
                        <a:solidFill>
                          <a:srgbClr val="000000"/>
                        </a:solidFill>
                        <a:effectLst/>
                        <a:latin typeface="+mn-lt"/>
                      </a:endParaRPr>
                    </a:p>
                  </a:txBody>
                  <a:tcPr marL="9525" marR="9525" marT="9525" marB="0" anchor="ctr"/>
                </a:tc>
                <a:tc>
                  <a:txBody>
                    <a:bodyPr/>
                    <a:lstStyle/>
                    <a:p>
                      <a:pPr algn="r" fontAlgn="ctr"/>
                      <a:r>
                        <a:rPr lang="de-DE" sz="900" b="0" i="0" u="none" strike="noStrike" dirty="0" smtClean="0">
                          <a:solidFill>
                            <a:srgbClr val="000000"/>
                          </a:solidFill>
                          <a:effectLst/>
                          <a:latin typeface="+mn-lt"/>
                        </a:rPr>
                        <a:t>1</a:t>
                      </a:r>
                      <a:endParaRPr lang="de-DE" sz="900" b="0" i="0" u="none" strike="noStrike" dirty="0">
                        <a:solidFill>
                          <a:srgbClr val="000000"/>
                        </a:solidFill>
                        <a:effectLst/>
                        <a:latin typeface="+mn-lt"/>
                      </a:endParaRPr>
                    </a:p>
                  </a:txBody>
                  <a:tcPr marL="7165" marR="7165" marT="7165" marB="0" anchor="ctr" anchorCtr="1"/>
                </a:tc>
              </a:tr>
              <a:tr h="187914">
                <a:tc>
                  <a:txBody>
                    <a:bodyPr/>
                    <a:lstStyle/>
                    <a:p>
                      <a:pPr algn="ctr" fontAlgn="b"/>
                      <a:r>
                        <a:rPr lang="de-DE" sz="900" b="0" i="0" u="none" strike="noStrike" dirty="0" smtClean="0">
                          <a:solidFill>
                            <a:srgbClr val="000000"/>
                          </a:solidFill>
                          <a:effectLst/>
                          <a:latin typeface="Calibri"/>
                        </a:rPr>
                        <a:t>16</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ctr" fontAlgn="b"/>
                      <a:r>
                        <a:rPr lang="de-DE" sz="900" b="0" i="0" u="none" strike="noStrike" dirty="0" smtClean="0">
                          <a:solidFill>
                            <a:srgbClr val="000000"/>
                          </a:solidFill>
                          <a:effectLst/>
                          <a:latin typeface="Calibri"/>
                        </a:rPr>
                        <a:t>18.05.2020</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l" fontAlgn="ctr"/>
                      <a:r>
                        <a:rPr lang="de-DE" sz="900" b="0" i="0" u="none" strike="noStrike" dirty="0" smtClean="0">
                          <a:solidFill>
                            <a:srgbClr val="000000"/>
                          </a:solidFill>
                          <a:effectLst/>
                          <a:latin typeface="+mn-lt"/>
                        </a:rPr>
                        <a:t>HE</a:t>
                      </a:r>
                      <a:endParaRPr lang="de-DE" sz="900" b="0" i="0" u="none" strike="noStrike" dirty="0">
                        <a:solidFill>
                          <a:srgbClr val="000000"/>
                        </a:solidFill>
                        <a:effectLst/>
                        <a:latin typeface="+mn-lt"/>
                      </a:endParaRPr>
                    </a:p>
                  </a:txBody>
                  <a:tcPr marL="7165" marR="7165" marT="7165" marB="0" anchor="ctr" anchorCtr="1">
                    <a:solidFill>
                      <a:srgbClr val="FFFFCC"/>
                    </a:solidFill>
                  </a:tcPr>
                </a:tc>
                <a:tc>
                  <a:txBody>
                    <a:bodyPr/>
                    <a:lstStyle/>
                    <a:p>
                      <a:pPr algn="ctr" fontAlgn="b"/>
                      <a:r>
                        <a:rPr lang="de-DE" sz="900" b="0" i="0" u="none" strike="noStrike" kern="1200" dirty="0" smtClean="0">
                          <a:solidFill>
                            <a:srgbClr val="000000"/>
                          </a:solidFill>
                          <a:effectLst/>
                          <a:latin typeface="+mn-lt"/>
                          <a:ea typeface="+mn-ea"/>
                          <a:cs typeface="+mn-cs"/>
                        </a:rPr>
                        <a:t>LK Rheingau-Taunus-Kreis</a:t>
                      </a:r>
                      <a:endParaRPr lang="de-DE" sz="900" b="0" i="0" u="none" strike="noStrike" kern="1200" dirty="0">
                        <a:solidFill>
                          <a:srgbClr val="000000"/>
                        </a:solidFill>
                        <a:effectLst/>
                        <a:latin typeface="+mn-lt"/>
                        <a:ea typeface="+mn-ea"/>
                        <a:cs typeface="+mn-cs"/>
                      </a:endParaRPr>
                    </a:p>
                  </a:txBody>
                  <a:tcPr marL="9525" marR="9525" marT="9525" marB="0" anchor="ctr">
                    <a:solidFill>
                      <a:srgbClr val="FFFFCC"/>
                    </a:solidFill>
                  </a:tcPr>
                </a:tc>
                <a:tc>
                  <a:txBody>
                    <a:bodyPr/>
                    <a:lstStyle/>
                    <a:p>
                      <a:pPr algn="ctr" fontAlgn="b"/>
                      <a:r>
                        <a:rPr lang="de-DE" sz="900" b="0" i="0" u="none" strike="noStrike" dirty="0" err="1" smtClean="0">
                          <a:solidFill>
                            <a:srgbClr val="000000"/>
                          </a:solidFill>
                          <a:effectLst/>
                          <a:latin typeface="Calibri"/>
                        </a:rPr>
                        <a:t>KoNa</a:t>
                      </a:r>
                      <a:endParaRPr lang="de-DE" sz="900" b="0" i="0" u="none" strike="noStrike" dirty="0">
                        <a:solidFill>
                          <a:srgbClr val="000000"/>
                        </a:solidFill>
                        <a:effectLst/>
                        <a:latin typeface="Calibri"/>
                      </a:endParaRPr>
                    </a:p>
                  </a:txBody>
                  <a:tcPr marL="9525" marR="9525" marT="9525" marB="0" anchor="ctr">
                    <a:solidFill>
                      <a:srgbClr val="FFFFCC"/>
                    </a:solidFill>
                  </a:tcPr>
                </a:tc>
                <a:tc>
                  <a:txBody>
                    <a:bodyPr/>
                    <a:lstStyle/>
                    <a:p>
                      <a:pPr algn="r" fontAlgn="ctr"/>
                      <a:r>
                        <a:rPr lang="de-DE" sz="900" b="0" i="0" u="none" strike="noStrike" dirty="0" smtClean="0">
                          <a:solidFill>
                            <a:srgbClr val="000000"/>
                          </a:solidFill>
                          <a:effectLst/>
                          <a:latin typeface="+mn-lt"/>
                        </a:rPr>
                        <a:t>2</a:t>
                      </a:r>
                      <a:endParaRPr lang="de-DE" sz="900" b="0" i="0" u="none" strike="noStrike" dirty="0">
                        <a:solidFill>
                          <a:srgbClr val="000000"/>
                        </a:solidFill>
                        <a:effectLst/>
                        <a:latin typeface="+mn-lt"/>
                      </a:endParaRPr>
                    </a:p>
                  </a:txBody>
                  <a:tcPr marL="7165" marR="7165" marT="7165" marB="0" anchor="ctr" anchorCtr="1">
                    <a:solidFill>
                      <a:srgbClr val="FFFFCC"/>
                    </a:solidFill>
                  </a:tcPr>
                </a:tc>
              </a:tr>
            </a:tbl>
          </a:graphicData>
        </a:graphic>
      </p:graphicFrame>
    </p:spTree>
    <p:extLst>
      <p:ext uri="{BB962C8B-B14F-4D97-AF65-F5344CB8AC3E}">
        <p14:creationId xmlns:p14="http://schemas.microsoft.com/office/powerpoint/2010/main" val="3235878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Kumulative Zahlen; </a:t>
            </a:r>
            <a:r>
              <a:rPr lang="de-DE" sz="1400" dirty="0" smtClean="0">
                <a:solidFill>
                  <a:schemeClr val="bg1"/>
                </a:solidFill>
              </a:rPr>
              <a:t>(Datenstand: </a:t>
            </a:r>
            <a:r>
              <a:rPr lang="de-DE" sz="1400" dirty="0" smtClean="0">
                <a:solidFill>
                  <a:schemeClr val="bg1"/>
                </a:solidFill>
              </a:rPr>
              <a:t>26.05.2020</a:t>
            </a:r>
            <a:r>
              <a:rPr lang="de-DE" sz="1400" dirty="0" smtClean="0">
                <a:solidFill>
                  <a:schemeClr val="bg1"/>
                </a:solidFill>
              </a:rPr>
              <a:t>. 00:00)</a:t>
            </a:r>
            <a:endParaRPr lang="de-DE" sz="1400"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143000"/>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quarter" idx="13"/>
          </p:nvPr>
        </p:nvSpPr>
        <p:spPr/>
        <p:txBody>
          <a:bodyPr>
            <a:normAutofit lnSpcReduction="10000"/>
          </a:bodyPr>
          <a:lstStyle/>
          <a:p>
            <a:r>
              <a:rPr lang="de-DE" dirty="0"/>
              <a:t>Aus dem SK Salzgitter (Niedersachsen) ist uns eine Überlastungsanzeige am 07.05.2020 übermittelt worden. Es gab bisher keine Änderungsmitteilung. Hinsichtlich des Unterstützungsbedarfs vor Ort wurde telefonisch und schriftlich nachgefragt, aber keine Rückmeldung diesbezüglich gegeben, sondern nur die Angabe am 18.05.2020, dass Kat. 3 beibehalten werden soll.  </a:t>
            </a:r>
          </a:p>
          <a:p>
            <a:r>
              <a:rPr lang="de-DE" dirty="0"/>
              <a:t> </a:t>
            </a:r>
          </a:p>
          <a:p>
            <a:r>
              <a:rPr lang="de-DE" dirty="0" smtClean="0"/>
              <a:t>Aus </a:t>
            </a:r>
            <a:r>
              <a:rPr lang="de-DE" dirty="0"/>
              <a:t>dem LK Vogtlandkreis (Sachsen) wurde eine Überlastungsanzeige am 05.05.2020 (im Bericht vom 12.05.2020 stand leider irrtümlicherweise 07.05.2020) übermittelt, die im Bericht vom 12.05.2020 aufgeführt wurde. Diese bezog sich auf die Bewältigung eines Krankenhausausbruchs. Es wurde seitens des RKI telefonisch beraten. Am 18.05.2020 ist dieser LK nach Rücksprache auf Kat. 1 zurückgestuft wurden. </a:t>
            </a:r>
          </a:p>
          <a:p>
            <a:r>
              <a:rPr lang="de-DE" dirty="0"/>
              <a:t> </a:t>
            </a:r>
          </a:p>
          <a:p>
            <a:endParaRPr lang="de-DE" dirty="0"/>
          </a:p>
        </p:txBody>
      </p:sp>
      <p:sp>
        <p:nvSpPr>
          <p:cNvPr id="5" name="Titel 4"/>
          <p:cNvSpPr>
            <a:spLocks noGrp="1"/>
          </p:cNvSpPr>
          <p:nvPr>
            <p:ph type="title"/>
          </p:nvPr>
        </p:nvSpPr>
        <p:spPr/>
        <p:txBody>
          <a:bodyPr/>
          <a:lstStyle/>
          <a:p>
            <a:r>
              <a:rPr lang="de-DE" dirty="0" smtClean="0"/>
              <a:t>Detailinfos</a:t>
            </a:r>
            <a:endParaRPr lang="de-DE" dirty="0"/>
          </a:p>
        </p:txBody>
      </p:sp>
      <p:sp>
        <p:nvSpPr>
          <p:cNvPr id="2" name="Datumsplatzhalter 1"/>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70</a:t>
            </a:fld>
            <a:endParaRPr lang="de-DE" dirty="0"/>
          </a:p>
        </p:txBody>
      </p:sp>
    </p:spTree>
    <p:extLst>
      <p:ext uri="{BB962C8B-B14F-4D97-AF65-F5344CB8AC3E}">
        <p14:creationId xmlns:p14="http://schemas.microsoft.com/office/powerpoint/2010/main" val="18324162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26.05.2020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71</a:t>
            </a:fld>
            <a:endParaRPr lang="de-DE" dirty="0"/>
          </a:p>
        </p:txBody>
      </p:sp>
      <p:pic>
        <p:nvPicPr>
          <p:cNvPr id="2050" name="Picture 2" descr="Status KoNa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3" y="981074"/>
            <a:ext cx="7415741" cy="524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p:nvSpPr>
        <p:spPr>
          <a:xfrm>
            <a:off x="175318" y="1764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Überlastungsanzeigen</a:t>
            </a:r>
          </a:p>
          <a:p>
            <a:pPr>
              <a:spcBef>
                <a:spcPts val="600"/>
              </a:spcBef>
            </a:pPr>
            <a:r>
              <a:rPr lang="de-DE" sz="1600" dirty="0" smtClean="0">
                <a:solidFill>
                  <a:schemeClr val="bg1"/>
                </a:solidFill>
              </a:rPr>
              <a:t>(aus dem Bericht vom 19.05.2020)</a:t>
            </a:r>
            <a:endParaRPr lang="de-DE" sz="1600" dirty="0">
              <a:solidFill>
                <a:schemeClr val="bg1"/>
              </a:solidFill>
            </a:endParaRPr>
          </a:p>
        </p:txBody>
      </p:sp>
    </p:spTree>
    <p:extLst>
      <p:ext uri="{BB962C8B-B14F-4D97-AF65-F5344CB8AC3E}">
        <p14:creationId xmlns:p14="http://schemas.microsoft.com/office/powerpoint/2010/main" val="1714817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175218564"/>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WEBASTO-Cluster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26.05.2020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73</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041343856"/>
              </p:ext>
            </p:extLst>
          </p:nvPr>
        </p:nvGraphicFramePr>
        <p:xfrm>
          <a:off x="112142" y="823479"/>
          <a:ext cx="8865603" cy="515787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nchor="ctr"/>
                </a:tc>
                <a:tc>
                  <a:txBody>
                    <a:bodyPr/>
                    <a:lstStyle/>
                    <a:p>
                      <a:r>
                        <a:rPr lang="de-DE" sz="900" dirty="0" smtClean="0"/>
                        <a:t>Berlin</a:t>
                      </a:r>
                      <a:endParaRPr lang="de-DE" sz="900" dirty="0"/>
                    </a:p>
                  </a:txBody>
                  <a:tcPr anchor="ctr"/>
                </a:tc>
                <a:tc>
                  <a:txBody>
                    <a:bodyPr/>
                    <a:lstStyle/>
                    <a:p>
                      <a:r>
                        <a:rPr lang="de-DE" sz="900" dirty="0" smtClean="0"/>
                        <a:t>05.05.2020</a:t>
                      </a:r>
                      <a:endParaRPr lang="de-DE" sz="900" dirty="0"/>
                    </a:p>
                  </a:txBody>
                  <a:tcPr anchor="ctr"/>
                </a:tc>
                <a:tc>
                  <a:txBody>
                    <a:bodyPr/>
                    <a:lstStyle/>
                    <a:p>
                      <a:r>
                        <a:rPr lang="de-DE" sz="900" dirty="0" smtClean="0"/>
                        <a:t>Lichtenberg-Altenpflegeheim</a:t>
                      </a:r>
                      <a:endParaRPr lang="de-DE" sz="900" dirty="0"/>
                    </a:p>
                  </a:txBody>
                  <a:tcPr anchor="ctr"/>
                </a:tc>
                <a:tc>
                  <a:txBody>
                    <a:bodyPr/>
                    <a:lstStyle/>
                    <a:p>
                      <a:pPr marL="0" indent="0">
                        <a:buFont typeface="Arial" panose="020B0604020202020204" pitchFamily="34" charset="0"/>
                        <a:buNone/>
                      </a:pPr>
                      <a:r>
                        <a:rPr lang="de-DE" sz="900" dirty="0" smtClean="0"/>
                        <a:t>FG37</a:t>
                      </a:r>
                      <a:endParaRPr lang="de-DE" sz="900" dirty="0"/>
                    </a:p>
                  </a:txBody>
                  <a:tcPr anchor="ct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geriatrie-Obergöltsch-Rodewsch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r>
                        <a:rPr lang="de-DE" sz="900" dirty="0" smtClean="0"/>
                        <a:t>TH</a:t>
                      </a:r>
                      <a:endParaRPr lang="de-DE" sz="900" dirty="0"/>
                    </a:p>
                  </a:txBody>
                  <a:tcPr anchor="ctr"/>
                </a:tc>
                <a:tc>
                  <a:txBody>
                    <a:bodyPr/>
                    <a:lstStyle/>
                    <a:p>
                      <a:r>
                        <a:rPr lang="de-DE" sz="900" dirty="0" smtClean="0"/>
                        <a:t>LK Sonneberg</a:t>
                      </a:r>
                      <a:endParaRPr lang="de-DE" sz="900" dirty="0"/>
                    </a:p>
                  </a:txBody>
                  <a:tcPr anchor="ctr"/>
                </a:tc>
                <a:tc>
                  <a:txBody>
                    <a:bodyPr/>
                    <a:lstStyle/>
                    <a:p>
                      <a:r>
                        <a:rPr lang="de-DE" sz="900" dirty="0" smtClean="0"/>
                        <a:t>08.05.2020</a:t>
                      </a:r>
                      <a:endParaRPr lang="de-DE" sz="90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dk1"/>
                          </a:solidFill>
                          <a:latin typeface="+mn-lt"/>
                          <a:ea typeface="+mn-ea"/>
                          <a:cs typeface="+mn-cs"/>
                        </a:rPr>
                        <a:t>   Ausbruch </a:t>
                      </a:r>
                      <a:r>
                        <a:rPr lang="de-DE" sz="900" kern="1200" dirty="0">
                          <a:solidFill>
                            <a:schemeClr val="dk1"/>
                          </a:solidFill>
                          <a:latin typeface="+mn-lt"/>
                          <a:ea typeface="+mn-ea"/>
                          <a:cs typeface="+mn-cs"/>
                        </a:rPr>
                        <a:t>im REGIOMED Klinikum Sonneberg </a:t>
                      </a:r>
                    </a:p>
                  </a:txBody>
                  <a:tcPr marL="9525" marR="9525" marT="9525" marB="0" anchor="ctr"/>
                </a:tc>
                <a:tc>
                  <a:txBody>
                    <a:bodyPr/>
                    <a:lstStyle/>
                    <a:p>
                      <a:pPr marL="0" indent="0">
                        <a:buFont typeface="Arial" panose="020B0604020202020204" pitchFamily="34" charset="0"/>
                        <a:buNone/>
                      </a:pPr>
                      <a:r>
                        <a:rPr lang="de-DE" sz="900" smtClean="0"/>
                        <a:t>FG37</a:t>
                      </a:r>
                      <a:endParaRPr lang="de-DE" sz="900" dirty="0"/>
                    </a:p>
                  </a:txBody>
                  <a:tcPr anchor="ct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09.05.2020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75127" y="1095376"/>
            <a:ext cx="8092593" cy="5723088"/>
          </a:xfrm>
        </p:spPr>
        <p:txBody>
          <a:bodyPr>
            <a:normAutofit/>
          </a:bodyPr>
          <a:lstStyle/>
          <a:p>
            <a:r>
              <a:rPr lang="de-DE" sz="1600" b="1" dirty="0" smtClean="0">
                <a:solidFill>
                  <a:srgbClr val="045AA6"/>
                </a:solidFill>
              </a:rPr>
              <a:t>Schätzung der Reproduktionszahl (R):  </a:t>
            </a:r>
          </a:p>
          <a:p>
            <a:pPr lvl="1">
              <a:tabLst>
                <a:tab pos="1704975" algn="l"/>
              </a:tabLst>
            </a:pPr>
            <a:r>
              <a:rPr lang="de-DE" sz="1600" b="1" dirty="0" smtClean="0">
                <a:solidFill>
                  <a:srgbClr val="045AA6"/>
                </a:solidFill>
              </a:rPr>
              <a:t>25.05.2020</a:t>
            </a:r>
            <a:r>
              <a:rPr lang="de-DE" sz="1600" b="1" dirty="0" smtClean="0">
                <a:solidFill>
                  <a:srgbClr val="045AA6"/>
                </a:solidFill>
              </a:rPr>
              <a:t>: 		</a:t>
            </a:r>
            <a:r>
              <a:rPr lang="de-DE" sz="1600" b="1" dirty="0" smtClean="0">
                <a:solidFill>
                  <a:srgbClr val="045AA6"/>
                </a:solidFill>
              </a:rPr>
              <a:t>0,83 </a:t>
            </a:r>
            <a:r>
              <a:rPr lang="de-DE" sz="1600" b="1" dirty="0">
                <a:solidFill>
                  <a:srgbClr val="045AA6"/>
                </a:solidFill>
              </a:rPr>
              <a:t>(95%-</a:t>
            </a:r>
            <a:r>
              <a:rPr lang="de-DE" sz="1600" b="1" dirty="0" smtClean="0">
                <a:solidFill>
                  <a:srgbClr val="045AA6"/>
                </a:solidFill>
              </a:rPr>
              <a:t>Präzisionsintervall: </a:t>
            </a:r>
            <a:r>
              <a:rPr lang="de-DE" sz="1600" b="1" dirty="0" smtClean="0">
                <a:solidFill>
                  <a:srgbClr val="045AA6"/>
                </a:solidFill>
              </a:rPr>
              <a:t>0,69 </a:t>
            </a:r>
            <a:r>
              <a:rPr lang="de-DE" sz="1600" b="1" dirty="0">
                <a:solidFill>
                  <a:srgbClr val="045AA6"/>
                </a:solidFill>
              </a:rPr>
              <a:t>– </a:t>
            </a:r>
            <a:r>
              <a:rPr lang="de-DE" sz="1600" b="1" dirty="0" smtClean="0">
                <a:solidFill>
                  <a:srgbClr val="045AA6"/>
                </a:solidFill>
              </a:rPr>
              <a:t>0,98) </a:t>
            </a:r>
            <a:endParaRPr lang="de-DE" sz="1600" b="1" dirty="0" smtClean="0">
              <a:solidFill>
                <a:srgbClr val="045AA6"/>
              </a:solidFill>
            </a:endParaRPr>
          </a:p>
          <a:p>
            <a:pPr lvl="1">
              <a:spcBef>
                <a:spcPts val="300"/>
              </a:spcBef>
              <a:tabLst>
                <a:tab pos="1704975" algn="l"/>
              </a:tabLst>
            </a:pPr>
            <a:r>
              <a:rPr lang="de-DE" sz="1600" b="1" dirty="0" smtClean="0">
                <a:solidFill>
                  <a:srgbClr val="FF0000"/>
                </a:solidFill>
              </a:rPr>
              <a:t>26.05.2020</a:t>
            </a:r>
            <a:r>
              <a:rPr lang="de-DE" sz="1600" b="1" dirty="0" smtClean="0">
                <a:solidFill>
                  <a:srgbClr val="FF0000"/>
                </a:solidFill>
              </a:rPr>
              <a:t>:		</a:t>
            </a:r>
            <a:r>
              <a:rPr lang="de-DE" sz="1600" b="1">
                <a:solidFill>
                  <a:srgbClr val="FF0000"/>
                </a:solidFill>
              </a:rPr>
              <a:t>0,70 (95</a:t>
            </a:r>
            <a:r>
              <a:rPr lang="de-DE" sz="1600" b="1">
                <a:solidFill>
                  <a:srgbClr val="FF0000"/>
                </a:solidFill>
              </a:rPr>
              <a:t>%-</a:t>
            </a:r>
            <a:r>
              <a:rPr lang="de-DE" sz="1600" b="1" smtClean="0">
                <a:solidFill>
                  <a:srgbClr val="FF0000"/>
                </a:solidFill>
              </a:rPr>
              <a:t>Präzisionsintervall 0,59 </a:t>
            </a:r>
            <a:r>
              <a:rPr lang="de-DE" sz="1600" b="1" dirty="0" smtClean="0">
                <a:solidFill>
                  <a:srgbClr val="FF0000"/>
                </a:solidFill>
              </a:rPr>
              <a:t>– 0,82)</a:t>
            </a:r>
            <a:endParaRPr lang="de-DE" sz="1500" dirty="0" smtClean="0"/>
          </a:p>
          <a:p>
            <a:pPr marL="457200" lvl="1" indent="0">
              <a:spcBef>
                <a:spcPts val="300"/>
              </a:spcBef>
              <a:buNone/>
            </a:pPr>
            <a:r>
              <a:rPr lang="de-DE" sz="1400" dirty="0" smtClean="0"/>
              <a:t>Diese Schätzung basiert auf </a:t>
            </a:r>
          </a:p>
          <a:p>
            <a:pPr lvl="2">
              <a:spcBef>
                <a:spcPts val="300"/>
              </a:spcBef>
            </a:pPr>
            <a:r>
              <a:rPr lang="de-DE" sz="1200" dirty="0" smtClean="0"/>
              <a:t>den übermittelten </a:t>
            </a:r>
            <a:r>
              <a:rPr lang="de-DE" sz="1200" dirty="0"/>
              <a:t>COVID-19 Fällen mit Stand </a:t>
            </a:r>
            <a:r>
              <a:rPr lang="de-DE" sz="1200" dirty="0" smtClean="0"/>
              <a:t>25.05.2020 </a:t>
            </a:r>
            <a:endParaRPr lang="de-DE" sz="1200" dirty="0" smtClean="0"/>
          </a:p>
          <a:p>
            <a:pPr lvl="3">
              <a:spcBef>
                <a:spcPts val="200"/>
              </a:spcBef>
            </a:pPr>
            <a:r>
              <a:rPr lang="de-DE" sz="1200" dirty="0" smtClean="0"/>
              <a:t>Fälle mit Erkrankungsbeginn in den letzten 3 Tagen nicht berücksichtigt</a:t>
            </a:r>
          </a:p>
          <a:p>
            <a:pPr lvl="2"/>
            <a:r>
              <a:rPr lang="de-DE" sz="1200" dirty="0" smtClean="0"/>
              <a:t>Annahme </a:t>
            </a:r>
            <a:r>
              <a:rPr lang="de-DE" sz="1200" dirty="0"/>
              <a:t>einer </a:t>
            </a:r>
            <a:r>
              <a:rPr lang="de-DE" sz="1200" dirty="0" smtClean="0"/>
              <a:t>mittleren Generationszeit </a:t>
            </a:r>
            <a:r>
              <a:rPr lang="de-DE" sz="1200" dirty="0"/>
              <a:t>von 4 </a:t>
            </a:r>
            <a:r>
              <a:rPr lang="de-DE" sz="1200" dirty="0" smtClean="0"/>
              <a:t>Tagen</a:t>
            </a:r>
            <a:endParaRPr lang="de-DE" sz="1200" dirty="0"/>
          </a:p>
          <a:p>
            <a:pPr lvl="2">
              <a:spcBef>
                <a:spcPts val="300"/>
              </a:spcBef>
            </a:pPr>
            <a:r>
              <a:rPr lang="de-DE" sz="1200" dirty="0" smtClean="0"/>
              <a:t>Verwendung </a:t>
            </a:r>
            <a:r>
              <a:rPr lang="de-DE" sz="1200" dirty="0"/>
              <a:t>eines gleitenden </a:t>
            </a:r>
            <a:r>
              <a:rPr lang="de-DE" sz="1200" dirty="0" smtClean="0"/>
              <a:t>4-Tages-Mittels </a:t>
            </a:r>
            <a:r>
              <a:rPr lang="de-DE" sz="1200" dirty="0"/>
              <a:t>der </a:t>
            </a:r>
            <a:r>
              <a:rPr lang="de-DE" sz="1200" dirty="0" err="1" smtClean="0"/>
              <a:t>Nowcasting</a:t>
            </a:r>
            <a:r>
              <a:rPr lang="de-DE" sz="1200" dirty="0" smtClean="0"/>
              <a:t>-Kurve</a:t>
            </a:r>
          </a:p>
          <a:p>
            <a:pPr lvl="2">
              <a:spcBef>
                <a:spcPts val="300"/>
              </a:spcBef>
            </a:pPr>
            <a:r>
              <a:rPr lang="de-DE" sz="1200" dirty="0" smtClean="0"/>
              <a:t>Vergleich 4-Tages-Mittelwert </a:t>
            </a:r>
            <a:r>
              <a:rPr lang="de-DE" sz="1200" dirty="0"/>
              <a:t>der Neuerkrankungen eines Tages mit dem </a:t>
            </a:r>
            <a:r>
              <a:rPr lang="de-DE" sz="1200" dirty="0" smtClean="0"/>
              <a:t>4-Tages-Mittelwert </a:t>
            </a:r>
            <a:r>
              <a:rPr lang="de-DE" sz="1200" dirty="0"/>
              <a:t>4 Tage </a:t>
            </a:r>
            <a:r>
              <a:rPr lang="de-DE" sz="1200" dirty="0" smtClean="0"/>
              <a:t>zuvor</a:t>
            </a:r>
          </a:p>
          <a:p>
            <a:pPr marL="914400" lvl="2" indent="0">
              <a:spcBef>
                <a:spcPts val="300"/>
              </a:spcBef>
              <a:buNone/>
            </a:pPr>
            <a:endParaRPr lang="de-DE" sz="1300" dirty="0" smtClean="0"/>
          </a:p>
          <a:p>
            <a:pPr>
              <a:spcBef>
                <a:spcPts val="600"/>
              </a:spcBef>
            </a:pPr>
            <a:r>
              <a:rPr lang="de-DE" sz="1600" b="1" dirty="0" smtClean="0">
                <a:solidFill>
                  <a:srgbClr val="045AA6"/>
                </a:solidFill>
              </a:rPr>
              <a:t>Schätzung eines stabileren R (7-Tage-R):</a:t>
            </a:r>
          </a:p>
          <a:p>
            <a:pPr lvl="1">
              <a:spcBef>
                <a:spcPts val="300"/>
              </a:spcBef>
              <a:tabLst>
                <a:tab pos="1704975" algn="l"/>
              </a:tabLst>
            </a:pPr>
            <a:r>
              <a:rPr lang="de-DE" sz="1600" b="1" dirty="0" smtClean="0">
                <a:solidFill>
                  <a:srgbClr val="045AA6"/>
                </a:solidFill>
              </a:rPr>
              <a:t>25.05.2020</a:t>
            </a:r>
            <a:r>
              <a:rPr lang="de-DE" sz="1600" b="1" dirty="0" smtClean="0">
                <a:solidFill>
                  <a:srgbClr val="045AA6"/>
                </a:solidFill>
              </a:rPr>
              <a:t>: 		</a:t>
            </a:r>
            <a:r>
              <a:rPr lang="de-DE" sz="1600" b="1" dirty="0" smtClean="0">
                <a:solidFill>
                  <a:srgbClr val="045AA6"/>
                </a:solidFill>
              </a:rPr>
              <a:t>0,84 </a:t>
            </a:r>
            <a:r>
              <a:rPr lang="de-DE" sz="1600" b="1" dirty="0">
                <a:solidFill>
                  <a:srgbClr val="045AA6"/>
                </a:solidFill>
              </a:rPr>
              <a:t>(95%-Präzisionsintervall: </a:t>
            </a:r>
            <a:r>
              <a:rPr lang="de-DE" sz="1600" b="1" dirty="0" smtClean="0">
                <a:solidFill>
                  <a:srgbClr val="045AA6"/>
                </a:solidFill>
              </a:rPr>
              <a:t>0,77 </a:t>
            </a:r>
            <a:r>
              <a:rPr lang="de-DE" sz="1600" b="1" dirty="0">
                <a:solidFill>
                  <a:srgbClr val="045AA6"/>
                </a:solidFill>
              </a:rPr>
              <a:t>– </a:t>
            </a:r>
            <a:r>
              <a:rPr lang="de-DE" sz="1600" b="1" dirty="0" smtClean="0">
                <a:solidFill>
                  <a:srgbClr val="045AA6"/>
                </a:solidFill>
              </a:rPr>
              <a:t>0,94)</a:t>
            </a:r>
            <a:endParaRPr lang="de-DE" sz="1600" b="1" dirty="0">
              <a:solidFill>
                <a:srgbClr val="045AA6"/>
              </a:solidFill>
            </a:endParaRPr>
          </a:p>
          <a:p>
            <a:pPr lvl="1">
              <a:spcBef>
                <a:spcPts val="300"/>
              </a:spcBef>
              <a:tabLst>
                <a:tab pos="1704975" algn="l"/>
              </a:tabLst>
            </a:pPr>
            <a:r>
              <a:rPr lang="de-DE" sz="1600" b="1" dirty="0" smtClean="0">
                <a:solidFill>
                  <a:srgbClr val="FF0000"/>
                </a:solidFill>
              </a:rPr>
              <a:t>26.05.2020</a:t>
            </a:r>
            <a:r>
              <a:rPr lang="de-DE" sz="1600" b="1" dirty="0" smtClean="0">
                <a:solidFill>
                  <a:srgbClr val="FF0000"/>
                </a:solidFill>
              </a:rPr>
              <a:t>:    	</a:t>
            </a:r>
            <a:r>
              <a:rPr lang="de-DE" sz="1600" b="1" dirty="0">
                <a:solidFill>
                  <a:srgbClr val="FF0000"/>
                </a:solidFill>
              </a:rPr>
              <a:t>0,78 (95%-</a:t>
            </a:r>
            <a:r>
              <a:rPr lang="de-DE" sz="1600" b="1" dirty="0" smtClean="0">
                <a:solidFill>
                  <a:srgbClr val="FF0000"/>
                </a:solidFill>
              </a:rPr>
              <a:t>Präzisionsintervall 0,72 </a:t>
            </a:r>
            <a:r>
              <a:rPr lang="de-DE" sz="1600" b="1" dirty="0" smtClean="0">
                <a:solidFill>
                  <a:srgbClr val="FF0000"/>
                </a:solidFill>
              </a:rPr>
              <a:t>– 0,84)</a:t>
            </a:r>
            <a:endParaRPr lang="de-DE" sz="1900" dirty="0">
              <a:solidFill>
                <a:srgbClr val="FF0000"/>
              </a:solidFill>
            </a:endParaRPr>
          </a:p>
          <a:p>
            <a:pPr marL="400050" lvl="1" indent="0">
              <a:spcBef>
                <a:spcPts val="600"/>
              </a:spcBef>
              <a:buNone/>
            </a:pPr>
            <a:r>
              <a:rPr lang="de-DE" sz="1400" dirty="0" smtClean="0"/>
              <a:t>Diese </a:t>
            </a:r>
            <a:r>
              <a:rPr lang="de-DE" sz="1400" dirty="0"/>
              <a:t>Schätzung basiert auf </a:t>
            </a:r>
            <a:endParaRPr lang="de-DE" sz="1400" dirty="0" smtClean="0"/>
          </a:p>
          <a:p>
            <a:pPr marL="1200150" lvl="3" indent="-342900">
              <a:spcBef>
                <a:spcPts val="300"/>
              </a:spcBef>
            </a:pPr>
            <a:r>
              <a:rPr lang="de-DE" sz="1200" dirty="0"/>
              <a:t>den übermittelten COVID-19 Fällen mit Stand </a:t>
            </a:r>
            <a:r>
              <a:rPr lang="de-DE" sz="1200" dirty="0" smtClean="0"/>
              <a:t>25.05.2020 </a:t>
            </a:r>
            <a:endParaRPr lang="de-DE" sz="1200" dirty="0" smtClean="0"/>
          </a:p>
          <a:p>
            <a:pPr marL="1657350" lvl="4" indent="-342900">
              <a:spcBef>
                <a:spcPts val="300"/>
              </a:spcBef>
            </a:pPr>
            <a:r>
              <a:rPr lang="de-DE" sz="1200" dirty="0"/>
              <a:t>Fälle mit Erkrankungsbeginn in den letzten </a:t>
            </a:r>
            <a:r>
              <a:rPr lang="de-DE" sz="1200" dirty="0" smtClean="0"/>
              <a:t>4 </a:t>
            </a:r>
            <a:r>
              <a:rPr lang="de-DE" sz="1200" dirty="0"/>
              <a:t>Tagen nicht </a:t>
            </a:r>
            <a:r>
              <a:rPr lang="de-DE" sz="1200" dirty="0" smtClean="0"/>
              <a:t>berücksichtigt</a:t>
            </a:r>
          </a:p>
          <a:p>
            <a:pPr marL="1200150" lvl="3" indent="-342900">
              <a:spcBef>
                <a:spcPts val="300"/>
              </a:spcBef>
            </a:pPr>
            <a:r>
              <a:rPr lang="de-DE" sz="1200" dirty="0" smtClean="0"/>
              <a:t>Annahme einer mittleren Generationszeit von 4 Tagen</a:t>
            </a:r>
          </a:p>
          <a:p>
            <a:pPr marL="1200150" lvl="3" indent="-342900">
              <a:spcBef>
                <a:spcPts val="300"/>
              </a:spcBef>
            </a:pPr>
            <a:r>
              <a:rPr lang="de-DE" sz="1200" dirty="0" smtClean="0"/>
              <a:t>Verwendung </a:t>
            </a:r>
            <a:r>
              <a:rPr lang="de-DE" sz="1200" dirty="0"/>
              <a:t>eines gleitenden 7-Tages-Mittels der </a:t>
            </a:r>
            <a:r>
              <a:rPr lang="de-DE" sz="1200" dirty="0" err="1"/>
              <a:t>Nowcasting</a:t>
            </a:r>
            <a:r>
              <a:rPr lang="de-DE" sz="1200" dirty="0"/>
              <a:t>-Kurve </a:t>
            </a:r>
            <a:endParaRPr lang="de-DE" sz="1200" dirty="0" smtClean="0"/>
          </a:p>
          <a:p>
            <a:pPr marL="1200150" lvl="3" indent="-342900">
              <a:spcBef>
                <a:spcPts val="300"/>
              </a:spcBef>
            </a:pPr>
            <a:r>
              <a:rPr lang="de-DE" sz="1200" dirty="0" smtClean="0"/>
              <a:t>Vergleicht 7-Tages-Mittelwert </a:t>
            </a:r>
            <a:r>
              <a:rPr lang="de-DE" sz="1200" dirty="0"/>
              <a:t>der Neuerkrankungen eines Tages mit dem 7-Tages-Mittelwert 4 Tage </a:t>
            </a:r>
            <a:r>
              <a:rPr lang="de-DE" sz="1200" dirty="0" smtClean="0"/>
              <a:t>zuvor</a:t>
            </a:r>
          </a:p>
          <a:p>
            <a:pPr marL="1200150" lvl="3" indent="-342900">
              <a:spcBef>
                <a:spcPts val="300"/>
              </a:spcBef>
            </a:pPr>
            <a:r>
              <a:rPr lang="de-DE" sz="1200" dirty="0"/>
              <a:t>Schwankungen werden dadurch stärker ausgeglichen</a:t>
            </a:r>
            <a:endParaRPr lang="de-DE" sz="1200" dirty="0" smtClean="0"/>
          </a:p>
          <a:p>
            <a:pPr marL="742950" lvl="2" indent="-342900"/>
            <a:endParaRPr lang="de-DE" sz="1900" dirty="0"/>
          </a:p>
          <a:p>
            <a:pPr marL="742950" lvl="2" indent="-342900"/>
            <a:endParaRPr lang="de-DE" dirty="0" smtClean="0"/>
          </a:p>
          <a:p>
            <a:pPr lvl="2"/>
            <a:endParaRPr lang="de-DE" dirty="0"/>
          </a:p>
          <a:p>
            <a:pPr lvl="1"/>
            <a:endParaRPr lang="de-DE" dirty="0" smtClean="0"/>
          </a:p>
          <a:p>
            <a:pPr lvl="1"/>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1" y="287777"/>
            <a:ext cx="7239000"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a:t>
            </a:r>
          </a:p>
          <a:p>
            <a:pPr>
              <a:spcBef>
                <a:spcPts val="600"/>
              </a:spcBef>
            </a:pPr>
            <a:r>
              <a:rPr lang="de-DE" sz="1600" dirty="0" smtClean="0">
                <a:solidFill>
                  <a:schemeClr val="bg1"/>
                </a:solidFill>
              </a:rPr>
              <a:t>(aus dem Lagebericht vom </a:t>
            </a:r>
            <a:r>
              <a:rPr lang="de-DE" sz="1600" dirty="0" smtClean="0">
                <a:solidFill>
                  <a:schemeClr val="bg1"/>
                </a:solidFill>
              </a:rPr>
              <a:t>25.05.2020</a:t>
            </a:r>
            <a:r>
              <a:rPr lang="de-DE" sz="1600" dirty="0" smtClean="0">
                <a:solidFill>
                  <a:schemeClr val="bg1"/>
                </a:solidFill>
              </a:rPr>
              <a:t>)</a:t>
            </a:r>
            <a:endParaRPr lang="de-DE" sz="16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26.05.2020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(aus dem Bericht an die Bundesländer vom </a:t>
            </a:r>
            <a:r>
              <a:rPr lang="de-DE" sz="1600" dirty="0" smtClean="0">
                <a:solidFill>
                  <a:schemeClr val="bg1"/>
                </a:solidFill>
              </a:rPr>
              <a:t>25.05.2020</a:t>
            </a:r>
            <a:r>
              <a:rPr lang="de-DE" sz="1600" dirty="0" smtClean="0">
                <a:solidFill>
                  <a:schemeClr val="bg1"/>
                </a:solidFill>
              </a:rPr>
              <a:t>)</a:t>
            </a:r>
            <a:endParaRPr lang="de-DE" sz="1600"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3" y="1438275"/>
            <a:ext cx="8369052" cy="457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09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4168</Words>
  <Application>Microsoft Office PowerPoint</Application>
  <PresentationFormat>Bildschirmpräsentation (4:3)</PresentationFormat>
  <Paragraphs>1321</Paragraphs>
  <Slides>73</Slides>
  <Notes>42</Notes>
  <HiddenSlides>36</HiddenSlides>
  <MMClips>0</MMClips>
  <ScaleCrop>false</ScaleCrop>
  <HeadingPairs>
    <vt:vector size="4" baseType="variant">
      <vt:variant>
        <vt:lpstr>Design</vt:lpstr>
      </vt:variant>
      <vt:variant>
        <vt:i4>1</vt:i4>
      </vt:variant>
      <vt:variant>
        <vt:lpstr>Folientitel</vt:lpstr>
      </vt:variant>
      <vt:variant>
        <vt:i4>73</vt:i4>
      </vt:variant>
    </vt:vector>
  </HeadingPairs>
  <TitlesOfParts>
    <vt:vector size="74" baseType="lpstr">
      <vt:lpstr>Office-Design</vt:lpstr>
      <vt:lpstr>COVID-19:   Lage National, 26.05.2020  Informationen für den Krisenstab</vt:lpstr>
      <vt:lpstr>PowerPoint-Präsentation</vt:lpstr>
      <vt:lpstr>Epikurve nach Erkrankungsbeginn, ersatzweise Meldedatum (Datenstand: 26.05.2020; 00:00)</vt:lpstr>
      <vt:lpstr>Epikurve nach Meldedatum  Dashboard; (Datenstand: 26.05.2020. 00:00)</vt:lpstr>
      <vt:lpstr>Epikurve nach Meldedatum und Krankheitsstatus  (Datenstand: 26.05.2020. 00:00)</vt:lpstr>
      <vt:lpstr>Fälle nach übermitteltem Todesdatum (Datenstand 26.05.2020; 00:00Uhr)  </vt:lpstr>
      <vt:lpstr>PowerPoint-Präsentation</vt:lpstr>
      <vt:lpstr>PowerPoint-Präsentation</vt:lpstr>
      <vt:lpstr>PowerPoint-Präsentation</vt:lpstr>
      <vt:lpstr>PowerPoint-Präsentation</vt:lpstr>
      <vt:lpstr>Aktuelle Ausbrüche (Infos aus den Landesbehörden) (Datenstand: 25.05.2020; 00:00)</vt:lpstr>
      <vt:lpstr>Aktuelle Ausbrüche (Infos aus den Landesbehörden) (Datenstand: 25.05.2020; 00:00)</vt:lpstr>
      <vt:lpstr>Geographische Verteilung in Deutschland, 26.05.2020</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KW21/KW20 pro Bundesland</vt:lpstr>
      <vt:lpstr>PowerPoint-Präsentation</vt:lpstr>
      <vt:lpstr>Trendanalyse der Landkreise</vt:lpstr>
      <vt:lpstr>Alters- &amp; Geschlechtsverteilung: Gesamtfälle (Datenstand: 26.05.2020. 00:00)</vt:lpstr>
      <vt:lpstr>Altersverteilung nach Meldewoche: Gesamtfälle  (Datenstand: 26.05.2020. 00:00)</vt:lpstr>
      <vt:lpstr>Alters- &amp; Geschlechtsverteilung: Todesfälle (Datenstand: 26.05.2020. 00:00)</vt:lpstr>
      <vt:lpstr>Todesfälle nach Altersgruppen; (Datenstand: 26.05.2020 00:00)</vt:lpstr>
      <vt:lpstr>Alter, Geschlecht, Anteil der Hospitalisierten und der Anteil der Verstorbenen nach Meldewoche (Datenstand 19.05.2020, 0:00 Uhr)</vt:lpstr>
      <vt:lpstr>Übermittelte Fälle nach Tätigkeit oder Betreuung in Einrichtungen; (Datenstand: 26.05.2020. 0:00)</vt:lpstr>
      <vt:lpstr>PowerPoint-Präsentation</vt:lpstr>
      <vt:lpstr>PowerPoint-Präsentation</vt:lpstr>
      <vt:lpstr>Übermittelte COVID-19-Fälle nach Expositionsort  (Datenstand: 13.05.2020, 0:00 Uhr)</vt:lpstr>
      <vt:lpstr>DIVI Intensivregister; (Datenstand: 26.05.2020, 9:15)</vt:lpstr>
      <vt:lpstr>DIVI Intensivregister; (Datenstand: 26.05.2020, 09:15)</vt:lpstr>
      <vt:lpstr>Aktuelle Mobilität (Datenstand 18.05.2020)</vt:lpstr>
      <vt:lpstr>Aktuelle Mobilität (Datenstand 18.05.2020)</vt:lpstr>
      <vt:lpstr>Anzahl Labortestungen (Datenstand 19.05.2020)</vt:lpstr>
      <vt:lpstr>PowerPoint-Präsentation</vt:lpstr>
      <vt:lpstr>Anteil der positiven Testungen nach Datum der Probenentnahme für Deutschland (Datenstand 19.05.2020)</vt:lpstr>
      <vt:lpstr>Anteil der positiven Testungen nach Datum der Probenentnahme und Bundesland (Datenstand 19.05.2020)</vt:lpstr>
      <vt:lpstr>AGI, Stand 20. KW</vt:lpstr>
      <vt:lpstr>GrippeWeb – KW 20</vt:lpstr>
      <vt:lpstr>AGInfluenza ARE-Konsultationen KW 20</vt:lpstr>
      <vt:lpstr>PowerPoint-Präsentation</vt:lpstr>
      <vt:lpstr>ICOSARI – KW 19</vt:lpstr>
      <vt:lpstr>ICOSARI – KW 20</vt:lpstr>
      <vt:lpstr>Mobilitätsanalyse (Mobility Change) von Google mit 6 Kategorien und auch nach Bundesland (Datenstand: 16.05.2020)</vt:lpstr>
      <vt:lpstr>Mobilitätsanalyse – Teil 2</vt:lpstr>
      <vt:lpstr>PowerPoint-Präsentation</vt:lpstr>
      <vt:lpstr>Besuche pro Notaufnahme</vt:lpstr>
      <vt:lpstr>Besuche pro Notaufnahme</vt:lpstr>
      <vt:lpstr>Situation Report – Besucheranzahl Gesamt &amp; nach Altersgruppen</vt:lpstr>
      <vt:lpstr>AKTIN- Syndromische Surveillance in Notaufnahmen</vt:lpstr>
      <vt:lpstr>Situation Report – Besucheranzahl nach Triage Level</vt:lpstr>
      <vt:lpstr>Exzessmortalität Deutschland (destatis)</vt:lpstr>
      <vt:lpstr>PowerPoint-Präsentation</vt:lpstr>
      <vt:lpstr>Daten für Deutschland</vt:lpstr>
      <vt:lpstr>EUROMOMO-Woche 20: Weekly Z-Score by country</vt:lpstr>
      <vt:lpstr>EUROMOMO-Woche 20: Weekly Z-Score by country</vt:lpstr>
      <vt:lpstr>PowerPoint-Präsentation</vt:lpstr>
      <vt:lpstr>PowerPoint-Präsentation</vt:lpstr>
      <vt:lpstr>PowerPoint-Präsentation</vt:lpstr>
      <vt:lpstr>PowerPoint-Präsentation</vt:lpstr>
      <vt:lpstr>PowerPoint-Präsentation</vt:lpstr>
      <vt:lpstr>COVID-Ausbruchgeschehen Landkreis Greiz (TH)</vt:lpstr>
      <vt:lpstr>Ausbruchsgeschehen auf Fleischverarbeitenden Betrieben : Landkreis Coesfeld (NW)</vt:lpstr>
      <vt:lpstr>Ausbruchsgeschehen auf Fleischverarbeitenden Betrieben:  Landkreis Enzkreis (BW)</vt:lpstr>
      <vt:lpstr>Ausbruchsgeschehen bei Mitarbeitern des DPD, Heinsberg </vt:lpstr>
      <vt:lpstr>COVID-19 Erkrankungen bei Fernfahrern </vt:lpstr>
      <vt:lpstr>Mein Schiff 3</vt:lpstr>
      <vt:lpstr>PowerPoint-Präsentation</vt:lpstr>
      <vt:lpstr>Detailinfos</vt:lpstr>
      <vt:lpstr>PowerPoint-Präsentation</vt:lpstr>
      <vt:lpstr>Amtshilfeersuchen I</vt:lpstr>
      <vt:lpstr>Amtshilfeersuchen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Schönfeld, Viktoria</cp:lastModifiedBy>
  <cp:revision>1816</cp:revision>
  <cp:lastPrinted>2020-05-26T06:14:43Z</cp:lastPrinted>
  <dcterms:created xsi:type="dcterms:W3CDTF">2015-11-02T12:29:13Z</dcterms:created>
  <dcterms:modified xsi:type="dcterms:W3CDTF">2020-05-26T08:19:02Z</dcterms:modified>
</cp:coreProperties>
</file>