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427" r:id="rId2"/>
    <p:sldId id="642" r:id="rId3"/>
    <p:sldId id="643" r:id="rId4"/>
    <p:sldId id="570" r:id="rId5"/>
    <p:sldId id="650" r:id="rId6"/>
    <p:sldId id="568" r:id="rId7"/>
    <p:sldId id="648" r:id="rId8"/>
    <p:sldId id="649" r:id="rId9"/>
    <p:sldId id="573" r:id="rId10"/>
    <p:sldId id="544" r:id="rId11"/>
  </p:sldIdLst>
  <p:sldSz cx="9144000" cy="6858000" type="screen4x3"/>
  <p:notesSz cx="6797675" cy="9928225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aas, Walter" initials="HW" lastIdx="10" clrIdx="0"/>
  <p:cmAuthor id="1" name="Buchholz, Udo" initials="BU" lastIdx="0" clrIdx="1"/>
  <p:cmAuthor id="2" name="Goerlitz, Luise" initials="GL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CC99"/>
    <a:srgbClr val="045AA6"/>
    <a:srgbClr val="367BB8"/>
    <a:srgbClr val="4D8AD2"/>
    <a:srgbClr val="D0D8E8"/>
    <a:srgbClr val="66A8DD"/>
    <a:srgbClr val="006EC7"/>
    <a:srgbClr val="E9EDF4"/>
    <a:srgbClr val="338B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48" autoAdjust="0"/>
    <p:restoredTop sz="89738" autoAdjust="0"/>
  </p:normalViewPr>
  <p:slideViewPr>
    <p:cSldViewPr snapToGrid="0" snapToObjects="1">
      <p:cViewPr>
        <p:scale>
          <a:sx n="100" d="100"/>
          <a:sy n="100" d="100"/>
        </p:scale>
        <p:origin x="-84" y="1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-3780" y="-1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27.05.2020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27.05.2020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886">
              <a:defRPr/>
            </a:pPr>
            <a:r>
              <a:rPr lang="de-DE" dirty="0"/>
              <a:t>Quelle: Ordner des aktuellen Lageberichts S:\</a:t>
            </a:r>
            <a:r>
              <a:rPr lang="de-DE" dirty="0" smtClean="0"/>
              <a:t>Projekte\RKI_nCoV-Lage\3.Kommunikation\3.7.Lageberichte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0930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897" indent="-228897" defTabSz="457792">
              <a:buFontTx/>
              <a:buAutoNum type="arabicPeriod"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0930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„NC_AGsges_Range7_ma4.emf“ </a:t>
            </a:r>
          </a:p>
          <a:p>
            <a:r>
              <a:rPr lang="de-DE" sz="1200" u="sng" strike="sng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S:\Projekte\RKI_nCoV-Lage\2.Themen\2.1.Epidemiologie\Nowcasting\Do-Files\pics\Surveillance\</a:t>
            </a:r>
          </a:p>
          <a:p>
            <a:r>
              <a:rPr lang="de-DE" dirty="0" smtClean="0"/>
              <a:t>S:\Projekte\RKI_nCoV-Lage\3.Kommunikation\3.7.Lageberichte\2020-05-13\Nowcast</a:t>
            </a:r>
          </a:p>
          <a:p>
            <a:r>
              <a:rPr lang="de-DE" dirty="0" smtClean="0"/>
              <a:t>Aus </a:t>
            </a:r>
            <a:r>
              <a:rPr lang="de-DE" dirty="0" err="1" smtClean="0"/>
              <a:t>Nowcasting</a:t>
            </a:r>
            <a:r>
              <a:rPr lang="de-DE" baseline="0" dirty="0" smtClean="0"/>
              <a:t> Bericht für Bundesländer kopieren (Nowcasting_BL.docx)</a:t>
            </a:r>
            <a:endParaRPr lang="de-DE" dirty="0" smtClean="0"/>
          </a:p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4780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886"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0930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886"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0930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de-DE" sz="1200" dirty="0" smtClean="0">
                <a:solidFill>
                  <a:schemeClr val="bg1"/>
                </a:solidFill>
              </a:rPr>
              <a:t>Nur Mittwochs: aus dem </a:t>
            </a:r>
            <a:r>
              <a:rPr lang="de-DE" sz="1200" dirty="0" err="1" smtClean="0">
                <a:solidFill>
                  <a:schemeClr val="bg1"/>
                </a:solidFill>
              </a:rPr>
              <a:t>Wochenbericht_Kapazitätserfassung</a:t>
            </a:r>
            <a:r>
              <a:rPr lang="de-DE" sz="1200" dirty="0" smtClean="0">
                <a:solidFill>
                  <a:schemeClr val="bg1"/>
                </a:solidFill>
              </a:rPr>
              <a:t> von </a:t>
            </a:r>
            <a:r>
              <a:rPr lang="de-DE" sz="1200" dirty="0" err="1" smtClean="0">
                <a:solidFill>
                  <a:schemeClr val="bg1"/>
                </a:solidFill>
              </a:rPr>
              <a:t>Epialert</a:t>
            </a:r>
            <a:r>
              <a:rPr lang="de-DE" sz="1200" baseline="0" dirty="0" smtClean="0">
                <a:solidFill>
                  <a:schemeClr val="bg1"/>
                </a:solidFill>
              </a:rPr>
              <a:t> ans BMG (vom Dienstag)</a:t>
            </a:r>
            <a:endParaRPr lang="de-DE" sz="1200" dirty="0" smtClean="0">
              <a:solidFill>
                <a:schemeClr val="bg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5049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Nur Mittwochs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391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6409267" y="118533"/>
            <a:ext cx="2411205" cy="927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0" y="1384875"/>
            <a:ext cx="8752360" cy="4355538"/>
          </a:xfrm>
          <a:prstGeom prst="rect">
            <a:avLst/>
          </a:prstGeom>
          <a:solidFill>
            <a:srgbClr val="006EC7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2264791"/>
            <a:ext cx="5124112" cy="2678578"/>
          </a:xfrm>
          <a:prstGeom prst="rect">
            <a:avLst/>
          </a:prstGeom>
          <a:solidFill>
            <a:srgbClr val="4D8AD2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34890" y="2267305"/>
            <a:ext cx="4504844" cy="1548940"/>
          </a:xfrm>
        </p:spPr>
        <p:txBody>
          <a:bodyPr lIns="252000" tIns="252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2015660"/>
            <a:ext cx="0" cy="3160410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2009669"/>
            <a:ext cx="0" cy="31664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4" y="2267304"/>
            <a:ext cx="395537" cy="2676064"/>
          </a:xfrm>
          <a:prstGeom prst="rect">
            <a:avLst/>
          </a:prstGeom>
          <a:solidFill>
            <a:srgbClr val="80A5DC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384300"/>
            <a:ext cx="3319463" cy="4356100"/>
          </a:xfrm>
        </p:spPr>
        <p:txBody>
          <a:bodyPr/>
          <a:lstStyle/>
          <a:p>
            <a:endParaRPr lang="de-DE"/>
          </a:p>
        </p:txBody>
      </p:sp>
      <p:sp>
        <p:nvSpPr>
          <p:cNvPr id="16" name="Rechteck 15"/>
          <p:cNvSpPr/>
          <p:nvPr userDrawn="1"/>
        </p:nvSpPr>
        <p:spPr>
          <a:xfrm>
            <a:off x="89647" y="64321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3816244"/>
            <a:ext cx="4503737" cy="1127125"/>
          </a:xfrm>
        </p:spPr>
        <p:txBody>
          <a:bodyPr lIns="252000" tIns="108000" rIns="252000" bIns="252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3" name="Bild 12" descr="RKI-Logo_RGB_P300C.tif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379" y="332655"/>
            <a:ext cx="2050093" cy="59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6409267" y="118533"/>
            <a:ext cx="2411205" cy="927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Bild 2" descr="PPT_Background_4zu3_RBGNE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" y="1384875"/>
            <a:ext cx="8746484" cy="4358640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2264791"/>
            <a:ext cx="5124112" cy="2678578"/>
          </a:xfrm>
          <a:prstGeom prst="rect">
            <a:avLst/>
          </a:prstGeom>
          <a:solidFill>
            <a:srgbClr val="4D8AD2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2015660"/>
            <a:ext cx="0" cy="3160410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2009669"/>
            <a:ext cx="0" cy="31664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hteck 1"/>
          <p:cNvSpPr/>
          <p:nvPr userDrawn="1"/>
        </p:nvSpPr>
        <p:spPr>
          <a:xfrm>
            <a:off x="89647" y="64321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3934890" y="2267305"/>
            <a:ext cx="4504844" cy="1548940"/>
          </a:xfrm>
        </p:spPr>
        <p:txBody>
          <a:bodyPr lIns="252000" tIns="252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3816244"/>
            <a:ext cx="4503737" cy="1127125"/>
          </a:xfrm>
        </p:spPr>
        <p:txBody>
          <a:bodyPr lIns="252000" tIns="108000" rIns="252000" bIns="252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2" name="Bild 11" descr="RKI-Logo_RGB_P300C.tif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379" y="332655"/>
            <a:ext cx="2050093" cy="594649"/>
          </a:xfrm>
          <a:prstGeom prst="rect">
            <a:avLst/>
          </a:prstGeom>
        </p:spPr>
      </p:pic>
      <p:sp>
        <p:nvSpPr>
          <p:cNvPr id="14" name="Rechteck 13"/>
          <p:cNvSpPr/>
          <p:nvPr userDrawn="1"/>
        </p:nvSpPr>
        <p:spPr>
          <a:xfrm>
            <a:off x="8748464" y="2267304"/>
            <a:ext cx="395537" cy="2676064"/>
          </a:xfrm>
          <a:prstGeom prst="rect">
            <a:avLst/>
          </a:prstGeom>
          <a:solidFill>
            <a:srgbClr val="80A5DC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/>
          <p:cNvSpPr>
            <a:spLocks noGrp="1"/>
          </p:cNvSpPr>
          <p:nvPr>
            <p:ph sz="quarter" idx="13"/>
          </p:nvPr>
        </p:nvSpPr>
        <p:spPr>
          <a:xfrm>
            <a:off x="457199" y="1155700"/>
            <a:ext cx="8092593" cy="530225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092592" cy="33855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27.05.2020</a:t>
            </a:r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4606442" y="1155699"/>
            <a:ext cx="3943350" cy="529590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Inhaltsplatzhalter 7"/>
          <p:cNvSpPr>
            <a:spLocks noGrp="1"/>
          </p:cNvSpPr>
          <p:nvPr>
            <p:ph sz="quarter" idx="14"/>
          </p:nvPr>
        </p:nvSpPr>
        <p:spPr>
          <a:xfrm>
            <a:off x="454844" y="1155699"/>
            <a:ext cx="3943350" cy="5295901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092592" cy="33855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smtClean="0"/>
              <a:t>27.05.2020</a:t>
            </a:r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27.05.2020</a:t>
            </a:r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0451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27.05.2020</a:t>
            </a:r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092592" cy="33855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199" y="1155700"/>
            <a:ext cx="8092593" cy="53022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5" y="6622713"/>
            <a:ext cx="1860421" cy="195750"/>
          </a:xfrm>
          <a:prstGeom prst="rect">
            <a:avLst/>
          </a:prstGeom>
        </p:spPr>
        <p:txBody>
          <a:bodyPr vert="horz" lIns="0" tIns="0" rIns="0" bIns="45720" rtlCol="0" anchor="t" anchorCtr="0"/>
          <a:lstStyle>
            <a:lvl1pPr algn="l">
              <a:defRPr sz="1200">
                <a:solidFill>
                  <a:srgbClr val="006EC7"/>
                </a:solidFill>
              </a:defRPr>
            </a:lvl1pPr>
          </a:lstStyle>
          <a:p>
            <a:r>
              <a:rPr lang="de-DE" smtClean="0"/>
              <a:t>27.05.2020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1" y="6622713"/>
            <a:ext cx="5182675" cy="195750"/>
          </a:xfrm>
          <a:prstGeom prst="rect">
            <a:avLst/>
          </a:prstGeom>
        </p:spPr>
        <p:txBody>
          <a:bodyPr vert="horz" lIns="0" tIns="0" rIns="0" bIns="45720" rtlCol="0" anchor="t" anchorCtr="0"/>
          <a:lstStyle>
            <a:lvl1pPr algn="l">
              <a:defRPr sz="1200">
                <a:solidFill>
                  <a:srgbClr val="006EC7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52920" y="6622713"/>
            <a:ext cx="496872" cy="195750"/>
          </a:xfrm>
          <a:prstGeom prst="rect">
            <a:avLst/>
          </a:prstGeom>
        </p:spPr>
        <p:txBody>
          <a:bodyPr vert="horz" lIns="0" tIns="0" rIns="0" bIns="45720" rtlCol="0" anchor="t" anchorCtr="0"/>
          <a:lstStyle>
            <a:lvl1pPr algn="ctr">
              <a:defRPr sz="1200">
                <a:solidFill>
                  <a:srgbClr val="006EC7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3" name="Gerade Verbindung 12"/>
          <p:cNvCxnSpPr/>
          <p:nvPr userDrawn="1"/>
        </p:nvCxnSpPr>
        <p:spPr>
          <a:xfrm>
            <a:off x="2594239" y="6628377"/>
            <a:ext cx="0" cy="229623"/>
          </a:xfrm>
          <a:prstGeom prst="line">
            <a:avLst/>
          </a:prstGeom>
          <a:ln w="6350">
            <a:solidFill>
              <a:srgbClr val="006E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 userDrawn="1"/>
        </p:nvCxnSpPr>
        <p:spPr>
          <a:xfrm>
            <a:off x="457200" y="6622713"/>
            <a:ext cx="0" cy="235287"/>
          </a:xfrm>
          <a:prstGeom prst="line">
            <a:avLst/>
          </a:prstGeom>
          <a:ln w="6350">
            <a:solidFill>
              <a:srgbClr val="006E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8564139" y="6636373"/>
            <a:ext cx="0" cy="221627"/>
          </a:xfrm>
          <a:prstGeom prst="line">
            <a:avLst/>
          </a:prstGeom>
          <a:ln w="6350">
            <a:solidFill>
              <a:srgbClr val="006E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Bild 14" descr="RKI-Logo_RGB_P300C.tif"/>
          <p:cNvPicPr>
            <a:picLocks noChangeAspect="1"/>
          </p:cNvPicPr>
          <p:nvPr userDrawn="1"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623" y="182309"/>
            <a:ext cx="1656184" cy="480392"/>
          </a:xfrm>
          <a:prstGeom prst="rect">
            <a:avLst/>
          </a:prstGeom>
        </p:spPr>
      </p:pic>
      <p:cxnSp>
        <p:nvCxnSpPr>
          <p:cNvPr id="17" name="Gerade Verbindung 16">
            <a:extLst>
              <a:ext uri="{FF2B5EF4-FFF2-40B4-BE49-F238E27FC236}">
                <a16:creationId xmlns="" xmlns:a16="http://schemas.microsoft.com/office/drawing/2014/main" id="{3D4E5546-5335-5647-A96F-CE3BCF4D161A}"/>
              </a:ext>
            </a:extLst>
          </p:cNvPr>
          <p:cNvCxnSpPr/>
          <p:nvPr userDrawn="1"/>
        </p:nvCxnSpPr>
        <p:spPr>
          <a:xfrm>
            <a:off x="8045635" y="6636373"/>
            <a:ext cx="0" cy="221627"/>
          </a:xfrm>
          <a:prstGeom prst="line">
            <a:avLst/>
          </a:prstGeom>
          <a:ln w="6350">
            <a:solidFill>
              <a:srgbClr val="006E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4" r:id="rId4"/>
    <p:sldLayoutId id="2147483661" r:id="rId5"/>
    <p:sldLayoutId id="2147483655" r:id="rId6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06EC7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06EC7"/>
        </a:buClr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06EC7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06EC7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06EC7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06EC7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27.05.2020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1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6829" y="597446"/>
            <a:ext cx="8670471" cy="1292662"/>
          </a:xfrm>
          <a:solidFill>
            <a:srgbClr val="045AA6"/>
          </a:solidFill>
        </p:spPr>
        <p:txBody>
          <a:bodyPr/>
          <a:lstStyle/>
          <a:p>
            <a:r>
              <a:rPr lang="de-DE" sz="2800" dirty="0" smtClean="0">
                <a:solidFill>
                  <a:schemeClr val="bg1"/>
                </a:solidFill>
              </a:rPr>
              <a:t>COVID-19: 		Lage National, 27.05.2020</a:t>
            </a:r>
            <a:br>
              <a:rPr lang="de-DE" sz="2800" dirty="0" smtClean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/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 smtClean="0">
                <a:solidFill>
                  <a:schemeClr val="bg1"/>
                </a:solidFill>
              </a:rPr>
              <a:t>Informationen für den Krisenstab</a:t>
            </a:r>
            <a:endParaRPr lang="de-DE" sz="2800" dirty="0">
              <a:solidFill>
                <a:schemeClr val="bg1"/>
              </a:solidFill>
            </a:endParaRPr>
          </a:p>
        </p:txBody>
      </p:sp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299561"/>
              </p:ext>
            </p:extLst>
          </p:nvPr>
        </p:nvGraphicFramePr>
        <p:xfrm>
          <a:off x="217439" y="2004786"/>
          <a:ext cx="8659861" cy="2646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5238"/>
                <a:gridCol w="1308633"/>
                <a:gridCol w="1417559"/>
                <a:gridCol w="1621027"/>
                <a:gridCol w="2247404"/>
              </a:tblGrid>
              <a:tr h="396910">
                <a:tc>
                  <a:txBody>
                    <a:bodyPr/>
                    <a:lstStyle/>
                    <a:p>
                      <a:pPr algn="l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Datenstand</a:t>
                      </a:r>
                    </a:p>
                  </a:txBody>
                  <a:tcPr>
                    <a:solidFill>
                      <a:srgbClr val="045AA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Anzahl</a:t>
                      </a:r>
                      <a:endParaRPr lang="de-DE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45AA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Änderung zum Vortag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45AA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 smtClean="0">
                          <a:solidFill>
                            <a:schemeClr val="bg1"/>
                          </a:solidFill>
                        </a:rPr>
                        <a:t>Inzidenz </a:t>
                      </a:r>
                      <a:r>
                        <a:rPr lang="de-DE" sz="1800" b="1" dirty="0" smtClean="0">
                          <a:solidFill>
                            <a:schemeClr val="bg1"/>
                          </a:solidFill>
                        </a:rPr>
                        <a:t>(Fälle/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dirty="0" smtClean="0">
                          <a:solidFill>
                            <a:schemeClr val="bg1"/>
                          </a:solidFill>
                        </a:rPr>
                        <a:t>100.000 </a:t>
                      </a:r>
                      <a:r>
                        <a:rPr lang="de-DE" sz="1800" b="1" dirty="0" err="1" smtClean="0">
                          <a:solidFill>
                            <a:schemeClr val="bg1"/>
                          </a:solidFill>
                        </a:rPr>
                        <a:t>Einw</a:t>
                      </a:r>
                      <a:r>
                        <a:rPr lang="de-DE" sz="1800" b="1" dirty="0" smtClean="0">
                          <a:solidFill>
                            <a:schemeClr val="bg1"/>
                          </a:solidFill>
                        </a:rPr>
                        <a:t>.)</a:t>
                      </a:r>
                    </a:p>
                  </a:txBody>
                  <a:tcPr anchor="ctr">
                    <a:solidFill>
                      <a:srgbClr val="045AA6"/>
                    </a:solidFill>
                  </a:tcPr>
                </a:tc>
              </a:tr>
              <a:tr h="396910">
                <a:tc>
                  <a:txBody>
                    <a:bodyPr/>
                    <a:lstStyle/>
                    <a:p>
                      <a:pPr algn="l"/>
                      <a:r>
                        <a:rPr lang="de-DE" b="1" dirty="0" smtClean="0">
                          <a:solidFill>
                            <a:schemeClr val="bg1"/>
                          </a:solidFill>
                        </a:rPr>
                        <a:t>25.05.2020</a:t>
                      </a:r>
                    </a:p>
                    <a:p>
                      <a:pPr algn="l"/>
                      <a:r>
                        <a:rPr lang="de-DE" b="1" dirty="0" smtClean="0">
                          <a:solidFill>
                            <a:schemeClr val="bg1"/>
                          </a:solidFill>
                        </a:rPr>
                        <a:t>0:00 Uhr</a:t>
                      </a:r>
                    </a:p>
                  </a:txBody>
                  <a:tcPr>
                    <a:solidFill>
                      <a:srgbClr val="045AA6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45A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Ganze Zahl</a:t>
                      </a:r>
                      <a:endParaRPr lang="de-DE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45A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Prozent</a:t>
                      </a:r>
                      <a:endParaRPr lang="de-DE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45AA6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45AA6"/>
                    </a:solidFill>
                  </a:tcPr>
                </a:tc>
              </a:tr>
              <a:tr h="402423"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Bestätigte Fälle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179.364</a:t>
                      </a:r>
                      <a:endParaRPr lang="de-DE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+362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+0,20%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216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402423"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Verstorbene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8.349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+47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+0,57%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de-DE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10,0</a:t>
                      </a:r>
                      <a:endParaRPr lang="de-DE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0D8E8"/>
                    </a:solidFill>
                  </a:tcPr>
                </a:tc>
              </a:tr>
              <a:tr h="402423"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Anteil Verstorbene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4,7%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402423"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Genesene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ca. 162.800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263698"/>
              </p:ext>
            </p:extLst>
          </p:nvPr>
        </p:nvGraphicFramePr>
        <p:xfrm>
          <a:off x="265066" y="4824186"/>
          <a:ext cx="3087734" cy="1519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4456"/>
                <a:gridCol w="630134"/>
                <a:gridCol w="1463144"/>
              </a:tblGrid>
              <a:tr h="673099">
                <a:tc>
                  <a:txBody>
                    <a:bodyPr/>
                    <a:lstStyle/>
                    <a:p>
                      <a:pPr algn="l"/>
                      <a:r>
                        <a:rPr lang="de-DE" sz="1200" dirty="0" smtClean="0">
                          <a:solidFill>
                            <a:schemeClr val="bg1"/>
                          </a:solidFill>
                        </a:rPr>
                        <a:t>DIVI</a:t>
                      </a:r>
                    </a:p>
                    <a:p>
                      <a:pPr algn="l"/>
                      <a:r>
                        <a:rPr lang="de-DE" sz="1200" dirty="0" smtClean="0">
                          <a:solidFill>
                            <a:schemeClr val="bg1"/>
                          </a:solidFill>
                        </a:rPr>
                        <a:t>Datenstand</a:t>
                      </a:r>
                    </a:p>
                    <a:p>
                      <a:pPr algn="l"/>
                      <a:r>
                        <a:rPr lang="de-DE" sz="1200" b="1" dirty="0" smtClean="0">
                          <a:solidFill>
                            <a:schemeClr val="bg1"/>
                          </a:solidFill>
                        </a:rPr>
                        <a:t>27.05.2020</a:t>
                      </a:r>
                    </a:p>
                  </a:txBody>
                  <a:tcPr>
                    <a:solidFill>
                      <a:srgbClr val="045A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Anzahl</a:t>
                      </a:r>
                      <a:endParaRPr lang="de-DE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45A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solidFill>
                            <a:schemeClr val="bg1"/>
                          </a:solidFill>
                        </a:rPr>
                        <a:t>Änderung </a:t>
                      </a:r>
                    </a:p>
                    <a:p>
                      <a:pPr algn="ctr"/>
                      <a:r>
                        <a:rPr lang="de-DE" sz="1200" dirty="0" smtClean="0">
                          <a:solidFill>
                            <a:schemeClr val="bg1"/>
                          </a:solidFill>
                        </a:rPr>
                        <a:t>zum Vortag</a:t>
                      </a:r>
                      <a:endParaRPr lang="de-DE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45AA6"/>
                    </a:solidFill>
                  </a:tcPr>
                </a:tc>
              </a:tr>
              <a:tr h="423182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Aktuell ITS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-58</a:t>
                      </a:r>
                    </a:p>
                  </a:txBody>
                  <a:tcPr anchor="ctr"/>
                </a:tc>
              </a:tr>
              <a:tr h="423182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        Beatmet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-43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Inhaltsplatzhalter 1"/>
          <p:cNvSpPr>
            <a:spLocks noGrp="1"/>
          </p:cNvSpPr>
          <p:nvPr>
            <p:ph sz="quarter" idx="13"/>
          </p:nvPr>
        </p:nvSpPr>
        <p:spPr>
          <a:xfrm>
            <a:off x="3885079" y="4076701"/>
            <a:ext cx="4782672" cy="236219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de-DE" sz="1600" b="1" dirty="0"/>
              <a:t>Schätzung der Reproduktionszahl (R)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1200" b="1" dirty="0"/>
              <a:t>(aus dem Lagebericht vom </a:t>
            </a:r>
            <a:r>
              <a:rPr lang="de-DE" sz="1200" b="1" dirty="0" smtClean="0"/>
              <a:t>26.05.2020</a:t>
            </a:r>
            <a:r>
              <a:rPr lang="de-DE" sz="1200" b="1" dirty="0"/>
              <a:t>)</a:t>
            </a:r>
          </a:p>
          <a:p>
            <a:r>
              <a:rPr lang="de-DE" sz="1200" b="1" dirty="0" smtClean="0">
                <a:solidFill>
                  <a:srgbClr val="045AA6"/>
                </a:solidFill>
              </a:rPr>
              <a:t>Schätzung der Reproduktionszahl (R):  </a:t>
            </a:r>
          </a:p>
          <a:p>
            <a:pPr lvl="1">
              <a:tabLst>
                <a:tab pos="1704975" algn="l"/>
              </a:tabLst>
            </a:pPr>
            <a:r>
              <a:rPr lang="de-DE" sz="1200" b="1" dirty="0" smtClean="0">
                <a:solidFill>
                  <a:srgbClr val="045AA6"/>
                </a:solidFill>
              </a:rPr>
              <a:t>26.05.2020: 		0,70 (95</a:t>
            </a:r>
            <a:r>
              <a:rPr lang="de-DE" sz="1200" b="1" dirty="0">
                <a:solidFill>
                  <a:srgbClr val="045AA6"/>
                </a:solidFill>
              </a:rPr>
              <a:t>%-</a:t>
            </a:r>
            <a:r>
              <a:rPr lang="de-DE" sz="1200" b="1" dirty="0" smtClean="0">
                <a:solidFill>
                  <a:srgbClr val="045AA6"/>
                </a:solidFill>
              </a:rPr>
              <a:t>Präzisionsintervall: 0,59 </a:t>
            </a:r>
            <a:r>
              <a:rPr lang="de-DE" sz="1200" b="1" dirty="0">
                <a:solidFill>
                  <a:srgbClr val="045AA6"/>
                </a:solidFill>
              </a:rPr>
              <a:t>– </a:t>
            </a:r>
            <a:r>
              <a:rPr lang="de-DE" sz="1200" b="1" dirty="0" smtClean="0">
                <a:solidFill>
                  <a:srgbClr val="045AA6"/>
                </a:solidFill>
              </a:rPr>
              <a:t>0,82) </a:t>
            </a:r>
          </a:p>
          <a:p>
            <a:pPr lvl="1">
              <a:spcBef>
                <a:spcPts val="300"/>
              </a:spcBef>
              <a:tabLst>
                <a:tab pos="1704975" algn="l"/>
              </a:tabLst>
            </a:pPr>
            <a:r>
              <a:rPr lang="de-DE" sz="1200" b="1" dirty="0" smtClean="0">
                <a:solidFill>
                  <a:srgbClr val="FF0000"/>
                </a:solidFill>
              </a:rPr>
              <a:t>27.05.2020:		</a:t>
            </a:r>
            <a:r>
              <a:rPr lang="de-DE" sz="1200" b="1" dirty="0">
                <a:solidFill>
                  <a:srgbClr val="FF0000"/>
                </a:solidFill>
              </a:rPr>
              <a:t>0,68 </a:t>
            </a:r>
            <a:r>
              <a:rPr lang="de-DE" sz="1200" b="1" dirty="0" smtClean="0">
                <a:solidFill>
                  <a:srgbClr val="FF0000"/>
                </a:solidFill>
              </a:rPr>
              <a:t>(95</a:t>
            </a:r>
            <a:r>
              <a:rPr lang="de-DE" sz="1200" b="1" dirty="0">
                <a:solidFill>
                  <a:srgbClr val="FF0000"/>
                </a:solidFill>
              </a:rPr>
              <a:t>%-Präzisionsintervall: </a:t>
            </a:r>
            <a:r>
              <a:rPr lang="de-DE" sz="1200" b="1" dirty="0" smtClean="0">
                <a:solidFill>
                  <a:srgbClr val="FF0000"/>
                </a:solidFill>
              </a:rPr>
              <a:t>0,57 – 0,79)</a:t>
            </a:r>
            <a:endParaRPr lang="de-DE" sz="1100" dirty="0" smtClean="0"/>
          </a:p>
          <a:p>
            <a:pPr marL="914400" lvl="2" indent="0">
              <a:spcBef>
                <a:spcPts val="300"/>
              </a:spcBef>
              <a:buNone/>
            </a:pPr>
            <a:endParaRPr lang="de-DE" sz="1050" dirty="0" smtClean="0"/>
          </a:p>
          <a:p>
            <a:pPr>
              <a:spcBef>
                <a:spcPts val="600"/>
              </a:spcBef>
            </a:pPr>
            <a:r>
              <a:rPr lang="de-DE" sz="1200" b="1" dirty="0" smtClean="0">
                <a:solidFill>
                  <a:srgbClr val="045AA6"/>
                </a:solidFill>
              </a:rPr>
              <a:t>Schätzung eines stabileren R (7-Tage-R):</a:t>
            </a:r>
          </a:p>
          <a:p>
            <a:pPr lvl="1">
              <a:spcBef>
                <a:spcPts val="300"/>
              </a:spcBef>
              <a:tabLst>
                <a:tab pos="1704975" algn="l"/>
              </a:tabLst>
            </a:pPr>
            <a:r>
              <a:rPr lang="de-DE" sz="1200" b="1" dirty="0" smtClean="0">
                <a:solidFill>
                  <a:srgbClr val="045AA6"/>
                </a:solidFill>
              </a:rPr>
              <a:t>26.05.2020: 		0,78 </a:t>
            </a:r>
            <a:r>
              <a:rPr lang="de-DE" sz="1200" b="1" dirty="0">
                <a:solidFill>
                  <a:srgbClr val="045AA6"/>
                </a:solidFill>
              </a:rPr>
              <a:t>(95%-Präzisionsintervall: </a:t>
            </a:r>
            <a:r>
              <a:rPr lang="de-DE" sz="1200" b="1" dirty="0" smtClean="0">
                <a:solidFill>
                  <a:srgbClr val="045AA6"/>
                </a:solidFill>
              </a:rPr>
              <a:t>0,72 </a:t>
            </a:r>
            <a:r>
              <a:rPr lang="de-DE" sz="1200" b="1" dirty="0">
                <a:solidFill>
                  <a:srgbClr val="045AA6"/>
                </a:solidFill>
              </a:rPr>
              <a:t>– </a:t>
            </a:r>
            <a:r>
              <a:rPr lang="de-DE" sz="1200" b="1" dirty="0" smtClean="0">
                <a:solidFill>
                  <a:srgbClr val="045AA6"/>
                </a:solidFill>
              </a:rPr>
              <a:t>0,84)</a:t>
            </a:r>
            <a:endParaRPr lang="de-DE" sz="1200" b="1" dirty="0">
              <a:solidFill>
                <a:srgbClr val="045AA6"/>
              </a:solidFill>
            </a:endParaRPr>
          </a:p>
          <a:p>
            <a:pPr lvl="1">
              <a:spcBef>
                <a:spcPts val="300"/>
              </a:spcBef>
              <a:tabLst>
                <a:tab pos="1704975" algn="l"/>
              </a:tabLst>
            </a:pPr>
            <a:r>
              <a:rPr lang="de-DE" sz="1200" b="1" dirty="0" smtClean="0">
                <a:solidFill>
                  <a:srgbClr val="FF0000"/>
                </a:solidFill>
              </a:rPr>
              <a:t>27.05.2020:    	    0,76 </a:t>
            </a:r>
            <a:r>
              <a:rPr lang="de-DE" sz="1200" b="1" dirty="0">
                <a:solidFill>
                  <a:srgbClr val="FF0000"/>
                </a:solidFill>
              </a:rPr>
              <a:t>(95%-Präzisionsintervall: 0,70 </a:t>
            </a:r>
            <a:r>
              <a:rPr lang="de-DE" sz="1200" b="1" dirty="0" smtClean="0">
                <a:solidFill>
                  <a:srgbClr val="FF0000"/>
                </a:solidFill>
              </a:rPr>
              <a:t>– 0,81)</a:t>
            </a:r>
            <a:endParaRPr lang="de-DE" sz="1400" dirty="0">
              <a:solidFill>
                <a:srgbClr val="FF0000"/>
              </a:solidFill>
            </a:endParaRPr>
          </a:p>
          <a:p>
            <a:pPr marL="742950" lvl="2" indent="-342900"/>
            <a:endParaRPr lang="de-DE" sz="1400" dirty="0"/>
          </a:p>
          <a:p>
            <a:pPr marL="742950" lvl="2" indent="-342900"/>
            <a:endParaRPr lang="de-DE" sz="1400" dirty="0" smtClean="0"/>
          </a:p>
          <a:p>
            <a:pPr lvl="2"/>
            <a:endParaRPr lang="de-DE" sz="1400" dirty="0"/>
          </a:p>
          <a:p>
            <a:pPr lvl="1"/>
            <a:endParaRPr lang="de-DE" sz="1600" dirty="0" smtClean="0"/>
          </a:p>
          <a:p>
            <a:pPr lvl="1"/>
            <a:endParaRPr lang="de-DE" sz="1600" dirty="0" smtClean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28349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Anzahl Labortestungen </a:t>
            </a:r>
            <a:r>
              <a:rPr lang="de-DE" sz="1400" dirty="0" smtClean="0"/>
              <a:t>(Datenstand 19.05.2020)</a:t>
            </a:r>
            <a:endParaRPr lang="de-DE" sz="14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27.05.2020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86746" y="5901444"/>
            <a:ext cx="8342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In KW 20  gaben 27 Labore einen Rückstau von insgesamt  1379 abzuarbeitenden Proben an. 36 Labore nannten Lieferschwierigkeiten für Reagenzien</a:t>
            </a:r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796198"/>
              </p:ext>
            </p:extLst>
          </p:nvPr>
        </p:nvGraphicFramePr>
        <p:xfrm>
          <a:off x="286746" y="1066752"/>
          <a:ext cx="5834380" cy="28040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4135"/>
                <a:gridCol w="1170305"/>
                <a:gridCol w="1292860"/>
                <a:gridCol w="2037080"/>
              </a:tblGrid>
              <a:tr h="202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KW</a:t>
                      </a:r>
                      <a:endParaRPr lang="de-DE" sz="11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Anzahl Testungen</a:t>
                      </a:r>
                      <a:endParaRPr lang="de-DE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Positiv getestet</a:t>
                      </a:r>
                      <a:endParaRPr lang="de-DE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Anzahl übermittelnde Labore</a:t>
                      </a:r>
                      <a:endParaRPr lang="de-DE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1135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Bis einschließlich KW10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124.716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3.892 (3,1%)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90</a:t>
                      </a:r>
                    </a:p>
                  </a:txBody>
                  <a:tcPr marL="9525" marR="9525" marT="9525" marB="0" anchor="ctr"/>
                </a:tc>
              </a:tr>
              <a:tr h="191135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127.457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7.582 (5,9%)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114</a:t>
                      </a:r>
                    </a:p>
                  </a:txBody>
                  <a:tcPr marL="9525" marR="9525" marT="9525" marB="0" anchor="ctr"/>
                </a:tc>
              </a:tr>
              <a:tr h="191135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348.619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23.820 (6,8%)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152</a:t>
                      </a:r>
                    </a:p>
                  </a:txBody>
                  <a:tcPr marL="9525" marR="9525" marT="9525" marB="0" anchor="ctr"/>
                </a:tc>
              </a:tr>
              <a:tr h="191135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361.515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31.414 (8,7%)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151</a:t>
                      </a:r>
                    </a:p>
                  </a:txBody>
                  <a:tcPr marL="9525" marR="9525" marT="9525" marB="0" anchor="ctr"/>
                </a:tc>
              </a:tr>
              <a:tr h="191135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408.348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36.885 (9,0%)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154</a:t>
                      </a:r>
                    </a:p>
                  </a:txBody>
                  <a:tcPr marL="9525" marR="9525" marT="9525" marB="0" anchor="ctr"/>
                </a:tc>
              </a:tr>
              <a:tr h="191135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379.233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30.728 (8,1%)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163</a:t>
                      </a:r>
                    </a:p>
                  </a:txBody>
                  <a:tcPr marL="9525" marR="9525" marT="9525" marB="0" anchor="ctr"/>
                </a:tc>
              </a:tr>
              <a:tr h="191135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330.027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21.993 (6,7%)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167</a:t>
                      </a:r>
                    </a:p>
                  </a:txBody>
                  <a:tcPr marL="9525" marR="9525" marT="9525" marB="0" anchor="ctr"/>
                </a:tc>
              </a:tr>
              <a:tr h="191135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361.999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18.052 (5,0%)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177</a:t>
                      </a:r>
                    </a:p>
                  </a:txBody>
                  <a:tcPr marL="9525" marR="9525" marT="9525" marB="0" anchor="ctr"/>
                </a:tc>
              </a:tr>
              <a:tr h="191135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325.259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12.585 (3,9%)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174</a:t>
                      </a:r>
                    </a:p>
                  </a:txBody>
                  <a:tcPr marL="9525" marR="9525" marT="9525" marB="0" anchor="ctr"/>
                </a:tc>
              </a:tr>
              <a:tr h="191135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402.044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10.746 (2,7%)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181</a:t>
                      </a:r>
                    </a:p>
                  </a:txBody>
                  <a:tcPr marL="9525" marR="9525" marT="9525" marB="0" anchor="ctr"/>
                </a:tc>
              </a:tr>
              <a:tr h="191135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de-DE" sz="11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425.842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7.060 (1,7%)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176</a:t>
                      </a:r>
                    </a:p>
                  </a:txBody>
                  <a:tcPr marL="9525" marR="9525" marT="9525" marB="0" anchor="ctr"/>
                </a:tc>
              </a:tr>
              <a:tr h="1911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Summe</a:t>
                      </a:r>
                      <a:endParaRPr lang="de-DE" sz="11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3.595.059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204.757 (5,7%)</a:t>
                      </a:r>
                      <a:endParaRPr lang="de-DE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100" b="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821371"/>
              </p:ext>
            </p:extLst>
          </p:nvPr>
        </p:nvGraphicFramePr>
        <p:xfrm>
          <a:off x="286746" y="4251436"/>
          <a:ext cx="7984964" cy="15563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4169"/>
                <a:gridCol w="648481"/>
                <a:gridCol w="600969"/>
                <a:gridCol w="600969"/>
                <a:gridCol w="600969"/>
                <a:gridCol w="600969"/>
                <a:gridCol w="600969"/>
                <a:gridCol w="600969"/>
                <a:gridCol w="601625"/>
                <a:gridCol w="601625"/>
                <a:gridCol w="601625"/>
                <a:gridCol w="601625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KW, für die die Angabe prognostisch erfolgt ist: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KW11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KW12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KW13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KW14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KW15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KW16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KW17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KW18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KW19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KW20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KW21</a:t>
                      </a:r>
                      <a:endParaRPr lang="de-DE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</a:rPr>
                        <a:t>Anzahl übermittelnde Labore</a:t>
                      </a:r>
                      <a:endParaRPr lang="de-DE" sz="11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136</a:t>
                      </a: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Testkapazität pro Tag</a:t>
                      </a:r>
                      <a:endParaRPr lang="de-DE" sz="11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7.115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31.010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64.725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103.515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116.655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123.304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136.064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141.815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153.698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157.150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159.418</a:t>
                      </a:r>
                    </a:p>
                  </a:txBody>
                  <a:tcPr marL="9525" marR="9525" marT="9525" marB="0" anchor="b"/>
                </a:tc>
              </a:tr>
              <a:tr h="571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</a:rPr>
                        <a:t>Neu ab KW15: wöchentliche Kapazität anhand von Wochenarbeitstagen</a:t>
                      </a:r>
                      <a:endParaRPr lang="de-DE" sz="11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730.156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818.426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860.494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964.962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1.038.223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1.050.676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2" name="Rechteck 1"/>
          <p:cNvSpPr/>
          <p:nvPr/>
        </p:nvSpPr>
        <p:spPr>
          <a:xfrm>
            <a:off x="1876425" y="1666875"/>
            <a:ext cx="6395285" cy="36766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smtClean="0">
                <a:solidFill>
                  <a:srgbClr val="FF0000"/>
                </a:solidFill>
              </a:rPr>
              <a:t>Aktualisierte Zahlen noch </a:t>
            </a:r>
            <a:r>
              <a:rPr lang="de-DE" sz="3600" smtClean="0">
                <a:solidFill>
                  <a:srgbClr val="FF0000"/>
                </a:solidFill>
              </a:rPr>
              <a:t>nicht verfügbar!</a:t>
            </a:r>
          </a:p>
          <a:p>
            <a:pPr algn="ctr"/>
            <a:r>
              <a:rPr lang="de-DE" sz="3600" dirty="0" smtClean="0">
                <a:solidFill>
                  <a:srgbClr val="FF0000"/>
                </a:solidFill>
              </a:rPr>
              <a:t>(Probleme mit Voxco)</a:t>
            </a:r>
            <a:endParaRPr lang="de-DE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11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2699791" y="6622713"/>
            <a:ext cx="5182675" cy="19575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052920" y="6622713"/>
            <a:ext cx="496872" cy="195750"/>
          </a:xfrm>
          <a:prstGeom prst="rect">
            <a:avLst/>
          </a:prstGeom>
        </p:spPr>
        <p:txBody>
          <a:bodyPr/>
          <a:lstStyle/>
          <a:p>
            <a:fld id="{162A217B-ED1C-D84B-8478-63C77FA79618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5681859" y="6539459"/>
            <a:ext cx="2371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 smtClean="0"/>
              <a:t>Stand: 25.05.2020 00:00 Uhr</a:t>
            </a:r>
            <a:endParaRPr lang="de-DE" sz="1400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464046"/>
              </p:ext>
            </p:extLst>
          </p:nvPr>
        </p:nvGraphicFramePr>
        <p:xfrm>
          <a:off x="172719" y="975360"/>
          <a:ext cx="8798560" cy="4996762"/>
        </p:xfrm>
        <a:graphic>
          <a:graphicData uri="http://schemas.openxmlformats.org/drawingml/2006/table">
            <a:tbl>
              <a:tblPr/>
              <a:tblGrid>
                <a:gridCol w="1861362"/>
                <a:gridCol w="1063635"/>
                <a:gridCol w="787499"/>
                <a:gridCol w="1084090"/>
                <a:gridCol w="1032954"/>
                <a:gridCol w="1202177"/>
                <a:gridCol w="846139"/>
                <a:gridCol w="920704"/>
              </a:tblGrid>
              <a:tr h="44631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Bundesland</a:t>
                      </a:r>
                    </a:p>
                  </a:txBody>
                  <a:tcPr marL="9141" marR="9141" marT="9141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Fälle kumulativ</a:t>
                      </a:r>
                    </a:p>
                  </a:txBody>
                  <a:tcPr marL="9141" marR="9141" marT="91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Differenz Vortag</a:t>
                      </a:r>
                    </a:p>
                  </a:txBody>
                  <a:tcPr marL="9141" marR="9141" marT="914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Fälle kumulativ/ 100.000 </a:t>
                      </a:r>
                      <a:r>
                        <a:rPr lang="de-DE" sz="1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Einw</a:t>
                      </a:r>
                      <a:r>
                        <a:rPr lang="de-DE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</a:txBody>
                  <a:tcPr marL="9141" marR="9141" marT="914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Fälle in den letzten 7 Tagen</a:t>
                      </a:r>
                    </a:p>
                  </a:txBody>
                  <a:tcPr marL="9141" marR="9141" marT="91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7-Tage-Inzidenz</a:t>
                      </a:r>
                    </a:p>
                  </a:txBody>
                  <a:tcPr marL="9141" marR="9141" marT="914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Todesfälle</a:t>
                      </a:r>
                    </a:p>
                  </a:txBody>
                  <a:tcPr marL="9141" marR="9141" marT="91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Todesfälle/ 100.000 </a:t>
                      </a:r>
                      <a:r>
                        <a:rPr lang="de-DE" sz="1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Einw</a:t>
                      </a:r>
                      <a:r>
                        <a:rPr lang="de-DE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</a:txBody>
                  <a:tcPr marL="9141" marR="9141" marT="9141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24448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Baden-Württemberg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41" marR="9141" marT="9141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34.500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1.724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15,6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4448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Bayern</a:t>
                      </a:r>
                    </a:p>
                  </a:txBody>
                  <a:tcPr marL="9141" marR="9141" marT="9141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46.458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631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2.404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18,4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48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Berlin</a:t>
                      </a:r>
                    </a:p>
                  </a:txBody>
                  <a:tcPr marL="9141" marR="9141" marT="9141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6.673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178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193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4448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Brandenburg</a:t>
                      </a:r>
                    </a:p>
                  </a:txBody>
                  <a:tcPr marL="9141" marR="9141" marT="9141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3.246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6,1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48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Bremen</a:t>
                      </a:r>
                    </a:p>
                  </a:txBody>
                  <a:tcPr marL="9141" marR="9141" marT="9141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1.322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194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9,5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6,1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4448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Hamburg</a:t>
                      </a:r>
                    </a:p>
                  </a:txBody>
                  <a:tcPr marL="9141" marR="9141" marT="9141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5.072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13,1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48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Hessen</a:t>
                      </a:r>
                    </a:p>
                  </a:txBody>
                  <a:tcPr marL="9141" marR="9141" marT="9141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9.860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157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7,4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4448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Mecklenburg-Vorpommern</a:t>
                      </a:r>
                    </a:p>
                  </a:txBody>
                  <a:tcPr marL="9141" marR="9141" marT="9141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760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0,6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48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Niedersachsen</a:t>
                      </a:r>
                    </a:p>
                  </a:txBody>
                  <a:tcPr marL="9141" marR="9141" marT="9141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11.678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146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7,2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4448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Nordrhein-Westfalen</a:t>
                      </a:r>
                    </a:p>
                  </a:txBody>
                  <a:tcPr marL="9141" marR="9141" marT="9141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37.541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146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712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1.577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8,8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48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Rheinland-Pfalz</a:t>
                      </a:r>
                    </a:p>
                  </a:txBody>
                  <a:tcPr marL="9141" marR="9141" marT="9141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6.611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162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4448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Saarland</a:t>
                      </a:r>
                    </a:p>
                  </a:txBody>
                  <a:tcPr marL="9141" marR="9141" marT="9141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2.730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276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16,2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48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Sachsen</a:t>
                      </a:r>
                    </a:p>
                  </a:txBody>
                  <a:tcPr marL="9141" marR="9141" marT="9141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5.247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1,7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4448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Sachsen-Anhalt</a:t>
                      </a:r>
                    </a:p>
                  </a:txBody>
                  <a:tcPr marL="9141" marR="9141" marT="9141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1.698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77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0,5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48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Schleswig-Holstein</a:t>
                      </a:r>
                    </a:p>
                  </a:txBody>
                  <a:tcPr marL="9141" marR="9141" marT="9141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3.070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4448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Thüringen</a:t>
                      </a:r>
                    </a:p>
                  </a:txBody>
                  <a:tcPr marL="9141" marR="9141" marT="9141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2.898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48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Gesamt</a:t>
                      </a:r>
                    </a:p>
                  </a:txBody>
                  <a:tcPr marL="9141" marR="9141" marT="9141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179.364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362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2.887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8.349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de-DE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10,0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sp>
        <p:nvSpPr>
          <p:cNvPr id="8" name="Titel 1"/>
          <p:cNvSpPr txBox="1">
            <a:spLocks/>
          </p:cNvSpPr>
          <p:nvPr/>
        </p:nvSpPr>
        <p:spPr>
          <a:xfrm>
            <a:off x="222249" y="451217"/>
            <a:ext cx="6784521" cy="307777"/>
          </a:xfrm>
          <a:prstGeom prst="rect">
            <a:avLst/>
          </a:prstGeom>
          <a:solidFill>
            <a:srgbClr val="045AA6"/>
          </a:solidFill>
        </p:spPr>
        <p:txBody>
          <a:bodyPr vert="horz" lIns="72000" tIns="0" rIns="0" bIns="0" rtlCol="0" anchor="t" anchorCtr="0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rgbClr val="006EC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de-DE" sz="2000" dirty="0" smtClean="0">
                <a:solidFill>
                  <a:schemeClr val="bg1"/>
                </a:solidFill>
              </a:rPr>
              <a:t>Fälle und Todesfälle pro Bundesland </a:t>
            </a:r>
            <a:r>
              <a:rPr lang="de-DE" sz="1400" dirty="0" smtClean="0">
                <a:solidFill>
                  <a:schemeClr val="bg1"/>
                </a:solidFill>
              </a:rPr>
              <a:t>(Datenstand: 27.05.2020. 00:00)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27.05.2020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830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>
          <a:xfrm>
            <a:off x="457199" y="709114"/>
            <a:ext cx="8092593" cy="53022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27.05.2020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236763" y="481254"/>
            <a:ext cx="7816157" cy="630942"/>
          </a:xfrm>
          <a:prstGeom prst="rect">
            <a:avLst/>
          </a:prstGeom>
          <a:solidFill>
            <a:srgbClr val="045AA6"/>
          </a:solidFill>
        </p:spPr>
        <p:txBody>
          <a:bodyPr vert="horz" wrap="square" lIns="72000" tIns="0" rIns="0" bIns="0" rtlCol="0" anchor="t" anchorCtr="0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rgbClr val="006EC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de-DE" sz="2000" dirty="0" err="1" smtClean="0">
                <a:solidFill>
                  <a:schemeClr val="bg1"/>
                </a:solidFill>
              </a:rPr>
              <a:t>Nowcasting</a:t>
            </a:r>
            <a:r>
              <a:rPr lang="de-DE" sz="2000" dirty="0" smtClean="0">
                <a:solidFill>
                  <a:schemeClr val="bg1"/>
                </a:solidFill>
              </a:rPr>
              <a:t>  - Schätzung der Reproduktionszahl (R) </a:t>
            </a:r>
          </a:p>
          <a:p>
            <a:pPr>
              <a:spcBef>
                <a:spcPts val="600"/>
              </a:spcBef>
            </a:pPr>
            <a:r>
              <a:rPr lang="de-DE" sz="1600" dirty="0" smtClean="0">
                <a:solidFill>
                  <a:schemeClr val="bg1"/>
                </a:solidFill>
              </a:rPr>
              <a:t>(aus dem Bericht an die Bundesländer vom 26.05.2020)</a:t>
            </a:r>
            <a:endParaRPr lang="de-DE" sz="16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724025"/>
            <a:ext cx="8175314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709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27.05.2020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236765" y="166413"/>
            <a:ext cx="6784521" cy="338554"/>
          </a:xfrm>
          <a:prstGeom prst="rect">
            <a:avLst/>
          </a:prstGeom>
          <a:solidFill>
            <a:srgbClr val="045AA6"/>
          </a:solidFill>
        </p:spPr>
        <p:txBody>
          <a:bodyPr vert="horz" lIns="72000" tIns="0" rIns="0" bIns="0" rtlCol="0" anchor="t" anchorCtr="0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rgbClr val="006EC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de-DE" sz="2000" smtClean="0">
                <a:solidFill>
                  <a:schemeClr val="bg1"/>
                </a:solidFill>
              </a:rPr>
              <a:t>Geographische Verteilung in Deutschland: 7-Tage-Inzidenz </a:t>
            </a:r>
            <a:endParaRPr lang="de-DE" sz="2000" dirty="0">
              <a:solidFill>
                <a:schemeClr val="bg1"/>
              </a:solidFill>
            </a:endParaRPr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710755"/>
              </p:ext>
            </p:extLst>
          </p:nvPr>
        </p:nvGraphicFramePr>
        <p:xfrm>
          <a:off x="236765" y="519637"/>
          <a:ext cx="6784521" cy="8534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73528"/>
                <a:gridCol w="6310993"/>
              </a:tblGrid>
              <a:tr h="225513"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=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2.887</a:t>
                      </a:r>
                      <a:endParaRPr lang="de-D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de-DE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LK </a:t>
                      </a:r>
                      <a:r>
                        <a:rPr lang="de-DE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mit </a:t>
                      </a:r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7-Tages-Inzidenz  </a:t>
                      </a:r>
                      <a:r>
                        <a:rPr lang="de-DE" sz="1200" b="1" dirty="0" smtClean="0">
                          <a:solidFill>
                            <a:schemeClr val="tx1"/>
                          </a:solidFill>
                        </a:rPr>
                        <a:t>51-100 </a:t>
                      </a:r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Fälle/100.000 </a:t>
                      </a:r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Einw</a:t>
                      </a:r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de-DE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E9EDF4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LK </a:t>
                      </a:r>
                      <a:r>
                        <a:rPr lang="de-DE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mit </a:t>
                      </a:r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7-Tages-Inzidenz  </a:t>
                      </a:r>
                      <a:r>
                        <a:rPr lang="de-DE" sz="1200" b="1" dirty="0" smtClean="0">
                          <a:solidFill>
                            <a:schemeClr val="tx1"/>
                          </a:solidFill>
                        </a:rPr>
                        <a:t>101-500</a:t>
                      </a:r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 Fälle/100.000 </a:t>
                      </a:r>
                      <a:r>
                        <a:rPr lang="de-DE" sz="1200" dirty="0" err="1" smtClean="0">
                          <a:solidFill>
                            <a:schemeClr val="tx1"/>
                          </a:solidFill>
                        </a:rPr>
                        <a:t>Einw</a:t>
                      </a:r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de-DE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2" name="Fußzeilenplatzhalt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86" y="1373078"/>
            <a:ext cx="7380170" cy="5249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339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27.05.2020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13" y="1155700"/>
            <a:ext cx="7499049" cy="53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83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17" y="813888"/>
            <a:ext cx="7447792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27.05.2020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254017" y="198335"/>
            <a:ext cx="7461233" cy="615553"/>
          </a:xfrm>
          <a:prstGeom prst="rect">
            <a:avLst/>
          </a:prstGeom>
          <a:solidFill>
            <a:srgbClr val="045AA6"/>
          </a:solidFill>
        </p:spPr>
        <p:txBody>
          <a:bodyPr vert="horz" lIns="72000" tIns="0" rIns="0" bIns="0" rtlCol="0" anchor="t" anchorCtr="0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rgbClr val="006EC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de-DE" sz="2000" dirty="0">
                <a:solidFill>
                  <a:schemeClr val="bg1"/>
                </a:solidFill>
              </a:rPr>
              <a:t>Landkreise mit 7-Tage-Inzidenzen </a:t>
            </a:r>
            <a:r>
              <a:rPr lang="de-DE" sz="2000" dirty="0" smtClean="0">
                <a:solidFill>
                  <a:schemeClr val="bg1"/>
                </a:solidFill>
              </a:rPr>
              <a:t>mit</a:t>
            </a:r>
            <a:br>
              <a:rPr lang="de-DE" sz="2000" dirty="0" smtClean="0">
                <a:solidFill>
                  <a:schemeClr val="bg1"/>
                </a:solidFill>
              </a:rPr>
            </a:br>
            <a:r>
              <a:rPr lang="de-DE" sz="2000" dirty="0" smtClean="0">
                <a:solidFill>
                  <a:schemeClr val="bg1"/>
                </a:solidFill>
              </a:rPr>
              <a:t>&gt;50 bzw. &gt;35 Fälle </a:t>
            </a:r>
            <a:r>
              <a:rPr lang="de-DE" sz="2000" dirty="0">
                <a:solidFill>
                  <a:schemeClr val="bg1"/>
                </a:solidFill>
              </a:rPr>
              <a:t>pro 100.000 </a:t>
            </a:r>
            <a:r>
              <a:rPr lang="de-DE" sz="2000" dirty="0" smtClean="0">
                <a:solidFill>
                  <a:schemeClr val="bg1"/>
                </a:solidFill>
              </a:rPr>
              <a:t>Einwohner</a:t>
            </a:r>
            <a:endParaRPr lang="de-DE" sz="2000" dirty="0">
              <a:solidFill>
                <a:schemeClr val="bg1"/>
              </a:solidFill>
            </a:endParaRPr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669713"/>
              </p:ext>
            </p:extLst>
          </p:nvPr>
        </p:nvGraphicFramePr>
        <p:xfrm>
          <a:off x="3712999" y="5273675"/>
          <a:ext cx="5298234" cy="889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560"/>
                <a:gridCol w="915516"/>
                <a:gridCol w="390525"/>
                <a:gridCol w="3829633"/>
              </a:tblGrid>
              <a:tr h="2222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</a:rPr>
                        <a:t> </a:t>
                      </a:r>
                      <a:endParaRPr lang="de-DE" sz="110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Landkreis</a:t>
                      </a:r>
                      <a:endParaRPr lang="de-DE" sz="110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BL</a:t>
                      </a:r>
                      <a:endParaRPr lang="de-DE" sz="110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Anmerkungen</a:t>
                      </a:r>
                      <a:endParaRPr lang="de-DE" sz="110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4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 </a:t>
                      </a:r>
                      <a:endParaRPr lang="de-DE" sz="110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SK Regensburg</a:t>
                      </a:r>
                      <a:endParaRPr lang="de-DE" sz="110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BY</a:t>
                      </a:r>
                      <a:endParaRPr lang="de-DE" sz="110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Ausbruch in Gemeinschaftsunterkunft für Asylsuchende, Reihentestungen</a:t>
                      </a:r>
                      <a:endParaRPr lang="de-DE" sz="110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22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 </a:t>
                      </a:r>
                      <a:endParaRPr lang="de-DE" sz="110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LK Lichtenfels</a:t>
                      </a:r>
                      <a:endParaRPr lang="de-DE" sz="110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BY</a:t>
                      </a:r>
                      <a:endParaRPr lang="de-DE" sz="110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</a:rPr>
                        <a:t>Ausbruch in Pflegeheim mit &gt; 20 </a:t>
                      </a:r>
                      <a:r>
                        <a:rPr lang="de-DE" sz="1000" dirty="0" smtClean="0">
                          <a:effectLst/>
                        </a:rPr>
                        <a:t>Fällen</a:t>
                      </a:r>
                      <a:endParaRPr lang="de-DE" sz="110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704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27.05.2020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1072" y="503309"/>
            <a:ext cx="7088403" cy="830997"/>
          </a:xfrm>
          <a:solidFill>
            <a:srgbClr val="045AA6"/>
          </a:solidFill>
        </p:spPr>
        <p:txBody>
          <a:bodyPr lIns="72000"/>
          <a:lstStyle/>
          <a:p>
            <a:pPr>
              <a:spcBef>
                <a:spcPts val="600"/>
              </a:spcBef>
            </a:pPr>
            <a:r>
              <a:rPr lang="de-DE" sz="2000" dirty="0" smtClean="0">
                <a:solidFill>
                  <a:schemeClr val="bg1"/>
                </a:solidFill>
              </a:rPr>
              <a:t>Aktuelle Ausbrüche (</a:t>
            </a:r>
            <a:r>
              <a:rPr lang="de-DE" sz="2000" dirty="0">
                <a:solidFill>
                  <a:schemeClr val="bg1"/>
                </a:solidFill>
              </a:rPr>
              <a:t>I</a:t>
            </a:r>
            <a:r>
              <a:rPr lang="de-DE" sz="2000" dirty="0" smtClean="0">
                <a:solidFill>
                  <a:schemeClr val="bg1"/>
                </a:solidFill>
              </a:rPr>
              <a:t>nfos aus den Landesbehörden/Landkreisen)</a:t>
            </a:r>
            <a:br>
              <a:rPr lang="de-DE" sz="2000" dirty="0" smtClean="0">
                <a:solidFill>
                  <a:schemeClr val="bg1"/>
                </a:solidFill>
              </a:rPr>
            </a:br>
            <a:r>
              <a:rPr lang="de-DE" sz="1400" dirty="0" smtClean="0">
                <a:solidFill>
                  <a:schemeClr val="bg1"/>
                </a:solidFill>
              </a:rPr>
              <a:t>(Datenstand</a:t>
            </a:r>
            <a:r>
              <a:rPr lang="de-DE" sz="1400" dirty="0">
                <a:solidFill>
                  <a:schemeClr val="bg1"/>
                </a:solidFill>
              </a:rPr>
              <a:t>: </a:t>
            </a:r>
            <a:r>
              <a:rPr lang="de-DE" sz="1400" dirty="0" smtClean="0">
                <a:solidFill>
                  <a:schemeClr val="bg1"/>
                </a:solidFill>
              </a:rPr>
              <a:t>26.05.2020)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41072" y="1333500"/>
            <a:ext cx="8574303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Restaurantausbruch LK Leer, NI</a:t>
            </a:r>
          </a:p>
          <a:p>
            <a:r>
              <a:rPr lang="de-DE" sz="1400" b="1" u="sng" dirty="0" smtClean="0"/>
              <a:t>(Stand 26.05.2020, 17:00 Uhr) </a:t>
            </a:r>
            <a:r>
              <a:rPr lang="de-DE" sz="1400" b="1" u="sng" dirty="0">
                <a:sym typeface="Wingdings" panose="05000000000000000000" pitchFamily="2" charset="2"/>
              </a:rPr>
              <a:t> </a:t>
            </a:r>
            <a:r>
              <a:rPr lang="de-DE" sz="1400" b="1" u="sng" dirty="0" smtClean="0">
                <a:sym typeface="Wingdings" panose="05000000000000000000" pitchFamily="2" charset="2"/>
              </a:rPr>
              <a:t>Presseservice Landkreis Leer</a:t>
            </a:r>
            <a:r>
              <a:rPr lang="de-DE" sz="1400" b="1" u="sng" dirty="0" smtClean="0"/>
              <a:t>: </a:t>
            </a:r>
            <a:endParaRPr lang="de-DE" sz="1400" b="1" u="sng" dirty="0"/>
          </a:p>
          <a:p>
            <a:r>
              <a:rPr lang="de-DE" dirty="0" smtClean="0"/>
              <a:t>Im </a:t>
            </a:r>
            <a:r>
              <a:rPr lang="de-DE" dirty="0"/>
              <a:t>LK Leer kam es zu einer Häufung von COVID-19-Fällen bei Teilnehmern </a:t>
            </a:r>
            <a:r>
              <a:rPr lang="de-DE" b="1" dirty="0"/>
              <a:t>einer geschlossenen Gesellschaft </a:t>
            </a:r>
            <a:r>
              <a:rPr lang="de-DE" dirty="0"/>
              <a:t>in einem wiedereröffneten Restaurant. </a:t>
            </a:r>
          </a:p>
          <a:p>
            <a:r>
              <a:rPr lang="de-DE" dirty="0"/>
              <a:t>Nach Ermittlungen des Gesundheitsamt gab es Hinweise, dass Kontaktbeschränkungen nicht eingehalten wurden. </a:t>
            </a:r>
            <a:r>
              <a:rPr lang="de-DE" dirty="0" smtClean="0"/>
              <a:t>Diesen </a:t>
            </a:r>
            <a:r>
              <a:rPr lang="de-DE" dirty="0"/>
              <a:t>Hinweisen wird derzeit weiter nachgegangen.</a:t>
            </a:r>
          </a:p>
          <a:p>
            <a:r>
              <a:rPr lang="de-DE" dirty="0"/>
              <a:t>Mit Stand des </a:t>
            </a:r>
            <a:r>
              <a:rPr lang="de-DE" dirty="0" smtClean="0"/>
              <a:t>26.05.2020 </a:t>
            </a:r>
            <a:r>
              <a:rPr lang="de-DE" dirty="0"/>
              <a:t>wurden </a:t>
            </a:r>
            <a:r>
              <a:rPr lang="de-DE" dirty="0" smtClean="0"/>
              <a:t>23 Teilnehmende und 4 Kontaktpersonen positiv </a:t>
            </a:r>
            <a:r>
              <a:rPr lang="de-DE" dirty="0"/>
              <a:t>getestet; für </a:t>
            </a:r>
            <a:r>
              <a:rPr lang="de-DE" dirty="0" smtClean="0"/>
              <a:t>154 Kontaktpersonen </a:t>
            </a:r>
            <a:r>
              <a:rPr lang="de-DE" dirty="0"/>
              <a:t>wurde eine Quarantäne angeordnet</a:t>
            </a:r>
            <a:r>
              <a:rPr lang="de-DE" dirty="0" smtClean="0"/>
              <a:t>.</a:t>
            </a:r>
          </a:p>
          <a:p>
            <a:endParaRPr lang="de-DE" sz="1400" b="1" dirty="0">
              <a:solidFill>
                <a:srgbClr val="FF0000"/>
              </a:solidFill>
            </a:endParaRPr>
          </a:p>
          <a:p>
            <a:r>
              <a:rPr lang="de-DE" b="1" u="sng" dirty="0" smtClean="0"/>
              <a:t>Gottesdienst, Frankfurt am Main, HE</a:t>
            </a:r>
          </a:p>
          <a:p>
            <a:r>
              <a:rPr lang="de-DE" sz="1400" b="1" u="sng" dirty="0" smtClean="0"/>
              <a:t>(</a:t>
            </a:r>
            <a:r>
              <a:rPr lang="de-DE" sz="1400" b="1" u="sng" dirty="0"/>
              <a:t>Stand </a:t>
            </a:r>
            <a:r>
              <a:rPr lang="de-DE" sz="1400" b="1" u="sng" dirty="0" smtClean="0"/>
              <a:t>26.05.2020</a:t>
            </a:r>
            <a:r>
              <a:rPr lang="de-DE" sz="1400" b="1" u="sng" dirty="0"/>
              <a:t>; </a:t>
            </a:r>
            <a:r>
              <a:rPr lang="de-DE" sz="1400" b="1" u="sng" dirty="0" smtClean="0"/>
              <a:t>09:53 </a:t>
            </a:r>
            <a:r>
              <a:rPr lang="de-DE" sz="1400" b="1" u="sng" dirty="0"/>
              <a:t>Uhr) </a:t>
            </a:r>
            <a:r>
              <a:rPr lang="de-DE" sz="1400" b="1" u="sng" dirty="0">
                <a:sym typeface="Wingdings" panose="05000000000000000000" pitchFamily="2" charset="2"/>
              </a:rPr>
              <a:t> </a:t>
            </a:r>
            <a:r>
              <a:rPr lang="de-DE" sz="1400" b="1" u="sng" dirty="0" smtClean="0">
                <a:sym typeface="Wingdings" panose="05000000000000000000" pitchFamily="2" charset="2"/>
              </a:rPr>
              <a:t>E-Mail </a:t>
            </a:r>
            <a:r>
              <a:rPr lang="de-DE" sz="1400" b="1" u="sng" dirty="0">
                <a:sym typeface="Wingdings" panose="05000000000000000000" pitchFamily="2" charset="2"/>
              </a:rPr>
              <a:t>des Hessischen Ministeriums für Soziales und Integration Krisenstab Corona</a:t>
            </a:r>
            <a:r>
              <a:rPr lang="de-DE" sz="1400" b="1" u="sng" dirty="0" smtClean="0"/>
              <a:t>: </a:t>
            </a:r>
          </a:p>
          <a:p>
            <a:r>
              <a:rPr lang="de-DE" dirty="0" smtClean="0"/>
              <a:t>Aktuell </a:t>
            </a:r>
            <a:r>
              <a:rPr lang="de-DE" dirty="0"/>
              <a:t>wird ein COVID-19-Ausbruchsgeschehen im Umfeld einer freien </a:t>
            </a:r>
            <a:r>
              <a:rPr lang="de-DE" dirty="0" err="1"/>
              <a:t>baptistischen</a:t>
            </a:r>
            <a:r>
              <a:rPr lang="de-DE" dirty="0"/>
              <a:t> Gemeinde in Frankfurt  untersucht. Eine Testung der ermittelten Kontaktpersonen auf SARS-CoV-2, die bisher aus </a:t>
            </a:r>
            <a:r>
              <a:rPr lang="de-DE" dirty="0" smtClean="0"/>
              <a:t>Frankfurt sowie 5 weiteren </a:t>
            </a:r>
            <a:r>
              <a:rPr lang="de-DE" dirty="0"/>
              <a:t>Landkreisen </a:t>
            </a:r>
            <a:r>
              <a:rPr lang="de-DE" dirty="0" smtClean="0"/>
              <a:t>(2 in BY) stammen, wurde </a:t>
            </a:r>
            <a:r>
              <a:rPr lang="de-DE" dirty="0"/>
              <a:t>veranlasst. </a:t>
            </a:r>
            <a:r>
              <a:rPr lang="de-DE" dirty="0" smtClean="0"/>
              <a:t>Mit Stand 24.05.2020 </a:t>
            </a:r>
            <a:r>
              <a:rPr lang="de-DE" dirty="0"/>
              <a:t>wurden 109 Fälle identifiziert und im elektronischen Meldesystem erfasst, davon erfüllen 107 die RKI-Referenzdefinition. Die Ermittlungen zu den Umständen des Ausbruchs dauern noch an</a:t>
            </a:r>
            <a:r>
              <a:rPr lang="de-DE" dirty="0" smtClean="0"/>
              <a:t>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411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27.05.2020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1072" y="503309"/>
            <a:ext cx="7088403" cy="523220"/>
          </a:xfrm>
          <a:solidFill>
            <a:srgbClr val="045AA6"/>
          </a:solidFill>
        </p:spPr>
        <p:txBody>
          <a:bodyPr lIns="72000"/>
          <a:lstStyle/>
          <a:p>
            <a:pPr>
              <a:spcBef>
                <a:spcPts val="600"/>
              </a:spcBef>
            </a:pPr>
            <a:r>
              <a:rPr lang="de-DE" sz="2000" dirty="0" smtClean="0">
                <a:solidFill>
                  <a:schemeClr val="bg1"/>
                </a:solidFill>
              </a:rPr>
              <a:t>Aktuelle Ausbrüche (Infos aus der Presse)</a:t>
            </a:r>
            <a:br>
              <a:rPr lang="de-DE" sz="2000" dirty="0" smtClean="0">
                <a:solidFill>
                  <a:schemeClr val="bg1"/>
                </a:solidFill>
              </a:rPr>
            </a:br>
            <a:r>
              <a:rPr lang="de-DE" sz="1400" dirty="0" smtClean="0">
                <a:solidFill>
                  <a:schemeClr val="bg1"/>
                </a:solidFill>
              </a:rPr>
              <a:t>(Datenstand</a:t>
            </a:r>
            <a:r>
              <a:rPr lang="de-DE" sz="1400" dirty="0">
                <a:solidFill>
                  <a:schemeClr val="bg1"/>
                </a:solidFill>
              </a:rPr>
              <a:t>: </a:t>
            </a:r>
            <a:r>
              <a:rPr lang="de-DE" sz="1400" dirty="0" smtClean="0">
                <a:solidFill>
                  <a:schemeClr val="bg1"/>
                </a:solidFill>
              </a:rPr>
              <a:t>26.05.2020)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41071" y="1171575"/>
            <a:ext cx="8574303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Pflege-</a:t>
            </a:r>
            <a:r>
              <a:rPr lang="de-DE" b="1" u="sng" dirty="0"/>
              <a:t> </a:t>
            </a:r>
            <a:r>
              <a:rPr lang="de-DE" b="1" u="sng" dirty="0" smtClean="0"/>
              <a:t>und Seniorenheim, Düsseldorf, NW</a:t>
            </a:r>
          </a:p>
          <a:p>
            <a:r>
              <a:rPr lang="de-DE" sz="1400" b="1" u="sng" dirty="0" smtClean="0"/>
              <a:t>(Stand 25.05.2020)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23 Bewohner von Pflege- und Seniorenheim positiv getestet</a:t>
            </a:r>
          </a:p>
          <a:p>
            <a:r>
              <a:rPr lang="de-DE" b="1" u="sng" dirty="0" smtClean="0"/>
              <a:t>Logistikzentrum, Ebersberg, BY</a:t>
            </a:r>
          </a:p>
          <a:p>
            <a:r>
              <a:rPr lang="de-DE" sz="1400" b="1" u="sng" dirty="0" smtClean="0"/>
              <a:t>(</a:t>
            </a:r>
            <a:r>
              <a:rPr lang="de-DE" sz="1400" b="1" u="sng" dirty="0"/>
              <a:t>Stand </a:t>
            </a:r>
            <a:r>
              <a:rPr lang="de-DE" sz="1400" b="1" u="sng" dirty="0" smtClean="0"/>
              <a:t>26.05.2020) </a:t>
            </a:r>
          </a:p>
          <a:p>
            <a:pPr>
              <a:spcBef>
                <a:spcPts val="600"/>
              </a:spcBef>
            </a:pPr>
            <a:r>
              <a:rPr lang="de-DE" dirty="0" smtClean="0"/>
              <a:t>19 neue Fälle in Logistikzentrum der Bekleidungsfirma Schustermann und </a:t>
            </a:r>
            <a:r>
              <a:rPr lang="de-DE" dirty="0" err="1" smtClean="0"/>
              <a:t>Borenstein</a:t>
            </a:r>
            <a:r>
              <a:rPr lang="de-DE" dirty="0" smtClean="0"/>
              <a:t> in Poing seit 07.05.2020, damit insgesamt 100 Fälle seit März</a:t>
            </a:r>
          </a:p>
          <a:p>
            <a:r>
              <a:rPr lang="de-DE" b="1" u="sng" dirty="0" smtClean="0"/>
              <a:t>Briefzentrum, Potsdam-</a:t>
            </a:r>
            <a:r>
              <a:rPr lang="de-DE" b="1" u="sng" dirty="0" err="1" smtClean="0"/>
              <a:t>Mittelmark</a:t>
            </a:r>
            <a:r>
              <a:rPr lang="de-DE" b="1" u="sng" dirty="0" smtClean="0"/>
              <a:t>, BB</a:t>
            </a:r>
            <a:endParaRPr lang="de-DE" b="1" u="sng" dirty="0"/>
          </a:p>
          <a:p>
            <a:r>
              <a:rPr lang="de-DE" sz="1400" b="1" u="sng" dirty="0"/>
              <a:t>(Stand 26.05.2020) 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1 Person hat 4 weitere infiziert, 100 Personen in Quarantäne</a:t>
            </a:r>
          </a:p>
          <a:p>
            <a:r>
              <a:rPr lang="de-DE" b="1" u="sng" dirty="0" err="1" smtClean="0"/>
              <a:t>Hautpschule</a:t>
            </a:r>
            <a:r>
              <a:rPr lang="de-DE" b="1" u="sng" dirty="0"/>
              <a:t>, Münster, NW</a:t>
            </a:r>
          </a:p>
          <a:p>
            <a:r>
              <a:rPr lang="de-DE" sz="1400" b="1" u="sng" dirty="0"/>
              <a:t>(Stand 26.05.2020)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6 Fälle, Reihentestungen bei 250 ergeben 1 weiteren Fall (270 Schüler und 30 Lehrkräfte in Quarantäne)</a:t>
            </a:r>
            <a:endParaRPr lang="de-DE" dirty="0"/>
          </a:p>
          <a:p>
            <a:r>
              <a:rPr lang="de-DE" b="1" u="sng" dirty="0" smtClean="0"/>
              <a:t>Schlachtbetrieb, Kreis Borken/</a:t>
            </a:r>
            <a:r>
              <a:rPr lang="de-DE" b="1" u="sng" dirty="0" err="1" smtClean="0"/>
              <a:t>Groenlo</a:t>
            </a:r>
            <a:r>
              <a:rPr lang="de-DE" b="1" u="sng" dirty="0" smtClean="0"/>
              <a:t> (Niederlande), </a:t>
            </a:r>
            <a:r>
              <a:rPr lang="de-DE" b="1" u="sng" dirty="0"/>
              <a:t>NW</a:t>
            </a:r>
          </a:p>
          <a:p>
            <a:r>
              <a:rPr lang="de-DE" sz="1400" b="1" u="sng" dirty="0"/>
              <a:t>(Stand 26.05.2020)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54 der positiv getesteten Beschäftigten wohnen im Kreis Borken (657 Beschäftigte in der vergangenen Woche getestet, 147 der positiv Getesteten sind in </a:t>
            </a:r>
            <a:r>
              <a:rPr lang="de-DE" dirty="0" err="1" smtClean="0"/>
              <a:t>Dtl</a:t>
            </a:r>
            <a:r>
              <a:rPr lang="de-DE" dirty="0" smtClean="0"/>
              <a:t>. untergebracht)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839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27.05.2020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175318" y="176454"/>
            <a:ext cx="7816157" cy="630942"/>
          </a:xfrm>
          <a:prstGeom prst="rect">
            <a:avLst/>
          </a:prstGeom>
          <a:solidFill>
            <a:srgbClr val="045AA6"/>
          </a:solidFill>
        </p:spPr>
        <p:txBody>
          <a:bodyPr vert="horz" wrap="square" lIns="72000" tIns="0" rIns="0" bIns="0" rtlCol="0" anchor="t" anchorCtr="0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rgbClr val="006EC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de-DE" sz="2000" dirty="0" smtClean="0">
                <a:solidFill>
                  <a:schemeClr val="bg1"/>
                </a:solidFill>
              </a:rPr>
              <a:t>Überlastungsanzeigen  </a:t>
            </a:r>
          </a:p>
          <a:p>
            <a:pPr>
              <a:spcBef>
                <a:spcPts val="600"/>
              </a:spcBef>
            </a:pPr>
            <a:r>
              <a:rPr lang="de-DE" sz="1600" dirty="0" smtClean="0">
                <a:solidFill>
                  <a:schemeClr val="bg1"/>
                </a:solidFill>
              </a:rPr>
              <a:t>(aus dem Bericht </a:t>
            </a:r>
            <a:r>
              <a:rPr lang="de-DE" sz="1600" smtClean="0">
                <a:solidFill>
                  <a:schemeClr val="bg1"/>
                </a:solidFill>
              </a:rPr>
              <a:t>vom 26.05.2020</a:t>
            </a:r>
            <a:r>
              <a:rPr lang="de-DE" sz="1600" dirty="0" smtClean="0">
                <a:solidFill>
                  <a:schemeClr val="bg1"/>
                </a:solidFill>
              </a:rPr>
              <a:t>)</a:t>
            </a:r>
            <a:endParaRPr lang="de-DE" sz="1600" dirty="0">
              <a:solidFill>
                <a:schemeClr val="bg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18" y="912171"/>
            <a:ext cx="7501484" cy="542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481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938</Words>
  <Application>Microsoft Office PowerPoint</Application>
  <PresentationFormat>Bildschirmpräsentation (4:3)</PresentationFormat>
  <Paragraphs>388</Paragraphs>
  <Slides>10</Slides>
  <Notes>7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1" baseType="lpstr">
      <vt:lpstr>Office-Design</vt:lpstr>
      <vt:lpstr>COVID-19:   Lage National, 27.05.2020  Informationen für den Krisenstab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Aktuelle Ausbrüche (Infos aus den Landesbehörden/Landkreisen) (Datenstand: 26.05.2020)</vt:lpstr>
      <vt:lpstr>Aktuelle Ausbrüche (Infos aus der Presse) (Datenstand: 26.05.2020)</vt:lpstr>
      <vt:lpstr>PowerPoint-Präsentation</vt:lpstr>
      <vt:lpstr>Anzahl Labortestungen (Datenstand 19.05.2020)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Rexroth, Ute</cp:lastModifiedBy>
  <cp:revision>1800</cp:revision>
  <cp:lastPrinted>2020-05-27T06:03:42Z</cp:lastPrinted>
  <dcterms:created xsi:type="dcterms:W3CDTF">2015-11-02T12:29:13Z</dcterms:created>
  <dcterms:modified xsi:type="dcterms:W3CDTF">2020-05-27T09:15:33Z</dcterms:modified>
</cp:coreProperties>
</file>