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427" r:id="rId2"/>
    <p:sldId id="642" r:id="rId3"/>
    <p:sldId id="643" r:id="rId4"/>
    <p:sldId id="570" r:id="rId5"/>
    <p:sldId id="650" r:id="rId6"/>
    <p:sldId id="568" r:id="rId7"/>
    <p:sldId id="648" r:id="rId8"/>
    <p:sldId id="651" r:id="rId9"/>
    <p:sldId id="573" r:id="rId10"/>
    <p:sldId id="544" r:id="rId11"/>
    <p:sldId id="652" r:id="rId12"/>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367BB8"/>
    <a:srgbClr val="045AA6"/>
    <a:srgbClr val="FFFFCC"/>
    <a:srgbClr val="FFCC99"/>
    <a:srgbClr val="4D8AD2"/>
    <a:srgbClr val="66A8DD"/>
    <a:srgbClr val="006EC7"/>
    <a:srgbClr val="E9EDF4"/>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8" autoAdjust="0"/>
    <p:restoredTop sz="89738" autoAdjust="0"/>
  </p:normalViewPr>
  <p:slideViewPr>
    <p:cSldViewPr snapToGrid="0" snapToObjects="1">
      <p:cViewPr>
        <p:scale>
          <a:sx n="100" d="100"/>
          <a:sy n="100" d="100"/>
        </p:scale>
        <p:origin x="-1104" y="-21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29.05.2020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29.05.2020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897" indent="-228897" defTabSz="457792">
              <a:buFontTx/>
              <a:buAutoNum type="arabicPeriod"/>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„NC_AGsges_Range7_ma4.emf“ </a:t>
            </a:r>
          </a:p>
          <a:p>
            <a:r>
              <a:rPr lang="de-DE" sz="1200" u="sng" strike="sngStrike" kern="1200" dirty="0" smtClean="0">
                <a:solidFill>
                  <a:schemeClr val="tx1"/>
                </a:solidFill>
                <a:effectLst/>
                <a:latin typeface="+mn-lt"/>
                <a:ea typeface="+mn-ea"/>
                <a:cs typeface="+mn-cs"/>
              </a:rPr>
              <a:t>S:\Projekte\RKI_nCoV-Lage\2.Themen\2.1.Epidemiologie\Nowcasting\Do-Files\pics\Surveillance\</a:t>
            </a:r>
          </a:p>
          <a:p>
            <a:r>
              <a:rPr lang="de-DE" dirty="0" smtClean="0"/>
              <a:t>S:\Projekte\RKI_nCoV-Lage\3.Kommunikation\3.7.Lageberichte\2020-05-13\Nowcast</a:t>
            </a:r>
          </a:p>
          <a:p>
            <a:r>
              <a:rPr lang="de-DE" dirty="0" smtClean="0"/>
              <a:t>Aus </a:t>
            </a:r>
            <a:r>
              <a:rPr lang="de-DE" dirty="0" err="1" smtClean="0"/>
              <a:t>Nowcasting</a:t>
            </a:r>
            <a:r>
              <a:rPr lang="de-DE" baseline="0" dirty="0" smtClean="0"/>
              <a:t> Bericht für Bundesländer kopieren (Nowcasting_BL.docx)</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pPr>
            <a:r>
              <a:rPr lang="de-DE" sz="1200" dirty="0" smtClean="0">
                <a:solidFill>
                  <a:schemeClr val="bg1"/>
                </a:solidFill>
              </a:rPr>
              <a:t>Nur Mittwochs: aus dem </a:t>
            </a:r>
            <a:r>
              <a:rPr lang="de-DE" sz="1200" dirty="0" err="1" smtClean="0">
                <a:solidFill>
                  <a:schemeClr val="bg1"/>
                </a:solidFill>
              </a:rPr>
              <a:t>Wochenbericht_Kapazitätserfassung</a:t>
            </a:r>
            <a:r>
              <a:rPr lang="de-DE" sz="1200" dirty="0" smtClean="0">
                <a:solidFill>
                  <a:schemeClr val="bg1"/>
                </a:solidFill>
              </a:rPr>
              <a:t> von </a:t>
            </a:r>
            <a:r>
              <a:rPr lang="de-DE" sz="1200" dirty="0" err="1" smtClean="0">
                <a:solidFill>
                  <a:schemeClr val="bg1"/>
                </a:solidFill>
              </a:rPr>
              <a:t>Epialert</a:t>
            </a:r>
            <a:r>
              <a:rPr lang="de-DE" sz="1200" baseline="0" dirty="0" smtClean="0">
                <a:solidFill>
                  <a:schemeClr val="bg1"/>
                </a:solidFill>
              </a:rPr>
              <a:t> ans BMG (vom Dienstag)</a:t>
            </a:r>
            <a:endParaRPr lang="de-DE" sz="1200" dirty="0" smtClean="0">
              <a:solidFill>
                <a:schemeClr val="bg1"/>
              </a:solidFill>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08504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Nur Mittwochs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439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Nur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05105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29.05.2020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29.05.2020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29.05.2020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29.05.2020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29.05.2020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29.05.2020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206829" y="597446"/>
            <a:ext cx="8670471" cy="1292662"/>
          </a:xfrm>
          <a:solidFill>
            <a:srgbClr val="045AA6"/>
          </a:solidFill>
        </p:spPr>
        <p:txBody>
          <a:bodyPr/>
          <a:lstStyle/>
          <a:p>
            <a:r>
              <a:rPr lang="de-DE" sz="2800" dirty="0" smtClean="0">
                <a:solidFill>
                  <a:schemeClr val="bg1"/>
                </a:solidFill>
              </a:rPr>
              <a:t>COVID-19: 		Lage National, 29.05.2020</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2547538208"/>
              </p:ext>
            </p:extLst>
          </p:nvPr>
        </p:nvGraphicFramePr>
        <p:xfrm>
          <a:off x="217439" y="20047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a:t>
                      </a:r>
                    </a:p>
                    <a:p>
                      <a:pPr marL="0" marR="0" indent="0" algn="ctr" defTabSz="457200" rtl="0" eaLnBrk="1" fontAlgn="auto" latinLnBrk="0" hangingPunct="1">
                        <a:lnSpc>
                          <a:spcPct val="100000"/>
                        </a:lnSpc>
                        <a:spcBef>
                          <a:spcPts val="0"/>
                        </a:spcBef>
                        <a:spcAft>
                          <a:spcPts val="0"/>
                        </a:spcAft>
                        <a:buClrTx/>
                        <a:buSzTx/>
                        <a:buFontTx/>
                        <a:buNone/>
                        <a:tabLst/>
                        <a:defRPr/>
                      </a:pPr>
                      <a:r>
                        <a:rPr lang="de-DE" sz="1800" b="1" dirty="0" smtClean="0">
                          <a:solidFill>
                            <a:schemeClr val="bg1"/>
                          </a:solidFill>
                        </a:rPr>
                        <a:t>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29.05.2020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180.458</a:t>
                      </a:r>
                      <a:endParaRPr lang="de-DE" sz="1800" kern="1200" dirty="0" smtClean="0">
                        <a:solidFill>
                          <a:schemeClr val="tx1"/>
                        </a:solidFill>
                        <a:latin typeface="+mn-lt"/>
                        <a:ea typeface="+mn-ea"/>
                        <a:cs typeface="+mn-cs"/>
                      </a:endParaRPr>
                    </a:p>
                  </a:txBody>
                  <a:tcPr marL="9525" marR="9525" marT="9525" marB="0" anchor="ctr"/>
                </a:tc>
                <a:tc>
                  <a:txBody>
                    <a:bodyPr/>
                    <a:lstStyle/>
                    <a:p>
                      <a:pPr algn="ctr"/>
                      <a:r>
                        <a:rPr lang="de-DE" dirty="0" smtClean="0"/>
                        <a:t>+741</a:t>
                      </a:r>
                    </a:p>
                  </a:txBody>
                  <a:tcPr anchor="ctr"/>
                </a:tc>
                <a:tc>
                  <a:txBody>
                    <a:bodyPr/>
                    <a:lstStyle/>
                    <a:p>
                      <a:pPr algn="ctr"/>
                      <a:r>
                        <a:rPr lang="de-DE" dirty="0" smtClean="0">
                          <a:solidFill>
                            <a:schemeClr val="tx1"/>
                          </a:solidFill>
                        </a:rPr>
                        <a:t>+0,40%</a:t>
                      </a:r>
                      <a:endParaRPr lang="de-DE" dirty="0">
                        <a:solidFill>
                          <a:schemeClr val="tx1"/>
                        </a:solidFill>
                      </a:endParaRPr>
                    </a:p>
                  </a:txBody>
                  <a:tcPr anchor="ctr"/>
                </a:tc>
                <a:tc>
                  <a:txBody>
                    <a:bodyPr/>
                    <a:lstStyle/>
                    <a:p>
                      <a:pPr algn="ctr"/>
                      <a:r>
                        <a:rPr lang="de-DE" dirty="0" smtClean="0">
                          <a:solidFill>
                            <a:schemeClr val="tx1"/>
                          </a:solidFill>
                        </a:rPr>
                        <a:t>217</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8.450</a:t>
                      </a:r>
                      <a:endParaRPr lang="de-DE" dirty="0">
                        <a:solidFill>
                          <a:schemeClr val="tx1"/>
                        </a:solidFill>
                      </a:endParaRPr>
                    </a:p>
                  </a:txBody>
                  <a:tcPr anchor="ctr"/>
                </a:tc>
                <a:tc>
                  <a:txBody>
                    <a:bodyPr/>
                    <a:lstStyle/>
                    <a:p>
                      <a:pPr algn="ctr"/>
                      <a:r>
                        <a:rPr lang="de-DE" dirty="0" smtClean="0">
                          <a:solidFill>
                            <a:schemeClr val="tx1"/>
                          </a:solidFill>
                        </a:rPr>
                        <a:t>+39</a:t>
                      </a:r>
                      <a:endParaRPr lang="de-DE" dirty="0">
                        <a:solidFill>
                          <a:schemeClr val="tx1"/>
                        </a:solidFill>
                      </a:endParaRPr>
                    </a:p>
                  </a:txBody>
                  <a:tcPr anchor="ctr"/>
                </a:tc>
                <a:tc>
                  <a:txBody>
                    <a:bodyPr/>
                    <a:lstStyle/>
                    <a:p>
                      <a:pPr algn="ctr"/>
                      <a:r>
                        <a:rPr lang="de-DE" dirty="0" smtClean="0">
                          <a:solidFill>
                            <a:schemeClr val="tx1"/>
                          </a:solidFill>
                        </a:rPr>
                        <a:t>+0,46%</a:t>
                      </a:r>
                      <a:endParaRPr lang="de-DE" dirty="0">
                        <a:solidFill>
                          <a:schemeClr val="tx1"/>
                        </a:solidFill>
                      </a:endParaRPr>
                    </a:p>
                  </a:txBody>
                  <a:tcPr anchor="ctr"/>
                </a:tc>
                <a:tc>
                  <a:txBody>
                    <a:bodyPr/>
                    <a:lstStyle/>
                    <a:p>
                      <a:pPr marL="0" algn="ctr" defTabSz="457200" rtl="0" eaLnBrk="1" latinLnBrk="0" hangingPunct="1"/>
                      <a:r>
                        <a:rPr lang="de-DE" sz="1800" kern="1200" dirty="0" smtClean="0">
                          <a:solidFill>
                            <a:schemeClr val="tx1"/>
                          </a:solidFill>
                          <a:latin typeface="+mn-lt"/>
                          <a:ea typeface="+mn-ea"/>
                          <a:cs typeface="+mn-cs"/>
                        </a:rPr>
                        <a:t>10,2</a:t>
                      </a:r>
                      <a:endParaRPr lang="de-DE" sz="1800" kern="1200" dirty="0">
                        <a:solidFill>
                          <a:schemeClr val="tx1"/>
                        </a:solidFill>
                        <a:latin typeface="+mn-lt"/>
                        <a:ea typeface="+mn-ea"/>
                        <a:cs typeface="+mn-cs"/>
                      </a:endParaRPr>
                    </a:p>
                  </a:txBody>
                  <a:tcPr anchor="ctr">
                    <a:solidFill>
                      <a:srgbClr val="D0D8E8"/>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4,7%</a:t>
                      </a:r>
                      <a:endParaRPr lang="de-DE" dirty="0">
                        <a:solidFill>
                          <a:schemeClr val="tx1"/>
                        </a:solidFill>
                      </a:endParaRPr>
                    </a:p>
                  </a:txBody>
                  <a:tcPr anchor="ct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164.100</a:t>
                      </a:r>
                      <a:endParaRPr lang="de-DE" dirty="0">
                        <a:solidFill>
                          <a:schemeClr val="tx1"/>
                        </a:solidFill>
                      </a:endParaRPr>
                    </a:p>
                  </a:txBody>
                  <a:tcPr anchor="ctr"/>
                </a:tc>
                <a:tc>
                  <a:txBody>
                    <a:bodyPr/>
                    <a:lstStyle/>
                    <a:p>
                      <a:pPr algn="ctr"/>
                      <a:endParaRPr lang="de-DE" dirty="0" smtClean="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975096254"/>
              </p:ext>
            </p:extLst>
          </p:nvPr>
        </p:nvGraphicFramePr>
        <p:xfrm>
          <a:off x="265066" y="4824186"/>
          <a:ext cx="3087734" cy="1519463"/>
        </p:xfrm>
        <a:graphic>
          <a:graphicData uri="http://schemas.openxmlformats.org/drawingml/2006/table">
            <a:tbl>
              <a:tblPr firstRow="1" bandRow="1">
                <a:tableStyleId>{5C22544A-7EE6-4342-B048-85BDC9FD1C3A}</a:tableStyleId>
              </a:tblPr>
              <a:tblGrid>
                <a:gridCol w="994456"/>
                <a:gridCol w="630134"/>
                <a:gridCol w="1463144"/>
              </a:tblGrid>
              <a:tr h="673099">
                <a:tc>
                  <a:txBody>
                    <a:bodyPr/>
                    <a:lstStyle/>
                    <a:p>
                      <a:pPr algn="l"/>
                      <a:r>
                        <a:rPr lang="de-DE" sz="1200" dirty="0" smtClean="0">
                          <a:solidFill>
                            <a:schemeClr val="bg1"/>
                          </a:solidFill>
                        </a:rPr>
                        <a:t>DIVI</a:t>
                      </a:r>
                    </a:p>
                    <a:p>
                      <a:pPr algn="l"/>
                      <a:r>
                        <a:rPr lang="de-DE" sz="1200" dirty="0" smtClean="0">
                          <a:solidFill>
                            <a:schemeClr val="bg1"/>
                          </a:solidFill>
                        </a:rPr>
                        <a:t>Datenstand</a:t>
                      </a:r>
                    </a:p>
                    <a:p>
                      <a:pPr algn="l"/>
                      <a:r>
                        <a:rPr lang="de-DE" sz="1200" b="1" dirty="0" smtClean="0">
                          <a:solidFill>
                            <a:schemeClr val="bg1"/>
                          </a:solidFill>
                        </a:rPr>
                        <a:t>27.05.2020</a:t>
                      </a:r>
                    </a:p>
                  </a:txBody>
                  <a:tcPr>
                    <a:solidFill>
                      <a:srgbClr val="045AA6"/>
                    </a:solidFill>
                  </a:tcPr>
                </a:tc>
                <a:tc>
                  <a:txBody>
                    <a:bodyPr/>
                    <a:lstStyle/>
                    <a:p>
                      <a:pPr algn="ctr"/>
                      <a:r>
                        <a:rPr lang="de-DE" sz="1200" b="1" kern="1200" dirty="0" smtClean="0">
                          <a:solidFill>
                            <a:schemeClr val="bg1"/>
                          </a:solidFill>
                          <a:latin typeface="+mn-lt"/>
                          <a:ea typeface="+mn-ea"/>
                          <a:cs typeface="+mn-cs"/>
                        </a:rPr>
                        <a:t>Anzahl</a:t>
                      </a:r>
                      <a:endParaRPr lang="de-DE" sz="1200" b="1" kern="1200" dirty="0">
                        <a:solidFill>
                          <a:schemeClr val="bg1"/>
                        </a:solidFill>
                        <a:latin typeface="+mn-lt"/>
                        <a:ea typeface="+mn-ea"/>
                        <a:cs typeface="+mn-cs"/>
                      </a:endParaRPr>
                    </a:p>
                  </a:txBody>
                  <a:tcPr anchor="ctr">
                    <a:solidFill>
                      <a:srgbClr val="045AA6"/>
                    </a:solidFill>
                  </a:tcPr>
                </a:tc>
                <a:tc>
                  <a:txBody>
                    <a:bodyPr/>
                    <a:lstStyle/>
                    <a:p>
                      <a:pPr algn="ctr"/>
                      <a:r>
                        <a:rPr lang="de-DE" sz="1200" dirty="0" smtClean="0">
                          <a:solidFill>
                            <a:schemeClr val="bg1"/>
                          </a:solidFill>
                        </a:rPr>
                        <a:t>Änderung </a:t>
                      </a:r>
                    </a:p>
                    <a:p>
                      <a:pPr algn="ctr"/>
                      <a:r>
                        <a:rPr lang="de-DE" sz="1200" dirty="0" smtClean="0">
                          <a:solidFill>
                            <a:schemeClr val="bg1"/>
                          </a:solidFill>
                        </a:rPr>
                        <a:t>zum Vortag</a:t>
                      </a:r>
                      <a:endParaRPr lang="de-DE" sz="1200" dirty="0">
                        <a:solidFill>
                          <a:schemeClr val="bg1"/>
                        </a:solidFill>
                      </a:endParaRPr>
                    </a:p>
                  </a:txBody>
                  <a:tcPr anchor="ctr">
                    <a:solidFill>
                      <a:srgbClr val="045AA6"/>
                    </a:solidFill>
                  </a:tcPr>
                </a:tc>
              </a:tr>
              <a:tr h="423182">
                <a:tc>
                  <a:txBody>
                    <a:bodyPr/>
                    <a:lstStyle/>
                    <a:p>
                      <a:pPr algn="ctr"/>
                      <a:r>
                        <a:rPr lang="de-DE" sz="1200" dirty="0" smtClean="0">
                          <a:solidFill>
                            <a:schemeClr val="tx1"/>
                          </a:solidFill>
                        </a:rPr>
                        <a:t>Aktuell ITS</a:t>
                      </a:r>
                      <a:endParaRPr lang="de-DE"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729</a:t>
                      </a:r>
                    </a:p>
                  </a:txBody>
                  <a:tcPr marL="9525" marR="9525" marT="9525" marB="0" anchor="ctr"/>
                </a:tc>
                <a:tc>
                  <a:txBody>
                    <a:bodyPr/>
                    <a:lstStyle/>
                    <a:p>
                      <a:pPr algn="ctr"/>
                      <a:r>
                        <a:rPr lang="de-DE" sz="1200" dirty="0" smtClean="0"/>
                        <a:t>-15</a:t>
                      </a:r>
                    </a:p>
                  </a:txBody>
                  <a:tcPr anchor="ctr"/>
                </a:tc>
              </a:tr>
              <a:tr h="423182">
                <a:tc>
                  <a:txBody>
                    <a:bodyPr/>
                    <a:lstStyle/>
                    <a:p>
                      <a:pPr algn="ctr"/>
                      <a:r>
                        <a:rPr lang="de-DE" sz="1200" dirty="0" smtClean="0">
                          <a:solidFill>
                            <a:schemeClr val="tx1"/>
                          </a:solidFill>
                        </a:rPr>
                        <a:t>        Beatmet</a:t>
                      </a:r>
                      <a:endParaRPr lang="de-DE"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426</a:t>
                      </a:r>
                    </a:p>
                  </a:txBody>
                  <a:tcPr marL="9525" marR="9525" marT="9525" marB="0" anchor="ctr"/>
                </a:tc>
                <a:tc>
                  <a:txBody>
                    <a:bodyPr/>
                    <a:lstStyle/>
                    <a:p>
                      <a:pPr algn="ctr"/>
                      <a:r>
                        <a:rPr lang="de-DE" sz="1200" dirty="0" smtClean="0"/>
                        <a:t>-25</a:t>
                      </a:r>
                    </a:p>
                  </a:txBody>
                  <a:tcPr anchor="ctr"/>
                </a:tc>
              </a:tr>
            </a:tbl>
          </a:graphicData>
        </a:graphic>
      </p:graphicFrame>
      <p:sp>
        <p:nvSpPr>
          <p:cNvPr id="8" name="Inhaltsplatzhalter 1"/>
          <p:cNvSpPr>
            <a:spLocks noGrp="1"/>
          </p:cNvSpPr>
          <p:nvPr>
            <p:ph sz="quarter" idx="13"/>
          </p:nvPr>
        </p:nvSpPr>
        <p:spPr>
          <a:xfrm>
            <a:off x="3885079" y="4076701"/>
            <a:ext cx="4782672" cy="2362199"/>
          </a:xfrm>
        </p:spPr>
        <p:style>
          <a:lnRef idx="2">
            <a:schemeClr val="accent2"/>
          </a:lnRef>
          <a:fillRef idx="1">
            <a:schemeClr val="lt1"/>
          </a:fillRef>
          <a:effectRef idx="0">
            <a:schemeClr val="accent2"/>
          </a:effectRef>
          <a:fontRef idx="minor">
            <a:schemeClr val="dk1"/>
          </a:fontRef>
        </p:style>
        <p:txBody>
          <a:bodyPr>
            <a:normAutofit/>
          </a:bodyPr>
          <a:lstStyle/>
          <a:p>
            <a:pPr marL="0" indent="0">
              <a:spcBef>
                <a:spcPts val="600"/>
              </a:spcBef>
              <a:buNone/>
            </a:pPr>
            <a:r>
              <a:rPr lang="de-DE" sz="1600" b="1" dirty="0"/>
              <a:t>Schätzung der Reproduktionszahl (R)</a:t>
            </a:r>
          </a:p>
          <a:p>
            <a:pPr marL="0" indent="0">
              <a:spcBef>
                <a:spcPts val="600"/>
              </a:spcBef>
              <a:buNone/>
            </a:pPr>
            <a:r>
              <a:rPr lang="de-DE" sz="1200" b="1" dirty="0"/>
              <a:t>(aus dem Lagebericht vom </a:t>
            </a:r>
            <a:r>
              <a:rPr lang="de-DE" sz="1200" b="1" dirty="0" smtClean="0"/>
              <a:t>28.05.2020</a:t>
            </a:r>
            <a:r>
              <a:rPr lang="de-DE" sz="1200" b="1" dirty="0"/>
              <a:t>)</a:t>
            </a:r>
          </a:p>
          <a:p>
            <a:r>
              <a:rPr lang="de-DE" sz="1200" b="1" dirty="0" smtClean="0">
                <a:solidFill>
                  <a:srgbClr val="045AA6"/>
                </a:solidFill>
              </a:rPr>
              <a:t>Schätzung der Reproduktionszahl (R):  </a:t>
            </a:r>
          </a:p>
          <a:p>
            <a:pPr lvl="1">
              <a:tabLst>
                <a:tab pos="1704975" algn="l"/>
              </a:tabLst>
            </a:pPr>
            <a:r>
              <a:rPr lang="de-DE" sz="1200" b="1" dirty="0" smtClean="0">
                <a:solidFill>
                  <a:srgbClr val="045AA6"/>
                </a:solidFill>
              </a:rPr>
              <a:t>28.05.2020: 		0,61 (95</a:t>
            </a:r>
            <a:r>
              <a:rPr lang="de-DE" sz="1200" b="1" dirty="0">
                <a:solidFill>
                  <a:srgbClr val="045AA6"/>
                </a:solidFill>
              </a:rPr>
              <a:t>%-</a:t>
            </a:r>
            <a:r>
              <a:rPr lang="de-DE" sz="1200" b="1" dirty="0" smtClean="0">
                <a:solidFill>
                  <a:srgbClr val="045AA6"/>
                </a:solidFill>
              </a:rPr>
              <a:t>Präzisionsintervall: 0,51 </a:t>
            </a:r>
            <a:r>
              <a:rPr lang="de-DE" sz="1200" b="1" dirty="0">
                <a:solidFill>
                  <a:srgbClr val="045AA6"/>
                </a:solidFill>
              </a:rPr>
              <a:t>– </a:t>
            </a:r>
            <a:r>
              <a:rPr lang="de-DE" sz="1200" b="1" dirty="0" smtClean="0">
                <a:solidFill>
                  <a:srgbClr val="045AA6"/>
                </a:solidFill>
              </a:rPr>
              <a:t>0,72) </a:t>
            </a:r>
          </a:p>
          <a:p>
            <a:pPr lvl="1">
              <a:spcBef>
                <a:spcPts val="300"/>
              </a:spcBef>
              <a:tabLst>
                <a:tab pos="1704975" algn="l"/>
              </a:tabLst>
            </a:pPr>
            <a:r>
              <a:rPr lang="de-DE" sz="1200" b="1" dirty="0" smtClean="0">
                <a:solidFill>
                  <a:srgbClr val="FF0000"/>
                </a:solidFill>
              </a:rPr>
              <a:t>29.05.2020:		0,85 (95</a:t>
            </a:r>
            <a:r>
              <a:rPr lang="de-DE" sz="1200" b="1" dirty="0">
                <a:solidFill>
                  <a:srgbClr val="FF0000"/>
                </a:solidFill>
              </a:rPr>
              <a:t>%-Präzisionsintervall: </a:t>
            </a:r>
            <a:r>
              <a:rPr lang="de-DE" sz="1200" b="1" dirty="0" smtClean="0">
                <a:solidFill>
                  <a:srgbClr val="FF0000"/>
                </a:solidFill>
              </a:rPr>
              <a:t>0,70 – 1,02)</a:t>
            </a:r>
            <a:endParaRPr lang="de-DE" sz="1100" dirty="0" smtClean="0"/>
          </a:p>
          <a:p>
            <a:pPr marL="914400" lvl="2" indent="0">
              <a:spcBef>
                <a:spcPts val="300"/>
              </a:spcBef>
              <a:buNone/>
            </a:pPr>
            <a:endParaRPr lang="de-DE" sz="1050" dirty="0" smtClean="0"/>
          </a:p>
          <a:p>
            <a:pPr>
              <a:spcBef>
                <a:spcPts val="600"/>
              </a:spcBef>
            </a:pPr>
            <a:r>
              <a:rPr lang="de-DE" sz="1200" b="1" dirty="0" smtClean="0">
                <a:solidFill>
                  <a:srgbClr val="045AA6"/>
                </a:solidFill>
              </a:rPr>
              <a:t>Schätzung eines stabileren R (7-Tage-R):</a:t>
            </a:r>
          </a:p>
          <a:p>
            <a:pPr lvl="1">
              <a:spcBef>
                <a:spcPts val="300"/>
              </a:spcBef>
              <a:tabLst>
                <a:tab pos="1704975" algn="l"/>
              </a:tabLst>
            </a:pPr>
            <a:r>
              <a:rPr lang="de-DE" sz="1200" b="1" dirty="0" smtClean="0">
                <a:solidFill>
                  <a:srgbClr val="045AA6"/>
                </a:solidFill>
              </a:rPr>
              <a:t>28.05.2020: 		0,78 </a:t>
            </a:r>
            <a:r>
              <a:rPr lang="de-DE" sz="1200" b="1" dirty="0">
                <a:solidFill>
                  <a:srgbClr val="045AA6"/>
                </a:solidFill>
              </a:rPr>
              <a:t>(95%-Präzisionsintervall: </a:t>
            </a:r>
            <a:r>
              <a:rPr lang="de-DE" sz="1200" b="1" dirty="0" smtClean="0">
                <a:solidFill>
                  <a:srgbClr val="045AA6"/>
                </a:solidFill>
              </a:rPr>
              <a:t>0,73 </a:t>
            </a:r>
            <a:r>
              <a:rPr lang="de-DE" sz="1200" b="1" dirty="0">
                <a:solidFill>
                  <a:srgbClr val="045AA6"/>
                </a:solidFill>
              </a:rPr>
              <a:t>– </a:t>
            </a:r>
            <a:r>
              <a:rPr lang="de-DE" sz="1200" b="1" dirty="0" smtClean="0">
                <a:solidFill>
                  <a:srgbClr val="045AA6"/>
                </a:solidFill>
              </a:rPr>
              <a:t>0,84)</a:t>
            </a:r>
            <a:endParaRPr lang="de-DE" sz="1200" b="1" dirty="0">
              <a:solidFill>
                <a:srgbClr val="045AA6"/>
              </a:solidFill>
            </a:endParaRPr>
          </a:p>
          <a:p>
            <a:pPr lvl="1">
              <a:spcBef>
                <a:spcPts val="300"/>
              </a:spcBef>
              <a:tabLst>
                <a:tab pos="1704975" algn="l"/>
              </a:tabLst>
            </a:pPr>
            <a:r>
              <a:rPr lang="de-DE" sz="1200" b="1" dirty="0" smtClean="0">
                <a:solidFill>
                  <a:srgbClr val="FF0000"/>
                </a:solidFill>
              </a:rPr>
              <a:t>29.05.2020:    	    0,85 </a:t>
            </a:r>
            <a:r>
              <a:rPr lang="de-DE" sz="1200" b="1" dirty="0">
                <a:solidFill>
                  <a:srgbClr val="FF0000"/>
                </a:solidFill>
              </a:rPr>
              <a:t>(95%-Präzisionsintervall: </a:t>
            </a:r>
            <a:r>
              <a:rPr lang="de-DE" sz="1200" b="1" dirty="0" smtClean="0">
                <a:solidFill>
                  <a:srgbClr val="FF0000"/>
                </a:solidFill>
              </a:rPr>
              <a:t>0,78 – 0,96)</a:t>
            </a:r>
            <a:endParaRPr lang="de-DE" sz="1400" dirty="0">
              <a:solidFill>
                <a:srgbClr val="FF0000"/>
              </a:solidFill>
            </a:endParaRPr>
          </a:p>
          <a:p>
            <a:pPr marL="742950" lvl="2" indent="-342900"/>
            <a:endParaRPr lang="de-DE" sz="1400" dirty="0"/>
          </a:p>
          <a:p>
            <a:pPr marL="742950" lvl="2" indent="-342900"/>
            <a:endParaRPr lang="de-DE" sz="1400" dirty="0" smtClean="0"/>
          </a:p>
          <a:p>
            <a:pPr lvl="2"/>
            <a:endParaRPr lang="de-DE" sz="1400" dirty="0"/>
          </a:p>
          <a:p>
            <a:pPr lvl="1"/>
            <a:endParaRPr lang="de-DE" sz="1600" dirty="0" smtClean="0"/>
          </a:p>
          <a:p>
            <a:pPr lvl="1"/>
            <a:endParaRPr lang="de-DE" sz="1600" dirty="0" smtClean="0"/>
          </a:p>
          <a:p>
            <a:pPr marL="0" indent="0">
              <a:buNone/>
            </a:pPr>
            <a:endParaRPr lang="de-DE" sz="1600" dirty="0"/>
          </a:p>
          <a:p>
            <a:pPr marL="0" indent="0">
              <a:buNone/>
            </a:pPr>
            <a:endParaRPr lang="de-DE" sz="1600" dirty="0"/>
          </a:p>
          <a:p>
            <a:endParaRPr lang="de-DE" sz="1600" dirty="0"/>
          </a:p>
        </p:txBody>
      </p:sp>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26.05.2020)</a:t>
            </a:r>
            <a:endParaRPr lang="de-DE" sz="1400" dirty="0"/>
          </a:p>
        </p:txBody>
      </p:sp>
      <p:sp>
        <p:nvSpPr>
          <p:cNvPr id="4" name="Datumsplatzhalter 3"/>
          <p:cNvSpPr>
            <a:spLocks noGrp="1"/>
          </p:cNvSpPr>
          <p:nvPr>
            <p:ph type="dt" sz="half" idx="14"/>
          </p:nvPr>
        </p:nvSpPr>
        <p:spPr/>
        <p:txBody>
          <a:bodyPr/>
          <a:lstStyle/>
          <a:p>
            <a:r>
              <a:rPr lang="de-DE" smtClean="0"/>
              <a:t>29.05.2020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10</a:t>
            </a:fld>
            <a:endParaRPr lang="de-DE" dirty="0"/>
          </a:p>
        </p:txBody>
      </p:sp>
      <p:sp>
        <p:nvSpPr>
          <p:cNvPr id="8" name="Textfeld 7"/>
          <p:cNvSpPr txBox="1"/>
          <p:nvPr/>
        </p:nvSpPr>
        <p:spPr>
          <a:xfrm>
            <a:off x="391521" y="5653794"/>
            <a:ext cx="8342904" cy="523220"/>
          </a:xfrm>
          <a:prstGeom prst="rect">
            <a:avLst/>
          </a:prstGeom>
          <a:noFill/>
        </p:spPr>
        <p:txBody>
          <a:bodyPr wrap="square" rtlCol="0">
            <a:spAutoFit/>
          </a:bodyPr>
          <a:lstStyle/>
          <a:p>
            <a:r>
              <a:rPr lang="de-DE" sz="1400" dirty="0"/>
              <a:t>In KW 21 gaben 28 Labore einen Rückstau von insgesamt 1539 abzuarbeitenden Proben an. 27 Labore nannten Lieferschwierigkeiten für Reagenzien.</a:t>
            </a:r>
          </a:p>
        </p:txBody>
      </p:sp>
      <p:graphicFrame>
        <p:nvGraphicFramePr>
          <p:cNvPr id="9" name="Tabelle 8"/>
          <p:cNvGraphicFramePr>
            <a:graphicFrameLocks noGrp="1"/>
          </p:cNvGraphicFramePr>
          <p:nvPr>
            <p:extLst>
              <p:ext uri="{D42A27DB-BD31-4B8C-83A1-F6EECF244321}">
                <p14:modId xmlns:p14="http://schemas.microsoft.com/office/powerpoint/2010/main" val="3333585395"/>
              </p:ext>
            </p:extLst>
          </p:nvPr>
        </p:nvGraphicFramePr>
        <p:xfrm>
          <a:off x="187369" y="1676352"/>
          <a:ext cx="4475754" cy="3372612"/>
        </p:xfrm>
        <a:graphic>
          <a:graphicData uri="http://schemas.openxmlformats.org/drawingml/2006/table">
            <a:tbl>
              <a:tblPr firstRow="1" firstCol="1" bandRow="1">
                <a:tableStyleId>{5C22544A-7EE6-4342-B048-85BDC9FD1C3A}</a:tableStyleId>
              </a:tblPr>
              <a:tblGrid>
                <a:gridCol w="1199153"/>
                <a:gridCol w="981075"/>
                <a:gridCol w="1257300"/>
                <a:gridCol w="1038226"/>
              </a:tblGrid>
              <a:tr h="202565">
                <a:tc>
                  <a:txBody>
                    <a:bodyPr/>
                    <a:lstStyle/>
                    <a:p>
                      <a:pPr algn="ctr">
                        <a:lnSpc>
                          <a:spcPct val="115000"/>
                        </a:lnSpc>
                        <a:spcAft>
                          <a:spcPts val="0"/>
                        </a:spcAft>
                      </a:pPr>
                      <a:r>
                        <a:rPr lang="de-DE" sz="1100" dirty="0">
                          <a:effectLst/>
                        </a:rPr>
                        <a:t>KW</a:t>
                      </a:r>
                      <a:endParaRPr lang="de-DE" sz="1100" dirty="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233601">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Bis einschließlich KW10</a:t>
                      </a:r>
                    </a:p>
                  </a:txBody>
                  <a:tcPr marL="9525" marR="9525" marT="9525" marB="0" anchor="ctr"/>
                </a:tc>
                <a:tc>
                  <a:txBody>
                    <a:bodyPr/>
                    <a:lstStyle/>
                    <a:p>
                      <a:pPr algn="ctr">
                        <a:lnSpc>
                          <a:spcPct val="115000"/>
                        </a:lnSpc>
                        <a:spcAft>
                          <a:spcPts val="0"/>
                        </a:spcAft>
                      </a:pPr>
                      <a:r>
                        <a:rPr lang="de-DE" sz="1100" b="0" kern="1200" dirty="0" smtClean="0">
                          <a:solidFill>
                            <a:schemeClr val="dk1"/>
                          </a:solidFill>
                          <a:effectLst/>
                          <a:latin typeface="Calibri"/>
                          <a:ea typeface="MS Mincho"/>
                          <a:cs typeface="Arial"/>
                        </a:rPr>
                        <a:t>124.716</a:t>
                      </a:r>
                      <a:endParaRPr lang="de-DE" sz="1100" b="0" kern="1200" dirty="0">
                        <a:solidFill>
                          <a:schemeClr val="dk1"/>
                        </a:solidFill>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smtClean="0">
                          <a:solidFill>
                            <a:schemeClr val="dk1"/>
                          </a:solidFill>
                          <a:effectLst/>
                          <a:latin typeface="Calibri"/>
                          <a:ea typeface="MS Mincho"/>
                          <a:cs typeface="Arial"/>
                        </a:rPr>
                        <a:t>3.892 (3,1%)</a:t>
                      </a:r>
                      <a:endParaRPr lang="de-DE" sz="1100" b="0" kern="1200" dirty="0">
                        <a:solidFill>
                          <a:schemeClr val="dk1"/>
                        </a:solidFill>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smtClean="0">
                          <a:solidFill>
                            <a:schemeClr val="dk1"/>
                          </a:solidFill>
                          <a:effectLst/>
                          <a:latin typeface="Calibri"/>
                          <a:ea typeface="MS Mincho"/>
                          <a:cs typeface="Arial"/>
                        </a:rPr>
                        <a:t>90</a:t>
                      </a:r>
                      <a:endParaRPr lang="de-DE" sz="1100" b="0" kern="1200" dirty="0">
                        <a:solidFill>
                          <a:schemeClr val="dk1"/>
                        </a:solidFill>
                        <a:effectLst/>
                        <a:latin typeface="Calibri"/>
                        <a:ea typeface="MS Mincho"/>
                        <a:cs typeface="Arial"/>
                      </a:endParaRP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11</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127.457</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7.582 (5,9%)</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114</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12</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348.619</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23.820 (6,8%)</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152</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13</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361.515</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31.414 (8,7%)</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151</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14</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408.348</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36.885 (9,0%)</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154</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15</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380.197</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30.791 (8,1%)</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164</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16</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331.902</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22.082 (6,7%)</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168</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17</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363.890</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18.083 (5,0%)</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178</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18</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326.788</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12.608 (3,9%)</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175</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19</a:t>
                      </a:r>
                    </a:p>
                  </a:txBody>
                  <a:tcPr marL="9525" marR="9525" marT="9525" marB="0" anchor="ctr"/>
                </a:tc>
                <a:tc>
                  <a:txBody>
                    <a:bodyPr/>
                    <a:lstStyle/>
                    <a:p>
                      <a:pPr algn="ctr">
                        <a:lnSpc>
                          <a:spcPct val="115000"/>
                        </a:lnSpc>
                        <a:spcAft>
                          <a:spcPts val="0"/>
                        </a:spcAft>
                      </a:pPr>
                      <a:r>
                        <a:rPr lang="de-DE" sz="1100" b="0" dirty="0">
                          <a:effectLst/>
                          <a:latin typeface="Calibri"/>
                          <a:ea typeface="MS Mincho"/>
                          <a:cs typeface="Arial"/>
                        </a:rPr>
                        <a:t>403.875</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10.755 (2,7%)</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182</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smtClean="0">
                          <a:solidFill>
                            <a:schemeClr val="lt1"/>
                          </a:solidFill>
                          <a:effectLst/>
                          <a:latin typeface="+mn-lt"/>
                          <a:ea typeface="+mn-ea"/>
                          <a:cs typeface="+mn-cs"/>
                        </a:rPr>
                        <a:t>20</a:t>
                      </a:r>
                      <a:endParaRPr lang="de-DE" sz="11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de-DE" sz="1100" b="0" dirty="0">
                          <a:effectLst/>
                          <a:latin typeface="Calibri"/>
                          <a:ea typeface="MS Mincho"/>
                          <a:cs typeface="Arial"/>
                        </a:rPr>
                        <a:t>430.882</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7.227 (1,7%)</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181</a:t>
                      </a:r>
                    </a:p>
                  </a:txBody>
                  <a:tcPr marL="68580" marR="68580" marT="0" marB="0"/>
                </a:tc>
              </a:tr>
              <a:tr h="191135">
                <a:tc>
                  <a:txBody>
                    <a:bodyPr/>
                    <a:lstStyle/>
                    <a:p>
                      <a:pPr marL="0" algn="ctr" defTabSz="457200" rtl="0" eaLnBrk="1" fontAlgn="ctr" latinLnBrk="0" hangingPunct="1">
                        <a:lnSpc>
                          <a:spcPct val="115000"/>
                        </a:lnSpc>
                        <a:spcAft>
                          <a:spcPts val="0"/>
                        </a:spcAft>
                      </a:pPr>
                      <a:r>
                        <a:rPr lang="de-DE" sz="1100" b="1" kern="1200" dirty="0" smtClean="0">
                          <a:solidFill>
                            <a:schemeClr val="lt1"/>
                          </a:solidFill>
                          <a:effectLst/>
                          <a:latin typeface="+mn-lt"/>
                          <a:ea typeface="+mn-ea"/>
                          <a:cs typeface="+mn-cs"/>
                        </a:rPr>
                        <a:t>21</a:t>
                      </a:r>
                      <a:endParaRPr lang="de-DE" sz="11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de-DE" sz="1100" b="0" dirty="0">
                          <a:effectLst/>
                          <a:latin typeface="Calibri"/>
                          <a:ea typeface="MS Mincho"/>
                          <a:cs typeface="Arial"/>
                        </a:rPr>
                        <a:t>344.782</a:t>
                      </a:r>
                    </a:p>
                  </a:txBody>
                  <a:tcPr marL="68580" marR="68580" marT="0" marB="0"/>
                </a:tc>
                <a:tc>
                  <a:txBody>
                    <a:bodyPr/>
                    <a:lstStyle/>
                    <a:p>
                      <a:pPr algn="ctr">
                        <a:lnSpc>
                          <a:spcPct val="115000"/>
                        </a:lnSpc>
                        <a:spcAft>
                          <a:spcPts val="0"/>
                        </a:spcAft>
                      </a:pPr>
                      <a:r>
                        <a:rPr lang="de-DE" sz="1100" dirty="0" smtClean="0">
                          <a:effectLst/>
                          <a:latin typeface="Calibri"/>
                          <a:ea typeface="MS Mincho"/>
                          <a:cs typeface="Arial"/>
                        </a:rPr>
                        <a:t>5.116 (1,5%)</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kern="1200" dirty="0">
                          <a:solidFill>
                            <a:schemeClr val="dk1"/>
                          </a:solidFill>
                          <a:effectLst/>
                          <a:latin typeface="Calibri"/>
                          <a:ea typeface="MS Mincho"/>
                          <a:cs typeface="Arial"/>
                        </a:rPr>
                        <a:t>172</a:t>
                      </a:r>
                    </a:p>
                  </a:txBody>
                  <a:tcPr marL="68580" marR="68580" marT="0" marB="0"/>
                </a:tc>
              </a:tr>
              <a:tr h="191135">
                <a:tc>
                  <a:txBody>
                    <a:bodyPr/>
                    <a:lstStyle/>
                    <a:p>
                      <a:pPr algn="ctr">
                        <a:lnSpc>
                          <a:spcPct val="115000"/>
                        </a:lnSpc>
                        <a:spcAft>
                          <a:spcPts val="0"/>
                        </a:spcAft>
                      </a:pPr>
                      <a:r>
                        <a:rPr lang="de-DE" sz="1100" dirty="0">
                          <a:effectLst/>
                        </a:rPr>
                        <a:t>Summe</a:t>
                      </a:r>
                      <a:endParaRPr lang="de-DE" sz="1100" dirty="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b="1">
                          <a:effectLst/>
                          <a:latin typeface="Calibri"/>
                          <a:ea typeface="Times New Roman"/>
                          <a:cs typeface="Calibri"/>
                        </a:rPr>
                        <a:t>3.952.971</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1" dirty="0" smtClean="0">
                          <a:effectLst/>
                          <a:latin typeface="Calibri"/>
                          <a:ea typeface="MS Mincho"/>
                          <a:cs typeface="Arial"/>
                        </a:rPr>
                        <a:t>210.255 (5,3%)</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endParaRPr lang="de-DE" sz="1100" b="0" dirty="0">
                        <a:effectLst/>
                        <a:latin typeface="Calibri"/>
                        <a:ea typeface="MS Mincho"/>
                        <a:cs typeface="Times New Roman"/>
                      </a:endParaRPr>
                    </a:p>
                  </a:txBody>
                  <a:tcPr marL="68580" marR="68580" marT="0" marB="0"/>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76772193"/>
              </p:ext>
            </p:extLst>
          </p:nvPr>
        </p:nvGraphicFramePr>
        <p:xfrm>
          <a:off x="4862512" y="1676352"/>
          <a:ext cx="4102101" cy="3526330"/>
        </p:xfrm>
        <a:graphic>
          <a:graphicData uri="http://schemas.openxmlformats.org/drawingml/2006/table">
            <a:tbl>
              <a:tblPr>
                <a:tableStyleId>{5C22544A-7EE6-4342-B048-85BDC9FD1C3A}</a:tableStyleId>
              </a:tblPr>
              <a:tblGrid>
                <a:gridCol w="1052513"/>
                <a:gridCol w="1104900"/>
                <a:gridCol w="942975"/>
                <a:gridCol w="1001713"/>
              </a:tblGrid>
              <a:tr h="1098598">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 für die die Angabe prognostisch erfolgt ist:</a:t>
                      </a:r>
                    </a:p>
                  </a:txBody>
                  <a:tcPr marL="9525" marR="9525" marT="9525" marB="0" anchor="b">
                    <a:solidFill>
                      <a:srgbClr val="367BB8"/>
                    </a:solidFill>
                  </a:tcPr>
                </a:tc>
                <a:tc>
                  <a:txBody>
                    <a:bodyPr/>
                    <a:lstStyle/>
                    <a:p>
                      <a:pPr algn="ctr" fontAlgn="b"/>
                      <a:r>
                        <a:rPr lang="de-DE" sz="1100" b="1" kern="1200" dirty="0">
                          <a:solidFill>
                            <a:schemeClr val="lt1"/>
                          </a:solidFill>
                          <a:effectLst/>
                          <a:latin typeface="+mn-lt"/>
                          <a:ea typeface="+mn-ea"/>
                          <a:cs typeface="+mn-cs"/>
                        </a:rPr>
                        <a:t>Anzahl übermittelnde Labore</a:t>
                      </a:r>
                    </a:p>
                  </a:txBody>
                  <a:tcPr marL="9525" marR="9525" marT="9525" marB="0" anchor="b">
                    <a:solidFill>
                      <a:srgbClr val="367BB8"/>
                    </a:solidFill>
                  </a:tcPr>
                </a:tc>
                <a:tc>
                  <a:txBody>
                    <a:bodyPr/>
                    <a:lstStyle/>
                    <a:p>
                      <a:pPr algn="ctr" fontAlgn="b"/>
                      <a:r>
                        <a:rPr lang="de-DE" sz="1100" b="1" kern="1200" dirty="0">
                          <a:solidFill>
                            <a:schemeClr val="lt1"/>
                          </a:solidFill>
                          <a:effectLst/>
                          <a:latin typeface="+mn-lt"/>
                          <a:ea typeface="+mn-ea"/>
                          <a:cs typeface="+mn-cs"/>
                        </a:rPr>
                        <a:t>Testkapazität pro Tag</a:t>
                      </a:r>
                    </a:p>
                  </a:txBody>
                  <a:tcPr marL="9525" marR="9525" marT="9525" marB="0" anchor="b">
                    <a:solidFill>
                      <a:srgbClr val="367BB8"/>
                    </a:solidFill>
                  </a:tcPr>
                </a:tc>
                <a:tc>
                  <a:txBody>
                    <a:bodyPr/>
                    <a:lstStyle/>
                    <a:p>
                      <a:pPr algn="ctr" fontAlgn="b"/>
                      <a:r>
                        <a:rPr lang="de-DE" sz="1100" b="1" kern="1200" dirty="0">
                          <a:solidFill>
                            <a:schemeClr val="lt1"/>
                          </a:solidFill>
                          <a:effectLst/>
                          <a:latin typeface="+mn-lt"/>
                          <a:ea typeface="+mn-ea"/>
                          <a:cs typeface="+mn-cs"/>
                        </a:rPr>
                        <a:t>Neu ab KW15: wöchentliche Kapazität anhand von Wochenarbeitstagen</a:t>
                      </a:r>
                    </a:p>
                  </a:txBody>
                  <a:tcPr marL="9525" marR="9525" marT="9525" marB="0" anchor="b">
                    <a:solidFill>
                      <a:srgbClr val="367BB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KW11</a:t>
                      </a:r>
                    </a:p>
                  </a:txBody>
                  <a:tcPr marL="9525" marR="9525" marT="9525" marB="0" anchor="b">
                    <a:solidFill>
                      <a:srgbClr val="367BB8"/>
                    </a:solidFill>
                  </a:tcPr>
                </a:tc>
                <a:tc>
                  <a:txBody>
                    <a:bodyPr/>
                    <a:lstStyle/>
                    <a:p>
                      <a:pPr algn="ctr" fontAlgn="b"/>
                      <a:r>
                        <a:rPr lang="de-DE" sz="1100" u="none" strike="noStrike" dirty="0">
                          <a:effectLst/>
                        </a:rPr>
                        <a:t>28</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7.115</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KW12</a:t>
                      </a:r>
                    </a:p>
                  </a:txBody>
                  <a:tcPr marL="9525" marR="9525" marT="9525" marB="0" anchor="b">
                    <a:solidFill>
                      <a:srgbClr val="367BB8"/>
                    </a:solidFill>
                  </a:tcPr>
                </a:tc>
                <a:tc>
                  <a:txBody>
                    <a:bodyPr/>
                    <a:lstStyle/>
                    <a:p>
                      <a:pPr algn="ctr" fontAlgn="b"/>
                      <a:r>
                        <a:rPr lang="de-DE" sz="1100" u="none" strike="noStrike" dirty="0">
                          <a:effectLst/>
                        </a:rPr>
                        <a:t>93</a:t>
                      </a:r>
                      <a:endParaRPr lang="de-DE" sz="1100" b="0" i="0" u="none" strike="noStrike" dirty="0">
                        <a:solidFill>
                          <a:srgbClr val="000000"/>
                        </a:solidFill>
                        <a:effectLst/>
                        <a:latin typeface="Calibri"/>
                      </a:endParaRPr>
                    </a:p>
                  </a:txBody>
                  <a:tcPr marL="9525" marR="9525" marT="9525" marB="0" anchor="b"/>
                </a:tc>
                <a:tc>
                  <a:txBody>
                    <a:bodyPr/>
                    <a:lstStyle/>
                    <a:p>
                      <a:pPr algn="ctr" fontAlgn="b"/>
                      <a:r>
                        <a:rPr lang="de-DE" sz="1100" u="none" strike="noStrike">
                          <a:effectLst/>
                        </a:rPr>
                        <a:t>31.010</a:t>
                      </a:r>
                      <a:endParaRPr lang="de-DE" sz="1100" b="0" i="0" u="none" strike="noStrike">
                        <a:solidFill>
                          <a:srgbClr val="000000"/>
                        </a:solidFill>
                        <a:effectLst/>
                        <a:latin typeface="Calibri"/>
                      </a:endParaRPr>
                    </a:p>
                  </a:txBody>
                  <a:tcPr marL="9525" marR="9525" marT="9525" marB="0" anchor="b"/>
                </a:tc>
                <a:tc>
                  <a:txBody>
                    <a:bodyPr/>
                    <a:lstStyle/>
                    <a:p>
                      <a:pPr algn="ctr" fontAlgn="ctr"/>
                      <a:r>
                        <a:rPr lang="de-DE" sz="1100" u="none" strike="noStrike">
                          <a:effectLst/>
                        </a:rPr>
                        <a:t>-</a:t>
                      </a:r>
                      <a:endParaRPr lang="de-DE" sz="1100" b="0" i="0" u="none" strike="noStrike">
                        <a:solidFill>
                          <a:srgbClr val="000000"/>
                        </a:solidFill>
                        <a:effectLst/>
                        <a:latin typeface="Calibri"/>
                      </a:endParaRPr>
                    </a:p>
                  </a:txBody>
                  <a:tcPr marL="9525" marR="9525" marT="9525" marB="0" anchor="ct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KW13</a:t>
                      </a:r>
                    </a:p>
                  </a:txBody>
                  <a:tcPr marL="9525" marR="9525" marT="9525" marB="0" anchor="b">
                    <a:solidFill>
                      <a:srgbClr val="367BB8"/>
                    </a:solidFill>
                  </a:tcPr>
                </a:tc>
                <a:tc>
                  <a:txBody>
                    <a:bodyPr/>
                    <a:lstStyle/>
                    <a:p>
                      <a:pPr algn="ctr" fontAlgn="b"/>
                      <a:r>
                        <a:rPr lang="de-DE" sz="1100" u="none" strike="noStrike" dirty="0">
                          <a:effectLst/>
                        </a:rPr>
                        <a:t>111</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64.725</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KW14</a:t>
                      </a:r>
                    </a:p>
                  </a:txBody>
                  <a:tcPr marL="9525" marR="9525" marT="9525" marB="0" anchor="b">
                    <a:solidFill>
                      <a:srgbClr val="367BB8"/>
                    </a:solidFill>
                  </a:tcPr>
                </a:tc>
                <a:tc>
                  <a:txBody>
                    <a:bodyPr/>
                    <a:lstStyle/>
                    <a:p>
                      <a:pPr algn="ctr" fontAlgn="b"/>
                      <a:r>
                        <a:rPr lang="de-DE" sz="1100" u="none" strike="noStrike" dirty="0">
                          <a:effectLst/>
                        </a:rPr>
                        <a:t>113</a:t>
                      </a:r>
                      <a:endParaRPr lang="de-DE" sz="1100" b="0" i="0" u="none" strike="noStrike" dirty="0">
                        <a:solidFill>
                          <a:srgbClr val="000000"/>
                        </a:solidFill>
                        <a:effectLst/>
                        <a:latin typeface="Calibri"/>
                      </a:endParaRPr>
                    </a:p>
                  </a:txBody>
                  <a:tcPr marL="9525" marR="9525" marT="9525" marB="0" anchor="b"/>
                </a:tc>
                <a:tc>
                  <a:txBody>
                    <a:bodyPr/>
                    <a:lstStyle/>
                    <a:p>
                      <a:pPr algn="ctr" fontAlgn="b"/>
                      <a:r>
                        <a:rPr lang="de-DE" sz="1100" u="none" strike="noStrike">
                          <a:effectLst/>
                        </a:rPr>
                        <a:t>103.515</a:t>
                      </a:r>
                      <a:endParaRPr lang="de-DE" sz="1100" b="0" i="0" u="none" strike="noStrike">
                        <a:solidFill>
                          <a:srgbClr val="000000"/>
                        </a:solidFill>
                        <a:effectLst/>
                        <a:latin typeface="Calibri"/>
                      </a:endParaRPr>
                    </a:p>
                  </a:txBody>
                  <a:tcPr marL="9525" marR="9525" marT="9525" marB="0" anchor="b"/>
                </a:tc>
                <a:tc>
                  <a:txBody>
                    <a:bodyPr/>
                    <a:lstStyle/>
                    <a:p>
                      <a:pPr algn="ctr" fontAlgn="ctr"/>
                      <a:r>
                        <a:rPr lang="de-DE" sz="1100" u="none" strike="noStrike">
                          <a:effectLst/>
                        </a:rPr>
                        <a:t>-</a:t>
                      </a:r>
                      <a:endParaRPr lang="de-DE" sz="1100" b="0" i="0" u="none" strike="noStrike">
                        <a:solidFill>
                          <a:srgbClr val="000000"/>
                        </a:solidFill>
                        <a:effectLst/>
                        <a:latin typeface="Calibri"/>
                      </a:endParaRPr>
                    </a:p>
                  </a:txBody>
                  <a:tcPr marL="9525" marR="9525" marT="9525" marB="0" anchor="ct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KW15</a:t>
                      </a:r>
                    </a:p>
                  </a:txBody>
                  <a:tcPr marL="9525" marR="9525" marT="9525" marB="0" anchor="b">
                    <a:solidFill>
                      <a:srgbClr val="367BB8"/>
                    </a:solidFill>
                  </a:tcPr>
                </a:tc>
                <a:tc>
                  <a:txBody>
                    <a:bodyPr/>
                    <a:lstStyle/>
                    <a:p>
                      <a:pPr algn="ctr" fontAlgn="b"/>
                      <a:r>
                        <a:rPr lang="de-DE" sz="1100" u="none" strike="noStrike" dirty="0">
                          <a:effectLst/>
                        </a:rPr>
                        <a:t>132</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116.655</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KW16</a:t>
                      </a:r>
                    </a:p>
                  </a:txBody>
                  <a:tcPr marL="9525" marR="9525" marT="9525" marB="0" anchor="b">
                    <a:solidFill>
                      <a:srgbClr val="367BB8"/>
                    </a:solidFill>
                  </a:tcPr>
                </a:tc>
                <a:tc>
                  <a:txBody>
                    <a:bodyPr/>
                    <a:lstStyle/>
                    <a:p>
                      <a:pPr algn="ctr" fontAlgn="b"/>
                      <a:r>
                        <a:rPr lang="de-DE" sz="1100" u="none" strike="noStrike" dirty="0">
                          <a:effectLst/>
                        </a:rPr>
                        <a:t>112</a:t>
                      </a:r>
                      <a:endParaRPr lang="de-DE" sz="1100" b="0" i="0" u="none" strike="noStrike" dirty="0">
                        <a:solidFill>
                          <a:srgbClr val="000000"/>
                        </a:solidFill>
                        <a:effectLst/>
                        <a:latin typeface="Calibri"/>
                      </a:endParaRPr>
                    </a:p>
                  </a:txBody>
                  <a:tcPr marL="9525" marR="9525" marT="9525" marB="0" anchor="b"/>
                </a:tc>
                <a:tc>
                  <a:txBody>
                    <a:bodyPr/>
                    <a:lstStyle/>
                    <a:p>
                      <a:pPr algn="ctr" fontAlgn="b"/>
                      <a:r>
                        <a:rPr lang="de-DE" sz="1100" u="none" strike="noStrike">
                          <a:effectLst/>
                        </a:rPr>
                        <a:t>123.304</a:t>
                      </a:r>
                      <a:endParaRPr lang="de-DE" sz="1100" b="0" i="0" u="none" strike="noStrike">
                        <a:solidFill>
                          <a:srgbClr val="000000"/>
                        </a:solidFill>
                        <a:effectLst/>
                        <a:latin typeface="Calibri"/>
                      </a:endParaRPr>
                    </a:p>
                  </a:txBody>
                  <a:tcPr marL="9525" marR="9525" marT="9525" marB="0" anchor="b"/>
                </a:tc>
                <a:tc>
                  <a:txBody>
                    <a:bodyPr/>
                    <a:lstStyle/>
                    <a:p>
                      <a:pPr algn="ctr" fontAlgn="ctr"/>
                      <a:r>
                        <a:rPr lang="de-DE" sz="1100" u="none" strike="noStrike" dirty="0">
                          <a:effectLst/>
                        </a:rPr>
                        <a:t>730.156</a:t>
                      </a:r>
                      <a:endParaRPr lang="de-DE" sz="1100" b="0" i="0" u="none" strike="noStrike" dirty="0">
                        <a:solidFill>
                          <a:srgbClr val="000000"/>
                        </a:solidFill>
                        <a:effectLst/>
                        <a:latin typeface="Calibri"/>
                      </a:endParaRPr>
                    </a:p>
                  </a:txBody>
                  <a:tcPr marL="9525" marR="9525" marT="9525" marB="0" anchor="ct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KW17</a:t>
                      </a:r>
                    </a:p>
                  </a:txBody>
                  <a:tcPr marL="9525" marR="9525" marT="9525" marB="0" anchor="b">
                    <a:solidFill>
                      <a:srgbClr val="367BB8"/>
                    </a:solidFill>
                  </a:tcPr>
                </a:tc>
                <a:tc>
                  <a:txBody>
                    <a:bodyPr/>
                    <a:lstStyle/>
                    <a:p>
                      <a:pPr algn="ctr" fontAlgn="b"/>
                      <a:r>
                        <a:rPr lang="de-DE" sz="1100" u="none" strike="noStrike" dirty="0">
                          <a:effectLst/>
                        </a:rPr>
                        <a:t>126</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136.064</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818.426</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KW18</a:t>
                      </a:r>
                    </a:p>
                  </a:txBody>
                  <a:tcPr marL="9525" marR="9525" marT="9525" marB="0" anchor="b">
                    <a:solidFill>
                      <a:srgbClr val="367BB8"/>
                    </a:solidFill>
                  </a:tcPr>
                </a:tc>
                <a:tc>
                  <a:txBody>
                    <a:bodyPr/>
                    <a:lstStyle/>
                    <a:p>
                      <a:pPr algn="ctr" fontAlgn="b"/>
                      <a:r>
                        <a:rPr lang="de-DE" sz="1100" u="none" strike="noStrike">
                          <a:effectLst/>
                        </a:rPr>
                        <a:t>133</a:t>
                      </a:r>
                      <a:endParaRPr lang="de-DE" sz="1100" b="0" i="0" u="none" strike="noStrike">
                        <a:solidFill>
                          <a:srgbClr val="000000"/>
                        </a:solidFill>
                        <a:effectLst/>
                        <a:latin typeface="Calibri"/>
                      </a:endParaRPr>
                    </a:p>
                  </a:txBody>
                  <a:tcPr marL="9525" marR="9525" marT="9525" marB="0" anchor="b"/>
                </a:tc>
                <a:tc>
                  <a:txBody>
                    <a:bodyPr/>
                    <a:lstStyle/>
                    <a:p>
                      <a:pPr algn="ctr" fontAlgn="b"/>
                      <a:r>
                        <a:rPr lang="de-DE" sz="1100" u="none" strike="noStrike" dirty="0">
                          <a:effectLst/>
                        </a:rPr>
                        <a:t>141.815</a:t>
                      </a:r>
                      <a:endParaRPr lang="de-DE" sz="1100" b="0" i="0" u="none" strike="noStrike" dirty="0">
                        <a:solidFill>
                          <a:srgbClr val="000000"/>
                        </a:solidFill>
                        <a:effectLst/>
                        <a:latin typeface="Calibri"/>
                      </a:endParaRPr>
                    </a:p>
                  </a:txBody>
                  <a:tcPr marL="9525" marR="9525" marT="9525" marB="0" anchor="b"/>
                </a:tc>
                <a:tc>
                  <a:txBody>
                    <a:bodyPr/>
                    <a:lstStyle/>
                    <a:p>
                      <a:pPr algn="ctr" fontAlgn="ctr"/>
                      <a:r>
                        <a:rPr lang="de-DE" sz="1100" u="none" strike="noStrike">
                          <a:effectLst/>
                        </a:rPr>
                        <a:t>860.494</a:t>
                      </a:r>
                      <a:endParaRPr lang="de-DE" sz="1100" b="0" i="0" u="none" strike="noStrike">
                        <a:solidFill>
                          <a:srgbClr val="000000"/>
                        </a:solidFill>
                        <a:effectLst/>
                        <a:latin typeface="Calibri"/>
                      </a:endParaRPr>
                    </a:p>
                  </a:txBody>
                  <a:tcPr marL="9525" marR="9525" marT="9525" marB="0" anchor="ct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KW19</a:t>
                      </a:r>
                    </a:p>
                  </a:txBody>
                  <a:tcPr marL="9525" marR="9525" marT="9525" marB="0" anchor="b">
                    <a:solidFill>
                      <a:srgbClr val="367BB8"/>
                    </a:solidFill>
                  </a:tcPr>
                </a:tc>
                <a:tc>
                  <a:txBody>
                    <a:bodyPr/>
                    <a:lstStyle/>
                    <a:p>
                      <a:pPr algn="ctr" fontAlgn="b"/>
                      <a:r>
                        <a:rPr lang="de-DE" sz="1100" u="none" strike="noStrike" dirty="0">
                          <a:effectLst/>
                        </a:rPr>
                        <a:t>137</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153.698</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964.962</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KW20</a:t>
                      </a:r>
                    </a:p>
                  </a:txBody>
                  <a:tcPr marL="9525" marR="9525" marT="9525" marB="0" anchor="b">
                    <a:solidFill>
                      <a:srgbClr val="367BB8"/>
                    </a:solidFill>
                  </a:tcPr>
                </a:tc>
                <a:tc>
                  <a:txBody>
                    <a:bodyPr/>
                    <a:lstStyle/>
                    <a:p>
                      <a:pPr algn="ctr" fontAlgn="b"/>
                      <a:r>
                        <a:rPr lang="de-DE" sz="1100" u="none" strike="noStrike">
                          <a:effectLst/>
                        </a:rPr>
                        <a:t>134</a:t>
                      </a:r>
                      <a:endParaRPr lang="de-DE" sz="1100" b="0" i="0" u="none" strike="noStrike">
                        <a:solidFill>
                          <a:srgbClr val="000000"/>
                        </a:solidFill>
                        <a:effectLst/>
                        <a:latin typeface="Calibri"/>
                      </a:endParaRPr>
                    </a:p>
                  </a:txBody>
                  <a:tcPr marL="9525" marR="9525" marT="9525" marB="0" anchor="b"/>
                </a:tc>
                <a:tc>
                  <a:txBody>
                    <a:bodyPr/>
                    <a:lstStyle/>
                    <a:p>
                      <a:pPr algn="ctr" fontAlgn="b"/>
                      <a:r>
                        <a:rPr lang="de-DE" sz="1100" u="none" strike="noStrike" dirty="0">
                          <a:effectLst/>
                        </a:rPr>
                        <a:t>157.150</a:t>
                      </a:r>
                      <a:endParaRPr lang="de-DE" sz="1100" b="0" i="0" u="none" strike="noStrike" dirty="0">
                        <a:solidFill>
                          <a:srgbClr val="000000"/>
                        </a:solidFill>
                        <a:effectLst/>
                        <a:latin typeface="Calibri"/>
                      </a:endParaRPr>
                    </a:p>
                  </a:txBody>
                  <a:tcPr marL="9525" marR="9525" marT="9525" marB="0" anchor="b"/>
                </a:tc>
                <a:tc>
                  <a:txBody>
                    <a:bodyPr/>
                    <a:lstStyle/>
                    <a:p>
                      <a:pPr algn="ctr" fontAlgn="ctr"/>
                      <a:r>
                        <a:rPr lang="de-DE" sz="1100" u="none" strike="noStrike" dirty="0">
                          <a:effectLst/>
                        </a:rPr>
                        <a:t>1.038.223</a:t>
                      </a:r>
                      <a:endParaRPr lang="de-DE" sz="1100" b="0" i="0" u="none" strike="noStrike" dirty="0">
                        <a:solidFill>
                          <a:srgbClr val="000000"/>
                        </a:solidFill>
                        <a:effectLst/>
                        <a:latin typeface="Calibri"/>
                      </a:endParaRPr>
                    </a:p>
                  </a:txBody>
                  <a:tcPr marL="9525" marR="9525" marT="9525" marB="0" anchor="ct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KW21</a:t>
                      </a:r>
                    </a:p>
                  </a:txBody>
                  <a:tcPr marL="9525" marR="9525" marT="9525" marB="0" anchor="b">
                    <a:solidFill>
                      <a:srgbClr val="367BB8"/>
                    </a:solidFill>
                  </a:tcPr>
                </a:tc>
                <a:tc>
                  <a:txBody>
                    <a:bodyPr/>
                    <a:lstStyle/>
                    <a:p>
                      <a:pPr algn="ctr" fontAlgn="b"/>
                      <a:r>
                        <a:rPr lang="de-DE" sz="1100" u="none" strike="noStrike" dirty="0">
                          <a:effectLst/>
                        </a:rPr>
                        <a:t>136</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b"/>
                      <a:r>
                        <a:rPr lang="de-DE" sz="1100" u="none" strike="noStrike" dirty="0">
                          <a:effectLst/>
                        </a:rPr>
                        <a:t>159.418</a:t>
                      </a:r>
                      <a:endParaRPr lang="de-DE" sz="1100" b="0" i="0" u="none" strike="noStrike" dirty="0">
                        <a:solidFill>
                          <a:srgbClr val="000000"/>
                        </a:solidFill>
                        <a:effectLst/>
                        <a:latin typeface="Calibri"/>
                      </a:endParaRPr>
                    </a:p>
                  </a:txBody>
                  <a:tcPr marL="9525" marR="9525" marT="9525" marB="0" anchor="b">
                    <a:solidFill>
                      <a:srgbClr val="D0D8E8"/>
                    </a:solidFill>
                  </a:tcPr>
                </a:tc>
                <a:tc>
                  <a:txBody>
                    <a:bodyPr/>
                    <a:lstStyle/>
                    <a:p>
                      <a:pPr algn="ctr" fontAlgn="ctr"/>
                      <a:r>
                        <a:rPr lang="de-DE" sz="1100" u="none" strike="noStrike" dirty="0">
                          <a:effectLst/>
                        </a:rPr>
                        <a:t>1.050.676</a:t>
                      </a:r>
                      <a:endParaRPr lang="de-DE" sz="1100" b="0" i="0" u="none" strike="noStrike" dirty="0">
                        <a:solidFill>
                          <a:srgbClr val="000000"/>
                        </a:solidFill>
                        <a:effectLst/>
                        <a:latin typeface="Calibri"/>
                      </a:endParaRPr>
                    </a:p>
                  </a:txBody>
                  <a:tcPr marL="9525" marR="9525" marT="9525" marB="0" anchor="ctr">
                    <a:solidFill>
                      <a:srgbClr val="D0D8E8"/>
                    </a:solidFill>
                  </a:tcPr>
                </a:tc>
              </a:tr>
              <a:tr h="190500">
                <a:tc>
                  <a:txBody>
                    <a:bodyPr/>
                    <a:lstStyle/>
                    <a:p>
                      <a:pPr marL="0" algn="ctr" defTabSz="457200" rtl="0" eaLnBrk="1" fontAlgn="ctr" latinLnBrk="0" hangingPunct="1">
                        <a:lnSpc>
                          <a:spcPct val="115000"/>
                        </a:lnSpc>
                        <a:spcAft>
                          <a:spcPts val="0"/>
                        </a:spcAft>
                      </a:pPr>
                      <a:r>
                        <a:rPr lang="de-DE" sz="1100" b="1" kern="1200" dirty="0">
                          <a:solidFill>
                            <a:schemeClr val="lt1"/>
                          </a:solidFill>
                          <a:effectLst/>
                          <a:latin typeface="+mn-lt"/>
                          <a:ea typeface="+mn-ea"/>
                          <a:cs typeface="+mn-cs"/>
                        </a:rPr>
                        <a:t>KW22</a:t>
                      </a:r>
                    </a:p>
                  </a:txBody>
                  <a:tcPr marL="9525" marR="9525" marT="9525" marB="0" anchor="b">
                    <a:solidFill>
                      <a:srgbClr val="367BB8"/>
                    </a:solidFill>
                  </a:tcPr>
                </a:tc>
                <a:tc>
                  <a:txBody>
                    <a:bodyPr/>
                    <a:lstStyle/>
                    <a:p>
                      <a:pPr algn="ctr" fontAlgn="b"/>
                      <a:r>
                        <a:rPr lang="de-DE" sz="1100" u="none" strike="noStrike">
                          <a:effectLst/>
                        </a:rPr>
                        <a:t>143</a:t>
                      </a:r>
                      <a:endParaRPr lang="de-DE" sz="1100" b="0" i="0" u="none" strike="noStrike">
                        <a:solidFill>
                          <a:srgbClr val="000000"/>
                        </a:solidFill>
                        <a:effectLst/>
                        <a:latin typeface="Calibri"/>
                      </a:endParaRPr>
                    </a:p>
                  </a:txBody>
                  <a:tcPr marL="9525" marR="9525" marT="9525" marB="0" anchor="b"/>
                </a:tc>
                <a:tc>
                  <a:txBody>
                    <a:bodyPr/>
                    <a:lstStyle/>
                    <a:p>
                      <a:pPr algn="ctr" fontAlgn="b"/>
                      <a:r>
                        <a:rPr lang="de-DE" sz="1100" u="none" strike="noStrike">
                          <a:effectLst/>
                        </a:rPr>
                        <a:t>156.824</a:t>
                      </a:r>
                      <a:endParaRPr lang="de-DE" sz="1100" b="0" i="0" u="none" strike="noStrike">
                        <a:solidFill>
                          <a:srgbClr val="000000"/>
                        </a:solidFill>
                        <a:effectLst/>
                        <a:latin typeface="Calibri"/>
                      </a:endParaRPr>
                    </a:p>
                  </a:txBody>
                  <a:tcPr marL="9525" marR="9525" marT="9525" marB="0" anchor="b"/>
                </a:tc>
                <a:tc>
                  <a:txBody>
                    <a:bodyPr/>
                    <a:lstStyle/>
                    <a:p>
                      <a:pPr algn="ctr" fontAlgn="ctr"/>
                      <a:r>
                        <a:rPr lang="de-DE" sz="1100" u="none" strike="noStrike" dirty="0">
                          <a:effectLst/>
                        </a:rPr>
                        <a:t>1.017.179</a:t>
                      </a:r>
                      <a:endParaRPr lang="de-DE" sz="11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6161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Wöchentliche Sterbefallzahlen in </a:t>
            </a:r>
            <a:r>
              <a:rPr lang="de-DE" dirty="0" smtClean="0"/>
              <a:t>Deutschland (29.05.2020)</a:t>
            </a:r>
            <a:endParaRPr lang="de-DE" dirty="0"/>
          </a:p>
        </p:txBody>
      </p:sp>
      <p:sp>
        <p:nvSpPr>
          <p:cNvPr id="4" name="Datumsplatzhalter 3"/>
          <p:cNvSpPr>
            <a:spLocks noGrp="1"/>
          </p:cNvSpPr>
          <p:nvPr>
            <p:ph type="dt" sz="half" idx="14"/>
          </p:nvPr>
        </p:nvSpPr>
        <p:spPr/>
        <p:txBody>
          <a:bodyPr/>
          <a:lstStyle/>
          <a:p>
            <a:r>
              <a:rPr lang="de-DE" smtClean="0"/>
              <a:t>29.05.2020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pic>
        <p:nvPicPr>
          <p:cNvPr id="7" name="Inhaltsplatzhalter 6"/>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64825" y="1228726"/>
            <a:ext cx="5193524" cy="3650348"/>
          </a:xfrm>
          <a:prstGeom prst="rect">
            <a:avLst/>
          </a:prstGeom>
          <a:noFill/>
        </p:spPr>
      </p:pic>
      <p:sp>
        <p:nvSpPr>
          <p:cNvPr id="8" name="Rechteck 7"/>
          <p:cNvSpPr/>
          <p:nvPr/>
        </p:nvSpPr>
        <p:spPr>
          <a:xfrm>
            <a:off x="633941" y="4879074"/>
            <a:ext cx="5124408" cy="215444"/>
          </a:xfrm>
          <a:prstGeom prst="rect">
            <a:avLst/>
          </a:prstGeom>
        </p:spPr>
        <p:txBody>
          <a:bodyPr wrap="square">
            <a:spAutoFit/>
          </a:bodyPr>
          <a:lstStyle/>
          <a:p>
            <a:r>
              <a:rPr lang="de-DE" sz="800" dirty="0"/>
              <a:t>Quellen: Statistisches Bundesamt, Robert Koch-Institut</a:t>
            </a:r>
          </a:p>
        </p:txBody>
      </p:sp>
      <p:sp>
        <p:nvSpPr>
          <p:cNvPr id="10" name="Textfeld 9"/>
          <p:cNvSpPr txBox="1"/>
          <p:nvPr/>
        </p:nvSpPr>
        <p:spPr>
          <a:xfrm>
            <a:off x="633941" y="5292209"/>
            <a:ext cx="8049063" cy="646331"/>
          </a:xfrm>
          <a:prstGeom prst="rect">
            <a:avLst/>
          </a:prstGeom>
          <a:noFill/>
        </p:spPr>
        <p:txBody>
          <a:bodyPr wrap="none" rtlCol="0">
            <a:spAutoFit/>
          </a:bodyPr>
          <a:lstStyle/>
          <a:p>
            <a:pPr marL="285750" indent="-285750">
              <a:buFont typeface="Arial" panose="020B0604020202020204" pitchFamily="34" charset="0"/>
              <a:buChar char="•"/>
            </a:pPr>
            <a:r>
              <a:rPr lang="de-DE" b="1" dirty="0"/>
              <a:t>Sterbefallzahlen im April 2020 </a:t>
            </a:r>
            <a:r>
              <a:rPr lang="de-DE" b="1" dirty="0" smtClean="0"/>
              <a:t>: 82.119; 8% über dem Durchschnitt der Vorjahre</a:t>
            </a:r>
          </a:p>
          <a:p>
            <a:pPr marL="285750" indent="-285750">
              <a:buFont typeface="Arial" panose="020B0604020202020204" pitchFamily="34" charset="0"/>
              <a:buChar char="•"/>
            </a:pPr>
            <a:r>
              <a:rPr lang="de-DE" b="1" dirty="0" smtClean="0"/>
              <a:t>KW18 17.250 Todesfälle (-806 zur Vorwoche)</a:t>
            </a:r>
            <a:endParaRPr lang="de-DE" dirty="0"/>
          </a:p>
        </p:txBody>
      </p:sp>
    </p:spTree>
    <p:extLst>
      <p:ext uri="{BB962C8B-B14F-4D97-AF65-F5344CB8AC3E}">
        <p14:creationId xmlns:p14="http://schemas.microsoft.com/office/powerpoint/2010/main" val="239830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a:xfrm>
            <a:off x="2699791" y="6622713"/>
            <a:ext cx="5182675" cy="195750"/>
          </a:xfrm>
          <a:prstGeom prst="rect">
            <a:avLst/>
          </a:prstGeom>
        </p:spPr>
        <p:txBody>
          <a:bodyPr/>
          <a:lstStyle/>
          <a:p>
            <a:endParaRPr lang="de-DE" dirty="0"/>
          </a:p>
        </p:txBody>
      </p:sp>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715463747"/>
              </p:ext>
            </p:extLst>
          </p:nvPr>
        </p:nvGraphicFramePr>
        <p:xfrm>
          <a:off x="172719" y="975360"/>
          <a:ext cx="8798560" cy="4996762"/>
        </p:xfrm>
        <a:graphic>
          <a:graphicData uri="http://schemas.openxmlformats.org/drawingml/2006/table">
            <a:tbl>
              <a:tblPr/>
              <a:tblGrid>
                <a:gridCol w="1861362"/>
                <a:gridCol w="1063635"/>
                <a:gridCol w="787499"/>
                <a:gridCol w="1084090"/>
                <a:gridCol w="1032954"/>
                <a:gridCol w="1202177"/>
                <a:gridCol w="846139"/>
                <a:gridCol w="920704"/>
              </a:tblGrid>
              <a:tr h="446318">
                <a:tc>
                  <a:txBody>
                    <a:bodyPr/>
                    <a:lstStyle/>
                    <a:p>
                      <a:pPr algn="ctr" fontAlgn="b"/>
                      <a:r>
                        <a:rPr lang="de-DE" sz="1400" b="1" i="0" u="none" strike="noStrike" dirty="0">
                          <a:solidFill>
                            <a:srgbClr val="FFFFFF"/>
                          </a:solidFill>
                          <a:effectLst/>
                          <a:latin typeface="Calibri"/>
                        </a:rPr>
                        <a:t>Bundesland</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Fälle kumulativ</a:t>
                      </a:r>
                    </a:p>
                  </a:txBody>
                  <a:tcPr marL="9141" marR="9141" marT="9141"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Differenz Vortag</a:t>
                      </a:r>
                    </a:p>
                  </a:txBody>
                  <a:tcPr marL="9141" marR="9141" marT="9141"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Fälle kumulativ/ 100.000 </a:t>
                      </a:r>
                      <a:r>
                        <a:rPr lang="de-DE" sz="1400" b="1" i="0" u="none" strike="noStrike" dirty="0" err="1">
                          <a:solidFill>
                            <a:srgbClr val="FFFFFF"/>
                          </a:solidFill>
                          <a:effectLst/>
                          <a:latin typeface="Calibri"/>
                        </a:rPr>
                        <a:t>Einw</a:t>
                      </a:r>
                      <a:r>
                        <a:rPr lang="de-DE" sz="1400" b="1" i="0" u="none" strike="noStrike" dirty="0">
                          <a:solidFill>
                            <a:srgbClr val="FFFFFF"/>
                          </a:solidFill>
                          <a:effectLst/>
                          <a:latin typeface="Calibri"/>
                        </a:rPr>
                        <a:t>.</a:t>
                      </a:r>
                    </a:p>
                  </a:txBody>
                  <a:tcPr marL="9141" marR="9141" marT="9141"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Fälle in den letzten 7 Tagen</a:t>
                      </a:r>
                    </a:p>
                  </a:txBody>
                  <a:tcPr marL="9141" marR="9141" marT="9141"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7-Tage-Inzidenz</a:t>
                      </a:r>
                    </a:p>
                  </a:txBody>
                  <a:tcPr marL="9141" marR="9141" marT="9141"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Todesfälle</a:t>
                      </a:r>
                    </a:p>
                  </a:txBody>
                  <a:tcPr marL="9141" marR="9141" marT="9141"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400" b="1" i="0" u="none" strike="noStrike" dirty="0">
                          <a:solidFill>
                            <a:srgbClr val="FFFFFF"/>
                          </a:solidFill>
                          <a:effectLst/>
                          <a:latin typeface="Calibri"/>
                        </a:rPr>
                        <a:t>Todesfälle/ 100.000 </a:t>
                      </a:r>
                      <a:r>
                        <a:rPr lang="de-DE" sz="1400" b="1" i="0" u="none" strike="noStrike" dirty="0" err="1">
                          <a:solidFill>
                            <a:srgbClr val="FFFFFF"/>
                          </a:solidFill>
                          <a:effectLst/>
                          <a:latin typeface="Calibri"/>
                        </a:rPr>
                        <a:t>Einw</a:t>
                      </a:r>
                      <a:r>
                        <a:rPr lang="de-DE" sz="1400" b="1" i="0" u="none" strike="noStrike" dirty="0">
                          <a:solidFill>
                            <a:srgbClr val="FFFFFF"/>
                          </a:solidFill>
                          <a:effectLst/>
                          <a:latin typeface="Calibri"/>
                        </a:rPr>
                        <a:t>.</a:t>
                      </a:r>
                    </a:p>
                  </a:txBody>
                  <a:tcPr marL="9141" marR="9141" marT="9141"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44480">
                <a:tc>
                  <a:txBody>
                    <a:bodyPr/>
                    <a:lstStyle/>
                    <a:p>
                      <a:pPr algn="ctr" fontAlgn="b"/>
                      <a:r>
                        <a:rPr lang="de-DE" sz="1400" b="0" i="0" u="none" strike="noStrike" dirty="0" smtClean="0">
                          <a:solidFill>
                            <a:srgbClr val="000000"/>
                          </a:solidFill>
                          <a:effectLst/>
                          <a:latin typeface="Calibri"/>
                        </a:rPr>
                        <a:t>Baden-Württemberg</a:t>
                      </a:r>
                      <a:endParaRPr lang="de-DE" sz="1400" b="0" i="0" u="none" strike="noStrike" dirty="0">
                        <a:solidFill>
                          <a:srgbClr val="000000"/>
                        </a:solidFill>
                        <a:effectLst/>
                        <a:latin typeface="Calibri"/>
                      </a:endParaRP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34.479</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smtClean="0">
                          <a:solidFill>
                            <a:srgbClr val="000000"/>
                          </a:solidFill>
                          <a:effectLst/>
                          <a:latin typeface="Calibri"/>
                          <a:cs typeface="Calibri"/>
                        </a:rPr>
                        <a:t>350*</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311</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310</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1.743</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15,7</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dirty="0">
                          <a:solidFill>
                            <a:srgbClr val="000000"/>
                          </a:solidFill>
                          <a:effectLst/>
                          <a:latin typeface="Calibri"/>
                        </a:rPr>
                        <a:t>Bayern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46.809</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80</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358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707</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5,4</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2.441</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18,7</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Berlin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6.738</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35</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180</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136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3,6</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196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5,2</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Brandenburg</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3.271</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10</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130</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31</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1,2</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155</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6,2</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Bremen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1.372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24</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201</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81</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11,9</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41</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6,0</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dirty="0">
                          <a:solidFill>
                            <a:srgbClr val="000000"/>
                          </a:solidFill>
                          <a:effectLst/>
                          <a:latin typeface="Calibri"/>
                        </a:rPr>
                        <a:t>Hamburg</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5.078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276</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0,7</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246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13,4</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Hessen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9.962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47</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159</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298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4,8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476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7,6</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Mecklenburg-Vorpommern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759</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47</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1</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0,1</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20</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1,2</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Niedersachsen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11.832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82</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148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344</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4,3</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585</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7,3</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Nordrhein-Westfalen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37.803</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105</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211</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703</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3,9</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1.588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8,9</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Rheinland-Pfalz</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6.673</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21</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163</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92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2,3</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230</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5,6</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Saarland</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2.716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a:t>
                      </a:r>
                      <a:r>
                        <a:rPr lang="de-DE" sz="1400" b="0" dirty="0" smtClean="0">
                          <a:solidFill>
                            <a:srgbClr val="000000"/>
                          </a:solidFill>
                          <a:effectLst/>
                          <a:latin typeface="Calibri"/>
                          <a:cs typeface="Calibri"/>
                        </a:rPr>
                        <a:t>15**</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274</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20</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2,0</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162</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16,4</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Sachsen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5.230</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a:t>
                      </a:r>
                      <a:r>
                        <a:rPr lang="de-DE" sz="1400" b="0" dirty="0" smtClean="0">
                          <a:solidFill>
                            <a:srgbClr val="000000"/>
                          </a:solidFill>
                          <a:effectLst/>
                          <a:latin typeface="Calibri"/>
                          <a:cs typeface="Calibri"/>
                        </a:rPr>
                        <a:t>30**</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128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66</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1,6</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209</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5,1</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Sachsen-Anhalt</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1.700</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-1</a:t>
                      </a:r>
                      <a:endParaRPr lang="de-DE" sz="2000" b="0"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77</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9</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0,4</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55</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2,5</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0" i="0" u="none" strike="noStrike">
                          <a:solidFill>
                            <a:srgbClr val="000000"/>
                          </a:solidFill>
                          <a:effectLst/>
                          <a:latin typeface="Calibri"/>
                        </a:rPr>
                        <a:t>Schleswig-Holstein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3.078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6</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106</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29</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1,0</a:t>
                      </a:r>
                      <a:endParaRPr lang="de-DE" sz="2000" b="0"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dirty="0">
                          <a:solidFill>
                            <a:srgbClr val="000000"/>
                          </a:solidFill>
                          <a:effectLst/>
                          <a:latin typeface="Calibri"/>
                          <a:cs typeface="Calibri"/>
                        </a:rPr>
                        <a:t>144</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0">
                          <a:solidFill>
                            <a:srgbClr val="000000"/>
                          </a:solidFill>
                          <a:effectLst/>
                          <a:latin typeface="Calibri"/>
                          <a:cs typeface="Calibri"/>
                        </a:rPr>
                        <a:t>5,0</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44480">
                <a:tc>
                  <a:txBody>
                    <a:bodyPr/>
                    <a:lstStyle/>
                    <a:p>
                      <a:pPr algn="ctr" fontAlgn="b"/>
                      <a:r>
                        <a:rPr lang="de-DE" sz="1400" b="0" i="0" u="none" strike="noStrike">
                          <a:solidFill>
                            <a:srgbClr val="000000"/>
                          </a:solidFill>
                          <a:effectLst/>
                          <a:latin typeface="Calibri"/>
                        </a:rPr>
                        <a:t>Thüringen</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2.958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26</a:t>
                      </a:r>
                      <a:endParaRPr lang="de-DE" sz="2000" b="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138</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128</a:t>
                      </a:r>
                      <a:endParaRPr lang="de-DE" sz="2000" b="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6,0</a:t>
                      </a:r>
                      <a:endParaRPr lang="de-DE" sz="2000" b="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dirty="0">
                          <a:solidFill>
                            <a:srgbClr val="000000"/>
                          </a:solidFill>
                          <a:effectLst/>
                          <a:latin typeface="Calibri"/>
                          <a:cs typeface="Calibri"/>
                        </a:rPr>
                        <a:t>159</a:t>
                      </a:r>
                      <a:endParaRPr lang="de-DE" sz="2000" b="0"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a:spcBef>
                          <a:spcPts val="600"/>
                        </a:spcBef>
                        <a:spcAft>
                          <a:spcPts val="0"/>
                        </a:spcAft>
                      </a:pPr>
                      <a:r>
                        <a:rPr lang="de-DE" sz="1400" b="0">
                          <a:solidFill>
                            <a:srgbClr val="000000"/>
                          </a:solidFill>
                          <a:effectLst/>
                          <a:latin typeface="Calibri"/>
                          <a:cs typeface="Calibri"/>
                        </a:rPr>
                        <a:t>7,4</a:t>
                      </a:r>
                      <a:endParaRPr lang="de-DE" sz="2000" b="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480">
                <a:tc>
                  <a:txBody>
                    <a:bodyPr/>
                    <a:lstStyle/>
                    <a:p>
                      <a:pPr algn="ctr" fontAlgn="b"/>
                      <a:r>
                        <a:rPr lang="de-DE" sz="1400" b="1" i="0" u="none" strike="noStrike" dirty="0">
                          <a:solidFill>
                            <a:srgbClr val="000000"/>
                          </a:solidFill>
                          <a:effectLst/>
                          <a:latin typeface="Calibri"/>
                        </a:rPr>
                        <a:t>Gesamt</a:t>
                      </a:r>
                    </a:p>
                  </a:txBody>
                  <a:tcPr marL="9141" marR="9141" marT="9141"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180.458</a:t>
                      </a:r>
                      <a:endParaRPr lang="de-DE" sz="2000" b="1"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741</a:t>
                      </a:r>
                      <a:endParaRPr lang="de-DE" sz="2000" b="1" dirty="0">
                        <a:effectLst/>
                        <a:latin typeface="Cambria"/>
                      </a:endParaRPr>
                    </a:p>
                  </a:txBody>
                  <a:tcPr marL="68580" marR="68580" marT="0"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217</a:t>
                      </a:r>
                      <a:endParaRPr lang="de-DE" sz="2000" b="1"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2.967</a:t>
                      </a:r>
                      <a:endParaRPr lang="de-DE" sz="2000" b="1"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3,6</a:t>
                      </a:r>
                      <a:endParaRPr lang="de-DE" sz="2000" b="1" dirty="0">
                        <a:effectLst/>
                        <a:latin typeface="Cambria"/>
                      </a:endParaRPr>
                    </a:p>
                  </a:txBody>
                  <a:tcPr marL="68580" marR="68580" marT="0"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8.450</a:t>
                      </a:r>
                      <a:endParaRPr lang="de-DE" sz="2000" b="1" dirty="0">
                        <a:effectLst/>
                        <a:latin typeface="Cambria"/>
                      </a:endParaRPr>
                    </a:p>
                  </a:txBody>
                  <a:tcPr marL="68580" marR="68580" marT="0"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a:spcBef>
                          <a:spcPts val="600"/>
                        </a:spcBef>
                        <a:spcAft>
                          <a:spcPts val="0"/>
                        </a:spcAft>
                      </a:pPr>
                      <a:r>
                        <a:rPr lang="de-DE" sz="1400" b="1" dirty="0">
                          <a:solidFill>
                            <a:srgbClr val="000000"/>
                          </a:solidFill>
                          <a:effectLst/>
                          <a:latin typeface="Calibri"/>
                          <a:cs typeface="Calibri"/>
                        </a:rPr>
                        <a:t>10,2</a:t>
                      </a:r>
                      <a:endParaRPr lang="de-DE" sz="2000" b="1" dirty="0">
                        <a:effectLst/>
                        <a:latin typeface="Cambria"/>
                      </a:endParaRPr>
                    </a:p>
                  </a:txBody>
                  <a:tcPr marL="68580" marR="68580" marT="0"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
        <p:nvSpPr>
          <p:cNvPr id="8" name="Titel 1"/>
          <p:cNvSpPr txBox="1">
            <a:spLocks/>
          </p:cNvSpPr>
          <p:nvPr/>
        </p:nvSpPr>
        <p:spPr>
          <a:xfrm>
            <a:off x="222249" y="45121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29.05.2020. 00:00)</a:t>
            </a:r>
            <a:endParaRPr lang="de-DE" sz="1400" dirty="0">
              <a:solidFill>
                <a:schemeClr val="bg1"/>
              </a:solidFill>
            </a:endParaRPr>
          </a:p>
        </p:txBody>
      </p:sp>
      <p:sp>
        <p:nvSpPr>
          <p:cNvPr id="5" name="Datumsplatzhalter 4"/>
          <p:cNvSpPr>
            <a:spLocks noGrp="1"/>
          </p:cNvSpPr>
          <p:nvPr>
            <p:ph type="dt" sz="half" idx="14"/>
          </p:nvPr>
        </p:nvSpPr>
        <p:spPr/>
        <p:txBody>
          <a:bodyPr/>
          <a:lstStyle/>
          <a:p>
            <a:r>
              <a:rPr lang="de-DE" smtClean="0"/>
              <a:t>29.05.2020</a:t>
            </a:r>
            <a:endParaRPr lang="de-DE" dirty="0"/>
          </a:p>
        </p:txBody>
      </p:sp>
      <p:sp>
        <p:nvSpPr>
          <p:cNvPr id="2" name="Textfeld 1"/>
          <p:cNvSpPr txBox="1"/>
          <p:nvPr/>
        </p:nvSpPr>
        <p:spPr>
          <a:xfrm>
            <a:off x="172719" y="6070006"/>
            <a:ext cx="7984967" cy="461665"/>
          </a:xfrm>
          <a:prstGeom prst="rect">
            <a:avLst/>
          </a:prstGeom>
          <a:noFill/>
        </p:spPr>
        <p:txBody>
          <a:bodyPr wrap="square" rtlCol="0">
            <a:spAutoFit/>
          </a:bodyPr>
          <a:lstStyle/>
          <a:p>
            <a:r>
              <a:rPr lang="de-DE" sz="800" dirty="0" smtClean="0"/>
              <a:t>*</a:t>
            </a:r>
            <a:r>
              <a:rPr lang="de-DE" sz="800" dirty="0"/>
              <a:t>*Aus einem Landkreis in Baden-Württemberg wurden aufgrund eines Softwareupdates am 27.05.2020 410 Fälle weniger validierte Fälle als zuvor übermittelt. 240 dieser Fälle wurden gestern korrigiert und erneut übermittelt. Sie werden heute als Teil der Differenz zum Vortag ausgewiesen.</a:t>
            </a:r>
            <a:br>
              <a:rPr lang="de-DE" sz="800" dirty="0"/>
            </a:br>
            <a:r>
              <a:rPr lang="de-DE" sz="800" dirty="0"/>
              <a:t>**Aus Sachsen und dem Saarland wurden weniger Fälle übermittelt als gestern. Dies wird derzeit geprüft und ggf. korrigiert.</a:t>
            </a:r>
            <a:endParaRPr lang="de-DE" sz="800" dirty="0"/>
          </a:p>
        </p:txBody>
      </p:sp>
    </p:spTree>
    <p:extLst>
      <p:ext uri="{BB962C8B-B14F-4D97-AF65-F5344CB8AC3E}">
        <p14:creationId xmlns:p14="http://schemas.microsoft.com/office/powerpoint/2010/main" val="1648306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r>
              <a:rPr lang="de-DE" smtClean="0"/>
              <a:t>29.05.2020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err="1" smtClean="0">
                <a:solidFill>
                  <a:schemeClr val="bg1"/>
                </a:solidFill>
              </a:rPr>
              <a:t>Nowcasting</a:t>
            </a:r>
            <a:r>
              <a:rPr lang="de-DE" sz="2000" dirty="0" smtClean="0">
                <a:solidFill>
                  <a:schemeClr val="bg1"/>
                </a:solidFill>
              </a:rPr>
              <a:t>  - Schätzung der Reproduktionszahl (R) </a:t>
            </a:r>
          </a:p>
          <a:p>
            <a:pPr>
              <a:spcBef>
                <a:spcPts val="600"/>
              </a:spcBef>
            </a:pPr>
            <a:r>
              <a:rPr lang="de-DE" sz="1600" dirty="0" smtClean="0">
                <a:solidFill>
                  <a:schemeClr val="bg1"/>
                </a:solidFill>
              </a:rPr>
              <a:t>(aus dem Bericht an die Bundesländer vom 28.05.2020)</a:t>
            </a:r>
            <a:endParaRPr lang="de-DE" sz="1600" dirty="0">
              <a:solidFill>
                <a:schemeClr val="bg1"/>
              </a:solidFill>
            </a:endParaRPr>
          </a:p>
        </p:txBody>
      </p:sp>
      <p:pic>
        <p:nvPicPr>
          <p:cNvPr id="9" name="Picture"/>
          <p:cNvPicPr/>
          <p:nvPr/>
        </p:nvPicPr>
        <p:blipFill>
          <a:blip r:embed="rId3"/>
          <a:stretch>
            <a:fillRect/>
          </a:stretch>
        </p:blipFill>
        <p:spPr bwMode="auto">
          <a:xfrm>
            <a:off x="676275" y="1485900"/>
            <a:ext cx="7376645" cy="4114799"/>
          </a:xfrm>
          <a:prstGeom prst="rect">
            <a:avLst/>
          </a:prstGeom>
          <a:noFill/>
          <a:ln w="9525">
            <a:noFill/>
            <a:headEnd/>
            <a:tailEnd/>
          </a:ln>
        </p:spPr>
      </p:pic>
    </p:spTree>
    <p:extLst>
      <p:ext uri="{BB962C8B-B14F-4D97-AF65-F5344CB8AC3E}">
        <p14:creationId xmlns:p14="http://schemas.microsoft.com/office/powerpoint/2010/main" val="46709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29.05.2020</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7" name="Titel 1"/>
          <p:cNvSpPr txBox="1">
            <a:spLocks/>
          </p:cNvSpPr>
          <p:nvPr/>
        </p:nvSpPr>
        <p:spPr>
          <a:xfrm>
            <a:off x="236765" y="166413"/>
            <a:ext cx="6784521" cy="338554"/>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1320486263"/>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2.967</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1</a:t>
                      </a: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0</a:t>
                      </a: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sp>
        <p:nvSpPr>
          <p:cNvPr id="2" name="Fußzeilenplatzhalter 1"/>
          <p:cNvSpPr>
            <a:spLocks noGrp="1"/>
          </p:cNvSpPr>
          <p:nvPr>
            <p:ph type="ftr" sz="quarter" idx="15"/>
          </p:nvPr>
        </p:nvSpPr>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5" y="1401652"/>
            <a:ext cx="7010314" cy="4956686"/>
          </a:xfrm>
          <a:prstGeom prst="rect">
            <a:avLst/>
          </a:prstGeom>
        </p:spPr>
      </p:pic>
    </p:spTree>
    <p:extLst>
      <p:ext uri="{BB962C8B-B14F-4D97-AF65-F5344CB8AC3E}">
        <p14:creationId xmlns:p14="http://schemas.microsoft.com/office/powerpoint/2010/main" val="71339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29.05.2020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4213" y="1155700"/>
            <a:ext cx="7499049" cy="5302250"/>
          </a:xfrm>
        </p:spPr>
      </p:pic>
      <p:sp>
        <p:nvSpPr>
          <p:cNvPr id="9" name="Titel 1"/>
          <p:cNvSpPr txBox="1">
            <a:spLocks/>
          </p:cNvSpPr>
          <p:nvPr/>
        </p:nvSpPr>
        <p:spPr>
          <a:xfrm>
            <a:off x="236765" y="166413"/>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Geographische Verteilung in Deutschland: Trend </a:t>
            </a:r>
            <a:endParaRPr lang="de-DE" sz="2000" dirty="0">
              <a:solidFill>
                <a:schemeClr val="bg1"/>
              </a:solidFill>
            </a:endParaRPr>
          </a:p>
        </p:txBody>
      </p:sp>
    </p:spTree>
    <p:extLst>
      <p:ext uri="{BB962C8B-B14F-4D97-AF65-F5344CB8AC3E}">
        <p14:creationId xmlns:p14="http://schemas.microsoft.com/office/powerpoint/2010/main" val="188028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7" y="967793"/>
            <a:ext cx="7727933" cy="5464083"/>
          </a:xfrm>
          <a:prstGeom prst="rect">
            <a:avLst/>
          </a:prstGeom>
        </p:spPr>
      </p:pic>
      <p:sp>
        <p:nvSpPr>
          <p:cNvPr id="4" name="Datumsplatzhalter 3"/>
          <p:cNvSpPr>
            <a:spLocks noGrp="1"/>
          </p:cNvSpPr>
          <p:nvPr>
            <p:ph type="dt" sz="half" idx="14"/>
          </p:nvPr>
        </p:nvSpPr>
        <p:spPr/>
        <p:txBody>
          <a:bodyPr/>
          <a:lstStyle/>
          <a:p>
            <a:r>
              <a:rPr lang="de-DE" smtClean="0"/>
              <a:t>29.05.2020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54017" y="198335"/>
            <a:ext cx="7461233" cy="615553"/>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Landkreise mit 7-Tage-Inzidenzen </a:t>
            </a:r>
            <a:r>
              <a:rPr lang="de-DE" sz="2000" dirty="0" smtClean="0">
                <a:solidFill>
                  <a:schemeClr val="bg1"/>
                </a:solidFill>
              </a:rPr>
              <a:t>mit</a:t>
            </a:r>
            <a:br>
              <a:rPr lang="de-DE" sz="2000" dirty="0" smtClean="0">
                <a:solidFill>
                  <a:schemeClr val="bg1"/>
                </a:solidFill>
              </a:rPr>
            </a:br>
            <a:r>
              <a:rPr lang="de-DE" sz="2000" dirty="0" smtClean="0">
                <a:solidFill>
                  <a:schemeClr val="bg1"/>
                </a:solidFill>
              </a:rPr>
              <a:t>&gt;50 bzw. &gt;35 Fälle </a:t>
            </a:r>
            <a:r>
              <a:rPr lang="de-DE" sz="2000" dirty="0">
                <a:solidFill>
                  <a:schemeClr val="bg1"/>
                </a:solidFill>
              </a:rPr>
              <a:t>pro 100.000 </a:t>
            </a:r>
            <a:r>
              <a:rPr lang="de-DE" sz="2000" dirty="0" smtClean="0">
                <a:solidFill>
                  <a:schemeClr val="bg1"/>
                </a:solidFill>
              </a:rPr>
              <a:t>Einwohner</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3703896577"/>
              </p:ext>
            </p:extLst>
          </p:nvPr>
        </p:nvGraphicFramePr>
        <p:xfrm>
          <a:off x="3845766" y="5542876"/>
          <a:ext cx="5298234" cy="666750"/>
        </p:xfrm>
        <a:graphic>
          <a:graphicData uri="http://schemas.openxmlformats.org/drawingml/2006/table">
            <a:tbl>
              <a:tblPr firstRow="1" firstCol="1" bandRow="1">
                <a:tableStyleId>{5C22544A-7EE6-4342-B048-85BDC9FD1C3A}</a:tableStyleId>
              </a:tblPr>
              <a:tblGrid>
                <a:gridCol w="162560"/>
                <a:gridCol w="915516"/>
                <a:gridCol w="390525"/>
                <a:gridCol w="3829633"/>
              </a:tblGrid>
              <a:tr h="222250">
                <a:tc>
                  <a:txBody>
                    <a:bodyPr/>
                    <a:lstStyle/>
                    <a:p>
                      <a:pPr>
                        <a:spcAft>
                          <a:spcPts val="0"/>
                        </a:spcAft>
                      </a:pPr>
                      <a:r>
                        <a:rPr lang="de-DE" sz="1000" dirty="0">
                          <a:effectLst/>
                        </a:rPr>
                        <a:t> </a:t>
                      </a:r>
                      <a:endParaRPr lang="de-DE" sz="1100" dirty="0">
                        <a:effectLst/>
                        <a:latin typeface="Calibri"/>
                        <a:ea typeface="Cambria"/>
                        <a:cs typeface="Times New Roman"/>
                      </a:endParaRPr>
                    </a:p>
                  </a:txBody>
                  <a:tcPr marL="68580" marR="68580" marT="0" marB="0"/>
                </a:tc>
                <a:tc>
                  <a:txBody>
                    <a:bodyPr/>
                    <a:lstStyle/>
                    <a:p>
                      <a:pPr>
                        <a:spcAft>
                          <a:spcPts val="0"/>
                        </a:spcAft>
                      </a:pPr>
                      <a:r>
                        <a:rPr lang="de-DE" sz="1000">
                          <a:effectLst/>
                        </a:rPr>
                        <a:t>Landkreis</a:t>
                      </a:r>
                      <a:endParaRPr lang="de-DE" sz="1100">
                        <a:effectLst/>
                        <a:latin typeface="Calibri"/>
                        <a:ea typeface="Cambria"/>
                        <a:cs typeface="Times New Roman"/>
                      </a:endParaRPr>
                    </a:p>
                  </a:txBody>
                  <a:tcPr marL="68580" marR="68580" marT="0" marB="0"/>
                </a:tc>
                <a:tc>
                  <a:txBody>
                    <a:bodyPr/>
                    <a:lstStyle/>
                    <a:p>
                      <a:pPr>
                        <a:spcAft>
                          <a:spcPts val="0"/>
                        </a:spcAft>
                      </a:pPr>
                      <a:r>
                        <a:rPr lang="de-DE" sz="1000">
                          <a:effectLst/>
                        </a:rPr>
                        <a:t>BL</a:t>
                      </a:r>
                      <a:endParaRPr lang="de-DE" sz="1100">
                        <a:effectLst/>
                        <a:latin typeface="Calibri"/>
                        <a:ea typeface="Cambria"/>
                        <a:cs typeface="Times New Roman"/>
                      </a:endParaRPr>
                    </a:p>
                  </a:txBody>
                  <a:tcPr marL="68580" marR="68580" marT="0" marB="0"/>
                </a:tc>
                <a:tc>
                  <a:txBody>
                    <a:bodyPr/>
                    <a:lstStyle/>
                    <a:p>
                      <a:pPr>
                        <a:spcAft>
                          <a:spcPts val="0"/>
                        </a:spcAft>
                      </a:pPr>
                      <a:r>
                        <a:rPr lang="de-DE" sz="1000">
                          <a:effectLst/>
                        </a:rPr>
                        <a:t>Anmerkungen</a:t>
                      </a:r>
                      <a:endParaRPr lang="de-DE" sz="1100">
                        <a:effectLst/>
                        <a:latin typeface="Calibri"/>
                        <a:ea typeface="Cambria"/>
                        <a:cs typeface="Times New Roman"/>
                      </a:endParaRPr>
                    </a:p>
                  </a:txBody>
                  <a:tcPr marL="68580" marR="68580" marT="0" marB="0"/>
                </a:tc>
              </a:tr>
              <a:tr h="444500">
                <a:tc>
                  <a:txBody>
                    <a:bodyPr/>
                    <a:lstStyle/>
                    <a:p>
                      <a:pPr>
                        <a:spcAft>
                          <a:spcPts val="0"/>
                        </a:spcAft>
                      </a:pPr>
                      <a:r>
                        <a:rPr lang="de-DE" sz="1000">
                          <a:effectLst/>
                        </a:rPr>
                        <a:t> </a:t>
                      </a:r>
                      <a:endParaRPr lang="de-DE" sz="1100">
                        <a:effectLst/>
                        <a:latin typeface="Calibri"/>
                        <a:ea typeface="Cambria"/>
                        <a:cs typeface="Times New Roman"/>
                      </a:endParaRPr>
                    </a:p>
                  </a:txBody>
                  <a:tcPr marL="68580" marR="68580" marT="0" marB="0"/>
                </a:tc>
                <a:tc>
                  <a:txBody>
                    <a:bodyPr/>
                    <a:lstStyle/>
                    <a:p>
                      <a:pPr>
                        <a:spcAft>
                          <a:spcPts val="0"/>
                        </a:spcAft>
                      </a:pPr>
                      <a:r>
                        <a:rPr lang="de-DE" sz="1000">
                          <a:effectLst/>
                        </a:rPr>
                        <a:t>SK Regensburg</a:t>
                      </a:r>
                      <a:endParaRPr lang="de-DE" sz="1100">
                        <a:effectLst/>
                        <a:latin typeface="Calibri"/>
                        <a:ea typeface="Cambria"/>
                        <a:cs typeface="Times New Roman"/>
                      </a:endParaRPr>
                    </a:p>
                  </a:txBody>
                  <a:tcPr marL="68580" marR="68580" marT="0" marB="0"/>
                </a:tc>
                <a:tc>
                  <a:txBody>
                    <a:bodyPr/>
                    <a:lstStyle/>
                    <a:p>
                      <a:pPr>
                        <a:spcAft>
                          <a:spcPts val="0"/>
                        </a:spcAft>
                      </a:pPr>
                      <a:r>
                        <a:rPr lang="de-DE" sz="1000">
                          <a:effectLst/>
                        </a:rPr>
                        <a:t>BY</a:t>
                      </a:r>
                      <a:endParaRPr lang="de-DE" sz="1100">
                        <a:effectLst/>
                        <a:latin typeface="Calibri"/>
                        <a:ea typeface="Cambria"/>
                        <a:cs typeface="Times New Roman"/>
                      </a:endParaRPr>
                    </a:p>
                  </a:txBody>
                  <a:tcPr marL="68580" marR="68580" marT="0" marB="0"/>
                </a:tc>
                <a:tc>
                  <a:txBody>
                    <a:bodyPr/>
                    <a:lstStyle/>
                    <a:p>
                      <a:pPr>
                        <a:spcAft>
                          <a:spcPts val="0"/>
                        </a:spcAft>
                      </a:pPr>
                      <a:r>
                        <a:rPr lang="de-DE" sz="1000" dirty="0">
                          <a:effectLst/>
                        </a:rPr>
                        <a:t>Ausbruch in Gemeinschaftsunterkunft für Asylsuchende, Reihentestungen</a:t>
                      </a:r>
                      <a:endParaRPr lang="de-DE" sz="1100" dirty="0">
                        <a:effectLst/>
                        <a:latin typeface="Calibri"/>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93704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29.05.2020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7</a:t>
            </a:fld>
            <a:endParaRPr lang="de-DE"/>
          </a:p>
        </p:txBody>
      </p:sp>
      <p:sp>
        <p:nvSpPr>
          <p:cNvPr id="2" name="Titel 1"/>
          <p:cNvSpPr>
            <a:spLocks noGrp="1"/>
          </p:cNvSpPr>
          <p:nvPr>
            <p:ph type="title"/>
          </p:nvPr>
        </p:nvSpPr>
        <p:spPr>
          <a:xfrm>
            <a:off x="141072" y="503309"/>
            <a:ext cx="7088403" cy="523220"/>
          </a:xfrm>
          <a:solidFill>
            <a:srgbClr val="045AA6"/>
          </a:solidFill>
        </p:spPr>
        <p:txBody>
          <a:bodyPr lIns="72000"/>
          <a:lstStyle/>
          <a:p>
            <a:pPr>
              <a:spcBef>
                <a:spcPts val="600"/>
              </a:spcBef>
            </a:pPr>
            <a:r>
              <a:rPr lang="de-DE" sz="2000" dirty="0" smtClean="0">
                <a:solidFill>
                  <a:schemeClr val="bg1"/>
                </a:solidFill>
              </a:rPr>
              <a:t>Aktuelle Ausbrüche (</a:t>
            </a:r>
            <a:r>
              <a:rPr lang="de-DE" sz="2000" dirty="0">
                <a:solidFill>
                  <a:schemeClr val="bg1"/>
                </a:solidFill>
              </a:rPr>
              <a:t>I</a:t>
            </a:r>
            <a:r>
              <a:rPr lang="de-DE" sz="2000" dirty="0" smtClean="0">
                <a:solidFill>
                  <a:schemeClr val="bg1"/>
                </a:solidFill>
              </a:rPr>
              <a:t>nfos aus den Landesbehörden/Landkreisen)</a:t>
            </a:r>
            <a:br>
              <a:rPr lang="de-DE" sz="2000" dirty="0" smtClean="0">
                <a:solidFill>
                  <a:schemeClr val="bg1"/>
                </a:solidFill>
              </a:rPr>
            </a:br>
            <a:r>
              <a:rPr lang="de-DE" sz="1400" dirty="0" smtClean="0">
                <a:solidFill>
                  <a:schemeClr val="bg1"/>
                </a:solidFill>
              </a:rPr>
              <a:t>(Datenstand</a:t>
            </a:r>
            <a:r>
              <a:rPr lang="de-DE" sz="1400" dirty="0">
                <a:solidFill>
                  <a:schemeClr val="bg1"/>
                </a:solidFill>
              </a:rPr>
              <a:t>: </a:t>
            </a:r>
            <a:r>
              <a:rPr lang="de-DE" sz="1400" dirty="0" smtClean="0">
                <a:solidFill>
                  <a:schemeClr val="bg1"/>
                </a:solidFill>
              </a:rPr>
              <a:t>28.05.2020)</a:t>
            </a:r>
            <a:endParaRPr lang="de-DE" sz="1400" dirty="0">
              <a:solidFill>
                <a:schemeClr val="bg1"/>
              </a:solidFill>
            </a:endParaRPr>
          </a:p>
        </p:txBody>
      </p:sp>
      <p:sp>
        <p:nvSpPr>
          <p:cNvPr id="5" name="Textfeld 4"/>
          <p:cNvSpPr txBox="1"/>
          <p:nvPr/>
        </p:nvSpPr>
        <p:spPr>
          <a:xfrm>
            <a:off x="141072" y="1333500"/>
            <a:ext cx="8574303" cy="3785652"/>
          </a:xfrm>
          <a:prstGeom prst="rect">
            <a:avLst/>
          </a:prstGeom>
          <a:noFill/>
        </p:spPr>
        <p:txBody>
          <a:bodyPr wrap="square" rtlCol="0">
            <a:spAutoFit/>
          </a:bodyPr>
          <a:lstStyle/>
          <a:p>
            <a:r>
              <a:rPr lang="de-DE" b="1" u="sng" dirty="0" smtClean="0"/>
              <a:t>Reihentestungen in Asylunterkünften, München, BY</a:t>
            </a:r>
          </a:p>
          <a:p>
            <a:r>
              <a:rPr lang="de-DE" sz="1400" b="1" u="sng" dirty="0" smtClean="0"/>
              <a:t>(Stand 28.05.2020) </a:t>
            </a:r>
            <a:r>
              <a:rPr lang="de-DE" sz="1400" b="1" u="sng" dirty="0" smtClean="0">
                <a:sym typeface="Wingdings" panose="05000000000000000000" pitchFamily="2" charset="2"/>
              </a:rPr>
              <a:t> LGL Bayern</a:t>
            </a:r>
            <a:r>
              <a:rPr lang="de-DE" sz="1400" b="1" u="sng" dirty="0" smtClean="0"/>
              <a:t>: </a:t>
            </a:r>
          </a:p>
          <a:p>
            <a:r>
              <a:rPr lang="de-DE" dirty="0"/>
              <a:t>SK München 83 neue Fälle übermittelt. Die </a:t>
            </a:r>
            <a:r>
              <a:rPr lang="de-DE" dirty="0" err="1"/>
              <a:t>Epikurve</a:t>
            </a:r>
            <a:r>
              <a:rPr lang="de-DE" dirty="0"/>
              <a:t> für München sieht etwas auffällig </a:t>
            </a:r>
            <a:r>
              <a:rPr lang="de-DE" dirty="0" smtClean="0"/>
              <a:t>aus =&gt; Reihentestungen; vermehrt </a:t>
            </a:r>
            <a:r>
              <a:rPr lang="de-DE" dirty="0"/>
              <a:t>positive Fälle </a:t>
            </a:r>
            <a:r>
              <a:rPr lang="de-DE" dirty="0" smtClean="0"/>
              <a:t>gefunden. </a:t>
            </a:r>
            <a:r>
              <a:rPr lang="de-DE" dirty="0"/>
              <a:t>Die Maßnahmen in dem Einrichtungen </a:t>
            </a:r>
            <a:r>
              <a:rPr lang="de-DE" dirty="0" smtClean="0"/>
              <a:t>laufen</a:t>
            </a:r>
            <a:endParaRPr lang="de-DE" dirty="0"/>
          </a:p>
          <a:p>
            <a:endParaRPr lang="de-DE" sz="1400" b="1" u="sng" dirty="0" smtClean="0"/>
          </a:p>
          <a:p>
            <a:r>
              <a:rPr lang="de-DE" b="1" u="sng" dirty="0" smtClean="0"/>
              <a:t>Reihentestungen </a:t>
            </a:r>
            <a:r>
              <a:rPr lang="de-DE" b="1" u="sng" dirty="0"/>
              <a:t>in Asylunterkünften, München, BY</a:t>
            </a:r>
          </a:p>
          <a:p>
            <a:r>
              <a:rPr lang="de-DE" sz="1400" b="1" u="sng" dirty="0"/>
              <a:t>(Stand 28.05.2020) </a:t>
            </a:r>
            <a:r>
              <a:rPr lang="de-DE" sz="1400" b="1" u="sng" dirty="0">
                <a:sym typeface="Wingdings" panose="05000000000000000000" pitchFamily="2" charset="2"/>
              </a:rPr>
              <a:t> LGL Bayern</a:t>
            </a:r>
            <a:r>
              <a:rPr lang="de-DE" sz="1400" b="1" u="sng" dirty="0"/>
              <a:t>: </a:t>
            </a:r>
          </a:p>
          <a:p>
            <a:r>
              <a:rPr lang="de-DE" dirty="0" smtClean="0"/>
              <a:t>Ausbruch </a:t>
            </a:r>
            <a:r>
              <a:rPr lang="de-DE" dirty="0"/>
              <a:t>in Asylgemeinschaftsunterkunft im Kreis Oberallgäu </a:t>
            </a:r>
          </a:p>
          <a:p>
            <a:r>
              <a:rPr lang="de-DE" dirty="0" smtClean="0"/>
              <a:t>4 </a:t>
            </a:r>
            <a:r>
              <a:rPr lang="de-DE" dirty="0"/>
              <a:t>positive Fälle (darunter 1 Kind), 2 Familien betroffen. Symptome seit 19.05., Abstrich am 24.05. </a:t>
            </a:r>
            <a:r>
              <a:rPr lang="de-DE" dirty="0" smtClean="0"/>
              <a:t>25 </a:t>
            </a:r>
            <a:r>
              <a:rPr lang="de-DE" dirty="0"/>
              <a:t>Personen in der Unterkunft, alle werden getestet. </a:t>
            </a:r>
          </a:p>
          <a:p>
            <a:r>
              <a:rPr lang="de-DE" dirty="0"/>
              <a:t>Wegen zahlreicher Kontakte zu einer anderen Asylbewohnerunterkunft auch dort Testung aller Bewohner.</a:t>
            </a:r>
          </a:p>
          <a:p>
            <a:endParaRPr lang="de-DE" dirty="0"/>
          </a:p>
        </p:txBody>
      </p:sp>
    </p:spTree>
    <p:extLst>
      <p:ext uri="{BB962C8B-B14F-4D97-AF65-F5344CB8AC3E}">
        <p14:creationId xmlns:p14="http://schemas.microsoft.com/office/powerpoint/2010/main" val="3824118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smtClean="0"/>
              <a:t>29.05.2020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8</a:t>
            </a:fld>
            <a:endParaRPr lang="de-DE"/>
          </a:p>
        </p:txBody>
      </p:sp>
      <p:sp>
        <p:nvSpPr>
          <p:cNvPr id="2" name="Titel 1"/>
          <p:cNvSpPr>
            <a:spLocks noGrp="1"/>
          </p:cNvSpPr>
          <p:nvPr>
            <p:ph type="title"/>
          </p:nvPr>
        </p:nvSpPr>
        <p:spPr>
          <a:xfrm>
            <a:off x="141072" y="503309"/>
            <a:ext cx="7088403" cy="523220"/>
          </a:xfrm>
          <a:solidFill>
            <a:srgbClr val="045AA6"/>
          </a:solidFill>
        </p:spPr>
        <p:txBody>
          <a:bodyPr lIns="72000"/>
          <a:lstStyle/>
          <a:p>
            <a:pPr>
              <a:spcBef>
                <a:spcPts val="600"/>
              </a:spcBef>
            </a:pPr>
            <a:r>
              <a:rPr lang="de-DE" sz="2000" dirty="0" smtClean="0">
                <a:solidFill>
                  <a:schemeClr val="bg1"/>
                </a:solidFill>
              </a:rPr>
              <a:t>Aktuelle Ausbrüche (Infos aus der Presse)</a:t>
            </a:r>
            <a:br>
              <a:rPr lang="de-DE" sz="2000" dirty="0" smtClean="0">
                <a:solidFill>
                  <a:schemeClr val="bg1"/>
                </a:solidFill>
              </a:rPr>
            </a:br>
            <a:r>
              <a:rPr lang="de-DE" sz="1400" dirty="0" smtClean="0">
                <a:solidFill>
                  <a:schemeClr val="bg1"/>
                </a:solidFill>
              </a:rPr>
              <a:t>(Datenstand</a:t>
            </a:r>
            <a:r>
              <a:rPr lang="de-DE" sz="1400" dirty="0">
                <a:solidFill>
                  <a:schemeClr val="bg1"/>
                </a:solidFill>
              </a:rPr>
              <a:t>: </a:t>
            </a:r>
            <a:r>
              <a:rPr lang="de-DE" sz="1400" dirty="0" smtClean="0">
                <a:solidFill>
                  <a:schemeClr val="bg1"/>
                </a:solidFill>
              </a:rPr>
              <a:t>28.05.2020)</a:t>
            </a:r>
            <a:endParaRPr lang="de-DE" sz="1400" dirty="0">
              <a:solidFill>
                <a:schemeClr val="bg1"/>
              </a:solidFill>
            </a:endParaRPr>
          </a:p>
        </p:txBody>
      </p:sp>
      <p:sp>
        <p:nvSpPr>
          <p:cNvPr id="5" name="Textfeld 4"/>
          <p:cNvSpPr txBox="1"/>
          <p:nvPr/>
        </p:nvSpPr>
        <p:spPr>
          <a:xfrm>
            <a:off x="141072" y="1171575"/>
            <a:ext cx="8574303" cy="5539978"/>
          </a:xfrm>
          <a:prstGeom prst="rect">
            <a:avLst/>
          </a:prstGeom>
          <a:noFill/>
        </p:spPr>
        <p:txBody>
          <a:bodyPr wrap="square" rtlCol="0">
            <a:spAutoFit/>
          </a:bodyPr>
          <a:lstStyle/>
          <a:p>
            <a:r>
              <a:rPr lang="de-DE" b="1" u="sng" dirty="0"/>
              <a:t>Update Ausbruch Baptisten-Gemeinde, Frankfurt (M), HE</a:t>
            </a:r>
          </a:p>
          <a:p>
            <a:r>
              <a:rPr lang="de-DE" dirty="0"/>
              <a:t>200 Menschen nach Gottesdienst in Frankfurt mit </a:t>
            </a:r>
            <a:r>
              <a:rPr lang="de-DE" dirty="0" err="1"/>
              <a:t>Coronavirus</a:t>
            </a:r>
            <a:r>
              <a:rPr lang="de-DE" dirty="0"/>
              <a:t> infiziert.</a:t>
            </a:r>
          </a:p>
          <a:p>
            <a:r>
              <a:rPr lang="de-DE" dirty="0"/>
              <a:t>57 wohnten in Frankfurt, die übrigen lebten in sieben umliegenden Landkreisen. Derzeit werden neun Menschen in Krankenhäusern stationär behandelt, in einem Fall intensivmedizinisch.</a:t>
            </a:r>
            <a:endParaRPr lang="de-DE" b="1" u="sng" dirty="0"/>
          </a:p>
          <a:p>
            <a:pPr>
              <a:spcBef>
                <a:spcPts val="600"/>
              </a:spcBef>
            </a:pPr>
            <a:r>
              <a:rPr lang="de-DE" b="1" u="sng" dirty="0" smtClean="0"/>
              <a:t>Update </a:t>
            </a:r>
            <a:r>
              <a:rPr lang="de-DE" b="1" u="sng" dirty="0"/>
              <a:t>Ausbruch nach Restaurantfeier in Leer</a:t>
            </a:r>
            <a:endParaRPr lang="de-DE" b="1" u="sng" dirty="0" smtClean="0"/>
          </a:p>
          <a:p>
            <a:r>
              <a:rPr lang="de-DE" dirty="0"/>
              <a:t>Aktuell sind 31 Menschen nachweislich mit dem </a:t>
            </a:r>
            <a:r>
              <a:rPr lang="de-DE" dirty="0" err="1"/>
              <a:t>Coronavirus</a:t>
            </a:r>
            <a:r>
              <a:rPr lang="de-DE" dirty="0"/>
              <a:t> infiziert und 203 in Quarantäne.</a:t>
            </a:r>
          </a:p>
          <a:p>
            <a:pPr>
              <a:spcBef>
                <a:spcPts val="600"/>
              </a:spcBef>
            </a:pPr>
            <a:r>
              <a:rPr lang="de-DE" b="1" u="sng" dirty="0" smtClean="0"/>
              <a:t>Logistikzentrum UPS, Langenhagen, NI</a:t>
            </a:r>
          </a:p>
          <a:p>
            <a:r>
              <a:rPr lang="de-DE" sz="1400" b="1" u="sng" dirty="0" smtClean="0"/>
              <a:t>(</a:t>
            </a:r>
            <a:r>
              <a:rPr lang="de-DE" sz="1400" b="1" u="sng" dirty="0"/>
              <a:t>Stand </a:t>
            </a:r>
            <a:r>
              <a:rPr lang="de-DE" sz="1400" b="1" u="sng" dirty="0" smtClean="0"/>
              <a:t>28.05.2020) </a:t>
            </a:r>
          </a:p>
          <a:p>
            <a:pPr>
              <a:spcBef>
                <a:spcPts val="600"/>
              </a:spcBef>
            </a:pPr>
            <a:r>
              <a:rPr lang="de-DE" dirty="0"/>
              <a:t>72 Mitarbeitern des Verteilzentrums positiv auf SARS-CoV-2 getestet Morgen sollten 55 weitere UPS-Mitarbeiter erneut getestet werden, deren erste Tests zunächst negativ waren. Großes Verteilzentrum 15.000 Pakete pro Tag.</a:t>
            </a:r>
          </a:p>
          <a:p>
            <a:pPr>
              <a:spcBef>
                <a:spcPts val="600"/>
              </a:spcBef>
            </a:pPr>
            <a:r>
              <a:rPr lang="de-DE" b="1" u="sng" dirty="0" smtClean="0"/>
              <a:t>Alten-/Pflegeheim, Altenburger Land, TH</a:t>
            </a:r>
            <a:endParaRPr lang="de-DE" b="1" u="sng" dirty="0"/>
          </a:p>
          <a:p>
            <a:r>
              <a:rPr lang="de-DE" sz="1400" b="1" u="sng" dirty="0"/>
              <a:t>(Stand </a:t>
            </a:r>
            <a:r>
              <a:rPr lang="de-DE" sz="1400" b="1" u="sng" dirty="0" smtClean="0"/>
              <a:t>28.05.2020</a:t>
            </a:r>
            <a:r>
              <a:rPr lang="de-DE" sz="1400" b="1" u="sng" dirty="0"/>
              <a:t>) </a:t>
            </a:r>
          </a:p>
          <a:p>
            <a:r>
              <a:rPr lang="de-DE" dirty="0"/>
              <a:t>5 Personen </a:t>
            </a:r>
            <a:r>
              <a:rPr lang="de-DE" dirty="0" err="1"/>
              <a:t>pos</a:t>
            </a:r>
            <a:r>
              <a:rPr lang="de-DE" dirty="0"/>
              <a:t> (3 Bewohner, 2 Pfleger)</a:t>
            </a:r>
          </a:p>
          <a:p>
            <a:r>
              <a:rPr lang="de-DE" dirty="0"/>
              <a:t>48 Personen wohnen im Heim, 39 Pfleger</a:t>
            </a:r>
          </a:p>
          <a:p>
            <a:r>
              <a:rPr lang="de-DE" dirty="0"/>
              <a:t>Aktive Fallsuche und </a:t>
            </a:r>
            <a:r>
              <a:rPr lang="de-DE" dirty="0" err="1"/>
              <a:t>KoNa</a:t>
            </a:r>
            <a:r>
              <a:rPr lang="de-DE" dirty="0"/>
              <a:t> wird durchgeführt</a:t>
            </a:r>
          </a:p>
          <a:p>
            <a:endParaRPr lang="de-DE" b="1" u="sng" dirty="0" smtClean="0"/>
          </a:p>
        </p:txBody>
      </p:sp>
    </p:spTree>
    <p:extLst>
      <p:ext uri="{BB962C8B-B14F-4D97-AF65-F5344CB8AC3E}">
        <p14:creationId xmlns:p14="http://schemas.microsoft.com/office/powerpoint/2010/main" val="1319333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29.05.2020</a:t>
            </a:r>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7" name="Titel 1"/>
          <p:cNvSpPr txBox="1">
            <a:spLocks/>
          </p:cNvSpPr>
          <p:nvPr/>
        </p:nvSpPr>
        <p:spPr>
          <a:xfrm>
            <a:off x="175318" y="1764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Überlastungsanzeigen  </a:t>
            </a:r>
          </a:p>
          <a:p>
            <a:pPr>
              <a:spcBef>
                <a:spcPts val="600"/>
              </a:spcBef>
            </a:pPr>
            <a:r>
              <a:rPr lang="de-DE" sz="1600" dirty="0" smtClean="0">
                <a:solidFill>
                  <a:schemeClr val="bg1"/>
                </a:solidFill>
              </a:rPr>
              <a:t>(aus dem Bericht </a:t>
            </a:r>
            <a:r>
              <a:rPr lang="de-DE" sz="1600" smtClean="0">
                <a:solidFill>
                  <a:schemeClr val="bg1"/>
                </a:solidFill>
              </a:rPr>
              <a:t>vom 26.05.2020</a:t>
            </a:r>
            <a:r>
              <a:rPr lang="de-DE" sz="1600" dirty="0" smtClean="0">
                <a:solidFill>
                  <a:schemeClr val="bg1"/>
                </a:solidFill>
              </a:rPr>
              <a:t>)</a:t>
            </a:r>
            <a:endParaRPr lang="de-DE" sz="1600" dirty="0">
              <a:solidFill>
                <a:schemeClr val="bg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18" y="912171"/>
            <a:ext cx="7501484" cy="542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81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Bildschirmpräsentation (4:3)</PresentationFormat>
  <Paragraphs>397</Paragraphs>
  <Slides>11</Slides>
  <Notes>8</Notes>
  <HiddenSlides>1</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Office-Design</vt:lpstr>
      <vt:lpstr>COVID-19:   Lage National, 29.05.2020  Informationen für den Krisenstab</vt:lpstr>
      <vt:lpstr>PowerPoint-Präsentation</vt:lpstr>
      <vt:lpstr>PowerPoint-Präsentation</vt:lpstr>
      <vt:lpstr>PowerPoint-Präsentation</vt:lpstr>
      <vt:lpstr>PowerPoint-Präsentation</vt:lpstr>
      <vt:lpstr>PowerPoint-Präsentation</vt:lpstr>
      <vt:lpstr>Aktuelle Ausbrüche (Infos aus den Landesbehörden/Landkreisen) (Datenstand: 28.05.2020)</vt:lpstr>
      <vt:lpstr>Aktuelle Ausbrüche (Infos aus der Presse) (Datenstand: 28.05.2020)</vt:lpstr>
      <vt:lpstr>PowerPoint-Präsentation</vt:lpstr>
      <vt:lpstr>Anzahl Labortestungen (Datenstand 26.05.2020)</vt:lpstr>
      <vt:lpstr>Wöchentliche Sterbefallzahlen in Deutschland (29.05.2020)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Sievers, Claudia</cp:lastModifiedBy>
  <cp:revision>1813</cp:revision>
  <cp:lastPrinted>2020-05-27T06:03:42Z</cp:lastPrinted>
  <dcterms:created xsi:type="dcterms:W3CDTF">2015-11-02T12:29:13Z</dcterms:created>
  <dcterms:modified xsi:type="dcterms:W3CDTF">2020-05-29T10:10:38Z</dcterms:modified>
</cp:coreProperties>
</file>