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78" r:id="rId3"/>
    <p:sldId id="290" r:id="rId4"/>
    <p:sldId id="256" r:id="rId5"/>
    <p:sldId id="259" r:id="rId6"/>
    <p:sldId id="292" r:id="rId7"/>
    <p:sldId id="291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72" autoAdjust="0"/>
  </p:normalViewPr>
  <p:slideViewPr>
    <p:cSldViewPr>
      <p:cViewPr>
        <p:scale>
          <a:sx n="80" d="100"/>
          <a:sy n="80" d="100"/>
        </p:scale>
        <p:origin x="-210" y="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29.05.2020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hlw.go.jp/stf/seisakunitsuite/bunya/newpage_00032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ippon.com/en/japan-data/h00657/coronavirus-cases-in-japan-by-prefecture.htm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Trend: Anzahl</a:t>
            </a:r>
            <a:r>
              <a:rPr lang="de-DE" baseline="0" dirty="0" smtClean="0"/>
              <a:t> </a:t>
            </a:r>
            <a:r>
              <a:rPr lang="de-DE" dirty="0" smtClean="0"/>
              <a:t>neue Fälle der letzten 7d im</a:t>
            </a:r>
            <a:r>
              <a:rPr lang="de-DE" baseline="0" dirty="0" smtClean="0"/>
              <a:t> Vergleich zur Anzahl neuer Fälle der letzten 7d der Vorwoche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daily_7dmovingaverage_above70000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daily_7dmovingaverage_above7000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6970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 err="1" smtClean="0"/>
              <a:t>MoH</a:t>
            </a:r>
            <a:r>
              <a:rPr lang="de-DE" sz="1200" dirty="0" smtClean="0"/>
              <a:t> </a:t>
            </a:r>
            <a:r>
              <a:rPr lang="de-DE" sz="1200" dirty="0" smtClean="0">
                <a:hlinkClick r:id="rId3"/>
              </a:rPr>
              <a:t>https://www.mhlw.go.jp/stf/seisakunitsuite/bunya/newpage_00032.html</a:t>
            </a:r>
            <a:endParaRPr lang="de-DE" sz="1200" dirty="0" smtClean="0"/>
          </a:p>
          <a:p>
            <a:r>
              <a:rPr lang="de-DE" sz="1200" dirty="0" smtClean="0"/>
              <a:t>Population : 126.529.500 </a:t>
            </a:r>
          </a:p>
          <a:p>
            <a:r>
              <a:rPr lang="de-DE" sz="1200" dirty="0" smtClean="0"/>
              <a:t>https://www.metro.tokyo.lg.jp/ENGLISH/ABOUT/HISTORY/history03.htm</a:t>
            </a:r>
          </a:p>
          <a:p>
            <a:r>
              <a:rPr lang="de-DE" sz="1200" dirty="0" smtClean="0"/>
              <a:t>https://en.wikipedia.org/wiki/2020_coronavirus_pandemic_in_Japan</a:t>
            </a:r>
          </a:p>
          <a:p>
            <a:r>
              <a:rPr lang="de-DE" sz="1200" dirty="0" smtClean="0">
                <a:solidFill>
                  <a:prstClr val="black"/>
                </a:solidFill>
                <a:hlinkClick r:id="rId4"/>
              </a:rPr>
              <a:t>https://www.nippon.com/en/japan-data/h00657/coronavirus-cases-in-japan-by-prefecture.html</a:t>
            </a:r>
            <a:endParaRPr lang="de-DE" sz="1200" dirty="0" smtClean="0">
              <a:solidFill>
                <a:prstClr val="black"/>
              </a:solidFill>
            </a:endParaRPr>
          </a:p>
          <a:p>
            <a:r>
              <a:rPr lang="de-DE" sz="1200" dirty="0" smtClean="0"/>
              <a:t>https://stopcovid19.metro.tokyo.lg.jp/en/</a:t>
            </a:r>
          </a:p>
          <a:p>
            <a:endParaRPr lang="de-DE" dirty="0" smtClean="0"/>
          </a:p>
          <a:p>
            <a:r>
              <a:rPr lang="de-DE" dirty="0" smtClean="0"/>
              <a:t>https://www.forbes.com/sites/niallmccarthy/2020/03/12/the-countries-with-the-most-critical-care-beds-per-capita-infographic/#252ad4057f86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29.05.2020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29.05.2020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29.05.2020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64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229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29.05.2020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1896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29.05.2020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9849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29.05.2020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9477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29.05.2020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4156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29.05.2020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29.05.2020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29.05.2020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29.05.2020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29.05.2020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29.05.2020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29.05.2020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29.05.2020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29.05.2020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29.05.2020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53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859795"/>
              </p:ext>
            </p:extLst>
          </p:nvPr>
        </p:nvGraphicFramePr>
        <p:xfrm>
          <a:off x="719572" y="2276872"/>
          <a:ext cx="7704856" cy="3031254"/>
        </p:xfrm>
        <a:graphic>
          <a:graphicData uri="http://schemas.openxmlformats.org/drawingml/2006/table">
            <a:tbl>
              <a:tblPr/>
              <a:tblGrid>
                <a:gridCol w="1800199"/>
                <a:gridCol w="1080120"/>
                <a:gridCol w="1289835"/>
                <a:gridCol w="834402"/>
                <a:gridCol w="1627975"/>
                <a:gridCol w="1072325"/>
              </a:tblGrid>
              <a:tr h="36701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Fälle kumulativ</a:t>
                      </a:r>
                      <a:endParaRPr lang="de-DE" sz="16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Neue Fälle in den </a:t>
                      </a:r>
                      <a:r>
                        <a:rPr lang="de-DE" sz="16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letzten </a:t>
                      </a:r>
                      <a:r>
                        <a:rPr lang="de-DE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7d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Verdopplungszeit/Halbzeit</a:t>
                      </a:r>
                      <a:endParaRPr lang="de-DE" sz="16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Trend</a:t>
                      </a:r>
                      <a:endParaRPr lang="de-DE" sz="16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3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Vereinigte Staaten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1.699.933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148.080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00B050"/>
                          </a:solidFill>
                        </a:rPr>
                        <a:t>▼</a:t>
                      </a:r>
                      <a:endParaRPr lang="de-DE" sz="16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3670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Brasilien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411.821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120.242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1,13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Russische Föderation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370.680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61.975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0,95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00B050"/>
                          </a:solidFill>
                        </a:rPr>
                        <a:t>▼</a:t>
                      </a:r>
                      <a:endParaRPr lang="de-DE" sz="16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Indien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158.333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45.974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1,22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Peru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135.905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31.885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1,12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Chile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82.289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28.672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1,35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Mexiko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78.023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21.429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Großbritannien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267.240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18.947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0,88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 smtClean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Saudi Arabien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78.541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15.996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0,97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4639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Iran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141.591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14.642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1,03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00B050"/>
                          </a:solidFill>
                        </a:rPr>
                        <a:t>▼</a:t>
                      </a:r>
                      <a:endParaRPr lang="de-DE" sz="16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10 Länder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Anzahl neuer Fälle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3182799" y="1052736"/>
            <a:ext cx="30718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66092"/>
                </a:solidFill>
                <a:latin typeface="Calibri"/>
              </a:rPr>
              <a:t>5.656.615 </a:t>
            </a:r>
            <a:r>
              <a:rPr lang="en-US" sz="2400" dirty="0">
                <a:solidFill>
                  <a:srgbClr val="366092"/>
                </a:solidFill>
                <a:latin typeface="Calibri"/>
              </a:rPr>
              <a:t>Fälle</a:t>
            </a:r>
          </a:p>
          <a:p>
            <a:r>
              <a:rPr lang="en-US" sz="2400" dirty="0">
                <a:solidFill>
                  <a:srgbClr val="366092"/>
                </a:solidFill>
                <a:latin typeface="Calibri"/>
              </a:rPr>
              <a:t>    </a:t>
            </a:r>
            <a:r>
              <a:rPr lang="en-US" sz="2400" dirty="0" smtClean="0">
                <a:solidFill>
                  <a:srgbClr val="366092"/>
                </a:solidFill>
                <a:latin typeface="Calibri"/>
              </a:rPr>
              <a:t>355.355 </a:t>
            </a:r>
            <a:r>
              <a:rPr lang="en-US" sz="2400" dirty="0">
                <a:solidFill>
                  <a:srgbClr val="366092"/>
                </a:solidFill>
                <a:latin typeface="Calibri"/>
              </a:rPr>
              <a:t>Verstorbene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28.05.2020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94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7-Tages-Inzidenz pro 100.000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28.05.2020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80" y="1772816"/>
            <a:ext cx="8532440" cy="347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59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über 70.000 neuen COVID-19 Fällen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28.05.2020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24" y="923578"/>
            <a:ext cx="5664353" cy="36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023" y="4699098"/>
            <a:ext cx="2990851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114" y="4639381"/>
            <a:ext cx="3153692" cy="198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841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38" y="980727"/>
            <a:ext cx="8392525" cy="572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56984" cy="3539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7.000 – 70.000 neuen COVID-19 Fällen in den letzten 7 Tagen</a:t>
            </a:r>
            <a:endParaRPr kumimoji="0" lang="de-DE" sz="23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28.05.2020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00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7236296" cy="6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963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Japan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395536" y="1052736"/>
            <a:ext cx="4680520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prstClr val="black"/>
                </a:solidFill>
              </a:rPr>
              <a:t>16.683 </a:t>
            </a:r>
            <a:r>
              <a:rPr lang="de-DE" sz="1600" b="1" dirty="0">
                <a:solidFill>
                  <a:prstClr val="black"/>
                </a:solidFill>
              </a:rPr>
              <a:t>Fälle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prstClr val="black"/>
                </a:solidFill>
              </a:rPr>
              <a:t>867 Todesfälle </a:t>
            </a:r>
            <a:r>
              <a:rPr lang="de-DE" sz="1600" b="1" dirty="0">
                <a:solidFill>
                  <a:prstClr val="black"/>
                </a:solidFill>
              </a:rPr>
              <a:t>(</a:t>
            </a:r>
            <a:r>
              <a:rPr lang="de-DE" sz="1600" b="1" dirty="0" smtClean="0">
                <a:solidFill>
                  <a:prstClr val="black"/>
                </a:solidFill>
              </a:rPr>
              <a:t>Fallsterblichkeit:  5,2%) </a:t>
            </a:r>
            <a:endParaRPr lang="de-DE" sz="1600" b="1" dirty="0">
              <a:solidFill>
                <a:prstClr val="black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prstClr val="black"/>
                </a:solidFill>
              </a:rPr>
              <a:t>14.147 genesen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prstClr val="black"/>
                </a:solidFill>
              </a:rPr>
              <a:t>Inzidenz /100.000 </a:t>
            </a:r>
            <a:r>
              <a:rPr lang="de-DE" sz="1600" b="1" dirty="0" err="1" smtClean="0">
                <a:solidFill>
                  <a:prstClr val="black"/>
                </a:solidFill>
              </a:rPr>
              <a:t>Ew</a:t>
            </a:r>
            <a:r>
              <a:rPr lang="de-DE" sz="1600" b="1" dirty="0" smtClean="0">
                <a:solidFill>
                  <a:prstClr val="black"/>
                </a:solidFill>
              </a:rPr>
              <a:t>.: 13,2</a:t>
            </a:r>
            <a:endParaRPr lang="de-DE" sz="1600" b="1" dirty="0">
              <a:solidFill>
                <a:prstClr val="black"/>
              </a:solidFill>
            </a:endParaRPr>
          </a:p>
        </p:txBody>
      </p:sp>
      <p:sp>
        <p:nvSpPr>
          <p:cNvPr id="34" name="Inhaltsplatzhalter 1"/>
          <p:cNvSpPr>
            <a:spLocks noGrp="1"/>
          </p:cNvSpPr>
          <p:nvPr>
            <p:ph sz="quarter" idx="4294967295"/>
          </p:nvPr>
        </p:nvSpPr>
        <p:spPr>
          <a:xfrm>
            <a:off x="395536" y="2207623"/>
            <a:ext cx="5619847" cy="409336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de-DE" sz="1400" b="1" dirty="0" smtClean="0"/>
              <a:t>Ausnahmezustand am 25.5. aufgehoben</a:t>
            </a:r>
            <a:endParaRPr lang="de-DE" sz="1400" b="1" dirty="0"/>
          </a:p>
          <a:p>
            <a:r>
              <a:rPr lang="de-DE" sz="1400" dirty="0" smtClean="0"/>
              <a:t>Testung: </a:t>
            </a:r>
            <a:r>
              <a:rPr lang="de-DE" sz="1400" dirty="0" smtClean="0"/>
              <a:t>281.293 Tests </a:t>
            </a:r>
            <a:r>
              <a:rPr lang="de-DE" sz="1400" dirty="0" smtClean="0"/>
              <a:t>durchgeführt,  Positivanteil: 5,9%</a:t>
            </a:r>
          </a:p>
          <a:p>
            <a:pPr lvl="1"/>
            <a:r>
              <a:rPr lang="de-DE" sz="1200" dirty="0" smtClean="0"/>
              <a:t>Tests </a:t>
            </a:r>
            <a:r>
              <a:rPr lang="de-DE" sz="1200" dirty="0"/>
              <a:t>werden auf nationaler Ebene reguliert.</a:t>
            </a:r>
            <a:endParaRPr lang="de-DE" sz="1200" dirty="0" smtClean="0"/>
          </a:p>
          <a:p>
            <a:r>
              <a:rPr lang="de-DE" sz="1400" dirty="0" smtClean="0"/>
              <a:t>Maßnahmen (auf </a:t>
            </a:r>
            <a:r>
              <a:rPr lang="de-DE" sz="1400" dirty="0"/>
              <a:t>Präfektur-Ebene </a:t>
            </a:r>
            <a:r>
              <a:rPr lang="de-DE" sz="1400" dirty="0" smtClean="0"/>
              <a:t>angepasst)</a:t>
            </a:r>
            <a:endParaRPr lang="de-DE" sz="1400" dirty="0"/>
          </a:p>
          <a:p>
            <a:pPr lvl="1"/>
            <a:r>
              <a:rPr lang="de-DE" sz="1400" dirty="0"/>
              <a:t>Frühe Schulschließungen und </a:t>
            </a:r>
            <a:r>
              <a:rPr lang="de-DE" sz="1400" dirty="0" smtClean="0"/>
              <a:t>Massenveranstaltungsverbot, Reisebeschränkungen</a:t>
            </a:r>
            <a:r>
              <a:rPr lang="de-DE" sz="1400" dirty="0"/>
              <a:t>, </a:t>
            </a:r>
            <a:r>
              <a:rPr lang="de-DE" sz="1400" dirty="0" smtClean="0"/>
              <a:t>Schließung </a:t>
            </a:r>
            <a:r>
              <a:rPr lang="de-DE" sz="1400" dirty="0"/>
              <a:t>des Einzelhandels, der Gastronomie und Sporteinrichtungen </a:t>
            </a:r>
            <a:r>
              <a:rPr lang="de-DE" sz="1400" b="1" dirty="0"/>
              <a:t>auf freiwilliger Basis</a:t>
            </a:r>
          </a:p>
          <a:p>
            <a:pPr lvl="1"/>
            <a:r>
              <a:rPr lang="de-DE" sz="1400" dirty="0" smtClean="0"/>
              <a:t>Kein „offiziell angeordnetes“ </a:t>
            </a:r>
            <a:r>
              <a:rPr lang="de-DE" sz="1400" dirty="0" err="1" smtClean="0"/>
              <a:t>social</a:t>
            </a:r>
            <a:r>
              <a:rPr lang="de-DE" sz="1400" dirty="0" smtClean="0"/>
              <a:t> </a:t>
            </a:r>
            <a:r>
              <a:rPr lang="de-DE" sz="1400" dirty="0"/>
              <a:t>distancing, aber </a:t>
            </a:r>
            <a:r>
              <a:rPr lang="de-DE" sz="1400" dirty="0" smtClean="0"/>
              <a:t>hohe „Compliance“  in der Bevölkerung</a:t>
            </a:r>
            <a:endParaRPr lang="de-DE" sz="1200" dirty="0"/>
          </a:p>
          <a:p>
            <a:pPr lvl="1">
              <a:buFont typeface="Symbol"/>
              <a:buChar char="Þ"/>
            </a:pPr>
            <a:r>
              <a:rPr lang="de-DE" sz="1400" dirty="0" smtClean="0"/>
              <a:t>„</a:t>
            </a:r>
            <a:r>
              <a:rPr lang="de-DE" sz="1400" dirty="0" err="1" smtClean="0"/>
              <a:t>Lockdowneffekt</a:t>
            </a:r>
            <a:r>
              <a:rPr lang="de-DE" sz="1400" dirty="0" smtClean="0"/>
              <a:t>“ </a:t>
            </a:r>
            <a:r>
              <a:rPr lang="de-DE" sz="1400" dirty="0"/>
              <a:t>ohne strikten </a:t>
            </a:r>
            <a:r>
              <a:rPr lang="de-DE" sz="1400" dirty="0" err="1" smtClean="0"/>
              <a:t>Lockdown</a:t>
            </a:r>
            <a:endParaRPr lang="de-DE" sz="1400" dirty="0" smtClean="0"/>
          </a:p>
          <a:p>
            <a:pPr marL="457200" lvl="1" indent="0">
              <a:buNone/>
            </a:pPr>
            <a:endParaRPr lang="de-DE" sz="1400" dirty="0"/>
          </a:p>
          <a:p>
            <a:pPr marL="285750" indent="-285750"/>
            <a:r>
              <a:rPr lang="de-DE" sz="1400" dirty="0">
                <a:solidFill>
                  <a:prstClr val="black"/>
                </a:solidFill>
              </a:rPr>
              <a:t>Ziel: &lt;0,5 Fälle/100.000 </a:t>
            </a:r>
            <a:r>
              <a:rPr lang="de-DE" sz="1400" dirty="0" err="1">
                <a:solidFill>
                  <a:prstClr val="black"/>
                </a:solidFill>
              </a:rPr>
              <a:t>Ew</a:t>
            </a:r>
            <a:r>
              <a:rPr lang="de-DE" sz="1400" dirty="0">
                <a:solidFill>
                  <a:prstClr val="black"/>
                </a:solidFill>
              </a:rPr>
              <a:t>.</a:t>
            </a:r>
          </a:p>
          <a:p>
            <a:pPr marL="285750" indent="-285750"/>
            <a:r>
              <a:rPr lang="de-DE" sz="1400" dirty="0">
                <a:solidFill>
                  <a:prstClr val="black"/>
                </a:solidFill>
              </a:rPr>
              <a:t>Strategie: </a:t>
            </a:r>
            <a:r>
              <a:rPr lang="de-DE" sz="1400" b="1" dirty="0">
                <a:solidFill>
                  <a:prstClr val="black"/>
                </a:solidFill>
              </a:rPr>
              <a:t>Nachverfolgung von Cluster</a:t>
            </a:r>
            <a:r>
              <a:rPr lang="de-DE" sz="1400" dirty="0">
                <a:solidFill>
                  <a:prstClr val="black"/>
                </a:solidFill>
              </a:rPr>
              <a:t>, keine breitflächige Testung</a:t>
            </a:r>
          </a:p>
          <a:p>
            <a:pPr lvl="1"/>
            <a:r>
              <a:rPr lang="en-US" sz="1400" dirty="0" smtClean="0"/>
              <a:t>“…the </a:t>
            </a:r>
            <a:r>
              <a:rPr lang="en-US" sz="1400" dirty="0"/>
              <a:t>country focused on finding clusters of infections and attacking the underlying causes, which often proved to be overcrowded gathering spots such as gyms and </a:t>
            </a:r>
            <a:r>
              <a:rPr lang="en-US" sz="1400" dirty="0" smtClean="0"/>
              <a:t>nightclubs.”</a:t>
            </a:r>
          </a:p>
          <a:p>
            <a:pPr lvl="1"/>
            <a:r>
              <a:rPr lang="de-DE" sz="1400" dirty="0">
                <a:solidFill>
                  <a:prstClr val="black"/>
                </a:solidFill>
              </a:rPr>
              <a:t>„Cluster Response Teams“ </a:t>
            </a:r>
          </a:p>
          <a:p>
            <a:pPr lvl="1"/>
            <a:r>
              <a:rPr lang="en-US" sz="1400" dirty="0" smtClean="0"/>
              <a:t>“Avoid closed </a:t>
            </a:r>
            <a:r>
              <a:rPr lang="en-US" sz="1400" dirty="0"/>
              <a:t>spaces, crowds, and close-contact </a:t>
            </a:r>
            <a:r>
              <a:rPr lang="en-US" sz="1400" dirty="0" smtClean="0"/>
              <a:t>settings”</a:t>
            </a:r>
            <a:endParaRPr lang="de-DE" sz="1400" dirty="0">
              <a:solidFill>
                <a:prstClr val="black"/>
              </a:solidFill>
            </a:endParaRPr>
          </a:p>
          <a:p>
            <a:endParaRPr lang="de-DE" sz="1400" dirty="0"/>
          </a:p>
          <a:p>
            <a:pPr marL="0" indent="0">
              <a:buNone/>
            </a:pPr>
            <a:endParaRPr lang="de-DE" sz="1400" dirty="0" smtClean="0"/>
          </a:p>
          <a:p>
            <a:endParaRPr lang="de-DE" sz="1400" dirty="0"/>
          </a:p>
          <a:p>
            <a:endParaRPr lang="fr-FR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606" y="1484784"/>
            <a:ext cx="3350890" cy="228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684" y="4074115"/>
            <a:ext cx="2959224" cy="213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17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</Words>
  <Application>Microsoft Office PowerPoint</Application>
  <PresentationFormat>Bildschirmpräsentation (4:3)</PresentationFormat>
  <Paragraphs>112</Paragraphs>
  <Slides>6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8" baseType="lpstr">
      <vt:lpstr>Larissa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COVID-19/ Japan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Jansen, Andreas</cp:lastModifiedBy>
  <cp:revision>121</cp:revision>
  <dcterms:created xsi:type="dcterms:W3CDTF">2020-04-16T05:25:18Z</dcterms:created>
  <dcterms:modified xsi:type="dcterms:W3CDTF">2020-05-29T10:14:48Z</dcterms:modified>
</cp:coreProperties>
</file>