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7" r:id="rId2"/>
    <p:sldId id="642" r:id="rId3"/>
    <p:sldId id="643" r:id="rId4"/>
    <p:sldId id="657" r:id="rId5"/>
    <p:sldId id="570" r:id="rId6"/>
    <p:sldId id="650" r:id="rId7"/>
    <p:sldId id="568" r:id="rId8"/>
    <p:sldId id="656" r:id="rId9"/>
    <p:sldId id="652" r:id="rId10"/>
    <p:sldId id="653" r:id="rId11"/>
    <p:sldId id="654" r:id="rId12"/>
    <p:sldId id="655" r:id="rId13"/>
    <p:sldId id="573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367BB8"/>
    <a:srgbClr val="045AA6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5714" autoAdjust="0"/>
  </p:normalViewPr>
  <p:slideViewPr>
    <p:cSldViewPr snapToGrid="0" snapToObjects="1">
      <p:cViewPr>
        <p:scale>
          <a:sx n="100" d="100"/>
          <a:sy n="100" d="100"/>
        </p:scale>
        <p:origin x="-201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</a:t>
            </a:r>
            <a:r>
              <a:rPr lang="de-DE" smtClean="0"/>
              <a:t>nur Dienstags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Dienstags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Nur Mittwochs: aus dem </a:t>
            </a:r>
            <a:r>
              <a:rPr lang="de-DE" sz="1200" dirty="0" err="1" smtClean="0">
                <a:solidFill>
                  <a:schemeClr val="bg1"/>
                </a:solidFill>
              </a:rPr>
              <a:t>Wochenbericht_Kapazitätserfassung</a:t>
            </a:r>
            <a:r>
              <a:rPr lang="de-DE" sz="1200" dirty="0" smtClean="0">
                <a:solidFill>
                  <a:schemeClr val="bg1"/>
                </a:solidFill>
              </a:rPr>
              <a:t> von </a:t>
            </a:r>
            <a:r>
              <a:rPr lang="de-DE" sz="1200" dirty="0" err="1" smtClean="0">
                <a:solidFill>
                  <a:schemeClr val="bg1"/>
                </a:solidFill>
              </a:rPr>
              <a:t>Epialert</a:t>
            </a:r>
            <a:r>
              <a:rPr lang="de-DE" sz="1200" baseline="0" dirty="0" smtClean="0">
                <a:solidFill>
                  <a:schemeClr val="bg1"/>
                </a:solidFill>
              </a:rPr>
              <a:t> ans BMG (vom Dienstag)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82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02.06.2020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66716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02.06.2020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182.028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8.522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166.400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8845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02.06.2020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+12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02.06.2020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01.06.2020: 		1,2 (95</a:t>
            </a:r>
            <a:r>
              <a:rPr lang="de-DE" sz="1200" b="1" dirty="0">
                <a:solidFill>
                  <a:srgbClr val="045AA6"/>
                </a:solidFill>
              </a:rPr>
              <a:t>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Prädiktionsintervall: 0,97 – 1,45)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02.06.2020:		0,89 (95</a:t>
            </a:r>
            <a:r>
              <a:rPr lang="de-DE" sz="1200" b="1" dirty="0">
                <a:solidFill>
                  <a:srgbClr val="FF0000"/>
                </a:solidFill>
              </a:rPr>
              <a:t>%-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</a:t>
            </a:r>
            <a:r>
              <a:rPr lang="de-DE" sz="1200" b="1" dirty="0">
                <a:solidFill>
                  <a:srgbClr val="FF0000"/>
                </a:solidFill>
              </a:rPr>
              <a:t>: </a:t>
            </a:r>
            <a:r>
              <a:rPr lang="de-DE" sz="1200" b="1" dirty="0" smtClean="0">
                <a:solidFill>
                  <a:srgbClr val="FF0000"/>
                </a:solidFill>
              </a:rPr>
              <a:t>0,73 – 1,06)</a:t>
            </a:r>
            <a:endParaRPr lang="de-DE" sz="1100" dirty="0" smtClean="0"/>
          </a:p>
          <a:p>
            <a:pPr marL="914400" lvl="2" indent="0">
              <a:spcBef>
                <a:spcPts val="300"/>
              </a:spcBef>
              <a:buNone/>
            </a:pPr>
            <a:endParaRPr lang="de-DE" sz="1050" dirty="0" smtClean="0"/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01.06.2020: 		0,95 </a:t>
            </a:r>
            <a:r>
              <a:rPr lang="de-DE" sz="1200" b="1" dirty="0">
                <a:solidFill>
                  <a:srgbClr val="045AA6"/>
                </a:solidFill>
              </a:rPr>
              <a:t>(95%-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</a:t>
            </a:r>
            <a:r>
              <a:rPr lang="de-DE" sz="1200" b="1" dirty="0">
                <a:solidFill>
                  <a:srgbClr val="045AA6"/>
                </a:solidFill>
              </a:rPr>
              <a:t>: </a:t>
            </a:r>
            <a:r>
              <a:rPr lang="de-DE" sz="1200" b="1" dirty="0" smtClean="0">
                <a:solidFill>
                  <a:srgbClr val="045AA6"/>
                </a:solidFill>
              </a:rPr>
              <a:t>0,85 – 1,06)</a:t>
            </a:r>
            <a:endParaRPr lang="de-DE" sz="1200" b="1" dirty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02.06.2020:    	    0,87 </a:t>
            </a:r>
            <a:r>
              <a:rPr lang="de-DE" sz="1200" b="1" dirty="0">
                <a:solidFill>
                  <a:srgbClr val="FF0000"/>
                </a:solidFill>
              </a:rPr>
              <a:t>(95%- 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0,8 – 0,95)</a:t>
            </a:r>
            <a:endParaRPr lang="de-DE" sz="1400" dirty="0">
              <a:solidFill>
                <a:srgbClr val="FF0000"/>
              </a:solidFill>
            </a:endParaRPr>
          </a:p>
          <a:p>
            <a:pPr marL="742950" lvl="2" indent="-342900"/>
            <a:endParaRPr lang="de-DE" sz="1400" dirty="0"/>
          </a:p>
          <a:p>
            <a:pPr marL="742950" lvl="2" indent="-342900"/>
            <a:endParaRPr lang="de-DE" sz="1400" dirty="0" smtClean="0"/>
          </a:p>
          <a:p>
            <a:pPr lvl="2"/>
            <a:endParaRPr lang="de-DE" sz="1400" dirty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26.05.2020.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2" y="1076325"/>
            <a:ext cx="5123293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62" y="1930400"/>
            <a:ext cx="4165938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13.05.2020,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0" y="1747180"/>
            <a:ext cx="4370769" cy="355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1747180"/>
            <a:ext cx="3996676" cy="32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4648369"/>
              </p:ext>
            </p:extLst>
          </p:nvPr>
        </p:nvGraphicFramePr>
        <p:xfrm>
          <a:off x="457200" y="1277248"/>
          <a:ext cx="8172775" cy="5109040"/>
        </p:xfrm>
        <a:graphic>
          <a:graphicData uri="http://schemas.openxmlformats.org/drawingml/2006/table">
            <a:tbl>
              <a:tblPr/>
              <a:tblGrid>
                <a:gridCol w="2345484"/>
                <a:gridCol w="1042438"/>
                <a:gridCol w="1042438"/>
                <a:gridCol w="1042438"/>
                <a:gridCol w="1042438"/>
                <a:gridCol w="1657539"/>
              </a:tblGrid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20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6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Fallzahl im 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Vergleich zur Vorwoche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Gesamtergebnis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4.696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Vergleich KW21/KW20 pro Bundesland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</a:t>
            </a:r>
            <a:r>
              <a:rPr lang="de-DE" sz="1600" smtClean="0">
                <a:solidFill>
                  <a:schemeClr val="bg1"/>
                </a:solidFill>
              </a:rPr>
              <a:t>vom 26.05.2020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" y="912171"/>
            <a:ext cx="7501484" cy="54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02.06.2020.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20906"/>
              </p:ext>
            </p:extLst>
          </p:nvPr>
        </p:nvGraphicFramePr>
        <p:xfrm>
          <a:off x="222249" y="950887"/>
          <a:ext cx="8327543" cy="5088710"/>
        </p:xfrm>
        <a:graphic>
          <a:graphicData uri="http://schemas.openxmlformats.org/drawingml/2006/table">
            <a:tbl>
              <a:tblPr/>
              <a:tblGrid>
                <a:gridCol w="1744242"/>
                <a:gridCol w="1065926"/>
                <a:gridCol w="811557"/>
                <a:gridCol w="1247617"/>
                <a:gridCol w="935713"/>
                <a:gridCol w="872121"/>
                <a:gridCol w="790359"/>
                <a:gridCol w="860008"/>
              </a:tblGrid>
              <a:tr h="6192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34.796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47.029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6.839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10.060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56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12.065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38.100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182.028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01.06.2020)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7199" y="1721153"/>
            <a:ext cx="7816157" cy="3897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327365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34020"/>
            <a:ext cx="824865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83121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 descr="S:\Projekte\RKI_nCoV-Lage\3.Kommunikation\3.7.Lageberichte\2020-06-02\Karten\Meldeaktivität 7 T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373077"/>
            <a:ext cx="7317962" cy="51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Trend 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:\Projekte\RKI_nCoV-Lage\3.Kommunikation\3.7.Lageberichte\2020-06-02\Karten\Tren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659721"/>
            <a:ext cx="8088727" cy="57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4017" y="198335"/>
            <a:ext cx="7461233" cy="615553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S:\Projekte\RKI_nCoV-Lage\3.Kommunikation\3.7.Lageberichte\2020-06-02\Karten\FünfunddreissigFünfzi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5" y="813888"/>
            <a:ext cx="8032863" cy="56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2151"/>
              </p:ext>
            </p:extLst>
          </p:nvPr>
        </p:nvGraphicFramePr>
        <p:xfrm>
          <a:off x="4125814" y="5065798"/>
          <a:ext cx="4771329" cy="1087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1131765"/>
                <a:gridCol w="357809"/>
                <a:gridCol w="3119195"/>
              </a:tblGrid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Landkreis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BL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Anmerkungen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LK Sonneberg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BY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Ausbruch </a:t>
                      </a:r>
                      <a:r>
                        <a:rPr lang="de-DE" sz="1000" dirty="0" smtClean="0">
                          <a:effectLst/>
                        </a:rPr>
                        <a:t>in </a:t>
                      </a:r>
                      <a:r>
                        <a:rPr lang="de-DE" sz="1000" baseline="0" dirty="0" smtClean="0">
                          <a:effectLst/>
                        </a:rPr>
                        <a:t> einem Alten- und Pflegeheim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LK Coburg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BY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Ausbruch in einer Pflegeeinrichtung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SK Bremerhaven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HB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Ausbruch nach einem Gottesdienst (Pfingstgemeinde)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</a:t>
            </a:r>
            <a:r>
              <a:rPr lang="de-DE" sz="1400" dirty="0">
                <a:solidFill>
                  <a:schemeClr val="bg1"/>
                </a:solidFill>
              </a:rPr>
              <a:t>: </a:t>
            </a:r>
            <a:r>
              <a:rPr lang="de-DE" sz="1400" dirty="0" smtClean="0">
                <a:solidFill>
                  <a:schemeClr val="bg1"/>
                </a:solidFill>
              </a:rPr>
              <a:t>31.05.2020)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12595" y="1186152"/>
            <a:ext cx="85743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Pfingstgemeinde-Bremerhaven (Quelle Presse, offizielle Informationsanfrage läuft)</a:t>
            </a:r>
            <a:endParaRPr lang="de-DE" sz="1600" b="1" u="sng" dirty="0"/>
          </a:p>
          <a:p>
            <a:r>
              <a:rPr lang="de-DE" sz="1600" dirty="0" smtClean="0"/>
              <a:t>57 Fälle nach Gottesdienst, 251 Personen in Quarantäne</a:t>
            </a:r>
          </a:p>
          <a:p>
            <a:r>
              <a:rPr lang="de-DE" sz="1600" dirty="0" smtClean="0"/>
              <a:t>Angst vor Diskriminierung von Gläubigen</a:t>
            </a:r>
          </a:p>
          <a:p>
            <a:r>
              <a:rPr lang="de-DE" sz="1600" dirty="0" smtClean="0"/>
              <a:t>Hygienekonzept sei laut Angaben der Gemeinde selbst korrekt, deshalb gehen sie von einer Ansteckung im privaten Bereich aus</a:t>
            </a:r>
          </a:p>
          <a:p>
            <a:endParaRPr lang="de-DE" sz="1600" dirty="0" smtClean="0"/>
          </a:p>
          <a:p>
            <a:r>
              <a:rPr lang="de-DE" sz="1600" b="1" u="sng" dirty="0" err="1" smtClean="0"/>
              <a:t>Glaubensgemeinschft</a:t>
            </a:r>
            <a:r>
              <a:rPr lang="de-DE" sz="1600" b="1" u="sng" dirty="0" smtClean="0"/>
              <a:t> Berlin  </a:t>
            </a:r>
            <a:r>
              <a:rPr lang="de-DE" sz="1600" b="1" u="sng" dirty="0"/>
              <a:t>(Quelle </a:t>
            </a:r>
            <a:r>
              <a:rPr lang="de-DE" sz="1600" b="1" u="sng" dirty="0" smtClean="0"/>
              <a:t>EpiLag)</a:t>
            </a:r>
          </a:p>
          <a:p>
            <a:r>
              <a:rPr lang="de-DE" sz="1600" dirty="0"/>
              <a:t>1</a:t>
            </a:r>
            <a:r>
              <a:rPr lang="de-DE" sz="1600" dirty="0" smtClean="0"/>
              <a:t>7 Fälle in Zeugen-Jehovas naherstehender rumänischer Gemeinschaft , Gottesdienste </a:t>
            </a:r>
          </a:p>
          <a:p>
            <a:r>
              <a:rPr lang="de-DE" sz="1600" dirty="0" smtClean="0"/>
              <a:t>Laut Angaben der </a:t>
            </a:r>
            <a:r>
              <a:rPr lang="de-DE" sz="1600" dirty="0"/>
              <a:t>G</a:t>
            </a:r>
            <a:r>
              <a:rPr lang="de-DE" sz="1600" dirty="0" smtClean="0"/>
              <a:t>emeinschaft seit Ende März abgesagt, Sprachbarrieren, schwer zu befragen</a:t>
            </a:r>
          </a:p>
          <a:p>
            <a:endParaRPr lang="de-DE" sz="1600" dirty="0"/>
          </a:p>
          <a:p>
            <a:r>
              <a:rPr lang="de-DE" sz="1600" b="1" u="sng" dirty="0" smtClean="0"/>
              <a:t>Seniorenresidenz in LK Sonneberg (Quelle Sofortmeldung GA)</a:t>
            </a:r>
          </a:p>
          <a:p>
            <a:r>
              <a:rPr lang="de-DE" sz="1600" dirty="0" smtClean="0"/>
              <a:t>19 Fälle (13 Bewohner, 6 Mitarbeiter), insgesamt 81 Bewohner im Heim</a:t>
            </a:r>
          </a:p>
          <a:p>
            <a:r>
              <a:rPr lang="de-DE" sz="1600" dirty="0" smtClean="0"/>
              <a:t>Vermutliche Übertragung durch infizierten Mitarbeiter</a:t>
            </a:r>
            <a:endParaRPr lang="de-DE" sz="1600" dirty="0"/>
          </a:p>
          <a:p>
            <a:endParaRPr lang="de-DE" sz="1600" b="1" u="sng" dirty="0" smtClean="0"/>
          </a:p>
          <a:p>
            <a:r>
              <a:rPr lang="de-DE" sz="1600" b="1" u="sng" dirty="0" smtClean="0"/>
              <a:t>Mehrere kleinere Ausbrüche (Quelle Presse &amp; GA Meldungen)</a:t>
            </a:r>
            <a:endParaRPr lang="de-DE" sz="1600" b="1" u="sng" dirty="0"/>
          </a:p>
          <a:p>
            <a:pPr>
              <a:lnSpc>
                <a:spcPct val="150000"/>
              </a:lnSpc>
            </a:pPr>
            <a:r>
              <a:rPr lang="de-DE" sz="1600" dirty="0" smtClean="0"/>
              <a:t>Mainz Kita, Status 31.05.: 1 positiver Fall, 30 Personen Quarantäne</a:t>
            </a:r>
          </a:p>
          <a:p>
            <a:pPr>
              <a:lnSpc>
                <a:spcPct val="150000"/>
              </a:lnSpc>
            </a:pPr>
            <a:r>
              <a:rPr lang="de-DE" sz="1600" dirty="0" smtClean="0"/>
              <a:t>Gera Altenheim, Status 30.05: 6 Fälle</a:t>
            </a:r>
          </a:p>
          <a:p>
            <a:r>
              <a:rPr lang="de-DE" sz="1600" dirty="0" smtClean="0"/>
              <a:t>Gütersloh Fleischverarbeitung, Status 29.05: 26 Fälle, größere </a:t>
            </a:r>
            <a:r>
              <a:rPr lang="de-DE" sz="1600" dirty="0" err="1" smtClean="0"/>
              <a:t>Abstrichaktion</a:t>
            </a:r>
            <a:r>
              <a:rPr lang="de-DE" sz="1600" dirty="0" smtClean="0"/>
              <a:t> in KW 23, mehrere Tausend Mitarbeiter auch aus benachbarten Kreisen und NI, durch Screenings erkannt</a:t>
            </a:r>
            <a:endParaRPr lang="de-DE" sz="16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717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26.05.2020.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22561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178.879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" y="1608176"/>
            <a:ext cx="4430329" cy="38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608175"/>
            <a:ext cx="4263274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Bildschirmpräsentation (4:3)</PresentationFormat>
  <Paragraphs>425</Paragraphs>
  <Slides>13</Slides>
  <Notes>9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COVID-19:   Lage National, 02.06.2020  Informationen für den Krisenstab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Ausbrüche (Datenstand: 31.05.2020)</vt:lpstr>
      <vt:lpstr>Altersverteilung nach Meldewoche: Gesamtfälle  (Datenstand: 26.05.2020. 00:00)</vt:lpstr>
      <vt:lpstr>PowerPoint-Präsentation</vt:lpstr>
      <vt:lpstr>Übermittelte COVID-19-Fälle nach Expositionsort  (Datenstand: 13.05.2020, 0:00 Uhr)</vt:lpstr>
      <vt:lpstr>Vergleich KW21/KW20 pro Bundesland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Markus, Inessa</cp:lastModifiedBy>
  <cp:revision>1837</cp:revision>
  <cp:lastPrinted>2020-05-27T06:03:42Z</cp:lastPrinted>
  <dcterms:created xsi:type="dcterms:W3CDTF">2015-11-02T12:29:13Z</dcterms:created>
  <dcterms:modified xsi:type="dcterms:W3CDTF">2020-06-02T13:22:47Z</dcterms:modified>
</cp:coreProperties>
</file>