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27" r:id="rId2"/>
    <p:sldId id="642" r:id="rId3"/>
    <p:sldId id="655" r:id="rId4"/>
    <p:sldId id="643" r:id="rId5"/>
    <p:sldId id="657" r:id="rId6"/>
    <p:sldId id="570" r:id="rId7"/>
    <p:sldId id="665" r:id="rId8"/>
    <p:sldId id="650" r:id="rId9"/>
    <p:sldId id="568" r:id="rId10"/>
    <p:sldId id="656" r:id="rId11"/>
    <p:sldId id="667" r:id="rId12"/>
    <p:sldId id="660" r:id="rId13"/>
    <p:sldId id="661" r:id="rId14"/>
    <p:sldId id="662" r:id="rId15"/>
    <p:sldId id="666" r:id="rId16"/>
    <p:sldId id="652" r:id="rId17"/>
    <p:sldId id="653" r:id="rId18"/>
    <p:sldId id="654" r:id="rId19"/>
    <p:sldId id="664" r:id="rId20"/>
    <p:sldId id="663" r:id="rId21"/>
    <p:sldId id="573" r:id="rId22"/>
    <p:sldId id="658" r:id="rId23"/>
    <p:sldId id="659" r:id="rId2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367BB8"/>
    <a:srgbClr val="045AA6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6529" autoAdjust="0"/>
  </p:normalViewPr>
  <p:slideViewPr>
    <p:cSldViewPr snapToGrid="0" snapToObjects="1">
      <p:cViewPr>
        <p:scale>
          <a:sx n="80" d="100"/>
          <a:sy n="80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6-03\Zahlen_kumulativ_2020-06-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6-03\Covid19_Liste_Stand_2020-06-03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6-03\Covid19_Liste_Stand_2020-06-03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6-03\Covid19_Liste_Stand_2020-06-03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6-03\Covid19_Liste_Stand_2020-06-03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6-03\Covid19_Liste_Stand_2020-06-03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6-03\Covid19_Liste_Stand_2020-06-03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78803748941133E-2"/>
          <c:y val="4.6459644351684946E-2"/>
          <c:w val="0.87747332545112855"/>
          <c:h val="0.7281105524460045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'7-Tage-Fallzahlen-Inzidenzen'!$A$74:$A$102</c:f>
              <c:numCache>
                <c:formatCode>m/d/yyyy</c:formatCode>
                <c:ptCount val="29"/>
                <c:pt idx="0">
                  <c:v>43957</c:v>
                </c:pt>
                <c:pt idx="1">
                  <c:v>43958</c:v>
                </c:pt>
                <c:pt idx="2">
                  <c:v>43959</c:v>
                </c:pt>
                <c:pt idx="3">
                  <c:v>43960</c:v>
                </c:pt>
                <c:pt idx="4">
                  <c:v>43961</c:v>
                </c:pt>
                <c:pt idx="5">
                  <c:v>43962</c:v>
                </c:pt>
                <c:pt idx="6">
                  <c:v>43963</c:v>
                </c:pt>
                <c:pt idx="7">
                  <c:v>43964</c:v>
                </c:pt>
                <c:pt idx="8">
                  <c:v>43965</c:v>
                </c:pt>
                <c:pt idx="9">
                  <c:v>43966</c:v>
                </c:pt>
                <c:pt idx="10">
                  <c:v>43967</c:v>
                </c:pt>
                <c:pt idx="11">
                  <c:v>43968</c:v>
                </c:pt>
                <c:pt idx="12">
                  <c:v>43969</c:v>
                </c:pt>
                <c:pt idx="13">
                  <c:v>43970</c:v>
                </c:pt>
                <c:pt idx="14">
                  <c:v>43971</c:v>
                </c:pt>
                <c:pt idx="15">
                  <c:v>43972</c:v>
                </c:pt>
                <c:pt idx="16">
                  <c:v>43973</c:v>
                </c:pt>
                <c:pt idx="17">
                  <c:v>43974</c:v>
                </c:pt>
                <c:pt idx="18">
                  <c:v>43975</c:v>
                </c:pt>
                <c:pt idx="19">
                  <c:v>43976</c:v>
                </c:pt>
                <c:pt idx="20">
                  <c:v>43977</c:v>
                </c:pt>
                <c:pt idx="21">
                  <c:v>43978</c:v>
                </c:pt>
                <c:pt idx="22">
                  <c:v>43979</c:v>
                </c:pt>
                <c:pt idx="23">
                  <c:v>43980</c:v>
                </c:pt>
                <c:pt idx="24">
                  <c:v>43981</c:v>
                </c:pt>
                <c:pt idx="25">
                  <c:v>43982</c:v>
                </c:pt>
                <c:pt idx="26">
                  <c:v>43983</c:v>
                </c:pt>
                <c:pt idx="27">
                  <c:v>43984</c:v>
                </c:pt>
                <c:pt idx="28">
                  <c:v>43985</c:v>
                </c:pt>
              </c:numCache>
            </c:numRef>
          </c:cat>
          <c:val>
            <c:numRef>
              <c:f>'7-Tage-Fallzahlen-Inzidenzen'!$AI$74:$AI$102</c:f>
              <c:numCache>
                <c:formatCode>0.0</c:formatCode>
                <c:ptCount val="29"/>
                <c:pt idx="0">
                  <c:v>7.1941983001360574</c:v>
                </c:pt>
                <c:pt idx="1">
                  <c:v>6.8633614217853189</c:v>
                </c:pt>
                <c:pt idx="2">
                  <c:v>6.4892149884504846</c:v>
                </c:pt>
                <c:pt idx="3">
                  <c:v>6.8609553353973141</c:v>
                </c:pt>
                <c:pt idx="4">
                  <c:v>6.8753918537253469</c:v>
                </c:pt>
                <c:pt idx="5">
                  <c:v>6.940356186201492</c:v>
                </c:pt>
                <c:pt idx="6">
                  <c:v>6.893437501635387</c:v>
                </c:pt>
                <c:pt idx="7">
                  <c:v>6.4651541245704305</c:v>
                </c:pt>
                <c:pt idx="8">
                  <c:v>6.1054442095636281</c:v>
                </c:pt>
                <c:pt idx="9">
                  <c:v>5.6867851780506937</c:v>
                </c:pt>
                <c:pt idx="10">
                  <c:v>5.3018113559698339</c:v>
                </c:pt>
                <c:pt idx="11">
                  <c:v>5.2055679004496191</c:v>
                </c:pt>
                <c:pt idx="12">
                  <c:v>5.1839131229575708</c:v>
                </c:pt>
                <c:pt idx="13">
                  <c:v>4.9024010155609421</c:v>
                </c:pt>
                <c:pt idx="14">
                  <c:v>4.8145788623987462</c:v>
                </c:pt>
                <c:pt idx="15">
                  <c:v>4.6076554330302848</c:v>
                </c:pt>
                <c:pt idx="16">
                  <c:v>4.1950116174873635</c:v>
                </c:pt>
                <c:pt idx="17">
                  <c:v>4.1396716305632406</c:v>
                </c:pt>
                <c:pt idx="18">
                  <c:v>4.1107985939071758</c:v>
                </c:pt>
                <c:pt idx="19">
                  <c:v>4.0843316436391168</c:v>
                </c:pt>
                <c:pt idx="20">
                  <c:v>3.9219208124487537</c:v>
                </c:pt>
                <c:pt idx="21">
                  <c:v>3.4731857010857525</c:v>
                </c:pt>
                <c:pt idx="22">
                  <c:v>3.3697239864015214</c:v>
                </c:pt>
                <c:pt idx="23">
                  <c:v>3.5694291566059673</c:v>
                </c:pt>
                <c:pt idx="24">
                  <c:v>3.5201043856518575</c:v>
                </c:pt>
                <c:pt idx="25">
                  <c:v>3.4551400531757124</c:v>
                </c:pt>
                <c:pt idx="26">
                  <c:v>3.571835242993973</c:v>
                </c:pt>
                <c:pt idx="27">
                  <c:v>3.3384448633574517</c:v>
                </c:pt>
                <c:pt idx="28">
                  <c:v>2.917379745456512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30080"/>
        <c:axId val="114032000"/>
      </c:lineChart>
      <c:dateAx>
        <c:axId val="114030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Berichtsdatum</a:t>
                </a:r>
              </a:p>
            </c:rich>
          </c:tx>
          <c:layout>
            <c:manualLayout>
              <c:xMode val="edge"/>
              <c:yMode val="edge"/>
              <c:x val="0.43671882775964055"/>
              <c:y val="0.94054875670661653"/>
            </c:manualLayout>
          </c:layout>
          <c:overlay val="0"/>
        </c:title>
        <c:numFmt formatCode="m/d/yyyy" sourceLinked="1"/>
        <c:majorTickMark val="out"/>
        <c:minorTickMark val="none"/>
        <c:tickLblPos val="nextTo"/>
        <c:crossAx val="114032000"/>
        <c:crosses val="autoZero"/>
        <c:auto val="1"/>
        <c:lblOffset val="100"/>
        <c:baseTimeUnit val="days"/>
      </c:dateAx>
      <c:valAx>
        <c:axId val="114032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COVID-19-Fälle je 100.000 Einwohner in den letzten 7 Tagen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14030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'AG10-Meldewoche'!$B$5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'AG10-Meldewoche'!$B$15:$B$27</c:f>
              <c:numCache>
                <c:formatCode>General</c:formatCode>
                <c:ptCount val="13"/>
                <c:pt idx="0">
                  <c:v>19</c:v>
                </c:pt>
                <c:pt idx="1">
                  <c:v>95</c:v>
                </c:pt>
                <c:pt idx="2">
                  <c:v>313</c:v>
                </c:pt>
                <c:pt idx="3">
                  <c:v>507</c:v>
                </c:pt>
                <c:pt idx="4">
                  <c:v>567</c:v>
                </c:pt>
                <c:pt idx="5">
                  <c:v>471</c:v>
                </c:pt>
                <c:pt idx="6">
                  <c:v>323</c:v>
                </c:pt>
                <c:pt idx="7">
                  <c:v>338</c:v>
                </c:pt>
                <c:pt idx="8">
                  <c:v>249</c:v>
                </c:pt>
                <c:pt idx="9">
                  <c:v>240</c:v>
                </c:pt>
                <c:pt idx="10">
                  <c:v>226</c:v>
                </c:pt>
                <c:pt idx="11">
                  <c:v>202</c:v>
                </c:pt>
                <c:pt idx="12">
                  <c:v>188</c:v>
                </c:pt>
              </c:numCache>
            </c:numRef>
          </c:val>
        </c:ser>
        <c:ser>
          <c:idx val="3"/>
          <c:order val="1"/>
          <c:tx>
            <c:strRef>
              <c:f>'AG10-Meldewoche'!$C$5</c:f>
              <c:strCache>
                <c:ptCount val="1"/>
                <c:pt idx="0">
                  <c:v>10-19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'AG10-Meldewoche'!$C$15:$C$27</c:f>
              <c:numCache>
                <c:formatCode>General</c:formatCode>
                <c:ptCount val="13"/>
                <c:pt idx="0">
                  <c:v>63</c:v>
                </c:pt>
                <c:pt idx="1">
                  <c:v>277</c:v>
                </c:pt>
                <c:pt idx="2">
                  <c:v>793</c:v>
                </c:pt>
                <c:pt idx="3">
                  <c:v>1324</c:v>
                </c:pt>
                <c:pt idx="4">
                  <c:v>1501</c:v>
                </c:pt>
                <c:pt idx="5">
                  <c:v>1158</c:v>
                </c:pt>
                <c:pt idx="6">
                  <c:v>807</c:v>
                </c:pt>
                <c:pt idx="7">
                  <c:v>585</c:v>
                </c:pt>
                <c:pt idx="8">
                  <c:v>396</c:v>
                </c:pt>
                <c:pt idx="9">
                  <c:v>384</c:v>
                </c:pt>
                <c:pt idx="10">
                  <c:v>299</c:v>
                </c:pt>
                <c:pt idx="11">
                  <c:v>263</c:v>
                </c:pt>
                <c:pt idx="12">
                  <c:v>271</c:v>
                </c:pt>
              </c:numCache>
            </c:numRef>
          </c:val>
        </c:ser>
        <c:ser>
          <c:idx val="4"/>
          <c:order val="2"/>
          <c:tx>
            <c:strRef>
              <c:f>'AG10-Meldewoche'!$D$5</c:f>
              <c:strCache>
                <c:ptCount val="1"/>
                <c:pt idx="0">
                  <c:v>20-29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'AG10-Meldewoche'!$D$15:$D$27</c:f>
              <c:numCache>
                <c:formatCode>General</c:formatCode>
                <c:ptCount val="13"/>
                <c:pt idx="0">
                  <c:v>144</c:v>
                </c:pt>
                <c:pt idx="1">
                  <c:v>868</c:v>
                </c:pt>
                <c:pt idx="2">
                  <c:v>3451</c:v>
                </c:pt>
                <c:pt idx="3">
                  <c:v>4962</c:v>
                </c:pt>
                <c:pt idx="4">
                  <c:v>4730</c:v>
                </c:pt>
                <c:pt idx="5">
                  <c:v>3671</c:v>
                </c:pt>
                <c:pt idx="6">
                  <c:v>2531</c:v>
                </c:pt>
                <c:pt idx="7">
                  <c:v>1959</c:v>
                </c:pt>
                <c:pt idx="8">
                  <c:v>1283</c:v>
                </c:pt>
                <c:pt idx="9">
                  <c:v>1032</c:v>
                </c:pt>
                <c:pt idx="10">
                  <c:v>799</c:v>
                </c:pt>
                <c:pt idx="11">
                  <c:v>662</c:v>
                </c:pt>
                <c:pt idx="12">
                  <c:v>595</c:v>
                </c:pt>
              </c:numCache>
            </c:numRef>
          </c:val>
        </c:ser>
        <c:ser>
          <c:idx val="5"/>
          <c:order val="3"/>
          <c:tx>
            <c:strRef>
              <c:f>'AG10-Meldewoche'!$E$5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'AG10-Meldewoche'!$E$15:$E$27</c:f>
              <c:numCache>
                <c:formatCode>General</c:formatCode>
                <c:ptCount val="13"/>
                <c:pt idx="0">
                  <c:v>133</c:v>
                </c:pt>
                <c:pt idx="1">
                  <c:v>1081</c:v>
                </c:pt>
                <c:pt idx="2">
                  <c:v>3806</c:v>
                </c:pt>
                <c:pt idx="3">
                  <c:v>5027</c:v>
                </c:pt>
                <c:pt idx="4">
                  <c:v>4616</c:v>
                </c:pt>
                <c:pt idx="5">
                  <c:v>3406</c:v>
                </c:pt>
                <c:pt idx="6">
                  <c:v>2186</c:v>
                </c:pt>
                <c:pt idx="7">
                  <c:v>1673</c:v>
                </c:pt>
                <c:pt idx="8">
                  <c:v>1019</c:v>
                </c:pt>
                <c:pt idx="9">
                  <c:v>905</c:v>
                </c:pt>
                <c:pt idx="10">
                  <c:v>746</c:v>
                </c:pt>
                <c:pt idx="11">
                  <c:v>592</c:v>
                </c:pt>
                <c:pt idx="12">
                  <c:v>495</c:v>
                </c:pt>
              </c:numCache>
            </c:numRef>
          </c:val>
        </c:ser>
        <c:ser>
          <c:idx val="6"/>
          <c:order val="4"/>
          <c:tx>
            <c:strRef>
              <c:f>'AG10-Meldewoche'!$F$5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'AG10-Meldewoche'!$F$15:$F$27</c:f>
              <c:numCache>
                <c:formatCode>General</c:formatCode>
                <c:ptCount val="13"/>
                <c:pt idx="0">
                  <c:v>187</c:v>
                </c:pt>
                <c:pt idx="1">
                  <c:v>1300</c:v>
                </c:pt>
                <c:pt idx="2">
                  <c:v>3904</c:v>
                </c:pt>
                <c:pt idx="3">
                  <c:v>5248</c:v>
                </c:pt>
                <c:pt idx="4">
                  <c:v>5046</c:v>
                </c:pt>
                <c:pt idx="5">
                  <c:v>3594</c:v>
                </c:pt>
                <c:pt idx="6">
                  <c:v>2188</c:v>
                </c:pt>
                <c:pt idx="7">
                  <c:v>1484</c:v>
                </c:pt>
                <c:pt idx="8">
                  <c:v>925</c:v>
                </c:pt>
                <c:pt idx="9">
                  <c:v>854</c:v>
                </c:pt>
                <c:pt idx="10">
                  <c:v>685</c:v>
                </c:pt>
                <c:pt idx="11">
                  <c:v>484</c:v>
                </c:pt>
                <c:pt idx="12">
                  <c:v>418</c:v>
                </c:pt>
              </c:numCache>
            </c:numRef>
          </c:val>
        </c:ser>
        <c:ser>
          <c:idx val="7"/>
          <c:order val="5"/>
          <c:tx>
            <c:strRef>
              <c:f>'AG10-Meldewoche'!$G$5</c:f>
              <c:strCache>
                <c:ptCount val="1"/>
                <c:pt idx="0">
                  <c:v>50-59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'AG10-Meldewoche'!$G$15:$G$27</c:f>
              <c:numCache>
                <c:formatCode>General</c:formatCode>
                <c:ptCount val="13"/>
                <c:pt idx="0">
                  <c:v>208</c:v>
                </c:pt>
                <c:pt idx="1">
                  <c:v>1715</c:v>
                </c:pt>
                <c:pt idx="2">
                  <c:v>5680</c:v>
                </c:pt>
                <c:pt idx="3">
                  <c:v>7581</c:v>
                </c:pt>
                <c:pt idx="4">
                  <c:v>7366</c:v>
                </c:pt>
                <c:pt idx="5">
                  <c:v>5211</c:v>
                </c:pt>
                <c:pt idx="6">
                  <c:v>3120</c:v>
                </c:pt>
                <c:pt idx="7">
                  <c:v>2054</c:v>
                </c:pt>
                <c:pt idx="8">
                  <c:v>1205</c:v>
                </c:pt>
                <c:pt idx="9">
                  <c:v>1036</c:v>
                </c:pt>
                <c:pt idx="10">
                  <c:v>721</c:v>
                </c:pt>
                <c:pt idx="11">
                  <c:v>517</c:v>
                </c:pt>
                <c:pt idx="12">
                  <c:v>469</c:v>
                </c:pt>
              </c:numCache>
            </c:numRef>
          </c:val>
        </c:ser>
        <c:ser>
          <c:idx val="8"/>
          <c:order val="6"/>
          <c:tx>
            <c:strRef>
              <c:f>'AG10-Meldewoche'!$H$5</c:f>
              <c:strCache>
                <c:ptCount val="1"/>
                <c:pt idx="0">
                  <c:v>60-69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'AG10-Meldewoche'!$H$15:$H$27</c:f>
              <c:numCache>
                <c:formatCode>General</c:formatCode>
                <c:ptCount val="13"/>
                <c:pt idx="0">
                  <c:v>87</c:v>
                </c:pt>
                <c:pt idx="1">
                  <c:v>664</c:v>
                </c:pt>
                <c:pt idx="2">
                  <c:v>2485</c:v>
                </c:pt>
                <c:pt idx="3">
                  <c:v>4163</c:v>
                </c:pt>
                <c:pt idx="4">
                  <c:v>4471</c:v>
                </c:pt>
                <c:pt idx="5">
                  <c:v>2911</c:v>
                </c:pt>
                <c:pt idx="6">
                  <c:v>1739</c:v>
                </c:pt>
                <c:pt idx="7">
                  <c:v>1176</c:v>
                </c:pt>
                <c:pt idx="8">
                  <c:v>677</c:v>
                </c:pt>
                <c:pt idx="9">
                  <c:v>542</c:v>
                </c:pt>
                <c:pt idx="10">
                  <c:v>382</c:v>
                </c:pt>
                <c:pt idx="11">
                  <c:v>297</c:v>
                </c:pt>
                <c:pt idx="12">
                  <c:v>282</c:v>
                </c:pt>
              </c:numCache>
            </c:numRef>
          </c:val>
        </c:ser>
        <c:ser>
          <c:idx val="9"/>
          <c:order val="7"/>
          <c:tx>
            <c:strRef>
              <c:f>'AG10-Meldewoche'!$I$5</c:f>
              <c:strCache>
                <c:ptCount val="1"/>
                <c:pt idx="0">
                  <c:v>70-79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'AG10-Meldewoche'!$I$15:$I$27</c:f>
              <c:numCache>
                <c:formatCode>General</c:formatCode>
                <c:ptCount val="13"/>
                <c:pt idx="0">
                  <c:v>35</c:v>
                </c:pt>
                <c:pt idx="1">
                  <c:v>254</c:v>
                </c:pt>
                <c:pt idx="2">
                  <c:v>1189</c:v>
                </c:pt>
                <c:pt idx="3">
                  <c:v>2725</c:v>
                </c:pt>
                <c:pt idx="4">
                  <c:v>3201</c:v>
                </c:pt>
                <c:pt idx="5">
                  <c:v>2361</c:v>
                </c:pt>
                <c:pt idx="6">
                  <c:v>1479</c:v>
                </c:pt>
                <c:pt idx="7">
                  <c:v>1018</c:v>
                </c:pt>
                <c:pt idx="8">
                  <c:v>625</c:v>
                </c:pt>
                <c:pt idx="9">
                  <c:v>475</c:v>
                </c:pt>
                <c:pt idx="10">
                  <c:v>299</c:v>
                </c:pt>
                <c:pt idx="11">
                  <c:v>197</c:v>
                </c:pt>
                <c:pt idx="12">
                  <c:v>160</c:v>
                </c:pt>
              </c:numCache>
            </c:numRef>
          </c:val>
        </c:ser>
        <c:ser>
          <c:idx val="10"/>
          <c:order val="8"/>
          <c:tx>
            <c:strRef>
              <c:f>'AG10-Meldewoche'!$J$5</c:f>
              <c:strCache>
                <c:ptCount val="1"/>
                <c:pt idx="0">
                  <c:v>80-89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'AG10-Meldewoche'!$J$15:$J$27</c:f>
              <c:numCache>
                <c:formatCode>General</c:formatCode>
                <c:ptCount val="13"/>
                <c:pt idx="0">
                  <c:v>17</c:v>
                </c:pt>
                <c:pt idx="1">
                  <c:v>116</c:v>
                </c:pt>
                <c:pt idx="2">
                  <c:v>685</c:v>
                </c:pt>
                <c:pt idx="3">
                  <c:v>2027</c:v>
                </c:pt>
                <c:pt idx="4">
                  <c:v>3416</c:v>
                </c:pt>
                <c:pt idx="5">
                  <c:v>3140</c:v>
                </c:pt>
                <c:pt idx="6">
                  <c:v>2110</c:v>
                </c:pt>
                <c:pt idx="7">
                  <c:v>1520</c:v>
                </c:pt>
                <c:pt idx="8">
                  <c:v>786</c:v>
                </c:pt>
                <c:pt idx="9">
                  <c:v>558</c:v>
                </c:pt>
                <c:pt idx="10">
                  <c:v>421</c:v>
                </c:pt>
                <c:pt idx="11">
                  <c:v>280</c:v>
                </c:pt>
                <c:pt idx="12">
                  <c:v>194</c:v>
                </c:pt>
              </c:numCache>
            </c:numRef>
          </c:val>
        </c:ser>
        <c:ser>
          <c:idx val="11"/>
          <c:order val="9"/>
          <c:tx>
            <c:strRef>
              <c:f>'AG10-Meldewoche'!$K$5</c:f>
              <c:strCache>
                <c:ptCount val="1"/>
                <c:pt idx="0">
                  <c:v>90-99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'AG10-Meldewoche'!$K$15:$K$27</c:f>
              <c:numCache>
                <c:formatCode>General</c:formatCode>
                <c:ptCount val="13"/>
                <c:pt idx="0">
                  <c:v>1</c:v>
                </c:pt>
                <c:pt idx="1">
                  <c:v>13</c:v>
                </c:pt>
                <c:pt idx="2">
                  <c:v>93</c:v>
                </c:pt>
                <c:pt idx="3">
                  <c:v>413</c:v>
                </c:pt>
                <c:pt idx="4">
                  <c:v>1138</c:v>
                </c:pt>
                <c:pt idx="5">
                  <c:v>1203</c:v>
                </c:pt>
                <c:pt idx="6">
                  <c:v>829</c:v>
                </c:pt>
                <c:pt idx="7">
                  <c:v>569</c:v>
                </c:pt>
                <c:pt idx="8">
                  <c:v>278</c:v>
                </c:pt>
                <c:pt idx="9">
                  <c:v>203</c:v>
                </c:pt>
                <c:pt idx="10">
                  <c:v>139</c:v>
                </c:pt>
                <c:pt idx="11">
                  <c:v>101</c:v>
                </c:pt>
                <c:pt idx="12">
                  <c:v>69</c:v>
                </c:pt>
              </c:numCache>
            </c:numRef>
          </c:val>
        </c:ser>
        <c:ser>
          <c:idx val="0"/>
          <c:order val="10"/>
          <c:tx>
            <c:strRef>
              <c:f>'AG10-Meldewoche'!$L$5</c:f>
              <c:strCache>
                <c:ptCount val="1"/>
                <c:pt idx="0">
                  <c:v>100+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'AG10-Meldewoche'!$L$15:$L$27</c:f>
              <c:numCache>
                <c:formatCode>General</c:formatCode>
                <c:ptCount val="13"/>
                <c:pt idx="2">
                  <c:v>6</c:v>
                </c:pt>
                <c:pt idx="3">
                  <c:v>12</c:v>
                </c:pt>
                <c:pt idx="4">
                  <c:v>39</c:v>
                </c:pt>
                <c:pt idx="5">
                  <c:v>44</c:v>
                </c:pt>
                <c:pt idx="6">
                  <c:v>15</c:v>
                </c:pt>
                <c:pt idx="7">
                  <c:v>21</c:v>
                </c:pt>
                <c:pt idx="8">
                  <c:v>7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7785216"/>
        <c:axId val="128323968"/>
      </c:barChart>
      <c:catAx>
        <c:axId val="127785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Meldewoche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323968"/>
        <c:crosses val="autoZero"/>
        <c:auto val="1"/>
        <c:lblAlgn val="ctr"/>
        <c:lblOffset val="100"/>
        <c:noMultiLvlLbl val="0"/>
      </c:catAx>
      <c:valAx>
        <c:axId val="128323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Anteil Altergruppe der COVID-19-Fälle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27785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87203817293755"/>
          <c:y val="3.5232443372771455E-2"/>
          <c:w val="0.64308627523559803"/>
          <c:h val="0.8179777863844779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'AG10-Meldewoche'!$B$5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'AG10-Meldewoche'!$B$15:$B$27</c:f>
              <c:numCache>
                <c:formatCode>General</c:formatCode>
                <c:ptCount val="13"/>
                <c:pt idx="0">
                  <c:v>19</c:v>
                </c:pt>
                <c:pt idx="1">
                  <c:v>95</c:v>
                </c:pt>
                <c:pt idx="2">
                  <c:v>313</c:v>
                </c:pt>
                <c:pt idx="3">
                  <c:v>507</c:v>
                </c:pt>
                <c:pt idx="4">
                  <c:v>567</c:v>
                </c:pt>
                <c:pt idx="5">
                  <c:v>471</c:v>
                </c:pt>
                <c:pt idx="6">
                  <c:v>323</c:v>
                </c:pt>
                <c:pt idx="7">
                  <c:v>338</c:v>
                </c:pt>
                <c:pt idx="8">
                  <c:v>249</c:v>
                </c:pt>
                <c:pt idx="9">
                  <c:v>240</c:v>
                </c:pt>
                <c:pt idx="10">
                  <c:v>226</c:v>
                </c:pt>
                <c:pt idx="11">
                  <c:v>202</c:v>
                </c:pt>
                <c:pt idx="12">
                  <c:v>188</c:v>
                </c:pt>
              </c:numCache>
            </c:numRef>
          </c:val>
        </c:ser>
        <c:ser>
          <c:idx val="3"/>
          <c:order val="1"/>
          <c:tx>
            <c:strRef>
              <c:f>'AG10-Meldewoche'!$C$5</c:f>
              <c:strCache>
                <c:ptCount val="1"/>
                <c:pt idx="0">
                  <c:v>10-19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'AG10-Meldewoche'!$C$15:$C$27</c:f>
              <c:numCache>
                <c:formatCode>General</c:formatCode>
                <c:ptCount val="13"/>
                <c:pt idx="0">
                  <c:v>63</c:v>
                </c:pt>
                <c:pt idx="1">
                  <c:v>277</c:v>
                </c:pt>
                <c:pt idx="2">
                  <c:v>793</c:v>
                </c:pt>
                <c:pt idx="3">
                  <c:v>1324</c:v>
                </c:pt>
                <c:pt idx="4">
                  <c:v>1501</c:v>
                </c:pt>
                <c:pt idx="5">
                  <c:v>1158</c:v>
                </c:pt>
                <c:pt idx="6">
                  <c:v>807</c:v>
                </c:pt>
                <c:pt idx="7">
                  <c:v>585</c:v>
                </c:pt>
                <c:pt idx="8">
                  <c:v>396</c:v>
                </c:pt>
                <c:pt idx="9">
                  <c:v>384</c:v>
                </c:pt>
                <c:pt idx="10">
                  <c:v>299</c:v>
                </c:pt>
                <c:pt idx="11">
                  <c:v>263</c:v>
                </c:pt>
                <c:pt idx="12">
                  <c:v>271</c:v>
                </c:pt>
              </c:numCache>
            </c:numRef>
          </c:val>
        </c:ser>
        <c:ser>
          <c:idx val="4"/>
          <c:order val="2"/>
          <c:tx>
            <c:strRef>
              <c:f>'AG10-Meldewoche'!$D$5</c:f>
              <c:strCache>
                <c:ptCount val="1"/>
                <c:pt idx="0">
                  <c:v>20-29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'AG10-Meldewoche'!$D$15:$D$27</c:f>
              <c:numCache>
                <c:formatCode>General</c:formatCode>
                <c:ptCount val="13"/>
                <c:pt idx="0">
                  <c:v>144</c:v>
                </c:pt>
                <c:pt idx="1">
                  <c:v>868</c:v>
                </c:pt>
                <c:pt idx="2">
                  <c:v>3451</c:v>
                </c:pt>
                <c:pt idx="3">
                  <c:v>4962</c:v>
                </c:pt>
                <c:pt idx="4">
                  <c:v>4730</c:v>
                </c:pt>
                <c:pt idx="5">
                  <c:v>3671</c:v>
                </c:pt>
                <c:pt idx="6">
                  <c:v>2531</c:v>
                </c:pt>
                <c:pt idx="7">
                  <c:v>1959</c:v>
                </c:pt>
                <c:pt idx="8">
                  <c:v>1283</c:v>
                </c:pt>
                <c:pt idx="9">
                  <c:v>1032</c:v>
                </c:pt>
                <c:pt idx="10">
                  <c:v>799</c:v>
                </c:pt>
                <c:pt idx="11">
                  <c:v>662</c:v>
                </c:pt>
                <c:pt idx="12">
                  <c:v>595</c:v>
                </c:pt>
              </c:numCache>
            </c:numRef>
          </c:val>
        </c:ser>
        <c:ser>
          <c:idx val="5"/>
          <c:order val="3"/>
          <c:tx>
            <c:strRef>
              <c:f>'AG10-Meldewoche'!$E$5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'AG10-Meldewoche'!$E$15:$E$27</c:f>
              <c:numCache>
                <c:formatCode>General</c:formatCode>
                <c:ptCount val="13"/>
                <c:pt idx="0">
                  <c:v>133</c:v>
                </c:pt>
                <c:pt idx="1">
                  <c:v>1081</c:v>
                </c:pt>
                <c:pt idx="2">
                  <c:v>3806</c:v>
                </c:pt>
                <c:pt idx="3">
                  <c:v>5027</c:v>
                </c:pt>
                <c:pt idx="4">
                  <c:v>4616</c:v>
                </c:pt>
                <c:pt idx="5">
                  <c:v>3406</c:v>
                </c:pt>
                <c:pt idx="6">
                  <c:v>2186</c:v>
                </c:pt>
                <c:pt idx="7">
                  <c:v>1673</c:v>
                </c:pt>
                <c:pt idx="8">
                  <c:v>1019</c:v>
                </c:pt>
                <c:pt idx="9">
                  <c:v>905</c:v>
                </c:pt>
                <c:pt idx="10">
                  <c:v>746</c:v>
                </c:pt>
                <c:pt idx="11">
                  <c:v>592</c:v>
                </c:pt>
                <c:pt idx="12">
                  <c:v>495</c:v>
                </c:pt>
              </c:numCache>
            </c:numRef>
          </c:val>
        </c:ser>
        <c:ser>
          <c:idx val="6"/>
          <c:order val="4"/>
          <c:tx>
            <c:strRef>
              <c:f>'AG10-Meldewoche'!$F$5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'AG10-Meldewoche'!$F$15:$F$27</c:f>
              <c:numCache>
                <c:formatCode>General</c:formatCode>
                <c:ptCount val="13"/>
                <c:pt idx="0">
                  <c:v>187</c:v>
                </c:pt>
                <c:pt idx="1">
                  <c:v>1300</c:v>
                </c:pt>
                <c:pt idx="2">
                  <c:v>3904</c:v>
                </c:pt>
                <c:pt idx="3">
                  <c:v>5248</c:v>
                </c:pt>
                <c:pt idx="4">
                  <c:v>5046</c:v>
                </c:pt>
                <c:pt idx="5">
                  <c:v>3594</c:v>
                </c:pt>
                <c:pt idx="6">
                  <c:v>2188</c:v>
                </c:pt>
                <c:pt idx="7">
                  <c:v>1484</c:v>
                </c:pt>
                <c:pt idx="8">
                  <c:v>925</c:v>
                </c:pt>
                <c:pt idx="9">
                  <c:v>854</c:v>
                </c:pt>
                <c:pt idx="10">
                  <c:v>685</c:v>
                </c:pt>
                <c:pt idx="11">
                  <c:v>484</c:v>
                </c:pt>
                <c:pt idx="12">
                  <c:v>418</c:v>
                </c:pt>
              </c:numCache>
            </c:numRef>
          </c:val>
        </c:ser>
        <c:ser>
          <c:idx val="7"/>
          <c:order val="5"/>
          <c:tx>
            <c:strRef>
              <c:f>'AG10-Meldewoche'!$G$5</c:f>
              <c:strCache>
                <c:ptCount val="1"/>
                <c:pt idx="0">
                  <c:v>50-59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'AG10-Meldewoche'!$G$15:$G$27</c:f>
              <c:numCache>
                <c:formatCode>General</c:formatCode>
                <c:ptCount val="13"/>
                <c:pt idx="0">
                  <c:v>208</c:v>
                </c:pt>
                <c:pt idx="1">
                  <c:v>1715</c:v>
                </c:pt>
                <c:pt idx="2">
                  <c:v>5680</c:v>
                </c:pt>
                <c:pt idx="3">
                  <c:v>7581</c:v>
                </c:pt>
                <c:pt idx="4">
                  <c:v>7366</c:v>
                </c:pt>
                <c:pt idx="5">
                  <c:v>5211</c:v>
                </c:pt>
                <c:pt idx="6">
                  <c:v>3120</c:v>
                </c:pt>
                <c:pt idx="7">
                  <c:v>2054</c:v>
                </c:pt>
                <c:pt idx="8">
                  <c:v>1205</c:v>
                </c:pt>
                <c:pt idx="9">
                  <c:v>1036</c:v>
                </c:pt>
                <c:pt idx="10">
                  <c:v>721</c:v>
                </c:pt>
                <c:pt idx="11">
                  <c:v>517</c:v>
                </c:pt>
                <c:pt idx="12">
                  <c:v>469</c:v>
                </c:pt>
              </c:numCache>
            </c:numRef>
          </c:val>
        </c:ser>
        <c:ser>
          <c:idx val="8"/>
          <c:order val="6"/>
          <c:tx>
            <c:strRef>
              <c:f>'AG10-Meldewoche'!$H$5</c:f>
              <c:strCache>
                <c:ptCount val="1"/>
                <c:pt idx="0">
                  <c:v>60-69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'AG10-Meldewoche'!$H$15:$H$27</c:f>
              <c:numCache>
                <c:formatCode>General</c:formatCode>
                <c:ptCount val="13"/>
                <c:pt idx="0">
                  <c:v>87</c:v>
                </c:pt>
                <c:pt idx="1">
                  <c:v>664</c:v>
                </c:pt>
                <c:pt idx="2">
                  <c:v>2485</c:v>
                </c:pt>
                <c:pt idx="3">
                  <c:v>4163</c:v>
                </c:pt>
                <c:pt idx="4">
                  <c:v>4471</c:v>
                </c:pt>
                <c:pt idx="5">
                  <c:v>2911</c:v>
                </c:pt>
                <c:pt idx="6">
                  <c:v>1739</c:v>
                </c:pt>
                <c:pt idx="7">
                  <c:v>1176</c:v>
                </c:pt>
                <c:pt idx="8">
                  <c:v>677</c:v>
                </c:pt>
                <c:pt idx="9">
                  <c:v>542</c:v>
                </c:pt>
                <c:pt idx="10">
                  <c:v>382</c:v>
                </c:pt>
                <c:pt idx="11">
                  <c:v>297</c:v>
                </c:pt>
                <c:pt idx="12">
                  <c:v>282</c:v>
                </c:pt>
              </c:numCache>
            </c:numRef>
          </c:val>
        </c:ser>
        <c:ser>
          <c:idx val="9"/>
          <c:order val="7"/>
          <c:tx>
            <c:strRef>
              <c:f>'AG10-Meldewoche'!$I$5</c:f>
              <c:strCache>
                <c:ptCount val="1"/>
                <c:pt idx="0">
                  <c:v>70-79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'AG10-Meldewoche'!$I$15:$I$27</c:f>
              <c:numCache>
                <c:formatCode>General</c:formatCode>
                <c:ptCount val="13"/>
                <c:pt idx="0">
                  <c:v>35</c:v>
                </c:pt>
                <c:pt idx="1">
                  <c:v>254</c:v>
                </c:pt>
                <c:pt idx="2">
                  <c:v>1189</c:v>
                </c:pt>
                <c:pt idx="3">
                  <c:v>2725</c:v>
                </c:pt>
                <c:pt idx="4">
                  <c:v>3201</c:v>
                </c:pt>
                <c:pt idx="5">
                  <c:v>2361</c:v>
                </c:pt>
                <c:pt idx="6">
                  <c:v>1479</c:v>
                </c:pt>
                <c:pt idx="7">
                  <c:v>1018</c:v>
                </c:pt>
                <c:pt idx="8">
                  <c:v>625</c:v>
                </c:pt>
                <c:pt idx="9">
                  <c:v>475</c:v>
                </c:pt>
                <c:pt idx="10">
                  <c:v>299</c:v>
                </c:pt>
                <c:pt idx="11">
                  <c:v>197</c:v>
                </c:pt>
                <c:pt idx="12">
                  <c:v>160</c:v>
                </c:pt>
              </c:numCache>
            </c:numRef>
          </c:val>
        </c:ser>
        <c:ser>
          <c:idx val="10"/>
          <c:order val="8"/>
          <c:tx>
            <c:strRef>
              <c:f>'AG10-Meldewoche'!$J$5</c:f>
              <c:strCache>
                <c:ptCount val="1"/>
                <c:pt idx="0">
                  <c:v>80-89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'AG10-Meldewoche'!$J$15:$J$27</c:f>
              <c:numCache>
                <c:formatCode>General</c:formatCode>
                <c:ptCount val="13"/>
                <c:pt idx="0">
                  <c:v>17</c:v>
                </c:pt>
                <c:pt idx="1">
                  <c:v>116</c:v>
                </c:pt>
                <c:pt idx="2">
                  <c:v>685</c:v>
                </c:pt>
                <c:pt idx="3">
                  <c:v>2027</c:v>
                </c:pt>
                <c:pt idx="4">
                  <c:v>3416</c:v>
                </c:pt>
                <c:pt idx="5">
                  <c:v>3140</c:v>
                </c:pt>
                <c:pt idx="6">
                  <c:v>2110</c:v>
                </c:pt>
                <c:pt idx="7">
                  <c:v>1520</c:v>
                </c:pt>
                <c:pt idx="8">
                  <c:v>786</c:v>
                </c:pt>
                <c:pt idx="9">
                  <c:v>558</c:v>
                </c:pt>
                <c:pt idx="10">
                  <c:v>421</c:v>
                </c:pt>
                <c:pt idx="11">
                  <c:v>280</c:v>
                </c:pt>
                <c:pt idx="12">
                  <c:v>194</c:v>
                </c:pt>
              </c:numCache>
            </c:numRef>
          </c:val>
        </c:ser>
        <c:ser>
          <c:idx val="11"/>
          <c:order val="9"/>
          <c:tx>
            <c:strRef>
              <c:f>'AG10-Meldewoche'!$K$5</c:f>
              <c:strCache>
                <c:ptCount val="1"/>
                <c:pt idx="0">
                  <c:v>90-99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'AG10-Meldewoche'!$K$15:$K$27</c:f>
              <c:numCache>
                <c:formatCode>General</c:formatCode>
                <c:ptCount val="13"/>
                <c:pt idx="0">
                  <c:v>1</c:v>
                </c:pt>
                <c:pt idx="1">
                  <c:v>13</c:v>
                </c:pt>
                <c:pt idx="2">
                  <c:v>93</c:v>
                </c:pt>
                <c:pt idx="3">
                  <c:v>413</c:v>
                </c:pt>
                <c:pt idx="4">
                  <c:v>1138</c:v>
                </c:pt>
                <c:pt idx="5">
                  <c:v>1203</c:v>
                </c:pt>
                <c:pt idx="6">
                  <c:v>829</c:v>
                </c:pt>
                <c:pt idx="7">
                  <c:v>569</c:v>
                </c:pt>
                <c:pt idx="8">
                  <c:v>278</c:v>
                </c:pt>
                <c:pt idx="9">
                  <c:v>203</c:v>
                </c:pt>
                <c:pt idx="10">
                  <c:v>139</c:v>
                </c:pt>
                <c:pt idx="11">
                  <c:v>101</c:v>
                </c:pt>
                <c:pt idx="12">
                  <c:v>69</c:v>
                </c:pt>
              </c:numCache>
            </c:numRef>
          </c:val>
        </c:ser>
        <c:ser>
          <c:idx val="0"/>
          <c:order val="10"/>
          <c:tx>
            <c:strRef>
              <c:f>'AG10-Meldewoche'!$L$5</c:f>
              <c:strCache>
                <c:ptCount val="1"/>
                <c:pt idx="0">
                  <c:v>100+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'AG10-Meldewoche'!$A$15:$A$27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'AG10-Meldewoche'!$L$15:$L$27</c:f>
              <c:numCache>
                <c:formatCode>General</c:formatCode>
                <c:ptCount val="13"/>
                <c:pt idx="2">
                  <c:v>6</c:v>
                </c:pt>
                <c:pt idx="3">
                  <c:v>12</c:v>
                </c:pt>
                <c:pt idx="4">
                  <c:v>39</c:v>
                </c:pt>
                <c:pt idx="5">
                  <c:v>44</c:v>
                </c:pt>
                <c:pt idx="6">
                  <c:v>15</c:v>
                </c:pt>
                <c:pt idx="7">
                  <c:v>21</c:v>
                </c:pt>
                <c:pt idx="8">
                  <c:v>7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8364928"/>
        <c:axId val="128366848"/>
      </c:barChart>
      <c:catAx>
        <c:axId val="128364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Meldewoche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366848"/>
        <c:crosses val="autoZero"/>
        <c:auto val="1"/>
        <c:lblAlgn val="ctr"/>
        <c:lblOffset val="100"/>
        <c:noMultiLvlLbl val="0"/>
      </c:catAx>
      <c:valAx>
        <c:axId val="1283668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Anteil Altergruppe der COVID-19-Fälle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364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Einrichtungen_Grafik!$B$5</c:f>
              <c:strCache>
                <c:ptCount val="1"/>
                <c:pt idx="0">
                  <c:v>unbekannt</c:v>
                </c:pt>
              </c:strCache>
            </c:strRef>
          </c:tx>
          <c:invertIfNegative val="0"/>
          <c:cat>
            <c:strRef>
              <c:f>Einrichtungen_Grafik!$A$15:$A$27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Einrichtungen_Grafik!$B$15:$B$27</c:f>
              <c:numCache>
                <c:formatCode>General</c:formatCode>
                <c:ptCount val="13"/>
                <c:pt idx="0">
                  <c:v>180</c:v>
                </c:pt>
                <c:pt idx="1">
                  <c:v>1734</c:v>
                </c:pt>
                <c:pt idx="2">
                  <c:v>7288</c:v>
                </c:pt>
                <c:pt idx="3">
                  <c:v>10795</c:v>
                </c:pt>
                <c:pt idx="4">
                  <c:v>10187</c:v>
                </c:pt>
                <c:pt idx="5">
                  <c:v>7215</c:v>
                </c:pt>
                <c:pt idx="6">
                  <c:v>4062</c:v>
                </c:pt>
                <c:pt idx="7">
                  <c:v>2936</c:v>
                </c:pt>
                <c:pt idx="8">
                  <c:v>1680</c:v>
                </c:pt>
                <c:pt idx="9">
                  <c:v>1496</c:v>
                </c:pt>
                <c:pt idx="10">
                  <c:v>1098</c:v>
                </c:pt>
                <c:pt idx="11">
                  <c:v>989</c:v>
                </c:pt>
                <c:pt idx="12">
                  <c:v>1073</c:v>
                </c:pt>
              </c:numCache>
            </c:numRef>
          </c:val>
        </c:ser>
        <c:ser>
          <c:idx val="2"/>
          <c:order val="1"/>
          <c:tx>
            <c:strRef>
              <c:f>Einrichtungen_Grafik!$C$5</c:f>
              <c:strCache>
                <c:ptCount val="1"/>
                <c:pt idx="0">
                  <c:v>ohne</c:v>
                </c:pt>
              </c:strCache>
            </c:strRef>
          </c:tx>
          <c:invertIfNegative val="0"/>
          <c:cat>
            <c:strRef>
              <c:f>Einrichtungen_Grafik!$A$15:$A$27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Einrichtungen_Grafik!$C$15:$C$27</c:f>
              <c:numCache>
                <c:formatCode>General</c:formatCode>
                <c:ptCount val="13"/>
                <c:pt idx="0">
                  <c:v>529</c:v>
                </c:pt>
                <c:pt idx="1">
                  <c:v>3857</c:v>
                </c:pt>
                <c:pt idx="2">
                  <c:v>12564</c:v>
                </c:pt>
                <c:pt idx="3">
                  <c:v>17464</c:v>
                </c:pt>
                <c:pt idx="4">
                  <c:v>16331</c:v>
                </c:pt>
                <c:pt idx="5">
                  <c:v>10634</c:v>
                </c:pt>
                <c:pt idx="6">
                  <c:v>6431</c:v>
                </c:pt>
                <c:pt idx="7">
                  <c:v>4335</c:v>
                </c:pt>
                <c:pt idx="8">
                  <c:v>2697</c:v>
                </c:pt>
                <c:pt idx="9">
                  <c:v>2250</c:v>
                </c:pt>
                <c:pt idx="10">
                  <c:v>1818</c:v>
                </c:pt>
                <c:pt idx="11">
                  <c:v>1191</c:v>
                </c:pt>
                <c:pt idx="12">
                  <c:v>1138</c:v>
                </c:pt>
              </c:numCache>
            </c:numRef>
          </c:val>
        </c:ser>
        <c:ser>
          <c:idx val="3"/>
          <c:order val="2"/>
          <c:tx>
            <c:strRef>
              <c:f>Einrichtungen_Grafik!$D$5</c:f>
              <c:strCache>
                <c:ptCount val="1"/>
                <c:pt idx="0">
                  <c:v>Betreut33</c:v>
                </c:pt>
              </c:strCache>
            </c:strRef>
          </c:tx>
          <c:invertIfNegative val="0"/>
          <c:cat>
            <c:strRef>
              <c:f>Einrichtungen_Grafik!$A$15:$A$27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Einrichtungen_Grafik!$D$15:$D$27</c:f>
              <c:numCache>
                <c:formatCode>General</c:formatCode>
                <c:ptCount val="13"/>
                <c:pt idx="0">
                  <c:v>44</c:v>
                </c:pt>
                <c:pt idx="1">
                  <c:v>177</c:v>
                </c:pt>
                <c:pt idx="2">
                  <c:v>390</c:v>
                </c:pt>
                <c:pt idx="3">
                  <c:v>513</c:v>
                </c:pt>
                <c:pt idx="4">
                  <c:v>514</c:v>
                </c:pt>
                <c:pt idx="5">
                  <c:v>416</c:v>
                </c:pt>
                <c:pt idx="6">
                  <c:v>260</c:v>
                </c:pt>
                <c:pt idx="7">
                  <c:v>232</c:v>
                </c:pt>
                <c:pt idx="8">
                  <c:v>168</c:v>
                </c:pt>
                <c:pt idx="9">
                  <c:v>117</c:v>
                </c:pt>
                <c:pt idx="10">
                  <c:v>142</c:v>
                </c:pt>
                <c:pt idx="11">
                  <c:v>109</c:v>
                </c:pt>
                <c:pt idx="12">
                  <c:v>147</c:v>
                </c:pt>
              </c:numCache>
            </c:numRef>
          </c:val>
        </c:ser>
        <c:ser>
          <c:idx val="4"/>
          <c:order val="3"/>
          <c:tx>
            <c:strRef>
              <c:f>Einrichtungen_Grafik!$E$5</c:f>
              <c:strCache>
                <c:ptCount val="1"/>
                <c:pt idx="0">
                  <c:v>Tätig36</c:v>
                </c:pt>
              </c:strCache>
            </c:strRef>
          </c:tx>
          <c:invertIfNegative val="0"/>
          <c:cat>
            <c:strRef>
              <c:f>Einrichtungen_Grafik!$A$15:$A$27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Einrichtungen_Grafik!$E$15:$E$27</c:f>
              <c:numCache>
                <c:formatCode>General</c:formatCode>
                <c:ptCount val="13"/>
                <c:pt idx="0">
                  <c:v>14</c:v>
                </c:pt>
                <c:pt idx="1">
                  <c:v>83</c:v>
                </c:pt>
                <c:pt idx="2">
                  <c:v>312</c:v>
                </c:pt>
                <c:pt idx="3">
                  <c:v>902</c:v>
                </c:pt>
                <c:pt idx="4">
                  <c:v>2040</c:v>
                </c:pt>
                <c:pt idx="5">
                  <c:v>1989</c:v>
                </c:pt>
                <c:pt idx="6">
                  <c:v>1446</c:v>
                </c:pt>
                <c:pt idx="7">
                  <c:v>967</c:v>
                </c:pt>
                <c:pt idx="8">
                  <c:v>502</c:v>
                </c:pt>
                <c:pt idx="9">
                  <c:v>421</c:v>
                </c:pt>
                <c:pt idx="10">
                  <c:v>298</c:v>
                </c:pt>
                <c:pt idx="11">
                  <c:v>206</c:v>
                </c:pt>
                <c:pt idx="12">
                  <c:v>143</c:v>
                </c:pt>
              </c:numCache>
            </c:numRef>
          </c:val>
        </c:ser>
        <c:ser>
          <c:idx val="5"/>
          <c:order val="4"/>
          <c:tx>
            <c:strRef>
              <c:f>Einrichtungen_Grafik!$F$5</c:f>
              <c:strCache>
                <c:ptCount val="1"/>
                <c:pt idx="0">
                  <c:v>Tätig42</c:v>
                </c:pt>
              </c:strCache>
            </c:strRef>
          </c:tx>
          <c:invertIfNegative val="0"/>
          <c:cat>
            <c:strRef>
              <c:f>Einrichtungen_Grafik!$A$15:$A$27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Einrichtungen_Grafik!$F$15:$F$27</c:f>
              <c:numCache>
                <c:formatCode>General</c:formatCode>
                <c:ptCount val="13"/>
                <c:pt idx="0">
                  <c:v>6</c:v>
                </c:pt>
                <c:pt idx="1">
                  <c:v>41</c:v>
                </c:pt>
                <c:pt idx="2">
                  <c:v>104</c:v>
                </c:pt>
                <c:pt idx="3">
                  <c:v>223</c:v>
                </c:pt>
                <c:pt idx="4">
                  <c:v>257</c:v>
                </c:pt>
                <c:pt idx="5">
                  <c:v>184</c:v>
                </c:pt>
                <c:pt idx="6">
                  <c:v>276</c:v>
                </c:pt>
                <c:pt idx="7">
                  <c:v>231</c:v>
                </c:pt>
                <c:pt idx="8">
                  <c:v>181</c:v>
                </c:pt>
                <c:pt idx="9">
                  <c:v>388</c:v>
                </c:pt>
                <c:pt idx="10">
                  <c:v>245</c:v>
                </c:pt>
                <c:pt idx="11">
                  <c:v>202</c:v>
                </c:pt>
                <c:pt idx="12">
                  <c:v>100</c:v>
                </c:pt>
              </c:numCache>
            </c:numRef>
          </c:val>
        </c:ser>
        <c:ser>
          <c:idx val="6"/>
          <c:order val="5"/>
          <c:tx>
            <c:strRef>
              <c:f>Einrichtungen_Grafik!$G$5</c:f>
              <c:strCache>
                <c:ptCount val="1"/>
                <c:pt idx="0">
                  <c:v>Tätig23</c:v>
                </c:pt>
              </c:strCache>
            </c:strRef>
          </c:tx>
          <c:invertIfNegative val="0"/>
          <c:cat>
            <c:strRef>
              <c:f>Einrichtungen_Grafik!$A$15:$A$27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Einrichtungen_Grafik!$G$15:$G$27</c:f>
              <c:numCache>
                <c:formatCode>General</c:formatCode>
                <c:ptCount val="13"/>
                <c:pt idx="0">
                  <c:v>61</c:v>
                </c:pt>
                <c:pt idx="1">
                  <c:v>287</c:v>
                </c:pt>
                <c:pt idx="2">
                  <c:v>1075</c:v>
                </c:pt>
                <c:pt idx="3">
                  <c:v>2111</c:v>
                </c:pt>
                <c:pt idx="4">
                  <c:v>2602</c:v>
                </c:pt>
                <c:pt idx="5">
                  <c:v>2329</c:v>
                </c:pt>
                <c:pt idx="6">
                  <c:v>1588</c:v>
                </c:pt>
                <c:pt idx="7">
                  <c:v>1045</c:v>
                </c:pt>
                <c:pt idx="8">
                  <c:v>678</c:v>
                </c:pt>
                <c:pt idx="9">
                  <c:v>471</c:v>
                </c:pt>
                <c:pt idx="10">
                  <c:v>280</c:v>
                </c:pt>
                <c:pt idx="11">
                  <c:v>215</c:v>
                </c:pt>
                <c:pt idx="12">
                  <c:v>154</c:v>
                </c:pt>
              </c:numCache>
            </c:numRef>
          </c:val>
        </c:ser>
        <c:ser>
          <c:idx val="7"/>
          <c:order val="6"/>
          <c:tx>
            <c:strRef>
              <c:f>Einrichtungen_Grafik!$H$5</c:f>
              <c:strCache>
                <c:ptCount val="1"/>
                <c:pt idx="0">
                  <c:v>Betreut36</c:v>
                </c:pt>
              </c:strCache>
            </c:strRef>
          </c:tx>
          <c:invertIfNegative val="0"/>
          <c:cat>
            <c:strRef>
              <c:f>Einrichtungen_Grafik!$A$15:$A$27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Einrichtungen_Grafik!$H$15:$H$27</c:f>
              <c:numCache>
                <c:formatCode>General</c:formatCode>
                <c:ptCount val="13"/>
                <c:pt idx="0">
                  <c:v>14</c:v>
                </c:pt>
                <c:pt idx="1">
                  <c:v>53</c:v>
                </c:pt>
                <c:pt idx="2">
                  <c:v>221</c:v>
                </c:pt>
                <c:pt idx="3">
                  <c:v>1055</c:v>
                </c:pt>
                <c:pt idx="4">
                  <c:v>3137</c:v>
                </c:pt>
                <c:pt idx="5">
                  <c:v>3548</c:v>
                </c:pt>
                <c:pt idx="6">
                  <c:v>2655</c:v>
                </c:pt>
                <c:pt idx="7">
                  <c:v>2195</c:v>
                </c:pt>
                <c:pt idx="8">
                  <c:v>1240</c:v>
                </c:pt>
                <c:pt idx="9">
                  <c:v>871</c:v>
                </c:pt>
                <c:pt idx="10">
                  <c:v>686</c:v>
                </c:pt>
                <c:pt idx="11">
                  <c:v>604</c:v>
                </c:pt>
                <c:pt idx="12">
                  <c:v>286</c:v>
                </c:pt>
              </c:numCache>
            </c:numRef>
          </c:val>
        </c:ser>
        <c:ser>
          <c:idx val="8"/>
          <c:order val="7"/>
          <c:tx>
            <c:strRef>
              <c:f>Einrichtungen_Grafik!$I$5</c:f>
              <c:strCache>
                <c:ptCount val="1"/>
                <c:pt idx="0">
                  <c:v>Tätig33</c:v>
                </c:pt>
              </c:strCache>
            </c:strRef>
          </c:tx>
          <c:invertIfNegative val="0"/>
          <c:cat>
            <c:strRef>
              <c:f>Einrichtungen_Grafik!$A$15:$A$27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Einrichtungen_Grafik!$I$15:$I$27</c:f>
              <c:numCache>
                <c:formatCode>General</c:formatCode>
                <c:ptCount val="13"/>
                <c:pt idx="0">
                  <c:v>40</c:v>
                </c:pt>
                <c:pt idx="1">
                  <c:v>134</c:v>
                </c:pt>
                <c:pt idx="2">
                  <c:v>357</c:v>
                </c:pt>
                <c:pt idx="3">
                  <c:v>585</c:v>
                </c:pt>
                <c:pt idx="4">
                  <c:v>487</c:v>
                </c:pt>
                <c:pt idx="5">
                  <c:v>294</c:v>
                </c:pt>
                <c:pt idx="6">
                  <c:v>191</c:v>
                </c:pt>
                <c:pt idx="7">
                  <c:v>131</c:v>
                </c:pt>
                <c:pt idx="8">
                  <c:v>77</c:v>
                </c:pt>
                <c:pt idx="9">
                  <c:v>56</c:v>
                </c:pt>
                <c:pt idx="10">
                  <c:v>59</c:v>
                </c:pt>
                <c:pt idx="11">
                  <c:v>27</c:v>
                </c:pt>
                <c:pt idx="12">
                  <c:v>44</c:v>
                </c:pt>
              </c:numCache>
            </c:numRef>
          </c:val>
        </c:ser>
        <c:ser>
          <c:idx val="0"/>
          <c:order val="8"/>
          <c:tx>
            <c:strRef>
              <c:f>Einrichtungen_Grafik!$J$5</c:f>
              <c:strCache>
                <c:ptCount val="1"/>
                <c:pt idx="0">
                  <c:v>Betreut23</c:v>
                </c:pt>
              </c:strCache>
            </c:strRef>
          </c:tx>
          <c:invertIfNegative val="0"/>
          <c:cat>
            <c:strRef>
              <c:f>Einrichtungen_Grafik!$A$15:$A$27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Einrichtungen_Grafik!$J$15:$J$27</c:f>
              <c:numCache>
                <c:formatCode>General</c:formatCode>
                <c:ptCount val="13"/>
                <c:pt idx="0">
                  <c:v>6</c:v>
                </c:pt>
                <c:pt idx="1">
                  <c:v>19</c:v>
                </c:pt>
                <c:pt idx="2">
                  <c:v>109</c:v>
                </c:pt>
                <c:pt idx="3">
                  <c:v>352</c:v>
                </c:pt>
                <c:pt idx="4">
                  <c:v>548</c:v>
                </c:pt>
                <c:pt idx="5">
                  <c:v>570</c:v>
                </c:pt>
                <c:pt idx="6">
                  <c:v>436</c:v>
                </c:pt>
                <c:pt idx="7">
                  <c:v>338</c:v>
                </c:pt>
                <c:pt idx="8">
                  <c:v>231</c:v>
                </c:pt>
                <c:pt idx="9">
                  <c:v>165</c:v>
                </c:pt>
                <c:pt idx="10">
                  <c:v>103</c:v>
                </c:pt>
                <c:pt idx="11">
                  <c:v>62</c:v>
                </c:pt>
                <c:pt idx="12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8454656"/>
        <c:axId val="128456576"/>
      </c:barChart>
      <c:catAx>
        <c:axId val="128454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Meldewoche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456576"/>
        <c:crosses val="autoZero"/>
        <c:auto val="1"/>
        <c:lblAlgn val="ctr"/>
        <c:lblOffset val="100"/>
        <c:noMultiLvlLbl val="0"/>
      </c:catAx>
      <c:valAx>
        <c:axId val="128456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Anteil </a:t>
                </a:r>
                <a:r>
                  <a:rPr lang="en-US" baseline="0"/>
                  <a:t> in Einrichtung</a:t>
                </a:r>
                <a:r>
                  <a:rPr lang="en-US"/>
                  <a:t> der COVID-19-Fälle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284546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3655896177199"/>
          <c:y val="4.8695261776488467E-2"/>
          <c:w val="0.81214761955013615"/>
          <c:h val="0.7484245061472578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Einrichtungen_Grafik!$E$5</c:f>
              <c:strCache>
                <c:ptCount val="1"/>
                <c:pt idx="0">
                  <c:v>Tätig36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Einrichtungen_Grafik!$A$15:$A$27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Einrichtungen_Grafik!$E$15:$E$27</c:f>
              <c:numCache>
                <c:formatCode>General</c:formatCode>
                <c:ptCount val="13"/>
                <c:pt idx="0">
                  <c:v>14</c:v>
                </c:pt>
                <c:pt idx="1">
                  <c:v>83</c:v>
                </c:pt>
                <c:pt idx="2">
                  <c:v>312</c:v>
                </c:pt>
                <c:pt idx="3">
                  <c:v>902</c:v>
                </c:pt>
                <c:pt idx="4">
                  <c:v>2040</c:v>
                </c:pt>
                <c:pt idx="5">
                  <c:v>1989</c:v>
                </c:pt>
                <c:pt idx="6">
                  <c:v>1446</c:v>
                </c:pt>
                <c:pt idx="7">
                  <c:v>967</c:v>
                </c:pt>
                <c:pt idx="8">
                  <c:v>502</c:v>
                </c:pt>
                <c:pt idx="9">
                  <c:v>421</c:v>
                </c:pt>
                <c:pt idx="10">
                  <c:v>298</c:v>
                </c:pt>
                <c:pt idx="11">
                  <c:v>206</c:v>
                </c:pt>
                <c:pt idx="12">
                  <c:v>143</c:v>
                </c:pt>
              </c:numCache>
            </c:numRef>
          </c:val>
        </c:ser>
        <c:ser>
          <c:idx val="5"/>
          <c:order val="1"/>
          <c:tx>
            <c:strRef>
              <c:f>Einrichtungen_Grafik!$G$5</c:f>
              <c:strCache>
                <c:ptCount val="1"/>
                <c:pt idx="0">
                  <c:v>Tätig23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Einrichtungen_Grafik!$A$15:$A$27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Einrichtungen_Grafik!$G$15:$G$27</c:f>
              <c:numCache>
                <c:formatCode>General</c:formatCode>
                <c:ptCount val="13"/>
                <c:pt idx="0">
                  <c:v>61</c:v>
                </c:pt>
                <c:pt idx="1">
                  <c:v>287</c:v>
                </c:pt>
                <c:pt idx="2">
                  <c:v>1075</c:v>
                </c:pt>
                <c:pt idx="3">
                  <c:v>2111</c:v>
                </c:pt>
                <c:pt idx="4">
                  <c:v>2602</c:v>
                </c:pt>
                <c:pt idx="5">
                  <c:v>2329</c:v>
                </c:pt>
                <c:pt idx="6">
                  <c:v>1588</c:v>
                </c:pt>
                <c:pt idx="7">
                  <c:v>1045</c:v>
                </c:pt>
                <c:pt idx="8">
                  <c:v>678</c:v>
                </c:pt>
                <c:pt idx="9">
                  <c:v>471</c:v>
                </c:pt>
                <c:pt idx="10">
                  <c:v>280</c:v>
                </c:pt>
                <c:pt idx="11">
                  <c:v>215</c:v>
                </c:pt>
                <c:pt idx="12">
                  <c:v>154</c:v>
                </c:pt>
              </c:numCache>
            </c:numRef>
          </c:val>
        </c:ser>
        <c:ser>
          <c:idx val="6"/>
          <c:order val="2"/>
          <c:tx>
            <c:strRef>
              <c:f>Einrichtungen_Grafik!$H$5</c:f>
              <c:strCache>
                <c:ptCount val="1"/>
                <c:pt idx="0">
                  <c:v>Betreut36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Einrichtungen_Grafik!$A$15:$A$27</c:f>
              <c:strCach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</c:strCache>
            </c:strRef>
          </c:cat>
          <c:val>
            <c:numRef>
              <c:f>Einrichtungen_Grafik!$H$15:$H$27</c:f>
              <c:numCache>
                <c:formatCode>General</c:formatCode>
                <c:ptCount val="13"/>
                <c:pt idx="0">
                  <c:v>14</c:v>
                </c:pt>
                <c:pt idx="1">
                  <c:v>53</c:v>
                </c:pt>
                <c:pt idx="2">
                  <c:v>221</c:v>
                </c:pt>
                <c:pt idx="3">
                  <c:v>1055</c:v>
                </c:pt>
                <c:pt idx="4">
                  <c:v>3137</c:v>
                </c:pt>
                <c:pt idx="5">
                  <c:v>3548</c:v>
                </c:pt>
                <c:pt idx="6">
                  <c:v>2655</c:v>
                </c:pt>
                <c:pt idx="7">
                  <c:v>2195</c:v>
                </c:pt>
                <c:pt idx="8">
                  <c:v>1240</c:v>
                </c:pt>
                <c:pt idx="9">
                  <c:v>871</c:v>
                </c:pt>
                <c:pt idx="10">
                  <c:v>686</c:v>
                </c:pt>
                <c:pt idx="11">
                  <c:v>604</c:v>
                </c:pt>
                <c:pt idx="12">
                  <c:v>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28487424"/>
        <c:axId val="128489344"/>
      </c:barChart>
      <c:catAx>
        <c:axId val="12848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Meldewoche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28489344"/>
        <c:crosses val="autoZero"/>
        <c:auto val="1"/>
        <c:lblAlgn val="ctr"/>
        <c:lblOffset val="100"/>
        <c:noMultiLvlLbl val="0"/>
      </c:catAx>
      <c:valAx>
        <c:axId val="1284893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 COVID-19-Fälle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848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50535781892746"/>
          <c:y val="6.8868474773986596E-2"/>
          <c:w val="0.35214402089528107"/>
          <c:h val="0.14929972295129776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'Expo-Meldewoche'!$B$5</c:f>
              <c:strCache>
                <c:ptCount val="1"/>
                <c:pt idx="0">
                  <c:v>Ausland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700">
                        <a:solidFill>
                          <a:schemeClr val="bg1"/>
                        </a:solidFill>
                      </a:rPr>
                      <a:t>262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700"/>
                    </a:pPr>
                    <a:r>
                      <a:rPr lang="en-US" sz="700">
                        <a:solidFill>
                          <a:schemeClr val="bg1"/>
                        </a:solidFill>
                      </a:rPr>
                      <a:t>2781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chemeClr val="tx2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600"/>
                    </a:pPr>
                    <a:r>
                      <a:rPr lang="en-US" sz="600">
                        <a:solidFill>
                          <a:schemeClr val="bg1"/>
                        </a:solidFill>
                      </a:rPr>
                      <a:t>6454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700">
                        <a:solidFill>
                          <a:schemeClr val="bg1"/>
                        </a:solidFill>
                      </a:rPr>
                      <a:t>3814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600"/>
                    </a:pPr>
                    <a:r>
                      <a:rPr lang="en-US" sz="600">
                        <a:solidFill>
                          <a:schemeClr val="bg1"/>
                        </a:solidFill>
                      </a:rPr>
                      <a:t>1095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9992493852540811E-3"/>
                  <c:y val="-1.9417480676166624E-2"/>
                </c:manualLayout>
              </c:layout>
              <c:tx>
                <c:rich>
                  <a:bodyPr/>
                  <a:lstStyle/>
                  <a:p>
                    <a:r>
                      <a:rPr lang="en-US" sz="700">
                        <a:solidFill>
                          <a:schemeClr val="bg1"/>
                        </a:solidFill>
                      </a:rPr>
                      <a:t>267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2944987117444415E-2"/>
                </c:manualLayout>
              </c:layout>
              <c:tx>
                <c:rich>
                  <a:bodyPr/>
                  <a:lstStyle/>
                  <a:p>
                    <a:r>
                      <a:rPr lang="en-US" sz="700">
                        <a:solidFill>
                          <a:schemeClr val="bg1"/>
                        </a:solidFill>
                      </a:rPr>
                      <a:t>113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6181233896805518E-2"/>
                </c:manualLayout>
              </c:layout>
              <c:tx>
                <c:rich>
                  <a:bodyPr/>
                  <a:lstStyle/>
                  <a:p>
                    <a:r>
                      <a:rPr lang="en-US" sz="700">
                        <a:solidFill>
                          <a:schemeClr val="bg1"/>
                        </a:solidFill>
                      </a:rPr>
                      <a:t>31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1.9417480676166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2.2653727455527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1.9417480676166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998496817392043E-16"/>
                  <c:y val="-2.58899742348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1.9417480676166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2.2653727455527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'Expo-Meldewoche'!$A$15:$A$28</c:f>
              <c:strCache>
                <c:ptCount val="1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</c:strCache>
            </c:strRef>
          </c:cat>
          <c:val>
            <c:numRef>
              <c:f>'Expo-Meldewoche'!$B$15:$B$28</c:f>
              <c:numCache>
                <c:formatCode>General</c:formatCode>
                <c:ptCount val="14"/>
                <c:pt idx="0">
                  <c:v>278</c:v>
                </c:pt>
                <c:pt idx="1">
                  <c:v>2921</c:v>
                </c:pt>
                <c:pt idx="2">
                  <c:v>7006</c:v>
                </c:pt>
                <c:pt idx="3">
                  <c:v>4057</c:v>
                </c:pt>
                <c:pt idx="4">
                  <c:v>1195</c:v>
                </c:pt>
                <c:pt idx="5">
                  <c:v>303</c:v>
                </c:pt>
                <c:pt idx="6">
                  <c:v>129</c:v>
                </c:pt>
                <c:pt idx="7">
                  <c:v>65</c:v>
                </c:pt>
                <c:pt idx="8">
                  <c:v>34</c:v>
                </c:pt>
                <c:pt idx="9">
                  <c:v>26</c:v>
                </c:pt>
                <c:pt idx="10">
                  <c:v>19</c:v>
                </c:pt>
                <c:pt idx="11">
                  <c:v>28</c:v>
                </c:pt>
                <c:pt idx="12">
                  <c:v>55</c:v>
                </c:pt>
                <c:pt idx="13">
                  <c:v>1</c:v>
                </c:pt>
              </c:numCache>
            </c:numRef>
          </c:val>
        </c:ser>
        <c:ser>
          <c:idx val="3"/>
          <c:order val="1"/>
          <c:tx>
            <c:strRef>
              <c:f>'Expo-Meldewoche'!$C$5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'Expo-Meldewoche'!$A$15:$A$28</c:f>
              <c:strCache>
                <c:ptCount val="1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</c:strCache>
            </c:strRef>
          </c:cat>
          <c:val>
            <c:numRef>
              <c:f>'Expo-Meldewoche'!$C$15:$C$28</c:f>
              <c:numCache>
                <c:formatCode>General</c:formatCode>
                <c:ptCount val="14"/>
                <c:pt idx="0">
                  <c:v>534</c:v>
                </c:pt>
                <c:pt idx="1">
                  <c:v>2111</c:v>
                </c:pt>
                <c:pt idx="2">
                  <c:v>8701</c:v>
                </c:pt>
                <c:pt idx="3">
                  <c:v>17234</c:v>
                </c:pt>
                <c:pt idx="4">
                  <c:v>21656</c:v>
                </c:pt>
                <c:pt idx="5">
                  <c:v>17576</c:v>
                </c:pt>
                <c:pt idx="6">
                  <c:v>11191</c:v>
                </c:pt>
                <c:pt idx="7">
                  <c:v>8381</c:v>
                </c:pt>
                <c:pt idx="8">
                  <c:v>4997</c:v>
                </c:pt>
                <c:pt idx="9">
                  <c:v>4173</c:v>
                </c:pt>
                <c:pt idx="10">
                  <c:v>3184</c:v>
                </c:pt>
                <c:pt idx="11">
                  <c:v>2379</c:v>
                </c:pt>
                <c:pt idx="12">
                  <c:v>1874</c:v>
                </c:pt>
                <c:pt idx="13">
                  <c:v>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8573440"/>
        <c:axId val="128575360"/>
      </c:barChart>
      <c:catAx>
        <c:axId val="128573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Meldewoche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575360"/>
        <c:crosses val="autoZero"/>
        <c:auto val="1"/>
        <c:lblAlgn val="ctr"/>
        <c:lblOffset val="100"/>
        <c:noMultiLvlLbl val="0"/>
      </c:catAx>
      <c:valAx>
        <c:axId val="1285753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Anteil Expositionsort der COVID-19-Fälle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28573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'Expo-Meldewoche'!$B$5</c:f>
              <c:strCache>
                <c:ptCount val="1"/>
                <c:pt idx="0">
                  <c:v>Ausland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'Expo-Meldewoche'!$A$15:$A$28</c:f>
              <c:strCache>
                <c:ptCount val="1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</c:strCache>
            </c:strRef>
          </c:cat>
          <c:val>
            <c:numRef>
              <c:f>'Expo-Meldewoche'!$B$15:$B$28</c:f>
              <c:numCache>
                <c:formatCode>General</c:formatCode>
                <c:ptCount val="14"/>
                <c:pt idx="0">
                  <c:v>278</c:v>
                </c:pt>
                <c:pt idx="1">
                  <c:v>2921</c:v>
                </c:pt>
                <c:pt idx="2">
                  <c:v>7006</c:v>
                </c:pt>
                <c:pt idx="3">
                  <c:v>4057</c:v>
                </c:pt>
                <c:pt idx="4">
                  <c:v>1195</c:v>
                </c:pt>
                <c:pt idx="5">
                  <c:v>303</c:v>
                </c:pt>
                <c:pt idx="6">
                  <c:v>129</c:v>
                </c:pt>
                <c:pt idx="7">
                  <c:v>65</c:v>
                </c:pt>
                <c:pt idx="8">
                  <c:v>34</c:v>
                </c:pt>
                <c:pt idx="9">
                  <c:v>26</c:v>
                </c:pt>
                <c:pt idx="10">
                  <c:v>19</c:v>
                </c:pt>
                <c:pt idx="11">
                  <c:v>28</c:v>
                </c:pt>
                <c:pt idx="12">
                  <c:v>55</c:v>
                </c:pt>
                <c:pt idx="13">
                  <c:v>1</c:v>
                </c:pt>
              </c:numCache>
            </c:numRef>
          </c:val>
        </c:ser>
        <c:ser>
          <c:idx val="1"/>
          <c:order val="1"/>
          <c:tx>
            <c:strRef>
              <c:f>'Expo-Meldewoche'!$C$5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'Expo-Meldewoche'!$A$15:$A$28</c:f>
              <c:strCache>
                <c:ptCount val="1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</c:strCache>
            </c:strRef>
          </c:cat>
          <c:val>
            <c:numRef>
              <c:f>'Expo-Meldewoche'!$C$15:$C$28</c:f>
              <c:numCache>
                <c:formatCode>General</c:formatCode>
                <c:ptCount val="14"/>
                <c:pt idx="0">
                  <c:v>534</c:v>
                </c:pt>
                <c:pt idx="1">
                  <c:v>2111</c:v>
                </c:pt>
                <c:pt idx="2">
                  <c:v>8701</c:v>
                </c:pt>
                <c:pt idx="3">
                  <c:v>17234</c:v>
                </c:pt>
                <c:pt idx="4">
                  <c:v>21656</c:v>
                </c:pt>
                <c:pt idx="5">
                  <c:v>17576</c:v>
                </c:pt>
                <c:pt idx="6">
                  <c:v>11191</c:v>
                </c:pt>
                <c:pt idx="7">
                  <c:v>8381</c:v>
                </c:pt>
                <c:pt idx="8">
                  <c:v>4997</c:v>
                </c:pt>
                <c:pt idx="9">
                  <c:v>4173</c:v>
                </c:pt>
                <c:pt idx="10">
                  <c:v>3184</c:v>
                </c:pt>
                <c:pt idx="11">
                  <c:v>2379</c:v>
                </c:pt>
                <c:pt idx="12">
                  <c:v>1874</c:v>
                </c:pt>
                <c:pt idx="13">
                  <c:v>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8153472"/>
        <c:axId val="128159744"/>
      </c:barChart>
      <c:catAx>
        <c:axId val="128153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Meldewoche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28159744"/>
        <c:crosses val="autoZero"/>
        <c:auto val="1"/>
        <c:lblAlgn val="ctr"/>
        <c:lblOffset val="100"/>
        <c:noMultiLvlLbl val="0"/>
      </c:catAx>
      <c:valAx>
        <c:axId val="128159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 COVID-19-Fälle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15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31556803590808"/>
          <c:y val="7.8739565449055707E-2"/>
          <c:w val="0.13761125049792755"/>
          <c:h val="9.0641169853768286E-2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Email mit ID 724 von Niklas </a:t>
            </a:r>
            <a:r>
              <a:rPr lang="de-DE" dirty="0" err="1" smtClean="0"/>
              <a:t>Willrich</a:t>
            </a:r>
            <a:r>
              <a:rPr lang="de-DE" dirty="0" smtClean="0"/>
              <a:t> oder Janna Seifried, kommen vor allem in den Lagebericht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880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Email mit ID 724 von Niklas </a:t>
            </a:r>
            <a:r>
              <a:rPr lang="de-DE" dirty="0" err="1" smtClean="0"/>
              <a:t>Willrich</a:t>
            </a:r>
            <a:r>
              <a:rPr lang="de-DE" dirty="0" smtClean="0"/>
              <a:t> oder Janna Seifried, kommen vor allem in den Lagebericht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354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1200" dirty="0" smtClean="0">
                <a:solidFill>
                  <a:schemeClr val="bg1"/>
                </a:solidFill>
              </a:rPr>
              <a:t>Nur Mittwochs: aus dem </a:t>
            </a:r>
            <a:r>
              <a:rPr lang="de-DE" sz="1200" dirty="0" err="1" smtClean="0">
                <a:solidFill>
                  <a:schemeClr val="bg1"/>
                </a:solidFill>
              </a:rPr>
              <a:t>Wochenbericht_Kapazitätserfassung</a:t>
            </a:r>
            <a:r>
              <a:rPr lang="de-DE" sz="1200" dirty="0" smtClean="0">
                <a:solidFill>
                  <a:schemeClr val="bg1"/>
                </a:solidFill>
              </a:rPr>
              <a:t> von </a:t>
            </a:r>
            <a:r>
              <a:rPr lang="de-DE" sz="1200" dirty="0" err="1" smtClean="0">
                <a:solidFill>
                  <a:schemeClr val="bg1"/>
                </a:solidFill>
              </a:rPr>
              <a:t>Epialert</a:t>
            </a:r>
            <a:r>
              <a:rPr lang="de-DE" sz="1200" baseline="0" dirty="0" smtClean="0">
                <a:solidFill>
                  <a:schemeClr val="bg1"/>
                </a:solidFill>
              </a:rPr>
              <a:t> ans BMG (vom Dienstag)</a:t>
            </a:r>
            <a:endParaRPr lang="de-DE" sz="1200" dirty="0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04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Nur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</a:t>
            </a:r>
            <a:r>
              <a:rPr lang="de-DE" smtClean="0"/>
              <a:t>nur Dienstags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Dienstags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03.06.2020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81332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03.06.2020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182.370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+342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+0,19%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8.551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+29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+0,34%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167.300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267629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03.06.2020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-57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-18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885079" y="4076701"/>
            <a:ext cx="4782672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b="1" dirty="0"/>
              <a:t>(aus dem Lagebericht vom </a:t>
            </a:r>
            <a:r>
              <a:rPr lang="de-DE" sz="1200" b="1" dirty="0" smtClean="0"/>
              <a:t>02.06.2020</a:t>
            </a:r>
            <a:r>
              <a:rPr lang="de-DE" sz="1200" b="1" dirty="0"/>
              <a:t>)</a:t>
            </a:r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02.06.2020: 		0,89 (95</a:t>
            </a:r>
            <a:r>
              <a:rPr lang="de-DE" sz="1200" b="1" dirty="0">
                <a:solidFill>
                  <a:srgbClr val="045AA6"/>
                </a:solidFill>
              </a:rPr>
              <a:t>%-</a:t>
            </a:r>
            <a:r>
              <a:rPr lang="de-DE" sz="1200" b="1" dirty="0" smtClean="0">
                <a:solidFill>
                  <a:srgbClr val="045AA6"/>
                </a:solidFill>
              </a:rPr>
              <a:t>Prädiktionsintervall: 0,73 – 1,06)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03.06.2020:		0,71 (95</a:t>
            </a:r>
            <a:r>
              <a:rPr lang="de-DE" sz="1200" b="1" dirty="0">
                <a:solidFill>
                  <a:srgbClr val="FF0000"/>
                </a:solidFill>
              </a:rPr>
              <a:t>%-</a:t>
            </a:r>
            <a:r>
              <a:rPr lang="de-DE" sz="1200" b="1" dirty="0" smtClean="0">
                <a:solidFill>
                  <a:srgbClr val="FF0000"/>
                </a:solidFill>
              </a:rPr>
              <a:t>Prädiktionsintervall: 0,59 – 0,85)</a:t>
            </a:r>
            <a:endParaRPr lang="de-DE" sz="1100" dirty="0" smtClean="0"/>
          </a:p>
          <a:p>
            <a:pPr marL="914400" lvl="2" indent="0">
              <a:spcBef>
                <a:spcPts val="300"/>
              </a:spcBef>
              <a:buNone/>
            </a:pPr>
            <a:endParaRPr lang="de-DE" sz="1050" dirty="0" smtClean="0"/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02.06.2020: 		0,87 </a:t>
            </a:r>
            <a:r>
              <a:rPr lang="de-DE" sz="1200" b="1" dirty="0">
                <a:solidFill>
                  <a:srgbClr val="045AA6"/>
                </a:solidFill>
              </a:rPr>
              <a:t>(95%-</a:t>
            </a:r>
            <a:r>
              <a:rPr lang="de-DE" sz="1200" b="1" dirty="0" smtClean="0">
                <a:solidFill>
                  <a:srgbClr val="045AA6"/>
                </a:solidFill>
              </a:rPr>
              <a:t>Prädiktionsintervall</a:t>
            </a:r>
            <a:r>
              <a:rPr lang="de-DE" sz="1200" b="1" dirty="0">
                <a:solidFill>
                  <a:srgbClr val="045AA6"/>
                </a:solidFill>
              </a:rPr>
              <a:t>: </a:t>
            </a:r>
            <a:r>
              <a:rPr lang="de-DE" sz="1200" b="1" dirty="0" smtClean="0">
                <a:solidFill>
                  <a:srgbClr val="045AA6"/>
                </a:solidFill>
              </a:rPr>
              <a:t>0,8 – 0,95)</a:t>
            </a:r>
            <a:endParaRPr lang="de-DE" sz="1200" b="1" dirty="0">
              <a:solidFill>
                <a:srgbClr val="045AA6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03.06.2020:    	    0,83 </a:t>
            </a:r>
            <a:r>
              <a:rPr lang="de-DE" sz="1200" b="1" dirty="0">
                <a:solidFill>
                  <a:srgbClr val="FF0000"/>
                </a:solidFill>
              </a:rPr>
              <a:t>(95%- </a:t>
            </a:r>
            <a:r>
              <a:rPr lang="de-DE" sz="1200" b="1" dirty="0" smtClean="0">
                <a:solidFill>
                  <a:srgbClr val="FF0000"/>
                </a:solidFill>
              </a:rPr>
              <a:t>Prädiktionsintervall: 0,76 – 0,90)</a:t>
            </a:r>
            <a:endParaRPr lang="de-DE" sz="1400" dirty="0">
              <a:solidFill>
                <a:srgbClr val="FF0000"/>
              </a:solidFill>
            </a:endParaRPr>
          </a:p>
          <a:p>
            <a:pPr marL="742950" lvl="2" indent="-342900"/>
            <a:endParaRPr lang="de-DE" sz="1400" dirty="0"/>
          </a:p>
          <a:p>
            <a:pPr marL="742950" lvl="2" indent="-342900"/>
            <a:endParaRPr lang="de-DE" sz="1400" dirty="0" smtClean="0"/>
          </a:p>
          <a:p>
            <a:pPr lvl="2"/>
            <a:endParaRPr lang="de-DE" sz="1400" dirty="0"/>
          </a:p>
          <a:p>
            <a:pPr lvl="1"/>
            <a:endParaRPr lang="de-DE" sz="1600" dirty="0" smtClean="0"/>
          </a:p>
          <a:p>
            <a:pPr lvl="1"/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2" y="909927"/>
            <a:ext cx="8574303" cy="562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Pfingstgemeinde-Bremerhaven (Quelle GA Bremen)</a:t>
            </a:r>
          </a:p>
          <a:p>
            <a:r>
              <a:rPr lang="de-DE" sz="1050" b="1" dirty="0" smtClean="0"/>
              <a:t>(Datenstand 02.06.2020)</a:t>
            </a:r>
            <a:endParaRPr lang="de-DE" sz="10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58 mit Zuordnung zum Cluster einer evangelischen Kirchengemeinde, Altersspanne 12-80 Jahre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2 positive Personen im LK </a:t>
            </a:r>
            <a:r>
              <a:rPr lang="de-DE" sz="1400" dirty="0" err="1" smtClean="0"/>
              <a:t>Cux</a:t>
            </a:r>
            <a:r>
              <a:rPr lang="de-DE" sz="1400" dirty="0" smtClean="0"/>
              <a:t> hospitalisiert (Stand (30.05))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Ansteckung wahrscheinlich eher im sozialen und familiären Kontext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Für 70 Kontaktpersonen wurde Quarantäne ausgesprochen, Gottesdienste zunächst für 2 Wochen abgesagt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Koordination mit LK Cuxhaven zur Clusterbearbeitung läuft, zuständige Stellen und Kliniken sind informiert</a:t>
            </a:r>
          </a:p>
          <a:p>
            <a:endParaRPr lang="de-DE" sz="1400" dirty="0" smtClean="0"/>
          </a:p>
          <a:p>
            <a:r>
              <a:rPr lang="de-DE" sz="1400" b="1" u="sng" dirty="0" err="1" smtClean="0"/>
              <a:t>Glaubensgemeinschft</a:t>
            </a:r>
            <a:r>
              <a:rPr lang="de-DE" sz="1400" b="1" u="sng" dirty="0" smtClean="0"/>
              <a:t> Berlin  </a:t>
            </a:r>
            <a:r>
              <a:rPr lang="de-DE" sz="1400" b="1" u="sng" dirty="0"/>
              <a:t>(Quelle </a:t>
            </a:r>
            <a:r>
              <a:rPr lang="de-DE" sz="1400" b="1" u="sng" dirty="0" err="1" smtClean="0"/>
              <a:t>EpiLag</a:t>
            </a:r>
            <a:r>
              <a:rPr lang="de-DE" sz="1400" b="1" u="sng" dirty="0" smtClean="0"/>
              <a:t>)</a:t>
            </a:r>
          </a:p>
          <a:p>
            <a:r>
              <a:rPr lang="de-DE" sz="1050" b="1" dirty="0"/>
              <a:t>(Datenstand: </a:t>
            </a:r>
            <a:r>
              <a:rPr lang="de-DE" sz="1050" b="1" dirty="0" smtClean="0"/>
              <a:t>02.06.2020</a:t>
            </a:r>
            <a:r>
              <a:rPr lang="de-DE" sz="105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17 Fälle in Zeugen-Jehovas naherstehender rumänischer Gemeinschaft 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Gottesdienste  laut Angaben der </a:t>
            </a:r>
            <a:r>
              <a:rPr lang="de-DE" sz="1400" dirty="0"/>
              <a:t>G</a:t>
            </a:r>
            <a:r>
              <a:rPr lang="de-DE" sz="1400" dirty="0" smtClean="0"/>
              <a:t>emeinschaft seit Ende März abgesagt, Sprachbarrieren, schwer zu befragen</a:t>
            </a:r>
          </a:p>
          <a:p>
            <a:endParaRPr lang="de-DE" sz="1400" dirty="0"/>
          </a:p>
          <a:p>
            <a:r>
              <a:rPr lang="de-DE" sz="1400" b="1" u="sng" dirty="0" smtClean="0"/>
              <a:t>Seniorenresidenz in LK Sonneberg (Quelle Sofortmeldung GA)</a:t>
            </a:r>
          </a:p>
          <a:p>
            <a:r>
              <a:rPr lang="de-DE" sz="1050" b="1" dirty="0"/>
              <a:t>(Datenstand: 31.05.2020)</a:t>
            </a:r>
            <a:endParaRPr lang="de-DE" sz="105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19 Fälle (13 Bewohner, 6 Mitarbeiter), insgesamt 81 Bewohner im 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Vermutliche Übertragung durch infizierten Mitarbeiter</a:t>
            </a:r>
            <a:endParaRPr lang="de-DE" sz="1400" dirty="0"/>
          </a:p>
          <a:p>
            <a:endParaRPr lang="de-DE" sz="1400" b="1" u="sng" dirty="0" smtClean="0"/>
          </a:p>
          <a:p>
            <a:r>
              <a:rPr lang="de-DE" sz="1400" b="1" u="sng" dirty="0" smtClean="0"/>
              <a:t>Mehrere kleinere Ausbrüche (Quelle Presse &amp; GA Meldungen)</a:t>
            </a:r>
            <a:endParaRPr lang="de-DE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Mainz Kita, Status 31.05.: 1 positiver Fall, 30 Personen Quarantäne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Gera Altenheim, Status 30.05: 6 Fälle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Gütersloh Fleischverarbeitung, Status 29.05: 26 Fälle, größere </a:t>
            </a:r>
            <a:r>
              <a:rPr lang="de-DE" sz="1400" dirty="0" err="1" smtClean="0"/>
              <a:t>Abstrichaktion</a:t>
            </a:r>
            <a:r>
              <a:rPr lang="de-DE" sz="1400" dirty="0" smtClean="0"/>
              <a:t> in KW 23, mehrere Tausend Mitarbeiter auch aus benachbarten Kreisen und NI, durch Screenings erkannt</a:t>
            </a:r>
            <a:endParaRPr lang="de-DE" sz="1400" dirty="0"/>
          </a:p>
          <a:p>
            <a:endParaRPr lang="de-DE" sz="1600" b="1" u="sng" dirty="0"/>
          </a:p>
          <a:p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717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</p:nvPr>
        </p:nvGraphicFramePr>
        <p:xfrm>
          <a:off x="457200" y="1198175"/>
          <a:ext cx="8093074" cy="5217300"/>
        </p:xfrm>
        <a:graphic>
          <a:graphicData uri="http://schemas.openxmlformats.org/drawingml/2006/table">
            <a:tbl>
              <a:tblPr/>
              <a:tblGrid>
                <a:gridCol w="2284702"/>
                <a:gridCol w="1079834"/>
                <a:gridCol w="682001"/>
                <a:gridCol w="682001"/>
                <a:gridCol w="2284702"/>
                <a:gridCol w="1079834"/>
              </a:tblGrid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Stand: 03.06.2020 05:06:25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Ausbrüche mit 2-4 RD-Fällen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Ausbrüche mit mindestens 5 RD-Fällen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Setting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Anzahl_Ausbrüche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Setting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Anzahl_Ausbrüche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Arbeitsplatz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Arbeitsplatz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Wohnstätten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Betreuungseinrichtung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Freizeit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Freizeit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verstreut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Betreuungseinrichtung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Wohnstätten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Med. Behandlungseinrichtung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verstreut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Med. Behandlungseinrichtung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Übernachtung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Ausbildungsstätte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Flugzeug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Übernachtung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Speisestätte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Universität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Verkehrsmittel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Fähre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Speisestätte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Verkehrsmittel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Picknick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2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Ausbruchssettings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 zu bestätigtem Fall (Meldewoche 10-22)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68475"/>
              </p:ext>
            </p:extLst>
          </p:nvPr>
        </p:nvGraphicFramePr>
        <p:xfrm>
          <a:off x="114304" y="1419225"/>
          <a:ext cx="8915395" cy="39100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13766"/>
                <a:gridCol w="495270"/>
                <a:gridCol w="541222"/>
                <a:gridCol w="610105"/>
                <a:gridCol w="661600"/>
                <a:gridCol w="577048"/>
                <a:gridCol w="577048"/>
                <a:gridCol w="577048"/>
                <a:gridCol w="577048"/>
                <a:gridCol w="577048"/>
                <a:gridCol w="577048"/>
                <a:gridCol w="577048"/>
                <a:gridCol w="577048"/>
                <a:gridCol w="577048"/>
              </a:tblGrid>
              <a:tr h="406003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Exposition zu bestätigtem Fall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smtClean="0">
                          <a:effectLst/>
                        </a:rPr>
                        <a:t>Meldewoche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406003">
                <a:tc vMerge="1"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</a:rPr>
                        <a:t>10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>
                          <a:effectLst/>
                        </a:rPr>
                        <a:t>11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>
                          <a:effectLst/>
                        </a:rPr>
                        <a:t>12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>
                          <a:effectLst/>
                        </a:rPr>
                        <a:t>13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</a:rPr>
                        <a:t>14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</a:rPr>
                        <a:t>15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>
                          <a:effectLst/>
                        </a:rPr>
                        <a:t>16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</a:rPr>
                        <a:t>17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>
                          <a:effectLst/>
                        </a:rPr>
                        <a:t>18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</a:rPr>
                        <a:t>19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</a:rPr>
                        <a:t>20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</a:rPr>
                        <a:t>21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</a:rPr>
                        <a:t>22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516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Anzahl Fälle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894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6385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22420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34000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36103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27179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17345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12410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7454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6235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4729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3605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3152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516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Anzahl mit Angaben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285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1525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4902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8049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8797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7389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5327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3934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2668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2354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1758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1367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1185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516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smtClean="0">
                          <a:effectLst/>
                        </a:rPr>
                        <a:t>Vollständigkeit der Angaben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32%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24%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22%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24%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24%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27%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31%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32%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36%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38%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37%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38%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38%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516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Anzahl mit </a:t>
                      </a:r>
                      <a:r>
                        <a:rPr lang="de-DE" sz="1200" b="1" u="none" strike="noStrike" dirty="0" smtClean="0">
                          <a:effectLst/>
                        </a:rPr>
                        <a:t>Kontakt zu bestätigtem Fall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236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1074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3203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5340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6242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5480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4125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3171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2319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2140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1541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1214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1058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516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Anteil mit Kontakt zu bestätigtem Fall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83%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70%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65%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66%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71%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74%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77%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81%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87%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91%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88%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89%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89%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51633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Anteil an allen Fällen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26%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17%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14%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16%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17%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20%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24%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26%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31%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34%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33%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34%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34%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2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711200"/>
          </a:xfrm>
        </p:spPr>
        <p:txBody>
          <a:bodyPr/>
          <a:lstStyle/>
          <a:p>
            <a:r>
              <a:rPr lang="de-DE" dirty="0" smtClean="0"/>
              <a:t>Cave: Ausbruchs-ID teilweise auch angelegt, wenn Verknüpfung mit Kontaktpersonen (Ausbruchsdefinition nicht erfüllt)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Fälle mit Ausbruchs-ID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32419"/>
              </p:ext>
            </p:extLst>
          </p:nvPr>
        </p:nvGraphicFramePr>
        <p:xfrm>
          <a:off x="304803" y="2152650"/>
          <a:ext cx="8562970" cy="40338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66797"/>
                <a:gridCol w="482137"/>
                <a:gridCol w="584503"/>
                <a:gridCol w="584503"/>
                <a:gridCol w="584503"/>
                <a:gridCol w="584503"/>
                <a:gridCol w="584503"/>
                <a:gridCol w="584503"/>
                <a:gridCol w="584503"/>
                <a:gridCol w="584503"/>
                <a:gridCol w="584503"/>
                <a:gridCol w="584503"/>
                <a:gridCol w="584503"/>
                <a:gridCol w="584503"/>
              </a:tblGrid>
              <a:tr h="8048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Meldewoche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10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11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>
                          <a:effectLst/>
                        </a:rPr>
                        <a:t>12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>
                          <a:effectLst/>
                        </a:rPr>
                        <a:t>13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14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15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>
                          <a:effectLst/>
                        </a:rPr>
                        <a:t>16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17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>
                          <a:effectLst/>
                        </a:rPr>
                        <a:t>18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19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20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21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effectLst/>
                        </a:rPr>
                        <a:t>22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</a:tr>
              <a:tr h="81438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Anzahl Fälle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894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6.385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22.420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34.000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36.103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27.179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17.345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12.410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7.454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6.235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4.729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3.605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3.152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048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Ohne Ausbruchs-ID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351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4.649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19.070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28.477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27.481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18.980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11.690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8.135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4.891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4.100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3.012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2.048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2.158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048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Mit Ausbruchs-ID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05" marR="6905" marT="69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543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1.736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3.350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5.523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8.622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8.199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5.655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4.275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2.563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2.135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1.717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1.557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994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048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Anteil Fälle mit Ausbruchs-ID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61%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27%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15%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16%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24%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30%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33%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34%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34%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34%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36%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43%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32%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3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5508024"/>
              </p:ext>
            </p:extLst>
          </p:nvPr>
        </p:nvGraphicFramePr>
        <p:xfrm>
          <a:off x="457200" y="1155700"/>
          <a:ext cx="8093071" cy="20002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56373"/>
                <a:gridCol w="541343"/>
                <a:gridCol w="487209"/>
                <a:gridCol w="541343"/>
                <a:gridCol w="559388"/>
                <a:gridCol w="622544"/>
                <a:gridCol w="559388"/>
                <a:gridCol w="541343"/>
                <a:gridCol w="631567"/>
                <a:gridCol w="514276"/>
                <a:gridCol w="577432"/>
                <a:gridCol w="532320"/>
                <a:gridCol w="532320"/>
                <a:gridCol w="496225"/>
              </a:tblGrid>
              <a:tr h="60189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smtClean="0">
                          <a:effectLst/>
                        </a:rPr>
                        <a:t>Meldewoche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04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11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12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13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16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17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19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21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22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</a:tr>
              <a:tr h="60189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smtClean="0">
                          <a:effectLst/>
                        </a:rPr>
                        <a:t>Anzahl</a:t>
                      </a:r>
                      <a:r>
                        <a:rPr lang="de-DE" sz="1200" u="none" strike="noStrike" baseline="0" dirty="0" smtClean="0">
                          <a:effectLst/>
                        </a:rPr>
                        <a:t> Fälle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04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894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6.385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22.420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34.000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36.103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27.179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17.345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12.410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7.454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6.235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4.729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3.605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3.152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2" marR="9022" marT="9525" marB="0" anchor="ctr"/>
                </a:tc>
              </a:tr>
              <a:tr h="44998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smtClean="0">
                          <a:effectLst/>
                        </a:rPr>
                        <a:t>Kombination Exposition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04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</a:t>
                      </a: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2.388</a:t>
                      </a: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5.921</a:t>
                      </a: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9.513</a:t>
                      </a: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12.648</a:t>
                      </a: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11.489</a:t>
                      </a: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7.919</a:t>
                      </a: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5.880</a:t>
                      </a: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3.691</a:t>
                      </a: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3.112</a:t>
                      </a: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2.438</a:t>
                      </a: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2.034</a:t>
                      </a:r>
                    </a:p>
                  </a:txBody>
                  <a:tcPr marL="9022" marR="902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1.559</a:t>
                      </a:r>
                    </a:p>
                  </a:txBody>
                  <a:tcPr marL="9022" marR="9022" marT="9525" marB="0" anchor="ctr"/>
                </a:tc>
              </a:tr>
              <a:tr h="34646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Anteil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204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66%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37%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26%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28%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35%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42%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46%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47%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50%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50%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52%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56%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49%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5" marR="6845" marT="7226" marB="0" anchor="ctr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Kombination Exposition zu bestätigtem Fall </a:t>
            </a:r>
            <a:r>
              <a:rPr lang="de-DE" dirty="0" smtClean="0"/>
              <a:t>und/ oder </a:t>
            </a:r>
            <a:r>
              <a:rPr lang="de-DE" dirty="0" smtClean="0"/>
              <a:t>Ausbruchs-ID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25" name="Inhaltsplatzhalter 1"/>
          <p:cNvSpPr txBox="1">
            <a:spLocks/>
          </p:cNvSpPr>
          <p:nvPr/>
        </p:nvSpPr>
        <p:spPr>
          <a:xfrm>
            <a:off x="457678" y="3394075"/>
            <a:ext cx="8092593" cy="2959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Nur ca. 50% der Fälle können über einen Kontakt zu einem bestätigten Fall oder die Zugehörigkeit zu einem Ausbruch erklärt werden</a:t>
            </a:r>
          </a:p>
          <a:p>
            <a:r>
              <a:rPr lang="de-DE" dirty="0" smtClean="0"/>
              <a:t>Wahrscheinlich vor allem Problem der Vollständigkeit der Angaben in </a:t>
            </a:r>
            <a:r>
              <a:rPr lang="de-DE" smtClean="0"/>
              <a:t>den Meldedaten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78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ECDC-Karte nach </a:t>
            </a:r>
            <a:r>
              <a:rPr lang="de-DE" dirty="0"/>
              <a:t>R</a:t>
            </a:r>
            <a:r>
              <a:rPr lang="de-DE" dirty="0" smtClean="0"/>
              <a:t>egionen: „Level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4466"/>
            <a:ext cx="8093075" cy="396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15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03.06.2020.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99862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181.800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612046"/>
              </p:ext>
            </p:extLst>
          </p:nvPr>
        </p:nvGraphicFramePr>
        <p:xfrm>
          <a:off x="-41729" y="1564519"/>
          <a:ext cx="493395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951338"/>
              </p:ext>
            </p:extLst>
          </p:nvPr>
        </p:nvGraphicFramePr>
        <p:xfrm>
          <a:off x="4791074" y="1771650"/>
          <a:ext cx="4352926" cy="407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32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03.06.2020.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863317"/>
              </p:ext>
            </p:extLst>
          </p:nvPr>
        </p:nvGraphicFramePr>
        <p:xfrm>
          <a:off x="68712" y="1314449"/>
          <a:ext cx="4560438" cy="367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545268"/>
              </p:ext>
            </p:extLst>
          </p:nvPr>
        </p:nvGraphicFramePr>
        <p:xfrm>
          <a:off x="4629150" y="2428874"/>
          <a:ext cx="4324350" cy="292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29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03.06.2020,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244156"/>
              </p:ext>
            </p:extLst>
          </p:nvPr>
        </p:nvGraphicFramePr>
        <p:xfrm>
          <a:off x="185737" y="1247776"/>
          <a:ext cx="4233863" cy="392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334174"/>
              </p:ext>
            </p:extLst>
          </p:nvPr>
        </p:nvGraphicFramePr>
        <p:xfrm>
          <a:off x="4514850" y="1276351"/>
          <a:ext cx="4333875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24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Laborsurveillance</a:t>
            </a:r>
            <a:r>
              <a:rPr lang="de-DE" sz="2000" dirty="0" smtClean="0">
                <a:solidFill>
                  <a:schemeClr val="bg1"/>
                </a:solidFill>
              </a:rPr>
              <a:t>: Positive Tests bundesweit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02.06.2020)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S:\Projekte\RKI_nCoV-Lage\3.Kommunikation\3.7.Lageberichte\2020-06-03\Laborsurveillance\positive_bund_2020-06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23" y="1403013"/>
            <a:ext cx="6711043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4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03.06.2020.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17930"/>
              </p:ext>
            </p:extLst>
          </p:nvPr>
        </p:nvGraphicFramePr>
        <p:xfrm>
          <a:off x="222249" y="950887"/>
          <a:ext cx="8327543" cy="5088710"/>
        </p:xfrm>
        <a:graphic>
          <a:graphicData uri="http://schemas.openxmlformats.org/drawingml/2006/table">
            <a:tbl>
              <a:tblPr/>
              <a:tblGrid>
                <a:gridCol w="1744242"/>
                <a:gridCol w="1065926"/>
                <a:gridCol w="811557"/>
                <a:gridCol w="1247617"/>
                <a:gridCol w="935713"/>
                <a:gridCol w="872121"/>
                <a:gridCol w="790359"/>
                <a:gridCol w="860008"/>
              </a:tblGrid>
              <a:tr h="6192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Einw.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34.813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156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182.370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Laborsurveillance</a:t>
            </a:r>
            <a:r>
              <a:rPr lang="de-DE" sz="2000" dirty="0" smtClean="0">
                <a:solidFill>
                  <a:schemeClr val="bg1"/>
                </a:solidFill>
              </a:rPr>
              <a:t>: Positive Tests nach Bundesländern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02.06.2020)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S:\Projekte\RKI_nCoV-Lage\3.Kommunikation\3.7.Lageberichte\2020-06-03\Laborsurveillance\positive_BL_2020-06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14450"/>
            <a:ext cx="6490605" cy="50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25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5318" y="1764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Überlastungsanzeigen 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</a:t>
            </a:r>
            <a:r>
              <a:rPr lang="de-DE" sz="1600" smtClean="0">
                <a:solidFill>
                  <a:schemeClr val="bg1"/>
                </a:solidFill>
              </a:rPr>
              <a:t>vom 26.05.2020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8" y="912171"/>
            <a:ext cx="7501484" cy="542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/>
              <a:t>(Datenstand 26.05.2020)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653794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21 gaben 28 Labore einen Rückstau von insgesamt 1539 abzuarbeitenden Proben an. 27 Labore nannten Lieferschwierigkeiten für Reagenzien.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53056"/>
              </p:ext>
            </p:extLst>
          </p:nvPr>
        </p:nvGraphicFramePr>
        <p:xfrm>
          <a:off x="187369" y="1676352"/>
          <a:ext cx="4475754" cy="3372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153"/>
                <a:gridCol w="981075"/>
                <a:gridCol w="1257300"/>
                <a:gridCol w="1038226"/>
              </a:tblGrid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Positiv getestet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Anzahl übermittelnde Labore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60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 einschließlich KW10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124.716</a:t>
                      </a:r>
                      <a:endParaRPr lang="de-DE" sz="11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3.892 (3,1%)</a:t>
                      </a:r>
                      <a:endParaRPr lang="de-DE" sz="11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90</a:t>
                      </a:r>
                      <a:endParaRPr lang="de-DE" sz="11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127.457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7.582 (5,9%)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114</a:t>
                      </a: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348.619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23.820 (6,8%)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152</a:t>
                      </a: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361.515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31.414 (8,7%)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151</a:t>
                      </a: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408.348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36.885 (9,0%)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154</a:t>
                      </a: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380.197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30.791 (8,1%)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164</a:t>
                      </a: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331.902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22.082 (6,7%)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168</a:t>
                      </a: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363.890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18.083 (5,0%)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178</a:t>
                      </a: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326.788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12.608 (3,9%)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175</a:t>
                      </a: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403.875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10.755 (2,7%)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182</a:t>
                      </a: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de-DE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430.882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7.227 (1,7%)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181</a:t>
                      </a: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de-DE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344.782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5.116 (1,5%)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172</a:t>
                      </a: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3.952.971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210.255 (5,3%)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b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294805"/>
              </p:ext>
            </p:extLst>
          </p:nvPr>
        </p:nvGraphicFramePr>
        <p:xfrm>
          <a:off x="4862512" y="1676352"/>
          <a:ext cx="4102101" cy="352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513"/>
                <a:gridCol w="1104900"/>
                <a:gridCol w="942975"/>
                <a:gridCol w="1001713"/>
              </a:tblGrid>
              <a:tr h="1098598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KW, für die die Angabe prognostisch erfolgt ist: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 übermittelnde Labore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Testkapazität pro Tag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 ab KW15: wöchentliche Kapazität anhand von Wochenarbeitstagen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KW11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28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7.115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-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KW12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93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31.010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-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KW13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64.725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-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KW14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113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103.515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-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KW15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116.655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-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KW16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123.304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730.156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KW17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126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136.064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818.426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KW18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133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141.815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860.494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KW19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137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153.698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964.962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KW20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134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157.150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1.038.223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KW21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136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159.418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1.050.676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KW22</a:t>
                      </a:r>
                    </a:p>
                  </a:txBody>
                  <a:tcPr marL="9525" marR="9525" marT="9525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143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156.824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1.017.179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(29.05.2020)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29.05.2020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7" name="Inhaltsplatzhalter 6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228726"/>
            <a:ext cx="5193524" cy="3650348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633941" y="4879074"/>
            <a:ext cx="5124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Quellen: Statistisches Bundesamt, Robert Koch-Institut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33941" y="5292209"/>
            <a:ext cx="8049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Sterbefallzahlen im April 2020 </a:t>
            </a:r>
            <a:r>
              <a:rPr lang="de-DE" b="1" dirty="0" smtClean="0"/>
              <a:t>: 82.119; 8% über dem Durchschnitt der Vorjahre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KW18 17.250 Todesfälle (-806 zur Vorwoche)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6005412"/>
              </p:ext>
            </p:extLst>
          </p:nvPr>
        </p:nvGraphicFramePr>
        <p:xfrm>
          <a:off x="457200" y="1277248"/>
          <a:ext cx="8172775" cy="5109040"/>
        </p:xfrm>
        <a:graphic>
          <a:graphicData uri="http://schemas.openxmlformats.org/drawingml/2006/table">
            <a:tbl>
              <a:tblPr/>
              <a:tblGrid>
                <a:gridCol w="2345484"/>
                <a:gridCol w="1042438"/>
                <a:gridCol w="1042438"/>
                <a:gridCol w="1042438"/>
                <a:gridCol w="1042438"/>
                <a:gridCol w="1657539"/>
              </a:tblGrid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Meldewoche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Meldewoche 20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646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Änderung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Fallzahl im 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Vergleich zur Vorwoche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Gesamtergebnis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Vergleich KW22/KW21 pro Bundesland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02.06.2020)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8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45271" y="1457326"/>
            <a:ext cx="7807649" cy="465772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327365"/>
            <a:ext cx="7816157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bundesweit</a:t>
            </a:r>
            <a:endParaRPr lang="de-DE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410897"/>
              </p:ext>
            </p:extLst>
          </p:nvPr>
        </p:nvGraphicFramePr>
        <p:xfrm>
          <a:off x="236763" y="1047750"/>
          <a:ext cx="8459562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177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139331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S:\Projekte\RKI_nCoV-Lage\3.Kommunikation\3.7.Lageberichte\2020-06-03\Karten\Meldeaktivität 7 Tag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6" y="1373077"/>
            <a:ext cx="7316559" cy="51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146" name="Picture 2" descr="S:\Projekte\RKI_nCoV-Lage\3.Kommunikation\3.7.Lageberichte\2020-06-03\Karten\Wochenvergleich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0" y="1124816"/>
            <a:ext cx="7662873" cy="54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Wochenvergleich Aktuelle/Vorwoche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06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rojekte\RKI_nCoV-Lage\3.Kommunikation\3.7.Lageberichte\2020-06-03\Karten\Trend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0" y="659945"/>
            <a:ext cx="8535760" cy="60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Trend 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8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54017" y="198335"/>
            <a:ext cx="7461233" cy="615553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Landkreise mit 7-Tage-Inzidenzen </a:t>
            </a:r>
            <a:r>
              <a:rPr lang="de-DE" sz="2000" dirty="0" smtClean="0">
                <a:solidFill>
                  <a:schemeClr val="bg1"/>
                </a:solidFill>
              </a:rPr>
              <a:t>mit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&gt;50 bzw. &gt;35 Fälle </a:t>
            </a:r>
            <a:r>
              <a:rPr lang="de-DE" sz="2000" dirty="0">
                <a:solidFill>
                  <a:schemeClr val="bg1"/>
                </a:solidFill>
              </a:rPr>
              <a:t>pro 100.000 </a:t>
            </a:r>
            <a:r>
              <a:rPr lang="de-DE" sz="2000" dirty="0" smtClean="0">
                <a:solidFill>
                  <a:schemeClr val="bg1"/>
                </a:solidFill>
              </a:rPr>
              <a:t>Einwohner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S:\Projekte\RKI_nCoV-Lage\3.Kommunikation\3.7.Lageberichte\2020-06-03\Karten\FünfunddreissigFünfzig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7" y="976142"/>
            <a:ext cx="7850188" cy="55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31111"/>
              </p:ext>
            </p:extLst>
          </p:nvPr>
        </p:nvGraphicFramePr>
        <p:xfrm>
          <a:off x="4125814" y="5065798"/>
          <a:ext cx="4771329" cy="822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/>
                <a:gridCol w="1131765"/>
                <a:gridCol w="357809"/>
                <a:gridCol w="3119195"/>
              </a:tblGrid>
              <a:tr h="222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Landkreis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BL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Anmerkungen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</a:rPr>
                        <a:t>LK Sonneberg</a:t>
                      </a:r>
                      <a:endParaRPr lang="de-DE" sz="1100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BY</a:t>
                      </a:r>
                      <a:endParaRPr lang="de-DE" sz="1100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</a:rPr>
                        <a:t>Ausbruch </a:t>
                      </a:r>
                      <a:r>
                        <a:rPr lang="de-DE" sz="1100" dirty="0" smtClean="0">
                          <a:effectLst/>
                          <a:latin typeface="+mn-lt"/>
                        </a:rPr>
                        <a:t>in </a:t>
                      </a:r>
                      <a:r>
                        <a:rPr lang="de-DE" sz="1100" baseline="0" dirty="0" smtClean="0">
                          <a:effectLst/>
                          <a:latin typeface="+mn-lt"/>
                        </a:rPr>
                        <a:t> einem Alten- und Pflegeheim</a:t>
                      </a:r>
                      <a:endParaRPr lang="de-DE" sz="1100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SK Bremerhaven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HB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Ausbruch nach einem Gottesdienst (Pfingstgemeinde)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Application>Microsoft Office PowerPoint</Application>
  <PresentationFormat>Bildschirmpräsentation (4:3)</PresentationFormat>
  <Paragraphs>963</Paragraphs>
  <Slides>23</Slides>
  <Notes>14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Office-Design</vt:lpstr>
      <vt:lpstr>COVID-19:   Lage National, 03.06.2020  Informationen für den Krisenstab</vt:lpstr>
      <vt:lpstr>PowerPoint-Präsentation</vt:lpstr>
      <vt:lpstr>Vergleich KW22/KW21 pro Bundesland</vt:lpstr>
      <vt:lpstr>PowerPoint-Präsentation</vt:lpstr>
      <vt:lpstr>PowerPoint-Präsentation</vt:lpstr>
      <vt:lpstr>PowerPoint-Präsentation</vt:lpstr>
      <vt:lpstr>Wochenvergleich Aktuelle/Vorwoche</vt:lpstr>
      <vt:lpstr>PowerPoint-Präsentation</vt:lpstr>
      <vt:lpstr>PowerPoint-Präsentation</vt:lpstr>
      <vt:lpstr>Aktuelle Ausbrüche</vt:lpstr>
      <vt:lpstr>Ausbruchssettings</vt:lpstr>
      <vt:lpstr>Exposition zu bestätigtem Fall (Meldewoche 10-22)</vt:lpstr>
      <vt:lpstr>Fälle mit Ausbruchs-ID</vt:lpstr>
      <vt:lpstr>Kombination Exposition zu bestätigtem Fall und/ oder Ausbruchs-ID</vt:lpstr>
      <vt:lpstr>ECDC-Karte nach Regionen: „Level of community transmission“</vt:lpstr>
      <vt:lpstr>Altersverteilung nach Meldewoche: Gesamtfälle  (Datenstand: 03.06.2020. 00:00)</vt:lpstr>
      <vt:lpstr>PowerPoint-Präsentation</vt:lpstr>
      <vt:lpstr>Übermittelte COVID-19-Fälle nach Expositionsort  (Datenstand: 03.06.2020, 0:00 Uhr)</vt:lpstr>
      <vt:lpstr>Laborsurveillance: Positive Tests bundesweit  (Datenstand: 02.06.2020)</vt:lpstr>
      <vt:lpstr>Laborsurveillance: Positive Tests nach Bundesländern (Datenstand: 02.06.2020)</vt:lpstr>
      <vt:lpstr>PowerPoint-Präsentation</vt:lpstr>
      <vt:lpstr>Anzahl Labortestungen (Datenstand 26.05.2020)</vt:lpstr>
      <vt:lpstr>Wöchentliche Sterbefallzahlen in Deutschland (29.05.2020)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1866</cp:revision>
  <cp:lastPrinted>2020-05-27T06:03:42Z</cp:lastPrinted>
  <dcterms:created xsi:type="dcterms:W3CDTF">2015-11-02T12:29:13Z</dcterms:created>
  <dcterms:modified xsi:type="dcterms:W3CDTF">2020-06-03T08:54:02Z</dcterms:modified>
</cp:coreProperties>
</file>