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90" r:id="rId3"/>
    <p:sldId id="291" r:id="rId4"/>
    <p:sldId id="292" r:id="rId5"/>
    <p:sldId id="293" r:id="rId6"/>
    <p:sldId id="297" r:id="rId7"/>
    <p:sldId id="294" r:id="rId8"/>
    <p:sldId id="295" r:id="rId9"/>
    <p:sldId id="296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61" autoAdjust="0"/>
  </p:normalViewPr>
  <p:slideViewPr>
    <p:cSldViewPr>
      <p:cViewPr varScale="1">
        <p:scale>
          <a:sx n="103" d="100"/>
          <a:sy n="103" d="100"/>
        </p:scale>
        <p:origin x="-18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rxiv.org/content/10.1101/2020.02.11.20021493v2.full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letzten 7d der Vorwoche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14 Länder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B15EC-F2C7-4D47-80A4-F7D0A27918D2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8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https://www.voanews.com/covid-19-pandemic/chinas-wuhan-tests-11-million-covid-19</a:t>
            </a:r>
          </a:p>
          <a:p>
            <a:r>
              <a:rPr lang="de-DE" dirty="0" smtClean="0"/>
              <a:t>http://wjw.wuhan.gov.cn/xwzx_28/gsgg/202006/t20200601_1353053.shtml</a:t>
            </a:r>
          </a:p>
          <a:p>
            <a:r>
              <a:rPr lang="de-DE" dirty="0" smtClean="0"/>
              <a:t>https://www.thelancet.com/action/showPdf?pii=S1473-3099%2820%2930362-5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23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aim to investigate  diagnostic accuracy of the upper respiratory samples,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866 respiratory specimens from 213 patients were collected 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Guangdong </a:t>
            </a:r>
            <a:r>
              <a:rPr kumimoji="0" lang="de-D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found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higher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positive rate in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nasal swabs (ca. 70%) vs. throat swabs (ca. 60%) in 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0~7 </a:t>
            </a:r>
            <a:r>
              <a:rPr kumimoji="0" lang="de-D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d.a.o</a:t>
            </a: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https://www.medrxiv.org/content/10.1101/2020.02.11.20021493v2.full.pdf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543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world/2020/may/13/10-days-battle-wuhan-covid-19-testing-pla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ition.cnn.com/2020/05/12/asia/wuhan-coronavirus-testing-china-intl-hnk/index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053681"/>
              </p:ext>
            </p:extLst>
          </p:nvPr>
        </p:nvGraphicFramePr>
        <p:xfrm>
          <a:off x="719572" y="2276872"/>
          <a:ext cx="7704856" cy="3031254"/>
        </p:xfrm>
        <a:graphic>
          <a:graphicData uri="http://schemas.openxmlformats.org/drawingml/2006/table">
            <a:tbl>
              <a:tblPr/>
              <a:tblGrid>
                <a:gridCol w="1800199"/>
                <a:gridCol w="1080120"/>
                <a:gridCol w="1289835"/>
                <a:gridCol w="834402"/>
                <a:gridCol w="1627975"/>
                <a:gridCol w="1072325"/>
              </a:tblGrid>
              <a:tr h="36701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Fälle kumulativ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Verdopplungszeit/Halbzeit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3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584.016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172.195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1,23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1.851.520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151.587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1,01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432.277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61.597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~</a:t>
                      </a:r>
                      <a:endParaRPr lang="de-DE" sz="16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216.919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58.586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1,18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178.914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43.009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113.628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31.339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85.264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24.037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1,48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101.238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23.215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Iran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160.696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19.105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639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Bangladesch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55.140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16.848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6"/>
            <a:ext cx="3071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6.475.644 </a:t>
            </a:r>
            <a:r>
              <a:rPr lang="en-US" sz="2400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r>
              <a:rPr lang="en-US" sz="2400" dirty="0">
                <a:solidFill>
                  <a:srgbClr val="366092"/>
                </a:solidFill>
                <a:latin typeface="Calibri"/>
              </a:rPr>
              <a:t>    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386.544 </a:t>
            </a:r>
            <a:r>
              <a:rPr lang="en-US" sz="2400" dirty="0">
                <a:solidFill>
                  <a:srgbClr val="366092"/>
                </a:solidFill>
                <a:latin typeface="Calibri"/>
              </a:rPr>
              <a:t>Verstorbene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38" y="985356"/>
            <a:ext cx="8802724" cy="3811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43232"/>
              </p:ext>
            </p:extLst>
          </p:nvPr>
        </p:nvGraphicFramePr>
        <p:xfrm>
          <a:off x="395536" y="4941168"/>
          <a:ext cx="5849620" cy="1805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05"/>
                <a:gridCol w="1462405"/>
                <a:gridCol w="1462405"/>
                <a:gridCol w="1462405"/>
              </a:tblGrid>
              <a:tr h="42684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Länder mit der 7-Tages-Inzidenz über 50 Fäll pro 100.000 </a:t>
                      </a:r>
                      <a:r>
                        <a:rPr lang="de-DE" sz="1400" dirty="0" smtClean="0">
                          <a:effectLst/>
                        </a:rPr>
                        <a:t>EW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tx2"/>
                          </a:solidFill>
                          <a:effectLst/>
                        </a:rPr>
                        <a:t>Europa</a:t>
                      </a:r>
                      <a:endParaRPr lang="de-DE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tx2"/>
                          </a:solidFill>
                          <a:effectLst/>
                        </a:rPr>
                        <a:t>Asien</a:t>
                      </a:r>
                      <a:endParaRPr lang="de-DE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tx2"/>
                          </a:solidFill>
                          <a:effectLst/>
                        </a:rPr>
                        <a:t>Amerika</a:t>
                      </a:r>
                      <a:endParaRPr lang="de-DE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tx2"/>
                          </a:solidFill>
                          <a:effectLst/>
                        </a:rPr>
                        <a:t>Afrika</a:t>
                      </a:r>
                      <a:endParaRPr lang="de-DE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</a:rPr>
                        <a:t>Schweden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Singapur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Panama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Dschibuti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</a:rPr>
                        <a:t>Weißrussland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Malediven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Brasilien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</a:rPr>
                        <a:t>Armenien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Oman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Peru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Kuwait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Chile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Bahrain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Katar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>
                <a:solidFill>
                  <a:schemeClr val="tx2"/>
                </a:solidFill>
              </a:rPr>
              <a:t>10-Tage- </a:t>
            </a:r>
            <a:r>
              <a:rPr lang="de-DE" sz="3600" b="1" smtClean="0">
                <a:solidFill>
                  <a:schemeClr val="tx2"/>
                </a:solidFill>
              </a:rPr>
              <a:t>Plan Massentestung </a:t>
            </a:r>
            <a:r>
              <a:rPr lang="de-DE" sz="3600" b="1" dirty="0" smtClean="0">
                <a:solidFill>
                  <a:schemeClr val="tx2"/>
                </a:solidFill>
              </a:rPr>
              <a:t>in Wuhan</a:t>
            </a:r>
            <a:endParaRPr lang="de-DE" sz="3600" b="1" dirty="0">
              <a:solidFill>
                <a:schemeClr val="tx2"/>
              </a:solidFill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u="sng" dirty="0" smtClean="0"/>
              <a:t>Wuhan</a:t>
            </a:r>
            <a:r>
              <a:rPr lang="de-DE" u="sng" dirty="0" smtClean="0"/>
              <a:t>, China</a:t>
            </a:r>
            <a:r>
              <a:rPr lang="de-DE" b="1" u="sng" dirty="0" smtClean="0"/>
              <a:t>: </a:t>
            </a:r>
            <a:r>
              <a:rPr lang="de-DE" dirty="0"/>
              <a:t>keine Fälle im April, aber Anfang </a:t>
            </a:r>
            <a:r>
              <a:rPr lang="de-DE" dirty="0" smtClean="0"/>
              <a:t>Mai: Clusters mit 6 </a:t>
            </a:r>
            <a:r>
              <a:rPr lang="de-DE" dirty="0"/>
              <a:t>Personen </a:t>
            </a:r>
          </a:p>
          <a:p>
            <a:pPr lvl="1"/>
            <a:r>
              <a:rPr lang="de-DE" dirty="0"/>
              <a:t>Zur Vermeidung eines erneuten Ausbruchs und einer Rückkehr zu den </a:t>
            </a:r>
            <a:r>
              <a:rPr lang="de-DE" dirty="0" smtClean="0"/>
              <a:t>Abriegelungen: 10-Tage- Plan, </a:t>
            </a:r>
            <a:r>
              <a:rPr lang="de-DE" dirty="0"/>
              <a:t>alle Bürger in Wuhan (11 Millionen) </a:t>
            </a:r>
            <a:r>
              <a:rPr lang="de-DE" dirty="0" smtClean="0"/>
              <a:t>mit PCR zu testen. Testung fängt am 14. Mai an.  </a:t>
            </a:r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www.theguardian.com/world/2020/may/13/10-days-battle-wuhan-covid-19-testing-plan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>
                <a:hlinkClick r:id="rId4"/>
              </a:rPr>
              <a:t>https://</a:t>
            </a:r>
            <a:r>
              <a:rPr lang="de-DE" sz="2000" dirty="0" smtClean="0">
                <a:hlinkClick r:id="rId4"/>
              </a:rPr>
              <a:t>edition.cnn.com/2020/05/12/asia/wuhan-coronavirus-testing-china-intl-hnk/index.html</a:t>
            </a:r>
            <a:r>
              <a:rPr lang="de-DE" sz="2000" dirty="0" smtClean="0"/>
              <a:t>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89644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tx2"/>
                </a:solidFill>
              </a:rPr>
              <a:t>Wuhan COVID-19 Massentestung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9,89M </a:t>
            </a:r>
            <a:r>
              <a:rPr lang="de-DE" sz="2400" dirty="0"/>
              <a:t>Einwohner wurden von 14.5. bis 1.6. getestet, davon </a:t>
            </a:r>
            <a:r>
              <a:rPr lang="de-DE" sz="2400" b="1" u="sng" dirty="0"/>
              <a:t>nur 206 asymptomatische Fälle </a:t>
            </a:r>
            <a:r>
              <a:rPr lang="de-DE" sz="2400" dirty="0"/>
              <a:t>(Positivrate 0,003</a:t>
            </a:r>
            <a:r>
              <a:rPr lang="de-DE" sz="2400" dirty="0" smtClean="0"/>
              <a:t>%)</a:t>
            </a:r>
          </a:p>
          <a:p>
            <a:r>
              <a:rPr lang="de-DE" sz="2400" dirty="0"/>
              <a:t>Alle Kontakte der asymptomatischen Fälle wurden </a:t>
            </a:r>
            <a:r>
              <a:rPr lang="de-DE" sz="2400" b="1" u="sng" dirty="0"/>
              <a:t>negativ</a:t>
            </a:r>
            <a:r>
              <a:rPr lang="de-DE" sz="2400" dirty="0"/>
              <a:t> </a:t>
            </a:r>
            <a:r>
              <a:rPr lang="de-DE" sz="2400" dirty="0" smtClean="0"/>
              <a:t>getestet</a:t>
            </a:r>
          </a:p>
          <a:p>
            <a:r>
              <a:rPr lang="de-DE" sz="2400" dirty="0"/>
              <a:t>2.314 Umweltproben </a:t>
            </a:r>
            <a:r>
              <a:rPr lang="de-DE" sz="2400" dirty="0" smtClean="0"/>
              <a:t>wurden getestet </a:t>
            </a:r>
            <a:r>
              <a:rPr lang="de-DE" sz="2400" dirty="0"/>
              <a:t>wie z.B. Leitungswasser, häusliches Abwasser, Taxis, Busse, U-Bahnen und Bahnhöfe, Einkaufszentren, Restaurants, Parks usw.  - alle waren </a:t>
            </a:r>
            <a:r>
              <a:rPr lang="de-DE" sz="2400" b="1" u="sng" dirty="0" smtClean="0"/>
              <a:t>negativ</a:t>
            </a:r>
          </a:p>
          <a:p>
            <a:r>
              <a:rPr lang="de-DE" sz="2400" dirty="0"/>
              <a:t>Damit wird erklärt, dass die Verbreitung von COVID-19 in Wuhan nun </a:t>
            </a:r>
            <a:r>
              <a:rPr lang="de-DE" sz="2400" b="1" u="sng" dirty="0"/>
              <a:t>erfolgreich weitgehend eingedämmt</a:t>
            </a:r>
            <a:r>
              <a:rPr lang="de-DE" sz="2400" dirty="0"/>
              <a:t> wurde</a:t>
            </a:r>
          </a:p>
        </p:txBody>
      </p:sp>
    </p:spTree>
    <p:extLst>
      <p:ext uri="{BB962C8B-B14F-4D97-AF65-F5344CB8AC3E}">
        <p14:creationId xmlns:p14="http://schemas.microsoft.com/office/powerpoint/2010/main" val="188873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rgbClr val="1F497D"/>
                </a:solidFill>
              </a:rPr>
              <a:t>Wuhan COVID-19 Massentestung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u="sng" dirty="0"/>
              <a:t>Durchführung der Tests:</a:t>
            </a:r>
          </a:p>
          <a:p>
            <a:r>
              <a:rPr lang="de-DE" dirty="0" smtClean="0"/>
              <a:t>"</a:t>
            </a:r>
            <a:r>
              <a:rPr lang="de-DE" dirty="0"/>
              <a:t>Pool-</a:t>
            </a:r>
            <a:r>
              <a:rPr lang="de-DE" dirty="0" err="1"/>
              <a:t>testing</a:t>
            </a:r>
            <a:r>
              <a:rPr lang="de-DE" dirty="0"/>
              <a:t>" mit 5 Samples in einem Test</a:t>
            </a:r>
          </a:p>
          <a:p>
            <a:r>
              <a:rPr lang="de-DE" dirty="0" smtClean="0"/>
              <a:t>35.961 </a:t>
            </a:r>
            <a:r>
              <a:rPr lang="de-DE" dirty="0" err="1"/>
              <a:t>samples</a:t>
            </a:r>
            <a:r>
              <a:rPr lang="de-DE" dirty="0"/>
              <a:t> wurden wiederholt getestet von verschiedenen Agenturen, alle mit gleichem Ergebnis</a:t>
            </a:r>
          </a:p>
          <a:p>
            <a:r>
              <a:rPr lang="de-DE" dirty="0" smtClean="0"/>
              <a:t>Die </a:t>
            </a:r>
            <a:r>
              <a:rPr lang="de-DE" dirty="0"/>
              <a:t>Tests wurden mit </a:t>
            </a:r>
            <a:r>
              <a:rPr lang="de-DE" b="1" u="sng" dirty="0" smtClean="0"/>
              <a:t>nur Rachenabstrichen </a:t>
            </a:r>
            <a:r>
              <a:rPr lang="de-DE" dirty="0"/>
              <a:t>durchgeführt. Sie sind </a:t>
            </a:r>
            <a:r>
              <a:rPr lang="de-DE" b="1" u="sng" dirty="0"/>
              <a:t>weniger </a:t>
            </a:r>
            <a:r>
              <a:rPr lang="de-DE" b="1" u="sng" dirty="0" smtClean="0"/>
              <a:t>invasiv</a:t>
            </a:r>
            <a:r>
              <a:rPr lang="de-DE" dirty="0" smtClean="0"/>
              <a:t>, sodass </a:t>
            </a:r>
            <a:r>
              <a:rPr lang="de-DE" dirty="0"/>
              <a:t>mehr Menschen bereit sind, sich testen zu lassen, aber sind auch </a:t>
            </a:r>
            <a:r>
              <a:rPr lang="de-DE" b="1" u="sng" dirty="0"/>
              <a:t>weniger sensitiv </a:t>
            </a:r>
            <a:r>
              <a:rPr lang="de-DE" dirty="0"/>
              <a:t>als ein </a:t>
            </a:r>
            <a:r>
              <a:rPr lang="de-DE" dirty="0" smtClean="0"/>
              <a:t>Nasenabstrich</a:t>
            </a:r>
          </a:p>
          <a:p>
            <a:r>
              <a:rPr lang="de-DE" dirty="0"/>
              <a:t>Wuhan-Massentestung </a:t>
            </a:r>
            <a:r>
              <a:rPr lang="de-DE" dirty="0" smtClean="0"/>
              <a:t>hat rund </a:t>
            </a:r>
            <a:r>
              <a:rPr lang="de-DE" dirty="0"/>
              <a:t>280 Millionen </a:t>
            </a:r>
            <a:r>
              <a:rPr lang="de-DE" dirty="0" smtClean="0"/>
              <a:t>Dollar gekostet 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37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de-DE" b="1" dirty="0" smtClean="0"/>
              <a:t>Hintergrund – </a:t>
            </a:r>
            <a:r>
              <a:rPr lang="de-DE" b="1" dirty="0" err="1" smtClean="0"/>
              <a:t>Epikurven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4705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Länder mit über 70.000 neuen COVID-19 Fällen in den letzten 7 Tagen</a:t>
            </a:r>
            <a:endParaRPr lang="de-DE" sz="24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68" y="1069362"/>
            <a:ext cx="7665864" cy="529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09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" y="962025"/>
            <a:ext cx="8524875" cy="589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300" dirty="0" smtClean="0"/>
              <a:t>Länder mit 7.000 – 70.000 neuen COVID-19 Fällen in den letzten 7 Tagen</a:t>
            </a:r>
            <a:endParaRPr lang="de-DE" sz="23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5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14" y="968069"/>
            <a:ext cx="8245971" cy="573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Länder mit 700-7.000 neuen COVID-19 Fällen in den letzten 7 Tagen</a:t>
            </a:r>
            <a:endParaRPr lang="en-GB" sz="2400" dirty="0">
              <a:latin typeface="ScalaSansPro-Bold" pitchFamily="50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Bildschirmpräsentation (4:3)</PresentationFormat>
  <Paragraphs>144</Paragraphs>
  <Slides>9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PowerPoint-Präsentation</vt:lpstr>
      <vt:lpstr>PowerPoint-Präsentation</vt:lpstr>
      <vt:lpstr>10-Tage- Plan Massentestung in Wuhan</vt:lpstr>
      <vt:lpstr>Wuhan COVID-19 Massentestung</vt:lpstr>
      <vt:lpstr>Wuhan COVID-19 Massentestung</vt:lpstr>
      <vt:lpstr>Hintergrund – Epikurven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Karo, Basel</cp:lastModifiedBy>
  <cp:revision>140</cp:revision>
  <dcterms:created xsi:type="dcterms:W3CDTF">2020-04-16T05:25:18Z</dcterms:created>
  <dcterms:modified xsi:type="dcterms:W3CDTF">2020-06-05T09:52:27Z</dcterms:modified>
</cp:coreProperties>
</file>