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27" r:id="rId2"/>
    <p:sldId id="642" r:id="rId3"/>
    <p:sldId id="643" r:id="rId4"/>
    <p:sldId id="657" r:id="rId5"/>
    <p:sldId id="570" r:id="rId6"/>
    <p:sldId id="665" r:id="rId7"/>
    <p:sldId id="568" r:id="rId8"/>
    <p:sldId id="656" r:id="rId9"/>
    <p:sldId id="668" r:id="rId10"/>
    <p:sldId id="669" r:id="rId11"/>
    <p:sldId id="666" r:id="rId12"/>
    <p:sldId id="658" r:id="rId13"/>
    <p:sldId id="659" r:id="rId14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8E8"/>
    <a:srgbClr val="367BB8"/>
    <a:srgbClr val="045AA6"/>
    <a:srgbClr val="FFFFCC"/>
    <a:srgbClr val="FFCC99"/>
    <a:srgbClr val="4D8AD2"/>
    <a:srgbClr val="66A8DD"/>
    <a:srgbClr val="006EC7"/>
    <a:srgbClr val="E9EDF4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8" autoAdjust="0"/>
    <p:restoredTop sz="96529" autoAdjust="0"/>
  </p:normalViewPr>
  <p:slideViewPr>
    <p:cSldViewPr snapToGrid="0" snapToObjects="1">
      <p:cViewPr>
        <p:scale>
          <a:sx n="70" d="100"/>
          <a:sy n="70" d="100"/>
        </p:scale>
        <p:origin x="-72" y="12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1152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rki.local\daten\Projekte\RKI_nCoV-Lage\3.Kommunikation\3.7.Lageberichte\2020-06-05\Zahlen_kumulativ_2020-06-0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('7-Tage-Fallzahlen-Inzidenzen'!$A$74:$A$102,'7-Tage-Fallzahlen-Inzidenzen'!$A$103:$A$104)</c:f>
              <c:numCache>
                <c:formatCode>m/d/yyyy</c:formatCode>
                <c:ptCount val="31"/>
                <c:pt idx="0">
                  <c:v>43957</c:v>
                </c:pt>
                <c:pt idx="1">
                  <c:v>43958</c:v>
                </c:pt>
                <c:pt idx="2">
                  <c:v>43959</c:v>
                </c:pt>
                <c:pt idx="3">
                  <c:v>43960</c:v>
                </c:pt>
                <c:pt idx="4">
                  <c:v>43961</c:v>
                </c:pt>
                <c:pt idx="5">
                  <c:v>43962</c:v>
                </c:pt>
                <c:pt idx="6">
                  <c:v>43963</c:v>
                </c:pt>
                <c:pt idx="7">
                  <c:v>43964</c:v>
                </c:pt>
                <c:pt idx="8">
                  <c:v>43965</c:v>
                </c:pt>
                <c:pt idx="9">
                  <c:v>43966</c:v>
                </c:pt>
                <c:pt idx="10">
                  <c:v>43967</c:v>
                </c:pt>
                <c:pt idx="11">
                  <c:v>43968</c:v>
                </c:pt>
                <c:pt idx="12">
                  <c:v>43969</c:v>
                </c:pt>
                <c:pt idx="13">
                  <c:v>43970</c:v>
                </c:pt>
                <c:pt idx="14">
                  <c:v>43971</c:v>
                </c:pt>
                <c:pt idx="15">
                  <c:v>43972</c:v>
                </c:pt>
                <c:pt idx="16">
                  <c:v>43973</c:v>
                </c:pt>
                <c:pt idx="17">
                  <c:v>43974</c:v>
                </c:pt>
                <c:pt idx="18">
                  <c:v>43975</c:v>
                </c:pt>
                <c:pt idx="19">
                  <c:v>43976</c:v>
                </c:pt>
                <c:pt idx="20">
                  <c:v>43977</c:v>
                </c:pt>
                <c:pt idx="21">
                  <c:v>43978</c:v>
                </c:pt>
                <c:pt idx="22">
                  <c:v>43979</c:v>
                </c:pt>
                <c:pt idx="23">
                  <c:v>43980</c:v>
                </c:pt>
                <c:pt idx="24">
                  <c:v>43981</c:v>
                </c:pt>
                <c:pt idx="25">
                  <c:v>43982</c:v>
                </c:pt>
                <c:pt idx="26">
                  <c:v>43983</c:v>
                </c:pt>
                <c:pt idx="27">
                  <c:v>43984</c:v>
                </c:pt>
                <c:pt idx="28">
                  <c:v>43985</c:v>
                </c:pt>
                <c:pt idx="29">
                  <c:v>43986</c:v>
                </c:pt>
                <c:pt idx="30">
                  <c:v>43987</c:v>
                </c:pt>
              </c:numCache>
            </c:numRef>
          </c:cat>
          <c:val>
            <c:numRef>
              <c:f>('7-Tage-Fallzahlen-Inzidenzen'!$AI$74:$AI$102,'7-Tage-Fallzahlen-Inzidenzen'!$AI$103:$AI$104)</c:f>
              <c:numCache>
                <c:formatCode>0.0</c:formatCode>
                <c:ptCount val="31"/>
                <c:pt idx="0">
                  <c:v>7.1941983001360574</c:v>
                </c:pt>
                <c:pt idx="1">
                  <c:v>6.8633614217853189</c:v>
                </c:pt>
                <c:pt idx="2">
                  <c:v>6.4892149884504846</c:v>
                </c:pt>
                <c:pt idx="3">
                  <c:v>6.8609553353973141</c:v>
                </c:pt>
                <c:pt idx="4">
                  <c:v>6.8753918537253469</c:v>
                </c:pt>
                <c:pt idx="5">
                  <c:v>6.940356186201492</c:v>
                </c:pt>
                <c:pt idx="6">
                  <c:v>6.893437501635387</c:v>
                </c:pt>
                <c:pt idx="7">
                  <c:v>6.4651541245704305</c:v>
                </c:pt>
                <c:pt idx="8">
                  <c:v>6.1054442095636281</c:v>
                </c:pt>
                <c:pt idx="9">
                  <c:v>5.6867851780506937</c:v>
                </c:pt>
                <c:pt idx="10">
                  <c:v>5.3018113559698339</c:v>
                </c:pt>
                <c:pt idx="11">
                  <c:v>5.2055679004496191</c:v>
                </c:pt>
                <c:pt idx="12">
                  <c:v>5.1839131229575708</c:v>
                </c:pt>
                <c:pt idx="13">
                  <c:v>4.9024010155609421</c:v>
                </c:pt>
                <c:pt idx="14">
                  <c:v>4.8145788623987462</c:v>
                </c:pt>
                <c:pt idx="15">
                  <c:v>4.6076554330302848</c:v>
                </c:pt>
                <c:pt idx="16">
                  <c:v>4.1950116174873635</c:v>
                </c:pt>
                <c:pt idx="17">
                  <c:v>4.1396716305632406</c:v>
                </c:pt>
                <c:pt idx="18">
                  <c:v>4.1107985939071758</c:v>
                </c:pt>
                <c:pt idx="19">
                  <c:v>4.0843316436391168</c:v>
                </c:pt>
                <c:pt idx="20">
                  <c:v>3.9219208124487537</c:v>
                </c:pt>
                <c:pt idx="21">
                  <c:v>3.4731857010857525</c:v>
                </c:pt>
                <c:pt idx="22">
                  <c:v>3.3697239864015214</c:v>
                </c:pt>
                <c:pt idx="23">
                  <c:v>3.5694291566059673</c:v>
                </c:pt>
                <c:pt idx="24">
                  <c:v>3.5201043856518575</c:v>
                </c:pt>
                <c:pt idx="25">
                  <c:v>3.4551400531757124</c:v>
                </c:pt>
                <c:pt idx="26">
                  <c:v>3.571835242993973</c:v>
                </c:pt>
                <c:pt idx="27">
                  <c:v>3.3384448633574517</c:v>
                </c:pt>
                <c:pt idx="28">
                  <c:v>2.917379745456512</c:v>
                </c:pt>
                <c:pt idx="29">
                  <c:v>2.6009793854338059</c:v>
                </c:pt>
                <c:pt idx="30">
                  <c:v>2.5961672126577948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419136"/>
        <c:axId val="109556480"/>
      </c:lineChart>
      <c:dateAx>
        <c:axId val="1094191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Berichtsdatum</a:t>
                </a:r>
              </a:p>
            </c:rich>
          </c:tx>
          <c:layout/>
          <c:overlay val="0"/>
        </c:title>
        <c:numFmt formatCode="m/d/yyyy" sourceLinked="1"/>
        <c:majorTickMark val="out"/>
        <c:minorTickMark val="none"/>
        <c:tickLblPos val="nextTo"/>
        <c:crossAx val="109556480"/>
        <c:crosses val="autoZero"/>
        <c:auto val="1"/>
        <c:lblOffset val="100"/>
        <c:baseTimeUnit val="days"/>
      </c:dateAx>
      <c:valAx>
        <c:axId val="10955648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COVID-19-Fälle je 100.000 Einwohner in den letzten 7 Tagen</a:t>
                </a:r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crossAx val="1094191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05.06.2020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05.06.2020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897" indent="-228897" defTabSz="457792">
              <a:buFontTx/>
              <a:buAutoNum type="arabicPeriod"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„NC_AGsges_Range7_ma4.emf“ </a:t>
            </a:r>
          </a:p>
          <a:p>
            <a:r>
              <a:rPr lang="de-DE" sz="1200" u="sng" strike="sng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S:\Projekte\RKI_nCoV-Lage\2.Themen\2.1.Epidemiologie\Nowcasting\Do-Files\pics\Surveillance\</a:t>
            </a:r>
          </a:p>
          <a:p>
            <a:r>
              <a:rPr lang="de-DE" dirty="0" smtClean="0"/>
              <a:t>S:\Projekte\RKI_nCoV-Lage\3.Kommunikation\3.7.Lageberichte\2020-05-13\Nowcast</a:t>
            </a:r>
          </a:p>
          <a:p>
            <a:r>
              <a:rPr lang="de-DE" dirty="0" smtClean="0"/>
              <a:t>Aus </a:t>
            </a:r>
            <a:r>
              <a:rPr lang="de-DE" dirty="0" err="1" smtClean="0"/>
              <a:t>Nowcasting</a:t>
            </a:r>
            <a:r>
              <a:rPr lang="de-DE" baseline="0" dirty="0" smtClean="0"/>
              <a:t> Bericht für Bundesländer kopieren (Nowcasting_BL.docx)</a:t>
            </a:r>
            <a:endParaRPr lang="de-DE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4780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Ordner Karten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6384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https://qap.ecdc.europa.eu/public/extensions/COVID-19/COVID-19.html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248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Nur Mittwochs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391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Nur Freitags https://www.destatis.de/DE/Presse/Pressemitteilungen/2020/05/PD20_194_12621.html?nn=209016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105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05.06.2020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05.06.2020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05.06.2020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05.06.2020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05.06.2020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05.06.2020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439" y="597446"/>
            <a:ext cx="8670471" cy="1292662"/>
          </a:xfrm>
          <a:solidFill>
            <a:srgbClr val="045AA6"/>
          </a:solidFill>
        </p:spPr>
        <p:txBody>
          <a:bodyPr/>
          <a:lstStyle/>
          <a:p>
            <a:r>
              <a:rPr lang="de-DE" sz="2800" dirty="0" smtClean="0">
                <a:solidFill>
                  <a:schemeClr val="bg1"/>
                </a:solidFill>
              </a:rPr>
              <a:t>COVID-19: 		Lage National, 05.06.2020</a:t>
            </a:r>
            <a:br>
              <a:rPr lang="de-DE" sz="2800" dirty="0" smtClean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/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 smtClean="0">
                <a:solidFill>
                  <a:schemeClr val="bg1"/>
                </a:solidFill>
              </a:rPr>
              <a:t>Informationen für den Krisenstab</a:t>
            </a:r>
            <a:endParaRPr lang="de-DE" sz="28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078861"/>
              </p:ext>
            </p:extLst>
          </p:nvPr>
        </p:nvGraphicFramePr>
        <p:xfrm>
          <a:off x="217439" y="2004786"/>
          <a:ext cx="8659861" cy="2646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238"/>
                <a:gridCol w="1308633"/>
                <a:gridCol w="1417559"/>
                <a:gridCol w="1621027"/>
                <a:gridCol w="2247404"/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Änderung zum Vortag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Inzidenz 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(Fälle/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100.000 </a:t>
                      </a:r>
                      <a:r>
                        <a:rPr lang="de-DE" sz="1800" b="1" dirty="0" err="1" smtClean="0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03.06.2020</a:t>
                      </a:r>
                    </a:p>
                    <a:p>
                      <a:pPr algn="l"/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Bestätigte 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183.271</a:t>
                      </a:r>
                      <a:endParaRPr lang="de-DE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+507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+0,28%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220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8.613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+32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+0,37%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10,4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Anteil 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4,7%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Genesene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ca. 168.500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401981"/>
              </p:ext>
            </p:extLst>
          </p:nvPr>
        </p:nvGraphicFramePr>
        <p:xfrm>
          <a:off x="265066" y="4824186"/>
          <a:ext cx="3087734" cy="1519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456"/>
                <a:gridCol w="630134"/>
                <a:gridCol w="1463144"/>
              </a:tblGrid>
              <a:tr h="673099"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DIVI</a:t>
                      </a:r>
                    </a:p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  <a:p>
                      <a:pPr algn="l"/>
                      <a:r>
                        <a:rPr lang="de-DE" sz="1200" b="1" dirty="0" smtClean="0">
                          <a:solidFill>
                            <a:schemeClr val="bg1"/>
                          </a:solidFill>
                        </a:rPr>
                        <a:t>03.06.2020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Änderung </a:t>
                      </a:r>
                    </a:p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zum Vortag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Aktuell ITS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-5</a:t>
                      </a:r>
                    </a:p>
                  </a:txBody>
                  <a:tcPr anchor="ctr"/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       Beatmet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Inhaltsplatzhalter 1"/>
          <p:cNvSpPr>
            <a:spLocks noGrp="1"/>
          </p:cNvSpPr>
          <p:nvPr>
            <p:ph sz="quarter" idx="13"/>
          </p:nvPr>
        </p:nvSpPr>
        <p:spPr>
          <a:xfrm>
            <a:off x="3885079" y="4076701"/>
            <a:ext cx="4782672" cy="236219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de-DE" sz="1600" b="1" dirty="0"/>
              <a:t>Schätzung der Reproduktionszahl (R)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1200" b="1" dirty="0"/>
              <a:t>(aus dem Lagebericht vom </a:t>
            </a:r>
            <a:r>
              <a:rPr lang="de-DE" sz="1200" b="1" dirty="0" smtClean="0"/>
              <a:t>04.06.2020</a:t>
            </a:r>
            <a:r>
              <a:rPr lang="de-DE" sz="1200" b="1" dirty="0"/>
              <a:t>)</a:t>
            </a:r>
          </a:p>
          <a:p>
            <a:r>
              <a:rPr lang="de-DE" sz="1200" b="1" dirty="0" smtClean="0">
                <a:solidFill>
                  <a:srgbClr val="045AA6"/>
                </a:solidFill>
              </a:rPr>
              <a:t>Schätzung der Reproduktionszahl (R):  </a:t>
            </a:r>
          </a:p>
          <a:p>
            <a:pPr lvl="1">
              <a:tabLst>
                <a:tab pos="1704975" algn="l"/>
              </a:tabLst>
            </a:pPr>
            <a:r>
              <a:rPr lang="de-DE" sz="1200" b="1" dirty="0" smtClean="0">
                <a:solidFill>
                  <a:srgbClr val="045AA6"/>
                </a:solidFill>
              </a:rPr>
              <a:t>04.06.2020: 		0,57 (95</a:t>
            </a:r>
            <a:r>
              <a:rPr lang="de-DE" sz="1200" b="1" dirty="0">
                <a:solidFill>
                  <a:srgbClr val="045AA6"/>
                </a:solidFill>
              </a:rPr>
              <a:t>%-</a:t>
            </a:r>
            <a:r>
              <a:rPr lang="de-DE" sz="1200" b="1" dirty="0" smtClean="0">
                <a:solidFill>
                  <a:srgbClr val="045AA6"/>
                </a:solidFill>
              </a:rPr>
              <a:t>Prädiktionsintervall: 0,46 – 0,58)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200" b="1" dirty="0" smtClean="0">
                <a:solidFill>
                  <a:srgbClr val="FF0000"/>
                </a:solidFill>
              </a:rPr>
              <a:t>05.06.2020:		0,68 (95</a:t>
            </a:r>
            <a:r>
              <a:rPr lang="de-DE" sz="1200" b="1" dirty="0">
                <a:solidFill>
                  <a:srgbClr val="FF0000"/>
                </a:solidFill>
              </a:rPr>
              <a:t>%-</a:t>
            </a:r>
            <a:r>
              <a:rPr lang="de-DE" sz="1200" b="1" dirty="0" smtClean="0">
                <a:solidFill>
                  <a:srgbClr val="FF0000"/>
                </a:solidFill>
              </a:rPr>
              <a:t>Prädiktionsintervall: 0, 56– 0,83)</a:t>
            </a:r>
            <a:endParaRPr lang="de-DE" sz="1100" dirty="0" smtClean="0"/>
          </a:p>
          <a:p>
            <a:pPr marL="914400" lvl="2" indent="0">
              <a:spcBef>
                <a:spcPts val="300"/>
              </a:spcBef>
              <a:buNone/>
            </a:pPr>
            <a:endParaRPr lang="de-DE" sz="1050" dirty="0" smtClean="0"/>
          </a:p>
          <a:p>
            <a:pPr>
              <a:spcBef>
                <a:spcPts val="600"/>
              </a:spcBef>
            </a:pPr>
            <a:r>
              <a:rPr lang="de-DE" sz="1200" b="1" dirty="0" smtClean="0">
                <a:solidFill>
                  <a:srgbClr val="045AA6"/>
                </a:solidFill>
              </a:rPr>
              <a:t>Schätzung eines stabileren R (7-Tage-R):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200" b="1" dirty="0" smtClean="0">
                <a:solidFill>
                  <a:srgbClr val="045AA6"/>
                </a:solidFill>
              </a:rPr>
              <a:t>04.06.2020: 		0,80 </a:t>
            </a:r>
            <a:r>
              <a:rPr lang="de-DE" sz="1200" b="1" dirty="0">
                <a:solidFill>
                  <a:srgbClr val="045AA6"/>
                </a:solidFill>
              </a:rPr>
              <a:t>(95%-</a:t>
            </a:r>
            <a:r>
              <a:rPr lang="de-DE" sz="1200" b="1" dirty="0" smtClean="0">
                <a:solidFill>
                  <a:srgbClr val="045AA6"/>
                </a:solidFill>
              </a:rPr>
              <a:t>Prädiktionsintervall</a:t>
            </a:r>
            <a:r>
              <a:rPr lang="de-DE" sz="1200" b="1" dirty="0">
                <a:solidFill>
                  <a:srgbClr val="045AA6"/>
                </a:solidFill>
              </a:rPr>
              <a:t>: </a:t>
            </a:r>
            <a:r>
              <a:rPr lang="de-DE" sz="1200" b="1" dirty="0" smtClean="0">
                <a:solidFill>
                  <a:srgbClr val="045AA6"/>
                </a:solidFill>
              </a:rPr>
              <a:t>0,74 – 0,86)</a:t>
            </a:r>
            <a:endParaRPr lang="de-DE" sz="1200" b="1" dirty="0">
              <a:solidFill>
                <a:srgbClr val="045AA6"/>
              </a:solidFill>
            </a:endParaRP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200" b="1" dirty="0" smtClean="0">
                <a:solidFill>
                  <a:srgbClr val="FF0000"/>
                </a:solidFill>
              </a:rPr>
              <a:t>05.06.2020:    	    0,83 </a:t>
            </a:r>
            <a:r>
              <a:rPr lang="de-DE" sz="1200" b="1" dirty="0">
                <a:solidFill>
                  <a:srgbClr val="FF0000"/>
                </a:solidFill>
              </a:rPr>
              <a:t>(95%- </a:t>
            </a:r>
            <a:r>
              <a:rPr lang="de-DE" sz="1200" b="1" dirty="0" smtClean="0">
                <a:solidFill>
                  <a:srgbClr val="FF0000"/>
                </a:solidFill>
              </a:rPr>
              <a:t>Prädiktionsintervall: 0,76 – 0,93)</a:t>
            </a:r>
            <a:endParaRPr lang="de-DE" sz="1400" dirty="0">
              <a:solidFill>
                <a:srgbClr val="FF0000"/>
              </a:solidFill>
            </a:endParaRPr>
          </a:p>
          <a:p>
            <a:pPr marL="742950" lvl="2" indent="-342900"/>
            <a:endParaRPr lang="de-DE" sz="1400" dirty="0"/>
          </a:p>
          <a:p>
            <a:pPr marL="742950" lvl="2" indent="-342900"/>
            <a:endParaRPr lang="de-DE" sz="1400" dirty="0" smtClean="0"/>
          </a:p>
          <a:p>
            <a:pPr lvl="2"/>
            <a:endParaRPr lang="de-DE" sz="1400" dirty="0"/>
          </a:p>
          <a:p>
            <a:pPr lvl="1"/>
            <a:endParaRPr lang="de-DE" sz="1600" dirty="0" smtClean="0"/>
          </a:p>
          <a:p>
            <a:pPr lvl="1"/>
            <a:endParaRPr lang="de-DE" sz="1600" dirty="0" smtClean="0"/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endParaRPr lang="de-DE" sz="1600" dirty="0"/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Level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transmission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295794"/>
              </p:ext>
            </p:extLst>
          </p:nvPr>
        </p:nvGraphicFramePr>
        <p:xfrm>
          <a:off x="457197" y="1097244"/>
          <a:ext cx="7669035" cy="5007750"/>
        </p:xfrm>
        <a:graphic>
          <a:graphicData uri="http://schemas.openxmlformats.org/drawingml/2006/table">
            <a:tbl>
              <a:tblPr firstRow="1" firstCol="1">
                <a:tableStyleId>{BC89EF96-8CEA-46FF-86C4-4CE0E7609802}</a:tableStyleId>
              </a:tblPr>
              <a:tblGrid>
                <a:gridCol w="1816876"/>
                <a:gridCol w="1250738"/>
                <a:gridCol w="1533807"/>
                <a:gridCol w="1533807"/>
                <a:gridCol w="1533807"/>
              </a:tblGrid>
              <a:tr h="50835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 smtClean="0">
                          <a:effectLst/>
                        </a:rPr>
                        <a:t>Bundesland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7" marR="9197" marT="91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 smtClean="0">
                          <a:effectLst/>
                        </a:rPr>
                        <a:t>Fälle gesamt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7" marR="9197" marT="91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 smtClean="0">
                          <a:effectLst/>
                        </a:rPr>
                        <a:t>Inzidenz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7" marR="9197" marT="91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 smtClean="0">
                          <a:effectLst/>
                        </a:rPr>
                        <a:t>Anzahl</a:t>
                      </a:r>
                      <a:r>
                        <a:rPr lang="de-DE" sz="1100" u="none" strike="noStrike" baseline="0" dirty="0" smtClean="0">
                          <a:effectLst/>
                        </a:rPr>
                        <a:t> Fälle mit Kontakt zu bestätigtem Fall oder Ausbruchs-ID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7" marR="9197" marT="9197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u="none" strike="noStrike" dirty="0" smtClean="0">
                          <a:effectLst/>
                        </a:rPr>
                        <a:t>Anteil </a:t>
                      </a:r>
                      <a:r>
                        <a:rPr lang="de-DE" sz="1100" u="none" strike="noStrike" baseline="0" dirty="0" smtClean="0">
                          <a:effectLst/>
                        </a:rPr>
                        <a:t>Fälle mit Kontakt zu bestätigtem Fall oder Ausbruchs-ID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7" marR="9197" marT="9197" marB="0" anchor="ctr"/>
                </a:tc>
              </a:tr>
              <a:tr h="26444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Baden-Württemberg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7" marR="9197" marT="9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406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173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43%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</a:tr>
              <a:tr h="26444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Bayern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7" marR="9197" marT="9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772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388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50%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</a:tr>
              <a:tr h="26444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Berlin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7" marR="9197" marT="9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182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123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68%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</a:tr>
              <a:tr h="26444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Brandenburg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7" marR="9197" marT="9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37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17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46%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</a:tr>
              <a:tr h="26444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Bremen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7" marR="9197" marT="9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84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28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33%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</a:tr>
              <a:tr h="26444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Hamburg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7" marR="9197" marT="9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24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10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42%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</a:tr>
              <a:tr h="26444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Hessen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7" marR="9197" marT="9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379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283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75%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</a:tr>
              <a:tr h="26444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Mecklenburg-Vorpommern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7" marR="9197" marT="9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10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100%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</a:tr>
              <a:tr h="26444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Niedersachsen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7" marR="9197" marT="9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417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286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69%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</a:tr>
              <a:tr h="26444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Nordrhein-Westfalen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7" marR="9197" marT="9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867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532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61%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</a:tr>
              <a:tr h="26444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Rheinland-Pfalz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7" marR="9197" marT="9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97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50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52%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</a:tr>
              <a:tr h="26444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Saarland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7" marR="9197" marT="9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21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3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14%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</a:tr>
              <a:tr h="26444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Sachsen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7" marR="9197" marT="9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107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41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38%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</a:tr>
              <a:tr h="26444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Sachsen-Anhalt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7" marR="9197" marT="9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15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7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47%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</a:tr>
              <a:tr h="26444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Schleswig-Holstein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7" marR="9197" marT="9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64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49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77%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</a:tr>
              <a:tr h="26444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Thüringen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7" marR="9197" marT="9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126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90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71%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</a:tr>
              <a:tr h="26444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smtClean="0">
                          <a:effectLst/>
                        </a:rPr>
                        <a:t>Gesamt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7" marR="9197" marT="9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3608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2090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58%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2059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7891670" cy="677108"/>
          </a:xfrm>
        </p:spPr>
        <p:txBody>
          <a:bodyPr/>
          <a:lstStyle/>
          <a:p>
            <a:r>
              <a:rPr lang="de-DE" dirty="0" smtClean="0"/>
              <a:t>ECDC-Karte nach </a:t>
            </a:r>
            <a:r>
              <a:rPr lang="de-DE" dirty="0"/>
              <a:t>R</a:t>
            </a:r>
            <a:r>
              <a:rPr lang="de-DE" dirty="0" smtClean="0"/>
              <a:t>egionen: „Level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community</a:t>
            </a:r>
            <a:r>
              <a:rPr lang="de-DE" dirty="0" smtClean="0"/>
              <a:t> </a:t>
            </a:r>
            <a:r>
              <a:rPr lang="de-DE" dirty="0" err="1" smtClean="0"/>
              <a:t>transmission</a:t>
            </a:r>
            <a:r>
              <a:rPr lang="de-DE" dirty="0" smtClean="0"/>
              <a:t>“, </a:t>
            </a:r>
            <a:r>
              <a:rPr lang="de-DE" dirty="0" err="1" smtClean="0"/>
              <a:t>week</a:t>
            </a:r>
            <a:r>
              <a:rPr lang="de-DE" dirty="0" smtClean="0"/>
              <a:t> 22, Stand 04.06.2020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05.06.2020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4" y="2289977"/>
            <a:ext cx="8974217" cy="27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150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Anzahl Labortestungen </a:t>
            </a:r>
            <a:r>
              <a:rPr lang="de-DE" sz="1400" dirty="0" smtClean="0"/>
              <a:t>(Datenstand 02.06.2020)</a:t>
            </a:r>
            <a:endParaRPr lang="de-DE" sz="1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91521" y="5653794"/>
            <a:ext cx="8342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In KW </a:t>
            </a:r>
            <a:r>
              <a:rPr lang="de-DE" sz="1400" dirty="0" smtClean="0"/>
              <a:t>22 </a:t>
            </a:r>
            <a:r>
              <a:rPr lang="de-DE" sz="1400" dirty="0"/>
              <a:t>gaben </a:t>
            </a:r>
            <a:r>
              <a:rPr lang="de-DE" sz="1400" dirty="0" smtClean="0"/>
              <a:t>24 </a:t>
            </a:r>
            <a:r>
              <a:rPr lang="de-DE" sz="1400" dirty="0"/>
              <a:t>Labore einen Rückstau von insgesamt </a:t>
            </a:r>
            <a:r>
              <a:rPr lang="de-DE" sz="1400" dirty="0" smtClean="0"/>
              <a:t>1295 abzuarbeitenden </a:t>
            </a:r>
            <a:r>
              <a:rPr lang="de-DE" sz="1400" dirty="0"/>
              <a:t>Proben an. </a:t>
            </a:r>
            <a:r>
              <a:rPr lang="de-DE" sz="1400" dirty="0" smtClean="0"/>
              <a:t>26 </a:t>
            </a:r>
            <a:r>
              <a:rPr lang="de-DE" sz="1400" dirty="0"/>
              <a:t>Labore nannten Lieferschwierigkeiten für Reagenzien.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453570"/>
              </p:ext>
            </p:extLst>
          </p:nvPr>
        </p:nvGraphicFramePr>
        <p:xfrm>
          <a:off x="45307" y="1676352"/>
          <a:ext cx="4517666" cy="3683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1450"/>
                <a:gridCol w="761829"/>
                <a:gridCol w="760272"/>
                <a:gridCol w="683812"/>
                <a:gridCol w="930303"/>
              </a:tblGrid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KW* 2020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Anzahl Testungen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Positiv getestet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Positiven-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rate (%)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Anzahl übermittelnde Labore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Bis einschließlich 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124.716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3.892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3,1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90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127.457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7.582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5,9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114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348.619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23.820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6,8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152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361.515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31.414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8,7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151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408.348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36.885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9,0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154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380.197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30.791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8,1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164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331.902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22.082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6,7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168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363.890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18.083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5,0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178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326.788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12.608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3,9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175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403.875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10.755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2,7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182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20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432.666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7.233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1,7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182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21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346.470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5.121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1,5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174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22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392.437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4.107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1,0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169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Summe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4.348.880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214.373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4,9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418495"/>
              </p:ext>
            </p:extLst>
          </p:nvPr>
        </p:nvGraphicFramePr>
        <p:xfrm>
          <a:off x="4649341" y="1700032"/>
          <a:ext cx="4204948" cy="3649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0144"/>
                <a:gridCol w="724277"/>
                <a:gridCol w="841973"/>
                <a:gridCol w="1448554"/>
              </a:tblGrid>
              <a:tr h="858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KW*, für die die Angabe prognostisch erfolgt ist: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Anzahl </a:t>
                      </a:r>
                      <a:r>
                        <a:rPr lang="de-DE" sz="1000" dirty="0" err="1" smtClean="0">
                          <a:effectLst/>
                        </a:rPr>
                        <a:t>übermit-telnde</a:t>
                      </a:r>
                      <a:r>
                        <a:rPr lang="de-DE" sz="1000" dirty="0" smtClean="0">
                          <a:effectLst/>
                        </a:rPr>
                        <a:t> </a:t>
                      </a:r>
                      <a:r>
                        <a:rPr lang="de-DE" sz="1000" dirty="0">
                          <a:effectLst/>
                        </a:rPr>
                        <a:t>Labore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err="1" smtClean="0">
                          <a:effectLst/>
                        </a:rPr>
                        <a:t>Testkapa-zität</a:t>
                      </a:r>
                      <a:r>
                        <a:rPr lang="de-DE" sz="1000" dirty="0" smtClean="0">
                          <a:effectLst/>
                        </a:rPr>
                        <a:t> </a:t>
                      </a:r>
                      <a:r>
                        <a:rPr lang="de-DE" sz="1000" dirty="0">
                          <a:effectLst/>
                        </a:rPr>
                        <a:t>pro Tag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Neu ab KW15: wöchentliche Kapazität anhand von Wochenarbeitstagen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7.115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93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31.010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111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64.725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113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103.515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132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116.655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112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123.304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730.156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126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136.064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818.426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133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141.815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860.494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137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153.698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964.962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134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157.150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1.038.223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136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159.418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1.050.676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143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156.824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1.017.179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137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161.911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1.083.345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54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3590" y="454157"/>
            <a:ext cx="8092592" cy="338554"/>
          </a:xfrm>
        </p:spPr>
        <p:txBody>
          <a:bodyPr/>
          <a:lstStyle/>
          <a:p>
            <a:r>
              <a:rPr lang="de-DE" dirty="0"/>
              <a:t>Wöchentliche Sterbefallzahlen in </a:t>
            </a:r>
            <a:r>
              <a:rPr lang="de-DE" dirty="0" smtClean="0"/>
              <a:t>Deutschland (29.05.2020)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7" name="Inhaltsplatzhalter 6"/>
          <p:cNvPicPr>
            <a:picLocks noGrp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25" y="1228726"/>
            <a:ext cx="5193524" cy="3650348"/>
          </a:xfrm>
          <a:prstGeom prst="rect">
            <a:avLst/>
          </a:prstGeom>
          <a:noFill/>
        </p:spPr>
      </p:pic>
      <p:sp>
        <p:nvSpPr>
          <p:cNvPr id="8" name="Rechteck 7"/>
          <p:cNvSpPr/>
          <p:nvPr/>
        </p:nvSpPr>
        <p:spPr>
          <a:xfrm>
            <a:off x="633941" y="4879074"/>
            <a:ext cx="51244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/>
              <a:t>Quellen: Statistisches Bundesamt, Robert Koch-Institut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36376" y="5292208"/>
            <a:ext cx="8746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Sterbefallzahlen im April 2020 </a:t>
            </a:r>
            <a:r>
              <a:rPr lang="de-DE" b="1" dirty="0" smtClean="0"/>
              <a:t>: mind. 82.200; 8% über dem Durchschnitt der Vorjahre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KW18: 17.312 Todesfälle (-799 zur Vorwoche)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684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22249" y="451217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Fälle und Todesfälle pro Bundesland </a:t>
            </a:r>
            <a:r>
              <a:rPr lang="de-DE" sz="1400" dirty="0" smtClean="0">
                <a:solidFill>
                  <a:schemeClr val="bg1"/>
                </a:solidFill>
              </a:rPr>
              <a:t>(Datenstand: 03.06.2020. 00:00)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05.06.2020</a:t>
            </a:r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314549"/>
              </p:ext>
            </p:extLst>
          </p:nvPr>
        </p:nvGraphicFramePr>
        <p:xfrm>
          <a:off x="222249" y="950887"/>
          <a:ext cx="8327543" cy="5088710"/>
        </p:xfrm>
        <a:graphic>
          <a:graphicData uri="http://schemas.openxmlformats.org/drawingml/2006/table">
            <a:tbl>
              <a:tblPr/>
              <a:tblGrid>
                <a:gridCol w="1744242"/>
                <a:gridCol w="1065926"/>
                <a:gridCol w="811557"/>
                <a:gridCol w="1247617"/>
                <a:gridCol w="935713"/>
                <a:gridCol w="872121"/>
                <a:gridCol w="790359"/>
                <a:gridCol w="860008"/>
              </a:tblGrid>
              <a:tr h="61923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Bundesland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kumulativ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Differenz Vortag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kumulativ/ 100.000 </a:t>
                      </a:r>
                      <a:r>
                        <a:rPr lang="de-DE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Einw</a:t>
                      </a:r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in den letzten 7 Tagen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7-Tage-Inzidenz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Todesfälle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Todesfälle/ 100.000 Einw.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5026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Baden-Württemberg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34.870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026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Bayern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47.268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26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Berlin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6.946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026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Brandenburg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26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Bremen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026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Hamburg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26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Hessen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10.163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41563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Mecklenburg-Vorpommern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26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Niedersachsen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12.277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026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Nordrhein-Westfalen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38.439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26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Rheinland-Pfalz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6.732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026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Saarland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26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026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Sachsen-Anhalt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26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Schleswig-Holstein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026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Thüringen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26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Gesamt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183.271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8.613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830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9" y="709114"/>
            <a:ext cx="8092593" cy="53022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3" y="481254"/>
            <a:ext cx="7816157" cy="630942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err="1" smtClean="0">
                <a:solidFill>
                  <a:schemeClr val="bg1"/>
                </a:solidFill>
              </a:rPr>
              <a:t>Nowcasting</a:t>
            </a:r>
            <a:r>
              <a:rPr lang="de-DE" sz="2000" dirty="0" smtClean="0">
                <a:solidFill>
                  <a:schemeClr val="bg1"/>
                </a:solidFill>
              </a:rPr>
              <a:t>  - Schätzung der Reproduktionszahl (R) </a:t>
            </a:r>
          </a:p>
          <a:p>
            <a:pPr>
              <a:spcBef>
                <a:spcPts val="600"/>
              </a:spcBef>
            </a:pPr>
            <a:r>
              <a:rPr lang="de-DE" sz="1600" dirty="0" smtClean="0">
                <a:solidFill>
                  <a:schemeClr val="bg1"/>
                </a:solidFill>
              </a:rPr>
              <a:t>(aus dem Bericht an die Bundesländer vom 04.06.2020)</a:t>
            </a:r>
            <a:endParaRPr lang="de-DE" sz="1600" dirty="0">
              <a:solidFill>
                <a:schemeClr val="bg1"/>
              </a:solidFill>
            </a:endParaRPr>
          </a:p>
        </p:txBody>
      </p:sp>
      <p:pic>
        <p:nvPicPr>
          <p:cNvPr id="11" name="Pic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7199" y="1638989"/>
            <a:ext cx="7653131" cy="4178311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709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3" y="327365"/>
            <a:ext cx="7816157" cy="307777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7-Tages-Inzidenz nach Meldedatum bundesweit</a:t>
            </a:r>
            <a:endParaRPr lang="de-DE" sz="1600" dirty="0">
              <a:solidFill>
                <a:schemeClr val="bg1"/>
              </a:solidFill>
            </a:endParaRPr>
          </a:p>
        </p:txBody>
      </p:sp>
      <p:graphicFrame>
        <p:nvGraphicFramePr>
          <p:cNvPr id="10" name="Diagram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5313214"/>
              </p:ext>
            </p:extLst>
          </p:nvPr>
        </p:nvGraphicFramePr>
        <p:xfrm>
          <a:off x="236763" y="1352550"/>
          <a:ext cx="8459562" cy="4570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1774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05.06.2020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66413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Geografische Verteilung in Deutschland: 7-Tage-Inzidenz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9" y="1482261"/>
            <a:ext cx="7162891" cy="5064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203828"/>
              </p:ext>
            </p:extLst>
          </p:nvPr>
        </p:nvGraphicFramePr>
        <p:xfrm>
          <a:off x="236765" y="448669"/>
          <a:ext cx="6784521" cy="115058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301958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2158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971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&gt;25-50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4566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&gt;50-100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03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100-500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339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>
            <a:spLocks noGrp="1"/>
          </p:cNvSpPr>
          <p:nvPr>
            <p:ph type="title"/>
          </p:nvPr>
        </p:nvSpPr>
        <p:spPr>
          <a:xfrm>
            <a:off x="457200" y="354142"/>
            <a:ext cx="8092592" cy="338554"/>
          </a:xfrm>
        </p:spPr>
        <p:txBody>
          <a:bodyPr/>
          <a:lstStyle/>
          <a:p>
            <a:r>
              <a:rPr lang="de-DE" dirty="0" smtClean="0"/>
              <a:t>Wochenvergleich Aktuelle/Vorwoche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55" y="953422"/>
            <a:ext cx="8018162" cy="566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06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5615"/>
            <a:ext cx="8552706" cy="6047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33042" y="100062"/>
            <a:ext cx="5735022" cy="615553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Landkreise mit 7-Tage-Inzidenzen </a:t>
            </a:r>
            <a:r>
              <a:rPr lang="de-DE" sz="2000" dirty="0" smtClean="0">
                <a:solidFill>
                  <a:schemeClr val="bg1"/>
                </a:solidFill>
              </a:rPr>
              <a:t>mit</a:t>
            </a:r>
            <a:br>
              <a:rPr lang="de-DE" sz="2000" dirty="0" smtClean="0">
                <a:solidFill>
                  <a:schemeClr val="bg1"/>
                </a:solidFill>
              </a:rPr>
            </a:br>
            <a:r>
              <a:rPr lang="de-DE" sz="2000" dirty="0" smtClean="0">
                <a:solidFill>
                  <a:schemeClr val="bg1"/>
                </a:solidFill>
              </a:rPr>
              <a:t>&gt;50 bzw. &gt;35 Fälle </a:t>
            </a:r>
            <a:r>
              <a:rPr lang="de-DE" sz="2000" dirty="0">
                <a:solidFill>
                  <a:schemeClr val="bg1"/>
                </a:solidFill>
              </a:rPr>
              <a:t>pro 100.000 </a:t>
            </a:r>
            <a:r>
              <a:rPr lang="de-DE" sz="2000" dirty="0" smtClean="0">
                <a:solidFill>
                  <a:schemeClr val="bg1"/>
                </a:solidFill>
              </a:rPr>
              <a:t>Einwohner</a:t>
            </a:r>
            <a:endParaRPr lang="de-DE" sz="2000" dirty="0">
              <a:solidFill>
                <a:schemeClr val="bg1"/>
              </a:solidFill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560472"/>
              </p:ext>
            </p:extLst>
          </p:nvPr>
        </p:nvGraphicFramePr>
        <p:xfrm>
          <a:off x="3799274" y="4847296"/>
          <a:ext cx="5599167" cy="1281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kument" r:id="rId5" imgW="5989776" imgH="1374266" progId="Word.Document.12">
                  <p:embed/>
                </p:oleObj>
              </mc:Choice>
              <mc:Fallback>
                <p:oleObj name="Dokument" r:id="rId5" imgW="5989776" imgH="13742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99274" y="4847296"/>
                        <a:ext cx="5599167" cy="12818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704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05.06.2020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1072" y="503309"/>
            <a:ext cx="7088403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Aktuelle Ausbrüche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41072" y="909927"/>
            <a:ext cx="8574303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u="sng" dirty="0" smtClean="0"/>
              <a:t>Pfingstgemeinde-Bremerhaven (Quelle GA Bremen)</a:t>
            </a:r>
          </a:p>
          <a:p>
            <a:r>
              <a:rPr lang="de-DE" sz="1050" b="1" dirty="0" smtClean="0"/>
              <a:t>(Datenstand 02.06.2020)</a:t>
            </a:r>
            <a:endParaRPr lang="de-DE" sz="105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58 mit Zuordnung zum Cluster einer evangelischen Kirchengemeinde, Altersspanne 12-80 Jahre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2 positive Personen im LK </a:t>
            </a:r>
            <a:r>
              <a:rPr lang="de-DE" sz="1400" dirty="0" err="1" smtClean="0"/>
              <a:t>Cux</a:t>
            </a:r>
            <a:r>
              <a:rPr lang="de-DE" sz="1400" dirty="0" smtClean="0"/>
              <a:t> hospitalisiert (Stand (30.05))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Ansteckung wahrscheinlich eher im sozialen und familiären Kontext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Für 70 Kontaktpersonen wurde Quarantäne ausgesprochen, Gottesdienste zunächst für 2 Wochen abgesagt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Koordination mit LK Cuxhaven zur Clusterbearbeitung läuft, zuständige Stellen und Kliniken sind informiert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Schließung einer Schule als Konsequenz; weitere Schulöffnungen gestoppt</a:t>
            </a:r>
          </a:p>
          <a:p>
            <a:pPr>
              <a:spcBef>
                <a:spcPts val="600"/>
              </a:spcBef>
            </a:pPr>
            <a:r>
              <a:rPr lang="de-DE" sz="1400" b="1" u="sng" dirty="0"/>
              <a:t>Familienfeier </a:t>
            </a:r>
            <a:r>
              <a:rPr lang="de-DE" sz="1400" b="1" u="sng" dirty="0" smtClean="0"/>
              <a:t>Bremerhaven</a:t>
            </a:r>
          </a:p>
          <a:p>
            <a:r>
              <a:rPr lang="de-DE" sz="1200" b="1" u="sng" dirty="0" smtClean="0"/>
              <a:t>(</a:t>
            </a:r>
            <a:r>
              <a:rPr lang="de-DE" sz="1200" b="1" dirty="0" smtClean="0"/>
              <a:t>Datenstand </a:t>
            </a:r>
            <a:r>
              <a:rPr lang="de-DE" sz="1200" b="1" dirty="0"/>
              <a:t>02.06.2020)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11 </a:t>
            </a:r>
            <a:r>
              <a:rPr lang="de-DE" sz="1400" dirty="0"/>
              <a:t>mit Zuordnung zum Cluster </a:t>
            </a:r>
            <a:r>
              <a:rPr lang="de-DE" sz="1400" dirty="0" smtClean="0"/>
              <a:t>nach einer Familienfeier (Zuckerfest)</a:t>
            </a:r>
          </a:p>
          <a:p>
            <a:pPr>
              <a:spcBef>
                <a:spcPts val="600"/>
              </a:spcBef>
            </a:pPr>
            <a:r>
              <a:rPr lang="de-DE" sz="1400" b="1" u="sng" dirty="0" err="1" smtClean="0"/>
              <a:t>Glaubensgemeinschft</a:t>
            </a:r>
            <a:r>
              <a:rPr lang="de-DE" sz="1400" b="1" u="sng" dirty="0" smtClean="0"/>
              <a:t> Berlin  (Quelle </a:t>
            </a:r>
            <a:r>
              <a:rPr lang="de-DE" sz="1400" b="1" u="sng" dirty="0" err="1" smtClean="0"/>
              <a:t>EpiLag</a:t>
            </a:r>
            <a:r>
              <a:rPr lang="de-DE" sz="1400" b="1" u="sng" dirty="0" smtClean="0"/>
              <a:t>)</a:t>
            </a:r>
          </a:p>
          <a:p>
            <a:r>
              <a:rPr lang="de-DE" sz="1050" b="1" dirty="0" smtClean="0"/>
              <a:t>(</a:t>
            </a:r>
            <a:r>
              <a:rPr lang="de-DE" sz="1050" b="1" dirty="0"/>
              <a:t>Datenstand: </a:t>
            </a:r>
            <a:r>
              <a:rPr lang="de-DE" sz="1050" b="1" dirty="0" smtClean="0"/>
              <a:t>02.06.2020</a:t>
            </a:r>
            <a:r>
              <a:rPr lang="de-DE" sz="1050" b="1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22 Fälle in Zeugen-Jehovas naherstehender rumänischer Gemeinschaft, aus mehreren Bezirken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Gottesdienste  laut Angaben der </a:t>
            </a:r>
            <a:r>
              <a:rPr lang="de-DE" sz="1400" dirty="0"/>
              <a:t>G</a:t>
            </a:r>
            <a:r>
              <a:rPr lang="de-DE" sz="1400" dirty="0" smtClean="0"/>
              <a:t>emeinschaft seit Ende März abgesagt, Sprachbarrieren, schwer zu befragen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Übertragungen am 17.05.2020 (Treffen der Glaubensgemeinschaft ) und 17.05.2020 (privates Treffen)</a:t>
            </a:r>
          </a:p>
          <a:p>
            <a:pPr>
              <a:spcBef>
                <a:spcPts val="600"/>
              </a:spcBef>
            </a:pPr>
            <a:r>
              <a:rPr lang="de-DE" sz="1400" b="1" u="sng" dirty="0" smtClean="0"/>
              <a:t>Familienfeiern in Göttingen (Quelle GA Göttingen)</a:t>
            </a:r>
          </a:p>
          <a:p>
            <a:r>
              <a:rPr lang="de-DE" sz="1100" b="1" u="sng" dirty="0"/>
              <a:t>(</a:t>
            </a:r>
            <a:r>
              <a:rPr lang="de-DE" sz="1100" b="1" dirty="0"/>
              <a:t>Datenstand </a:t>
            </a:r>
            <a:r>
              <a:rPr lang="de-DE" sz="1100" b="1" dirty="0" smtClean="0"/>
              <a:t>04.06.2020</a:t>
            </a:r>
            <a:r>
              <a:rPr lang="de-DE" sz="1100" b="1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Im Rahmen des Zuckerfests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120 </a:t>
            </a:r>
            <a:r>
              <a:rPr lang="de-DE" sz="1400" dirty="0"/>
              <a:t>Erkrankte, 102 SK und 18 </a:t>
            </a:r>
            <a:r>
              <a:rPr lang="de-DE" sz="1400" dirty="0" smtClean="0"/>
              <a:t>LK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3 Personen hospitalisiert, 1 beatmet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49/57 getesteten Kinder positiv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Umfangreiche Schul- und KiTa-Schließungen</a:t>
            </a:r>
            <a:endParaRPr lang="de-DE" sz="1400" dirty="0"/>
          </a:p>
          <a:p>
            <a:endParaRPr lang="de-DE" sz="1400" dirty="0"/>
          </a:p>
          <a:p>
            <a:endParaRPr lang="de-DE" sz="1600" b="1" u="sng" dirty="0"/>
          </a:p>
          <a:p>
            <a:endParaRPr lang="de-DE" sz="1600" dirty="0"/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97179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05.06.2020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1072" y="503309"/>
            <a:ext cx="7088403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Aktuelle Ausbrüche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41072" y="909927"/>
            <a:ext cx="8574303" cy="487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400" dirty="0"/>
          </a:p>
          <a:p>
            <a:r>
              <a:rPr lang="de-DE" sz="1400" b="1" u="sng" dirty="0" smtClean="0"/>
              <a:t>Seniorenresidenz in LK Sonneberg (Quelle Sofortmeldung GA)</a:t>
            </a:r>
          </a:p>
          <a:p>
            <a:r>
              <a:rPr lang="de-DE" sz="1050" b="1" dirty="0"/>
              <a:t>(Datenstand: 31.05.2020)</a:t>
            </a:r>
            <a:endParaRPr lang="de-DE" sz="105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19 Fälle (13 Bewohner, 6 Mitarbeiter), insgesamt 81 Bewohner im Heim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Vermutliche Übertragung durch infizierten Mitarbeiter</a:t>
            </a:r>
          </a:p>
          <a:p>
            <a:endParaRPr lang="de-DE" sz="1400" dirty="0"/>
          </a:p>
          <a:p>
            <a:r>
              <a:rPr lang="de-DE" sz="1400" b="1" u="sng" dirty="0"/>
              <a:t>Verschiedene Ausbrüche in </a:t>
            </a:r>
            <a:r>
              <a:rPr lang="de-DE" sz="1400" b="1" u="sng" dirty="0" smtClean="0"/>
              <a:t>Logistikzentren, </a:t>
            </a:r>
            <a:r>
              <a:rPr lang="de-DE" sz="1400" b="1" u="sng" dirty="0"/>
              <a:t>z.B.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Amazon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Winsen/Luhe - 68/1.800 Mitarbeitern positiv getestet (seit 16.03.)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Bad Hersfeld (17 SARS-CoV-2-postive MA (insg. 2.700 MA) – Maskenpflicht eingeführt (Stand 01.06.2020)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DPD – LK Heinsberg , 82/400 MA positiv getestet  Fälle bis 18.05.2020.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DPD –Duisburg 7/400 getesteten MA (insg. 1000) positiv (Stand 2.6.2020)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UPS </a:t>
            </a:r>
            <a:r>
              <a:rPr lang="de-DE" sz="1400" dirty="0" smtClean="0"/>
              <a:t>– Langenhagen seit 14.5.2020 47/1000 Mitarbeitern, 25 Kontaktpersonen SARS-CoV-2-positiv</a:t>
            </a:r>
          </a:p>
          <a:p>
            <a:endParaRPr lang="de-DE" sz="1400" b="1" u="sng" dirty="0" smtClean="0"/>
          </a:p>
          <a:p>
            <a:r>
              <a:rPr lang="de-DE" sz="1400" b="1" u="sng" dirty="0" smtClean="0"/>
              <a:t>Mehrere kleinere Ausbrüche (Quelle Presse &amp; GA Meldungen)</a:t>
            </a:r>
            <a:endParaRPr lang="de-DE" sz="14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Mainz Kita, Status 31.05.: 1 positiver Fall, 30 Personen Quarantäne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Gera Altenheim, Status 30.05: 6 Fälle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Gütersloh Fleischverarbeitung, Status 29.05: 26 Fälle, größere </a:t>
            </a:r>
            <a:r>
              <a:rPr lang="de-DE" sz="1400" dirty="0" err="1" smtClean="0"/>
              <a:t>Abstrichaktion</a:t>
            </a:r>
            <a:r>
              <a:rPr lang="de-DE" sz="1400" dirty="0" smtClean="0"/>
              <a:t> in KW 23, mehrere Tausend Mitarbeiter auch aus benachbarten Kreisen und NI, durch Screenings erkannt</a:t>
            </a:r>
            <a:endParaRPr lang="de-DE" sz="1400" dirty="0"/>
          </a:p>
          <a:p>
            <a:endParaRPr lang="de-DE" sz="1600" b="1" u="sng" dirty="0"/>
          </a:p>
          <a:p>
            <a:endParaRPr lang="de-DE" sz="1600" dirty="0"/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993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1144</Words>
  <Application>Microsoft Office PowerPoint</Application>
  <PresentationFormat>Bildschirmpräsentation (4:3)</PresentationFormat>
  <Paragraphs>537</Paragraphs>
  <Slides>13</Slides>
  <Notes>9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5" baseType="lpstr">
      <vt:lpstr>Office-Design</vt:lpstr>
      <vt:lpstr>Dokument</vt:lpstr>
      <vt:lpstr>COVID-19:   Lage National, 05.06.2020  Informationen für den Krisenstab</vt:lpstr>
      <vt:lpstr>PowerPoint-Präsentation</vt:lpstr>
      <vt:lpstr>PowerPoint-Präsentation</vt:lpstr>
      <vt:lpstr>PowerPoint-Präsentation</vt:lpstr>
      <vt:lpstr>PowerPoint-Präsentation</vt:lpstr>
      <vt:lpstr>Wochenvergleich Aktuelle/Vorwoche</vt:lpstr>
      <vt:lpstr>PowerPoint-Präsentation</vt:lpstr>
      <vt:lpstr>Aktuelle Ausbrüche</vt:lpstr>
      <vt:lpstr>Aktuelle Ausbrüche</vt:lpstr>
      <vt:lpstr>Level of transmission</vt:lpstr>
      <vt:lpstr>ECDC-Karte nach Regionen: „Level of community transmission“, week 22, Stand 04.06.2020</vt:lpstr>
      <vt:lpstr>Anzahl Labortestungen (Datenstand 02.06.2020)</vt:lpstr>
      <vt:lpstr>Wöchentliche Sterbefallzahlen in Deutschland (29.05.2020)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Rexroth, Ute</cp:lastModifiedBy>
  <cp:revision>1894</cp:revision>
  <cp:lastPrinted>2020-06-05T05:51:09Z</cp:lastPrinted>
  <dcterms:created xsi:type="dcterms:W3CDTF">2015-11-02T12:29:13Z</dcterms:created>
  <dcterms:modified xsi:type="dcterms:W3CDTF">2020-06-05T14:12:39Z</dcterms:modified>
</cp:coreProperties>
</file>