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48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00DD5-0631-4CE0-9419-57188FDDFF1E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04EDE-6E05-4243-BE00-2AB8537E30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28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Effizienz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6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4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16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90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49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079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3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74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7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140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06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58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43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A59A9-60B5-42B5-B174-1472B01EF607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33A1B-53D2-4172-9AD9-7C0181321D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73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400" dirty="0" smtClean="0"/>
              <a:t>7-Tages-Inzidenz pro 100.000 Einwohner</a:t>
            </a:r>
            <a:endParaRPr lang="de-DE" sz="24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>
                <a:solidFill>
                  <a:prstClr val="black"/>
                </a:solidFill>
              </a:rPr>
              <a:t>07.06.2020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2" y="1997736"/>
            <a:ext cx="8982236" cy="385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11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6" y="188640"/>
            <a:ext cx="5589522" cy="1143000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marL="285750" lvl="0" indent="-285750" algn="l">
              <a:spcBef>
                <a:spcPts val="0"/>
              </a:spcBef>
            </a:pPr>
            <a:r>
              <a:rPr lang="de-DE" sz="4000" b="1" dirty="0" smtClean="0"/>
              <a:t>Süd-Korea </a:t>
            </a:r>
            <a:r>
              <a:rPr lang="de-DE" sz="2400" b="1" dirty="0" smtClean="0"/>
              <a:t>(Datenstand</a:t>
            </a:r>
            <a:r>
              <a:rPr lang="de-DE" sz="2400" b="1" smtClean="0"/>
              <a:t>: 06.06.2020)</a:t>
            </a:r>
            <a:r>
              <a:rPr lang="de-DE" sz="4000" b="1"/>
              <a:t/>
            </a:r>
            <a:br>
              <a:rPr lang="de-DE" sz="4000" b="1"/>
            </a:br>
            <a:r>
              <a:rPr lang="de-DE" sz="1800" smtClean="0">
                <a:solidFill>
                  <a:prstClr val="black"/>
                </a:solidFill>
                <a:ea typeface="+mn-ea"/>
                <a:cs typeface="+mn-cs"/>
              </a:rPr>
              <a:t>11.776 Fälle (22,7 </a:t>
            </a:r>
            <a:r>
              <a:rPr lang="de-DE" sz="1800">
                <a:solidFill>
                  <a:prstClr val="black"/>
                </a:solidFill>
                <a:ea typeface="+mn-ea"/>
                <a:cs typeface="+mn-cs"/>
              </a:rPr>
              <a:t>pro 100.00 </a:t>
            </a:r>
            <a:r>
              <a:rPr lang="de-DE" sz="1800" smtClean="0">
                <a:solidFill>
                  <a:prstClr val="black"/>
                </a:solidFill>
                <a:ea typeface="+mn-ea"/>
                <a:cs typeface="+mn-cs"/>
              </a:rPr>
              <a:t>EW); </a:t>
            </a:r>
            <a:r>
              <a:rPr lang="de-DE" sz="1800">
                <a:solidFill>
                  <a:prstClr val="black"/>
                </a:solidFill>
                <a:ea typeface="+mn-ea"/>
                <a:cs typeface="+mn-cs"/>
              </a:rPr>
              <a:t>273 Todesfälle (2,3</a:t>
            </a:r>
            <a:r>
              <a:rPr lang="de-DE" sz="1800" smtClean="0">
                <a:solidFill>
                  <a:prstClr val="black"/>
                </a:solidFill>
                <a:ea typeface="+mn-ea"/>
                <a:cs typeface="+mn-cs"/>
              </a:rPr>
              <a:t>%)</a:t>
            </a:r>
            <a:endParaRPr lang="de-DE" sz="4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71382"/>
            <a:ext cx="7711152" cy="22699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35496" y="1484798"/>
            <a:ext cx="561662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prstClr val="black"/>
                </a:solidFill>
              </a:rPr>
              <a:t>57 neue gemeldete Fälle, davon</a:t>
            </a:r>
            <a:endParaRPr lang="de-DE" sz="2000" b="1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b="1" u="sng" dirty="0">
                <a:solidFill>
                  <a:prstClr val="black"/>
                </a:solidFill>
              </a:rPr>
              <a:t>27 (47%) </a:t>
            </a:r>
            <a:r>
              <a:rPr lang="de-DE" b="1" u="sng" dirty="0">
                <a:solidFill>
                  <a:prstClr val="black"/>
                </a:solidFill>
              </a:rPr>
              <a:t>Fälle in Seoul</a:t>
            </a:r>
            <a:r>
              <a:rPr lang="de-DE" dirty="0">
                <a:solidFill>
                  <a:prstClr val="black"/>
                </a:solidFill>
              </a:rPr>
              <a:t>: Die meisten der neuen Fälle sind verbunden mit </a:t>
            </a:r>
            <a:r>
              <a:rPr lang="de-DE" dirty="0">
                <a:solidFill>
                  <a:prstClr val="black"/>
                </a:solidFill>
              </a:rPr>
              <a:t>Nachtclubs </a:t>
            </a:r>
            <a:r>
              <a:rPr lang="de-DE" dirty="0">
                <a:solidFill>
                  <a:prstClr val="black"/>
                </a:solidFill>
              </a:rPr>
              <a:t>in </a:t>
            </a:r>
            <a:r>
              <a:rPr lang="de-DE" dirty="0" err="1">
                <a:solidFill>
                  <a:prstClr val="black"/>
                </a:solidFill>
              </a:rPr>
              <a:t>Itaewon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District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>
                <a:solidFill>
                  <a:prstClr val="black"/>
                </a:solidFill>
                <a:sym typeface="Wingdings" panose="05000000000000000000" pitchFamily="2" charset="2"/>
              </a:rPr>
              <a:t> ab Samstag Nachtclubs, </a:t>
            </a:r>
            <a:r>
              <a:rPr lang="de-DE" dirty="0">
                <a:solidFill>
                  <a:prstClr val="black"/>
                </a:solidFill>
                <a:sym typeface="Wingdings" panose="05000000000000000000" pitchFamily="2" charset="2"/>
              </a:rPr>
              <a:t>B</a:t>
            </a:r>
            <a:r>
              <a:rPr lang="de-DE" dirty="0">
                <a:solidFill>
                  <a:prstClr val="black"/>
                </a:solidFill>
                <a:sym typeface="Wingdings" panose="05000000000000000000" pitchFamily="2" charset="2"/>
              </a:rPr>
              <a:t>ars </a:t>
            </a:r>
            <a:r>
              <a:rPr lang="de-DE" dirty="0">
                <a:solidFill>
                  <a:prstClr val="black"/>
                </a:solidFill>
                <a:sym typeface="Wingdings" panose="05000000000000000000" pitchFamily="2" charset="2"/>
              </a:rPr>
              <a:t>und Diskotheken mit sofortiger Wirkung auf unbestimmte Zeit zu schließen</a:t>
            </a:r>
            <a:r>
              <a:rPr lang="de-DE" dirty="0">
                <a:solidFill>
                  <a:prstClr val="black"/>
                </a:solidFill>
                <a:sym typeface="Wingdings" panose="05000000000000000000" pitchFamily="2" charset="2"/>
              </a:rPr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de-DE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b="1" u="sng" dirty="0">
                <a:solidFill>
                  <a:prstClr val="black"/>
                </a:solidFill>
                <a:sym typeface="Wingdings" panose="05000000000000000000" pitchFamily="2" charset="2"/>
              </a:rPr>
              <a:t>19 (33%) Fälle in </a:t>
            </a:r>
            <a:r>
              <a:rPr lang="de-DE" b="1" u="sng" dirty="0" err="1">
                <a:solidFill>
                  <a:prstClr val="black"/>
                </a:solidFill>
                <a:sym typeface="Wingdings" panose="05000000000000000000" pitchFamily="2" charset="2"/>
              </a:rPr>
              <a:t>Gyeonggi</a:t>
            </a:r>
            <a:r>
              <a:rPr lang="de-DE" b="1" u="sng" dirty="0">
                <a:solidFill>
                  <a:prstClr val="black"/>
                </a:solidFill>
                <a:sym typeface="Wingdings" panose="05000000000000000000" pitchFamily="2" charset="2"/>
              </a:rPr>
              <a:t>-do</a:t>
            </a:r>
            <a:r>
              <a:rPr lang="de-DE" dirty="0">
                <a:solidFill>
                  <a:prstClr val="black"/>
                </a:solidFill>
                <a:sym typeface="Wingdings" panose="05000000000000000000" pitchFamily="2" charset="2"/>
              </a:rPr>
              <a:t>: </a:t>
            </a:r>
            <a:r>
              <a:rPr lang="de-DE" dirty="0">
                <a:solidFill>
                  <a:prstClr val="black"/>
                </a:solidFill>
                <a:sym typeface="Wingdings" panose="05000000000000000000" pitchFamily="2" charset="2"/>
              </a:rPr>
              <a:t>Nachtclubs und Bars für </a:t>
            </a:r>
            <a:r>
              <a:rPr lang="de-DE" dirty="0">
                <a:solidFill>
                  <a:prstClr val="black"/>
                </a:solidFill>
                <a:sym typeface="Wingdings" panose="05000000000000000000" pitchFamily="2" charset="2"/>
              </a:rPr>
              <a:t>zwei Wochen geschlossen werden</a:t>
            </a:r>
            <a:endParaRPr lang="de-DE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179" y="201936"/>
            <a:ext cx="3341325" cy="4248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Ellipse 2"/>
          <p:cNvSpPr/>
          <p:nvPr/>
        </p:nvSpPr>
        <p:spPr>
          <a:xfrm>
            <a:off x="6876256" y="764704"/>
            <a:ext cx="426831" cy="50405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934805" y="201936"/>
            <a:ext cx="661531" cy="50405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74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smtClean="0">
                <a:solidFill>
                  <a:schemeClr val="tx2"/>
                </a:solidFill>
              </a:rPr>
              <a:t>Was </a:t>
            </a:r>
            <a:r>
              <a:rPr lang="de-DE" sz="2400" b="1" dirty="0">
                <a:solidFill>
                  <a:schemeClr val="tx2"/>
                </a:solidFill>
              </a:rPr>
              <a:t>sich </a:t>
            </a:r>
            <a:r>
              <a:rPr lang="de-DE" sz="2400" b="1" u="sng" dirty="0">
                <a:solidFill>
                  <a:schemeClr val="tx2"/>
                </a:solidFill>
              </a:rPr>
              <a:t>nicht</a:t>
            </a:r>
            <a:r>
              <a:rPr lang="de-DE" sz="2400" b="1" dirty="0">
                <a:solidFill>
                  <a:schemeClr val="tx2"/>
                </a:solidFill>
              </a:rPr>
              <a:t> geändert hat:</a:t>
            </a:r>
          </a:p>
          <a:p>
            <a:r>
              <a:rPr lang="de-DE" sz="2400" dirty="0" smtClean="0"/>
              <a:t>Diejenigen</a:t>
            </a:r>
            <a:r>
              <a:rPr lang="de-DE" sz="2400" dirty="0"/>
              <a:t>, die </a:t>
            </a:r>
            <a:r>
              <a:rPr lang="de-DE" sz="2400" dirty="0" smtClean="0"/>
              <a:t>mit Symptomen </a:t>
            </a:r>
            <a:r>
              <a:rPr lang="de-DE" sz="2400" dirty="0"/>
              <a:t>sind, sollten eine Medizinische Maske tragen, wenn sie ausgehen </a:t>
            </a:r>
            <a:r>
              <a:rPr lang="de-DE" sz="2400" dirty="0" smtClean="0"/>
              <a:t>müssen</a:t>
            </a:r>
          </a:p>
          <a:p>
            <a:endParaRPr lang="de-DE" sz="2400" dirty="0" smtClean="0"/>
          </a:p>
          <a:p>
            <a:r>
              <a:rPr lang="de-DE" sz="2400" dirty="0" smtClean="0"/>
              <a:t>Das personal sollte bei </a:t>
            </a:r>
            <a:r>
              <a:rPr lang="de-DE" sz="2400" dirty="0"/>
              <a:t>Pflege von </a:t>
            </a:r>
            <a:r>
              <a:rPr lang="de-DE" sz="2400" dirty="0" smtClean="0"/>
              <a:t>Patient zu Hause </a:t>
            </a:r>
            <a:r>
              <a:rPr lang="de-DE" sz="2400" dirty="0"/>
              <a:t>eine Medizinische Maske </a:t>
            </a:r>
            <a:r>
              <a:rPr lang="de-DE" sz="2400" dirty="0" smtClean="0"/>
              <a:t>tragen, </a:t>
            </a:r>
            <a:r>
              <a:rPr lang="de-DE" sz="2400" dirty="0"/>
              <a:t>um sich zu schützen und eine weitere Übertragung zu verhindern</a:t>
            </a:r>
            <a:r>
              <a:rPr lang="de-DE" sz="2400" dirty="0" smtClean="0"/>
              <a:t>.</a:t>
            </a:r>
          </a:p>
          <a:p>
            <a:endParaRPr lang="de-DE" sz="2400" dirty="0" smtClean="0"/>
          </a:p>
          <a:p>
            <a:r>
              <a:rPr lang="de-DE" sz="2400" dirty="0"/>
              <a:t> </a:t>
            </a:r>
            <a:r>
              <a:rPr lang="de-DE" sz="2400" dirty="0" smtClean="0"/>
              <a:t>Medizinische Personal sollte </a:t>
            </a:r>
            <a:r>
              <a:rPr lang="de-DE" sz="2400" dirty="0"/>
              <a:t>medizinische Masken </a:t>
            </a:r>
            <a:r>
              <a:rPr lang="de-DE" sz="2400" dirty="0" smtClean="0"/>
              <a:t>tragen, bei </a:t>
            </a:r>
            <a:r>
              <a:rPr lang="de-DE" sz="2400" dirty="0"/>
              <a:t>der allgemeinen Behandlung und </a:t>
            </a:r>
            <a:r>
              <a:rPr lang="de-DE" sz="2400" dirty="0" smtClean="0"/>
              <a:t>Pflege von verdächtigen/bestätigten </a:t>
            </a:r>
            <a:r>
              <a:rPr lang="de-DE" sz="2400" dirty="0"/>
              <a:t>COVID-19 </a:t>
            </a:r>
            <a:r>
              <a:rPr lang="de-DE" sz="2400" dirty="0" smtClean="0"/>
              <a:t>Patienten</a:t>
            </a:r>
            <a:endParaRPr lang="de-DE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7776864" cy="12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sz="3600" b="1" dirty="0"/>
              <a:t>In Einrichtungen des Gesundheitswesens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400" u="sng" dirty="0"/>
              <a:t>In Gebieten mit </a:t>
            </a:r>
            <a:r>
              <a:rPr lang="de-DE" sz="2400" u="sng" dirty="0" smtClean="0"/>
              <a:t>„</a:t>
            </a:r>
            <a:r>
              <a:rPr lang="de-DE" sz="2400" u="sng" dirty="0" err="1" smtClean="0"/>
              <a:t>community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transmission</a:t>
            </a:r>
            <a:r>
              <a:rPr lang="de-DE" sz="2400" u="sng" dirty="0" smtClean="0"/>
              <a:t> “ </a:t>
            </a:r>
            <a:r>
              <a:rPr lang="de-DE" sz="2400" dirty="0" smtClean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Medizinische </a:t>
            </a:r>
            <a:r>
              <a:rPr lang="de-DE" sz="2000" dirty="0"/>
              <a:t>Masken für alle Medizinische </a:t>
            </a:r>
            <a:r>
              <a:rPr lang="de-DE" sz="2000" dirty="0" smtClean="0"/>
              <a:t>Personal, </a:t>
            </a:r>
            <a:r>
              <a:rPr lang="de-DE" sz="2000" dirty="0"/>
              <a:t>die in </a:t>
            </a:r>
            <a:r>
              <a:rPr lang="de-DE" sz="2000" dirty="0" smtClean="0"/>
              <a:t>Einrichtungen </a:t>
            </a:r>
            <a:r>
              <a:rPr lang="de-DE" sz="2000" dirty="0"/>
              <a:t>des Gesundheitswesens arbeiten, nicht nur für Mitarbeiter, die mit </a:t>
            </a:r>
            <a:r>
              <a:rPr lang="de-DE" sz="2000" dirty="0" smtClean="0"/>
              <a:t>COVID-19 Patienten zu </a:t>
            </a:r>
            <a:r>
              <a:rPr lang="de-DE" sz="2000" dirty="0"/>
              <a:t>tun haben. </a:t>
            </a:r>
            <a:r>
              <a:rPr lang="de-DE" sz="2000" dirty="0" smtClean="0"/>
              <a:t>(Ausnahme</a:t>
            </a:r>
            <a:r>
              <a:rPr lang="de-DE" sz="2000" dirty="0"/>
              <a:t>: Verwaltungspersonal)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Medizinische </a:t>
            </a:r>
            <a:r>
              <a:rPr lang="de-DE" sz="2000" dirty="0"/>
              <a:t>Masken für </a:t>
            </a:r>
            <a:r>
              <a:rPr lang="de-DE" sz="2000" dirty="0" smtClean="0"/>
              <a:t>Medizinisches Personal in ambulanten Patientenversorgung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 smtClean="0"/>
          </a:p>
          <a:p>
            <a:r>
              <a:rPr lang="de-DE" sz="2600" u="sng" dirty="0" smtClean="0"/>
              <a:t>In </a:t>
            </a:r>
            <a:r>
              <a:rPr lang="de-DE" sz="2600" u="sng" dirty="0"/>
              <a:t>Gebieten mit „</a:t>
            </a:r>
            <a:r>
              <a:rPr lang="de-DE" sz="2600" u="sng" dirty="0" err="1"/>
              <a:t>Sporadic</a:t>
            </a:r>
            <a:r>
              <a:rPr lang="de-DE" sz="2600" u="sng" dirty="0"/>
              <a:t> </a:t>
            </a:r>
            <a:r>
              <a:rPr lang="de-DE" sz="2600" u="sng" dirty="0" err="1"/>
              <a:t>transmission</a:t>
            </a:r>
            <a:r>
              <a:rPr lang="de-DE" sz="2600" u="sng" dirty="0"/>
              <a:t> </a:t>
            </a:r>
            <a:r>
              <a:rPr lang="de-DE" sz="2600" u="sng" dirty="0" err="1"/>
              <a:t>or</a:t>
            </a:r>
            <a:r>
              <a:rPr lang="de-DE" sz="2600" u="sng" dirty="0"/>
              <a:t> </a:t>
            </a:r>
            <a:r>
              <a:rPr lang="de-DE" sz="2600" u="sng" dirty="0" err="1"/>
              <a:t>clusters</a:t>
            </a:r>
            <a:r>
              <a:rPr lang="de-DE" sz="2600" u="sng" dirty="0"/>
              <a:t> “ </a:t>
            </a:r>
            <a:endParaRPr lang="de-DE" sz="2600" u="sng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Medizinische </a:t>
            </a:r>
            <a:r>
              <a:rPr lang="de-DE" sz="2000" dirty="0"/>
              <a:t>Masken für alle </a:t>
            </a:r>
            <a:r>
              <a:rPr lang="de-DE" sz="2000" dirty="0" smtClean="0"/>
              <a:t>Medizinisches </a:t>
            </a:r>
            <a:r>
              <a:rPr lang="de-DE" sz="2000" dirty="0"/>
              <a:t>Personal, die in </a:t>
            </a:r>
            <a:r>
              <a:rPr lang="de-DE" sz="2000" dirty="0" smtClean="0"/>
              <a:t>Kontakt </a:t>
            </a:r>
            <a:r>
              <a:rPr lang="de-DE" sz="2000" dirty="0"/>
              <a:t>mit einem </a:t>
            </a:r>
            <a:r>
              <a:rPr lang="de-DE" sz="2000" dirty="0" smtClean="0"/>
              <a:t>verdächtigen </a:t>
            </a:r>
            <a:r>
              <a:rPr lang="de-DE" sz="2000" dirty="0"/>
              <a:t>oder bestätigten </a:t>
            </a:r>
            <a:r>
              <a:rPr lang="de-DE" sz="2000" dirty="0" smtClean="0"/>
              <a:t>COVID-19-Patienten sind.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/>
              <a:t> </a:t>
            </a:r>
            <a:r>
              <a:rPr lang="en-US" sz="2400" b="1" u="sng" dirty="0" err="1"/>
              <a:t>Filtrierende</a:t>
            </a:r>
            <a:r>
              <a:rPr lang="en-US" sz="2400" b="1" u="sng" dirty="0"/>
              <a:t> </a:t>
            </a:r>
            <a:r>
              <a:rPr lang="en-US" sz="2400" b="1" u="sng" dirty="0" err="1"/>
              <a:t>Halbmasken</a:t>
            </a:r>
            <a:r>
              <a:rPr lang="en-US" sz="2400" b="1" u="sng" dirty="0"/>
              <a:t> (N95 or N99 or FFP2 or FFP3</a:t>
            </a:r>
            <a:r>
              <a:rPr lang="en-US" sz="2400" b="1" u="sng" dirty="0" smtClean="0"/>
              <a:t>): </a:t>
            </a:r>
            <a:r>
              <a:rPr lang="de-DE" sz="2400" dirty="0"/>
              <a:t>in </a:t>
            </a:r>
            <a:r>
              <a:rPr lang="de-DE" sz="2400" dirty="0" smtClean="0"/>
              <a:t>Settings, </a:t>
            </a:r>
            <a:r>
              <a:rPr lang="de-DE" sz="2400" dirty="0"/>
              <a:t>in denen </a:t>
            </a:r>
            <a:r>
              <a:rPr lang="de-DE" sz="2400" i="1" dirty="0" err="1"/>
              <a:t>aerosol</a:t>
            </a:r>
            <a:r>
              <a:rPr lang="de-DE" sz="2400" i="1" dirty="0"/>
              <a:t> </a:t>
            </a:r>
            <a:r>
              <a:rPr lang="de-DE" sz="2400" i="1" dirty="0" err="1"/>
              <a:t>generating</a:t>
            </a:r>
            <a:r>
              <a:rPr lang="de-DE" sz="2400" i="1" dirty="0"/>
              <a:t> </a:t>
            </a:r>
            <a:r>
              <a:rPr lang="de-DE" sz="2400" i="1" dirty="0" err="1"/>
              <a:t>procedures</a:t>
            </a:r>
            <a:r>
              <a:rPr lang="de-DE" sz="2400" i="1" dirty="0"/>
              <a:t> </a:t>
            </a:r>
            <a:r>
              <a:rPr lang="de-DE" sz="2400" dirty="0"/>
              <a:t>(AGP) (AGP) durchgeführt werden</a:t>
            </a:r>
          </a:p>
        </p:txBody>
      </p:sp>
    </p:spTree>
    <p:extLst>
      <p:ext uri="{BB962C8B-B14F-4D97-AF65-F5344CB8AC3E}">
        <p14:creationId xmlns:p14="http://schemas.microsoft.com/office/powerpoint/2010/main" val="1786599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de-DE" sz="2700" b="1" dirty="0" smtClean="0"/>
              <a:t>Allgemeine </a:t>
            </a:r>
            <a:r>
              <a:rPr lang="de-DE" sz="2700" b="1" dirty="0"/>
              <a:t>Bevölkerung in </a:t>
            </a:r>
            <a:r>
              <a:rPr lang="de-DE" sz="2700" b="1" dirty="0" smtClean="0"/>
              <a:t>Gebieten </a:t>
            </a:r>
            <a:r>
              <a:rPr lang="de-DE" sz="2700" b="1" dirty="0"/>
              <a:t>mit „</a:t>
            </a:r>
            <a:r>
              <a:rPr lang="de-DE" sz="2700" b="1" dirty="0" err="1"/>
              <a:t>community</a:t>
            </a:r>
            <a:r>
              <a:rPr lang="de-DE" sz="2700" b="1" dirty="0"/>
              <a:t> </a:t>
            </a:r>
            <a:r>
              <a:rPr lang="de-DE" sz="2700" b="1" dirty="0" err="1"/>
              <a:t>transmission</a:t>
            </a:r>
            <a:r>
              <a:rPr lang="de-DE" sz="2700" b="1" dirty="0"/>
              <a:t> </a:t>
            </a:r>
            <a:r>
              <a:rPr lang="de-DE" sz="2700" b="1" dirty="0" smtClean="0"/>
              <a:t>“ und </a:t>
            </a:r>
            <a:r>
              <a:rPr lang="de-DE" sz="2700" b="1" dirty="0" smtClean="0">
                <a:solidFill>
                  <a:prstClr val="black"/>
                </a:solidFill>
              </a:rPr>
              <a:t>die physische </a:t>
            </a:r>
            <a:r>
              <a:rPr lang="de-DE" sz="2700" b="1" dirty="0">
                <a:solidFill>
                  <a:prstClr val="black"/>
                </a:solidFill>
              </a:rPr>
              <a:t>Distanzierung nicht möglich </a:t>
            </a:r>
            <a:r>
              <a:rPr lang="de-DE" sz="2700" b="1" dirty="0" smtClean="0">
                <a:solidFill>
                  <a:prstClr val="black"/>
                </a:solidFill>
              </a:rPr>
              <a:t>ist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u="sng" dirty="0" smtClean="0">
                <a:solidFill>
                  <a:prstClr val="black"/>
                </a:solidFill>
              </a:rPr>
              <a:t>Medizinische </a:t>
            </a:r>
            <a:r>
              <a:rPr lang="de-DE" sz="2400" b="1" u="sng" dirty="0">
                <a:solidFill>
                  <a:prstClr val="black"/>
                </a:solidFill>
              </a:rPr>
              <a:t>Masken </a:t>
            </a:r>
            <a:endParaRPr lang="de-DE" sz="2400" b="1" u="sng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prstClr val="black"/>
                </a:solidFill>
              </a:rPr>
              <a:t>Für Personen </a:t>
            </a:r>
            <a:r>
              <a:rPr lang="de-DE" sz="2000" dirty="0">
                <a:solidFill>
                  <a:prstClr val="black"/>
                </a:solidFill>
              </a:rPr>
              <a:t>mit einem höheren </a:t>
            </a:r>
            <a:r>
              <a:rPr lang="de-DE" sz="2000" dirty="0" smtClean="0">
                <a:solidFill>
                  <a:prstClr val="black"/>
                </a:solidFill>
              </a:rPr>
              <a:t>Risiko (&gt;</a:t>
            </a:r>
            <a:r>
              <a:rPr lang="de-DE" sz="2000" dirty="0">
                <a:solidFill>
                  <a:prstClr val="black"/>
                </a:solidFill>
              </a:rPr>
              <a:t>60 Jahre, Personen mit Grunderkrankungen</a:t>
            </a:r>
            <a:r>
              <a:rPr lang="de-DE" sz="2000" dirty="0" smtClean="0">
                <a:solidFill>
                  <a:prstClr val="black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prstClr val="black"/>
                </a:solidFill>
              </a:rPr>
              <a:t>Für Personen mit </a:t>
            </a:r>
            <a:r>
              <a:rPr lang="de-DE" sz="2000" dirty="0" smtClean="0">
                <a:solidFill>
                  <a:prstClr val="black"/>
                </a:solidFill>
              </a:rPr>
              <a:t>respiratorischen </a:t>
            </a:r>
            <a:r>
              <a:rPr lang="de-DE" sz="2000" dirty="0">
                <a:solidFill>
                  <a:prstClr val="black"/>
                </a:solidFill>
              </a:rPr>
              <a:t>Symptomen </a:t>
            </a:r>
            <a:endParaRPr lang="de-DE" sz="2000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dirty="0" smtClean="0"/>
          </a:p>
          <a:p>
            <a:r>
              <a:rPr lang="de-DE" sz="2400" b="1" u="sng" dirty="0" smtClean="0"/>
              <a:t>Nicht-medizinische Masken </a:t>
            </a:r>
            <a:r>
              <a:rPr lang="de-DE" sz="2000" dirty="0" smtClean="0"/>
              <a:t>(Non-</a:t>
            </a:r>
            <a:r>
              <a:rPr lang="de-DE" sz="2000" dirty="0" err="1" smtClean="0"/>
              <a:t>medical</a:t>
            </a:r>
            <a:r>
              <a:rPr lang="de-DE" sz="2000" dirty="0" smtClean="0"/>
              <a:t> </a:t>
            </a:r>
            <a:r>
              <a:rPr lang="de-DE" sz="2000" dirty="0" err="1" smtClean="0"/>
              <a:t>mask</a:t>
            </a:r>
            <a:r>
              <a:rPr lang="de-DE" sz="2000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wenn eine physische Distanzierung schwierig ist, wie z.B. in öffentlichen Verkehrsmitteln, in </a:t>
            </a:r>
            <a:r>
              <a:rPr lang="de-DE" sz="2000" dirty="0" smtClean="0"/>
              <a:t>Geschäften,  </a:t>
            </a:r>
            <a:r>
              <a:rPr lang="de-DE" sz="2000" dirty="0"/>
              <a:t>Massenveranstaltungen, in geschlossenen Räumen, </a:t>
            </a:r>
            <a:r>
              <a:rPr lang="de-DE" sz="2000" dirty="0" smtClean="0"/>
              <a:t>Schulen</a:t>
            </a:r>
            <a:r>
              <a:rPr lang="de-DE" sz="2000" dirty="0"/>
              <a:t>, Kirchen und </a:t>
            </a:r>
            <a:r>
              <a:rPr lang="de-DE" sz="2000" dirty="0" smtClean="0"/>
              <a:t>Moscheen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Settings mit hoher </a:t>
            </a:r>
            <a:r>
              <a:rPr lang="de-DE" sz="2000" dirty="0" smtClean="0"/>
              <a:t>Bevölkerungsdichte (z.B. </a:t>
            </a:r>
            <a:r>
              <a:rPr lang="de-DE" sz="2000" dirty="0"/>
              <a:t>Flüchtlingslager und lagerähnliche </a:t>
            </a:r>
            <a:r>
              <a:rPr lang="de-DE" sz="2000" dirty="0" smtClean="0"/>
              <a:t>Einrichtungen, Slums)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239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7816403" cy="3816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14735" y="4653136"/>
            <a:ext cx="79928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1F497D"/>
                </a:solidFill>
              </a:rPr>
              <a:t>Nicht-medizinische Masken sollten aus mindestens drei Schichten bestehen</a:t>
            </a:r>
            <a:r>
              <a:rPr lang="de-DE" sz="2400" b="1" dirty="0">
                <a:solidFill>
                  <a:srgbClr val="1F497D"/>
                </a:solidFill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>
                <a:solidFill>
                  <a:prstClr val="black"/>
                </a:solidFill>
              </a:rPr>
              <a:t>Eine innere </a:t>
            </a:r>
            <a:r>
              <a:rPr lang="de-DE" dirty="0">
                <a:solidFill>
                  <a:prstClr val="black"/>
                </a:solidFill>
              </a:rPr>
              <a:t>Schicht aus einem hydrophilen Material (z.B. </a:t>
            </a:r>
            <a:r>
              <a:rPr lang="de-DE" dirty="0">
                <a:solidFill>
                  <a:prstClr val="black"/>
                </a:solidFill>
              </a:rPr>
              <a:t>Baumwolle)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>
                <a:solidFill>
                  <a:prstClr val="black"/>
                </a:solidFill>
              </a:rPr>
              <a:t>Eine </a:t>
            </a:r>
            <a:r>
              <a:rPr lang="de-DE" dirty="0">
                <a:solidFill>
                  <a:prstClr val="black"/>
                </a:solidFill>
              </a:rPr>
              <a:t>mittlere Schicht </a:t>
            </a:r>
            <a:r>
              <a:rPr lang="de-DE" dirty="0">
                <a:solidFill>
                  <a:prstClr val="black"/>
                </a:solidFill>
              </a:rPr>
              <a:t>aus hydrophoben </a:t>
            </a:r>
            <a:r>
              <a:rPr lang="de-DE" dirty="0">
                <a:solidFill>
                  <a:prstClr val="black"/>
                </a:solidFill>
              </a:rPr>
              <a:t>Material</a:t>
            </a:r>
            <a:r>
              <a:rPr lang="de-DE" dirty="0">
                <a:solidFill>
                  <a:prstClr val="black"/>
                </a:solidFill>
              </a:rPr>
              <a:t> (z.B. </a:t>
            </a:r>
            <a:r>
              <a:rPr lang="de-DE" dirty="0" err="1">
                <a:solidFill>
                  <a:prstClr val="black"/>
                </a:solidFill>
              </a:rPr>
              <a:t>Polyproplylen</a:t>
            </a:r>
            <a:r>
              <a:rPr lang="de-DE" dirty="0">
                <a:solidFill>
                  <a:prstClr val="black"/>
                </a:solidFill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>
                <a:solidFill>
                  <a:prstClr val="black"/>
                </a:solidFill>
              </a:rPr>
              <a:t>Eine </a:t>
            </a:r>
            <a:r>
              <a:rPr lang="de-DE" dirty="0">
                <a:solidFill>
                  <a:prstClr val="black"/>
                </a:solidFill>
              </a:rPr>
              <a:t>äußerste Schicht aus hydrophobem Material (z.B. Polypropylen, </a:t>
            </a:r>
            <a:r>
              <a:rPr lang="de-DE" dirty="0">
                <a:solidFill>
                  <a:prstClr val="black"/>
                </a:solidFill>
              </a:rPr>
              <a:t>Polyester)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25937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Bildschirmpräsentation (4:3)</PresentationFormat>
  <Paragraphs>37</Paragraphs>
  <Slides>6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PowerPoint-Präsentation</vt:lpstr>
      <vt:lpstr>Süd-Korea (Datenstand: 06.06.2020) 11.776 Fälle (22,7 pro 100.00 EW); 273 Todesfälle (2,3%)</vt:lpstr>
      <vt:lpstr>PowerPoint-Präsentation</vt:lpstr>
      <vt:lpstr>In Einrichtungen des Gesundheitswesens</vt:lpstr>
      <vt:lpstr>Allgemeine Bevölkerung in Gebieten mit „community transmission “ und die physische Distanzierung nicht möglich ist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Karo, Basel</dc:creator>
  <cp:lastModifiedBy>Karo, Basel</cp:lastModifiedBy>
  <cp:revision>2</cp:revision>
  <dcterms:created xsi:type="dcterms:W3CDTF">2020-06-08T10:18:45Z</dcterms:created>
  <dcterms:modified xsi:type="dcterms:W3CDTF">2020-06-08T10:22:32Z</dcterms:modified>
</cp:coreProperties>
</file>