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7" r:id="rId2"/>
    <p:sldId id="642" r:id="rId3"/>
    <p:sldId id="643" r:id="rId4"/>
    <p:sldId id="657" r:id="rId5"/>
    <p:sldId id="570" r:id="rId6"/>
    <p:sldId id="665" r:id="rId7"/>
    <p:sldId id="568" r:id="rId8"/>
    <p:sldId id="670" r:id="rId9"/>
    <p:sldId id="668" r:id="rId10"/>
    <p:sldId id="658" r:id="rId11"/>
    <p:sldId id="659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367BB8"/>
    <a:srgbClr val="045AA6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6529" autoAdjust="0"/>
  </p:normalViewPr>
  <p:slideViewPr>
    <p:cSldViewPr snapToGrid="0" snapToObjects="1">
      <p:cViewPr>
        <p:scale>
          <a:sx n="70" d="100"/>
          <a:sy n="70" d="100"/>
        </p:scale>
        <p:origin x="-2886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6-08\Zahlen_kumulativ_2020-06-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Anzahl</a:t>
            </a:r>
            <a:r>
              <a:rPr lang="de-DE" baseline="0"/>
              <a:t> Fälle in den letzten 7 Tagen</a:t>
            </a:r>
            <a:endParaRPr lang="de-DE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616412434171633E-2"/>
          <c:y val="0.11565430662062559"/>
          <c:w val="0.92741599615125958"/>
          <c:h val="0.75301992209435686"/>
        </c:manualLayout>
      </c:layout>
      <c:lineChart>
        <c:grouping val="standard"/>
        <c:varyColors val="0"/>
        <c:ser>
          <c:idx val="0"/>
          <c:order val="0"/>
          <c:tx>
            <c:strRef>
              <c:f>'7-Tage-Fallzahlen-Inzidenzen'!$R$2</c:f>
              <c:strCache>
                <c:ptCount val="1"/>
                <c:pt idx="0">
                  <c:v>Gesamt</c:v>
                </c:pt>
              </c:strCache>
            </c:strRef>
          </c:tx>
          <c:spPr>
            <a:ln>
              <a:solidFill>
                <a:srgbClr val="045AA6"/>
              </a:solidFill>
            </a:ln>
          </c:spPr>
          <c:marker>
            <c:symbol val="none"/>
          </c:marker>
          <c:cat>
            <c:numRef>
              <c:f>'7-Tage-Fallzahlen-Inzidenzen'!$A$74:$A$107</c:f>
              <c:numCache>
                <c:formatCode>m/d/yyyy</c:formatCode>
                <c:ptCount val="34"/>
                <c:pt idx="0">
                  <c:v>43957</c:v>
                </c:pt>
                <c:pt idx="1">
                  <c:v>43958</c:v>
                </c:pt>
                <c:pt idx="2">
                  <c:v>43959</c:v>
                </c:pt>
                <c:pt idx="3">
                  <c:v>43960</c:v>
                </c:pt>
                <c:pt idx="4">
                  <c:v>43961</c:v>
                </c:pt>
                <c:pt idx="5">
                  <c:v>43962</c:v>
                </c:pt>
                <c:pt idx="6">
                  <c:v>43963</c:v>
                </c:pt>
                <c:pt idx="7">
                  <c:v>43964</c:v>
                </c:pt>
                <c:pt idx="8">
                  <c:v>43965</c:v>
                </c:pt>
                <c:pt idx="9">
                  <c:v>43966</c:v>
                </c:pt>
                <c:pt idx="10">
                  <c:v>43967</c:v>
                </c:pt>
                <c:pt idx="11">
                  <c:v>43968</c:v>
                </c:pt>
                <c:pt idx="12">
                  <c:v>43969</c:v>
                </c:pt>
                <c:pt idx="13">
                  <c:v>43970</c:v>
                </c:pt>
                <c:pt idx="14">
                  <c:v>43971</c:v>
                </c:pt>
                <c:pt idx="15">
                  <c:v>43972</c:v>
                </c:pt>
                <c:pt idx="16">
                  <c:v>43973</c:v>
                </c:pt>
                <c:pt idx="17">
                  <c:v>43974</c:v>
                </c:pt>
                <c:pt idx="18">
                  <c:v>43975</c:v>
                </c:pt>
                <c:pt idx="19">
                  <c:v>43976</c:v>
                </c:pt>
                <c:pt idx="20">
                  <c:v>43977</c:v>
                </c:pt>
                <c:pt idx="21">
                  <c:v>43978</c:v>
                </c:pt>
                <c:pt idx="22">
                  <c:v>43979</c:v>
                </c:pt>
                <c:pt idx="23">
                  <c:v>43980</c:v>
                </c:pt>
                <c:pt idx="24">
                  <c:v>43981</c:v>
                </c:pt>
                <c:pt idx="25">
                  <c:v>43982</c:v>
                </c:pt>
                <c:pt idx="26">
                  <c:v>43983</c:v>
                </c:pt>
                <c:pt idx="27">
                  <c:v>43984</c:v>
                </c:pt>
                <c:pt idx="28">
                  <c:v>43985</c:v>
                </c:pt>
                <c:pt idx="29">
                  <c:v>43986</c:v>
                </c:pt>
                <c:pt idx="30">
                  <c:v>43987</c:v>
                </c:pt>
                <c:pt idx="31">
                  <c:v>43988</c:v>
                </c:pt>
                <c:pt idx="32">
                  <c:v>43989</c:v>
                </c:pt>
                <c:pt idx="33">
                  <c:v>43990</c:v>
                </c:pt>
              </c:numCache>
            </c:numRef>
          </c:cat>
          <c:val>
            <c:numRef>
              <c:f>'7-Tage-Fallzahlen-Inzidenzen'!$R$74:$R$107</c:f>
              <c:numCache>
                <c:formatCode>General</c:formatCode>
                <c:ptCount val="34"/>
                <c:pt idx="0">
                  <c:v>5980</c:v>
                </c:pt>
                <c:pt idx="1">
                  <c:v>5705</c:v>
                </c:pt>
                <c:pt idx="2">
                  <c:v>5394</c:v>
                </c:pt>
                <c:pt idx="3">
                  <c:v>5703</c:v>
                </c:pt>
                <c:pt idx="4">
                  <c:v>5715</c:v>
                </c:pt>
                <c:pt idx="5">
                  <c:v>5769</c:v>
                </c:pt>
                <c:pt idx="6">
                  <c:v>5730</c:v>
                </c:pt>
                <c:pt idx="7">
                  <c:v>5374</c:v>
                </c:pt>
                <c:pt idx="8">
                  <c:v>5075</c:v>
                </c:pt>
                <c:pt idx="9">
                  <c:v>4727</c:v>
                </c:pt>
                <c:pt idx="10">
                  <c:v>4407</c:v>
                </c:pt>
                <c:pt idx="11">
                  <c:v>4327</c:v>
                </c:pt>
                <c:pt idx="12">
                  <c:v>4309</c:v>
                </c:pt>
                <c:pt idx="13">
                  <c:v>4075</c:v>
                </c:pt>
                <c:pt idx="14">
                  <c:v>4002</c:v>
                </c:pt>
                <c:pt idx="15">
                  <c:v>3830</c:v>
                </c:pt>
                <c:pt idx="16">
                  <c:v>3487</c:v>
                </c:pt>
                <c:pt idx="17">
                  <c:v>3441</c:v>
                </c:pt>
                <c:pt idx="18">
                  <c:v>3417</c:v>
                </c:pt>
                <c:pt idx="19">
                  <c:v>3395</c:v>
                </c:pt>
                <c:pt idx="20">
                  <c:v>3260</c:v>
                </c:pt>
                <c:pt idx="21">
                  <c:v>2887</c:v>
                </c:pt>
                <c:pt idx="22">
                  <c:v>2801</c:v>
                </c:pt>
                <c:pt idx="23">
                  <c:v>2967</c:v>
                </c:pt>
                <c:pt idx="24">
                  <c:v>2962</c:v>
                </c:pt>
                <c:pt idx="25" formatCode="#,##0">
                  <c:v>2872</c:v>
                </c:pt>
                <c:pt idx="26" formatCode="#,##0">
                  <c:v>2969</c:v>
                </c:pt>
                <c:pt idx="27">
                  <c:v>2775</c:v>
                </c:pt>
                <c:pt idx="28" formatCode="#,##0">
                  <c:v>2425</c:v>
                </c:pt>
                <c:pt idx="29" formatCode="#,##0">
                  <c:v>2162</c:v>
                </c:pt>
                <c:pt idx="30" formatCode="#,##0">
                  <c:v>2158</c:v>
                </c:pt>
                <c:pt idx="31" formatCode="#,##0">
                  <c:v>2160</c:v>
                </c:pt>
                <c:pt idx="32" formatCode="#,##0">
                  <c:v>2105</c:v>
                </c:pt>
                <c:pt idx="33" formatCode="#,##0">
                  <c:v>2130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41696"/>
        <c:axId val="158543232"/>
      </c:lineChart>
      <c:dateAx>
        <c:axId val="1585416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8543232"/>
        <c:crosses val="autoZero"/>
        <c:auto val="1"/>
        <c:lblOffset val="100"/>
        <c:baseTimeUnit val="days"/>
      </c:dateAx>
      <c:valAx>
        <c:axId val="158543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8541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Dienstags!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08.06.2020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07893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08.06.2020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184.193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8.674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169.600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44315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08.06.2020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-28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407670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b="1" dirty="0"/>
              <a:t>(aus dem Lagebericht vom </a:t>
            </a:r>
            <a:r>
              <a:rPr lang="de-DE" sz="1200" b="1" dirty="0" smtClean="0"/>
              <a:t>07.06.2020</a:t>
            </a:r>
            <a:r>
              <a:rPr lang="de-DE" sz="1200" b="1" dirty="0"/>
              <a:t>)</a:t>
            </a:r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07.06.2020: 		</a:t>
            </a:r>
            <a:r>
              <a:rPr lang="de-DE" sz="1200" b="1" dirty="0">
                <a:solidFill>
                  <a:srgbClr val="045AA6"/>
                </a:solidFill>
              </a:rPr>
              <a:t>1,05 </a:t>
            </a:r>
            <a:r>
              <a:rPr lang="de-DE" sz="1200" b="1" dirty="0" smtClean="0">
                <a:solidFill>
                  <a:srgbClr val="045AA6"/>
                </a:solidFill>
              </a:rPr>
              <a:t>(95</a:t>
            </a:r>
            <a:r>
              <a:rPr lang="de-DE" sz="1200" b="1" dirty="0">
                <a:solidFill>
                  <a:srgbClr val="045AA6"/>
                </a:solidFill>
              </a:rPr>
              <a:t>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Prädiktionsintervall: </a:t>
            </a:r>
            <a:r>
              <a:rPr lang="de-DE" sz="1200" b="1" dirty="0">
                <a:solidFill>
                  <a:srgbClr val="045AA6"/>
                </a:solidFill>
              </a:rPr>
              <a:t>0,83 </a:t>
            </a:r>
            <a:r>
              <a:rPr lang="de-DE" sz="1200" b="1" dirty="0" smtClean="0">
                <a:solidFill>
                  <a:srgbClr val="045AA6"/>
                </a:solidFill>
              </a:rPr>
              <a:t>– </a:t>
            </a:r>
            <a:r>
              <a:rPr lang="de-DE" sz="1200" b="1" dirty="0">
                <a:solidFill>
                  <a:srgbClr val="045AA6"/>
                </a:solidFill>
              </a:rPr>
              <a:t>1,34) </a:t>
            </a:r>
            <a:endParaRPr lang="de-DE" sz="1200" b="1" dirty="0" smtClean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08.06.2020:		1,11 (95</a:t>
            </a:r>
            <a:r>
              <a:rPr lang="de-DE" sz="1200" b="1" dirty="0">
                <a:solidFill>
                  <a:srgbClr val="FF0000"/>
                </a:solidFill>
              </a:rPr>
              <a:t>%-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0,90– 1,33)</a:t>
            </a:r>
            <a:endParaRPr lang="de-DE" sz="1100" dirty="0" smtClean="0"/>
          </a:p>
          <a:p>
            <a:pPr marL="914400" lvl="2" indent="0">
              <a:spcBef>
                <a:spcPts val="300"/>
              </a:spcBef>
              <a:buNone/>
            </a:pPr>
            <a:endParaRPr lang="de-DE" sz="1050" dirty="0" smtClean="0"/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07.06.2020: 		</a:t>
            </a:r>
            <a:r>
              <a:rPr lang="de-DE" sz="1200" b="1" dirty="0">
                <a:solidFill>
                  <a:srgbClr val="045AA6"/>
                </a:solidFill>
              </a:rPr>
              <a:t>0,92 (95%-</a:t>
            </a:r>
            <a:r>
              <a:rPr lang="de-DE" sz="1200" b="1" dirty="0" smtClean="0">
                <a:solidFill>
                  <a:srgbClr val="045AA6"/>
                </a:solidFill>
              </a:rPr>
              <a:t>Prädiktionsintervall</a:t>
            </a:r>
            <a:r>
              <a:rPr lang="de-DE" sz="1200" b="1" dirty="0">
                <a:solidFill>
                  <a:srgbClr val="045AA6"/>
                </a:solidFill>
              </a:rPr>
              <a:t>: 0,81 </a:t>
            </a:r>
            <a:r>
              <a:rPr lang="de-DE" sz="1200" b="1" dirty="0" smtClean="0">
                <a:solidFill>
                  <a:srgbClr val="045AA6"/>
                </a:solidFill>
              </a:rPr>
              <a:t>– </a:t>
            </a:r>
            <a:r>
              <a:rPr lang="de-DE" sz="1200" b="1" dirty="0">
                <a:solidFill>
                  <a:srgbClr val="045AA6"/>
                </a:solidFill>
              </a:rPr>
              <a:t>1,05)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08.06.2020:    	    0,87 </a:t>
            </a:r>
            <a:r>
              <a:rPr lang="de-DE" sz="1200" b="1" dirty="0">
                <a:solidFill>
                  <a:srgbClr val="FF0000"/>
                </a:solidFill>
              </a:rPr>
              <a:t>(95%- </a:t>
            </a:r>
            <a:r>
              <a:rPr lang="de-DE" sz="1200" b="1" dirty="0" smtClean="0">
                <a:solidFill>
                  <a:srgbClr val="FF0000"/>
                </a:solidFill>
              </a:rPr>
              <a:t>Prädiktionsintervall: 0,78 – 0,97)</a:t>
            </a:r>
            <a:endParaRPr lang="de-DE" sz="1400" dirty="0">
              <a:solidFill>
                <a:srgbClr val="FF0000"/>
              </a:solidFill>
            </a:endParaRPr>
          </a:p>
          <a:p>
            <a:pPr marL="742950" lvl="2" indent="-342900"/>
            <a:endParaRPr lang="de-DE" sz="1400" dirty="0"/>
          </a:p>
          <a:p>
            <a:pPr marL="742950" lvl="2" indent="-342900"/>
            <a:endParaRPr lang="de-DE" sz="1400" dirty="0" smtClean="0"/>
          </a:p>
          <a:p>
            <a:pPr lvl="2"/>
            <a:endParaRPr lang="de-DE" sz="1400" dirty="0"/>
          </a:p>
          <a:p>
            <a:pPr lvl="1"/>
            <a:endParaRPr lang="de-DE" sz="1600" dirty="0" smtClean="0"/>
          </a:p>
          <a:p>
            <a:pPr lvl="1"/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/>
              <a:t>(Datenstand 02.06.2020)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653794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</a:t>
            </a:r>
            <a:r>
              <a:rPr lang="de-DE" sz="1400" dirty="0" smtClean="0"/>
              <a:t>22 </a:t>
            </a:r>
            <a:r>
              <a:rPr lang="de-DE" sz="1400" dirty="0"/>
              <a:t>gaben </a:t>
            </a:r>
            <a:r>
              <a:rPr lang="de-DE" sz="1400" dirty="0" smtClean="0"/>
              <a:t>24 </a:t>
            </a:r>
            <a:r>
              <a:rPr lang="de-DE" sz="1400" dirty="0"/>
              <a:t>Labore einen Rückstau von insgesamt </a:t>
            </a:r>
            <a:r>
              <a:rPr lang="de-DE" sz="1400" dirty="0" smtClean="0"/>
              <a:t>1295 abzuarbeitenden </a:t>
            </a:r>
            <a:r>
              <a:rPr lang="de-DE" sz="1400" dirty="0"/>
              <a:t>Proben an. </a:t>
            </a:r>
            <a:r>
              <a:rPr lang="de-DE" sz="1400" dirty="0" smtClean="0"/>
              <a:t>26 </a:t>
            </a:r>
            <a:r>
              <a:rPr lang="de-DE" sz="1400" dirty="0"/>
              <a:t>Labore nannten Lieferschwierigkeiten für Reagenzien.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53570"/>
              </p:ext>
            </p:extLst>
          </p:nvPr>
        </p:nvGraphicFramePr>
        <p:xfrm>
          <a:off x="45307" y="1676352"/>
          <a:ext cx="4517666" cy="368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683812"/>
                <a:gridCol w="930303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 2020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346.470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5.121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392.437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4.107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Summe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4.348.880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214.373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4,9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18495"/>
              </p:ext>
            </p:extLst>
          </p:nvPr>
        </p:nvGraphicFramePr>
        <p:xfrm>
          <a:off x="4649341" y="1700032"/>
          <a:ext cx="4204948" cy="364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144"/>
                <a:gridCol w="724277"/>
                <a:gridCol w="841973"/>
                <a:gridCol w="1448554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KW*, für die die Angabe prognostisch erfolgt ist: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effectLst/>
                        </a:rPr>
                        <a:t>Testkapa-zität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1.083.345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(29.05.2020)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Inhaltsplatzhalter 6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228726"/>
            <a:ext cx="5193524" cy="365034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33941" y="4879074"/>
            <a:ext cx="5124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Quellen: Statistisches Bundesamt, Robert Koch-Institut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36376" y="5292208"/>
            <a:ext cx="874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Sterbefallzahlen im April 2020 </a:t>
            </a:r>
            <a:r>
              <a:rPr lang="de-DE" b="1" dirty="0" smtClean="0"/>
              <a:t>: mind. 82.200; 8% über dem Durchschnitt der Vorjahre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KW18: 17.312 Todesfälle (-799 zur Vorwoche)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08.06.2020.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8297"/>
              </p:ext>
            </p:extLst>
          </p:nvPr>
        </p:nvGraphicFramePr>
        <p:xfrm>
          <a:off x="222249" y="1078170"/>
          <a:ext cx="8482084" cy="5210406"/>
        </p:xfrm>
        <a:graphic>
          <a:graphicData uri="http://schemas.openxmlformats.org/drawingml/2006/table">
            <a:tbl>
              <a:tblPr/>
              <a:tblGrid>
                <a:gridCol w="1776612"/>
                <a:gridCol w="1085707"/>
                <a:gridCol w="826618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Einw.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34.937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47.371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7.016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10.207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12.509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38.660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6.781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5.330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3.081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184.193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2.130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8.674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07.06.2020)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7199" y="1296536"/>
            <a:ext cx="8092593" cy="44218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327365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596973"/>
              </p:ext>
            </p:extLst>
          </p:nvPr>
        </p:nvGraphicFramePr>
        <p:xfrm>
          <a:off x="316449" y="971905"/>
          <a:ext cx="8233343" cy="516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66209"/>
              </p:ext>
            </p:extLst>
          </p:nvPr>
        </p:nvGraphicFramePr>
        <p:xfrm>
          <a:off x="236765" y="44866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S:\Projekte\RKI_nCoV-Lage\3.Kommunikation\3.7.Lageberichte\2020-06-08\Karten\Meldeaktivität 7 T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599256"/>
            <a:ext cx="6828521" cy="48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/>
              <a:t>Wochenvergleich Aktuelle/Vorwoche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953422"/>
            <a:ext cx="8018162" cy="566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3042" y="100062"/>
            <a:ext cx="573502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mit</a:t>
            </a:r>
            <a:br>
              <a:rPr lang="de-DE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de-DE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&gt;50 bzw. &gt;35 Fälle </a:t>
            </a:r>
            <a:r>
              <a:rPr lang="de-DE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 100.000 </a:t>
            </a:r>
            <a:r>
              <a:rPr lang="de-DE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Einwohner</a:t>
            </a:r>
            <a:endParaRPr lang="de-DE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43" name="Picture 19" descr="S:\Projekte\RKI_nCoV-Lage\3.Kommunikation\3.7.Lageberichte\2020-06-08\Karten\FünfunddreissigFünfzi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2" y="830859"/>
            <a:ext cx="7842938" cy="55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01519"/>
              </p:ext>
            </p:extLst>
          </p:nvPr>
        </p:nvGraphicFramePr>
        <p:xfrm>
          <a:off x="4129497" y="4549633"/>
          <a:ext cx="4741548" cy="94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548"/>
              </a:tblGrid>
              <a:tr h="30897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SK Bremerhaven</a:t>
                      </a:r>
                      <a:endParaRPr lang="de-DE" sz="1200" dirty="0"/>
                    </a:p>
                  </a:txBody>
                  <a:tcPr/>
                </a:tc>
              </a:tr>
              <a:tr h="59803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Stand</a:t>
                      </a:r>
                      <a:r>
                        <a:rPr lang="de-DE" sz="1200" baseline="0" dirty="0" smtClean="0"/>
                        <a:t> Pressebericht 05.06.: 101 Infizierte, 64 davon Wohnsitz in Bremerhaven; Cluster überschaubar, umfangreiche Tests; Lockerungen für Schulen und Kitas vorerst zurückgehalten</a:t>
                      </a:r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946397"/>
            <a:ext cx="8574303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Pfingstgemeinde-Bremerhaven (Quelle GA Bremen)</a:t>
            </a:r>
          </a:p>
          <a:p>
            <a:r>
              <a:rPr lang="de-DE" sz="1050" b="1" dirty="0" smtClean="0"/>
              <a:t>(Datenstand 05.06.2020)</a:t>
            </a:r>
            <a:endParaRPr lang="de-DE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58 mit Zuordnung zum Cluster einer evangelischen Kirchengemeinde , 64 Wohnsitz Bremerhaven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Altersspanne 12-80 Jahre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 positive Personen im LK </a:t>
            </a:r>
            <a:r>
              <a:rPr lang="de-DE" sz="1400" dirty="0" err="1" smtClean="0"/>
              <a:t>Cux</a:t>
            </a:r>
            <a:r>
              <a:rPr lang="de-DE" sz="1400" dirty="0" smtClean="0"/>
              <a:t> hospitalisiert (Stand (30.05))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Für 70 Kontaktpersonen wurde Quarantäne ausgesprochen, Gottesdienste zunächst für 2 Wochen abgesagt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Koordination mit LK Cuxhaven zur Clusterbearbeitung läuft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Schließung einer Schule als Konsequenz; weitere Schulöffnungen gestoppt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Status 08.06</a:t>
            </a:r>
            <a:r>
              <a:rPr lang="de-DE" sz="1400" dirty="0" smtClean="0">
                <a:solidFill>
                  <a:srgbClr val="FF0000"/>
                </a:solidFill>
              </a:rPr>
              <a:t>.: Quarantäne für 251 Menschen, insgesamt </a:t>
            </a:r>
            <a:r>
              <a:rPr lang="de-DE" sz="1400" dirty="0" smtClean="0">
                <a:solidFill>
                  <a:srgbClr val="FF0000"/>
                </a:solidFill>
              </a:rPr>
              <a:t>107 Fälle (71 Bremerhaven/37 </a:t>
            </a:r>
            <a:r>
              <a:rPr lang="de-DE" sz="1400" dirty="0" err="1" smtClean="0">
                <a:solidFill>
                  <a:srgbClr val="FF0000"/>
                </a:solidFill>
              </a:rPr>
              <a:t>Cux</a:t>
            </a:r>
            <a:r>
              <a:rPr lang="de-DE" sz="1400" dirty="0" smtClean="0">
                <a:solidFill>
                  <a:srgbClr val="FF0000"/>
                </a:solidFill>
              </a:rPr>
              <a:t>)</a:t>
            </a:r>
            <a:endParaRPr lang="de-DE" sz="14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u="sng" dirty="0"/>
              <a:t>Familienfeier </a:t>
            </a:r>
            <a:r>
              <a:rPr lang="de-DE" sz="1400" b="1" u="sng" dirty="0" smtClean="0"/>
              <a:t>Bremerhaven</a:t>
            </a:r>
          </a:p>
          <a:p>
            <a:r>
              <a:rPr lang="de-DE" sz="1200" b="1" u="sng" dirty="0" smtClean="0"/>
              <a:t>(</a:t>
            </a:r>
            <a:r>
              <a:rPr lang="de-DE" sz="1200" b="1" dirty="0" smtClean="0"/>
              <a:t>Datenstand 03.06.2020</a:t>
            </a:r>
            <a:r>
              <a:rPr lang="de-DE" sz="12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11 </a:t>
            </a:r>
            <a:r>
              <a:rPr lang="de-DE" sz="1400" dirty="0"/>
              <a:t>mit Zuordnung zum Cluster </a:t>
            </a:r>
            <a:r>
              <a:rPr lang="de-DE" sz="1400" dirty="0" smtClean="0"/>
              <a:t>nach einer Familienfeier (Zuckerfest), 5 KP in Quarantäne</a:t>
            </a:r>
          </a:p>
          <a:p>
            <a:pPr>
              <a:spcBef>
                <a:spcPts val="600"/>
              </a:spcBef>
            </a:pPr>
            <a:r>
              <a:rPr lang="de-DE" sz="1400" b="1" u="sng" dirty="0" err="1" smtClean="0"/>
              <a:t>Glaubensgemeinschft</a:t>
            </a:r>
            <a:r>
              <a:rPr lang="de-DE" sz="1400" b="1" u="sng" dirty="0" smtClean="0"/>
              <a:t> Berlin  (Quelle </a:t>
            </a:r>
            <a:r>
              <a:rPr lang="de-DE" sz="1400" b="1" u="sng" dirty="0" err="1" smtClean="0"/>
              <a:t>EpiLag</a:t>
            </a:r>
            <a:r>
              <a:rPr lang="de-DE" sz="1400" b="1" u="sng" dirty="0" smtClean="0"/>
              <a:t>)</a:t>
            </a:r>
          </a:p>
          <a:p>
            <a:r>
              <a:rPr lang="de-DE" sz="1050" b="1" dirty="0" smtClean="0"/>
              <a:t>(</a:t>
            </a:r>
            <a:r>
              <a:rPr lang="de-DE" sz="1050" b="1" dirty="0"/>
              <a:t>Datenstand: </a:t>
            </a:r>
            <a:r>
              <a:rPr lang="de-DE" sz="1050" b="1" dirty="0" smtClean="0"/>
              <a:t>02.06.2020</a:t>
            </a:r>
            <a:r>
              <a:rPr lang="de-DE" sz="105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22 Fälle in Zeugen-Jehovas naherstehender rumänischer Gemeinschaft, aus mehreren Bezirken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Gottesdienste  laut Angaben der </a:t>
            </a:r>
            <a:r>
              <a:rPr lang="de-DE" sz="1400" dirty="0"/>
              <a:t>G</a:t>
            </a:r>
            <a:r>
              <a:rPr lang="de-DE" sz="1400" dirty="0" smtClean="0"/>
              <a:t>emeinschaft seit Ende März abgesagt, Sprachbarrieren, schwer zu befragen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Übertragungen am 17.05.2020 (Treffen der Glaubensgemeinschaft ) und 17.05.2020 (privates Treffen)</a:t>
            </a:r>
          </a:p>
          <a:p>
            <a:pPr>
              <a:spcBef>
                <a:spcPts val="600"/>
              </a:spcBef>
            </a:pPr>
            <a:r>
              <a:rPr lang="de-DE" sz="1400" b="1" u="sng" dirty="0" smtClean="0"/>
              <a:t>Familienfeiern in Göttingen (Quelle GA Göttingen)</a:t>
            </a:r>
          </a:p>
          <a:p>
            <a:r>
              <a:rPr lang="de-DE" sz="1100" b="1" u="sng" dirty="0"/>
              <a:t>(</a:t>
            </a:r>
            <a:r>
              <a:rPr lang="de-DE" sz="1100" b="1" dirty="0"/>
              <a:t>Datenstand </a:t>
            </a:r>
            <a:r>
              <a:rPr lang="de-DE" sz="1100" b="1" dirty="0" smtClean="0">
                <a:solidFill>
                  <a:srgbClr val="FF0000"/>
                </a:solidFill>
              </a:rPr>
              <a:t>08.06.2020</a:t>
            </a:r>
            <a:r>
              <a:rPr lang="de-DE" sz="11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Im Rahmen des </a:t>
            </a:r>
            <a:r>
              <a:rPr lang="de-DE" sz="1400" dirty="0" smtClean="0"/>
              <a:t>Zuckerfests sowie Besuch einer illegal erweise geöffneten </a:t>
            </a:r>
            <a:r>
              <a:rPr lang="de-DE" sz="1400" dirty="0" err="1" smtClean="0"/>
              <a:t>Shishabar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120 </a:t>
            </a:r>
            <a:r>
              <a:rPr lang="de-DE" sz="1400" dirty="0"/>
              <a:t>Erkrankte, 102 SK und 18 </a:t>
            </a:r>
            <a:r>
              <a:rPr lang="de-DE" sz="1400" dirty="0" smtClean="0"/>
              <a:t>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3 Personen hospitalisiert, 1 beatmet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49/57 getesteten Kinder </a:t>
            </a:r>
            <a:r>
              <a:rPr lang="de-DE" sz="1400" dirty="0" smtClean="0"/>
              <a:t>positiv, 600-700 </a:t>
            </a:r>
            <a:r>
              <a:rPr lang="de-DE" sz="1400" dirty="0"/>
              <a:t>Bewohner eins Wohnkomplexes sollen getestet </a:t>
            </a:r>
            <a:r>
              <a:rPr lang="de-DE" sz="1400" dirty="0" smtClean="0"/>
              <a:t>werden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Umfangreiche Schul- und </a:t>
            </a:r>
            <a:r>
              <a:rPr lang="de-DE" sz="1400" dirty="0" smtClean="0"/>
              <a:t>KiTa-Schließungen für eine Woche</a:t>
            </a:r>
            <a:endParaRPr lang="de-DE" sz="1400" dirty="0"/>
          </a:p>
          <a:p>
            <a:endParaRPr lang="de-DE" sz="1600" b="1" u="sng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54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1" y="656486"/>
            <a:ext cx="85743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r>
              <a:rPr lang="de-DE" sz="1400" b="1" u="sng" dirty="0" smtClean="0"/>
              <a:t>Verschiedene </a:t>
            </a:r>
            <a:r>
              <a:rPr lang="de-DE" sz="1400" b="1" u="sng" dirty="0"/>
              <a:t>Ausbrüche in </a:t>
            </a:r>
            <a:r>
              <a:rPr lang="de-DE" sz="1400" b="1" u="sng" dirty="0" smtClean="0"/>
              <a:t>Logistikzentren, </a:t>
            </a:r>
            <a:r>
              <a:rPr lang="de-DE" sz="1400" b="1" u="sng" dirty="0"/>
              <a:t>z.B.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Amazon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Winsen/Luhe - 68/1.800 Mitarbeitern positiv getestet (seit 16.03.)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Bad Hersfeld (17 SARS-CoV-2-postive MA (insg. 2.700 MA) – Maskenpflicht eingeführt (Stand 01.06.2020)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DPD – LK Heinsberg , 82/400 MA positiv getestet  Fälle bis 18.05.2020.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DPD –</a:t>
            </a:r>
            <a:r>
              <a:rPr lang="de-DE" sz="1400" dirty="0" smtClean="0">
                <a:solidFill>
                  <a:srgbClr val="FF0000"/>
                </a:solidFill>
              </a:rPr>
              <a:t>Duisburg </a:t>
            </a:r>
            <a:r>
              <a:rPr lang="de-DE" sz="1400" dirty="0" smtClean="0">
                <a:solidFill>
                  <a:srgbClr val="FF0000"/>
                </a:solidFill>
              </a:rPr>
              <a:t>43/400 getesteten positiv </a:t>
            </a:r>
            <a:r>
              <a:rPr lang="de-DE" sz="1400" dirty="0" smtClean="0">
                <a:solidFill>
                  <a:srgbClr val="FF0000"/>
                </a:solidFill>
              </a:rPr>
              <a:t>(insg. </a:t>
            </a:r>
            <a:r>
              <a:rPr lang="de-DE" sz="1400" dirty="0" smtClean="0">
                <a:solidFill>
                  <a:srgbClr val="FF0000"/>
                </a:solidFill>
              </a:rPr>
              <a:t>1000 Mitarbeiter) (</a:t>
            </a:r>
            <a:r>
              <a:rPr lang="de-DE" sz="1400" dirty="0" smtClean="0">
                <a:solidFill>
                  <a:srgbClr val="FF0000"/>
                </a:solidFill>
              </a:rPr>
              <a:t>Stand </a:t>
            </a:r>
            <a:r>
              <a:rPr lang="de-DE" sz="1400" dirty="0" smtClean="0">
                <a:solidFill>
                  <a:srgbClr val="FF0000"/>
                </a:solidFill>
              </a:rPr>
              <a:t>5.6.2020</a:t>
            </a:r>
            <a:r>
              <a:rPr lang="de-DE" sz="1400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UPS </a:t>
            </a:r>
            <a:r>
              <a:rPr lang="de-DE" sz="1400" dirty="0" smtClean="0"/>
              <a:t>– Langenhagen seit 14.5.2020 47/1000 Mitarbeitern, 25 Kontaktpersonen SARS-CoV-2-positiv// </a:t>
            </a:r>
            <a:r>
              <a:rPr lang="de-DE" sz="1400" dirty="0" smtClean="0">
                <a:solidFill>
                  <a:srgbClr val="FF0000"/>
                </a:solidFill>
              </a:rPr>
              <a:t>Update 06.06. insgesamt 111 Fälle laut Presse</a:t>
            </a:r>
          </a:p>
          <a:p>
            <a:endParaRPr lang="de-DE" sz="1400" b="1" u="sng" dirty="0" smtClean="0"/>
          </a:p>
          <a:p>
            <a:r>
              <a:rPr lang="de-DE" sz="1400" b="1" u="sng" dirty="0" smtClean="0"/>
              <a:t>Mehrere kleinere Ausbrüche (Quelle Presse &amp; GA Meldungen)</a:t>
            </a:r>
            <a:endParaRPr lang="de-DE" sz="1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Aichach-Friedberg Erntehelfer Spargelfelder, Status 05.06. 2020 (LGL Bayern): 2 Indexfälle, 47 KP1 </a:t>
            </a:r>
            <a:r>
              <a:rPr lang="de-DE" sz="1400" dirty="0" smtClean="0">
                <a:solidFill>
                  <a:srgbClr val="FF0000"/>
                </a:solidFill>
              </a:rPr>
              <a:t>isoliert, Reihentestung für 500 Personen geplant und Spargelbetrieb frühzeitig geschlossen</a:t>
            </a:r>
            <a:endParaRPr lang="de-DE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Mainz Kita, Status 31.05.: 1 positiver Fall, 30 Personen Quarantäne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Gera Altenheim, Status 30.05: 6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Gütersloh Fleischverarbeitung, Status 29.05: 26 Fälle, größere </a:t>
            </a:r>
            <a:r>
              <a:rPr lang="de-DE" sz="1400" dirty="0" err="1" smtClean="0"/>
              <a:t>Abstrichaktion</a:t>
            </a:r>
            <a:r>
              <a:rPr lang="de-DE" sz="1400" dirty="0" smtClean="0"/>
              <a:t> in KW 23, mehrere Tausend Mitarbeiter auch aus benachbarten Kreisen und NI, durch Screenings </a:t>
            </a:r>
            <a:r>
              <a:rPr lang="de-DE" sz="1400" dirty="0" smtClean="0"/>
              <a:t>erkannt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Schlachtbetrieb LK Vechta (NI)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08.06.2020, 2 Mitarbeiter 4 Familienmitglieder positiv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>
              <a:solidFill>
                <a:srgbClr val="FF0000"/>
              </a:solidFill>
            </a:endParaRPr>
          </a:p>
          <a:p>
            <a:r>
              <a:rPr lang="de-DE" sz="1400" b="1" dirty="0" smtClean="0">
                <a:solidFill>
                  <a:srgbClr val="FF0000"/>
                </a:solidFill>
              </a:rPr>
              <a:t>Weiteres</a:t>
            </a:r>
            <a:endParaRPr lang="de-DE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Bei anlasslosen Reihentestungen in einem Pflegeheim in Düsseldorf-</a:t>
            </a:r>
            <a:r>
              <a:rPr lang="de-DE" sz="1400" dirty="0" err="1" smtClean="0"/>
              <a:t>Unterrath</a:t>
            </a:r>
            <a:r>
              <a:rPr lang="de-DE" sz="1400" dirty="0" smtClean="0"/>
              <a:t> 8 Mitarbeiter und 9 Bewohner positiv getestet, alle symptomlos; Quarantäne  veranlasst, Besuche verboten, Mitarbeiter durch Zeitarbeitsfirma temporär ersetzt (Presse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sz="1600" b="1" u="sng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9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Bildschirmpräsentation (4:3)</PresentationFormat>
  <Paragraphs>442</Paragraphs>
  <Slides>11</Slides>
  <Notes>8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COVID-19:   Lage National, 08.06.2020  Informationen für den Krisenstab</vt:lpstr>
      <vt:lpstr>PowerPoint-Präsentation</vt:lpstr>
      <vt:lpstr>PowerPoint-Präsentation</vt:lpstr>
      <vt:lpstr>PowerPoint-Präsentation</vt:lpstr>
      <vt:lpstr>PowerPoint-Präsentation</vt:lpstr>
      <vt:lpstr>Wochenvergleich Aktuelle/Vorwoche</vt:lpstr>
      <vt:lpstr>PowerPoint-Präsentation</vt:lpstr>
      <vt:lpstr>Aktuelle Ausbrüche</vt:lpstr>
      <vt:lpstr>Aktuelle Ausbrüche</vt:lpstr>
      <vt:lpstr>Anzahl Labortestungen (Datenstand 02.06.2020)</vt:lpstr>
      <vt:lpstr>Wöchentliche Sterbefallzahlen in Deutschland (29.05.2020)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1917</cp:revision>
  <cp:lastPrinted>2020-06-05T05:51:09Z</cp:lastPrinted>
  <dcterms:created xsi:type="dcterms:W3CDTF">2015-11-02T12:29:13Z</dcterms:created>
  <dcterms:modified xsi:type="dcterms:W3CDTF">2020-06-08T10:12:30Z</dcterms:modified>
</cp:coreProperties>
</file>