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7"/>
  </p:sldMasterIdLst>
  <p:notesMasterIdLst>
    <p:notesMasterId r:id="rId26"/>
  </p:notesMasterIdLst>
  <p:sldIdLst>
    <p:sldId id="256" r:id="rId8"/>
    <p:sldId id="272" r:id="rId9"/>
    <p:sldId id="259" r:id="rId10"/>
    <p:sldId id="273" r:id="rId11"/>
    <p:sldId id="262" r:id="rId12"/>
    <p:sldId id="281" r:id="rId13"/>
    <p:sldId id="260" r:id="rId14"/>
    <p:sldId id="286" r:id="rId15"/>
    <p:sldId id="270" r:id="rId16"/>
    <p:sldId id="266" r:id="rId17"/>
    <p:sldId id="282" r:id="rId18"/>
    <p:sldId id="284" r:id="rId19"/>
    <p:sldId id="287" r:id="rId20"/>
    <p:sldId id="288" r:id="rId21"/>
    <p:sldId id="291" r:id="rId22"/>
    <p:sldId id="292" r:id="rId23"/>
    <p:sldId id="289" r:id="rId24"/>
    <p:sldId id="2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79" autoAdjust="0"/>
    <p:restoredTop sz="93622" autoAdjust="0"/>
  </p:normalViewPr>
  <p:slideViewPr>
    <p:cSldViewPr snapToGrid="0">
      <p:cViewPr>
        <p:scale>
          <a:sx n="76" d="100"/>
          <a:sy n="76" d="100"/>
        </p:scale>
        <p:origin x="-690" y="-4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2A5A4-8B6D-4504-A8C4-1D05537D5F0E}" type="datetimeFigureOut">
              <a:rPr lang="en-GB" smtClean="0"/>
              <a:t>12/06/2020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C4438-05CF-4422-80F6-43EA6CF53316}" type="slidenum">
              <a:rPr lang="en-GB" smtClean="0"/>
              <a:t>‹Nr.›</a:t>
            </a:fld>
            <a:endParaRPr lang="en-GB"/>
          </a:p>
        </p:txBody>
      </p:sp>
    </p:spTree>
    <p:extLst>
      <p:ext uri="{BB962C8B-B14F-4D97-AF65-F5344CB8AC3E}">
        <p14:creationId xmlns:p14="http://schemas.microsoft.com/office/powerpoint/2010/main" val="422222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2</a:t>
            </a:fld>
            <a:endParaRPr lang="en-GB"/>
          </a:p>
        </p:txBody>
      </p:sp>
    </p:spTree>
    <p:extLst>
      <p:ext uri="{BB962C8B-B14F-4D97-AF65-F5344CB8AC3E}">
        <p14:creationId xmlns:p14="http://schemas.microsoft.com/office/powerpoint/2010/main" val="1672364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8</a:t>
            </a:fld>
            <a:endParaRPr lang="en-GB"/>
          </a:p>
        </p:txBody>
      </p:sp>
    </p:spTree>
    <p:extLst>
      <p:ext uri="{BB962C8B-B14F-4D97-AF65-F5344CB8AC3E}">
        <p14:creationId xmlns:p14="http://schemas.microsoft.com/office/powerpoint/2010/main" val="4281646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112769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‹Nr.›</a:t>
            </a:fld>
            <a:endParaRPr lang="en-GB" dirty="0"/>
          </a:p>
        </p:txBody>
      </p:sp>
    </p:spTree>
    <p:extLst>
      <p:ext uri="{BB962C8B-B14F-4D97-AF65-F5344CB8AC3E}">
        <p14:creationId xmlns:p14="http://schemas.microsoft.com/office/powerpoint/2010/main" val="138375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‹Nr.›</a:t>
            </a:fld>
            <a:endParaRPr lang="en-GB" dirty="0"/>
          </a:p>
        </p:txBody>
      </p:sp>
    </p:spTree>
    <p:extLst>
      <p:ext uri="{BB962C8B-B14F-4D97-AF65-F5344CB8AC3E}">
        <p14:creationId xmlns:p14="http://schemas.microsoft.com/office/powerpoint/2010/main" val="3490969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12/06/2020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‹Nr.›</a:t>
            </a:fld>
            <a:endParaRPr lang="en-GB"/>
          </a:p>
        </p:txBody>
      </p:sp>
    </p:spTree>
    <p:extLst>
      <p:ext uri="{BB962C8B-B14F-4D97-AF65-F5344CB8AC3E}">
        <p14:creationId xmlns:p14="http://schemas.microsoft.com/office/powerpoint/2010/main" val="415149323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www.mscbs.gob.es/profesionales/saludPublica/ccayes/alertasActual/nCov-China/documentos/Actualizacion_116_COVID-19.pdf" TargetMode="Externa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s://www.mscbs.gob.es/profesionales/saludPublica/ccayes/alertasActual/nCov-China/documentos/Actualizacion_116_COVID-19.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scbs.gob.es/profesionales/saludPublica/ccayes/alertasActual/nCov-China/documentos/Actualizacion_116_COVID-19.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oronavirus/2019-ncov/cases-updates/cases-in-us.html#2019coronavirus-summa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mscbs.gob.es/profesionales/saludPublica/ccayes/alertasActual/nCov-China/documentos/Actualizacion_116_COVID-19.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mscbs.gob.es/profesionales/saludPublica/ccayes/alertasActual/nCov-China/documentos/Actualizacion_116_COVID-19.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3758426"/>
            <a:ext cx="10800000" cy="1794912"/>
          </a:xfrm>
        </p:spPr>
        <p:txBody>
          <a:bodyPr/>
          <a:lstStyle/>
          <a:p>
            <a:r>
              <a:rPr lang="en-GB" dirty="0"/>
              <a:t>SARS-CoV-2 (COVID-19) –2020 </a:t>
            </a:r>
          </a:p>
        </p:txBody>
      </p:sp>
      <p:sp>
        <p:nvSpPr>
          <p:cNvPr id="7" name="Subtitle 6"/>
          <p:cNvSpPr>
            <a:spLocks noGrp="1"/>
          </p:cNvSpPr>
          <p:nvPr>
            <p:ph type="subTitle" idx="1"/>
          </p:nvPr>
        </p:nvSpPr>
        <p:spPr/>
        <p:txBody>
          <a:bodyPr/>
          <a:lstStyle/>
          <a:p>
            <a:endParaRPr lang="en-GB"/>
          </a:p>
        </p:txBody>
      </p:sp>
      <p:sp>
        <p:nvSpPr>
          <p:cNvPr id="5" name="Text Box 4"/>
          <p:cNvSpPr txBox="1">
            <a:spLocks noChangeArrowheads="1"/>
          </p:cNvSpPr>
          <p:nvPr/>
        </p:nvSpPr>
        <p:spPr bwMode="auto">
          <a:xfrm>
            <a:off x="733437" y="4655882"/>
            <a:ext cx="10869432" cy="781755"/>
          </a:xfrm>
          <a:prstGeom prst="rect">
            <a:avLst/>
          </a:prstGeom>
          <a:noFill/>
          <a:ln w="38100">
            <a:noFill/>
            <a:miter lim="800000"/>
            <a:headEnd/>
            <a:tailEnd/>
          </a:ln>
          <a:effectLst/>
        </p:spPr>
        <p:txBody>
          <a:bodyPr lIns="0" tIns="0" rIns="0" bIns="0" anchor="b"/>
          <a:lstStyle/>
          <a:p>
            <a:pPr eaLnBrk="0" fontAlgn="base" hangingPunct="0">
              <a:lnSpc>
                <a:spcPct val="90000"/>
              </a:lnSpc>
              <a:spcBef>
                <a:spcPct val="0"/>
              </a:spcBef>
              <a:spcAft>
                <a:spcPct val="30000"/>
              </a:spcAft>
            </a:pPr>
            <a:endParaRPr lang="en-GB" sz="2000" dirty="0">
              <a:solidFill>
                <a:prstClr val="white"/>
              </a:solidFill>
              <a:latin typeface="Tahoma" pitchFamily="34" charset="0"/>
            </a:endParaRPr>
          </a:p>
          <a:p>
            <a:pPr eaLnBrk="0" fontAlgn="base" hangingPunct="0">
              <a:lnSpc>
                <a:spcPct val="90000"/>
              </a:lnSpc>
              <a:spcBef>
                <a:spcPct val="0"/>
              </a:spcBef>
              <a:spcAft>
                <a:spcPct val="30000"/>
              </a:spcAft>
            </a:pPr>
            <a:endParaRPr lang="en-GB" sz="2000" dirty="0">
              <a:solidFill>
                <a:prstClr val="white"/>
              </a:solidFill>
              <a:latin typeface="Tahoma" pitchFamily="34" charset="0"/>
            </a:endParaRPr>
          </a:p>
          <a:p>
            <a:pPr eaLnBrk="0" fontAlgn="base" hangingPunct="0">
              <a:lnSpc>
                <a:spcPct val="90000"/>
              </a:lnSpc>
              <a:spcBef>
                <a:spcPct val="0"/>
              </a:spcBef>
              <a:spcAft>
                <a:spcPct val="30000"/>
              </a:spcAft>
            </a:pPr>
            <a:r>
              <a:rPr lang="en-GB" sz="2000" dirty="0">
                <a:solidFill>
                  <a:prstClr val="white"/>
                </a:solidFill>
                <a:latin typeface="Tahoma" pitchFamily="34" charset="0"/>
              </a:rPr>
              <a:t>Stockholm, </a:t>
            </a:r>
            <a:r>
              <a:rPr lang="en-GB" sz="2000" dirty="0" smtClean="0">
                <a:solidFill>
                  <a:prstClr val="white"/>
                </a:solidFill>
                <a:latin typeface="Tahoma" pitchFamily="34" charset="0"/>
              </a:rPr>
              <a:t>12 June </a:t>
            </a:r>
            <a:r>
              <a:rPr lang="en-GB" sz="2000" dirty="0">
                <a:solidFill>
                  <a:prstClr val="white"/>
                </a:solidFill>
                <a:latin typeface="Tahoma" pitchFamily="34" charset="0"/>
              </a:rPr>
              <a:t>2020 </a:t>
            </a:r>
          </a:p>
        </p:txBody>
      </p:sp>
      <p:sp>
        <p:nvSpPr>
          <p:cNvPr id="2" name="Rectangle 1"/>
          <p:cNvSpPr/>
          <p:nvPr/>
        </p:nvSpPr>
        <p:spPr>
          <a:xfrm>
            <a:off x="648000" y="5640837"/>
            <a:ext cx="11247120" cy="954107"/>
          </a:xfrm>
          <a:prstGeom prst="rect">
            <a:avLst/>
          </a:prstGeom>
        </p:spPr>
        <p:txBody>
          <a:bodyPr wrap="square">
            <a:spAutoFit/>
          </a:bodyPr>
          <a:lstStyle/>
          <a:p>
            <a:r>
              <a:rPr lang="en-GB" sz="1400" b="1" i="1" dirty="0"/>
              <a:t>Disclaimer: </a:t>
            </a:r>
            <a:r>
              <a:rPr lang="en-GB" sz="1400" i="1" dirty="0"/>
              <a:t>These tables, histograms, maps and  graphs are based on the available information at the time of publication, originating from several sources. Data completeness depends on the availability of information from the affected areas. All data should be interpreted with caution as the outbreak is evolving rapidly. In addition, due to the unavailability of date-of-onset data and different testing policies per country, these figures might not be reflective of the evolution of the epidemic.</a:t>
            </a:r>
          </a:p>
        </p:txBody>
      </p:sp>
    </p:spTree>
    <p:extLst>
      <p:ext uri="{BB962C8B-B14F-4D97-AF65-F5344CB8AC3E}">
        <p14:creationId xmlns:p14="http://schemas.microsoft.com/office/powerpoint/2010/main" val="2274503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84" y="12692"/>
            <a:ext cx="10354188" cy="951722"/>
          </a:xfrm>
        </p:spPr>
        <p:txBody>
          <a:bodyPr vert="horz" lIns="91440" tIns="45720" rIns="91440" bIns="45720" rtlCol="0" anchor="ctr">
            <a:normAutofit/>
          </a:bodyPr>
          <a:lstStyle/>
          <a:p>
            <a:pPr algn="ctr"/>
            <a:r>
              <a:rPr lang="en-GB" sz="1800" dirty="0"/>
              <a:t>Geographical distribution of laboratory-confirmed cases of COVID-19 </a:t>
            </a:r>
            <a:br>
              <a:rPr lang="en-GB" sz="1800" dirty="0"/>
            </a:br>
            <a:r>
              <a:rPr lang="en-GB" sz="1800" dirty="0"/>
              <a:t>in the EU/EEA and the UK, as of </a:t>
            </a:r>
            <a:r>
              <a:rPr lang="en-GB" sz="1800" dirty="0" smtClean="0"/>
              <a:t>12 </a:t>
            </a:r>
            <a:r>
              <a:rPr lang="en-GB" sz="1800" dirty="0"/>
              <a:t>June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10</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420" y="964414"/>
            <a:ext cx="7506698" cy="5307496"/>
          </a:xfrm>
          <a:prstGeom prst="rect">
            <a:avLst/>
          </a:prstGeom>
        </p:spPr>
      </p:pic>
    </p:spTree>
    <p:extLst>
      <p:ext uri="{BB962C8B-B14F-4D97-AF65-F5344CB8AC3E}">
        <p14:creationId xmlns:p14="http://schemas.microsoft.com/office/powerpoint/2010/main" val="392170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11</a:t>
            </a:fld>
            <a:endParaRPr lang="en-GB" dirty="0"/>
          </a:p>
        </p:txBody>
      </p:sp>
      <p:sp>
        <p:nvSpPr>
          <p:cNvPr id="2" name="Title 1"/>
          <p:cNvSpPr>
            <a:spLocks noGrp="1"/>
          </p:cNvSpPr>
          <p:nvPr>
            <p:ph type="title"/>
          </p:nvPr>
        </p:nvSpPr>
        <p:spPr>
          <a:xfrm>
            <a:off x="614401" y="133403"/>
            <a:ext cx="10354188" cy="951722"/>
          </a:xfrm>
        </p:spPr>
        <p:txBody>
          <a:bodyPr vert="horz" lIns="91440" tIns="45720" rIns="91440" bIns="45720" rtlCol="0" anchor="ctr">
            <a:normAutofit/>
          </a:bodyPr>
          <a:lstStyle/>
          <a:p>
            <a:pPr algn="ctr"/>
            <a:r>
              <a:rPr lang="en-GB" sz="1800" dirty="0"/>
              <a:t>Geographical distribution of COVID-19 cases in accordance with the applied case definitions in the affected countries worldwide, as of </a:t>
            </a:r>
            <a:r>
              <a:rPr lang="en-GB" sz="1800" dirty="0" smtClean="0"/>
              <a:t>12 </a:t>
            </a:r>
            <a:r>
              <a:rPr lang="en-GB" sz="1800" dirty="0"/>
              <a:t>June 2020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081" y="1085125"/>
            <a:ext cx="7341242" cy="5190513"/>
          </a:xfrm>
          <a:prstGeom prst="rect">
            <a:avLst/>
          </a:prstGeom>
        </p:spPr>
      </p:pic>
    </p:spTree>
    <p:extLst>
      <p:ext uri="{BB962C8B-B14F-4D97-AF65-F5344CB8AC3E}">
        <p14:creationId xmlns:p14="http://schemas.microsoft.com/office/powerpoint/2010/main" val="4005445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12</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a:t>
            </a:r>
            <a:r>
              <a:rPr lang="en-GB" sz="1800" dirty="0" smtClean="0"/>
              <a:t>12 </a:t>
            </a:r>
            <a:r>
              <a:rPr lang="en-GB" sz="1800" dirty="0"/>
              <a:t>June 2020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404" y="809813"/>
            <a:ext cx="7795195" cy="5511474"/>
          </a:xfrm>
          <a:prstGeom prst="rect">
            <a:avLst/>
          </a:prstGeom>
        </p:spPr>
      </p:pic>
    </p:spTree>
    <p:extLst>
      <p:ext uri="{BB962C8B-B14F-4D97-AF65-F5344CB8AC3E}">
        <p14:creationId xmlns:p14="http://schemas.microsoft.com/office/powerpoint/2010/main" val="2465764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13</a:t>
            </a:fld>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137" y="464233"/>
            <a:ext cx="8369085" cy="5908431"/>
          </a:xfrm>
          <a:prstGeom prst="rect">
            <a:avLst/>
          </a:prstGeom>
        </p:spPr>
      </p:pic>
    </p:spTree>
    <p:extLst>
      <p:ext uri="{BB962C8B-B14F-4D97-AF65-F5344CB8AC3E}">
        <p14:creationId xmlns:p14="http://schemas.microsoft.com/office/powerpoint/2010/main" val="1095559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14</a:t>
            </a:fld>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814" y="553138"/>
            <a:ext cx="8388876" cy="5922403"/>
          </a:xfrm>
          <a:prstGeom prst="rect">
            <a:avLst/>
          </a:prstGeom>
        </p:spPr>
      </p:pic>
    </p:spTree>
    <p:extLst>
      <p:ext uri="{BB962C8B-B14F-4D97-AF65-F5344CB8AC3E}">
        <p14:creationId xmlns:p14="http://schemas.microsoft.com/office/powerpoint/2010/main" val="2530643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F9E29A8E-A0F1-419A-8E8B-A78BF9C70DE8}" type="slidenum">
              <a:rPr lang="en-GB" smtClean="0"/>
              <a:pPr/>
              <a:t>15</a:t>
            </a:fld>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5527" y="1474788"/>
            <a:ext cx="9964758" cy="470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37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&gt; 50/100.000 in 7-Tagesinzidenz</a:t>
            </a:r>
            <a:endParaRPr lang="de-DE"/>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F9E29A8E-A0F1-419A-8E8B-A78BF9C70DE8}" type="slidenum">
              <a:rPr lang="en-GB" smtClean="0"/>
              <a:pPr/>
              <a:t>16</a:t>
            </a:fld>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7173" y="1240077"/>
            <a:ext cx="10499397" cy="5500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142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17</a:t>
            </a:fld>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220" y="398298"/>
            <a:ext cx="8597793" cy="6077244"/>
          </a:xfrm>
          <a:prstGeom prst="rect">
            <a:avLst/>
          </a:prstGeom>
        </p:spPr>
      </p:pic>
    </p:spTree>
    <p:extLst>
      <p:ext uri="{BB962C8B-B14F-4D97-AF65-F5344CB8AC3E}">
        <p14:creationId xmlns:p14="http://schemas.microsoft.com/office/powerpoint/2010/main" val="328089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18</a:t>
            </a:fld>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086" y="176164"/>
            <a:ext cx="8912059" cy="6299378"/>
          </a:xfrm>
          <a:prstGeom prst="rect">
            <a:avLst/>
          </a:prstGeom>
        </p:spPr>
      </p:pic>
    </p:spTree>
    <p:extLst>
      <p:ext uri="{BB962C8B-B14F-4D97-AF65-F5344CB8AC3E}">
        <p14:creationId xmlns:p14="http://schemas.microsoft.com/office/powerpoint/2010/main" val="288896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96" y="0"/>
            <a:ext cx="10354188" cy="951722"/>
          </a:xfrm>
        </p:spPr>
        <p:txBody>
          <a:bodyPr>
            <a:normAutofit/>
          </a:bodyPr>
          <a:lstStyle/>
          <a:p>
            <a:pPr algn="ctr"/>
            <a:r>
              <a:rPr lang="en-GB" sz="1800" dirty="0"/>
              <a:t>Distribution of COVID-19 cases in accordance with the applied case definitions in the affected countries by country, Africa, as of </a:t>
            </a:r>
            <a:r>
              <a:rPr lang="en-GB" sz="1800" dirty="0" smtClean="0"/>
              <a:t>12 June </a:t>
            </a:r>
            <a:r>
              <a:rPr lang="en-GB" sz="1800" dirty="0"/>
              <a:t>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2</a:t>
            </a:fld>
            <a:endParaRPr lang="en-GB" dirty="0"/>
          </a:p>
        </p:txBody>
      </p:sp>
      <p:pic>
        <p:nvPicPr>
          <p:cNvPr id="3" name="Picture 2"/>
          <p:cNvPicPr>
            <a:picLocks noChangeAspect="1"/>
          </p:cNvPicPr>
          <p:nvPr/>
        </p:nvPicPr>
        <p:blipFill>
          <a:blip r:embed="rId3"/>
          <a:stretch>
            <a:fillRect/>
          </a:stretch>
        </p:blipFill>
        <p:spPr>
          <a:xfrm>
            <a:off x="383644" y="752939"/>
            <a:ext cx="3774374" cy="5906278"/>
          </a:xfrm>
          <a:prstGeom prst="rect">
            <a:avLst/>
          </a:prstGeom>
        </p:spPr>
      </p:pic>
      <p:pic>
        <p:nvPicPr>
          <p:cNvPr id="4" name="Picture 3"/>
          <p:cNvPicPr>
            <a:picLocks noChangeAspect="1"/>
          </p:cNvPicPr>
          <p:nvPr/>
        </p:nvPicPr>
        <p:blipFill>
          <a:blip r:embed="rId4"/>
          <a:stretch>
            <a:fillRect/>
          </a:stretch>
        </p:blipFill>
        <p:spPr>
          <a:xfrm>
            <a:off x="5142167" y="1026348"/>
            <a:ext cx="4183833" cy="3982974"/>
          </a:xfrm>
          <a:prstGeom prst="rect">
            <a:avLst/>
          </a:prstGeom>
        </p:spPr>
      </p:pic>
    </p:spTree>
    <p:extLst>
      <p:ext uri="{BB962C8B-B14F-4D97-AF65-F5344CB8AC3E}">
        <p14:creationId xmlns:p14="http://schemas.microsoft.com/office/powerpoint/2010/main" val="13825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0"/>
            <a:ext cx="10354188" cy="951722"/>
          </a:xfrm>
        </p:spPr>
        <p:txBody>
          <a:bodyPr>
            <a:normAutofit/>
          </a:bodyPr>
          <a:lstStyle/>
          <a:p>
            <a:pPr algn="ctr"/>
            <a:r>
              <a:rPr lang="en-GB" sz="1800" dirty="0"/>
              <a:t>Distribution of COVID-19 cases in accordance with the applied case definitions in the affected countries by country, Asia, as of </a:t>
            </a:r>
            <a:r>
              <a:rPr lang="en-GB" sz="1800" dirty="0" smtClean="0"/>
              <a:t>12 </a:t>
            </a:r>
            <a:r>
              <a:rPr lang="en-GB" sz="1800" dirty="0"/>
              <a:t>June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3</a:t>
            </a:fld>
            <a:endParaRPr lang="en-GB" dirty="0"/>
          </a:p>
        </p:txBody>
      </p:sp>
      <p:pic>
        <p:nvPicPr>
          <p:cNvPr id="3" name="Picture 2"/>
          <p:cNvPicPr>
            <a:picLocks noChangeAspect="1"/>
          </p:cNvPicPr>
          <p:nvPr/>
        </p:nvPicPr>
        <p:blipFill>
          <a:blip r:embed="rId2"/>
          <a:stretch>
            <a:fillRect/>
          </a:stretch>
        </p:blipFill>
        <p:spPr>
          <a:xfrm>
            <a:off x="730394" y="951722"/>
            <a:ext cx="3157594" cy="4924201"/>
          </a:xfrm>
          <a:prstGeom prst="rect">
            <a:avLst/>
          </a:prstGeom>
        </p:spPr>
      </p:pic>
      <p:pic>
        <p:nvPicPr>
          <p:cNvPr id="4" name="Picture 3"/>
          <p:cNvPicPr>
            <a:picLocks noChangeAspect="1"/>
          </p:cNvPicPr>
          <p:nvPr/>
        </p:nvPicPr>
        <p:blipFill>
          <a:blip r:embed="rId3"/>
          <a:stretch>
            <a:fillRect/>
          </a:stretch>
        </p:blipFill>
        <p:spPr>
          <a:xfrm>
            <a:off x="6067707" y="1287821"/>
            <a:ext cx="3523553" cy="3203743"/>
          </a:xfrm>
          <a:prstGeom prst="rect">
            <a:avLst/>
          </a:prstGeom>
        </p:spPr>
      </p:pic>
    </p:spTree>
    <p:extLst>
      <p:ext uri="{BB962C8B-B14F-4D97-AF65-F5344CB8AC3E}">
        <p14:creationId xmlns:p14="http://schemas.microsoft.com/office/powerpoint/2010/main" val="5446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554" y="34953"/>
            <a:ext cx="10354188" cy="951722"/>
          </a:xfrm>
        </p:spPr>
        <p:txBody>
          <a:bodyPr>
            <a:normAutofit/>
          </a:bodyPr>
          <a:lstStyle/>
          <a:p>
            <a:pPr algn="ctr"/>
            <a:r>
              <a:rPr lang="en-GB" sz="1800" dirty="0"/>
              <a:t>Distribution of COVID-19 cases* in accordance with the applied case definitions in the affected countries by country, Europe, as of </a:t>
            </a:r>
            <a:r>
              <a:rPr lang="en-GB" sz="1800" dirty="0" smtClean="0"/>
              <a:t>12 </a:t>
            </a:r>
            <a:r>
              <a:rPr lang="en-GB" sz="1800" dirty="0"/>
              <a:t>June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extBox 5"/>
          <p:cNvSpPr txBox="1"/>
          <p:nvPr/>
        </p:nvSpPr>
        <p:spPr>
          <a:xfrm>
            <a:off x="1358040" y="6077128"/>
            <a:ext cx="8851725" cy="646331"/>
          </a:xfrm>
          <a:prstGeom prst="rect">
            <a:avLst/>
          </a:prstGeom>
          <a:noFill/>
        </p:spPr>
        <p:txBody>
          <a:bodyPr wrap="square" rtlCol="0">
            <a:spAutoFit/>
          </a:bodyPr>
          <a:lstStyle/>
          <a:p>
            <a:r>
              <a:rPr lang="en-GB" sz="1200" dirty="0"/>
              <a:t>*Spain: Since 11 May, the frequency of reporting from regional level to national level has </a:t>
            </a:r>
            <a:r>
              <a:rPr lang="en-GB" sz="1200" dirty="0">
                <a:hlinkClick r:id="rId2"/>
              </a:rPr>
              <a:t>changed</a:t>
            </a:r>
            <a:r>
              <a:rPr lang="en-GB" sz="1200" dirty="0"/>
              <a:t>. This may lead to possible discrepancies in cases and death numbers due to data validation. This discrepancy could persist for several days</a:t>
            </a:r>
            <a:r>
              <a:rPr lang="en-GB" sz="1200" dirty="0" smtClean="0"/>
              <a:t>.</a:t>
            </a:r>
          </a:p>
          <a:p>
            <a:endParaRPr lang="en-GB" sz="1200" dirty="0"/>
          </a:p>
        </p:txBody>
      </p:sp>
      <p:pic>
        <p:nvPicPr>
          <p:cNvPr id="3" name="Picture 2"/>
          <p:cNvPicPr>
            <a:picLocks noChangeAspect="1"/>
          </p:cNvPicPr>
          <p:nvPr/>
        </p:nvPicPr>
        <p:blipFill>
          <a:blip r:embed="rId3"/>
          <a:stretch>
            <a:fillRect/>
          </a:stretch>
        </p:blipFill>
        <p:spPr>
          <a:xfrm>
            <a:off x="532554" y="870220"/>
            <a:ext cx="3296644" cy="5092401"/>
          </a:xfrm>
          <a:prstGeom prst="rect">
            <a:avLst/>
          </a:prstGeom>
        </p:spPr>
      </p:pic>
      <p:pic>
        <p:nvPicPr>
          <p:cNvPr id="4" name="Picture 3"/>
          <p:cNvPicPr>
            <a:picLocks noChangeAspect="1"/>
          </p:cNvPicPr>
          <p:nvPr/>
        </p:nvPicPr>
        <p:blipFill>
          <a:blip r:embed="rId4"/>
          <a:stretch>
            <a:fillRect/>
          </a:stretch>
        </p:blipFill>
        <p:spPr>
          <a:xfrm>
            <a:off x="5783902" y="1061645"/>
            <a:ext cx="3296644" cy="4553001"/>
          </a:xfrm>
          <a:prstGeom prst="rect">
            <a:avLst/>
          </a:prstGeom>
        </p:spPr>
      </p:pic>
    </p:spTree>
    <p:extLst>
      <p:ext uri="{BB962C8B-B14F-4D97-AF65-F5344CB8AC3E}">
        <p14:creationId xmlns:p14="http://schemas.microsoft.com/office/powerpoint/2010/main" val="3366277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21" y="32985"/>
            <a:ext cx="10354188" cy="951722"/>
          </a:xfrm>
        </p:spPr>
        <p:txBody>
          <a:bodyPr vert="horz" lIns="91440" tIns="45720" rIns="91440" bIns="45720" rtlCol="0" anchor="ctr">
            <a:normAutofit/>
          </a:bodyPr>
          <a:lstStyle/>
          <a:p>
            <a:pPr algn="ctr"/>
            <a:r>
              <a:rPr lang="en-GB" sz="1800" dirty="0"/>
              <a:t>Distribution of laboratory-confirmed cases* of COVID-19 by country in EU/EEA, and the UK as of </a:t>
            </a:r>
            <a:r>
              <a:rPr lang="en-GB" sz="1800" dirty="0" smtClean="0"/>
              <a:t>12 </a:t>
            </a:r>
            <a:r>
              <a:rPr lang="en-GB" sz="1800" dirty="0"/>
              <a:t>June 2020 </a:t>
            </a:r>
          </a:p>
        </p:txBody>
      </p:sp>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6" name="TextBox 5"/>
          <p:cNvSpPr txBox="1"/>
          <p:nvPr/>
        </p:nvSpPr>
        <p:spPr>
          <a:xfrm>
            <a:off x="1273236" y="6086253"/>
            <a:ext cx="8851725" cy="1015663"/>
          </a:xfrm>
          <a:prstGeom prst="rect">
            <a:avLst/>
          </a:prstGeom>
          <a:noFill/>
        </p:spPr>
        <p:txBody>
          <a:bodyPr wrap="square" rtlCol="0">
            <a:spAutoFit/>
          </a:bodyPr>
          <a:lstStyle/>
          <a:p>
            <a:r>
              <a:rPr lang="en-GB" sz="1200" dirty="0"/>
              <a:t>*Spain: Since 11 May, the frequency of reporting from regional level to national level has </a:t>
            </a:r>
            <a:r>
              <a:rPr lang="en-GB" sz="1200" dirty="0">
                <a:hlinkClick r:id="rId2"/>
              </a:rPr>
              <a:t>changed</a:t>
            </a:r>
            <a:r>
              <a:rPr lang="en-GB" sz="1200" dirty="0"/>
              <a:t>. This may lead to possible discrepancies in cases and death numbers due to data validation. This discrepancy could persist for several days</a:t>
            </a:r>
            <a:r>
              <a:rPr lang="en-GB" sz="1200" dirty="0" smtClean="0"/>
              <a:t>.</a:t>
            </a:r>
          </a:p>
          <a:p>
            <a:r>
              <a:rPr lang="en-GB" sz="1200" dirty="0" smtClean="0"/>
              <a:t>**Please note </a:t>
            </a:r>
            <a:r>
              <a:rPr lang="en-GB" sz="1200" dirty="0"/>
              <a:t>that as of 3 June France has changed from reporting the </a:t>
            </a:r>
            <a:r>
              <a:rPr lang="en-GB" sz="1200" dirty="0" smtClean="0"/>
              <a:t>number </a:t>
            </a:r>
            <a:r>
              <a:rPr lang="en-GB" sz="1200" dirty="0"/>
              <a:t>of positive tests to the number of positive patients which has resulted in -766 cases reported today.</a:t>
            </a:r>
          </a:p>
          <a:p>
            <a:endParaRPr lang="en-GB" sz="1200" dirty="0"/>
          </a:p>
        </p:txBody>
      </p:sp>
      <p:pic>
        <p:nvPicPr>
          <p:cNvPr id="3" name="Picture 2"/>
          <p:cNvPicPr>
            <a:picLocks noChangeAspect="1"/>
          </p:cNvPicPr>
          <p:nvPr/>
        </p:nvPicPr>
        <p:blipFill>
          <a:blip r:embed="rId3"/>
          <a:stretch>
            <a:fillRect/>
          </a:stretch>
        </p:blipFill>
        <p:spPr>
          <a:xfrm>
            <a:off x="1369246" y="798983"/>
            <a:ext cx="9043716" cy="5083705"/>
          </a:xfrm>
          <a:prstGeom prst="rect">
            <a:avLst/>
          </a:prstGeom>
        </p:spPr>
      </p:pic>
    </p:spTree>
    <p:extLst>
      <p:ext uri="{BB962C8B-B14F-4D97-AF65-F5344CB8AC3E}">
        <p14:creationId xmlns:p14="http://schemas.microsoft.com/office/powerpoint/2010/main" val="636943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58190"/>
            <a:ext cx="10354188" cy="951722"/>
          </a:xfrm>
        </p:spPr>
        <p:txBody>
          <a:bodyPr>
            <a:normAutofit/>
          </a:bodyPr>
          <a:lstStyle/>
          <a:p>
            <a:pPr algn="ctr"/>
            <a:r>
              <a:rPr lang="en-GB" sz="1800" dirty="0"/>
              <a:t>Distribution of COVID-19 cases in accordance with the applied case definitions in the affected countries by country, America and Oceania, as of </a:t>
            </a:r>
            <a:r>
              <a:rPr lang="en-GB" sz="1800" dirty="0" smtClean="0"/>
              <a:t>12 </a:t>
            </a:r>
            <a:r>
              <a:rPr lang="en-GB" sz="1800" dirty="0"/>
              <a:t>June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3" name="Picture 2"/>
          <p:cNvPicPr>
            <a:picLocks noChangeAspect="1"/>
          </p:cNvPicPr>
          <p:nvPr/>
        </p:nvPicPr>
        <p:blipFill>
          <a:blip r:embed="rId2"/>
          <a:stretch>
            <a:fillRect/>
          </a:stretch>
        </p:blipFill>
        <p:spPr>
          <a:xfrm>
            <a:off x="432000" y="833868"/>
            <a:ext cx="3864432" cy="5428801"/>
          </a:xfrm>
          <a:prstGeom prst="rect">
            <a:avLst/>
          </a:prstGeom>
        </p:spPr>
      </p:pic>
      <p:pic>
        <p:nvPicPr>
          <p:cNvPr id="4" name="Picture 3"/>
          <p:cNvPicPr>
            <a:picLocks noChangeAspect="1"/>
          </p:cNvPicPr>
          <p:nvPr/>
        </p:nvPicPr>
        <p:blipFill>
          <a:blip r:embed="rId3"/>
          <a:stretch>
            <a:fillRect/>
          </a:stretch>
        </p:blipFill>
        <p:spPr>
          <a:xfrm>
            <a:off x="5535384" y="1103567"/>
            <a:ext cx="3864432" cy="4889401"/>
          </a:xfrm>
          <a:prstGeom prst="rect">
            <a:avLst/>
          </a:prstGeom>
        </p:spPr>
      </p:pic>
    </p:spTree>
    <p:extLst>
      <p:ext uri="{BB962C8B-B14F-4D97-AF65-F5344CB8AC3E}">
        <p14:creationId xmlns:p14="http://schemas.microsoft.com/office/powerpoint/2010/main" val="37392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08" y="172760"/>
            <a:ext cx="10354188" cy="951722"/>
          </a:xfrm>
        </p:spPr>
        <p:txBody>
          <a:bodyPr vert="horz" lIns="91440" tIns="45720" rIns="91440" bIns="45720" rtlCol="0" anchor="ctr">
            <a:normAutofit/>
          </a:bodyPr>
          <a:lstStyle/>
          <a:p>
            <a:pPr algn="ctr"/>
            <a:r>
              <a:rPr lang="en-GB" sz="1800" dirty="0"/>
              <a:t>Distribution of COVID-19 cases* in accordance with the applied case definitions in the affected countries, as of </a:t>
            </a:r>
            <a:r>
              <a:rPr lang="en-GB" sz="1800" dirty="0" smtClean="0"/>
              <a:t>12 </a:t>
            </a:r>
            <a:r>
              <a:rPr lang="en-GB" sz="1800" dirty="0"/>
              <a:t>June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7</a:t>
            </a:fld>
            <a:endParaRPr lang="en-GB" dirty="0"/>
          </a:p>
        </p:txBody>
      </p:sp>
      <p:sp>
        <p:nvSpPr>
          <p:cNvPr id="6" name="TextBox 5"/>
          <p:cNvSpPr txBox="1"/>
          <p:nvPr/>
        </p:nvSpPr>
        <p:spPr>
          <a:xfrm>
            <a:off x="831686" y="6006129"/>
            <a:ext cx="8851725" cy="461665"/>
          </a:xfrm>
          <a:prstGeom prst="rect">
            <a:avLst/>
          </a:prstGeom>
          <a:noFill/>
        </p:spPr>
        <p:txBody>
          <a:bodyPr wrap="square" rtlCol="0">
            <a:spAutoFit/>
          </a:bodyPr>
          <a:lstStyle/>
          <a:p>
            <a:r>
              <a:rPr lang="en-GB" sz="1200" dirty="0"/>
              <a:t>*Spain: Since 11 May, the frequency of reporting from regional level to national level has </a:t>
            </a:r>
            <a:r>
              <a:rPr lang="en-GB" sz="1200" dirty="0">
                <a:hlinkClick r:id="rId2"/>
              </a:rPr>
              <a:t>changed</a:t>
            </a:r>
            <a:r>
              <a:rPr lang="en-GB" sz="1200" dirty="0"/>
              <a:t>. This may lead to possible discrepancies in cases and death numbers due to data validation. This discrepancy could persist for several days.</a:t>
            </a:r>
          </a:p>
        </p:txBody>
      </p:sp>
      <p:pic>
        <p:nvPicPr>
          <p:cNvPr id="4" name="Picture 3"/>
          <p:cNvPicPr>
            <a:picLocks noChangeAspect="1"/>
          </p:cNvPicPr>
          <p:nvPr/>
        </p:nvPicPr>
        <p:blipFill>
          <a:blip r:embed="rId3"/>
          <a:stretch>
            <a:fillRect/>
          </a:stretch>
        </p:blipFill>
        <p:spPr>
          <a:xfrm>
            <a:off x="104504" y="1415907"/>
            <a:ext cx="12001358" cy="4298796"/>
          </a:xfrm>
          <a:prstGeom prst="rect">
            <a:avLst/>
          </a:prstGeom>
        </p:spPr>
      </p:pic>
    </p:spTree>
    <p:extLst>
      <p:ext uri="{BB962C8B-B14F-4D97-AF65-F5344CB8AC3E}">
        <p14:creationId xmlns:p14="http://schemas.microsoft.com/office/powerpoint/2010/main" val="299136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dirty="0" smtClean="0"/>
              <a:t>*</a:t>
            </a:r>
            <a:r>
              <a:rPr lang="en-GB" sz="1800" baseline="30000" dirty="0" smtClean="0"/>
              <a:t>,</a:t>
            </a:r>
            <a:r>
              <a:rPr lang="en-GB" sz="1800" dirty="0" smtClean="0"/>
              <a:t>**, </a:t>
            </a:r>
            <a:r>
              <a:rPr lang="en-GB" sz="1800" dirty="0"/>
              <a:t>worldwide, as of </a:t>
            </a:r>
            <a:r>
              <a:rPr lang="en-GB" sz="1800" dirty="0" smtClean="0"/>
              <a:t>12 </a:t>
            </a:r>
            <a:r>
              <a:rPr lang="en-GB" sz="1800" dirty="0"/>
              <a:t>June 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8</a:t>
            </a:fld>
            <a:endParaRPr lang="en-GB" dirty="0"/>
          </a:p>
        </p:txBody>
      </p:sp>
      <p:sp>
        <p:nvSpPr>
          <p:cNvPr id="7" name="Rectangle 6"/>
          <p:cNvSpPr/>
          <p:nvPr/>
        </p:nvSpPr>
        <p:spPr>
          <a:xfrm>
            <a:off x="517894" y="5055403"/>
            <a:ext cx="9371540" cy="461665"/>
          </a:xfrm>
          <a:prstGeom prst="rect">
            <a:avLst/>
          </a:prstGeom>
        </p:spPr>
        <p:txBody>
          <a:bodyPr wrap="none">
            <a:spAutoFit/>
          </a:bodyPr>
          <a:lstStyle/>
          <a:p>
            <a:r>
              <a:rPr lang="en-GB" sz="1200" dirty="0"/>
              <a:t>* Increase of deaths in America is attributable to the US, which since 14 April 2020 includes confirmed and probable cases and deaths:</a:t>
            </a:r>
          </a:p>
          <a:p>
            <a:r>
              <a:rPr lang="en-GB" sz="1200" dirty="0"/>
              <a:t> </a:t>
            </a:r>
            <a:r>
              <a:rPr lang="en-GB" sz="1200" dirty="0">
                <a:hlinkClick r:id="rId3"/>
              </a:rPr>
              <a:t>https://www.cdc.gov/coronavirus/2019-ncov/cases-updates/cases-in-us.html#2019coronavirus-summary</a:t>
            </a:r>
            <a:endParaRPr lang="en-GB" sz="1200" dirty="0"/>
          </a:p>
        </p:txBody>
      </p:sp>
      <p:sp>
        <p:nvSpPr>
          <p:cNvPr id="6" name="TextBox 5"/>
          <p:cNvSpPr txBox="1"/>
          <p:nvPr/>
        </p:nvSpPr>
        <p:spPr>
          <a:xfrm>
            <a:off x="517894" y="5659774"/>
            <a:ext cx="11196731" cy="1015663"/>
          </a:xfrm>
          <a:prstGeom prst="rect">
            <a:avLst/>
          </a:prstGeom>
          <a:noFill/>
        </p:spPr>
        <p:txBody>
          <a:bodyPr wrap="square" rtlCol="0">
            <a:spAutoFit/>
          </a:bodyPr>
          <a:lstStyle/>
          <a:p>
            <a:r>
              <a:rPr lang="en-GB" sz="1200" dirty="0"/>
              <a:t>** Spain: Since 11 May, the frequency of reporting from regional level to national level has </a:t>
            </a:r>
            <a:r>
              <a:rPr lang="en-GB" sz="1200" dirty="0">
                <a:hlinkClick r:id="rId4"/>
              </a:rPr>
              <a:t>changed</a:t>
            </a:r>
            <a:r>
              <a:rPr lang="en-GB" sz="1200" dirty="0"/>
              <a:t>. This may lead to possible discrepancies in cases and death numbers due to data validation. This discrepancy could persist for several days.</a:t>
            </a:r>
          </a:p>
          <a:p>
            <a:r>
              <a:rPr lang="en-GB" sz="1200" dirty="0"/>
              <a:t>In the displayed graph no new deaths are reported for Spain from the 25 of May as the change in reported deaths would result in a negative number of deaths for Europe overall. </a:t>
            </a:r>
          </a:p>
          <a:p>
            <a:endParaRPr lang="en-GB" sz="1200" dirty="0"/>
          </a:p>
        </p:txBody>
      </p:sp>
      <p:pic>
        <p:nvPicPr>
          <p:cNvPr id="3" name="Picture 2"/>
          <p:cNvPicPr>
            <a:picLocks noChangeAspect="1"/>
          </p:cNvPicPr>
          <p:nvPr/>
        </p:nvPicPr>
        <p:blipFill>
          <a:blip r:embed="rId5"/>
          <a:stretch>
            <a:fillRect/>
          </a:stretch>
        </p:blipFill>
        <p:spPr>
          <a:xfrm>
            <a:off x="305668" y="1148658"/>
            <a:ext cx="11621182" cy="3821928"/>
          </a:xfrm>
          <a:prstGeom prst="rect">
            <a:avLst/>
          </a:prstGeom>
        </p:spPr>
      </p:pic>
    </p:spTree>
    <p:extLst>
      <p:ext uri="{BB962C8B-B14F-4D97-AF65-F5344CB8AC3E}">
        <p14:creationId xmlns:p14="http://schemas.microsoft.com/office/powerpoint/2010/main" val="1913070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EU/EEA and the UK, as of </a:t>
            </a:r>
            <a:r>
              <a:rPr lang="en-GB" sz="1800" dirty="0" smtClean="0"/>
              <a:t>12 </a:t>
            </a:r>
            <a:r>
              <a:rPr lang="en-GB" sz="1800" dirty="0"/>
              <a:t>June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9</a:t>
            </a:fld>
            <a:endParaRPr lang="en-GB" dirty="0"/>
          </a:p>
        </p:txBody>
      </p:sp>
      <p:sp>
        <p:nvSpPr>
          <p:cNvPr id="6" name="TextBox 5"/>
          <p:cNvSpPr txBox="1"/>
          <p:nvPr/>
        </p:nvSpPr>
        <p:spPr>
          <a:xfrm>
            <a:off x="803551" y="6190794"/>
            <a:ext cx="8851725" cy="461665"/>
          </a:xfrm>
          <a:prstGeom prst="rect">
            <a:avLst/>
          </a:prstGeom>
          <a:noFill/>
        </p:spPr>
        <p:txBody>
          <a:bodyPr wrap="square" rtlCol="0">
            <a:spAutoFit/>
          </a:bodyPr>
          <a:lstStyle/>
          <a:p>
            <a:r>
              <a:rPr lang="en-GB" sz="1200" dirty="0"/>
              <a:t>*Spain: Since 11 May, the frequency of reporting from regional level to national level has </a:t>
            </a:r>
            <a:r>
              <a:rPr lang="en-GB" sz="1200" dirty="0">
                <a:hlinkClick r:id="rId2"/>
              </a:rPr>
              <a:t>changed</a:t>
            </a:r>
            <a:r>
              <a:rPr lang="en-GB" sz="1200" dirty="0"/>
              <a:t>. This may lead to possible discrepancies in cases and death numbers due to data validation. This discrepancy could persist for several days.</a:t>
            </a:r>
          </a:p>
        </p:txBody>
      </p:sp>
      <p:pic>
        <p:nvPicPr>
          <p:cNvPr id="4" name="Picture 3"/>
          <p:cNvPicPr>
            <a:picLocks noChangeAspect="1"/>
          </p:cNvPicPr>
          <p:nvPr/>
        </p:nvPicPr>
        <p:blipFill>
          <a:blip r:embed="rId3"/>
          <a:stretch>
            <a:fillRect/>
          </a:stretch>
        </p:blipFill>
        <p:spPr>
          <a:xfrm>
            <a:off x="1848835" y="962499"/>
            <a:ext cx="7725452" cy="5228295"/>
          </a:xfrm>
          <a:prstGeom prst="rect">
            <a:avLst/>
          </a:prstGeom>
        </p:spPr>
      </p:pic>
    </p:spTree>
    <p:extLst>
      <p:ext uri="{BB962C8B-B14F-4D97-AF65-F5344CB8AC3E}">
        <p14:creationId xmlns:p14="http://schemas.microsoft.com/office/powerpoint/2010/main" val="2010422156"/>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69AE23"/>
      </a:accent1>
      <a:accent2>
        <a:srgbClr val="7CBDC1"/>
      </a:accent2>
      <a:accent3>
        <a:srgbClr val="C0D236"/>
      </a:accent3>
      <a:accent4>
        <a:srgbClr val="3E5B84"/>
      </a:accent4>
      <a:accent5>
        <a:srgbClr val="008C75"/>
      </a:accent5>
      <a:accent6>
        <a:srgbClr val="82428D"/>
      </a:accent6>
      <a:hlink>
        <a:srgbClr val="69AE23"/>
      </a:hlink>
      <a:folHlink>
        <a:srgbClr val="69AE23"/>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CDC_PowerPoint_Template_2018-newbuilding-16-9 V4 - Copy.potx" id="{17D98BBD-48FA-4D80-9A55-A1935E07CB2B}" vid="{6C950942-4CA1-45AB-B304-D6B565DD9F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False</openByDefault>
  <xsnScope/>
</customXsn>
</file>

<file path=customXml/item2.xml><?xml version="1.0" encoding="utf-8"?>
<?mso-contentType ?>
<spe:Receivers xmlns:spe="http://schemas.microsoft.com/sharepoint/events">
  <Receiver>
    <Name>ECDC DMS Prevent Creating Folders</Name>
    <Synchronization>Synchronous</Synchronization>
    <Type>1</Type>
    <SequenceNumber>500</SequenceNumber>
    <Assembly>ECDC.DMS.EventReceivers, Version=1.0.0.0, Culture=neutral, PublicKeyToken=17e62c86e86476c3, processorArchitecture=MSIL</Assembly>
    <Class>ECDC.DMS.EventReceivers.PreventCreatingFolders.PreventCreatingFolders</Class>
    <Data>Data</Data>
    <Filter/>
  </Receiver>
  <Receiver>
    <Name>ECDC DMS Fix User Columns</Name>
    <Synchronization>Synchronous</Synchronization>
    <Type>10001</Type>
    <SequenceNumber>1000</SequenceNumber>
    <Assembly>ECDC.DMS.EventReceivers, Version=1.0.0.0, Culture=neutral, PublicKeyToken=17e62c86e86476c3, processorArchitecture=MSIL</Assembly>
    <Class>ECDC.DMS.EventReceivers.FixUserColumns.FixUserColumns</Class>
    <Data>Data</Data>
    <Filter/>
  </Receiver>
  <Receiver>
    <Name>ECDC DMS Preconfigure Fiels</Name>
    <Synchronization>Synchronous</Synchronization>
    <Type>1</Type>
    <SequenceNumber>1000</SequenceNumber>
    <Assembly>ECDC.DMS.EventReceivers, Version=1.0.0.0, Culture=neutral, PublicKeyToken=17e62c86e86476c3, processorArchitecture=MSIL</Assembly>
    <Class>ECDC.DMS.EventReceivers.PreconfigureFields.PreconfigureFields</Class>
    <Data>Data</Data>
    <Filter/>
  </Receiver>
  <Receiver>
    <Name>ECDC DMS Prevent Deleting</Name>
    <Synchronization>Synchronous</Synchronization>
    <Type>3</Type>
    <SequenceNumber>1000</SequenceNumber>
    <Assembly>ECDC.DMS.EventReceivers, Version=1.0.0.0, Culture=neutral, PublicKeyToken=17e62c86e86476c3, processorArchitecture=MSIL</Assembly>
    <Class>ECDC.DMS.EventReceivers.PreventDeleting.PreventDeleting</Class>
    <Data>Data</Data>
    <Filter/>
  </Receiver>
  <Receiver>
    <Name>ECDC DMS Restricted Access</Name>
    <Synchronization>Asynchronous</Synchronization>
    <Type>10002</Type>
    <SequenceNumber>1000</SequenceNumber>
    <Assembly>ECDC.DMS.EventReceivers, Version=1.0.0.0, Culture=neutral, PublicKeyToken=17e62c86e86476c3, processorArchitecture=MSIL</Assembly>
    <Class>ECDC.DMS.EventReceivers.RestrictedAccess.RestrictedAccess</Class>
    <Data>Data</Data>
    <Filter/>
  </Receiver>
  <Receiver>
    <Name>ECDC DMS Restricted AccessAdded</Name>
    <Synchronization>Synchronous</Synchronization>
    <Type>10001</Type>
    <SequenceNumber>2000</SequenceNumber>
    <Assembly>ECDC.DMS.EventReceivers, Version=1.0.0.0, Culture=neutral, PublicKeyToken=17e62c86e86476c3, processorArchitecture=MSIL</Assembly>
    <Class>ECDC.DMS.EventReceivers.RestrictedAccess.RestrictedAccess</Class>
    <Data>Data</Data>
    <Filter/>
  </Receiver>
  <Receiver>
    <Name>ECDC DMS Restricted Document Types</Name>
    <Synchronization>Synchronous</Synchronization>
    <Type>2</Type>
    <SequenceNumber>1050</SequenceNumber>
    <Assembly>ECDC.DMS.EventReceivers, Version=1.0.0.0, Culture=neutral, PublicKeyToken=17e62c86e86476c3, processorArchitecture=MSIL</Assembly>
    <Class>ECDC.DMS.EventReceivers.RestrictedDocumentTypes.RestrictedDocumentTypes</Class>
    <Data>Data</Data>
    <Filter/>
  </Receiver>
  <Receiver>
    <Name>ECDC DMS Restricted Document TypesAdding</Name>
    <Synchronization>Synchronous</Synchronization>
    <Type>1</Type>
    <SequenceNumber>2050</SequenceNumber>
    <Assembly>ECDC.DMS.EventReceivers, Version=1.0.0.0, Culture=neutral, PublicKeyToken=17e62c86e86476c3, processorArchitecture=MSIL</Assembly>
    <Class>ECDC.DMS.EventReceivers.RestrictedDocumentTypes.RestrictedDocumentTypes</Class>
    <Data>Data</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Administrative" ma:contentTypeID="0x010100F92FB91056B24E40ACCE93A804002EFF001822ADB6403249B6AC60D10F8970E85E0001D97A142CFB4CD1BB0876B3669E30D30016D6AF2B069C3742A4149462B2534BA2" ma:contentTypeVersion="195" ma:contentTypeDescription="The main level of classification for the document" ma:contentTypeScope="" ma:versionID="39b64342fc52899e0446af3a29b9b302">
  <xsd:schema xmlns:xsd="http://www.w3.org/2001/XMLSchema" xmlns:xs="http://www.w3.org/2001/XMLSchema" xmlns:p="http://schemas.microsoft.com/office/2006/metadata/properties" xmlns:ns1="http://schemas.microsoft.com/sharepoint/v3" xmlns:ns2="a31fd676-cc33-4bdc-a8b6-cb1016b85608" xmlns:ns3="d23a570b-d7a9-49ca-a34c-8afb8206b4bf" targetNamespace="http://schemas.microsoft.com/office/2006/metadata/properties" ma:root="true" ma:fieldsID="c576b821e7e40c922179ffe3c9be7999" ns1:_="" ns2:_="" ns3:_="">
    <xsd:import namespace="http://schemas.microsoft.com/sharepoint/v3"/>
    <xsd:import namespace="a31fd676-cc33-4bdc-a8b6-cb1016b85608"/>
    <xsd:import namespace="d23a570b-d7a9-49ca-a34c-8afb8206b4bf"/>
    <xsd:element name="properties">
      <xsd:complexType>
        <xsd:sequence>
          <xsd:element name="documentManagement">
            <xsd:complexType>
              <xsd:all>
                <xsd:element ref="ns1:ECDC_Description" minOccurs="0"/>
                <xsd:element ref="ns2:ECDC_DMS_Author" minOccurs="0"/>
                <xsd:element ref="ns3:m4f2abd528a9430bb1514981700fe204" minOccurs="0"/>
                <xsd:element ref="ns3:TaxCatchAll" minOccurs="0"/>
                <xsd:element ref="ns3:TaxCatchAllLabel" minOccurs="0"/>
                <xsd:element ref="ns2:ECDC_DMS_Administrative_Document_Type0" minOccurs="0"/>
                <xsd:element ref="ns3:From1" minOccurs="0"/>
                <xsd:element ref="ns3:To" minOccurs="0"/>
                <xsd:element ref="ns2:ECDC_Subject_whatTaxHTField0" minOccurs="0"/>
                <xsd:element ref="ns2:ECDC_Subject_doesTaxHTField0" minOccurs="0"/>
                <xsd:element ref="ns2:ECDC_Subject_whoTaxHTField0" minOccurs="0"/>
                <xsd:element ref="ns3:ff0459edc9514eb0baaeb2ab50aaa8de" minOccurs="0"/>
                <xsd:element ref="ns3:ECDC_DMS_Meeting_Date" minOccurs="0"/>
                <xsd:element ref="ns3:TaxKeywordTaxHTField" minOccurs="0"/>
                <xsd:element ref="ns2:ECDC_DMS_Project0" minOccurs="0"/>
                <xsd:element ref="ns3:bf6f88d3567d49708e6ddfea625f3427" minOccurs="0"/>
                <xsd:element ref="ns2:ECDC_DMS_MIS_Activity_code0" minOccurs="0"/>
                <xsd:element ref="ns2:ECDC_DMS_Country0" minOccurs="0"/>
                <xsd:element ref="ns2:ECDC_DMS_Section" minOccurs="0"/>
                <xsd:element ref="ns2:ECDC_DMS_Group" minOccurs="0"/>
                <xsd:element ref="ns2:ECDC_DMS_Is_Public" minOccurs="0"/>
                <xsd:element ref="ns2:ECDC_DMS_Previous_Location" minOccurs="0"/>
                <xsd:element ref="ns2:ECDC_DMS_Previous_Creation_Date" minOccurs="0"/>
                <xsd:element ref="ns2:ECDC_Target_audience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ECDC_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1fd676-cc33-4bdc-a8b6-cb1016b85608"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Administrative_Document_Type0" ma:index="8" ma:taxonomy="true" ma:internalName="ECDC_DMS_Administrative_Document_Type0" ma:taxonomyFieldName="ECDC_DMS_Administrative_Document_Type" ma:displayName="Document Type" ma:readOnly="false" ma:default="" ma:fieldId="{9982b643-eae1-4497-b5b1-46d2cbcc9e3b}" ma:taxonomyMulti="true" ma:sspId="de887f88-4a24-49db-a549-4c3cbb517053" ma:termSetId="05694767-788d-4e99-ad07-3dd6ddb61ccc" ma:anchorId="66355854-6dae-4ec3-90e7-4f737f5f06ce" ma:open="false" ma:isKeyword="false">
      <xsd:complexType>
        <xsd:sequence>
          <xsd:element ref="pc:Terms" minOccurs="0" maxOccurs="1"/>
        </xsd:sequence>
      </xsd:complexType>
    </xsd:element>
    <xsd:element name="ECDC_Subject_whatTaxHTField0" ma:index="12"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Subject_doesTaxHTField0" ma:index="14" nillable="true" ma:taxonomy="true" ma:internalName="ECDC_Subject_doesTaxHTField0" ma:taxonomyFieldName="ECDC_Subject_does" ma:displayName="Activity" ma:default="" ma:fieldId="{f4f89794-25e3-44dd-a94e-7e4212ed52cb}" ma:taxonomyMulti="true" ma:sspId="de887f88-4a24-49db-a549-4c3cbb517053" ma:termSetId="380f87da-0f7e-4cf1-ad09-525006c4d164" ma:anchorId="00000000-0000-0000-0000-000000000000" ma:open="false" ma:isKeyword="false">
      <xsd:complexType>
        <xsd:sequence>
          <xsd:element ref="pc:Terms" minOccurs="0" maxOccurs="1"/>
        </xsd:sequence>
      </xsd:complexType>
    </xsd:element>
    <xsd:element name="ECDC_Subject_whoTaxHTField0" ma:index="16" nillable="true" ma:taxonomy="true" ma:internalName="ECDC_Subject_whoTaxHTField0" ma:taxonomyFieldName="ECDC_Subject_who" ma:displayName="Actor" ma:default="" ma:fieldId="{abe70a07-b4c4-4a08-b47f-19f4275c5dd3}" ma:taxonomyMulti="true" ma:sspId="de887f88-4a24-49db-a549-4c3cbb517053" ma:termSetId="725f5f6f-0471-44ec-8ccb-6de6d3e4909b" ma:anchorId="00000000-0000-0000-0000-000000000000" ma:open="false" ma:isKeyword="false">
      <xsd:complexType>
        <xsd:sequence>
          <xsd:element ref="pc:Terms" minOccurs="0" maxOccurs="1"/>
        </xsd:sequence>
      </xsd:complexType>
    </xsd:element>
    <xsd:element name="ECDC_DMS_Project0" ma:index="26"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30"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ountry0" ma:index="32" nillable="true" ma:taxonomy="true" ma:internalName="ECDC_DMS_Country0" ma:taxonomyFieldName="ECDC_DMS_Country" ma:displayName="Country" ma:readOnly="false" ma:default="" ma:fieldId="{55706165-e828-40c8-8ef4-7f53aaba5845}" ma:taxonomyMulti="true" ma:sspId="de887f88-4a24-49db-a549-4c3cbb517053" ma:termSetId="1ff710a1-673a-41e0-bfbc-1a0da05ecc90" ma:anchorId="00000000-0000-0000-0000-000000000000" ma:open="true" ma:isKeyword="false">
      <xsd:complexType>
        <xsd:sequence>
          <xsd:element ref="pc:Terms" minOccurs="0" maxOccurs="1"/>
        </xsd:sequence>
      </xsd:complexType>
    </xsd:element>
    <xsd:element name="ECDC_DMS_Section" ma:index="34" nillable="true" ma:displayName="Section" ma:description="Indicates the creator users ECDC Unit" ma:hidden="true" ma:internalName="ECDC_DMS_Section" ma:readOnly="false">
      <xsd:simpleType>
        <xsd:restriction base="dms:Text"/>
      </xsd:simpleType>
    </xsd:element>
    <xsd:element name="ECDC_DMS_Group" ma:index="35" nillable="true" ma:displayName="Group" ma:description="Indicates the creator users ECDC Group" ma:hidden="true" ma:internalName="ECDC_DMS_Group" ma:readOnly="false">
      <xsd:simpleType>
        <xsd:restriction base="dms:Text"/>
      </xsd:simpleType>
    </xsd:element>
    <xsd:element name="ECDC_DMS_Is_Public" ma:index="36" nillable="true" ma:displayName="Is Public" ma:default="0" ma:description="The document could be made available in external systems (Eg: Portal)" ma:internalName="ECDC_DMS_Is_Public" ma:readOnly="false">
      <xsd:simpleType>
        <xsd:restriction base="dms:Boolean"/>
      </xsd:simpleType>
    </xsd:element>
    <xsd:element name="ECDC_DMS_Previous_Location" ma:index="37" nillable="true" ma:displayName="Previous Location" ma:description="Some useful information about where the document was stored before (Eg: Shared Drives, Unit Drives, etc.)" ma:hidden="true" ma:internalName="ECDC_DMS_Previous_Location" ma:readOnly="false">
      <xsd:simpleType>
        <xsd:restriction base="dms:Text"/>
      </xsd:simpleType>
    </xsd:element>
    <xsd:element name="ECDC_DMS_Previous_Creation_Date" ma:index="38" nillable="true" ma:displayName="Previous Creation Date" ma:default="[today]" ma:description="An earlier publication date or a previous relevant date of the document" ma:hidden="true" ma:internalName="ECDC_DMS_Previous_Creation_Date" ma:readOnly="false">
      <xsd:simpleType>
        <xsd:restriction base="dms:DateTime"/>
      </xsd:simpleType>
    </xsd:element>
    <xsd:element name="ECDC_Target_audienceTaxHTField0" ma:index="39" nillable="true" ma:taxonomy="true" ma:internalName="ECDC_Target_audienceTaxHTField0" ma:taxonomyFieldName="ECDC_Target_audience" ma:displayName="Target audience" ma:default="" ma:fieldId="{234ea4f9-252c-4d49-a519-4a376f3ed4d7}" ma:taxonomyMulti="true" ma:sspId="de887f88-4a24-49db-a549-4c3cbb517053" ma:termSetId="de5002ed-06b4-47ae-8592-fd6a24aa93a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m4f2abd528a9430bb1514981700fe204" ma:index="4" nillable="true" ma:taxonomy="true" ma:internalName="m4f2abd528a9430bb1514981700fe204" ma:taxonomyFieldName="ECDC_DMS_Organigramme" ma:displayName="ECDC Organigramme" ma:readOnly="false" ma:fieldId="{64f2abd5-28a9-430b-b151-4981700fe204}"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TaxCatchAll" ma:index="5" nillable="true" ma:displayName="Taxonomy Catch All Column" ma:description="" ma:hidden="true" ma:list="{0596fb77-e102-4c34-806d-b7e8d0f8e4af}" ma:internalName="TaxCatchAll" ma:showField="CatchAllData" ma:web="a31fd676-cc33-4bdc-a8b6-cb1016b85608">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0596fb77-e102-4c34-806d-b7e8d0f8e4af}" ma:internalName="TaxCatchAllLabel" ma:readOnly="true" ma:showField="CatchAllDataLabel" ma:web="a31fd676-cc33-4bdc-a8b6-cb1016b85608">
      <xsd:complexType>
        <xsd:complexContent>
          <xsd:extension base="dms:MultiChoiceLookup">
            <xsd:sequence>
              <xsd:element name="Value" type="dms:Lookup" maxOccurs="unbounded" minOccurs="0" nillable="true"/>
            </xsd:sequence>
          </xsd:extension>
        </xsd:complexContent>
      </xsd:complexType>
    </xsd:element>
    <xsd:element name="From1" ma:index="10" nillable="true" ma:displayName="From" ma:internalName="From1" ma:readOnly="false">
      <xsd:simpleType>
        <xsd:restriction base="dms:Text"/>
      </xsd:simpleType>
    </xsd:element>
    <xsd:element name="To" ma:index="11" nillable="true" ma:displayName="To" ma:internalName="To" ma:readOnly="false">
      <xsd:simpleType>
        <xsd:restriction base="dms:Text"/>
      </xsd:simpleType>
    </xsd:element>
    <xsd:element name="ff0459edc9514eb0baaeb2ab50aaa8de" ma:index="18" nillable="true" ma:taxonomy="true" ma:internalName="ff0459edc9514eb0baaeb2ab50aaa8de" ma:taxonomyFieldName="Meeting_x0020_Code" ma:displayName="Meeting Code" ma:readOnly="false" ma:default="" ma:fieldId="{ff0459ed-c951-4eb0-baae-b2ab50aaa8de}" ma:sspId="de887f88-4a24-49db-a549-4c3cbb517053" ma:termSetId="edec69b4-0510-43be-8a98-012c8d4b4d60" ma:anchorId="00000000-0000-0000-0000-000000000000" ma:open="true" ma:isKeyword="false">
      <xsd:complexType>
        <xsd:sequence>
          <xsd:element ref="pc:Terms" minOccurs="0" maxOccurs="1"/>
        </xsd:sequence>
      </xsd:complexType>
    </xsd:element>
    <xsd:element name="ECDC_DMS_Meeting_Date" ma:index="20" nillable="true" ma:displayName="Meeting date" ma:description="The date of meeting (1) the document belongs to or (2) was discussed, reviewed or approved." ma:format="DateOnly" ma:internalName="ECDC_DMS_Meeting_Date" ma:readOnly="false">
      <xsd:simpleType>
        <xsd:restriction base="dms:DateTime"/>
      </xsd:simpleType>
    </xsd:element>
    <xsd:element name="TaxKeywordTaxHTField" ma:index="24"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element name="bf6f88d3567d49708e6ddfea625f3427" ma:index="28" nillable="true" ma:taxonomy="true" ma:internalName="bf6f88d3567d49708e6ddfea625f3427" ma:taxonomyFieldName="DMS_x0020_Product" ma:displayName="Product" ma:readOnly="false" ma:default="" ma:fieldId="{bf6f88d3-567d-4970-8e6d-dfea625f3427}" ma:taxonomyMulti="true" ma:sspId="de887f88-4a24-49db-a549-4c3cbb517053" ma:termSetId="765c2105-95ad-4131-ade8-84f64ee0a1c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ECDC_DMS_Is_Public xmlns="a31fd676-cc33-4bdc-a8b6-cb1016b85608">false</ECDC_DMS_Is_Public>
    <ECDC_Description xmlns="http://schemas.microsoft.com/sharepoint/v3" xsi:nil="true"/>
    <ECDC_Subject_whatTaxHTField0 xmlns="a31fd676-cc33-4bdc-a8b6-cb1016b85608">
      <Terms xmlns="http://schemas.microsoft.com/office/infopath/2007/PartnerControls">
        <TermInfo xmlns="http://schemas.microsoft.com/office/infopath/2007/PartnerControls">
          <TermName xmlns="http://schemas.microsoft.com/office/infopath/2007/PartnerControls">Topic Not Identified</TermName>
          <TermId xmlns="http://schemas.microsoft.com/office/infopath/2007/PartnerControls">1bc9b571-1e74-46ed-9b11-99937b1f373f</TermId>
        </TermInfo>
      </Terms>
    </ECDC_Subject_whatTaxHTField0>
    <TaxKeywordTaxHTField xmlns="d23a570b-d7a9-49ca-a34c-8afb8206b4bf">
      <Terms xmlns="http://schemas.microsoft.com/office/infopath/2007/PartnerControls"/>
    </TaxKeywordTaxHTField>
    <ECDC_DMS_Project0 xmlns="a31fd676-cc33-4bdc-a8b6-cb1016b85608">
      <Terms xmlns="http://schemas.microsoft.com/office/infopath/2007/PartnerControls"/>
    </ECDC_DMS_Project0>
    <ECDC_DMS_MIS_Activity_code0 xmlns="a31fd676-cc33-4bdc-a8b6-cb1016b85608">
      <Terms xmlns="http://schemas.microsoft.com/office/infopath/2007/PartnerControls"/>
    </ECDC_DMS_MIS_Activity_code0>
    <To xmlns="d23a570b-d7a9-49ca-a34c-8afb8206b4bf" xsi:nil="true"/>
    <TaxCatchAll xmlns="d23a570b-d7a9-49ca-a34c-8afb8206b4bf">
      <Value>608</Value>
      <Value>40</Value>
    </TaxCatchAll>
    <ECDC_DMS_Country0 xmlns="a31fd676-cc33-4bdc-a8b6-cb1016b85608">
      <Terms xmlns="http://schemas.microsoft.com/office/infopath/2007/PartnerControls"/>
    </ECDC_DMS_Country0>
    <From1 xmlns="d23a570b-d7a9-49ca-a34c-8afb8206b4bf" xsi:nil="true"/>
    <ECDC_DMS_Section xmlns="a31fd676-cc33-4bdc-a8b6-cb1016b85608" xsi:nil="true"/>
    <ff0459edc9514eb0baaeb2ab50aaa8de xmlns="d23a570b-d7a9-49ca-a34c-8afb8206b4bf">
      <Terms xmlns="http://schemas.microsoft.com/office/infopath/2007/PartnerControls"/>
    </ff0459edc9514eb0baaeb2ab50aaa8de>
    <ECDC_Subject_whoTaxHTField0 xmlns="a31fd676-cc33-4bdc-a8b6-cb1016b85608">
      <Terms xmlns="http://schemas.microsoft.com/office/infopath/2007/PartnerControls"/>
    </ECDC_Subject_whoTaxHTField0>
    <ECDC_DMS_Previous_Location xmlns="a31fd676-cc33-4bdc-a8b6-cb1016b85608" xsi:nil="true"/>
    <ECDC_Subject_doesTaxHTField0 xmlns="a31fd676-cc33-4bdc-a8b6-cb1016b85608">
      <Terms xmlns="http://schemas.microsoft.com/office/infopath/2007/PartnerControls"/>
    </ECDC_Subject_doesTaxHTField0>
    <m4f2abd528a9430bb1514981700fe204 xmlns="d23a570b-d7a9-49ca-a34c-8afb8206b4bf">
      <Terms xmlns="http://schemas.microsoft.com/office/infopath/2007/PartnerControls"/>
    </m4f2abd528a9430bb1514981700fe204>
    <ECDC_DMS_Previous_Creation_Date xmlns="a31fd676-cc33-4bdc-a8b6-cb1016b85608">2018-09-11T08:20:31+00:00</ECDC_DMS_Previous_Creation_Date>
    <ECDC_Target_audienceTaxHTField0 xmlns="a31fd676-cc33-4bdc-a8b6-cb1016b85608">
      <Terms xmlns="http://schemas.microsoft.com/office/infopath/2007/PartnerControls"/>
    </ECDC_Target_audienceTaxHTField0>
    <ECDC_DMS_Author xmlns="a31fd676-cc33-4bdc-a8b6-cb1016b85608">
      <UserInfo>
        <DisplayName/>
        <AccountId xsi:nil="true"/>
        <AccountType/>
      </UserInfo>
    </ECDC_DMS_Author>
    <ECDC_DMS_Group xmlns="a31fd676-cc33-4bdc-a8b6-cb1016b85608" xsi:nil="true"/>
    <ECDC_DMS_Administrative_Document_Type0 xmlns="a31fd676-cc33-4bdc-a8b6-cb1016b85608">
      <Terms xmlns="http://schemas.microsoft.com/office/infopath/2007/PartnerControls">
        <TermInfo xmlns="http://schemas.microsoft.com/office/infopath/2007/PartnerControls">
          <TermName xmlns="http://schemas.microsoft.com/office/infopath/2007/PartnerControls">Presentations</TermName>
          <TermId xmlns="http://schemas.microsoft.com/office/infopath/2007/PartnerControls">771af309-516d-4f07-977a-efd7f17987c1</TermId>
        </TermInfo>
      </Terms>
    </ECDC_DMS_Administrative_Document_Type0>
    <ECDC_DMS_Meeting_Date xmlns="d23a570b-d7a9-49ca-a34c-8afb8206b4bf" xsi:nil="true"/>
    <bf6f88d3567d49708e6ddfea625f3427 xmlns="d23a570b-d7a9-49ca-a34c-8afb8206b4bf">
      <Terms xmlns="http://schemas.microsoft.com/office/infopath/2007/PartnerControls"/>
    </bf6f88d3567d49708e6ddfea625f3427>
  </documentManagement>
</p:properties>
</file>

<file path=customXml/item6.xml><?xml version="1.0" encoding="utf-8"?>
<?mso-contentType ?>
<SharedContentType xmlns="Microsoft.SharePoint.Taxonomy.ContentTypeSync" SourceId="de887f88-4a24-49db-a549-4c3cbb517053" ContentTypeId="0x010100F92FB91056B24E40ACCE93A804002EFF001822ADB6403249B6AC60D10F8970E85E0001D97A142CFB4CD1BB0876B3669E30D3" PreviousValue="true"/>
</file>

<file path=customXml/itemProps1.xml><?xml version="1.0" encoding="utf-8"?>
<ds:datastoreItem xmlns:ds="http://schemas.openxmlformats.org/officeDocument/2006/customXml" ds:itemID="{B8923238-2B5F-4D0A-AF0E-E7E77073C9F5}">
  <ds:schemaRefs>
    <ds:schemaRef ds:uri="http://schemas.microsoft.com/office/2006/metadata/customXsn"/>
  </ds:schemaRefs>
</ds:datastoreItem>
</file>

<file path=customXml/itemProps2.xml><?xml version="1.0" encoding="utf-8"?>
<ds:datastoreItem xmlns:ds="http://schemas.openxmlformats.org/officeDocument/2006/customXml" ds:itemID="{6726922F-DA27-464C-86B7-3E5844C5636E}">
  <ds:schemaRefs>
    <ds:schemaRef ds:uri="http://schemas.microsoft.com/sharepoint/events"/>
  </ds:schemaRefs>
</ds:datastoreItem>
</file>

<file path=customXml/itemProps3.xml><?xml version="1.0" encoding="utf-8"?>
<ds:datastoreItem xmlns:ds="http://schemas.openxmlformats.org/officeDocument/2006/customXml" ds:itemID="{26B7BA82-A36A-4D12-A119-CAAAD2558031}">
  <ds:schemaRefs>
    <ds:schemaRef ds:uri="http://schemas.microsoft.com/sharepoint/v3/contenttype/forms"/>
  </ds:schemaRefs>
</ds:datastoreItem>
</file>

<file path=customXml/itemProps4.xml><?xml version="1.0" encoding="utf-8"?>
<ds:datastoreItem xmlns:ds="http://schemas.openxmlformats.org/officeDocument/2006/customXml" ds:itemID="{929ED680-1AD2-454B-9603-4542462D4D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31fd676-cc33-4bdc-a8b6-cb1016b85608"/>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8D78B38C-6744-4843-A352-8FDFD3EEA0AD}">
  <ds:schemaRefs>
    <ds:schemaRef ds:uri="a31fd676-cc33-4bdc-a8b6-cb1016b85608"/>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23a570b-d7a9-49ca-a34c-8afb8206b4bf"/>
    <ds:schemaRef ds:uri="http://www.w3.org/XML/1998/namespace"/>
    <ds:schemaRef ds:uri="http://purl.org/dc/dcmitype/"/>
  </ds:schemaRefs>
</ds:datastoreItem>
</file>

<file path=customXml/itemProps6.xml><?xml version="1.0" encoding="utf-8"?>
<ds:datastoreItem xmlns:ds="http://schemas.openxmlformats.org/officeDocument/2006/customXml" ds:itemID="{65AA32EB-92E7-4387-B2D0-19D8EE355B1C}">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ECDC_presentation_16.9 (1)</Template>
  <TotalTime>0</TotalTime>
  <Words>662</Words>
  <Application>Microsoft Office PowerPoint</Application>
  <PresentationFormat>Benutzerdefiniert</PresentationFormat>
  <Paragraphs>45</Paragraphs>
  <Slides>18</Slides>
  <Notes>2</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Theme_ECDC</vt:lpstr>
      <vt:lpstr>SARS-CoV-2 (COVID-19) –2020 </vt:lpstr>
      <vt:lpstr>Distribution of COVID-19 cases in accordance with the applied case definitions in the affected countries by country, Africa, as of 12 June 2020</vt:lpstr>
      <vt:lpstr>Distribution of COVID-19 cases in accordance with the applied case definitions in the affected countries by country, Asia, as of 12 June 2020</vt:lpstr>
      <vt:lpstr>Distribution of COVID-19 cases* in accordance with the applied case definitions in the affected countries by country, Europe, as of 12 June 2020</vt:lpstr>
      <vt:lpstr>Distribution of laboratory-confirmed cases* of COVID-19 by country in EU/EEA, and the UK as of 12 June 2020 </vt:lpstr>
      <vt:lpstr>Distribution of COVID-19 cases in accordance with the applied case definitions in the affected countries by country, America and Oceania, as of 12 June 2020</vt:lpstr>
      <vt:lpstr>Distribution of COVID-19 cases* in accordance with the applied case definitions in the affected countries, as of 12 June 2020</vt:lpstr>
      <vt:lpstr>Distribution of COVID-19 deaths*,**, worldwide, as of 12 June 2020 </vt:lpstr>
      <vt:lpstr>Distribution of laboratory-confirmed cases* of COVID-19 in EU/EEA and the UK, as of 12 June 2020</vt:lpstr>
      <vt:lpstr>Geographical distribution of laboratory-confirmed cases of COVID-19  in the EU/EEA and the UK, as of 12 June 2020</vt:lpstr>
      <vt:lpstr>Geographical distribution of COVID-19 cases in accordance with the applied case definitions in the affected countries worldwide, as of 12 June 2020</vt:lpstr>
      <vt:lpstr>Geographic distribution of 14-day cumulative number of reported COVID-19 cases per 100 000 population, worldwide, as of 12 June 2020</vt:lpstr>
      <vt:lpstr>PowerPoint-Präsentation</vt:lpstr>
      <vt:lpstr>PowerPoint-Präsentation</vt:lpstr>
      <vt:lpstr>PowerPoint-Präsentation</vt:lpstr>
      <vt:lpstr>&gt; 50/100.000 in 7-Tagesinzidenz</vt:lpstr>
      <vt:lpstr>PowerPoint-Präsentation</vt:lpstr>
      <vt:lpstr>PowerPoint-Präsentation</vt:lpstr>
    </vt:vector>
  </TitlesOfParts>
  <Company>ECDC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Jordi Borrell</dc:creator>
  <cp:lastModifiedBy>Rexroth, Ute</cp:lastModifiedBy>
  <cp:revision>1066</cp:revision>
  <dcterms:created xsi:type="dcterms:W3CDTF">2018-09-12T12:26:05Z</dcterms:created>
  <dcterms:modified xsi:type="dcterms:W3CDTF">2020-06-12T09:14:11Z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0x010100F92FB91056B24E40ACCE93A804002EFF001822ADB6403249B6AC60D10F8970E85E0001D97A142CFB4CD1BB0876B3669E30D30016D6AF2B069C3742A4149462B2534BA2</vt:lpwstr>
  </property>
  <property fmtid="{D5CDD505-2E9C-101B-9397-08002B2CF9AE}" pid="3" name="_dlc_DocId">
    <vt:lpwstr>K2H7XUE7KNMN-8-940</vt:lpwstr>
  </property>
  <property fmtid="{D5CDD505-2E9C-101B-9397-08002B2CF9AE}" pid="4" name="_dlc_DocIdUrl">
    <vt:lpwstr>http://dms.ecdcnet.europa.eu/_layouts/15/DocIdRedir.aspx?ID=K2H7XUE7KNMN-8-940, K2H7XUE7KNMN-8-940</vt:lpwstr>
  </property>
  <property fmtid="{D5CDD505-2E9C-101B-9397-08002B2CF9AE}" pid="5" name="_dlc_DocIdItemGuid">
    <vt:lpwstr>4c14d55c-038b-42a5-85e7-b80f556f2c01</vt:lpwstr>
  </property>
  <property fmtid="{D5CDD505-2E9C-101B-9397-08002B2CF9AE}" pid="6" name="ECDC_Subject_does">
    <vt:lpwstr/>
  </property>
  <property fmtid="{D5CDD505-2E9C-101B-9397-08002B2CF9AE}" pid="7" name="TaxKeyword">
    <vt:lpwstr/>
  </property>
  <property fmtid="{D5CDD505-2E9C-101B-9397-08002B2CF9AE}" pid="8" name="DMS Product">
    <vt:lpwstr/>
  </property>
  <property fmtid="{D5CDD505-2E9C-101B-9397-08002B2CF9AE}" pid="9" name="Order">
    <vt:r8>94000</vt:r8>
  </property>
  <property fmtid="{D5CDD505-2E9C-101B-9397-08002B2CF9AE}" pid="10" name="ECDC_Target_audience">
    <vt:lpwstr/>
  </property>
  <property fmtid="{D5CDD505-2E9C-101B-9397-08002B2CF9AE}" pid="11" name="ECDC_DMS_Country">
    <vt:lpwstr/>
  </property>
  <property fmtid="{D5CDD505-2E9C-101B-9397-08002B2CF9AE}" pid="12" name="ECDC_DMS_Administrative_Document_Type">
    <vt:lpwstr>608;#Presentations|771af309-516d-4f07-977a-efd7f17987c1</vt:lpwstr>
  </property>
  <property fmtid="{D5CDD505-2E9C-101B-9397-08002B2CF9AE}" pid="13" name="ECDC_DMS_RestrictedAccess">
    <vt:lpwstr/>
  </property>
  <property fmtid="{D5CDD505-2E9C-101B-9397-08002B2CF9AE}" pid="14" name="ECDC_DMS_MIS_Activity_code">
    <vt:lpwstr/>
  </property>
  <property fmtid="{D5CDD505-2E9C-101B-9397-08002B2CF9AE}" pid="15" name="ECDC_DMS_Organigramme">
    <vt:lpwstr/>
  </property>
  <property fmtid="{D5CDD505-2E9C-101B-9397-08002B2CF9AE}" pid="16" name="Meeting Code">
    <vt:lpwstr/>
  </property>
  <property fmtid="{D5CDD505-2E9C-101B-9397-08002B2CF9AE}" pid="17" name="ECDC_DMS_Project">
    <vt:lpwstr/>
  </property>
  <property fmtid="{D5CDD505-2E9C-101B-9397-08002B2CF9AE}" pid="18" name="ECDC_Subject_who">
    <vt:lpwstr/>
  </property>
  <property fmtid="{D5CDD505-2E9C-101B-9397-08002B2CF9AE}" pid="19" name="ECDC_Subject_what">
    <vt:lpwstr>40;#Topic Not Identified|1bc9b571-1e74-46ed-9b11-99937b1f373f</vt:lpwstr>
  </property>
</Properties>
</file>