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8" r:id="rId2"/>
    <p:sldId id="290" r:id="rId3"/>
    <p:sldId id="256" r:id="rId4"/>
    <p:sldId id="259" r:id="rId5"/>
    <p:sldId id="293" r:id="rId6"/>
    <p:sldId id="294" r:id="rId7"/>
    <p:sldId id="291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272" autoAdjust="0"/>
  </p:normalViewPr>
  <p:slideViewPr>
    <p:cSldViewPr>
      <p:cViewPr varScale="1">
        <p:scale>
          <a:sx n="120" d="100"/>
          <a:sy n="120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45EFB-BAFA-48EC-819D-9BECC4E90F40}" type="datetimeFigureOut">
              <a:rPr lang="de-DE" smtClean="0"/>
              <a:t>15.06.2020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83FEB-770A-496F-973B-C5810568E0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0121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ho.int/docs/default-source/coronaviruse/situation-reports/20200614-covid-19-sitrep-146.pdf?sfvrsn=5b89bdad_4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who.int/news-room/detail/13-06-2020-a-cluster-of-covid-19-in-beijing-people-s-republic-of-china" TargetMode="Externa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Trend: Anzahl</a:t>
            </a:r>
            <a:r>
              <a:rPr lang="de-DE" baseline="0" dirty="0" smtClean="0"/>
              <a:t> </a:t>
            </a:r>
            <a:r>
              <a:rPr lang="de-DE" dirty="0" smtClean="0"/>
              <a:t>neue Fälle der letzten 7d im</a:t>
            </a:r>
            <a:r>
              <a:rPr lang="de-DE" baseline="0" dirty="0" smtClean="0"/>
              <a:t> Vergleich zur Anzahl neuer Fälle der Vorwoche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4825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3142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daily_7dmovingaverage_above70000</a:t>
            </a:r>
          </a:p>
          <a:p>
            <a:r>
              <a:rPr lang="de-DE" dirty="0" smtClean="0"/>
              <a:t>-	USA: Meldung über 2. Infektionswelle in südlichen Bundesstaaten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31422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daily_7dmovingaverage_above7000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69703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800" i="1" dirty="0" err="1" smtClean="0">
                <a:solidFill>
                  <a:prstClr val="black"/>
                </a:solidFill>
              </a:rPr>
              <a:t>Liaoning</a:t>
            </a:r>
            <a:r>
              <a:rPr lang="de-DE" sz="1800" i="1" dirty="0" smtClean="0">
                <a:solidFill>
                  <a:prstClr val="black"/>
                </a:solidFill>
              </a:rPr>
              <a:t> (dort sind insgesamt n = 151 bestätigte Fälle gemeldet, Quelle: Chinesische Botschaft, 14.06.2020)</a:t>
            </a:r>
          </a:p>
          <a:p>
            <a:endParaRPr lang="de-DE" sz="1800" i="1" dirty="0" smtClean="0">
              <a:solidFill>
                <a:prstClr val="black"/>
              </a:solidFill>
            </a:endParaRPr>
          </a:p>
          <a:p>
            <a:endParaRPr lang="de-DE" sz="1800" i="1" dirty="0" smtClean="0">
              <a:solidFill>
                <a:prstClr val="black"/>
              </a:solidFill>
            </a:endParaRPr>
          </a:p>
          <a:p>
            <a:r>
              <a:rPr lang="de-DE" sz="1800" i="1" dirty="0" smtClean="0">
                <a:solidFill>
                  <a:prstClr val="black"/>
                </a:solidFill>
              </a:rPr>
              <a:t>Quellen</a:t>
            </a:r>
            <a:r>
              <a:rPr lang="de-DE" sz="1600" i="1" dirty="0" smtClean="0">
                <a:solidFill>
                  <a:prstClr val="black"/>
                </a:solidFill>
              </a:rPr>
              <a:t>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600" i="1" dirty="0" smtClean="0">
                <a:solidFill>
                  <a:prstClr val="black"/>
                </a:solidFill>
              </a:rPr>
              <a:t>WHO Situation Report 14.06.2020  </a:t>
            </a:r>
            <a:r>
              <a:rPr lang="en-US" sz="800" u="sng" dirty="0" smtClean="0">
                <a:solidFill>
                  <a:prstClr val="black"/>
                </a:solidFill>
                <a:hlinkClick r:id="rId3"/>
              </a:rPr>
              <a:t>https://www.who.int/docs/default-source/coronaviruse/situation-reports/20200614-covid-19-sitrep-146.pdf?sfvrsn=5b89bdad_4</a:t>
            </a:r>
            <a:endParaRPr lang="en-US" sz="800" u="sng" dirty="0" smtClean="0">
              <a:solidFill>
                <a:prstClr val="black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i="1" dirty="0" smtClean="0">
                <a:solidFill>
                  <a:prstClr val="black"/>
                </a:solidFill>
              </a:rPr>
              <a:t>WHO </a:t>
            </a:r>
            <a:r>
              <a:rPr lang="en-US" sz="1600" i="1" dirty="0" err="1" smtClean="0">
                <a:solidFill>
                  <a:prstClr val="black"/>
                </a:solidFill>
              </a:rPr>
              <a:t>Pressemitteilung</a:t>
            </a:r>
            <a:r>
              <a:rPr lang="en-US" sz="1600" i="1" dirty="0" smtClean="0">
                <a:solidFill>
                  <a:prstClr val="black"/>
                </a:solidFill>
              </a:rPr>
              <a:t> 13.06.2020 </a:t>
            </a:r>
            <a:r>
              <a:rPr lang="en-US" sz="800" dirty="0" smtClean="0">
                <a:solidFill>
                  <a:prstClr val="black"/>
                </a:solidFill>
                <a:hlinkClick r:id="rId4"/>
              </a:rPr>
              <a:t>https://www.who.int/news-room/detail/13-06-2020-a-cluster-of-covid-19-in-beijing-people-s-republic-of-china</a:t>
            </a:r>
            <a:endParaRPr lang="en-US" sz="800" dirty="0" smtClean="0">
              <a:solidFill>
                <a:prstClr val="black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>
                <a:solidFill>
                  <a:prstClr val="black"/>
                </a:solidFill>
              </a:rPr>
              <a:pPr/>
              <a:t>5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5174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https://www.thelancet.com/journals/lancet/article/PIIS0140-6736(20)31304-0/fulltext#tbl1 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0614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15.06.2020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4563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15.06.2020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7702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15.06.2020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277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15.06.2020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373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15.06.2020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7823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15.06.2020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2798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15.06.2020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6085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15.06.2020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0123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15.06.2020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7060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15.06.2020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1885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15.06.2020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07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911CA-0C0D-4F0F-84CF-C2416D7FF593}" type="datetimeFigureOut">
              <a:rPr lang="de-DE" smtClean="0"/>
              <a:t>15.06.2020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3328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0580433"/>
              </p:ext>
            </p:extLst>
          </p:nvPr>
        </p:nvGraphicFramePr>
        <p:xfrm>
          <a:off x="467544" y="2276872"/>
          <a:ext cx="8064896" cy="3600396"/>
        </p:xfrm>
        <a:graphic>
          <a:graphicData uri="http://schemas.openxmlformats.org/drawingml/2006/table">
            <a:tbl>
              <a:tblPr/>
              <a:tblGrid>
                <a:gridCol w="2389123"/>
                <a:gridCol w="1433474"/>
                <a:gridCol w="1711798"/>
                <a:gridCol w="1107371"/>
                <a:gridCol w="1423130"/>
              </a:tblGrid>
              <a:tr h="59056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Land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Fälle kumulativ</a:t>
                      </a:r>
                      <a:endParaRPr lang="de-DE" sz="1600" b="1" i="0" u="none" strike="noStrike" dirty="0">
                        <a:solidFill>
                          <a:srgbClr val="36609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1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Neue Fälle in den </a:t>
                      </a:r>
                      <a:r>
                        <a:rPr lang="de-DE" sz="1600" b="1" i="0" u="none" strike="noStrike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letzten </a:t>
                      </a:r>
                      <a:r>
                        <a:rPr lang="de-DE" sz="1600" b="1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7d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Trend</a:t>
                      </a:r>
                      <a:endParaRPr lang="de-DE" sz="1600" b="1" i="0" u="none" strike="noStrike" dirty="0">
                        <a:solidFill>
                          <a:srgbClr val="36609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93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Brasilien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850.514</a:t>
                      </a:r>
                      <a:endParaRPr lang="de-DE" sz="1600" b="0" i="0" u="none" strike="noStrike" kern="1200" dirty="0">
                        <a:solidFill>
                          <a:srgbClr val="36609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1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177.677</a:t>
                      </a:r>
                      <a:endParaRPr lang="de-DE" sz="1600" b="1" i="0" u="none" strike="noStrike" kern="1200" dirty="0">
                        <a:solidFill>
                          <a:srgbClr val="36609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0,98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dirty="0" smtClean="0">
                          <a:solidFill>
                            <a:srgbClr val="FF0000"/>
                          </a:solidFill>
                        </a:rPr>
                        <a:t>▲</a:t>
                      </a:r>
                      <a:endParaRPr lang="de-DE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0093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Vereinigte Staaten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2.074.526</a:t>
                      </a:r>
                      <a:endParaRPr lang="de-DE" sz="1600" b="0" i="0" u="none" strike="noStrike" kern="1200" dirty="0">
                        <a:solidFill>
                          <a:srgbClr val="36609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1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154.465</a:t>
                      </a:r>
                      <a:endParaRPr lang="de-DE" sz="1600" b="1" i="0" u="none" strike="noStrike" kern="1200" dirty="0">
                        <a:solidFill>
                          <a:srgbClr val="36609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>
                          <a:solidFill>
                            <a:srgbClr val="FF0000"/>
                          </a:solidFill>
                        </a:rPr>
                        <a:t>▲</a:t>
                      </a:r>
                      <a:endParaRPr lang="de-DE" sz="1600" b="0" i="0" u="none" strike="noStrike" dirty="0" smtClean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00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Indien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320.922</a:t>
                      </a:r>
                      <a:endParaRPr lang="de-DE" sz="1600" b="0" i="0" u="none" strike="noStrike" kern="1200" dirty="0">
                        <a:solidFill>
                          <a:srgbClr val="36609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1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74.294</a:t>
                      </a:r>
                      <a:endParaRPr lang="de-DE" sz="1600" b="1" i="0" u="none" strike="noStrike" kern="1200" dirty="0">
                        <a:solidFill>
                          <a:srgbClr val="36609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>
                          <a:solidFill>
                            <a:srgbClr val="FF0000"/>
                          </a:solidFill>
                        </a:rPr>
                        <a:t>▲</a:t>
                      </a:r>
                      <a:endParaRPr lang="de-DE" sz="1600" b="0" i="0" u="none" strike="noStrike" dirty="0" smtClean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0100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Russische Föderation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520.129</a:t>
                      </a:r>
                      <a:endParaRPr lang="de-DE" sz="1600" b="0" i="0" u="none" strike="noStrike" kern="1200" dirty="0">
                        <a:solidFill>
                          <a:srgbClr val="36609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61.440</a:t>
                      </a:r>
                      <a:endParaRPr lang="de-DE" sz="1600" b="0" i="0" u="none" strike="noStrike" kern="1200" dirty="0">
                        <a:solidFill>
                          <a:srgbClr val="36609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1,0</a:t>
                      </a:r>
                      <a:endParaRPr lang="de-DE" sz="1600" b="0" i="0" u="none" strike="noStrike" kern="1200" dirty="0">
                        <a:solidFill>
                          <a:srgbClr val="36609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>
                          <a:solidFill>
                            <a:srgbClr val="00B050"/>
                          </a:solidFill>
                        </a:rPr>
                        <a:t>▼</a:t>
                      </a:r>
                      <a:endParaRPr lang="de-DE" sz="1600" b="0" i="0" u="none" strike="noStrike" dirty="0" smtClean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00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Pakistan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139.230</a:t>
                      </a:r>
                      <a:endParaRPr lang="de-DE" sz="1600" b="0" i="0" u="none" strike="noStrike" kern="1200" dirty="0">
                        <a:solidFill>
                          <a:srgbClr val="36609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40.287</a:t>
                      </a:r>
                      <a:endParaRPr lang="de-DE" sz="1600" b="0" i="0" u="none" strike="noStrike" kern="1200" dirty="0">
                        <a:solidFill>
                          <a:srgbClr val="36609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>
                          <a:solidFill>
                            <a:srgbClr val="FF0000"/>
                          </a:solidFill>
                        </a:rPr>
                        <a:t>▲</a:t>
                      </a:r>
                      <a:endParaRPr lang="de-DE" sz="1600" b="0" i="0" u="none" strike="noStrike" dirty="0" smtClean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0100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Chile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167.355</a:t>
                      </a:r>
                      <a:endParaRPr lang="de-DE" sz="1600" b="0" i="0" u="none" strike="noStrike" kern="1200" dirty="0">
                        <a:solidFill>
                          <a:srgbClr val="36609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39.610</a:t>
                      </a:r>
                      <a:endParaRPr lang="de-DE" sz="1600" b="0" i="0" u="none" strike="noStrike" kern="1200" dirty="0">
                        <a:solidFill>
                          <a:srgbClr val="36609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dirty="0" smtClean="0">
                          <a:solidFill>
                            <a:srgbClr val="FF0000"/>
                          </a:solidFill>
                        </a:rPr>
                        <a:t>▲</a:t>
                      </a:r>
                      <a:endParaRPr lang="de-DE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00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Peru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225.132</a:t>
                      </a:r>
                      <a:endParaRPr lang="de-DE" sz="1600" b="0" i="0" u="none" strike="noStrike" kern="1200" dirty="0">
                        <a:solidFill>
                          <a:srgbClr val="36609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33.374</a:t>
                      </a:r>
                      <a:endParaRPr lang="de-DE" sz="1600" b="0" i="0" u="none" strike="noStrike" kern="1200" dirty="0">
                        <a:solidFill>
                          <a:srgbClr val="36609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1,0</a:t>
                      </a:r>
                      <a:endParaRPr lang="de-DE" sz="1600" b="0" i="0" u="none" strike="noStrike" kern="1200" dirty="0">
                        <a:solidFill>
                          <a:srgbClr val="36609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>
                          <a:solidFill>
                            <a:srgbClr val="00B050"/>
                          </a:solidFill>
                        </a:rPr>
                        <a:t>▼</a:t>
                      </a:r>
                      <a:endParaRPr lang="de-DE" sz="1600" b="0" i="0" u="none" strike="noStrike" dirty="0" smtClean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0100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Mexiko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142.690</a:t>
                      </a:r>
                      <a:endParaRPr lang="de-DE" sz="1600" b="0" i="0" u="none" strike="noStrike" kern="1200" dirty="0">
                        <a:solidFill>
                          <a:srgbClr val="36609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29.071</a:t>
                      </a:r>
                      <a:endParaRPr lang="de-DE" sz="1600" b="0" i="0" u="none" strike="noStrike" kern="1200" dirty="0">
                        <a:solidFill>
                          <a:srgbClr val="36609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1,09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>
                          <a:solidFill>
                            <a:srgbClr val="FF0000"/>
                          </a:solidFill>
                        </a:rPr>
                        <a:t>▲</a:t>
                      </a:r>
                      <a:endParaRPr lang="de-DE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00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Saudi Arabien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123.308</a:t>
                      </a:r>
                      <a:endParaRPr lang="de-DE" sz="1600" b="0" i="0" u="none" strike="noStrike" kern="1200" dirty="0">
                        <a:solidFill>
                          <a:srgbClr val="36609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24.439</a:t>
                      </a:r>
                      <a:endParaRPr lang="de-DE" sz="1600" b="0" i="0" u="none" strike="noStrike" kern="1200" dirty="0">
                        <a:solidFill>
                          <a:srgbClr val="36609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dirty="0" smtClean="0">
                          <a:solidFill>
                            <a:srgbClr val="FF0000"/>
                          </a:solidFill>
                        </a:rPr>
                        <a:t>▲</a:t>
                      </a:r>
                      <a:endParaRPr lang="de-DE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0093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Bangladesch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84.379</a:t>
                      </a:r>
                      <a:endParaRPr lang="de-DE" sz="1600" b="0" i="0" u="none" strike="noStrike" kern="1200" dirty="0">
                        <a:solidFill>
                          <a:srgbClr val="36609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21.353</a:t>
                      </a:r>
                      <a:endParaRPr lang="de-DE" sz="1600" b="0" i="0" u="none" strike="noStrike" kern="1200" dirty="0">
                        <a:solidFill>
                          <a:srgbClr val="36609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dirty="0" smtClean="0">
                          <a:solidFill>
                            <a:srgbClr val="FF0000"/>
                          </a:solidFill>
                        </a:rPr>
                        <a:t>▲</a:t>
                      </a:r>
                      <a:endParaRPr lang="de-DE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itel 4"/>
          <p:cNvSpPr txBox="1">
            <a:spLocks/>
          </p:cNvSpPr>
          <p:nvPr/>
        </p:nvSpPr>
        <p:spPr>
          <a:xfrm>
            <a:off x="179512" y="332656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Top 10 Länder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nach Anzahl neuer Fälle in den letzten 7 Tagen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7" name="Textfeld 6"/>
          <p:cNvSpPr txBox="1"/>
          <p:nvPr/>
        </p:nvSpPr>
        <p:spPr>
          <a:xfrm>
            <a:off x="683568" y="1124744"/>
            <a:ext cx="38438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366092"/>
                </a:solidFill>
              </a:rPr>
              <a:t>7.759.691 </a:t>
            </a:r>
            <a:r>
              <a:rPr lang="en-US" sz="2400" b="1" dirty="0">
                <a:solidFill>
                  <a:srgbClr val="366092"/>
                </a:solidFill>
                <a:latin typeface="Calibri"/>
              </a:rPr>
              <a:t>Fälle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rgbClr val="366092"/>
                </a:solidFill>
              </a:rPr>
              <a:t>430.126 </a:t>
            </a:r>
            <a:r>
              <a:rPr lang="en-US" sz="2400" b="1" dirty="0" err="1" smtClean="0">
                <a:solidFill>
                  <a:srgbClr val="366092"/>
                </a:solidFill>
                <a:latin typeface="Calibri"/>
              </a:rPr>
              <a:t>Todesfälle</a:t>
            </a:r>
            <a:r>
              <a:rPr lang="en-US" sz="2400" b="1" dirty="0" smtClean="0">
                <a:solidFill>
                  <a:srgbClr val="366092"/>
                </a:solidFill>
                <a:latin typeface="Calibri"/>
              </a:rPr>
              <a:t> (5,5%)</a:t>
            </a:r>
            <a:endParaRPr lang="en-US" sz="2400" b="1" dirty="0">
              <a:solidFill>
                <a:srgbClr val="366092"/>
              </a:solidFill>
              <a:latin typeface="Calibri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5903640" y="6550223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</a:t>
            </a:r>
            <a:r>
              <a:rPr lang="de-DE" sz="1400" i="1" dirty="0">
                <a:solidFill>
                  <a:prstClr val="black"/>
                </a:solidFill>
              </a:rPr>
              <a:t>Stand </a:t>
            </a:r>
            <a:r>
              <a:rPr lang="de-DE" sz="1400" i="1" dirty="0" smtClean="0">
                <a:solidFill>
                  <a:prstClr val="black"/>
                </a:solidFill>
              </a:rPr>
              <a:t>14.06.2020</a:t>
            </a:r>
            <a:endParaRPr lang="de-DE" sz="1400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79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4"/>
          <p:cNvSpPr txBox="1">
            <a:spLocks/>
          </p:cNvSpPr>
          <p:nvPr/>
        </p:nvSpPr>
        <p:spPr>
          <a:xfrm>
            <a:off x="179512" y="332656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7-Tages-Inzidenz pro 100.000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Einwohner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8" name="Gerade Verbindung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9" name="Textfeld 8"/>
          <p:cNvSpPr txBox="1"/>
          <p:nvPr/>
        </p:nvSpPr>
        <p:spPr>
          <a:xfrm>
            <a:off x="5903640" y="6550223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</a:t>
            </a:r>
            <a:r>
              <a:rPr lang="de-DE" sz="1400" i="1" dirty="0">
                <a:solidFill>
                  <a:prstClr val="black"/>
                </a:solidFill>
              </a:rPr>
              <a:t>Stand </a:t>
            </a:r>
            <a:r>
              <a:rPr lang="de-DE" sz="1400" i="1" dirty="0" smtClean="0">
                <a:solidFill>
                  <a:prstClr val="black"/>
                </a:solidFill>
              </a:rPr>
              <a:t>14.06.2020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56" y="1986590"/>
            <a:ext cx="8977089" cy="3818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15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4"/>
          <p:cNvSpPr txBox="1">
            <a:spLocks/>
          </p:cNvSpPr>
          <p:nvPr/>
        </p:nvSpPr>
        <p:spPr>
          <a:xfrm>
            <a:off x="179512" y="332656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Länder mit über 70.000 neuen COVID-19 Fällen in den letzten 7 Tagen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8" name="Gerade Verbindung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9" name="Textfeld 8"/>
          <p:cNvSpPr txBox="1"/>
          <p:nvPr/>
        </p:nvSpPr>
        <p:spPr>
          <a:xfrm>
            <a:off x="5903640" y="6550223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</a:t>
            </a:r>
            <a:r>
              <a:rPr lang="de-DE" sz="1400" i="1" dirty="0">
                <a:solidFill>
                  <a:prstClr val="black"/>
                </a:solidFill>
              </a:rPr>
              <a:t>Stand </a:t>
            </a:r>
            <a:r>
              <a:rPr lang="de-DE" sz="1400" i="1" dirty="0" smtClean="0">
                <a:solidFill>
                  <a:prstClr val="black"/>
                </a:solidFill>
              </a:rPr>
              <a:t>14.06.2020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090394"/>
            <a:ext cx="7704393" cy="5362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684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4"/>
          <p:cNvSpPr txBox="1">
            <a:spLocks/>
          </p:cNvSpPr>
          <p:nvPr/>
        </p:nvSpPr>
        <p:spPr>
          <a:xfrm>
            <a:off x="179512" y="332656"/>
            <a:ext cx="8856984" cy="35394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Länder mit 7.000 – 70.000 neuen COVID-19 Fällen in den letzten 7 Tagen</a:t>
            </a:r>
            <a:endParaRPr kumimoji="0" lang="de-DE" sz="23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8" name="Gerade Verbindung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9" name="Textfeld 8"/>
          <p:cNvSpPr txBox="1"/>
          <p:nvPr/>
        </p:nvSpPr>
        <p:spPr>
          <a:xfrm>
            <a:off x="5903640" y="6550223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</a:t>
            </a:r>
            <a:r>
              <a:rPr lang="de-DE" sz="1400" i="1" dirty="0">
                <a:solidFill>
                  <a:prstClr val="black"/>
                </a:solidFill>
              </a:rPr>
              <a:t>Stand </a:t>
            </a:r>
            <a:r>
              <a:rPr lang="de-DE" sz="1400" i="1" dirty="0" smtClean="0">
                <a:solidFill>
                  <a:prstClr val="black"/>
                </a:solidFill>
              </a:rPr>
              <a:t>14.06.2020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399" y="1051023"/>
            <a:ext cx="7891203" cy="5474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260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4"/>
          <p:cNvSpPr txBox="1">
            <a:spLocks/>
          </p:cNvSpPr>
          <p:nvPr/>
        </p:nvSpPr>
        <p:spPr>
          <a:xfrm>
            <a:off x="341530" y="332656"/>
            <a:ext cx="8460940" cy="4308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de-DE" sz="2800" dirty="0" smtClean="0">
                <a:solidFill>
                  <a:schemeClr val="tx1"/>
                </a:solidFill>
              </a:rPr>
              <a:t>Neues Cluster in Peking, China</a:t>
            </a:r>
            <a:endParaRPr lang="en-GB" sz="2800" dirty="0">
              <a:solidFill>
                <a:schemeClr val="tx1"/>
              </a:solidFill>
              <a:latin typeface="ScalaSansPro-Bold" pitchFamily="50" charset="0"/>
            </a:endParaRPr>
          </a:p>
        </p:txBody>
      </p:sp>
      <p:cxnSp>
        <p:nvCxnSpPr>
          <p:cNvPr id="11" name="Gerade Verbindung 10"/>
          <p:cNvCxnSpPr/>
          <p:nvPr/>
        </p:nvCxnSpPr>
        <p:spPr>
          <a:xfrm>
            <a:off x="0" y="90720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2" name="Textfeld 1"/>
          <p:cNvSpPr txBox="1"/>
          <p:nvPr/>
        </p:nvSpPr>
        <p:spPr>
          <a:xfrm>
            <a:off x="467544" y="1079440"/>
            <a:ext cx="820891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 smtClean="0">
                <a:solidFill>
                  <a:prstClr val="black"/>
                </a:solidFill>
              </a:rPr>
              <a:t>Nach 56 Tagen ohne neue Fälle wurde </a:t>
            </a:r>
            <a:r>
              <a:rPr lang="de-DE" sz="1600" b="1" dirty="0" smtClean="0"/>
              <a:t>am 11. Juni </a:t>
            </a:r>
            <a:r>
              <a:rPr lang="de-DE" sz="1600" dirty="0" smtClean="0">
                <a:solidFill>
                  <a:prstClr val="black"/>
                </a:solidFill>
              </a:rPr>
              <a:t>der erster lokaler Fall (ohne Reiseanamnese / Kontakt zu bestätigtem Fall) in </a:t>
            </a:r>
            <a:r>
              <a:rPr lang="de-DE" sz="1600" b="1" dirty="0" smtClean="0">
                <a:solidFill>
                  <a:prstClr val="black"/>
                </a:solidFill>
              </a:rPr>
              <a:t>Peking</a:t>
            </a:r>
            <a:r>
              <a:rPr lang="de-DE" sz="1600" dirty="0" smtClean="0">
                <a:solidFill>
                  <a:prstClr val="black"/>
                </a:solidFill>
              </a:rPr>
              <a:t> gemeldet.  nach 56 Tagen ohne neue bestätigte oder asymptomatische  Fälle.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dirty="0" smtClean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 smtClean="0">
                <a:solidFill>
                  <a:prstClr val="black"/>
                </a:solidFill>
              </a:rPr>
              <a:t>Seit 11. Juni bis 14.Juni: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1600" dirty="0" smtClean="0">
                <a:solidFill>
                  <a:prstClr val="black"/>
                </a:solidFill>
              </a:rPr>
              <a:t>77 symptomatische laborbestätigte Fälle, davon 2 Fälle mit Reiseanamnese in Provinz </a:t>
            </a:r>
            <a:r>
              <a:rPr lang="de-DE" sz="1600" dirty="0" err="1" smtClean="0">
                <a:solidFill>
                  <a:prstClr val="black"/>
                </a:solidFill>
              </a:rPr>
              <a:t>Liaoning</a:t>
            </a:r>
            <a:r>
              <a:rPr lang="de-DE" sz="1600" dirty="0" smtClean="0">
                <a:solidFill>
                  <a:prstClr val="black"/>
                </a:solidFill>
              </a:rPr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1600" dirty="0" smtClean="0">
                <a:solidFill>
                  <a:prstClr val="black"/>
                </a:solidFill>
              </a:rPr>
              <a:t>46 weitere laborbestätigte Fälle ohne Symptome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1600" dirty="0" smtClean="0">
                <a:solidFill>
                  <a:prstClr val="black"/>
                </a:solidFill>
              </a:rPr>
              <a:t>die meisten Fälle hatten Verbindung zum </a:t>
            </a:r>
            <a:r>
              <a:rPr lang="de-DE" sz="1600" b="1" dirty="0" err="1" smtClean="0">
                <a:solidFill>
                  <a:prstClr val="black"/>
                </a:solidFill>
              </a:rPr>
              <a:t>Xinfadi</a:t>
            </a:r>
            <a:r>
              <a:rPr lang="de-DE" sz="1600" b="1" dirty="0" smtClean="0">
                <a:solidFill>
                  <a:prstClr val="black"/>
                </a:solidFill>
              </a:rPr>
              <a:t> Markt </a:t>
            </a:r>
            <a:r>
              <a:rPr lang="de-DE" sz="1600" dirty="0" smtClean="0">
                <a:solidFill>
                  <a:prstClr val="black"/>
                </a:solidFill>
              </a:rPr>
              <a:t>in Peking</a:t>
            </a:r>
          </a:p>
          <a:p>
            <a:pPr lvl="1"/>
            <a:r>
              <a:rPr lang="de-DE" sz="1600" dirty="0" smtClean="0">
                <a:solidFill>
                  <a:prstClr val="black"/>
                </a:solidFill>
              </a:rPr>
              <a:t>Alle </a:t>
            </a:r>
            <a:r>
              <a:rPr lang="de-DE" sz="1600" dirty="0">
                <a:solidFill>
                  <a:prstClr val="black"/>
                </a:solidFill>
              </a:rPr>
              <a:t>Fälle sind isoliert und medizinisch versorgt (abhängig von Schwere der Symptomatik) und / oder werden nachverfolgt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1600" dirty="0" smtClean="0">
                <a:solidFill>
                  <a:prstClr val="black"/>
                </a:solidFill>
              </a:rPr>
              <a:t>40 Umweltproben vom Markt positiv getestet (RT-PCR)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dirty="0" smtClean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b="1" dirty="0" smtClean="0">
                <a:solidFill>
                  <a:prstClr val="black"/>
                </a:solidFill>
              </a:rPr>
              <a:t>Public </a:t>
            </a:r>
            <a:r>
              <a:rPr lang="de-DE" sz="1600" b="1" dirty="0" err="1" smtClean="0">
                <a:solidFill>
                  <a:prstClr val="black"/>
                </a:solidFill>
              </a:rPr>
              <a:t>Health</a:t>
            </a:r>
            <a:r>
              <a:rPr lang="de-DE" sz="1600" b="1" dirty="0" smtClean="0">
                <a:solidFill>
                  <a:prstClr val="black"/>
                </a:solidFill>
              </a:rPr>
              <a:t> Maßnahmen der Behörden: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1600" dirty="0" smtClean="0">
                <a:solidFill>
                  <a:prstClr val="black"/>
                </a:solidFill>
              </a:rPr>
              <a:t>Kontaktpersonennachverfolgung und Monitoring aller Kontaktpersonen der Fälle (symptomatisch und asymptomatisch)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1600" dirty="0" smtClean="0">
                <a:solidFill>
                  <a:prstClr val="black"/>
                </a:solidFill>
              </a:rPr>
              <a:t>Vollständige / teilweise Schließung von 6 Lebensmittel-Märkten in Peking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1600" dirty="0" smtClean="0">
                <a:solidFill>
                  <a:prstClr val="black"/>
                </a:solidFill>
              </a:rPr>
              <a:t>Mitarbeiter des Marktes, Anwohner, Besucher des Marktes werden nachverfolgt und getestet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1600" dirty="0" smtClean="0">
                <a:solidFill>
                  <a:prstClr val="black"/>
                </a:solidFill>
              </a:rPr>
              <a:t>Betroffenen Stadtteilen sind wieder abgeriegelt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1600" dirty="0" smtClean="0">
                <a:solidFill>
                  <a:prstClr val="black"/>
                </a:solidFill>
              </a:rPr>
              <a:t>Verstärktes Screening an „Points </a:t>
            </a:r>
            <a:r>
              <a:rPr lang="de-DE" sz="1600" dirty="0" err="1" smtClean="0">
                <a:solidFill>
                  <a:prstClr val="black"/>
                </a:solidFill>
              </a:rPr>
              <a:t>of</a:t>
            </a:r>
            <a:r>
              <a:rPr lang="de-DE" sz="1600" dirty="0" smtClean="0">
                <a:solidFill>
                  <a:prstClr val="black"/>
                </a:solidFill>
              </a:rPr>
              <a:t> Entry“ </a:t>
            </a:r>
            <a:endParaRPr lang="de-DE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6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5472608" cy="15280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224379" y="1844824"/>
            <a:ext cx="8740109" cy="609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de-DE" sz="1100" b="1" dirty="0" smtClean="0">
                <a:ea typeface="Calibri"/>
                <a:cs typeface="Times New Roman"/>
              </a:rPr>
              <a:t>Bevölkerungsbezogene </a:t>
            </a:r>
            <a:r>
              <a:rPr lang="de-DE" sz="1100" b="1" dirty="0" err="1">
                <a:ea typeface="Calibri"/>
                <a:cs typeface="Times New Roman"/>
              </a:rPr>
              <a:t>Seroprävalenz</a:t>
            </a:r>
            <a:r>
              <a:rPr lang="de-DE" sz="1100" b="1" dirty="0">
                <a:ea typeface="Calibri"/>
                <a:cs typeface="Times New Roman"/>
              </a:rPr>
              <a:t>-Studie in </a:t>
            </a:r>
            <a:r>
              <a:rPr lang="de-DE" sz="1100" b="1" dirty="0" smtClean="0">
                <a:ea typeface="Calibri"/>
                <a:cs typeface="Times New Roman"/>
              </a:rPr>
              <a:t>Genf (6. April bis 9. Mai)</a:t>
            </a:r>
            <a:endParaRPr lang="de-DE" sz="1100" b="1" dirty="0">
              <a:ea typeface="Calibri"/>
              <a:cs typeface="Times New Roman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de-DE" sz="1100" b="1" dirty="0" smtClean="0">
                <a:ea typeface="Calibri"/>
                <a:cs typeface="Times New Roman"/>
              </a:rPr>
              <a:t>Innerhalb 5 Woche: 2.766 </a:t>
            </a:r>
            <a:r>
              <a:rPr lang="de-DE" sz="1100" b="1" dirty="0">
                <a:ea typeface="Calibri"/>
                <a:cs typeface="Times New Roman"/>
              </a:rPr>
              <a:t>Teilnehmer </a:t>
            </a:r>
            <a:r>
              <a:rPr lang="de-DE" sz="1100" b="1" dirty="0" smtClean="0">
                <a:ea typeface="Calibri"/>
                <a:cs typeface="Times New Roman"/>
              </a:rPr>
              <a:t>(&gt;5 Jahr) aus </a:t>
            </a:r>
            <a:r>
              <a:rPr lang="de-DE" sz="1100" b="1" dirty="0">
                <a:ea typeface="Calibri"/>
                <a:cs typeface="Times New Roman"/>
              </a:rPr>
              <a:t>1.339 Haushalten auf </a:t>
            </a:r>
            <a:r>
              <a:rPr lang="de-DE" sz="1100" b="1" dirty="0" err="1">
                <a:ea typeface="Calibri"/>
                <a:cs typeface="Times New Roman"/>
              </a:rPr>
              <a:t>IgG</a:t>
            </a:r>
            <a:r>
              <a:rPr lang="de-DE" sz="1100" b="1" dirty="0">
                <a:ea typeface="Calibri"/>
                <a:cs typeface="Times New Roman"/>
              </a:rPr>
              <a:t>-Antikörper (</a:t>
            </a:r>
            <a:r>
              <a:rPr lang="de-DE" sz="1100" b="1" dirty="0" err="1">
                <a:ea typeface="Calibri"/>
                <a:cs typeface="Times New Roman"/>
              </a:rPr>
              <a:t>commercially</a:t>
            </a:r>
            <a:r>
              <a:rPr lang="de-DE" sz="1100" b="1" dirty="0">
                <a:ea typeface="Calibri"/>
                <a:cs typeface="Times New Roman"/>
              </a:rPr>
              <a:t> ELISA) getestet</a:t>
            </a:r>
            <a:r>
              <a:rPr lang="de-DE" sz="1100" b="1" dirty="0" smtClean="0">
                <a:ea typeface="Calibri"/>
                <a:cs typeface="Times New Roman"/>
              </a:rPr>
              <a:t>.</a:t>
            </a:r>
            <a:endParaRPr lang="de-DE" sz="1100" b="1" dirty="0">
              <a:ea typeface="Calibri"/>
              <a:cs typeface="Times New Roman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207" y="2526742"/>
            <a:ext cx="5797303" cy="299049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077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4129" y="299261"/>
            <a:ext cx="3240360" cy="11628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309520" y="5517232"/>
            <a:ext cx="8943000" cy="1291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de-DE" sz="1100" b="1" dirty="0" err="1">
                <a:solidFill>
                  <a:prstClr val="black"/>
                </a:solidFill>
                <a:ea typeface="Calibri"/>
                <a:cs typeface="Times New Roman"/>
              </a:rPr>
              <a:t>Seropositivität</a:t>
            </a:r>
            <a:r>
              <a:rPr lang="de-DE" sz="1100" b="1" dirty="0">
                <a:solidFill>
                  <a:prstClr val="black"/>
                </a:solidFill>
                <a:ea typeface="Calibri"/>
                <a:cs typeface="Times New Roman"/>
              </a:rPr>
              <a:t> war bei Männern und Frauen ähnlich; die höchste </a:t>
            </a:r>
            <a:r>
              <a:rPr lang="de-DE" sz="1100" b="1" dirty="0" err="1">
                <a:solidFill>
                  <a:prstClr val="black"/>
                </a:solidFill>
                <a:ea typeface="Calibri"/>
                <a:cs typeface="Times New Roman"/>
              </a:rPr>
              <a:t>Seropositiv</a:t>
            </a:r>
            <a:r>
              <a:rPr lang="de-DE" sz="1100" b="1" dirty="0">
                <a:solidFill>
                  <a:prstClr val="black"/>
                </a:solidFill>
                <a:ea typeface="Calibri"/>
                <a:cs typeface="Times New Roman"/>
              </a:rPr>
              <a:t> : 20- bis 49 </a:t>
            </a:r>
            <a:r>
              <a:rPr lang="de-DE" sz="1100" b="1" dirty="0" smtClean="0">
                <a:solidFill>
                  <a:prstClr val="black"/>
                </a:solidFill>
                <a:ea typeface="Calibri"/>
                <a:cs typeface="Times New Roman"/>
              </a:rPr>
              <a:t>Jahre vs. </a:t>
            </a:r>
            <a:endParaRPr lang="de-DE" sz="1100" b="1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285750" lvl="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de-DE" sz="1100" b="1" dirty="0" smtClean="0">
                <a:solidFill>
                  <a:prstClr val="black"/>
                </a:solidFill>
                <a:ea typeface="Calibri"/>
                <a:cs typeface="Times New Roman"/>
              </a:rPr>
              <a:t>Schlussfolgerung:</a:t>
            </a:r>
            <a:endParaRPr lang="de-DE" sz="1100" b="1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de-DE" sz="1100" b="1" dirty="0">
                <a:solidFill>
                  <a:prstClr val="black"/>
                </a:solidFill>
                <a:ea typeface="Calibri"/>
                <a:cs typeface="Times New Roman"/>
              </a:rPr>
              <a:t>Schätzung: für jeden gemeldeten bestätigten Fall gibt es 11,6 </a:t>
            </a:r>
            <a:r>
              <a:rPr lang="de-DE" sz="1200" b="1" dirty="0">
                <a:solidFill>
                  <a:prstClr val="black"/>
                </a:solidFill>
                <a:ea typeface="Calibri"/>
                <a:cs typeface="Times New Roman"/>
              </a:rPr>
              <a:t>Infektionen in der Bevölkerung (Genf</a:t>
            </a:r>
            <a:r>
              <a:rPr lang="de-DE" sz="1200" b="1" dirty="0" smtClean="0">
                <a:solidFill>
                  <a:prstClr val="black"/>
                </a:solidFill>
                <a:ea typeface="Calibri"/>
                <a:cs typeface="Times New Roman"/>
              </a:rPr>
              <a:t>)</a:t>
            </a: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de-DE" sz="1200" b="1" dirty="0">
                <a:solidFill>
                  <a:prstClr val="black"/>
                </a:solidFill>
                <a:ea typeface="Calibri"/>
                <a:cs typeface="Times New Roman"/>
              </a:rPr>
              <a:t>Die </a:t>
            </a:r>
            <a:r>
              <a:rPr lang="de-DE" sz="1200" b="1" dirty="0" smtClean="0">
                <a:solidFill>
                  <a:prstClr val="black"/>
                </a:solidFill>
                <a:ea typeface="Calibri"/>
                <a:cs typeface="Times New Roman"/>
              </a:rPr>
              <a:t>Mehrheit </a:t>
            </a:r>
            <a:r>
              <a:rPr lang="de-DE" sz="1200" b="1" dirty="0">
                <a:solidFill>
                  <a:prstClr val="black"/>
                </a:solidFill>
                <a:ea typeface="Calibri"/>
                <a:cs typeface="Times New Roman"/>
              </a:rPr>
              <a:t>der Bevölkerung ist immer noch immunologisch naiv gegenüber </a:t>
            </a:r>
            <a:r>
              <a:rPr lang="de-DE" sz="1200" b="1" dirty="0" smtClean="0">
                <a:solidFill>
                  <a:prstClr val="black"/>
                </a:solidFill>
                <a:ea typeface="Calibri"/>
                <a:cs typeface="Times New Roman"/>
              </a:rPr>
              <a:t>SARS-CoV-2 (Inzidenz: ca. 1000 per 100.000 EW)</a:t>
            </a:r>
            <a:endParaRPr lang="de-DE" sz="1200" b="1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3173" y="3427237"/>
            <a:ext cx="1961315" cy="266178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356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de-DE" sz="2800" b="1" dirty="0"/>
              <a:t>Eilt Erlass: Erstellung Länderliste mit Vorschlägen, welche Staaten als Risikogebiete auszuweisen sind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2537233"/>
              </p:ext>
            </p:extLst>
          </p:nvPr>
        </p:nvGraphicFramePr>
        <p:xfrm>
          <a:off x="467545" y="1675920"/>
          <a:ext cx="7920880" cy="4843000"/>
        </p:xfrm>
        <a:graphic>
          <a:graphicData uri="http://schemas.openxmlformats.org/drawingml/2006/table">
            <a:tbl>
              <a:tblPr firstRow="1" firstCol="1" bandRow="1"/>
              <a:tblGrid>
                <a:gridCol w="1775370"/>
                <a:gridCol w="2253354"/>
                <a:gridCol w="3892156"/>
              </a:tblGrid>
              <a:tr h="325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b="1" dirty="0">
                          <a:effectLst/>
                          <a:latin typeface="Cambria"/>
                          <a:ea typeface="Calibri"/>
                          <a:cs typeface="Times New Roman"/>
                        </a:rPr>
                        <a:t>Indikator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33" marR="608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 err="1">
                          <a:effectLst/>
                          <a:latin typeface="Cambria"/>
                          <a:ea typeface="Calibri"/>
                          <a:cs typeface="Times New Roman"/>
                        </a:rPr>
                        <a:t>Implikation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33" marR="608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 err="1">
                          <a:effectLst/>
                          <a:latin typeface="Cambria"/>
                          <a:ea typeface="Calibri"/>
                          <a:cs typeface="Times New Roman"/>
                        </a:rPr>
                        <a:t>Berücksichtigung</a:t>
                      </a:r>
                      <a:r>
                        <a:rPr lang="en-GB" sz="1000" b="1" dirty="0">
                          <a:effectLst/>
                          <a:latin typeface="Cambria"/>
                          <a:ea typeface="Calibri"/>
                          <a:cs typeface="Times New Roman"/>
                        </a:rPr>
                        <a:t>  </a:t>
                      </a:r>
                      <a:endParaRPr lang="en-GB" sz="1000" b="1" dirty="0" smtClean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33" marR="608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3583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b="1" dirty="0">
                          <a:effectLst/>
                          <a:latin typeface="Cambria"/>
                          <a:ea typeface="Calibri"/>
                          <a:cs typeface="Times New Roman"/>
                        </a:rPr>
                        <a:t>COVID-19-Inzidenz in den letzten 7 Tagen (Anzahl der in den letzten 7 Tagen gemeldeten neuen COVID-19-Fälle pro 100 000 Einwohner)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33" marR="608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  <a:latin typeface="Cambria"/>
                          <a:ea typeface="Calibri"/>
                          <a:cs typeface="Times New Roman"/>
                        </a:rPr>
                        <a:t>Indikator für ein Risikogebiet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33" marR="608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de-DE" sz="1000" dirty="0">
                          <a:effectLst/>
                          <a:latin typeface="Cambria"/>
                          <a:ea typeface="Calibri"/>
                          <a:cs typeface="Times New Roman"/>
                        </a:rPr>
                        <a:t>Geografisch unterschiedlichen Verteilung der Fälle 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  <a:latin typeface="Cambria"/>
                          <a:ea typeface="Calibri"/>
                          <a:cs typeface="Times New Roman"/>
                        </a:rPr>
                        <a:t> </a:t>
                      </a:r>
                      <a:endParaRPr lang="de-DE" sz="10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de-DE" sz="1000" dirty="0" smtClean="0">
                          <a:effectLst/>
                          <a:latin typeface="Cambria"/>
                          <a:ea typeface="Calibri"/>
                          <a:cs typeface="Times New Roman"/>
                        </a:rPr>
                        <a:t>Testkapazität (begrenzte Tests führen zu einer Untererkennung der Infizierten) </a:t>
                      </a:r>
                      <a:endParaRPr lang="de-DE" sz="10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  <a:latin typeface="Cambria"/>
                          <a:ea typeface="Calibri"/>
                          <a:cs typeface="Times New Roman"/>
                        </a:rPr>
                        <a:t> </a:t>
                      </a:r>
                      <a:endParaRPr lang="de-DE" sz="10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de-DE" sz="1000" dirty="0" smtClean="0">
                          <a:effectLst/>
                          <a:latin typeface="Cambria"/>
                          <a:ea typeface="Calibri"/>
                          <a:cs typeface="Times New Roman"/>
                        </a:rPr>
                        <a:t>Teststrategie (wer erhält einen Test: jeder, der einen Test benötigt, nur Personen mit schweren Symptomen, hospitalisierte Patienten oder Hochrisikogruppen)</a:t>
                      </a:r>
                      <a:endParaRPr lang="de-DE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0833" marR="608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44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b="1">
                          <a:effectLst/>
                          <a:latin typeface="Cambria"/>
                          <a:ea typeface="Calibri"/>
                          <a:cs typeface="Times New Roman"/>
                        </a:rPr>
                        <a:t>Sterblichkeitsrate in Prozent für die letzten 7 Tage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33" marR="608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  <a:latin typeface="Cambria"/>
                          <a:ea typeface="Calibri"/>
                          <a:cs typeface="Times New Roman"/>
                        </a:rPr>
                        <a:t>grobe Schätzung der Zahl der Fälle 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  <a:latin typeface="Cambria"/>
                          <a:ea typeface="Calibri"/>
                          <a:cs typeface="Times New Roman"/>
                        </a:rPr>
                        <a:t>(Übersterblichkeit als Indikator für eine Untererfassung) 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  <a:latin typeface="Cambria"/>
                          <a:ea typeface="Calibri"/>
                          <a:cs typeface="Times New Roman"/>
                        </a:rPr>
                        <a:t> 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33" marR="608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de-DE" sz="1000" dirty="0">
                          <a:effectLst/>
                          <a:latin typeface="Cambria"/>
                          <a:ea typeface="Calibri"/>
                          <a:cs typeface="Times New Roman"/>
                        </a:rPr>
                        <a:t>zeitliche Verzögerung bei der Meldung von Todesfällen (Es wird geschätzt, dass die Zeit zwischen Symptombeginn und Tod zwischen 21 und 28 Tagen liegen könnte.)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  <a:latin typeface="Cambria"/>
                          <a:ea typeface="Calibri"/>
                          <a:cs typeface="Times New Roman"/>
                        </a:rPr>
                        <a:t> 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de-DE" sz="1000" dirty="0">
                          <a:effectLst/>
                          <a:latin typeface="Cambria"/>
                          <a:ea typeface="Calibri"/>
                          <a:cs typeface="Times New Roman"/>
                        </a:rPr>
                        <a:t>Bettenkapazität der Krankenhäuser und Intensivstationen 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  <a:latin typeface="Cambria"/>
                          <a:ea typeface="Calibri"/>
                          <a:cs typeface="Times New Roman"/>
                        </a:rPr>
                        <a:t> 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000" dirty="0" err="1">
                          <a:effectLst/>
                          <a:latin typeface="Cambria"/>
                          <a:ea typeface="Calibri"/>
                          <a:cs typeface="Times New Roman"/>
                        </a:rPr>
                        <a:t>Altersverteilung</a:t>
                      </a:r>
                      <a:r>
                        <a:rPr lang="en-GB" sz="1000" dirty="0">
                          <a:effectLst/>
                          <a:latin typeface="Cambria"/>
                          <a:ea typeface="Calibri"/>
                          <a:cs typeface="Times New Roman"/>
                        </a:rPr>
                        <a:t> der </a:t>
                      </a:r>
                      <a:r>
                        <a:rPr lang="en-GB" sz="1000" dirty="0" err="1" smtClean="0">
                          <a:effectLst/>
                          <a:latin typeface="Cambria"/>
                          <a:ea typeface="Calibri"/>
                          <a:cs typeface="Times New Roman"/>
                        </a:rPr>
                        <a:t>Bevölkerung</a:t>
                      </a:r>
                      <a:endParaRPr lang="de-DE" sz="1000" dirty="0" smtClean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de-DE" sz="1000" smtClean="0">
                          <a:effectLst/>
                          <a:latin typeface="+mn-lt"/>
                          <a:cs typeface="Times New Roman"/>
                        </a:rPr>
                        <a:t>Komorbidität </a:t>
                      </a:r>
                      <a:endParaRPr lang="de-DE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0833" marR="608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97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b="1">
                          <a:effectLst/>
                          <a:latin typeface="Cambria"/>
                          <a:ea typeface="Calibri"/>
                          <a:cs typeface="Times New Roman"/>
                        </a:rPr>
                        <a:t>Testdurchführung (Tests per 1.000 Ew. an einem Tag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33" marR="608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  <a:latin typeface="Cambria"/>
                          <a:ea typeface="Calibri"/>
                          <a:cs typeface="Times New Roman"/>
                        </a:rPr>
                        <a:t>Indikator für die Zuverlässigkeit der gemeldeten Fälle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33" marR="608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de-DE" sz="1000" dirty="0">
                          <a:effectLst/>
                          <a:latin typeface="Cambria"/>
                          <a:ea typeface="Calibri"/>
                          <a:cs typeface="Times New Roman"/>
                        </a:rPr>
                        <a:t>die Anzahl der Tests auf die Anzahl der getesteten Personen oder auf die Anzahl der durchgeführten Tests bezieht 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  <a:latin typeface="Cambria"/>
                          <a:ea typeface="Calibri"/>
                          <a:cs typeface="Times New Roman"/>
                        </a:rPr>
                        <a:t> 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000" dirty="0" err="1">
                          <a:effectLst/>
                          <a:latin typeface="Cambria"/>
                          <a:ea typeface="Calibri"/>
                          <a:cs typeface="Times New Roman"/>
                        </a:rPr>
                        <a:t>Testkapazität</a:t>
                      </a:r>
                      <a:r>
                        <a:rPr lang="en-GB" sz="1000" dirty="0">
                          <a:effectLst/>
                          <a:latin typeface="Cambria"/>
                          <a:ea typeface="Calibri"/>
                          <a:cs typeface="Times New Roman"/>
                        </a:rPr>
                        <a:t> &amp; </a:t>
                      </a:r>
                      <a:r>
                        <a:rPr lang="de-DE" sz="1000" dirty="0">
                          <a:effectLst/>
                          <a:latin typeface="Cambria"/>
                          <a:ea typeface="Calibri"/>
                          <a:cs typeface="Times New Roman"/>
                        </a:rPr>
                        <a:t>Teststrategie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mbria"/>
                          <a:ea typeface="Calibri"/>
                          <a:cs typeface="Times New Roman"/>
                        </a:rPr>
                        <a:t> 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de-DE" sz="1000" dirty="0" err="1">
                          <a:effectLst/>
                          <a:latin typeface="Cambria"/>
                          <a:ea typeface="Calibri"/>
                          <a:cs typeface="Times New Roman"/>
                        </a:rPr>
                        <a:t>Testpositivitätsrate</a:t>
                      </a:r>
                      <a:r>
                        <a:rPr lang="de-DE" sz="1000" dirty="0">
                          <a:effectLst/>
                          <a:latin typeface="Cambria"/>
                          <a:ea typeface="Calibri"/>
                          <a:cs typeface="Times New Roman"/>
                        </a:rPr>
                        <a:t> (Laut WHO sollten für jedes positive Testergebnis mindestens 10 negative Testergebnisse (</a:t>
                      </a:r>
                      <a:r>
                        <a:rPr lang="de-DE" sz="1000" dirty="0" err="1">
                          <a:effectLst/>
                          <a:latin typeface="Cambria"/>
                          <a:ea typeface="Calibri"/>
                          <a:cs typeface="Times New Roman"/>
                        </a:rPr>
                        <a:t>Positivitätsrate</a:t>
                      </a:r>
                      <a:r>
                        <a:rPr lang="de-DE" sz="1000" dirty="0">
                          <a:effectLst/>
                          <a:latin typeface="Cambria"/>
                          <a:ea typeface="Calibri"/>
                          <a:cs typeface="Times New Roman"/>
                        </a:rPr>
                        <a:t> &lt; 10%) vorliegen, um sicher zu sein, dass schwere und leichte Fälle erkannt wurden)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33" marR="608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154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583</Words>
  <Application>Microsoft Office PowerPoint</Application>
  <PresentationFormat>Bildschirmpräsentation (4:3)</PresentationFormat>
  <Paragraphs>132</Paragraphs>
  <Slides>7</Slides>
  <Notes>6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Eilt Erlass: Erstellung Länderliste mit Vorschlägen, welche Staaten als Risikogebiete auszuweisen sind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McFarland, Sarah</dc:creator>
  <cp:lastModifiedBy>Karo, Basel</cp:lastModifiedBy>
  <cp:revision>188</cp:revision>
  <dcterms:created xsi:type="dcterms:W3CDTF">2020-04-16T05:25:18Z</dcterms:created>
  <dcterms:modified xsi:type="dcterms:W3CDTF">2020-06-15T10:23:23Z</dcterms:modified>
</cp:coreProperties>
</file>