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90" r:id="rId3"/>
    <p:sldId id="292" r:id="rId4"/>
    <p:sldId id="295" r:id="rId5"/>
    <p:sldId id="293" r:id="rId6"/>
    <p:sldId id="294" r:id="rId7"/>
    <p:sldId id="291" r:id="rId8"/>
    <p:sldId id="299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86" autoAdjust="0"/>
  </p:normalViewPr>
  <p:slideViewPr>
    <p:cSldViewPr>
      <p:cViewPr>
        <p:scale>
          <a:sx n="60" d="100"/>
          <a:sy n="60" d="100"/>
        </p:scale>
        <p:origin x="-158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89568"/>
              </p:ext>
            </p:extLst>
          </p:nvPr>
        </p:nvGraphicFramePr>
        <p:xfrm>
          <a:off x="719572" y="2276872"/>
          <a:ext cx="7452828" cy="3384374"/>
        </p:xfrm>
        <a:graphic>
          <a:graphicData uri="http://schemas.openxmlformats.org/drawingml/2006/table">
            <a:tbl>
              <a:tblPr/>
              <a:tblGrid>
                <a:gridCol w="2207806"/>
                <a:gridCol w="1324684"/>
                <a:gridCol w="1581884"/>
                <a:gridCol w="1023330"/>
                <a:gridCol w="1315124"/>
              </a:tblGrid>
              <a:tr h="5551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Fälle kumulativ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6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888.271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180.859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2.114.026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152.841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343.091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76.493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82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537.210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60.552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148.921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40.604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82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179.436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40.590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232.992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33.296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82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150.264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30.162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Saudi Arabien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132.048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26.765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73.533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22.654</a:t>
                      </a:r>
                      <a:endParaRPr lang="de-DE" sz="16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6"/>
            <a:ext cx="4796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66092"/>
                </a:solidFill>
              </a:rPr>
              <a:t>8.000.847 </a:t>
            </a:r>
            <a:r>
              <a:rPr lang="en-US" sz="2400" b="1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</a:rPr>
              <a:t>436.632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(5,7%)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6" y="1089254"/>
            <a:ext cx="7999588" cy="55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1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"/>
          <a:stretch/>
        </p:blipFill>
        <p:spPr bwMode="auto">
          <a:xfrm>
            <a:off x="666162" y="1018231"/>
            <a:ext cx="7811677" cy="543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23" y="2033018"/>
            <a:ext cx="8564354" cy="355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 smtClean="0"/>
              <a:t>Europa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27944"/>
            <a:ext cx="3888432" cy="4754811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die </a:t>
            </a:r>
            <a:r>
              <a:rPr lang="de-DE" dirty="0" smtClean="0"/>
              <a:t>Lage ist derzeit </a:t>
            </a:r>
            <a:r>
              <a:rPr lang="de-DE" dirty="0"/>
              <a:t>zu stabilisieren. Jedoch werden aus Russland täglich mehr als 8,000 neue Fälle gemeldet</a:t>
            </a:r>
          </a:p>
          <a:p>
            <a:r>
              <a:rPr lang="de-DE" dirty="0"/>
              <a:t>Die erste Welle der Transmission wurde in fast allen Mitgliedsstaaten mit Ausnahme von Polen und Schweden </a:t>
            </a:r>
            <a:r>
              <a:rPr lang="de-DE" dirty="0" smtClean="0"/>
              <a:t>überwunden.</a:t>
            </a:r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1811"/>
            <a:ext cx="2569840" cy="209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21" y="4561793"/>
            <a:ext cx="2689747" cy="181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7944"/>
            <a:ext cx="3289920" cy="303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sz="4000" b="1" dirty="0"/>
              <a:t>Amerika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2304255"/>
          </a:xfrm>
        </p:spPr>
        <p:txBody>
          <a:bodyPr>
            <a:noAutofit/>
          </a:bodyPr>
          <a:lstStyle/>
          <a:p>
            <a:r>
              <a:rPr lang="de-DE" sz="2000" dirty="0" smtClean="0"/>
              <a:t>Die meisten </a:t>
            </a:r>
            <a:r>
              <a:rPr lang="de-DE" sz="2000" dirty="0"/>
              <a:t>Fälle gibt es weiterhin in </a:t>
            </a:r>
            <a:r>
              <a:rPr lang="de-DE" sz="2000" dirty="0" smtClean="0"/>
              <a:t>Amerika </a:t>
            </a:r>
          </a:p>
          <a:p>
            <a:r>
              <a:rPr lang="de-DE" sz="2000" dirty="0" smtClean="0"/>
              <a:t>Brasilien </a:t>
            </a:r>
            <a:r>
              <a:rPr lang="de-DE" sz="2000" dirty="0"/>
              <a:t>meldet täglich zwischen 25.000 und 30.000 neue </a:t>
            </a:r>
            <a:r>
              <a:rPr lang="de-DE" sz="2000" dirty="0" smtClean="0"/>
              <a:t>Fälle</a:t>
            </a:r>
          </a:p>
          <a:p>
            <a:r>
              <a:rPr lang="de-DE" sz="2000" dirty="0"/>
              <a:t>D</a:t>
            </a:r>
            <a:r>
              <a:rPr lang="de-DE" sz="2000" dirty="0" smtClean="0"/>
              <a:t>ie </a:t>
            </a:r>
            <a:r>
              <a:rPr lang="de-DE" sz="2000" dirty="0"/>
              <a:t>USA haben sich bei etwa 20,000 neuen Fällen täglich stabilisiert. </a:t>
            </a:r>
            <a:endParaRPr lang="de-DE" sz="2000" dirty="0" smtClean="0"/>
          </a:p>
          <a:p>
            <a:r>
              <a:rPr lang="de-DE" sz="2000" dirty="0" smtClean="0"/>
              <a:t>Meisten Todesfällen weltweit: USA (109.802) und Brasilien (43,332). </a:t>
            </a:r>
            <a:endParaRPr lang="de-DE" sz="2000" dirty="0"/>
          </a:p>
          <a:p>
            <a:endParaRPr lang="de-DE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888431" cy="31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068960"/>
            <a:ext cx="4381227" cy="36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3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b="1" dirty="0" smtClean="0"/>
              <a:t>Asien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03493" cy="2172816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In Asien sind Indien und Pakistan besonders stark betroffen. </a:t>
            </a:r>
            <a:endParaRPr lang="de-DE" dirty="0" smtClean="0"/>
          </a:p>
          <a:p>
            <a:r>
              <a:rPr lang="de-DE" dirty="0" smtClean="0"/>
              <a:t>Indien ist </a:t>
            </a:r>
            <a:r>
              <a:rPr lang="de-DE" dirty="0"/>
              <a:t>auf Platz 3 der Länder mit den höchsten Fallzahlen </a:t>
            </a:r>
            <a:endParaRPr lang="de-DE" dirty="0" smtClean="0"/>
          </a:p>
          <a:p>
            <a:pPr lvl="1"/>
            <a:r>
              <a:rPr lang="de-DE" dirty="0" smtClean="0"/>
              <a:t>Indien meldet </a:t>
            </a:r>
            <a:r>
              <a:rPr lang="de-DE" dirty="0"/>
              <a:t>seit der Lockerung der Maßnahmen </a:t>
            </a:r>
            <a:r>
              <a:rPr lang="de-DE" dirty="0" smtClean="0"/>
              <a:t>täglich </a:t>
            </a:r>
            <a:r>
              <a:rPr lang="de-DE" dirty="0"/>
              <a:t>zwischen 8,000 und 10,000 neue Fälle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4306"/>
            <a:ext cx="2316485" cy="192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4644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3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3600" b="1" dirty="0"/>
              <a:t>Neues Cluster in Peking, </a:t>
            </a:r>
            <a:r>
              <a:rPr lang="de-DE" sz="3600" b="1" dirty="0" smtClean="0"/>
              <a:t>China </a:t>
            </a:r>
            <a:r>
              <a:rPr lang="en-GB" sz="3600" b="1" dirty="0" smtClean="0">
                <a:latin typeface="ScalaSansPro-Bold" pitchFamily="50" charset="0"/>
              </a:rPr>
              <a:t>- Update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Von 11.06 bis  16.06. wurden insgesamt 106 neue Fälle </a:t>
            </a:r>
            <a:r>
              <a:rPr lang="de-DE" dirty="0" smtClean="0"/>
              <a:t>in Peking </a:t>
            </a:r>
            <a:r>
              <a:rPr lang="de-DE" dirty="0"/>
              <a:t>gemeldet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Die </a:t>
            </a:r>
            <a:r>
              <a:rPr lang="de-DE" dirty="0"/>
              <a:t>meisten Fälle hatten Verbindung zum </a:t>
            </a:r>
            <a:r>
              <a:rPr lang="de-DE" b="1" dirty="0" err="1"/>
              <a:t>Xinfadi</a:t>
            </a:r>
            <a:r>
              <a:rPr lang="de-DE" b="1" dirty="0"/>
              <a:t> Markt  </a:t>
            </a:r>
            <a:r>
              <a:rPr lang="de-DE" dirty="0"/>
              <a:t>in Peking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Daraufhin </a:t>
            </a:r>
            <a:r>
              <a:rPr lang="de-DE" dirty="0"/>
              <a:t>wurden auf einem zweiten Markt im Nordwesten Pekings (</a:t>
            </a:r>
            <a:r>
              <a:rPr lang="de-DE" b="1" dirty="0"/>
              <a:t>Meeresfrüchte-Markt </a:t>
            </a:r>
            <a:r>
              <a:rPr lang="de-DE" b="1" dirty="0" err="1"/>
              <a:t>Yuquandong</a:t>
            </a:r>
            <a:r>
              <a:rPr lang="de-DE" dirty="0"/>
              <a:t> im Stadtteil </a:t>
            </a:r>
            <a:r>
              <a:rPr lang="de-DE" dirty="0" err="1"/>
              <a:t>Haidian</a:t>
            </a:r>
            <a:r>
              <a:rPr lang="de-DE" dirty="0"/>
              <a:t>) </a:t>
            </a:r>
            <a:r>
              <a:rPr lang="de-DE" dirty="0" smtClean="0"/>
              <a:t>weitere Fälle identifiziert</a:t>
            </a:r>
          </a:p>
          <a:p>
            <a:r>
              <a:rPr lang="de-DE" dirty="0" smtClean="0"/>
              <a:t>Nach </a:t>
            </a:r>
            <a:r>
              <a:rPr lang="de-DE" dirty="0"/>
              <a:t>offiziellen Angaben </a:t>
            </a:r>
            <a:r>
              <a:rPr lang="de-DE" dirty="0" smtClean="0"/>
              <a:t>stünden die </a:t>
            </a:r>
            <a:r>
              <a:rPr lang="de-DE" dirty="0"/>
              <a:t>Fälle des </a:t>
            </a:r>
            <a:r>
              <a:rPr lang="de-DE" dirty="0" err="1"/>
              <a:t>Yuquandong</a:t>
            </a:r>
            <a:r>
              <a:rPr lang="de-DE" dirty="0"/>
              <a:t>-Marktes mit dem </a:t>
            </a:r>
            <a:r>
              <a:rPr lang="de-DE" dirty="0" err="1"/>
              <a:t>Xinfadi</a:t>
            </a:r>
            <a:r>
              <a:rPr lang="de-DE" dirty="0"/>
              <a:t>-Markt in </a:t>
            </a:r>
            <a:r>
              <a:rPr lang="de-DE" dirty="0" smtClean="0"/>
              <a:t>Verbindung</a:t>
            </a:r>
          </a:p>
          <a:p>
            <a:endParaRPr lang="de-DE" dirty="0"/>
          </a:p>
          <a:p>
            <a:r>
              <a:rPr lang="de-DE" b="1" u="sng" dirty="0"/>
              <a:t>Erste Sequenzanalysen </a:t>
            </a:r>
            <a:r>
              <a:rPr lang="de-DE" dirty="0"/>
              <a:t>des Virus wiesen laut chinesischer Behörden auf eine Quelle in Europa hin. Die WHO forderte China auf die Virus-Sequenzen so schnell wie möglich zu veröffentlichen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b="1" dirty="0">
                <a:solidFill>
                  <a:prstClr val="black"/>
                </a:solidFill>
              </a:rPr>
              <a:t>Public </a:t>
            </a:r>
            <a:r>
              <a:rPr lang="de-DE" b="1" dirty="0" err="1">
                <a:solidFill>
                  <a:prstClr val="black"/>
                </a:solidFill>
              </a:rPr>
              <a:t>Health</a:t>
            </a:r>
            <a:r>
              <a:rPr lang="de-DE" b="1" dirty="0">
                <a:solidFill>
                  <a:prstClr val="black"/>
                </a:solidFill>
              </a:rPr>
              <a:t> Maßnahmen</a:t>
            </a:r>
            <a:endParaRPr lang="de-DE" dirty="0"/>
          </a:p>
          <a:p>
            <a:r>
              <a:rPr lang="de-DE" dirty="0"/>
              <a:t>21 Stadtteile mit etwa 90,000 Einwohnern </a:t>
            </a:r>
            <a:r>
              <a:rPr lang="de-DE" dirty="0" smtClean="0"/>
              <a:t>abgeriegelt</a:t>
            </a:r>
          </a:p>
          <a:p>
            <a:r>
              <a:rPr lang="de-DE" dirty="0" smtClean="0"/>
              <a:t>beide Märkte geschlossen</a:t>
            </a:r>
          </a:p>
          <a:p>
            <a:r>
              <a:rPr lang="de-DE" dirty="0" smtClean="0"/>
              <a:t>Schulen </a:t>
            </a:r>
            <a:r>
              <a:rPr lang="de-DE" dirty="0"/>
              <a:t>und Kindertagesstätten in diesen Bezirken geschlossen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22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Afrika: </a:t>
            </a:r>
          </a:p>
          <a:p>
            <a:r>
              <a:rPr lang="en-US" sz="2400" dirty="0" err="1" smtClean="0"/>
              <a:t>etwa</a:t>
            </a:r>
            <a:r>
              <a:rPr lang="en-US" sz="2400" dirty="0" smtClean="0"/>
              <a:t> </a:t>
            </a:r>
            <a:r>
              <a:rPr lang="en-US" sz="2400" dirty="0"/>
              <a:t>4-5 % der </a:t>
            </a:r>
            <a:r>
              <a:rPr lang="en-US" sz="2400" dirty="0" err="1"/>
              <a:t>täglich</a:t>
            </a:r>
            <a:r>
              <a:rPr lang="en-US" sz="2400" dirty="0"/>
              <a:t> </a:t>
            </a:r>
            <a:r>
              <a:rPr lang="en-US" sz="2400" dirty="0" err="1"/>
              <a:t>neu</a:t>
            </a:r>
            <a:r>
              <a:rPr lang="en-US" sz="2400" dirty="0"/>
              <a:t> </a:t>
            </a:r>
            <a:r>
              <a:rPr lang="en-US" sz="2400" dirty="0" err="1"/>
              <a:t>gemeldeten</a:t>
            </a:r>
            <a:r>
              <a:rPr lang="en-US" sz="2400" dirty="0"/>
              <a:t> </a:t>
            </a:r>
            <a:r>
              <a:rPr lang="en-US" sz="2400" dirty="0" err="1"/>
              <a:t>Fälle</a:t>
            </a:r>
            <a:r>
              <a:rPr lang="en-US" sz="2400" dirty="0"/>
              <a:t> </a:t>
            </a:r>
            <a:r>
              <a:rPr lang="en-US" sz="2400" dirty="0" err="1"/>
              <a:t>weltweit</a:t>
            </a:r>
            <a:r>
              <a:rPr lang="en-US" sz="2400" dirty="0"/>
              <a:t> </a:t>
            </a:r>
            <a:r>
              <a:rPr lang="en-US" sz="2400" dirty="0" err="1" smtClean="0"/>
              <a:t>aus.</a:t>
            </a:r>
            <a:r>
              <a:rPr lang="en-US" sz="2400" dirty="0" smtClean="0"/>
              <a:t> </a:t>
            </a:r>
            <a:r>
              <a:rPr lang="en-US" sz="2400" dirty="0" err="1" smtClean="0"/>
              <a:t>Afrika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Der </a:t>
            </a:r>
            <a:r>
              <a:rPr lang="en-US" sz="2400" dirty="0" err="1"/>
              <a:t>Anstieg</a:t>
            </a:r>
            <a:r>
              <a:rPr lang="en-US" sz="2400" dirty="0"/>
              <a:t> von  100.000 auf 200.000 </a:t>
            </a:r>
            <a:r>
              <a:rPr lang="en-US" sz="2400" dirty="0" err="1"/>
              <a:t>Fälle</a:t>
            </a:r>
            <a:r>
              <a:rPr lang="en-US" sz="2400" dirty="0"/>
              <a:t> </a:t>
            </a:r>
            <a:r>
              <a:rPr lang="en-US" sz="2400" dirty="0" err="1"/>
              <a:t>dauerte</a:t>
            </a:r>
            <a:r>
              <a:rPr lang="en-US" sz="2400" dirty="0"/>
              <a:t> </a:t>
            </a:r>
            <a:r>
              <a:rPr lang="en-US" sz="2400" dirty="0" err="1"/>
              <a:t>jedoch</a:t>
            </a:r>
            <a:r>
              <a:rPr lang="en-US" sz="2400" dirty="0"/>
              <a:t> </a:t>
            </a:r>
            <a:r>
              <a:rPr lang="en-US" sz="2400" dirty="0" err="1"/>
              <a:t>nur</a:t>
            </a:r>
            <a:r>
              <a:rPr lang="en-US" sz="2400" dirty="0"/>
              <a:t> 18 </a:t>
            </a:r>
            <a:r>
              <a:rPr lang="en-US" sz="2400" dirty="0" err="1" smtClean="0"/>
              <a:t>Tage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Länder</a:t>
            </a:r>
            <a:r>
              <a:rPr lang="en-US" sz="2400" dirty="0"/>
              <a:t> stark </a:t>
            </a:r>
            <a:r>
              <a:rPr lang="en-US" sz="2400" dirty="0" err="1" smtClean="0"/>
              <a:t>betroffen</a:t>
            </a:r>
            <a:r>
              <a:rPr lang="en-US" sz="2400" dirty="0" smtClean="0"/>
              <a:t>: </a:t>
            </a:r>
            <a:r>
              <a:rPr lang="en-US" sz="2400" dirty="0" err="1" smtClean="0"/>
              <a:t>Algerien</a:t>
            </a:r>
            <a:r>
              <a:rPr lang="en-US" sz="2400" dirty="0"/>
              <a:t>, </a:t>
            </a:r>
            <a:r>
              <a:rPr lang="en-US" sz="2400" dirty="0" err="1"/>
              <a:t>Ägypten</a:t>
            </a:r>
            <a:r>
              <a:rPr lang="en-US" sz="2400" dirty="0"/>
              <a:t>, Nigeria, </a:t>
            </a:r>
            <a:r>
              <a:rPr lang="en-US" sz="2400" dirty="0" err="1" smtClean="0"/>
              <a:t>Südafrika</a:t>
            </a:r>
            <a:r>
              <a:rPr lang="en-US" sz="2400" dirty="0" smtClean="0"/>
              <a:t>.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Ozeanen</a:t>
            </a:r>
            <a:r>
              <a:rPr lang="en-US" b="1" dirty="0" smtClean="0">
                <a:solidFill>
                  <a:schemeClr val="accent1"/>
                </a:solidFill>
              </a:rPr>
              <a:t> (</a:t>
            </a:r>
            <a:r>
              <a:rPr lang="de-DE" b="1" dirty="0">
                <a:solidFill>
                  <a:schemeClr val="accent1"/>
                </a:solidFill>
              </a:rPr>
              <a:t>Neuseeland </a:t>
            </a:r>
            <a:r>
              <a:rPr lang="en-US" b="1" dirty="0" smtClean="0">
                <a:solidFill>
                  <a:schemeClr val="accent1"/>
                </a:solidFill>
              </a:rPr>
              <a:t>):</a:t>
            </a:r>
          </a:p>
          <a:p>
            <a:r>
              <a:rPr lang="de-DE" sz="2400" dirty="0"/>
              <a:t>nachdem 24 Tage </a:t>
            </a:r>
            <a:r>
              <a:rPr lang="de-DE" sz="2400" dirty="0" smtClean="0"/>
              <a:t>ohne neue </a:t>
            </a:r>
            <a:r>
              <a:rPr lang="de-DE" sz="2400" dirty="0"/>
              <a:t>Fälle </a:t>
            </a:r>
            <a:r>
              <a:rPr lang="de-DE" sz="2400" dirty="0" smtClean="0"/>
              <a:t>hat Neuseeland am </a:t>
            </a:r>
            <a:r>
              <a:rPr lang="de-DE" sz="2400" dirty="0"/>
              <a:t>16.06 </a:t>
            </a:r>
            <a:r>
              <a:rPr lang="de-DE" sz="2400" dirty="0" smtClean="0"/>
              <a:t>zwei </a:t>
            </a:r>
            <a:r>
              <a:rPr lang="de-DE" sz="2400" dirty="0"/>
              <a:t>neue Fälle </a:t>
            </a:r>
            <a:r>
              <a:rPr lang="de-DE" sz="2400" dirty="0" smtClean="0"/>
              <a:t>gemeldet</a:t>
            </a:r>
            <a:endParaRPr lang="de-DE" sz="2400" dirty="0"/>
          </a:p>
          <a:p>
            <a:r>
              <a:rPr lang="de-DE" sz="2400" dirty="0"/>
              <a:t>Es handelt sich um zwei </a:t>
            </a:r>
            <a:r>
              <a:rPr lang="de-DE" sz="2400" dirty="0" smtClean="0"/>
              <a:t>Frauen, </a:t>
            </a:r>
            <a:r>
              <a:rPr lang="de-DE" sz="2400" dirty="0"/>
              <a:t>die am 7.Juni aus Großbritannien über Australien </a:t>
            </a:r>
            <a:r>
              <a:rPr lang="de-DE" sz="2400" dirty="0" smtClean="0"/>
              <a:t>angekommen sind.</a:t>
            </a: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92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de-DE" b="1" dirty="0" err="1"/>
              <a:t>Epikurven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452596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04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7" y="1126793"/>
            <a:ext cx="7591787" cy="53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Bildschirmpräsentation (4:3)</PresentationFormat>
  <Paragraphs>110</Paragraphs>
  <Slides>11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Europa </vt:lpstr>
      <vt:lpstr>Amerika</vt:lpstr>
      <vt:lpstr>Asien</vt:lpstr>
      <vt:lpstr>Neues Cluster in Peking, China - Update</vt:lpstr>
      <vt:lpstr>PowerPoint-Präsentation</vt:lpstr>
      <vt:lpstr>Epikurven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Schöll, Meike</cp:lastModifiedBy>
  <cp:revision>208</cp:revision>
  <dcterms:created xsi:type="dcterms:W3CDTF">2020-04-16T05:25:18Z</dcterms:created>
  <dcterms:modified xsi:type="dcterms:W3CDTF">2020-06-17T08:19:55Z</dcterms:modified>
</cp:coreProperties>
</file>