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6" r:id="rId2"/>
    <p:sldId id="577" r:id="rId3"/>
    <p:sldId id="578" r:id="rId4"/>
    <p:sldId id="579" r:id="rId5"/>
    <p:sldId id="581" r:id="rId6"/>
    <p:sldId id="582" r:id="rId7"/>
    <p:sldId id="580" r:id="rId8"/>
    <p:sldId id="540" r:id="rId9"/>
    <p:sldId id="541" r:id="rId10"/>
    <p:sldId id="542" r:id="rId11"/>
    <p:sldId id="543" r:id="rId12"/>
    <p:sldId id="575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45AA6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5" autoAdjust="0"/>
    <p:restoredTop sz="84436" autoAdjust="0"/>
  </p:normalViewPr>
  <p:slideViewPr>
    <p:cSldViewPr snapToGrid="0" snapToObjects="1">
      <p:cViewPr varScale="1">
        <p:scale>
          <a:sx n="70" d="100"/>
          <a:sy n="70" d="100"/>
        </p:scale>
        <p:origin x="-196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0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ARE-Rate (ohne Abbildung) leicht gestiegen, ILI-Rate (Abbildung) seit einigen Wochen relativ stabil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ARE- und ILI-Raten sind mit Ende der Grippewelle (KW 12/2020) abrupt zurück gegangen auf ein deutlich niedrigeres Niveau als zu dieser Zeit in den Vor­jah­ren beobachtet wurde.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65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-Praxisindex in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KW 19 und 20/2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020 war der Niedrigste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jemals seit Saison 2008/09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-Konsultationsinzidenz (Abbildung) mit Peak zum Ende der Grippewelle in der 12. KW 2020 mit 2.200 Arztkonsultationen wegen ARE pro 100.000 Einwohner (ca. 1.826.000 Arztbesuchen bez. auf Gesamtbevölkerung)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-ab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KW 12/2020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drastischer Rückgang der Konsultationsinzidenz in allen Altersgruppen,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 KW 15/2020 liegen die Werte auf einem fast konstant niedrigen Niveau.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-Bei den 0- bis 4-Jährigen lag der Wert der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Konsultations­inzidenz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mit ca. 547 Arztkonsultationen pro 100.000 Einwohner in der 20. KW 2020 auf dem niedrigsten Wert, der jemals seit der Saison 2000/2001 beobachtet wurde. 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97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-noch immer sehr wenige Probeneinsendungen, daher schwierig, eine Aussage</a:t>
            </a:r>
            <a:r>
              <a:rPr lang="de-DE" baseline="0" dirty="0" smtClean="0"/>
              <a:t> zu aktuell zirkulierenden Viren zu treffen</a:t>
            </a:r>
          </a:p>
          <a:p>
            <a:r>
              <a:rPr lang="de-DE" dirty="0" smtClean="0"/>
              <a:t>-50 Proben, 2 RSV-Nachweise (4%)</a:t>
            </a:r>
          </a:p>
          <a:p>
            <a:r>
              <a:rPr lang="de-DE" dirty="0" smtClean="0"/>
              <a:t>-schon</a:t>
            </a:r>
            <a:r>
              <a:rPr lang="de-DE" baseline="0" dirty="0" smtClean="0"/>
              <a:t> in der Vorwoche Aufforderung an Praxen, </a:t>
            </a:r>
            <a:r>
              <a:rPr lang="de-DE" baseline="0" dirty="0" err="1" smtClean="0"/>
              <a:t>Beprobungsaktivität</a:t>
            </a:r>
            <a:r>
              <a:rPr lang="de-DE" baseline="0" dirty="0" smtClean="0"/>
              <a:t> zu erhöhen und weiterhin Proben einzusenden (diese Woche nochmals wiederholt)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19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-Anzahl SARI-Fälle in allen Altersgruppen stabil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-auch hier:</a:t>
            </a:r>
            <a:r>
              <a:rPr lang="de-DE" baseline="0" dirty="0" smtClean="0"/>
              <a:t> 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 dem Ende der Grippewelle (KW 12/2020) außergewöhnlich schneller Rückgang der SARI-Fälle bei Kindern unter 15 Jahre (bundesweite Schulschließungen </a:t>
            </a:r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 KW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12/2020 in Kraft). Ab der 13. KW 2020 lag die Zahl der SARI-Fälle in den Altersgruppen 0 bis 4 Jahre sowie 5 bis 14 Jahre deutlich unter der sonst üblichen Zahl in fünf Vorsaisons. In der Altersgruppe 0 bis 4 Jahre wurden ab der 16. KW 2020 weniger Fälle beobachtet als jemals in 5 Vorsaisons.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-Ab der 16. KW 2020 war auch die Gesamtzahl der SARI-Fälle niedriger als in den Vergleichswochen der Vorsaisons.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946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-Anteil COVID-19-Patienten (an SARI)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von KW 13-17/2020 zwischen 21 % und 29 %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KW 18/2020 relativ konstant bei 11-12% (aktuell </a:t>
            </a:r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11%)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65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16.06.2020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13.05.2020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ippeweb.rki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ippeweb.rki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Ergebnisse der </a:t>
            </a:r>
            <a:r>
              <a:rPr lang="de-DE" dirty="0" err="1" smtClean="0"/>
              <a:t>syndromischen</a:t>
            </a:r>
            <a:r>
              <a:rPr lang="de-DE" dirty="0" smtClean="0"/>
              <a:t> und virologischen Surveillance akuter Atemwegserkrankungen</a:t>
            </a:r>
            <a:br>
              <a:rPr lang="de-DE" dirty="0" smtClean="0"/>
            </a:br>
            <a:r>
              <a:rPr lang="de-DE" dirty="0" smtClean="0"/>
              <a:t>in Deutschland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Influenza-Monatsbericht  21.-24. KW 2020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13.05.2020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Influenza: ARE-</a:t>
            </a:r>
            <a:r>
              <a:rPr lang="de-DE" dirty="0" err="1" smtClean="0"/>
              <a:t>Positivenrate</a:t>
            </a:r>
            <a:r>
              <a:rPr lang="de-DE" dirty="0" smtClean="0"/>
              <a:t> KW 20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1" y="1481392"/>
            <a:ext cx="8935286" cy="473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 – KW 19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13.05.2020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33956"/>
            <a:ext cx="9272017" cy="386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1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ICOSARI – KW </a:t>
            </a:r>
            <a:r>
              <a:rPr lang="de-DE" dirty="0" smtClean="0"/>
              <a:t>19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13.05.2020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" y="1243584"/>
            <a:ext cx="8845204" cy="413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2318"/>
            <a:ext cx="9144000" cy="60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GrippeWeb, 24. KW 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Inhaltsplatzhalter 7"/>
          <p:cNvSpPr txBox="1">
            <a:spLocks noGrp="1"/>
          </p:cNvSpPr>
          <p:nvPr>
            <p:ph sz="quarter" idx="13"/>
          </p:nvPr>
        </p:nvSpPr>
        <p:spPr>
          <a:xfrm>
            <a:off x="1998323" y="5985858"/>
            <a:ext cx="310615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sz="1100" dirty="0">
                <a:hlinkClick r:id="rId3"/>
              </a:rPr>
              <a:t>https://grippeweb.rki.de/</a:t>
            </a:r>
            <a:endParaRPr lang="de-DE" sz="1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90" y="1249965"/>
            <a:ext cx="7211067" cy="476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6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Arbeitsgemeinschaft Influenza - ARE-Konsultationen, 24. KW 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28" y="1315092"/>
            <a:ext cx="8044664" cy="470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Arbeitsgemeinschaft Influenza - ARE-</a:t>
            </a:r>
            <a:r>
              <a:rPr lang="de-DE" dirty="0" err="1" smtClean="0"/>
              <a:t>Positivenraten</a:t>
            </a:r>
            <a:r>
              <a:rPr lang="de-DE" dirty="0" smtClean="0"/>
              <a:t>, 24. KW 2020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7" y="1071838"/>
            <a:ext cx="8733034" cy="541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90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SARI-Surveillance (ICOSARI-</a:t>
            </a:r>
            <a:r>
              <a:rPr lang="de-DE" dirty="0" err="1" smtClean="0"/>
              <a:t>Sentinel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6" y="1534886"/>
            <a:ext cx="7984966" cy="3668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68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COVID-19 Fälle an allen SARI Fällen (ICOSARI)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6286"/>
            <a:ext cx="7580963" cy="4792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40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Influenzasurveillance</a:t>
            </a:r>
            <a:r>
              <a:rPr lang="de-DE" dirty="0" smtClean="0"/>
              <a:t> global (WHO update 369)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Stand: 16.06.2020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15614" r="31071" b="20100"/>
          <a:stretch/>
        </p:blipFill>
        <p:spPr bwMode="auto">
          <a:xfrm>
            <a:off x="6036436" y="4437589"/>
            <a:ext cx="2993567" cy="195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23488" r="11722" b="13167"/>
          <a:stretch/>
        </p:blipFill>
        <p:spPr bwMode="auto">
          <a:xfrm>
            <a:off x="293914" y="1317171"/>
            <a:ext cx="5742522" cy="3407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57200" y="4813587"/>
            <a:ext cx="5155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Weltweite </a:t>
            </a:r>
            <a:r>
              <a:rPr lang="de-DE" dirty="0" err="1" smtClean="0"/>
              <a:t>Influenzasurveillance</a:t>
            </a:r>
            <a:r>
              <a:rPr lang="de-DE" dirty="0" smtClean="0"/>
              <a:t> beeinträchtigt durch COVID-Aktivitäten, Beispiel Afrika, Indien: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weniger als 100 getestete Proben = grau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weniger als 20 Influenza-positive = kein Tortendiagramm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634976" y="195146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Juni 2020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806530" y="3326111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Juni 2019</a:t>
            </a:r>
            <a:endParaRPr lang="en-US" dirty="0"/>
          </a:p>
        </p:txBody>
      </p:sp>
      <p:sp>
        <p:nvSpPr>
          <p:cNvPr id="10" name="Pfeil nach rechts 9"/>
          <p:cNvSpPr/>
          <p:nvPr/>
        </p:nvSpPr>
        <p:spPr>
          <a:xfrm rot="10800000">
            <a:off x="5864671" y="2002912"/>
            <a:ext cx="760023" cy="2664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feil nach rechts 14"/>
          <p:cNvSpPr/>
          <p:nvPr/>
        </p:nvSpPr>
        <p:spPr>
          <a:xfrm rot="5400000">
            <a:off x="6959224" y="3862708"/>
            <a:ext cx="760023" cy="2664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9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GrippeWeb – KW 24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13.05.2020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103226" y="6435447"/>
            <a:ext cx="3907766" cy="37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https://grippeweb.rki.de/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9" r="14969"/>
          <a:stretch/>
        </p:blipFill>
        <p:spPr bwMode="auto">
          <a:xfrm>
            <a:off x="457200" y="1031251"/>
            <a:ext cx="7425266" cy="540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AGInfluenza</a:t>
            </a:r>
            <a:r>
              <a:rPr lang="de-DE" dirty="0" smtClean="0"/>
              <a:t> ARE-Konsultationen KW 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13.05.2020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264"/>
            <a:ext cx="9144000" cy="526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93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Bildschirmpräsentation (4:3)</PresentationFormat>
  <Paragraphs>67</Paragraphs>
  <Slides>12</Slides>
  <Notes>6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Ergebnisse der syndromischen und virologischen Surveillance akuter Atemwegserkrankungen in Deutschland</vt:lpstr>
      <vt:lpstr>GrippeWeb, 24. KW 2020</vt:lpstr>
      <vt:lpstr>Arbeitsgemeinschaft Influenza - ARE-Konsultationen, 24. KW 2020</vt:lpstr>
      <vt:lpstr>Arbeitsgemeinschaft Influenza - ARE-Positivenraten, 24. KW 2020</vt:lpstr>
      <vt:lpstr>SARI-Surveillance (ICOSARI-Sentinel)</vt:lpstr>
      <vt:lpstr>Anteil COVID-19 Fälle an allen SARI Fällen (ICOSARI)</vt:lpstr>
      <vt:lpstr>Influenzasurveillance global (WHO update 369)</vt:lpstr>
      <vt:lpstr>GrippeWeb – KW 24</vt:lpstr>
      <vt:lpstr>AGInfluenza ARE-Konsultationen KW 20</vt:lpstr>
      <vt:lpstr>PowerPoint-Präsentation</vt:lpstr>
      <vt:lpstr>ICOSARI – KW 19</vt:lpstr>
      <vt:lpstr>ICOSARI – KW 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1639</cp:revision>
  <cp:lastPrinted>2020-05-13T06:04:10Z</cp:lastPrinted>
  <dcterms:created xsi:type="dcterms:W3CDTF">2015-11-02T12:29:13Z</dcterms:created>
  <dcterms:modified xsi:type="dcterms:W3CDTF">2020-06-17T08:21:27Z</dcterms:modified>
</cp:coreProperties>
</file>