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642" r:id="rId3"/>
    <p:sldId id="671" r:id="rId4"/>
    <p:sldId id="643" r:id="rId5"/>
    <p:sldId id="657" r:id="rId6"/>
    <p:sldId id="684" r:id="rId7"/>
    <p:sldId id="570" r:id="rId8"/>
    <p:sldId id="665" r:id="rId9"/>
    <p:sldId id="568" r:id="rId10"/>
    <p:sldId id="677" r:id="rId11"/>
    <p:sldId id="678" r:id="rId12"/>
    <p:sldId id="679" r:id="rId13"/>
    <p:sldId id="683" r:id="rId14"/>
    <p:sldId id="685" r:id="rId15"/>
    <p:sldId id="672" r:id="rId16"/>
    <p:sldId id="680" r:id="rId17"/>
    <p:sldId id="681" r:id="rId18"/>
    <p:sldId id="682" r:id="rId19"/>
    <p:sldId id="658" r:id="rId20"/>
    <p:sldId id="659" r:id="rId21"/>
    <p:sldId id="686" r:id="rId22"/>
    <p:sldId id="687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5510" autoAdjust="0"/>
  </p:normalViewPr>
  <p:slideViewPr>
    <p:cSldViewPr snapToGrid="0" snapToObjects="1">
      <p:cViewPr>
        <p:scale>
          <a:sx n="100" d="100"/>
          <a:sy n="10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06-16\Zahlen_kumulativ_2020-06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Anzahl</a:t>
            </a:r>
            <a:r>
              <a:rPr lang="de-DE" baseline="0"/>
              <a:t> Fälle in den letzten 7 Tagen</a:t>
            </a:r>
            <a:endParaRPr lang="de-D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'7-Tage-Fallzahlen-Inzidenzen'!$R$2</c:f>
              <c:strCache>
                <c:ptCount val="1"/>
                <c:pt idx="0">
                  <c:v>Gesamt</c:v>
                </c:pt>
              </c:strCache>
            </c:strRef>
          </c:tx>
          <c:spPr>
            <a:ln>
              <a:solidFill>
                <a:srgbClr val="045AA6"/>
              </a:solidFill>
            </a:ln>
          </c:spPr>
          <c:marker>
            <c:symbol val="none"/>
          </c:marker>
          <c:cat>
            <c:numRef>
              <c:f>'7-Tage-Fallzahlen-Inzidenzen'!$A$74:$A$115</c:f>
              <c:numCache>
                <c:formatCode>m/d/yyyy</c:formatCode>
                <c:ptCount val="42"/>
                <c:pt idx="0">
                  <c:v>43957</c:v>
                </c:pt>
                <c:pt idx="1">
                  <c:v>43958</c:v>
                </c:pt>
                <c:pt idx="2">
                  <c:v>43959</c:v>
                </c:pt>
                <c:pt idx="3">
                  <c:v>43960</c:v>
                </c:pt>
                <c:pt idx="4">
                  <c:v>43961</c:v>
                </c:pt>
                <c:pt idx="5">
                  <c:v>43962</c:v>
                </c:pt>
                <c:pt idx="6">
                  <c:v>43963</c:v>
                </c:pt>
                <c:pt idx="7">
                  <c:v>43964</c:v>
                </c:pt>
                <c:pt idx="8">
                  <c:v>43965</c:v>
                </c:pt>
                <c:pt idx="9">
                  <c:v>43966</c:v>
                </c:pt>
                <c:pt idx="10">
                  <c:v>43967</c:v>
                </c:pt>
                <c:pt idx="11">
                  <c:v>43968</c:v>
                </c:pt>
                <c:pt idx="12">
                  <c:v>43969</c:v>
                </c:pt>
                <c:pt idx="13">
                  <c:v>43970</c:v>
                </c:pt>
                <c:pt idx="14">
                  <c:v>43971</c:v>
                </c:pt>
                <c:pt idx="15">
                  <c:v>43972</c:v>
                </c:pt>
                <c:pt idx="16">
                  <c:v>43973</c:v>
                </c:pt>
                <c:pt idx="17">
                  <c:v>43974</c:v>
                </c:pt>
                <c:pt idx="18">
                  <c:v>43975</c:v>
                </c:pt>
                <c:pt idx="19">
                  <c:v>43976</c:v>
                </c:pt>
                <c:pt idx="20">
                  <c:v>43977</c:v>
                </c:pt>
                <c:pt idx="21">
                  <c:v>43978</c:v>
                </c:pt>
                <c:pt idx="22">
                  <c:v>43979</c:v>
                </c:pt>
                <c:pt idx="23">
                  <c:v>43980</c:v>
                </c:pt>
                <c:pt idx="24">
                  <c:v>43981</c:v>
                </c:pt>
                <c:pt idx="25">
                  <c:v>43982</c:v>
                </c:pt>
                <c:pt idx="26">
                  <c:v>43983</c:v>
                </c:pt>
                <c:pt idx="27">
                  <c:v>43984</c:v>
                </c:pt>
                <c:pt idx="28">
                  <c:v>43985</c:v>
                </c:pt>
                <c:pt idx="29">
                  <c:v>43986</c:v>
                </c:pt>
                <c:pt idx="30">
                  <c:v>43987</c:v>
                </c:pt>
                <c:pt idx="31">
                  <c:v>43988</c:v>
                </c:pt>
                <c:pt idx="32">
                  <c:v>43989</c:v>
                </c:pt>
                <c:pt idx="33">
                  <c:v>43990</c:v>
                </c:pt>
                <c:pt idx="34">
                  <c:v>43991</c:v>
                </c:pt>
                <c:pt idx="35">
                  <c:v>43992</c:v>
                </c:pt>
                <c:pt idx="36">
                  <c:v>43993</c:v>
                </c:pt>
                <c:pt idx="37">
                  <c:v>43994</c:v>
                </c:pt>
                <c:pt idx="38">
                  <c:v>43995</c:v>
                </c:pt>
                <c:pt idx="39">
                  <c:v>43996</c:v>
                </c:pt>
                <c:pt idx="40">
                  <c:v>43997</c:v>
                </c:pt>
                <c:pt idx="41">
                  <c:v>43998</c:v>
                </c:pt>
              </c:numCache>
            </c:numRef>
          </c:cat>
          <c:val>
            <c:numRef>
              <c:f>'7-Tage-Fallzahlen-Inzidenzen'!$R$74:$R$115</c:f>
              <c:numCache>
                <c:formatCode>General</c:formatCode>
                <c:ptCount val="42"/>
                <c:pt idx="0">
                  <c:v>5980</c:v>
                </c:pt>
                <c:pt idx="1">
                  <c:v>5705</c:v>
                </c:pt>
                <c:pt idx="2">
                  <c:v>5394</c:v>
                </c:pt>
                <c:pt idx="3">
                  <c:v>5703</c:v>
                </c:pt>
                <c:pt idx="4">
                  <c:v>5715</c:v>
                </c:pt>
                <c:pt idx="5">
                  <c:v>5769</c:v>
                </c:pt>
                <c:pt idx="6">
                  <c:v>5730</c:v>
                </c:pt>
                <c:pt idx="7">
                  <c:v>5374</c:v>
                </c:pt>
                <c:pt idx="8">
                  <c:v>5075</c:v>
                </c:pt>
                <c:pt idx="9">
                  <c:v>4727</c:v>
                </c:pt>
                <c:pt idx="10">
                  <c:v>4407</c:v>
                </c:pt>
                <c:pt idx="11">
                  <c:v>4327</c:v>
                </c:pt>
                <c:pt idx="12">
                  <c:v>4309</c:v>
                </c:pt>
                <c:pt idx="13">
                  <c:v>4075</c:v>
                </c:pt>
                <c:pt idx="14">
                  <c:v>4002</c:v>
                </c:pt>
                <c:pt idx="15">
                  <c:v>3830</c:v>
                </c:pt>
                <c:pt idx="16">
                  <c:v>3487</c:v>
                </c:pt>
                <c:pt idx="17">
                  <c:v>3441</c:v>
                </c:pt>
                <c:pt idx="18">
                  <c:v>3417</c:v>
                </c:pt>
                <c:pt idx="19">
                  <c:v>3395</c:v>
                </c:pt>
                <c:pt idx="20">
                  <c:v>3260</c:v>
                </c:pt>
                <c:pt idx="21">
                  <c:v>2887</c:v>
                </c:pt>
                <c:pt idx="22">
                  <c:v>2801</c:v>
                </c:pt>
                <c:pt idx="23">
                  <c:v>2967</c:v>
                </c:pt>
                <c:pt idx="24">
                  <c:v>2962</c:v>
                </c:pt>
                <c:pt idx="25" formatCode="#,##0">
                  <c:v>2872</c:v>
                </c:pt>
                <c:pt idx="26" formatCode="#,##0">
                  <c:v>2969</c:v>
                </c:pt>
                <c:pt idx="27">
                  <c:v>2775</c:v>
                </c:pt>
                <c:pt idx="28" formatCode="#,##0">
                  <c:v>2425</c:v>
                </c:pt>
                <c:pt idx="29" formatCode="#,##0">
                  <c:v>2162</c:v>
                </c:pt>
                <c:pt idx="30" formatCode="#,##0">
                  <c:v>2158</c:v>
                </c:pt>
                <c:pt idx="31" formatCode="#,##0">
                  <c:v>2160</c:v>
                </c:pt>
                <c:pt idx="32" formatCode="#,##0">
                  <c:v>2105</c:v>
                </c:pt>
                <c:pt idx="33" formatCode="#,##0">
                  <c:v>2130</c:v>
                </c:pt>
                <c:pt idx="34" formatCode="#,##0">
                  <c:v>2324</c:v>
                </c:pt>
                <c:pt idx="35" formatCode="#,##0">
                  <c:v>2349</c:v>
                </c:pt>
                <c:pt idx="36" formatCode="#,##0">
                  <c:v>2421</c:v>
                </c:pt>
                <c:pt idx="37" formatCode="#,##0">
                  <c:v>2181</c:v>
                </c:pt>
                <c:pt idx="38" formatCode="#,##0">
                  <c:v>2083</c:v>
                </c:pt>
                <c:pt idx="39" formatCode="#,##0">
                  <c:v>2053</c:v>
                </c:pt>
                <c:pt idx="40" formatCode="#,##0">
                  <c:v>2083</c:v>
                </c:pt>
                <c:pt idx="41" formatCode="#,##0">
                  <c:v>2142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70784"/>
        <c:axId val="159272320"/>
      </c:lineChart>
      <c:dateAx>
        <c:axId val="1592707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9272320"/>
        <c:crosses val="autoZero"/>
        <c:auto val="1"/>
        <c:lblOffset val="100"/>
        <c:baseTimeUnit val="days"/>
      </c:dateAx>
      <c:valAx>
        <c:axId val="15927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9270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Nur Mittwochs: aus dem </a:t>
            </a:r>
            <a:r>
              <a:rPr lang="de-DE" sz="1200" dirty="0" err="1" smtClean="0">
                <a:solidFill>
                  <a:schemeClr val="bg1"/>
                </a:solidFill>
              </a:rPr>
              <a:t>Wochenbericht_Kapazitätserfassung</a:t>
            </a:r>
            <a:r>
              <a:rPr lang="de-DE" sz="1200" dirty="0" smtClean="0">
                <a:solidFill>
                  <a:schemeClr val="bg1"/>
                </a:solidFill>
              </a:rPr>
              <a:t> von </a:t>
            </a:r>
            <a:r>
              <a:rPr lang="de-DE" sz="1200" dirty="0" err="1" smtClean="0">
                <a:solidFill>
                  <a:schemeClr val="bg1"/>
                </a:solidFill>
              </a:rPr>
              <a:t>Epialert</a:t>
            </a:r>
            <a:r>
              <a:rPr lang="de-DE" sz="1200" baseline="0" dirty="0" smtClean="0">
                <a:solidFill>
                  <a:schemeClr val="bg1"/>
                </a:solidFill>
              </a:rPr>
              <a:t> ans BMG (vom Dienstag)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4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Am Freitag </a:t>
            </a:r>
            <a:r>
              <a:rPr lang="de-DE" dirty="0" err="1" smtClean="0"/>
              <a:t>akutaliseren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43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</a:t>
            </a:r>
            <a:r>
              <a:rPr lang="de-DE" smtClean="0"/>
              <a:t>nur Dienstags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17.06.2020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13318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17.06.2020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187.184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8.830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173.600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05047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18.06.2020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</a:t>
            </a:r>
            <a:r>
              <a:rPr lang="de-DE" sz="1200" b="1" dirty="0" smtClean="0"/>
              <a:t>18.06.2020</a:t>
            </a:r>
            <a:r>
              <a:rPr lang="de-DE" sz="1200" b="1" dirty="0"/>
              <a:t>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18.06.2020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0,86 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0,68–1,06) </a:t>
            </a:r>
            <a:endParaRPr lang="de-DE" sz="1200" b="1" dirty="0" smtClean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19.06.2020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xx </a:t>
            </a:r>
            <a:r>
              <a:rPr lang="de-DE" sz="1200" b="1" dirty="0">
                <a:solidFill>
                  <a:srgbClr val="FF0000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x – x)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18.06.2020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1,00 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0,90 –</a:t>
            </a:r>
            <a:r>
              <a:rPr lang="de-DE" sz="1200" b="1" dirty="0">
                <a:solidFill>
                  <a:srgbClr val="045AA6"/>
                </a:solidFill>
              </a:rPr>
              <a:t>1</a:t>
            </a:r>
            <a:r>
              <a:rPr lang="de-DE" sz="1200" b="1" dirty="0" smtClean="0">
                <a:solidFill>
                  <a:srgbClr val="045AA6"/>
                </a:solidFill>
              </a:rPr>
              <a:t>,10)</a:t>
            </a:r>
            <a:endParaRPr lang="de-DE" sz="1200" b="1" dirty="0" smtClean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19.06.2020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xx </a:t>
            </a:r>
            <a:r>
              <a:rPr lang="de-DE" sz="1200" b="1" dirty="0">
                <a:solidFill>
                  <a:srgbClr val="FF0000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x </a:t>
            </a:r>
            <a:r>
              <a:rPr lang="de-DE" sz="1200" b="1" dirty="0" smtClean="0">
                <a:solidFill>
                  <a:srgbClr val="FF0000"/>
                </a:solidFill>
              </a:rPr>
              <a:t>– x) </a:t>
            </a: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16.06.2020.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86683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186.439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0"/>
          <a:stretch/>
        </p:blipFill>
        <p:spPr bwMode="auto">
          <a:xfrm>
            <a:off x="44790" y="2716554"/>
            <a:ext cx="4327186" cy="38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85" y="1524000"/>
            <a:ext cx="5677890" cy="396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10.06.2020.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9" y="3736532"/>
            <a:ext cx="5069462" cy="31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2" y="865526"/>
            <a:ext cx="4449420" cy="36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16.06.2020,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85" y="3222051"/>
            <a:ext cx="4396897" cy="35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664"/>
            <a:ext cx="4698331" cy="382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811086"/>
            <a:ext cx="857430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Göttingen,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16.06</a:t>
            </a:r>
            <a:r>
              <a:rPr lang="de-DE" sz="1400" b="1" u="sng" dirty="0">
                <a:solidFill>
                  <a:srgbClr val="FF0000"/>
                </a:solidFill>
              </a:rPr>
              <a:t>. </a:t>
            </a:r>
            <a:r>
              <a:rPr lang="de-DE" sz="1400" b="1" u="sng" dirty="0" smtClean="0">
                <a:solidFill>
                  <a:srgbClr val="FF0000"/>
                </a:solidFill>
              </a:rPr>
              <a:t>2020</a:t>
            </a:r>
            <a:endParaRPr lang="de-DE" sz="1400" dirty="0" smtClean="0"/>
          </a:p>
          <a:p>
            <a:r>
              <a:rPr lang="de-DE" sz="1400" dirty="0" smtClean="0"/>
              <a:t>RKI Team (2 Personen + 2 CS) seit Montag 15.06. in Göttingen zur Unterstützung/Amtshilfe</a:t>
            </a:r>
          </a:p>
          <a:p>
            <a:r>
              <a:rPr lang="de-DE" sz="1400" b="1" u="sng" dirty="0" smtClean="0">
                <a:solidFill>
                  <a:srgbClr val="FF0000"/>
                </a:solidFill>
              </a:rPr>
              <a:t>15.06.: </a:t>
            </a:r>
            <a:r>
              <a:rPr lang="de-DE" sz="1400" dirty="0" smtClean="0"/>
              <a:t>verpflichtende Testung der Bewohner </a:t>
            </a:r>
            <a:r>
              <a:rPr lang="de-DE" sz="1400" u="sng" dirty="0" smtClean="0"/>
              <a:t>Haus </a:t>
            </a:r>
            <a:r>
              <a:rPr lang="de-DE" sz="1400" u="sng" dirty="0" err="1"/>
              <a:t>Groner</a:t>
            </a:r>
            <a:r>
              <a:rPr lang="de-DE" sz="1400" u="sng" dirty="0"/>
              <a:t> Str. </a:t>
            </a:r>
            <a:r>
              <a:rPr lang="de-DE" sz="1400" u="sng" dirty="0" smtClean="0"/>
              <a:t>9/9a</a:t>
            </a:r>
            <a:r>
              <a:rPr lang="de-DE" sz="1400" dirty="0" smtClean="0"/>
              <a:t>, </a:t>
            </a:r>
            <a:r>
              <a:rPr lang="de-DE" sz="1400" dirty="0"/>
              <a:t>r</a:t>
            </a:r>
            <a:r>
              <a:rPr lang="de-DE" sz="1400" dirty="0" smtClean="0"/>
              <a:t>egistriert </a:t>
            </a:r>
            <a:r>
              <a:rPr lang="de-DE" sz="1400" dirty="0"/>
              <a:t>sind 765 </a:t>
            </a:r>
            <a:r>
              <a:rPr lang="de-DE" sz="1400" dirty="0" smtClean="0"/>
              <a:t>Personen, ca. </a:t>
            </a:r>
            <a:r>
              <a:rPr lang="de-DE" sz="1400" smtClean="0"/>
              <a:t>530 am </a:t>
            </a:r>
            <a:r>
              <a:rPr lang="de-DE" sz="1400" dirty="0" smtClean="0"/>
              <a:t>ersten Tag getestet; </a:t>
            </a:r>
            <a:r>
              <a:rPr lang="de-DE" sz="1400" dirty="0"/>
              <a:t>keine Befragungen durchgeführt, </a:t>
            </a:r>
            <a:r>
              <a:rPr lang="de-DE" sz="1400" dirty="0" smtClean="0"/>
              <a:t>nur </a:t>
            </a:r>
            <a:r>
              <a:rPr lang="de-DE" sz="1400" dirty="0"/>
              <a:t>Kontaktdaten erfasst</a:t>
            </a:r>
            <a:endParaRPr lang="de-DE" sz="1400" dirty="0" smtClean="0"/>
          </a:p>
          <a:p>
            <a:r>
              <a:rPr lang="de-DE" sz="1400" dirty="0"/>
              <a:t>2 </a:t>
            </a:r>
            <a:r>
              <a:rPr lang="de-DE" sz="1400" dirty="0" err="1"/>
              <a:t>SprachmittlerInnen</a:t>
            </a:r>
            <a:r>
              <a:rPr lang="de-DE" sz="1400" dirty="0"/>
              <a:t> (1 für Testung, 1 für Datenschutzeinwilligung</a:t>
            </a:r>
            <a:r>
              <a:rPr lang="de-DE" sz="1400" dirty="0" smtClean="0"/>
              <a:t>), die </a:t>
            </a:r>
            <a:r>
              <a:rPr lang="de-DE" sz="1400" dirty="0"/>
              <a:t>Verständigung war teilweise schwierig, es hätte mehr Sprachmittlung geben müssen, auch weitere Sprachen (polnisch). </a:t>
            </a:r>
            <a:r>
              <a:rPr lang="de-DE" sz="1400" dirty="0" smtClean="0"/>
              <a:t> </a:t>
            </a:r>
          </a:p>
          <a:p>
            <a:r>
              <a:rPr lang="de-DE" sz="1400" dirty="0"/>
              <a:t>Testungen finden in Hannover  im LAVES </a:t>
            </a:r>
            <a:r>
              <a:rPr lang="de-DE" sz="1400" dirty="0" smtClean="0"/>
              <a:t>statt</a:t>
            </a:r>
          </a:p>
          <a:p>
            <a:r>
              <a:rPr lang="de-DE" sz="1400" dirty="0"/>
              <a:t>Schulen und Kitas wurden zunächst erfragt, dann aber im Laufe des Vormittags aus Kapazitätsgründen </a:t>
            </a:r>
            <a:r>
              <a:rPr lang="de-DE" sz="1400" dirty="0" smtClean="0"/>
              <a:t>eingestellt</a:t>
            </a:r>
          </a:p>
          <a:p>
            <a:r>
              <a:rPr lang="de-DE" sz="1400" dirty="0" smtClean="0"/>
              <a:t>CS haben </a:t>
            </a:r>
            <a:r>
              <a:rPr lang="de-DE" sz="1400" dirty="0"/>
              <a:t>Einwilligungserklärung für die wiss. Analysen der Uniklinik </a:t>
            </a:r>
            <a:r>
              <a:rPr lang="de-DE" sz="1400" dirty="0" smtClean="0"/>
              <a:t>eingeholt</a:t>
            </a:r>
          </a:p>
          <a:p>
            <a:endParaRPr lang="de-DE" sz="1400" u="sng" dirty="0" smtClean="0"/>
          </a:p>
          <a:p>
            <a:r>
              <a:rPr lang="de-DE" sz="1400" u="sng" dirty="0" smtClean="0"/>
              <a:t>Wohnkomplex </a:t>
            </a:r>
            <a:r>
              <a:rPr lang="de-DE" sz="1400" u="sng" dirty="0" err="1" smtClean="0"/>
              <a:t>Idunazentrum</a:t>
            </a:r>
            <a:endParaRPr lang="de-DE" sz="1400" u="sng" dirty="0" smtClean="0"/>
          </a:p>
          <a:p>
            <a:r>
              <a:rPr lang="de-DE" sz="1400" dirty="0" smtClean="0"/>
              <a:t>Präsentation; </a:t>
            </a:r>
            <a:r>
              <a:rPr lang="de-DE" sz="1400" dirty="0"/>
              <a:t>Grafische Auswertungen der ersten 74 Fälle (von etwa 175) plus Kontaktpersonen wurden gezeigt (Demografie, Hospitalisierung und Netzwerkanalysen).</a:t>
            </a:r>
          </a:p>
          <a:p>
            <a:r>
              <a:rPr lang="de-DE" sz="1400" dirty="0"/>
              <a:t>Die ursprünglich geplanten Schul- und Kitatestungen sind verschoben worden (Unklar auf wann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Einsicht </a:t>
            </a:r>
            <a:r>
              <a:rPr lang="de-DE" sz="1400" dirty="0"/>
              <a:t>in die Rohdaten aus den Ermittlungen des </a:t>
            </a:r>
            <a:r>
              <a:rPr lang="de-DE" sz="1400" dirty="0" smtClean="0"/>
              <a:t>GAs erhalten, die </a:t>
            </a:r>
            <a:r>
              <a:rPr lang="de-DE" sz="1400" dirty="0"/>
              <a:t>33 Kinderfälle aus diesen Testungen, die in Schulen und 1 Kita waren, sollen am Wochenende erneut getestet werden. </a:t>
            </a:r>
          </a:p>
          <a:p>
            <a:endParaRPr lang="de-DE" sz="1400" b="1" u="sng" dirty="0" smtClean="0">
              <a:solidFill>
                <a:srgbClr val="FF0000"/>
              </a:solidFill>
            </a:endParaRPr>
          </a:p>
          <a:p>
            <a:r>
              <a:rPr lang="de-DE" sz="1400" b="1" u="sng" dirty="0" smtClean="0">
                <a:solidFill>
                  <a:srgbClr val="FF0000"/>
                </a:solidFill>
              </a:rPr>
              <a:t>16.05.:  </a:t>
            </a:r>
            <a:r>
              <a:rPr lang="de-DE" sz="1400" dirty="0" smtClean="0"/>
              <a:t>zweite </a:t>
            </a:r>
            <a:r>
              <a:rPr lang="de-DE" sz="1400" dirty="0" err="1" smtClean="0"/>
              <a:t>Abstrichrunde</a:t>
            </a:r>
            <a:r>
              <a:rPr lang="de-DE" sz="1400" dirty="0" smtClean="0"/>
              <a:t> </a:t>
            </a:r>
            <a:r>
              <a:rPr lang="de-DE" sz="1400" u="sng" dirty="0" smtClean="0"/>
              <a:t>Haus </a:t>
            </a:r>
            <a:r>
              <a:rPr lang="de-DE" sz="1400" u="sng" dirty="0" err="1" smtClean="0"/>
              <a:t>Groner</a:t>
            </a:r>
            <a:r>
              <a:rPr lang="de-DE" sz="1400" u="sng" dirty="0" smtClean="0"/>
              <a:t> Str. 9/9a</a:t>
            </a:r>
          </a:p>
          <a:p>
            <a:r>
              <a:rPr lang="de-DE" sz="1400" dirty="0" smtClean="0"/>
              <a:t>Teilnahme </a:t>
            </a:r>
            <a:r>
              <a:rPr lang="de-DE" sz="1400" dirty="0"/>
              <a:t>an einem Treffen am Donnerstag, in dem die Arbeit der Stadt und die Daten der UMG vorgestellt </a:t>
            </a:r>
            <a:r>
              <a:rPr lang="de-DE" sz="1400" dirty="0" smtClean="0"/>
              <a:t>werden</a:t>
            </a:r>
          </a:p>
          <a:p>
            <a:r>
              <a:rPr lang="de-DE" sz="1400" dirty="0"/>
              <a:t>Unterstützung Zweittestung Schulen/Kitas am Wochenende </a:t>
            </a:r>
            <a:r>
              <a:rPr lang="de-DE" sz="1400" dirty="0" smtClean="0"/>
              <a:t>(</a:t>
            </a:r>
            <a:r>
              <a:rPr lang="de-DE" sz="1400" dirty="0"/>
              <a:t>PCR dieses WE und im Nachgang serologische </a:t>
            </a:r>
            <a:r>
              <a:rPr lang="de-DE" sz="1400" dirty="0" smtClean="0"/>
              <a:t>Testung) =&gt; </a:t>
            </a:r>
            <a:r>
              <a:rPr lang="de-DE" sz="1400" dirty="0" err="1"/>
              <a:t>eineN</a:t>
            </a:r>
            <a:r>
              <a:rPr lang="de-DE" sz="1400" dirty="0"/>
              <a:t> </a:t>
            </a:r>
            <a:r>
              <a:rPr lang="de-DE" sz="1400" dirty="0" err="1"/>
              <a:t>weitereN</a:t>
            </a:r>
            <a:r>
              <a:rPr lang="de-DE" sz="1400" dirty="0"/>
              <a:t> </a:t>
            </a:r>
            <a:r>
              <a:rPr lang="de-DE" sz="1400" dirty="0" err="1"/>
              <a:t>WisseschaftlerIn</a:t>
            </a:r>
            <a:r>
              <a:rPr lang="de-DE" sz="1400" dirty="0"/>
              <a:t> </a:t>
            </a:r>
            <a:r>
              <a:rPr lang="de-DE" sz="1400" dirty="0" smtClean="0"/>
              <a:t>benötigt, für </a:t>
            </a:r>
            <a:r>
              <a:rPr lang="de-DE" sz="1400" dirty="0"/>
              <a:t>die weitere Begleitung </a:t>
            </a:r>
            <a:r>
              <a:rPr lang="de-DE" sz="1400" dirty="0" smtClean="0"/>
              <a:t>vor </a:t>
            </a:r>
            <a:r>
              <a:rPr lang="de-DE" sz="1400" dirty="0"/>
              <a:t>Ort und die wissenschaftliche Analyse, soweit das RKI daran beteiligt wird</a:t>
            </a:r>
            <a:endParaRPr lang="de-DE" sz="1400" dirty="0" smtClean="0"/>
          </a:p>
          <a:p>
            <a:r>
              <a:rPr lang="de-DE" sz="1400" dirty="0" smtClean="0"/>
              <a:t>möglich, </a:t>
            </a:r>
            <a:r>
              <a:rPr lang="de-DE" sz="1400" dirty="0" err="1" smtClean="0"/>
              <a:t>Lineliste</a:t>
            </a:r>
            <a:r>
              <a:rPr lang="de-DE" sz="1400" dirty="0" smtClean="0"/>
              <a:t> </a:t>
            </a:r>
            <a:r>
              <a:rPr lang="de-DE" sz="1400" dirty="0"/>
              <a:t>in anonymisierter Form zu erhalten und auch vom RKI aus auszuwerten</a:t>
            </a:r>
          </a:p>
        </p:txBody>
      </p:sp>
    </p:spTree>
    <p:extLst>
      <p:ext uri="{BB962C8B-B14F-4D97-AF65-F5344CB8AC3E}">
        <p14:creationId xmlns:p14="http://schemas.microsoft.com/office/powerpoint/2010/main" val="17493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1" y="856731"/>
            <a:ext cx="85743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/>
              <a:t>Göttingen, </a:t>
            </a:r>
            <a:r>
              <a:rPr lang="de-DE" sz="1400" b="1" u="sng" dirty="0" err="1" smtClean="0">
                <a:solidFill>
                  <a:srgbClr val="FF0000"/>
                </a:solidFill>
              </a:rPr>
              <a:t>continued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</a:t>
            </a:r>
            <a:r>
              <a:rPr lang="de-DE" sz="1400" dirty="0"/>
              <a:t>. Präsenzzeit des RKI-Teams in Göttingen von Do, 18.06.2020-21.06.2020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Konstruktiven </a:t>
            </a:r>
            <a:r>
              <a:rPr lang="de-DE" sz="1400" dirty="0"/>
              <a:t>Treffen mit Frau </a:t>
            </a:r>
            <a:r>
              <a:rPr lang="de-DE" sz="1400" dirty="0" err="1"/>
              <a:t>Broistedt</a:t>
            </a:r>
            <a:r>
              <a:rPr lang="de-DE" sz="1400" dirty="0"/>
              <a:t> : vom RKI-Team ein Einsatz eher praktischer Natur </a:t>
            </a:r>
            <a:r>
              <a:rPr lang="de-DE" sz="1400" dirty="0" smtClean="0"/>
              <a:t>erwartet: </a:t>
            </a:r>
            <a:r>
              <a:rPr lang="de-DE" sz="1400" dirty="0"/>
              <a:t>Support bei Testaktionen und Kontaktpersonennachverfolgung durch CS, Unterstützung bei den Abstrichen dieses WE durch </a:t>
            </a:r>
            <a:r>
              <a:rPr lang="de-DE" sz="1400" dirty="0" smtClean="0"/>
              <a:t>RKI Team sowie </a:t>
            </a:r>
            <a:r>
              <a:rPr lang="de-DE" sz="1400" dirty="0"/>
              <a:t>2 weiteren CS, dann Erhalt einer anonymisierten </a:t>
            </a:r>
            <a:r>
              <a:rPr lang="de-DE" sz="1400" dirty="0" err="1"/>
              <a:t>Lineliste</a:t>
            </a:r>
            <a:r>
              <a:rPr lang="de-DE" sz="1400" dirty="0"/>
              <a:t> der beiden Wohnkomplex-Testaktionen und Kontaktpersonen für die Vorbereitung der "</a:t>
            </a:r>
            <a:r>
              <a:rPr lang="de-DE" sz="1400" dirty="0" err="1"/>
              <a:t>Good</a:t>
            </a:r>
            <a:r>
              <a:rPr lang="de-DE" sz="1400" dirty="0"/>
              <a:t> Practice" Darstellung.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"</a:t>
            </a:r>
            <a:r>
              <a:rPr lang="de-DE" sz="1400" dirty="0" err="1"/>
              <a:t>Good</a:t>
            </a:r>
            <a:r>
              <a:rPr lang="de-DE" sz="1400" dirty="0"/>
              <a:t> Practice" Darstellung </a:t>
            </a:r>
            <a:r>
              <a:rPr lang="de-DE" sz="1400" dirty="0" smtClean="0"/>
              <a:t>=&gt; wichtig</a:t>
            </a:r>
            <a:r>
              <a:rPr lang="de-DE" sz="1400" dirty="0"/>
              <a:t>, dafür die </a:t>
            </a:r>
            <a:r>
              <a:rPr lang="de-DE" sz="1400" dirty="0" err="1"/>
              <a:t>Linelist</a:t>
            </a:r>
            <a:r>
              <a:rPr lang="de-DE" sz="1400" dirty="0"/>
              <a:t>-Daten (in Verbindung mit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err="1"/>
              <a:t>daten</a:t>
            </a:r>
            <a:r>
              <a:rPr lang="de-DE" sz="1400" dirty="0"/>
              <a:t>) zu </a:t>
            </a:r>
            <a:r>
              <a:rPr lang="de-DE" sz="1400" dirty="0" smtClean="0"/>
              <a:t>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 </a:t>
            </a:r>
            <a:r>
              <a:rPr lang="de-DE" sz="1400" dirty="0"/>
              <a:t>Treffen mit dem Gesundheitsamt steht leider immer noch aus</a:t>
            </a:r>
          </a:p>
          <a:p>
            <a:endParaRPr lang="de-DE" sz="1400" dirty="0"/>
          </a:p>
          <a:p>
            <a:r>
              <a:rPr lang="de-DE" sz="1400" b="1" u="sng" dirty="0" smtClean="0"/>
              <a:t>LK </a:t>
            </a:r>
            <a:r>
              <a:rPr lang="de-DE" sz="1400" b="1" u="sng" dirty="0" err="1" smtClean="0"/>
              <a:t>Laage</a:t>
            </a:r>
            <a:r>
              <a:rPr lang="de-DE" sz="1400" b="1" u="sng" dirty="0" smtClean="0"/>
              <a:t>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16.06.2020</a:t>
            </a:r>
          </a:p>
          <a:p>
            <a:r>
              <a:rPr lang="de-DE" sz="1400" dirty="0" smtClean="0"/>
              <a:t>Mögliches </a:t>
            </a:r>
            <a:r>
              <a:rPr lang="de-DE" sz="1400" dirty="0"/>
              <a:t>Ausbruchsgeschehen in einer Grundschule mit Verbindung zu </a:t>
            </a:r>
            <a:r>
              <a:rPr lang="de-DE" sz="1400" dirty="0" smtClean="0"/>
              <a:t>Flüchtlingsunterkünften: </a:t>
            </a:r>
            <a:endParaRPr lang="de-DE" sz="1400" dirty="0"/>
          </a:p>
          <a:p>
            <a:r>
              <a:rPr lang="de-DE" sz="1400" dirty="0" smtClean="0"/>
              <a:t>Es </a:t>
            </a:r>
            <a:r>
              <a:rPr lang="de-DE" sz="1400" dirty="0"/>
              <a:t>wurden am letzten Wochenende 500 Personen, davon etwa 170 aus der Unterkunft getestet, Ergebnisse noch nicht bekannt.</a:t>
            </a:r>
          </a:p>
          <a:p>
            <a:endParaRPr lang="de-DE" sz="1400" b="1" u="sng" dirty="0"/>
          </a:p>
          <a:p>
            <a:r>
              <a:rPr lang="de-DE" sz="1400" b="1" u="sng" dirty="0" smtClean="0"/>
              <a:t>Gütersloh,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16.06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endParaRPr lang="de-DE" sz="1400" b="1" u="sng" dirty="0" smtClean="0">
              <a:solidFill>
                <a:srgbClr val="FF0000"/>
              </a:solidFill>
            </a:endParaRPr>
          </a:p>
          <a:p>
            <a:r>
              <a:rPr lang="de-DE" sz="1400" dirty="0"/>
              <a:t>Die Lage in Gütersloh hat sich zugespitzt, mit bereits 94 Infektionen in KW24 und bereits Dutzenden von Infektionen in dieser </a:t>
            </a:r>
            <a:r>
              <a:rPr lang="de-DE" sz="1400" dirty="0" smtClean="0"/>
              <a:t>Woche. </a:t>
            </a:r>
            <a:r>
              <a:rPr lang="de-DE" sz="1400" dirty="0"/>
              <a:t>Viele (aber nicht alle)  der Infektionen stehen im Zusammenhang mit </a:t>
            </a:r>
            <a:r>
              <a:rPr lang="de-DE" sz="1400" dirty="0" smtClean="0"/>
              <a:t>Tönnies. </a:t>
            </a:r>
            <a:r>
              <a:rPr lang="de-DE" sz="1400" dirty="0"/>
              <a:t>Fleischverarbeitungsbetrieb mit 7000 MA vor Ort. </a:t>
            </a:r>
            <a:r>
              <a:rPr lang="de-DE" sz="1400" dirty="0" smtClean="0"/>
              <a:t>16.06.findet </a:t>
            </a:r>
            <a:r>
              <a:rPr lang="de-DE" sz="1400" dirty="0"/>
              <a:t>eine große </a:t>
            </a:r>
            <a:r>
              <a:rPr lang="de-DE" sz="1400" dirty="0" err="1"/>
              <a:t>Abstrichaktion</a:t>
            </a:r>
            <a:r>
              <a:rPr lang="de-DE" sz="1400" dirty="0"/>
              <a:t> bei über 1000 MA im Betrieb </a:t>
            </a:r>
            <a:r>
              <a:rPr lang="de-DE" sz="1400" dirty="0" smtClean="0"/>
              <a:t>statt. Wahrscheinlich </a:t>
            </a:r>
            <a:r>
              <a:rPr lang="de-DE" sz="1400" dirty="0"/>
              <a:t>Übertragungen im Wohnbereich. Die Betroffenen sind größtenteils Werksauftragsnehmer aus Rumänien und Polen</a:t>
            </a:r>
          </a:p>
          <a:p>
            <a:r>
              <a:rPr lang="de-DE" sz="1400" dirty="0" smtClean="0"/>
              <a:t>+</a:t>
            </a:r>
          </a:p>
          <a:p>
            <a:r>
              <a:rPr lang="de-DE" sz="1400" dirty="0" smtClean="0"/>
              <a:t>Geschehen </a:t>
            </a:r>
            <a:r>
              <a:rPr lang="de-DE" sz="1400" dirty="0"/>
              <a:t>in einer freien </a:t>
            </a:r>
            <a:r>
              <a:rPr lang="de-DE" sz="1400" dirty="0" smtClean="0"/>
              <a:t>Kirchengemeinde</a:t>
            </a:r>
          </a:p>
          <a:p>
            <a:endParaRPr lang="de-DE" sz="1400" dirty="0" smtClean="0"/>
          </a:p>
          <a:p>
            <a:r>
              <a:rPr lang="de-DE" sz="1400" dirty="0" smtClean="0"/>
              <a:t>Das </a:t>
            </a:r>
            <a:r>
              <a:rPr lang="de-DE" sz="1400" dirty="0"/>
              <a:t>GA wünscht sich Unterstützung, um die begünstigenden Faktoren für eine Infektion zu </a:t>
            </a:r>
            <a:r>
              <a:rPr lang="de-DE" sz="1400" dirty="0" smtClean="0"/>
              <a:t>charakterisieren; Untersuchen</a:t>
            </a:r>
            <a:r>
              <a:rPr lang="de-DE" sz="1400" dirty="0"/>
              <a:t>, inwiefern die sog. "Arbeitsquarantäne" eine angemessene Maßnahme </a:t>
            </a:r>
            <a:r>
              <a:rPr lang="de-DE" sz="1400" dirty="0" smtClean="0"/>
              <a:t>ist (= keine Weitervermittlung an andere Unternehmen).</a:t>
            </a:r>
          </a:p>
        </p:txBody>
      </p:sp>
    </p:spTree>
    <p:extLst>
      <p:ext uri="{BB962C8B-B14F-4D97-AF65-F5344CB8AC3E}">
        <p14:creationId xmlns:p14="http://schemas.microsoft.com/office/powerpoint/2010/main" val="26103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182" y="0"/>
            <a:ext cx="8092592" cy="307777"/>
          </a:xfrm>
        </p:spPr>
        <p:txBody>
          <a:bodyPr/>
          <a:lstStyle/>
          <a:p>
            <a:r>
              <a:rPr lang="de-DE" sz="2000" dirty="0" smtClean="0"/>
              <a:t>Ausbruchssettings – Stand 12.06.2020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17414"/>
              </p:ext>
            </p:extLst>
          </p:nvPr>
        </p:nvGraphicFramePr>
        <p:xfrm>
          <a:off x="109182" y="742956"/>
          <a:ext cx="8796692" cy="5455131"/>
        </p:xfrm>
        <a:graphic>
          <a:graphicData uri="http://schemas.openxmlformats.org/drawingml/2006/table">
            <a:tbl>
              <a:tblPr/>
              <a:tblGrid>
                <a:gridCol w="2483336"/>
                <a:gridCol w="1173716"/>
                <a:gridCol w="741294"/>
                <a:gridCol w="741294"/>
                <a:gridCol w="2483336"/>
                <a:gridCol w="1173716"/>
              </a:tblGrid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Ausbrüche mit 2-4 RD-Fällen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Ausbrüche mit mindestens 5 RD-Fällen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Anzahl_Ausbrüche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Anzahl_Ausbrüche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2318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" y="807396"/>
            <a:ext cx="8221212" cy="58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5318" y="1764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Überlastungsanzeigen 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vom </a:t>
            </a:r>
            <a:r>
              <a:rPr lang="de-DE" sz="1600" i="1" dirty="0" smtClean="0">
                <a:solidFill>
                  <a:schemeClr val="bg1"/>
                </a:solidFill>
              </a:rPr>
              <a:t>16.06.2020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26423"/>
              </p:ext>
            </p:extLst>
          </p:nvPr>
        </p:nvGraphicFramePr>
        <p:xfrm>
          <a:off x="342898" y="3732589"/>
          <a:ext cx="36261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94"/>
                <a:gridCol w="17791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Stadt- oder Landkreis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Bundesland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LK </a:t>
                      </a:r>
                      <a:r>
                        <a:rPr lang="de-DE" sz="1400" dirty="0" err="1" smtClean="0"/>
                        <a:t>Enzkreis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Baden-Württemberg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SK Salzgitter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Niedersachsen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>
          <a:xfrm>
            <a:off x="342899" y="3421612"/>
            <a:ext cx="3626197" cy="296256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Kreise mit derzeitigen Kapazitätsengpässen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16.06.2020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" y="733724"/>
            <a:ext cx="7203181" cy="56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16.06.2020)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" y="885166"/>
            <a:ext cx="7036073" cy="5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FF0000"/>
                </a:solidFill>
              </a:rPr>
              <a:t>(Datenstand </a:t>
            </a:r>
            <a:r>
              <a:rPr lang="de-DE" sz="1400" dirty="0" smtClean="0">
                <a:solidFill>
                  <a:srgbClr val="FF0000"/>
                </a:solidFill>
              </a:rPr>
              <a:t>16.06.2020) (aktuelle Zahlen noch nicht vorhanden)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653794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</a:t>
            </a:r>
            <a:r>
              <a:rPr lang="de-DE" sz="1400" dirty="0" smtClean="0"/>
              <a:t>23 </a:t>
            </a:r>
            <a:r>
              <a:rPr lang="de-DE" sz="1400" dirty="0"/>
              <a:t>gaben </a:t>
            </a:r>
            <a:r>
              <a:rPr lang="de-DE" sz="1400" dirty="0" smtClean="0"/>
              <a:t>28 </a:t>
            </a:r>
            <a:r>
              <a:rPr lang="de-DE" sz="1400" dirty="0"/>
              <a:t>Labore einen Rückstau von insgesamt </a:t>
            </a:r>
            <a:r>
              <a:rPr lang="de-DE" sz="1400" dirty="0" smtClean="0"/>
              <a:t>2478 </a:t>
            </a:r>
            <a:r>
              <a:rPr lang="de-DE" sz="1400" dirty="0" smtClean="0"/>
              <a:t>abzuarbeitenden </a:t>
            </a:r>
            <a:r>
              <a:rPr lang="de-DE" sz="1400" dirty="0"/>
              <a:t>Proben an. </a:t>
            </a:r>
            <a:r>
              <a:rPr lang="de-DE" sz="1400" dirty="0" smtClean="0"/>
              <a:t>27 </a:t>
            </a:r>
            <a:r>
              <a:rPr lang="de-DE" sz="1400" dirty="0"/>
              <a:t>Labore nannten Lieferschwierigkeiten für Reagenzien.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1010"/>
              </p:ext>
            </p:extLst>
          </p:nvPr>
        </p:nvGraphicFramePr>
        <p:xfrm>
          <a:off x="45307" y="1390602"/>
          <a:ext cx="4574318" cy="4134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b="0" dirty="0" smtClean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351.199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5.196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403.617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4.308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effectLst/>
                          <a:latin typeface="Calibri"/>
                          <a:ea typeface="MS Mincho"/>
                          <a:cs typeface="Calibri"/>
                        </a:rPr>
                        <a:t>329.358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3.031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4.694.147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217.680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98779"/>
              </p:ext>
            </p:extLst>
          </p:nvPr>
        </p:nvGraphicFramePr>
        <p:xfrm>
          <a:off x="4724400" y="1390602"/>
          <a:ext cx="4129889" cy="407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28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93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111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103.515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116.655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123.304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136.064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141.815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860.494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964.962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1.038.223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1.050.676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1.017.179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1.083.345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168.748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1.092.448</a:t>
                      </a:r>
                    </a:p>
                  </a:txBody>
                  <a:tcPr marL="68580" marR="68580" marT="0" marB="0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17.06.2020.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2636"/>
              </p:ext>
            </p:extLst>
          </p:nvPr>
        </p:nvGraphicFramePr>
        <p:xfrm>
          <a:off x="146049" y="868620"/>
          <a:ext cx="8482084" cy="5118966"/>
        </p:xfrm>
        <a:graphic>
          <a:graphicData uri="http://schemas.openxmlformats.org/drawingml/2006/table">
            <a:tbl>
              <a:tblPr/>
              <a:tblGrid>
                <a:gridCol w="1776612"/>
                <a:gridCol w="1085707"/>
                <a:gridCol w="826618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677108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(Pressemitteilung </a:t>
            </a:r>
            <a:r>
              <a:rPr lang="de-DE" dirty="0" err="1" smtClean="0"/>
              <a:t>destatis</a:t>
            </a:r>
            <a:r>
              <a:rPr lang="de-DE" dirty="0" smtClean="0"/>
              <a:t> 05.06.2020)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KW19: 17.014 Todesfälle (-501 zur Vorwoche), damit ca. 2%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1" y="1204518"/>
            <a:ext cx="8550458" cy="38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Subnational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33525"/>
            <a:ext cx="7829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6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Epidemiologische Situation Bundesländer (MW 24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24584"/>
              </p:ext>
            </p:extLst>
          </p:nvPr>
        </p:nvGraphicFramePr>
        <p:xfrm>
          <a:off x="457198" y="2001245"/>
          <a:ext cx="8093079" cy="3611159"/>
        </p:xfrm>
        <a:graphic>
          <a:graphicData uri="http://schemas.openxmlformats.org/drawingml/2006/table">
            <a:tbl>
              <a:tblPr/>
              <a:tblGrid>
                <a:gridCol w="1226898"/>
                <a:gridCol w="667700"/>
                <a:gridCol w="856881"/>
                <a:gridCol w="667700"/>
                <a:gridCol w="667700"/>
                <a:gridCol w="667700"/>
                <a:gridCol w="667700"/>
                <a:gridCol w="667700"/>
                <a:gridCol w="667700"/>
                <a:gridCol w="667700"/>
                <a:gridCol w="667700"/>
              </a:tblGrid>
              <a:tr h="449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Hospitalisierung bekannt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Hospitalisierte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 Hospitalisierte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Kontakt bestätigter Fall bekannt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Kontakt ja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mit Ausbruchs-ID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533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45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KW24/KW23 pro Bundesland (</a:t>
            </a:r>
            <a:r>
              <a:rPr lang="de-DE" i="1" dirty="0" smtClean="0">
                <a:solidFill>
                  <a:schemeClr val="tx1"/>
                </a:solidFill>
              </a:rPr>
              <a:t>Stand 16.06.2020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13958"/>
              </p:ext>
            </p:extLst>
          </p:nvPr>
        </p:nvGraphicFramePr>
        <p:xfrm>
          <a:off x="564826" y="1206502"/>
          <a:ext cx="6884024" cy="5167999"/>
        </p:xfrm>
        <a:graphic>
          <a:graphicData uri="http://schemas.openxmlformats.org/drawingml/2006/table">
            <a:tbl>
              <a:tblPr bandRow="1"/>
              <a:tblGrid>
                <a:gridCol w="2237448"/>
                <a:gridCol w="915101"/>
                <a:gridCol w="1053033"/>
                <a:gridCol w="776371"/>
                <a:gridCol w="910312"/>
                <a:gridCol w="991759"/>
              </a:tblGrid>
              <a:tr h="2777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Bundesland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Meldewoche 23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Meldewoche 24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200" dirty="0" smtClean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87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Anzahl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Inzidenz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Anzahl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Inzidenz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Anteil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Baden-Württemberg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172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1,6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155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-10%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Bayern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313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265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2,0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-15%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Berlin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184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4,9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329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8,8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79%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Brandenburg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27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1,1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30%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Bremen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97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14,2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60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8,8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-38%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Hamburg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26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Hessen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140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148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6%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0,6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-31%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Niedersachsen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502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359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4,5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Nordrhein-Westfalen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634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685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8%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Rheinland-Pfalz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85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2,1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52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-39%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Saarland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0%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Sachsen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28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0,7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20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-29%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Sachsen-Anhalt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0,6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48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2,2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269%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Schleswig-Holstein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12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9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0,3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-25%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Thüringen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73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3,4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76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3,5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4%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Gesamt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2.342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2.301</a:t>
                      </a:r>
                      <a:endParaRPr lang="de-DE" sz="120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Calibri"/>
                        </a:rPr>
                        <a:t>2,8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/>
                          <a:cs typeface="Arial"/>
                        </a:rPr>
                        <a:t>-2%</a:t>
                      </a:r>
                      <a:endParaRPr lang="de-DE" sz="1200" dirty="0">
                        <a:effectLst/>
                        <a:latin typeface="+mj-lt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A8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16.06.2020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07753" y="1724026"/>
            <a:ext cx="6878922" cy="396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2" y="502246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 </a:t>
            </a:r>
            <a:r>
              <a:rPr lang="de-DE" sz="1400" dirty="0" smtClean="0">
                <a:solidFill>
                  <a:schemeClr val="bg1"/>
                </a:solidFill>
              </a:rPr>
              <a:t>(Datenstand 17.06.2020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673893" y="1081088"/>
          <a:ext cx="7796213" cy="469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17.06.2020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7" y="1482654"/>
            <a:ext cx="8170863" cy="423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919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697217"/>
            <a:ext cx="6887935" cy="48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1418"/>
            <a:ext cx="7962900" cy="56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3042" y="100062"/>
            <a:ext cx="674400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 </a:t>
            </a:r>
            <a:r>
              <a:rPr lang="de-DE" sz="1400" dirty="0" smtClean="0">
                <a:solidFill>
                  <a:schemeClr val="bg1"/>
                </a:solidFill>
              </a:rPr>
              <a:t>(Stand 17.06.2020)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42"/>
            <a:ext cx="7077075" cy="5003890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938376"/>
            <a:ext cx="5989637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2009</Words>
  <Application>Microsoft Office PowerPoint</Application>
  <PresentationFormat>Bildschirmpräsentation (4:3)</PresentationFormat>
  <Paragraphs>942</Paragraphs>
  <Slides>22</Slides>
  <Notes>15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COVID-19:   Lage National, 17.06.2020  Informationen für den Krisenstab</vt:lpstr>
      <vt:lpstr>PowerPoint-Präsentation</vt:lpstr>
      <vt:lpstr>Vergleich KW24/KW23 pro Bundesland (Stand 16.06.2020)</vt:lpstr>
      <vt:lpstr>PowerPoint-Präsentation</vt:lpstr>
      <vt:lpstr>PowerPoint-Präsentation</vt:lpstr>
      <vt:lpstr>PowerPoint-Präsentation</vt:lpstr>
      <vt:lpstr>PowerPoint-Präsentation</vt:lpstr>
      <vt:lpstr>Wochenvergleich Aktuelle/Vorwoche </vt:lpstr>
      <vt:lpstr>PowerPoint-Präsentation</vt:lpstr>
      <vt:lpstr>Altersverteilung nach Meldewoche: Gesamtfälle  (Datenstand: 16.06.2020. 00:00)</vt:lpstr>
      <vt:lpstr>PowerPoint-Präsentation</vt:lpstr>
      <vt:lpstr>Übermittelte COVID-19-Fälle nach Expositionsort  (Datenstand: 16.06.2020, 0:00 Uhr)</vt:lpstr>
      <vt:lpstr>Aktuelle Ausbrüche</vt:lpstr>
      <vt:lpstr>Aktuelle Ausbrüche</vt:lpstr>
      <vt:lpstr>Ausbruchssettings – Stand 12.06.2020</vt:lpstr>
      <vt:lpstr>PowerPoint-Präsentation</vt:lpstr>
      <vt:lpstr>PowerPoint-Präsentation</vt:lpstr>
      <vt:lpstr>PowerPoint-Präsentation</vt:lpstr>
      <vt:lpstr>Anzahl Labortestungen (Datenstand 16.06.2020) (aktuelle Zahlen noch nicht vorhanden)</vt:lpstr>
      <vt:lpstr>Wöchentliche Sterbefallzahlen in Deutschland (Pressemitteilung destatis 05.06.2020)</vt:lpstr>
      <vt:lpstr>Subnational level of transmission</vt:lpstr>
      <vt:lpstr>Epidemiologische Situation Bundesländer (MW 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2025</cp:revision>
  <cp:lastPrinted>2020-06-12T06:06:55Z</cp:lastPrinted>
  <dcterms:created xsi:type="dcterms:W3CDTF">2015-11-02T12:29:13Z</dcterms:created>
  <dcterms:modified xsi:type="dcterms:W3CDTF">2020-06-18T10:36:14Z</dcterms:modified>
</cp:coreProperties>
</file>