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15"/>
  </p:notesMasterIdLst>
  <p:sldIdLst>
    <p:sldId id="278" r:id="rId4"/>
    <p:sldId id="279" r:id="rId5"/>
    <p:sldId id="270" r:id="rId6"/>
    <p:sldId id="274" r:id="rId7"/>
    <p:sldId id="275" r:id="rId8"/>
    <p:sldId id="276" r:id="rId9"/>
    <p:sldId id="277" r:id="rId10"/>
    <p:sldId id="280" r:id="rId11"/>
    <p:sldId id="281" r:id="rId12"/>
    <p:sldId id="282" r:id="rId13"/>
    <p:sldId id="283"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7661" autoAdjust="0"/>
  </p:normalViewPr>
  <p:slideViewPr>
    <p:cSldViewPr>
      <p:cViewPr>
        <p:scale>
          <a:sx n="60" d="100"/>
          <a:sy n="60" d="100"/>
        </p:scale>
        <p:origin x="-1484" y="-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4C940-CF0E-4FD7-B038-825F9EB7DE84}" type="datetimeFigureOut">
              <a:rPr lang="de-DE" smtClean="0"/>
              <a:t>19.06.2020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6E081-28F7-4282-8FF7-FCBD7B8A8EF0}" type="slidenum">
              <a:rPr lang="de-DE" smtClean="0"/>
              <a:t>‹Nr.›</a:t>
            </a:fld>
            <a:endParaRPr lang="de-DE"/>
          </a:p>
        </p:txBody>
      </p:sp>
    </p:spTree>
    <p:extLst>
      <p:ext uri="{BB962C8B-B14F-4D97-AF65-F5344CB8AC3E}">
        <p14:creationId xmlns:p14="http://schemas.microsoft.com/office/powerpoint/2010/main" val="168154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Trend: Anzahl</a:t>
            </a:r>
            <a:r>
              <a:rPr lang="de-DE" baseline="0" dirty="0" smtClean="0"/>
              <a:t> </a:t>
            </a:r>
            <a:r>
              <a:rPr lang="de-DE" dirty="0" smtClean="0"/>
              <a:t>neue Fälle der letzten 7d im</a:t>
            </a:r>
            <a:r>
              <a:rPr lang="de-DE" baseline="0" dirty="0" smtClean="0"/>
              <a:t> Vergleich zur Anzahl neuer Fälle der Vorwoche</a:t>
            </a:r>
          </a:p>
        </p:txBody>
      </p:sp>
      <p:sp>
        <p:nvSpPr>
          <p:cNvPr id="4" name="Foliennummernplatzhalter 3"/>
          <p:cNvSpPr>
            <a:spLocks noGrp="1"/>
          </p:cNvSpPr>
          <p:nvPr>
            <p:ph type="sldNum" sz="quarter" idx="10"/>
          </p:nvPr>
        </p:nvSpPr>
        <p:spPr/>
        <p:txBody>
          <a:bodyPr/>
          <a:lstStyle/>
          <a:p>
            <a:fld id="{72D83FEB-770A-496F-973B-C5810568E05C}"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44482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daily_7dmovingaverage_above700</a:t>
            </a:r>
          </a:p>
        </p:txBody>
      </p:sp>
      <p:sp>
        <p:nvSpPr>
          <p:cNvPr id="4" name="Foliennummernplatzhalter 3"/>
          <p:cNvSpPr>
            <a:spLocks noGrp="1"/>
          </p:cNvSpPr>
          <p:nvPr>
            <p:ph type="sldNum" sz="quarter" idx="10"/>
          </p:nvPr>
        </p:nvSpPr>
        <p:spPr/>
        <p:txBody>
          <a:bodyPr/>
          <a:lstStyle/>
          <a:p>
            <a:fld id="{72D83FEB-770A-496F-973B-C5810568E05C}"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128373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D83FEB-770A-496F-973B-C5810568E05C}"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385314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https://www.cdc.gov/coronavirus/2019-ncov/cases-updates/cases-in-us.html</a:t>
            </a:r>
          </a:p>
          <a:p>
            <a:r>
              <a:rPr lang="de-DE" dirty="0" smtClean="0"/>
              <a:t>https://apps.npr.org/documents/document.html?id=6840714-Guidelines</a:t>
            </a:r>
          </a:p>
          <a:p>
            <a:r>
              <a:rPr lang="de-DE" dirty="0" smtClean="0"/>
              <a:t>https://www.whitehouse.gov/openingamerica/ (Kriterien</a:t>
            </a:r>
            <a:r>
              <a:rPr lang="de-DE" baseline="0" dirty="0" smtClean="0"/>
              <a:t> für die Lockerung der Maßnahmen)</a:t>
            </a:r>
          </a:p>
          <a:p>
            <a:r>
              <a:rPr lang="de-DE" dirty="0" smtClean="0"/>
              <a:t>https://www.nytimes.com/interactive/2020/us/coronavirus-us-cases.html</a:t>
            </a:r>
          </a:p>
          <a:p>
            <a:r>
              <a:rPr lang="de-DE" dirty="0" smtClean="0"/>
              <a:t>https://www.cdc.gov/coronavirus/2019-ncov/covid-data/covidview/index.html</a:t>
            </a:r>
          </a:p>
          <a:p>
            <a:endParaRPr lang="de-DE" dirty="0" smtClean="0"/>
          </a:p>
          <a:p>
            <a:r>
              <a:rPr lang="de-DE" sz="1200" dirty="0" smtClean="0"/>
              <a:t>aber die Mehrheit der Bundesstaaten erfüllen nicht die White House Guidelines für die Wiederaufnahme von „</a:t>
            </a:r>
            <a:r>
              <a:rPr lang="de-DE" sz="1200" dirty="0" err="1" smtClean="0"/>
              <a:t>business</a:t>
            </a:r>
            <a:r>
              <a:rPr lang="de-DE" sz="1200" dirty="0" smtClean="0"/>
              <a:t> </a:t>
            </a:r>
            <a:r>
              <a:rPr lang="de-DE" sz="1200" dirty="0" err="1" smtClean="0"/>
              <a:t>and</a:t>
            </a:r>
            <a:r>
              <a:rPr lang="de-DE" sz="1200" dirty="0" smtClean="0"/>
              <a:t> </a:t>
            </a:r>
            <a:r>
              <a:rPr lang="de-DE" sz="1200" dirty="0" err="1" smtClean="0"/>
              <a:t>social</a:t>
            </a:r>
            <a:r>
              <a:rPr lang="de-DE" sz="1200" dirty="0" smtClean="0"/>
              <a:t> </a:t>
            </a:r>
            <a:r>
              <a:rPr lang="de-DE" sz="1200" dirty="0" err="1" smtClean="0"/>
              <a:t>activites</a:t>
            </a:r>
            <a:r>
              <a:rPr lang="de-DE" sz="1200" dirty="0" smtClean="0"/>
              <a:t>“</a:t>
            </a:r>
          </a:p>
          <a:p>
            <a:pPr lvl="1"/>
            <a:r>
              <a:rPr lang="de-DE" sz="1200" dirty="0" smtClean="0"/>
              <a:t>Die White House Guidelines für </a:t>
            </a:r>
            <a:r>
              <a:rPr lang="de-DE" sz="1200" dirty="0" err="1" smtClean="0"/>
              <a:t>re-opening</a:t>
            </a:r>
            <a:r>
              <a:rPr lang="de-DE" sz="1200" dirty="0" smtClean="0"/>
              <a:t> sind nicht bindend. Die Entscheidungskraft liegt bei den Gouverneuren</a:t>
            </a:r>
          </a:p>
          <a:p>
            <a:endParaRPr lang="de-DE" dirty="0" smtClean="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Note zur Karte: „</a:t>
            </a:r>
            <a:r>
              <a:rPr lang="en-US" dirty="0" smtClean="0"/>
              <a:t>The map shows where the average number of reported cases over the past two weeks is increasing, decreasing or about the same. Counties with an increase in the rate of cases are shaded darker. Counties with fewer than 20 cases over the past two weeks and parts of a county with a population density lower than 10 people per square mile are not shaded Data for Rhode Island is shown at the state level because county level data is infrequently reported.”</a:t>
            </a:r>
            <a:endParaRPr lang="de-DE" dirty="0" smtClean="0"/>
          </a:p>
          <a:p>
            <a:r>
              <a:rPr lang="de-DE" dirty="0" smtClean="0"/>
              <a:t>https://www.nytimes.com/interactive/2020/us/coronavirus-us-cases.html</a:t>
            </a:r>
          </a:p>
          <a:p>
            <a:r>
              <a:rPr lang="de-DE" dirty="0" smtClean="0"/>
              <a:t>https://www.nytimes.com/2020/06/16/world/coronavirus-live-updates.html#link-787c239d</a:t>
            </a:r>
          </a:p>
          <a:p>
            <a:r>
              <a:rPr lang="de-DE" dirty="0" smtClean="0"/>
              <a:t>https://www.nytimes.com/2020/06/14/us/coronavirus-united-states.html</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https://www.nytimes.com/interactive/2020/05/07/us/coronavirus-states-reopen-criteria.html</a:t>
            </a: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https://en.wikipedia.org/wiki/2020_coronavirus_pandemic_in_Sweden</a:t>
            </a:r>
          </a:p>
          <a:p>
            <a:r>
              <a:rPr lang="de-DE" baseline="0" dirty="0" smtClean="0"/>
              <a:t>https://www.folkhalsomyndigheten.se/globalassets/statistik-uppfoljning/smittsamma-sjukdomar/veckorapporter-covid-19/2020/covid-19-veckorapport-vecka-23-final-v2.pdf</a:t>
            </a:r>
          </a:p>
          <a:p>
            <a:r>
              <a:rPr lang="de-DE" baseline="0" dirty="0" smtClean="0"/>
              <a:t>https://www.thelocal.se/20200612/sweden-extends-coronavirus-testing-heres-how-it-should-work</a:t>
            </a:r>
          </a:p>
          <a:p>
            <a:r>
              <a:rPr lang="de-DE" baseline="0" dirty="0" smtClean="0"/>
              <a:t>https://www.vk.se/2020-06-02/regioner-med-farre-sjuka-bor-stoppa-smittan</a:t>
            </a:r>
          </a:p>
          <a:p>
            <a:endParaRPr lang="de-DE" baseline="0" dirty="0" smtClean="0"/>
          </a:p>
          <a:p>
            <a:r>
              <a:rPr lang="de-DE" baseline="0" dirty="0" smtClean="0"/>
              <a:t>https://experience.arcgis.com/experience/09f821667ce64bf7be6f9f87457ed9aa</a:t>
            </a:r>
          </a:p>
          <a:p>
            <a:r>
              <a:rPr lang="de-DE" dirty="0" smtClean="0"/>
              <a:t>https://www.folkhalsomyndigheten.se/the-public-health-agency-of-sweden/communicable-disease-control/covid-19/</a:t>
            </a:r>
          </a:p>
          <a:p>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Population: 10 333 456</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Stockholm: 2.377.081</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Östragötaland</a:t>
            </a:r>
            <a:r>
              <a:rPr lang="de-DE" dirty="0" smtClean="0"/>
              <a:t>:</a:t>
            </a:r>
            <a:r>
              <a:rPr lang="de-DE" baseline="0" dirty="0" smtClean="0"/>
              <a:t> </a:t>
            </a:r>
            <a:r>
              <a:rPr lang="de-DE" dirty="0" smtClean="0"/>
              <a:t>465 495</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Jämtland</a:t>
            </a:r>
            <a:r>
              <a:rPr lang="de-DE" dirty="0" smtClean="0"/>
              <a:t>: 130 810</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https://www.scb.se/en/finding-statistics/statistics-by-subject-area/population/population-composition/population-statistics/</a:t>
            </a: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https://www.folkhalsomyndigheten.se/contentassets/19b6b859352a42c28710fb463af81697/nationell-strategi-diagnostik-covid-19-20081.pdf</a:t>
            </a:r>
          </a:p>
          <a:p>
            <a:r>
              <a:rPr lang="de-DE" dirty="0" smtClean="0"/>
              <a:t>https://www.folkhalsomyndigheten.se/globalassets/statistik-uppfoljning/smittsamma-sjukdomar/veckorapporter-covid-19/2020/covid-19-veckorapport-vecka-23-final-v2.pdf</a:t>
            </a:r>
          </a:p>
          <a:p>
            <a:endParaRPr lang="de-DE" dirty="0" smtClean="0"/>
          </a:p>
          <a:p>
            <a:r>
              <a:rPr lang="de-DE" dirty="0" smtClean="0"/>
              <a:t>Niedrigster Anteil bei 65-95 Jährigen</a:t>
            </a:r>
          </a:p>
          <a:p>
            <a:r>
              <a:rPr lang="de-DE" dirty="0" smtClean="0"/>
              <a:t>Höchster Anteil in Regionen Stockholm, </a:t>
            </a:r>
          </a:p>
          <a:p>
            <a:endParaRPr lang="de-DE" dirty="0"/>
          </a:p>
        </p:txBody>
      </p:sp>
      <p:sp>
        <p:nvSpPr>
          <p:cNvPr id="4" name="Foliennummernplatzhalter 3"/>
          <p:cNvSpPr>
            <a:spLocks noGrp="1"/>
          </p:cNvSpPr>
          <p:nvPr>
            <p:ph type="sldNum" sz="quarter" idx="10"/>
          </p:nvPr>
        </p:nvSpPr>
        <p:spPr/>
        <p:txBody>
          <a:bodyPr/>
          <a:lstStyle/>
          <a:p>
            <a:fld id="{C716E081-28F7-4282-8FF7-FCBD7B8A8EF0}"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47836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Versammlungsverbot &gt;50 Teilnehmer seit dem 29.03.</a:t>
            </a:r>
          </a:p>
          <a:p>
            <a:r>
              <a:rPr lang="de-DE" baseline="0" dirty="0" smtClean="0"/>
              <a:t>Besondere „</a:t>
            </a:r>
            <a:r>
              <a:rPr lang="de-DE" baseline="0" dirty="0" err="1" smtClean="0"/>
              <a:t>social</a:t>
            </a:r>
            <a:r>
              <a:rPr lang="de-DE" baseline="0" dirty="0" smtClean="0"/>
              <a:t> </a:t>
            </a:r>
            <a:r>
              <a:rPr lang="de-DE" baseline="0" dirty="0" err="1" smtClean="0"/>
              <a:t>distancing</a:t>
            </a:r>
            <a:r>
              <a:rPr lang="de-DE" baseline="0" dirty="0" smtClean="0"/>
              <a:t>“ Regelungen für Restaurants und Bars (Gäste müssen an Tische sitzen, genügend Platz zwischen den Tischen), aber keine Schließungen (außer wenn die Maßnahmen nicht gefolgt werden)</a:t>
            </a:r>
          </a:p>
          <a:p>
            <a:r>
              <a:rPr lang="de-DE" baseline="0" dirty="0" smtClean="0"/>
              <a:t>Fernstudium für Sekundarschüler und Studenten, keine Schließung von Kitas, Kindergärten, Grundschulen.</a:t>
            </a:r>
          </a:p>
          <a:p>
            <a:endParaRPr lang="de-DE" baseline="0" dirty="0" smtClean="0"/>
          </a:p>
          <a:p>
            <a:r>
              <a:rPr lang="de-DE" baseline="0" dirty="0" smtClean="0"/>
              <a:t>https://www.government.se/press-releases/2020/03/ministry-for-foreign-affairs-advises-against-non-essential-travel-to-all-countries/</a:t>
            </a:r>
          </a:p>
          <a:p>
            <a:r>
              <a:rPr lang="de-DE" dirty="0" smtClean="0"/>
              <a:t>https://www.folkhalsomyndigheten.se/the-public-health-agency-of-sweden/communicable-disease-control/covid-19/ (Englisch)</a:t>
            </a:r>
          </a:p>
          <a:p>
            <a:r>
              <a:rPr lang="de-DE" dirty="0" smtClean="0"/>
              <a:t>https://www.folkhalsomyndigheten.se/smittskydd-beredskap/utbrott/aktuella-utbrott/covid-19/aktuellt-epidemiologiskt-lage/ (Schwedisch)</a:t>
            </a:r>
          </a:p>
          <a:p>
            <a:r>
              <a:rPr lang="de-DE" dirty="0" smtClean="0"/>
              <a:t>ICU-Daten: https://www.icuregswe.org/data--resultat/covid-19-i-svensk-intensivvard/</a:t>
            </a:r>
          </a:p>
          <a:p>
            <a:r>
              <a:rPr lang="de-DE" dirty="0" err="1" smtClean="0"/>
              <a:t>Sentinel</a:t>
            </a:r>
            <a:r>
              <a:rPr lang="de-DE" dirty="0" smtClean="0"/>
              <a:t>:</a:t>
            </a:r>
            <a:r>
              <a:rPr lang="de-DE" baseline="0" dirty="0" smtClean="0"/>
              <a:t> https://www.folkhalsomyndigheten.se/folkhalsorapportering-statistik/statistik-a-o/sjukdomsstatistik/influensa-veckorapporter/aktuell-influensarapport/</a:t>
            </a:r>
            <a:endParaRPr lang="de-DE" dirty="0" smtClean="0"/>
          </a:p>
          <a:p>
            <a:endParaRPr lang="de-DE" dirty="0" smtClean="0"/>
          </a:p>
          <a:p>
            <a:r>
              <a:rPr lang="de-DE" dirty="0" smtClean="0"/>
              <a:t>https://www.zeit.de/politik/ausland/2020-03/coronavirus-schweden-stockholm-oeffentliches-leben</a:t>
            </a:r>
          </a:p>
          <a:p>
            <a:r>
              <a:rPr lang="de-DE" dirty="0" smtClean="0"/>
              <a:t>https://www.spiegel.de/politik/ausland/corona-krise-schweden-verfolgt-sonderweg-im-kampf-gegen-die-pandemie-a-be9a5aef-8f7e-4d68-9448-58681f1d92f1</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a:buFont typeface="Symbol"/>
              <a:buChar char="Þ"/>
            </a:pPr>
            <a:r>
              <a:rPr lang="de-DE" sz="1200" dirty="0" smtClean="0"/>
              <a:t>Bevölkerung folgt den Empfehlungen größtenteils (Kontakteinschränkungen ohne </a:t>
            </a:r>
            <a:r>
              <a:rPr lang="de-DE" sz="1200" dirty="0" err="1" smtClean="0"/>
              <a:t>Lockdown</a:t>
            </a:r>
            <a:r>
              <a:rPr lang="de-DE" sz="1200" dirty="0" smtClean="0"/>
              <a:t>)</a:t>
            </a:r>
          </a:p>
          <a:p>
            <a:pPr>
              <a:buFont typeface="Symbol"/>
              <a:buChar char="Þ"/>
            </a:pPr>
            <a:r>
              <a:rPr lang="de-DE" sz="1200" dirty="0" smtClean="0"/>
              <a:t>Hohes Vertrauen in den Gesundheitsbehörden + Regierung</a:t>
            </a:r>
            <a:endParaRPr lang="de-DE" sz="120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daily_7dmovingaverage_above70000</a:t>
            </a:r>
          </a:p>
        </p:txBody>
      </p:sp>
      <p:sp>
        <p:nvSpPr>
          <p:cNvPr id="4" name="Foliennummernplatzhalter 3"/>
          <p:cNvSpPr>
            <a:spLocks noGrp="1"/>
          </p:cNvSpPr>
          <p:nvPr>
            <p:ph type="sldNum" sz="quarter" idx="10"/>
          </p:nvPr>
        </p:nvSpPr>
        <p:spPr/>
        <p:txBody>
          <a:bodyPr/>
          <a:lstStyle/>
          <a:p>
            <a:fld id="{72D83FEB-770A-496F-973B-C5810568E05C}"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385314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daily_7dmovingaverage_above7000</a:t>
            </a:r>
          </a:p>
        </p:txBody>
      </p:sp>
      <p:sp>
        <p:nvSpPr>
          <p:cNvPr id="4" name="Foliennummernplatzhalter 3"/>
          <p:cNvSpPr>
            <a:spLocks noGrp="1"/>
          </p:cNvSpPr>
          <p:nvPr>
            <p:ph type="sldNum" sz="quarter" idx="10"/>
          </p:nvPr>
        </p:nvSpPr>
        <p:spPr/>
        <p:txBody>
          <a:bodyPr/>
          <a:lstStyle/>
          <a:p>
            <a:fld id="{72D83FEB-770A-496F-973B-C5810568E05C}"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4116970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92692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3757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626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9989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0316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6913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96042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3121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27998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0745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1941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2810140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532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0187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70658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26609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25805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5247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69095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1161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730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19.06.2020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6738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pPr/>
              <a:t>19.06.2020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83058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pPr/>
              <a:t>19.06.2020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51779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pPr/>
              <a:t>19.06.2020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406699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27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1807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9168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pPr/>
              <a:t>19.06.2020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pPr/>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20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92758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11CA-0C0D-4F0F-84CF-C2416D7FF593}" type="datetimeFigureOut">
              <a:rPr lang="de-DE" smtClean="0">
                <a:solidFill>
                  <a:prstClr val="black">
                    <a:tint val="75000"/>
                  </a:prstClr>
                </a:solidFill>
              </a:rPr>
              <a:pPr/>
              <a:t>19.06.2020</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59CA-FE7B-467A-B754-EB155CFC094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744129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414510769"/>
              </p:ext>
            </p:extLst>
          </p:nvPr>
        </p:nvGraphicFramePr>
        <p:xfrm>
          <a:off x="558325" y="2132856"/>
          <a:ext cx="7974115" cy="3888433"/>
        </p:xfrm>
        <a:graphic>
          <a:graphicData uri="http://schemas.openxmlformats.org/drawingml/2006/table">
            <a:tbl>
              <a:tblPr/>
              <a:tblGrid>
                <a:gridCol w="2362230"/>
                <a:gridCol w="1417340"/>
                <a:gridCol w="1692528"/>
                <a:gridCol w="1094906"/>
                <a:gridCol w="1407111"/>
              </a:tblGrid>
              <a:tr h="531073">
                <a:tc>
                  <a:txBody>
                    <a:bodyPr/>
                    <a:lstStyle/>
                    <a:p>
                      <a:pPr marL="0" algn="l" defTabSz="914400" rtl="0" eaLnBrk="1" fontAlgn="b" latinLnBrk="0" hangingPunct="1"/>
                      <a:r>
                        <a:rPr lang="de-DE" sz="1600" b="1" i="0" u="none" strike="noStrike" kern="1200" dirty="0">
                          <a:solidFill>
                            <a:srgbClr val="366092"/>
                          </a:solidFill>
                          <a:effectLst/>
                          <a:latin typeface="Calibri"/>
                          <a:ea typeface="+mn-ea"/>
                          <a:cs typeface="+mn-cs"/>
                        </a:rPr>
                        <a:t>Land</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de-DE" sz="1600" b="1" i="0" u="none" strike="noStrike" dirty="0" smtClean="0">
                          <a:solidFill>
                            <a:srgbClr val="366092"/>
                          </a:solidFill>
                          <a:effectLst/>
                          <a:latin typeface="Calibri"/>
                        </a:rPr>
                        <a:t>Fälle kumulativ</a:t>
                      </a:r>
                      <a:endParaRPr lang="de-DE" sz="1600" b="1" i="0" u="none" strike="noStrike" dirty="0">
                        <a:solidFill>
                          <a:srgbClr val="366092"/>
                        </a:solidFill>
                        <a:effectLst/>
                        <a:latin typeface="Calibri"/>
                      </a:endParaRP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de-DE" sz="1600" b="1" i="0" u="none" strike="noStrike" dirty="0">
                          <a:solidFill>
                            <a:srgbClr val="366092"/>
                          </a:solidFill>
                          <a:effectLst/>
                          <a:latin typeface="Calibri"/>
                        </a:rPr>
                        <a:t>Neue Fälle in den </a:t>
                      </a:r>
                      <a:r>
                        <a:rPr lang="de-DE" sz="1600" b="1" i="0" u="none" strike="noStrike" dirty="0" smtClean="0">
                          <a:solidFill>
                            <a:srgbClr val="366092"/>
                          </a:solidFill>
                          <a:effectLst/>
                          <a:latin typeface="Calibri"/>
                        </a:rPr>
                        <a:t>letzten </a:t>
                      </a:r>
                      <a:r>
                        <a:rPr lang="de-DE" sz="1600" b="1" i="0" u="none" strike="noStrike" dirty="0">
                          <a:solidFill>
                            <a:srgbClr val="366092"/>
                          </a:solidFill>
                          <a:effectLst/>
                          <a:latin typeface="Calibri"/>
                        </a:rPr>
                        <a:t>7d</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de-DE" sz="1600" b="1" i="0" u="none" strike="noStrike" dirty="0">
                          <a:solidFill>
                            <a:srgbClr val="366092"/>
                          </a:solidFill>
                          <a:effectLst/>
                          <a:latin typeface="Calibri"/>
                        </a:rPr>
                        <a:t>R</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de-DE" sz="1600" b="1" i="0" u="none" strike="noStrike" dirty="0" smtClean="0">
                          <a:solidFill>
                            <a:srgbClr val="366092"/>
                          </a:solidFill>
                          <a:effectLst/>
                          <a:latin typeface="Calibri"/>
                        </a:rPr>
                        <a:t>Trend</a:t>
                      </a:r>
                      <a:endParaRPr lang="de-DE" sz="1600" b="1" i="0" u="none" strike="noStrike" dirty="0">
                        <a:solidFill>
                          <a:srgbClr val="366092"/>
                        </a:solidFill>
                        <a:effectLst/>
                        <a:latin typeface="Calibri"/>
                      </a:endParaRP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35736">
                <a:tc>
                  <a:txBody>
                    <a:bodyPr/>
                    <a:lstStyle/>
                    <a:p>
                      <a:pPr marL="0" algn="l" defTabSz="914400" rtl="0" eaLnBrk="1" fontAlgn="b" latinLnBrk="0" hangingPunct="1"/>
                      <a:r>
                        <a:rPr lang="de-DE" sz="1600" b="1" i="0" u="none" strike="noStrike" kern="1200" dirty="0">
                          <a:solidFill>
                            <a:srgbClr val="366092"/>
                          </a:solidFill>
                          <a:effectLst/>
                          <a:latin typeface="Calibri"/>
                          <a:ea typeface="+mn-ea"/>
                          <a:cs typeface="+mn-cs"/>
                        </a:rPr>
                        <a:t>Brasilien</a:t>
                      </a:r>
                    </a:p>
                  </a:txBody>
                  <a:tcPr marL="9525" marR="9525" marT="9525"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de-DE" sz="1800" b="1" i="0" u="none" strike="noStrike" dirty="0" smtClean="0">
                          <a:solidFill>
                            <a:schemeClr val="tx2"/>
                          </a:solidFill>
                          <a:effectLst/>
                          <a:latin typeface="Calibri"/>
                        </a:rPr>
                        <a:t>955.377</a:t>
                      </a:r>
                      <a:endParaRPr lang="de-DE" sz="1800" b="1" i="0" u="none" strike="noStrike" dirty="0">
                        <a:solidFill>
                          <a:schemeClr val="tx2"/>
                        </a:solidFill>
                        <a:effectLst/>
                        <a:latin typeface="Calibri"/>
                      </a:endParaRPr>
                    </a:p>
                  </a:txBody>
                  <a:tcPr marL="9525" marR="9525" marT="9525"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de-DE" sz="1800" b="1" i="0" u="none" strike="noStrike" dirty="0" smtClean="0">
                          <a:solidFill>
                            <a:schemeClr val="tx2"/>
                          </a:solidFill>
                          <a:effectLst/>
                          <a:latin typeface="Calibri"/>
                        </a:rPr>
                        <a:t>182.961</a:t>
                      </a:r>
                      <a:endParaRPr lang="de-DE" sz="1800" b="1" i="0" u="none" strike="noStrike" dirty="0">
                        <a:solidFill>
                          <a:schemeClr val="tx2"/>
                        </a:solidFill>
                        <a:effectLst/>
                        <a:latin typeface="Calibri"/>
                      </a:endParaRPr>
                    </a:p>
                  </a:txBody>
                  <a:tcPr marL="9525" marR="9525" marT="9525"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de-DE" sz="1800" b="1" i="0" u="none" strike="noStrike">
                          <a:solidFill>
                            <a:schemeClr val="tx2"/>
                          </a:solidFill>
                          <a:effectLst/>
                          <a:latin typeface="Calibri"/>
                        </a:rPr>
                        <a:t>1,01</a:t>
                      </a:r>
                    </a:p>
                  </a:txBody>
                  <a:tcPr marL="9525" marR="9525" marT="9525"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2000" dirty="0" smtClean="0">
                          <a:solidFill>
                            <a:srgbClr val="00B050"/>
                          </a:solidFill>
                        </a:rPr>
                        <a:t>▼</a:t>
                      </a:r>
                      <a:endParaRPr lang="de-DE" sz="2000" b="0" i="0" u="none" strike="noStrike" dirty="0" smtClean="0">
                        <a:solidFill>
                          <a:srgbClr val="00B050"/>
                        </a:solidFill>
                        <a:effectLst/>
                        <a:latin typeface="+mn-lt"/>
                      </a:endParaRPr>
                    </a:p>
                  </a:txBody>
                  <a:tcPr marL="9525" marR="9525" marT="9525" marB="0" anchor="ctr">
                    <a:lnL>
                      <a:noFill/>
                    </a:lnL>
                    <a:lnR>
                      <a:noFill/>
                    </a:lnR>
                    <a:lnT w="6350" cap="flat" cmpd="sng" algn="ctr">
                      <a:solidFill>
                        <a:srgbClr val="4F81BD"/>
                      </a:solidFill>
                      <a:prstDash val="solid"/>
                      <a:round/>
                      <a:headEnd type="none" w="med" len="med"/>
                      <a:tailEnd type="none" w="med" len="med"/>
                    </a:lnT>
                    <a:lnB>
                      <a:noFill/>
                    </a:lnB>
                    <a:solidFill>
                      <a:srgbClr val="DCE6F1"/>
                    </a:solidFill>
                  </a:tcPr>
                </a:tc>
              </a:tr>
              <a:tr h="335736">
                <a:tc>
                  <a:txBody>
                    <a:bodyPr/>
                    <a:lstStyle/>
                    <a:p>
                      <a:pPr marL="0" algn="l" defTabSz="914400" rtl="0" eaLnBrk="1" fontAlgn="b" latinLnBrk="0" hangingPunct="1"/>
                      <a:r>
                        <a:rPr lang="de-DE" sz="1600" b="1" i="0" u="none" strike="noStrike" kern="1200" dirty="0">
                          <a:solidFill>
                            <a:srgbClr val="366092"/>
                          </a:solidFill>
                          <a:effectLst/>
                          <a:latin typeface="Calibri"/>
                          <a:ea typeface="+mn-ea"/>
                          <a:cs typeface="+mn-cs"/>
                        </a:rPr>
                        <a:t>Vereinigte Staaten</a:t>
                      </a:r>
                    </a:p>
                  </a:txBody>
                  <a:tcPr marL="9525" marR="9525" marT="9525" marB="0" anchor="b">
                    <a:lnL>
                      <a:noFill/>
                    </a:lnL>
                    <a:lnR>
                      <a:noFill/>
                    </a:lnR>
                    <a:lnT>
                      <a:noFill/>
                    </a:lnT>
                    <a:lnB>
                      <a:noFill/>
                    </a:lnB>
                  </a:tcPr>
                </a:tc>
                <a:tc>
                  <a:txBody>
                    <a:bodyPr/>
                    <a:lstStyle/>
                    <a:p>
                      <a:pPr algn="r" fontAlgn="b"/>
                      <a:r>
                        <a:rPr lang="de-DE" sz="1800" b="1" i="0" u="none" strike="noStrike" dirty="0" smtClean="0">
                          <a:solidFill>
                            <a:schemeClr val="tx2"/>
                          </a:solidFill>
                          <a:effectLst/>
                          <a:latin typeface="Calibri"/>
                        </a:rPr>
                        <a:t>2.163.290</a:t>
                      </a:r>
                      <a:endParaRPr lang="de-DE" sz="1800" b="1"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1" i="0" u="none" strike="noStrike" dirty="0" smtClean="0">
                          <a:solidFill>
                            <a:schemeClr val="tx2"/>
                          </a:solidFill>
                          <a:effectLst/>
                          <a:latin typeface="Calibri"/>
                        </a:rPr>
                        <a:t>162.826</a:t>
                      </a:r>
                      <a:endParaRPr lang="de-DE" sz="1800" b="1"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1" i="0" u="none" strike="noStrike" dirty="0">
                          <a:solidFill>
                            <a:schemeClr val="tx2"/>
                          </a:solidFill>
                          <a:effectLst/>
                          <a:latin typeface="Calibri"/>
                        </a:rPr>
                        <a:t>1,07</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2000" dirty="0" smtClean="0">
                          <a:solidFill>
                            <a:srgbClr val="FF0000"/>
                          </a:solidFill>
                        </a:rPr>
                        <a:t>▲</a:t>
                      </a:r>
                      <a:endParaRPr lang="de-DE" sz="2000" b="0" i="0" u="none" strike="noStrike" dirty="0" smtClean="0">
                        <a:solidFill>
                          <a:srgbClr val="FF0000"/>
                        </a:solidFill>
                        <a:effectLst/>
                        <a:latin typeface="+mn-lt"/>
                      </a:endParaRPr>
                    </a:p>
                  </a:txBody>
                  <a:tcPr marL="9525" marR="9525" marT="9525" marB="0" anchor="ctr">
                    <a:lnL>
                      <a:noFill/>
                    </a:lnL>
                    <a:lnR>
                      <a:noFill/>
                    </a:lnR>
                    <a:lnT>
                      <a:noFill/>
                    </a:lnT>
                    <a:lnB>
                      <a:noFill/>
                    </a:lnB>
                  </a:tcPr>
                </a:tc>
              </a:tr>
              <a:tr h="335736">
                <a:tc>
                  <a:txBody>
                    <a:bodyPr/>
                    <a:lstStyle/>
                    <a:p>
                      <a:pPr marL="0" algn="l" defTabSz="914400" rtl="0" eaLnBrk="1" fontAlgn="b" latinLnBrk="0" hangingPunct="1"/>
                      <a:r>
                        <a:rPr lang="de-DE" sz="1600" b="1" i="0" u="none" strike="noStrike" kern="1200">
                          <a:solidFill>
                            <a:srgbClr val="366092"/>
                          </a:solidFill>
                          <a:effectLst/>
                          <a:latin typeface="Calibri"/>
                          <a:ea typeface="+mn-ea"/>
                          <a:cs typeface="+mn-cs"/>
                        </a:rPr>
                        <a:t>Indien</a:t>
                      </a:r>
                    </a:p>
                  </a:txBody>
                  <a:tcPr marL="9525" marR="9525" marT="9525" marB="0" anchor="b">
                    <a:lnL>
                      <a:noFill/>
                    </a:lnL>
                    <a:lnR>
                      <a:noFill/>
                    </a:lnR>
                    <a:lnT>
                      <a:noFill/>
                    </a:lnT>
                    <a:lnB>
                      <a:noFill/>
                    </a:lnB>
                    <a:solidFill>
                      <a:srgbClr val="DCE6F1"/>
                    </a:solidFill>
                  </a:tcPr>
                </a:tc>
                <a:tc>
                  <a:txBody>
                    <a:bodyPr/>
                    <a:lstStyle/>
                    <a:p>
                      <a:pPr algn="r" fontAlgn="b"/>
                      <a:r>
                        <a:rPr lang="de-DE" sz="1800" b="1" i="0" u="none" strike="noStrike" dirty="0" smtClean="0">
                          <a:solidFill>
                            <a:schemeClr val="tx2"/>
                          </a:solidFill>
                          <a:effectLst/>
                          <a:latin typeface="Calibri"/>
                        </a:rPr>
                        <a:t>366.946</a:t>
                      </a:r>
                      <a:endParaRPr lang="de-DE" sz="1800" b="1"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1" i="0" u="none" strike="noStrike" dirty="0" smtClean="0">
                          <a:solidFill>
                            <a:schemeClr val="tx2"/>
                          </a:solidFill>
                          <a:effectLst/>
                          <a:latin typeface="Calibri"/>
                        </a:rPr>
                        <a:t>80.367</a:t>
                      </a:r>
                      <a:endParaRPr lang="de-DE" sz="1800" b="1"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1" i="0" u="none" strike="noStrike" dirty="0">
                          <a:solidFill>
                            <a:schemeClr val="tx2"/>
                          </a:solidFill>
                          <a:effectLst/>
                          <a:latin typeface="Calibri"/>
                        </a:rPr>
                        <a:t>1,11</a:t>
                      </a:r>
                    </a:p>
                  </a:txBody>
                  <a:tcPr marL="9525" marR="9525" marT="9525" marB="0" anchor="b">
                    <a:lnL>
                      <a:noFill/>
                    </a:lnL>
                    <a:lnR>
                      <a:noFill/>
                    </a:lnR>
                    <a:lnT>
                      <a:noFill/>
                    </a:lnT>
                    <a:lnB>
                      <a:noFill/>
                    </a:lnB>
                    <a:solidFill>
                      <a:srgbClr val="DCE6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2000" dirty="0" smtClean="0">
                          <a:solidFill>
                            <a:srgbClr val="FF0000"/>
                          </a:solidFill>
                        </a:rPr>
                        <a:t>▲</a:t>
                      </a:r>
                      <a:endParaRPr lang="de-DE" sz="2000" b="0" i="0" u="none" strike="noStrike" dirty="0" smtClean="0">
                        <a:solidFill>
                          <a:srgbClr val="FF0000"/>
                        </a:solidFill>
                        <a:effectLst/>
                        <a:latin typeface="+mn-lt"/>
                      </a:endParaRPr>
                    </a:p>
                  </a:txBody>
                  <a:tcPr marL="9525" marR="9525" marT="9525" marB="0" anchor="ctr">
                    <a:lnL>
                      <a:noFill/>
                    </a:lnL>
                    <a:lnR>
                      <a:noFill/>
                    </a:lnR>
                    <a:lnT>
                      <a:noFill/>
                    </a:lnT>
                    <a:lnB>
                      <a:noFill/>
                    </a:lnB>
                    <a:solidFill>
                      <a:srgbClr val="DCE6F1"/>
                    </a:solidFill>
                  </a:tcPr>
                </a:tc>
              </a:tr>
              <a:tr h="335736">
                <a:tc>
                  <a:txBody>
                    <a:bodyPr/>
                    <a:lstStyle/>
                    <a:p>
                      <a:pPr marL="0" algn="l" defTabSz="914400" rtl="0" eaLnBrk="1" fontAlgn="b" latinLnBrk="0" hangingPunct="1"/>
                      <a:r>
                        <a:rPr lang="de-DE" sz="1600" b="1" i="0" u="none" strike="noStrike" kern="1200" dirty="0" smtClean="0">
                          <a:solidFill>
                            <a:srgbClr val="366092"/>
                          </a:solidFill>
                          <a:effectLst/>
                          <a:latin typeface="Calibri"/>
                          <a:ea typeface="+mn-ea"/>
                          <a:cs typeface="+mn-cs"/>
                        </a:rPr>
                        <a:t>Chile*</a:t>
                      </a:r>
                      <a:endParaRPr lang="de-DE" sz="1600" b="1" i="0" u="none" strike="noStrike" kern="1200" dirty="0">
                        <a:solidFill>
                          <a:srgbClr val="36609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800" b="1" i="0" u="none" strike="noStrike" dirty="0" smtClean="0">
                          <a:solidFill>
                            <a:schemeClr val="tx2"/>
                          </a:solidFill>
                          <a:effectLst/>
                          <a:latin typeface="Calibri"/>
                        </a:rPr>
                        <a:t>220.628</a:t>
                      </a:r>
                      <a:endParaRPr lang="de-DE" sz="1800" b="1"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1" i="0" u="none" strike="noStrike" dirty="0" smtClean="0">
                          <a:solidFill>
                            <a:schemeClr val="tx2"/>
                          </a:solidFill>
                          <a:effectLst/>
                          <a:latin typeface="Calibri"/>
                        </a:rPr>
                        <a:t>72.132</a:t>
                      </a:r>
                      <a:endParaRPr lang="de-DE" sz="1800" b="1"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1" i="0" u="none" strike="noStrike" dirty="0">
                          <a:solidFill>
                            <a:schemeClr val="tx2"/>
                          </a:solidFill>
                          <a:effectLst/>
                          <a:latin typeface="Calibri"/>
                        </a:rPr>
                        <a:t>1,9</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2000" dirty="0" smtClean="0">
                          <a:solidFill>
                            <a:srgbClr val="FF0000"/>
                          </a:solidFill>
                        </a:rPr>
                        <a:t>▲</a:t>
                      </a:r>
                      <a:endParaRPr lang="de-DE" sz="2000" b="0" i="0" u="none" strike="noStrike" dirty="0" smtClean="0">
                        <a:solidFill>
                          <a:srgbClr val="FF0000"/>
                        </a:solidFill>
                        <a:effectLst/>
                        <a:latin typeface="+mn-lt"/>
                      </a:endParaRPr>
                    </a:p>
                  </a:txBody>
                  <a:tcPr marL="9525" marR="9525" marT="9525" marB="0" anchor="ctr">
                    <a:lnL>
                      <a:noFill/>
                    </a:lnL>
                    <a:lnR>
                      <a:noFill/>
                    </a:lnR>
                    <a:lnT>
                      <a:noFill/>
                    </a:lnT>
                    <a:lnB>
                      <a:noFill/>
                    </a:lnB>
                  </a:tcPr>
                </a:tc>
              </a:tr>
              <a:tr h="335736">
                <a:tc>
                  <a:txBody>
                    <a:bodyPr/>
                    <a:lstStyle/>
                    <a:p>
                      <a:pPr marL="0" algn="l" defTabSz="914400" rtl="0" eaLnBrk="1" fontAlgn="b" latinLnBrk="0" hangingPunct="1"/>
                      <a:r>
                        <a:rPr lang="de-DE" sz="1600" b="0" i="0" u="none" strike="noStrike" kern="1200" dirty="0" smtClean="0">
                          <a:solidFill>
                            <a:srgbClr val="366092"/>
                          </a:solidFill>
                          <a:effectLst/>
                          <a:latin typeface="Calibri"/>
                          <a:ea typeface="+mn-ea"/>
                          <a:cs typeface="+mn-cs"/>
                        </a:rPr>
                        <a:t>Russische</a:t>
                      </a:r>
                      <a:r>
                        <a:rPr lang="de-DE" sz="1600" b="0" i="0" u="none" strike="noStrike" kern="1200" baseline="0" dirty="0" smtClean="0">
                          <a:solidFill>
                            <a:srgbClr val="366092"/>
                          </a:solidFill>
                          <a:effectLst/>
                          <a:latin typeface="Calibri"/>
                          <a:ea typeface="+mn-ea"/>
                          <a:cs typeface="+mn-cs"/>
                        </a:rPr>
                        <a:t> Föderation</a:t>
                      </a:r>
                      <a:endParaRPr lang="de-DE" sz="1600" b="0" i="0" u="none" strike="noStrike" kern="1200" dirty="0">
                        <a:solidFill>
                          <a:srgbClr val="366092"/>
                        </a:solidFill>
                        <a:effectLst/>
                        <a:latin typeface="Calibri"/>
                        <a:ea typeface="+mn-ea"/>
                        <a:cs typeface="+mn-cs"/>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smtClean="0">
                          <a:solidFill>
                            <a:schemeClr val="tx2"/>
                          </a:solidFill>
                          <a:effectLst/>
                          <a:latin typeface="Calibri"/>
                        </a:rPr>
                        <a:t>553.301</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smtClean="0">
                          <a:solidFill>
                            <a:schemeClr val="tx2"/>
                          </a:solidFill>
                          <a:effectLst/>
                          <a:latin typeface="Calibri"/>
                        </a:rPr>
                        <a:t>59.644</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a:solidFill>
                            <a:schemeClr val="tx2"/>
                          </a:solidFill>
                          <a:effectLst/>
                          <a:latin typeface="Calibri"/>
                        </a:rPr>
                        <a:t>0,97</a:t>
                      </a:r>
                    </a:p>
                  </a:txBody>
                  <a:tcPr marL="9525" marR="9525" marT="9525" marB="0" anchor="b">
                    <a:lnL>
                      <a:noFill/>
                    </a:lnL>
                    <a:lnR>
                      <a:noFill/>
                    </a:lnR>
                    <a:lnT>
                      <a:noFill/>
                    </a:lnT>
                    <a:lnB>
                      <a:noFill/>
                    </a:lnB>
                    <a:solidFill>
                      <a:srgbClr val="DCE6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2000" dirty="0" smtClean="0">
                          <a:solidFill>
                            <a:srgbClr val="00B050"/>
                          </a:solidFill>
                        </a:rPr>
                        <a:t>▼</a:t>
                      </a:r>
                      <a:endParaRPr lang="de-DE" sz="2000" b="0" i="0" u="none" strike="noStrike" dirty="0" smtClean="0">
                        <a:solidFill>
                          <a:srgbClr val="00B050"/>
                        </a:solidFill>
                        <a:effectLst/>
                        <a:latin typeface="+mn-lt"/>
                      </a:endParaRPr>
                    </a:p>
                  </a:txBody>
                  <a:tcPr marL="9525" marR="9525" marT="9525" marB="0" anchor="ctr">
                    <a:lnL>
                      <a:noFill/>
                    </a:lnL>
                    <a:lnR>
                      <a:noFill/>
                    </a:lnR>
                    <a:lnT>
                      <a:noFill/>
                    </a:lnT>
                    <a:lnB>
                      <a:noFill/>
                    </a:lnB>
                    <a:solidFill>
                      <a:srgbClr val="DCE6F1"/>
                    </a:solidFill>
                  </a:tcPr>
                </a:tc>
              </a:tr>
              <a:tr h="335736">
                <a:tc>
                  <a:txBody>
                    <a:bodyPr/>
                    <a:lstStyle/>
                    <a:p>
                      <a:pPr marL="0" algn="l" defTabSz="914400" rtl="0" eaLnBrk="1" fontAlgn="b" latinLnBrk="0" hangingPunct="1"/>
                      <a:r>
                        <a:rPr lang="de-DE" sz="1600" b="0" i="0" u="none" strike="noStrike" kern="1200" dirty="0" smtClean="0">
                          <a:solidFill>
                            <a:srgbClr val="366092"/>
                          </a:solidFill>
                          <a:effectLst/>
                          <a:latin typeface="Calibri"/>
                          <a:ea typeface="+mn-ea"/>
                          <a:cs typeface="+mn-cs"/>
                        </a:rPr>
                        <a:t>Pakistan</a:t>
                      </a:r>
                      <a:endParaRPr lang="de-DE" sz="1600" b="0" i="0" u="none" strike="noStrike" kern="1200" dirty="0">
                        <a:solidFill>
                          <a:srgbClr val="36609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800" b="0" i="0" u="none" strike="noStrike" dirty="0" smtClean="0">
                          <a:solidFill>
                            <a:schemeClr val="tx2"/>
                          </a:solidFill>
                          <a:effectLst/>
                          <a:latin typeface="Calibri"/>
                        </a:rPr>
                        <a:t>160.118</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0" i="0" u="none" strike="noStrike" dirty="0" smtClean="0">
                          <a:solidFill>
                            <a:schemeClr val="tx2"/>
                          </a:solidFill>
                          <a:effectLst/>
                          <a:latin typeface="Calibri"/>
                        </a:rPr>
                        <a:t>40.582</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a:rPr>
                        <a:t>1,08</a:t>
                      </a:r>
                    </a:p>
                  </a:txBody>
                  <a:tcPr marL="9525" marR="9525" marT="9525" marB="0" anchor="b">
                    <a:lnL>
                      <a:noFill/>
                    </a:lnL>
                    <a:lnR>
                      <a:noFill/>
                    </a:lnR>
                    <a:lnT>
                      <a:noFill/>
                    </a:lnT>
                    <a:lnB>
                      <a:noFill/>
                    </a:lnB>
                  </a:tcPr>
                </a:tc>
                <a:tc>
                  <a:txBody>
                    <a:bodyPr/>
                    <a:lstStyle/>
                    <a:p>
                      <a:pPr algn="ctr" fontAlgn="b"/>
                      <a:r>
                        <a:rPr lang="de-DE" sz="2000" dirty="0" smtClean="0">
                          <a:solidFill>
                            <a:srgbClr val="FF0000"/>
                          </a:solidFill>
                        </a:rPr>
                        <a:t>▲</a:t>
                      </a:r>
                      <a:endParaRPr lang="de-DE" sz="2000" b="0" i="0" u="none" strike="noStrike" dirty="0">
                        <a:solidFill>
                          <a:srgbClr val="FF0000"/>
                        </a:solidFill>
                        <a:effectLst/>
                        <a:latin typeface="+mn-lt"/>
                      </a:endParaRPr>
                    </a:p>
                  </a:txBody>
                  <a:tcPr marL="9525" marR="9525" marT="9525" marB="0" anchor="ctr">
                    <a:lnL>
                      <a:noFill/>
                    </a:lnL>
                    <a:lnR>
                      <a:noFill/>
                    </a:lnR>
                    <a:lnT>
                      <a:noFill/>
                    </a:lnT>
                    <a:lnB>
                      <a:noFill/>
                    </a:lnB>
                  </a:tcPr>
                </a:tc>
              </a:tr>
              <a:tr h="335736">
                <a:tc>
                  <a:txBody>
                    <a:bodyPr/>
                    <a:lstStyle/>
                    <a:p>
                      <a:pPr marL="0" algn="l" defTabSz="914400" rtl="0" eaLnBrk="1" fontAlgn="b" latinLnBrk="0" hangingPunct="1"/>
                      <a:r>
                        <a:rPr lang="de-DE" sz="1600" b="0" i="0" u="none" strike="noStrike" kern="1200">
                          <a:solidFill>
                            <a:srgbClr val="366092"/>
                          </a:solidFill>
                          <a:effectLst/>
                          <a:latin typeface="Calibri"/>
                          <a:ea typeface="+mn-ea"/>
                          <a:cs typeface="+mn-cs"/>
                        </a:rPr>
                        <a:t>Peru</a:t>
                      </a: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smtClean="0">
                          <a:solidFill>
                            <a:schemeClr val="tx2"/>
                          </a:solidFill>
                          <a:effectLst/>
                          <a:latin typeface="Calibri"/>
                        </a:rPr>
                        <a:t>24.0908</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smtClean="0">
                          <a:solidFill>
                            <a:schemeClr val="tx2"/>
                          </a:solidFill>
                          <a:effectLst/>
                          <a:latin typeface="Calibri"/>
                        </a:rPr>
                        <a:t>32.085</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a:solidFill>
                            <a:schemeClr val="tx2"/>
                          </a:solidFill>
                          <a:effectLst/>
                          <a:latin typeface="Calibri"/>
                        </a:rPr>
                        <a:t>0,97</a:t>
                      </a:r>
                    </a:p>
                  </a:txBody>
                  <a:tcPr marL="9525" marR="9525" marT="9525" marB="0" anchor="b">
                    <a:lnL>
                      <a:noFill/>
                    </a:lnL>
                    <a:lnR>
                      <a:noFill/>
                    </a:lnR>
                    <a:lnT>
                      <a:noFill/>
                    </a:lnT>
                    <a:lnB>
                      <a:noFill/>
                    </a:lnB>
                    <a:solidFill>
                      <a:srgbClr val="DCE6F1"/>
                    </a:solidFill>
                  </a:tcPr>
                </a:tc>
                <a:tc>
                  <a:txBody>
                    <a:bodyPr/>
                    <a:lstStyle/>
                    <a:p>
                      <a:pPr algn="ctr" fontAlgn="b"/>
                      <a:r>
                        <a:rPr lang="de-DE" sz="2000" dirty="0" smtClean="0">
                          <a:solidFill>
                            <a:srgbClr val="FF0000"/>
                          </a:solidFill>
                        </a:rPr>
                        <a:t>▲</a:t>
                      </a:r>
                      <a:endParaRPr lang="de-DE" sz="2000" b="0" i="0" u="none" strike="noStrike" dirty="0">
                        <a:solidFill>
                          <a:srgbClr val="FF0000"/>
                        </a:solidFill>
                        <a:effectLst/>
                        <a:latin typeface="+mn-lt"/>
                      </a:endParaRPr>
                    </a:p>
                  </a:txBody>
                  <a:tcPr marL="9525" marR="9525" marT="9525" marB="0" anchor="ctr">
                    <a:lnL>
                      <a:noFill/>
                    </a:lnL>
                    <a:lnR>
                      <a:noFill/>
                    </a:lnR>
                    <a:lnT>
                      <a:noFill/>
                    </a:lnT>
                    <a:lnB>
                      <a:noFill/>
                    </a:lnB>
                    <a:solidFill>
                      <a:srgbClr val="DCE6F1"/>
                    </a:solidFill>
                  </a:tcPr>
                </a:tc>
              </a:tr>
              <a:tr h="335736">
                <a:tc>
                  <a:txBody>
                    <a:bodyPr/>
                    <a:lstStyle/>
                    <a:p>
                      <a:pPr marL="0" algn="l" defTabSz="914400" rtl="0" eaLnBrk="1" fontAlgn="b" latinLnBrk="0" hangingPunct="1"/>
                      <a:r>
                        <a:rPr lang="de-DE" sz="1600" b="0" i="0" u="none" strike="noStrike" kern="1200" dirty="0">
                          <a:solidFill>
                            <a:srgbClr val="366092"/>
                          </a:solidFill>
                          <a:effectLst/>
                          <a:latin typeface="Calibri"/>
                          <a:ea typeface="+mn-ea"/>
                          <a:cs typeface="+mn-cs"/>
                        </a:rPr>
                        <a:t>Mexiko</a:t>
                      </a:r>
                    </a:p>
                  </a:txBody>
                  <a:tcPr marL="9525" marR="9525" marT="9525" marB="0" anchor="b">
                    <a:lnL>
                      <a:noFill/>
                    </a:lnL>
                    <a:lnR>
                      <a:noFill/>
                    </a:lnR>
                    <a:lnT>
                      <a:noFill/>
                    </a:lnT>
                    <a:lnB>
                      <a:noFill/>
                    </a:lnB>
                  </a:tcPr>
                </a:tc>
                <a:tc>
                  <a:txBody>
                    <a:bodyPr/>
                    <a:lstStyle/>
                    <a:p>
                      <a:pPr algn="r" fontAlgn="b"/>
                      <a:r>
                        <a:rPr lang="de-DE" sz="1800" b="0" i="0" u="none" strike="noStrike" dirty="0" smtClean="0">
                          <a:solidFill>
                            <a:schemeClr val="tx2"/>
                          </a:solidFill>
                          <a:effectLst/>
                          <a:latin typeface="Calibri"/>
                        </a:rPr>
                        <a:t>159.793</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0" i="0" u="none" strike="noStrike" dirty="0" smtClean="0">
                          <a:solidFill>
                            <a:schemeClr val="tx2"/>
                          </a:solidFill>
                          <a:effectLst/>
                          <a:latin typeface="Calibri"/>
                        </a:rPr>
                        <a:t>30.609</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tcPr>
                </a:tc>
                <a:tc>
                  <a:txBody>
                    <a:bodyPr/>
                    <a:lstStyle/>
                    <a:p>
                      <a:pPr algn="r" fontAlgn="b"/>
                      <a:r>
                        <a:rPr lang="de-DE" sz="1800" b="0" i="0" u="none" strike="noStrike">
                          <a:solidFill>
                            <a:schemeClr val="tx2"/>
                          </a:solidFill>
                          <a:effectLst/>
                          <a:latin typeface="Calibri"/>
                        </a:rPr>
                        <a:t>1,06</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2000" dirty="0" smtClean="0">
                          <a:solidFill>
                            <a:srgbClr val="FF0000"/>
                          </a:solidFill>
                        </a:rPr>
                        <a:t>▲</a:t>
                      </a:r>
                      <a:endParaRPr lang="de-DE" sz="2000" b="0" i="0" u="none" strike="noStrike" dirty="0" smtClean="0">
                        <a:solidFill>
                          <a:schemeClr val="tx1"/>
                        </a:solidFill>
                        <a:effectLst/>
                        <a:latin typeface="+mn-lt"/>
                      </a:endParaRPr>
                    </a:p>
                  </a:txBody>
                  <a:tcPr marL="9525" marR="9525" marT="9525" marB="0" anchor="ctr">
                    <a:lnL>
                      <a:noFill/>
                    </a:lnL>
                    <a:lnR>
                      <a:noFill/>
                    </a:lnR>
                    <a:lnT>
                      <a:noFill/>
                    </a:lnT>
                    <a:lnB>
                      <a:noFill/>
                    </a:lnB>
                  </a:tcPr>
                </a:tc>
              </a:tr>
              <a:tr h="335736">
                <a:tc>
                  <a:txBody>
                    <a:bodyPr/>
                    <a:lstStyle/>
                    <a:p>
                      <a:pPr marL="0" algn="l" defTabSz="914400" rtl="0" eaLnBrk="1" fontAlgn="b" latinLnBrk="0" hangingPunct="1"/>
                      <a:r>
                        <a:rPr lang="de-DE" sz="1600" b="0" i="0" u="none" strike="noStrike" kern="1200">
                          <a:solidFill>
                            <a:srgbClr val="366092"/>
                          </a:solidFill>
                          <a:effectLst/>
                          <a:latin typeface="Calibri"/>
                          <a:ea typeface="+mn-ea"/>
                          <a:cs typeface="+mn-cs"/>
                        </a:rPr>
                        <a:t>Saudi Arabien</a:t>
                      </a: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smtClean="0">
                          <a:solidFill>
                            <a:schemeClr val="tx2"/>
                          </a:solidFill>
                          <a:effectLst/>
                          <a:latin typeface="Calibri"/>
                        </a:rPr>
                        <a:t>141.234</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dirty="0" smtClean="0">
                          <a:solidFill>
                            <a:schemeClr val="tx2"/>
                          </a:solidFill>
                          <a:effectLst/>
                          <a:latin typeface="Calibri"/>
                        </a:rPr>
                        <a:t>28.946</a:t>
                      </a:r>
                      <a:endParaRPr lang="de-DE" sz="1800" b="0" i="0" u="none" strike="noStrike" dirty="0">
                        <a:solidFill>
                          <a:schemeClr val="tx2"/>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r" fontAlgn="b"/>
                      <a:r>
                        <a:rPr lang="de-DE" sz="1800" b="0" i="0" u="none" strike="noStrike">
                          <a:solidFill>
                            <a:schemeClr val="tx2"/>
                          </a:solidFill>
                          <a:effectLst/>
                          <a:latin typeface="Calibri"/>
                        </a:rPr>
                        <a:t>1,24</a:t>
                      </a:r>
                    </a:p>
                  </a:txBody>
                  <a:tcPr marL="9525" marR="9525" marT="9525" marB="0" anchor="b">
                    <a:lnL>
                      <a:noFill/>
                    </a:lnL>
                    <a:lnR>
                      <a:noFill/>
                    </a:lnR>
                    <a:lnT>
                      <a:noFill/>
                    </a:lnT>
                    <a:lnB>
                      <a:noFill/>
                    </a:lnB>
                    <a:solidFill>
                      <a:srgbClr val="DCE6F1"/>
                    </a:solidFill>
                  </a:tcPr>
                </a:tc>
                <a:tc>
                  <a:txBody>
                    <a:bodyPr/>
                    <a:lstStyle/>
                    <a:p>
                      <a:pPr algn="ctr" fontAlgn="b"/>
                      <a:r>
                        <a:rPr lang="de-DE" sz="2000" dirty="0" smtClean="0">
                          <a:solidFill>
                            <a:srgbClr val="FF0000"/>
                          </a:solidFill>
                        </a:rPr>
                        <a:t>▲</a:t>
                      </a:r>
                      <a:endParaRPr lang="de-DE" sz="2000" b="0" i="0" u="none" strike="noStrike" dirty="0">
                        <a:solidFill>
                          <a:schemeClr val="tx1"/>
                        </a:solidFill>
                        <a:effectLst/>
                        <a:latin typeface="+mn-lt"/>
                      </a:endParaRPr>
                    </a:p>
                  </a:txBody>
                  <a:tcPr marL="9525" marR="9525" marT="9525" marB="0" anchor="ctr">
                    <a:lnL>
                      <a:noFill/>
                    </a:lnL>
                    <a:lnR>
                      <a:noFill/>
                    </a:lnR>
                    <a:lnT>
                      <a:noFill/>
                    </a:lnT>
                    <a:lnB>
                      <a:noFill/>
                    </a:lnB>
                    <a:solidFill>
                      <a:srgbClr val="DCE6F1"/>
                    </a:solidFill>
                  </a:tcPr>
                </a:tc>
              </a:tr>
              <a:tr h="335736">
                <a:tc>
                  <a:txBody>
                    <a:bodyPr/>
                    <a:lstStyle/>
                    <a:p>
                      <a:pPr marL="0" algn="l" defTabSz="914400" rtl="0" eaLnBrk="1" fontAlgn="b" latinLnBrk="0" hangingPunct="1"/>
                      <a:r>
                        <a:rPr lang="de-DE" sz="1600" b="0" i="0" u="none" strike="noStrike" kern="1200" dirty="0">
                          <a:solidFill>
                            <a:srgbClr val="366092"/>
                          </a:solidFill>
                          <a:effectLst/>
                          <a:latin typeface="Calibri"/>
                          <a:ea typeface="+mn-ea"/>
                          <a:cs typeface="+mn-cs"/>
                        </a:rPr>
                        <a:t>Südafrika</a:t>
                      </a: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smtClean="0">
                          <a:solidFill>
                            <a:schemeClr val="tx2"/>
                          </a:solidFill>
                          <a:effectLst/>
                          <a:latin typeface="Calibri"/>
                        </a:rPr>
                        <a:t>80.412</a:t>
                      </a:r>
                      <a:endParaRPr lang="de-DE" sz="1800" b="0" i="0" u="none" strike="noStrike" dirty="0">
                        <a:solidFill>
                          <a:schemeClr val="tx2"/>
                        </a:solidFill>
                        <a:effectLst/>
                        <a:latin typeface="Calibri"/>
                      </a:endParaRP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smtClean="0">
                          <a:solidFill>
                            <a:schemeClr val="tx2"/>
                          </a:solidFill>
                          <a:effectLst/>
                          <a:latin typeface="Calibri"/>
                        </a:rPr>
                        <a:t>24.991</a:t>
                      </a:r>
                      <a:endParaRPr lang="de-DE" sz="1800" b="0" i="0" u="none" strike="noStrike" dirty="0">
                        <a:solidFill>
                          <a:schemeClr val="tx2"/>
                        </a:solidFill>
                        <a:effectLst/>
                        <a:latin typeface="Calibri"/>
                      </a:endParaRP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chemeClr val="tx2"/>
                          </a:solidFill>
                          <a:effectLst/>
                          <a:latin typeface="Calibri"/>
                        </a:rPr>
                        <a:t>1,28</a:t>
                      </a: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ctr" fontAlgn="b"/>
                      <a:r>
                        <a:rPr lang="de-DE" sz="2000" dirty="0" smtClean="0">
                          <a:solidFill>
                            <a:srgbClr val="FF0000"/>
                          </a:solidFill>
                        </a:rPr>
                        <a:t>▲</a:t>
                      </a:r>
                      <a:endParaRPr lang="de-DE" sz="2000" b="0" i="0" u="none" strike="noStrike" dirty="0">
                        <a:solidFill>
                          <a:srgbClr val="FF0000"/>
                        </a:solidFill>
                        <a:effectLst/>
                        <a:latin typeface="+mn-lt"/>
                      </a:endParaRPr>
                    </a:p>
                  </a:txBody>
                  <a:tcPr marL="9525" marR="9525" marT="9525" marB="0" anchor="ctr">
                    <a:lnL>
                      <a:noFill/>
                    </a:lnL>
                    <a:lnR>
                      <a:noFill/>
                    </a:lnR>
                    <a:lnT>
                      <a:noFill/>
                    </a:lnT>
                    <a:lnB w="6350" cap="flat" cmpd="sng" algn="ctr">
                      <a:solidFill>
                        <a:srgbClr val="4F81BD"/>
                      </a:solidFill>
                      <a:prstDash val="solid"/>
                      <a:round/>
                      <a:headEnd type="none" w="med" len="med"/>
                      <a:tailEnd type="none" w="med" len="med"/>
                    </a:lnB>
                  </a:tcPr>
                </a:tc>
              </a:tr>
            </a:tbl>
          </a:graphicData>
        </a:graphic>
      </p:graphicFrame>
      <p:sp>
        <p:nvSpPr>
          <p:cNvPr id="5" name="Titel 4"/>
          <p:cNvSpPr txBox="1">
            <a:spLocks/>
          </p:cNvSpPr>
          <p:nvPr/>
        </p:nvSpPr>
        <p:spPr>
          <a:xfrm>
            <a:off x="179512" y="3326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defRPr/>
            </a:pPr>
            <a:r>
              <a:rPr lang="de-DE" sz="2400" dirty="0" smtClean="0"/>
              <a:t>Top 10 Länder nach Anzahl neuer Fälle in den letzten 7 Tagen</a:t>
            </a:r>
            <a:endParaRPr lang="de-DE" sz="24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7" name="Textfeld 6"/>
          <p:cNvSpPr txBox="1"/>
          <p:nvPr/>
        </p:nvSpPr>
        <p:spPr>
          <a:xfrm>
            <a:off x="467544" y="1055900"/>
            <a:ext cx="4320480" cy="830997"/>
          </a:xfrm>
          <a:prstGeom prst="rect">
            <a:avLst/>
          </a:prstGeom>
          <a:solidFill>
            <a:schemeClr val="tx2">
              <a:lumMod val="20000"/>
              <a:lumOff val="80000"/>
            </a:schemeClr>
          </a:solidFill>
        </p:spPr>
        <p:txBody>
          <a:bodyPr wrap="square" rtlCol="0">
            <a:spAutoFit/>
          </a:bodyPr>
          <a:lstStyle/>
          <a:p>
            <a:pPr marL="342900" indent="-342900">
              <a:buFont typeface="Wingdings" panose="05000000000000000000" pitchFamily="2" charset="2"/>
              <a:buChar char="Ø"/>
            </a:pPr>
            <a:r>
              <a:rPr lang="en-US" sz="2400" b="1" dirty="0" smtClean="0">
                <a:solidFill>
                  <a:srgbClr val="366092"/>
                </a:solidFill>
              </a:rPr>
              <a:t>8.317.573 </a:t>
            </a:r>
            <a:r>
              <a:rPr lang="en-US" sz="2400" b="1" dirty="0">
                <a:solidFill>
                  <a:srgbClr val="366092"/>
                </a:solidFill>
              </a:rPr>
              <a:t>Fälle</a:t>
            </a:r>
          </a:p>
          <a:p>
            <a:pPr marL="342900" indent="-342900">
              <a:buFont typeface="Wingdings" panose="05000000000000000000" pitchFamily="2" charset="2"/>
              <a:buChar char="Ø"/>
            </a:pPr>
            <a:r>
              <a:rPr lang="en-US" sz="2400" b="1" dirty="0" smtClean="0">
                <a:solidFill>
                  <a:srgbClr val="366092"/>
                </a:solidFill>
              </a:rPr>
              <a:t>450.630 </a:t>
            </a:r>
            <a:r>
              <a:rPr lang="en-US" sz="2400" b="1" dirty="0" err="1" smtClean="0">
                <a:solidFill>
                  <a:srgbClr val="366092"/>
                </a:solidFill>
              </a:rPr>
              <a:t>Todesfälle</a:t>
            </a:r>
            <a:r>
              <a:rPr lang="en-US" sz="2400" b="1" dirty="0" smtClean="0">
                <a:solidFill>
                  <a:srgbClr val="366092"/>
                </a:solidFill>
              </a:rPr>
              <a:t> (5,4)</a:t>
            </a:r>
            <a:endParaRPr lang="en-US" sz="2400" b="1" dirty="0">
              <a:solidFill>
                <a:srgbClr val="366092"/>
              </a:solidFill>
            </a:endParaRPr>
          </a:p>
        </p:txBody>
      </p:sp>
      <p:sp>
        <p:nvSpPr>
          <p:cNvPr id="8" name="Textfeld 7"/>
          <p:cNvSpPr txBox="1"/>
          <p:nvPr/>
        </p:nvSpPr>
        <p:spPr>
          <a:xfrm>
            <a:off x="5940152" y="6623774"/>
            <a:ext cx="3240360" cy="261610"/>
          </a:xfrm>
          <a:prstGeom prst="rect">
            <a:avLst/>
          </a:prstGeom>
          <a:noFill/>
        </p:spPr>
        <p:txBody>
          <a:bodyPr wrap="square" rtlCol="0">
            <a:spAutoFit/>
          </a:bodyPr>
          <a:lstStyle/>
          <a:p>
            <a:pPr algn="r"/>
            <a:r>
              <a:rPr lang="de-DE" sz="1100" i="1" dirty="0" smtClean="0">
                <a:solidFill>
                  <a:prstClr val="black"/>
                </a:solidFill>
              </a:rPr>
              <a:t>Quelle: ECDC, </a:t>
            </a:r>
            <a:r>
              <a:rPr lang="de-DE" sz="1100" i="1" dirty="0">
                <a:solidFill>
                  <a:prstClr val="black"/>
                </a:solidFill>
              </a:rPr>
              <a:t>Stand </a:t>
            </a:r>
            <a:r>
              <a:rPr lang="de-DE" sz="1100" i="1" dirty="0" smtClean="0">
                <a:solidFill>
                  <a:prstClr val="black"/>
                </a:solidFill>
              </a:rPr>
              <a:t>18.06.2020</a:t>
            </a:r>
            <a:endParaRPr lang="de-DE" sz="1100" i="1" dirty="0">
              <a:solidFill>
                <a:prstClr val="black"/>
              </a:solidFill>
            </a:endParaRPr>
          </a:p>
        </p:txBody>
      </p:sp>
      <p:sp>
        <p:nvSpPr>
          <p:cNvPr id="2" name="Textfeld 1"/>
          <p:cNvSpPr txBox="1"/>
          <p:nvPr/>
        </p:nvSpPr>
        <p:spPr>
          <a:xfrm>
            <a:off x="501418" y="6108248"/>
            <a:ext cx="6878894" cy="523220"/>
          </a:xfrm>
          <a:prstGeom prst="rect">
            <a:avLst/>
          </a:prstGeom>
          <a:noFill/>
        </p:spPr>
        <p:txBody>
          <a:bodyPr wrap="square" rtlCol="0">
            <a:spAutoFit/>
          </a:bodyPr>
          <a:lstStyle/>
          <a:p>
            <a:r>
              <a:rPr lang="de-DE" sz="1400" b="1" dirty="0" smtClean="0"/>
              <a:t>*Laut </a:t>
            </a:r>
            <a:r>
              <a:rPr lang="de-DE" sz="1400" b="1" dirty="0"/>
              <a:t>der </a:t>
            </a:r>
            <a:r>
              <a:rPr lang="de-DE" sz="1400" b="1" dirty="0" smtClean="0"/>
              <a:t>Gesundheitsbehörde in Chile: 31.412 </a:t>
            </a:r>
            <a:r>
              <a:rPr lang="de-DE" sz="1400" b="1" dirty="0"/>
              <a:t>bestätigte Fälle entdeckt, die zuvor nicht </a:t>
            </a:r>
            <a:r>
              <a:rPr lang="de-DE" sz="1400" b="1" dirty="0" smtClean="0"/>
              <a:t>gemeldet wurden.</a:t>
            </a:r>
            <a:endParaRPr lang="de-DE" sz="1400" b="1" dirty="0"/>
          </a:p>
        </p:txBody>
      </p:sp>
    </p:spTree>
    <p:extLst>
      <p:ext uri="{BB962C8B-B14F-4D97-AF65-F5344CB8AC3E}">
        <p14:creationId xmlns:p14="http://schemas.microsoft.com/office/powerpoint/2010/main" val="1833836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79512" y="332656"/>
            <a:ext cx="8856984" cy="35394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defRPr/>
            </a:pPr>
            <a:r>
              <a:rPr lang="de-DE" sz="2300" dirty="0" smtClean="0"/>
              <a:t>Länder mit 7.000 – 70.000 neuen COVID-19 Fällen in den letzten 7 Tagen</a:t>
            </a:r>
            <a:endParaRPr lang="de-DE" sz="2300" dirty="0"/>
          </a:p>
        </p:txBody>
      </p:sp>
      <p:cxnSp>
        <p:nvCxnSpPr>
          <p:cNvPr id="8" name="Gerade Verbindung 7"/>
          <p:cNvCxnSpPr/>
          <p:nvPr/>
        </p:nvCxnSpPr>
        <p:spPr>
          <a:xfrm>
            <a:off x="0" y="908720"/>
            <a:ext cx="9144000" cy="0"/>
          </a:xfrm>
          <a:prstGeom prst="line">
            <a:avLst/>
          </a:prstGeom>
          <a:noFill/>
          <a:ln w="19050" cap="flat" cmpd="sng" algn="ctr">
            <a:solidFill>
              <a:srgbClr val="006EC7"/>
            </a:solidFill>
            <a:prstDash val="solid"/>
          </a:ln>
          <a:effectLst/>
        </p:spPr>
      </p:cxnSp>
      <p:sp>
        <p:nvSpPr>
          <p:cNvPr id="9" name="Textfeld 8"/>
          <p:cNvSpPr txBox="1"/>
          <p:nvPr/>
        </p:nvSpPr>
        <p:spPr>
          <a:xfrm>
            <a:off x="5903640" y="6550223"/>
            <a:ext cx="3240360" cy="307777"/>
          </a:xfrm>
          <a:prstGeom prst="rect">
            <a:avLst/>
          </a:prstGeom>
          <a:noFill/>
        </p:spPr>
        <p:txBody>
          <a:bodyPr wrap="square" rtlCol="0">
            <a:spAutoFit/>
          </a:bodyPr>
          <a:lstStyle/>
          <a:p>
            <a:pPr algn="r"/>
            <a:r>
              <a:rPr lang="de-DE" sz="1400" i="1" dirty="0" smtClean="0">
                <a:solidFill>
                  <a:prstClr val="black"/>
                </a:solidFill>
              </a:rPr>
              <a:t>Quelle: ECDC, Stand: 18.06.2020</a:t>
            </a:r>
            <a:endParaRPr lang="de-DE" sz="1400" i="1" dirty="0">
              <a:solidFill>
                <a:prstClr val="black"/>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6" r="-1"/>
          <a:stretch/>
        </p:blipFill>
        <p:spPr bwMode="auto">
          <a:xfrm>
            <a:off x="524786" y="980727"/>
            <a:ext cx="7935646" cy="547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71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4"/>
          <p:cNvSpPr txBox="1">
            <a:spLocks/>
          </p:cNvSpPr>
          <p:nvPr/>
        </p:nvSpPr>
        <p:spPr>
          <a:xfrm>
            <a:off x="147010" y="332656"/>
            <a:ext cx="8849980"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defRPr/>
            </a:pPr>
            <a:r>
              <a:rPr lang="de-DE" sz="2400" dirty="0" smtClean="0"/>
              <a:t>Länder mit 700-7.000 neuen COVID-19 Fällen in den letzten 7 Tagen</a:t>
            </a:r>
            <a:endParaRPr lang="en-GB" sz="2400" dirty="0">
              <a:latin typeface="ScalaSansPro-Bold" pitchFamily="50" charset="0"/>
            </a:endParaRPr>
          </a:p>
        </p:txBody>
      </p:sp>
      <p:cxnSp>
        <p:nvCxnSpPr>
          <p:cNvPr id="11" name="Gerade Verbindung 10"/>
          <p:cNvCxnSpPr/>
          <p:nvPr/>
        </p:nvCxnSpPr>
        <p:spPr>
          <a:xfrm>
            <a:off x="0" y="907200"/>
            <a:ext cx="9144000" cy="0"/>
          </a:xfrm>
          <a:prstGeom prst="line">
            <a:avLst/>
          </a:prstGeom>
          <a:noFill/>
          <a:ln w="19050" cap="flat" cmpd="sng" algn="ctr">
            <a:solidFill>
              <a:srgbClr val="006EC7"/>
            </a:solidFill>
            <a:prstDash val="solid"/>
          </a:ln>
          <a:effectLst/>
        </p:spPr>
      </p:cxnSp>
      <p:sp>
        <p:nvSpPr>
          <p:cNvPr id="12" name="Textfeld 11"/>
          <p:cNvSpPr txBox="1"/>
          <p:nvPr/>
        </p:nvSpPr>
        <p:spPr>
          <a:xfrm>
            <a:off x="5903640" y="6550223"/>
            <a:ext cx="3240360" cy="307777"/>
          </a:xfrm>
          <a:prstGeom prst="rect">
            <a:avLst/>
          </a:prstGeom>
          <a:noFill/>
        </p:spPr>
        <p:txBody>
          <a:bodyPr wrap="square" rtlCol="0">
            <a:spAutoFit/>
          </a:bodyPr>
          <a:lstStyle/>
          <a:p>
            <a:pPr algn="r"/>
            <a:r>
              <a:rPr lang="de-DE" sz="1400" i="1" dirty="0" smtClean="0">
                <a:solidFill>
                  <a:prstClr val="black"/>
                </a:solidFill>
              </a:rPr>
              <a:t>Quelle: ECDC, Stand: 18.06.2020</a:t>
            </a:r>
            <a:endParaRPr lang="de-DE" sz="1400" i="1"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62" y="1037568"/>
            <a:ext cx="8061276" cy="551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511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79512" y="3326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defRPr/>
            </a:pPr>
            <a:r>
              <a:rPr lang="de-DE" sz="2400" dirty="0" smtClean="0"/>
              <a:t>7-Tages-Inzidenz pro 100.000 Einwohner </a:t>
            </a:r>
            <a:r>
              <a:rPr lang="de-DE" sz="1600" dirty="0" smtClean="0"/>
              <a:t>(ECDC, 18.06.2020)</a:t>
            </a:r>
            <a:endParaRPr lang="de-DE" sz="2400" dirty="0"/>
          </a:p>
        </p:txBody>
      </p:sp>
      <p:cxnSp>
        <p:nvCxnSpPr>
          <p:cNvPr id="8" name="Gerade Verbindung 7"/>
          <p:cNvCxnSpPr/>
          <p:nvPr/>
        </p:nvCxnSpPr>
        <p:spPr>
          <a:xfrm>
            <a:off x="0" y="908720"/>
            <a:ext cx="9144000" cy="0"/>
          </a:xfrm>
          <a:prstGeom prst="line">
            <a:avLst/>
          </a:prstGeom>
          <a:noFill/>
          <a:ln w="19050" cap="flat" cmpd="sng" algn="ctr">
            <a:solidFill>
              <a:srgbClr val="006EC7"/>
            </a:solidFill>
            <a:prstDash val="solid"/>
          </a:ln>
          <a:effectLst/>
        </p:spPr>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629"/>
          <a:stretch/>
        </p:blipFill>
        <p:spPr bwMode="auto">
          <a:xfrm>
            <a:off x="0" y="980728"/>
            <a:ext cx="9144000" cy="379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le 1"/>
          <p:cNvGraphicFramePr>
            <a:graphicFrameLocks noGrp="1"/>
          </p:cNvGraphicFramePr>
          <p:nvPr>
            <p:extLst>
              <p:ext uri="{D42A27DB-BD31-4B8C-83A1-F6EECF244321}">
                <p14:modId xmlns:p14="http://schemas.microsoft.com/office/powerpoint/2010/main" val="3441577036"/>
              </p:ext>
            </p:extLst>
          </p:nvPr>
        </p:nvGraphicFramePr>
        <p:xfrm>
          <a:off x="6137435" y="5301208"/>
          <a:ext cx="2844801" cy="1143000"/>
        </p:xfrm>
        <a:graphic>
          <a:graphicData uri="http://schemas.openxmlformats.org/drawingml/2006/table">
            <a:tbl>
              <a:tblPr>
                <a:tableStyleId>{0E3FDE45-AF77-4B5C-9715-49D594BDF05E}</a:tableStyleId>
              </a:tblPr>
              <a:tblGrid>
                <a:gridCol w="1322499"/>
                <a:gridCol w="761151"/>
                <a:gridCol w="761151"/>
              </a:tblGrid>
              <a:tr h="190500">
                <a:tc>
                  <a:txBody>
                    <a:bodyPr/>
                    <a:lstStyle/>
                    <a:p>
                      <a:pPr algn="l" fontAlgn="b"/>
                      <a:r>
                        <a:rPr lang="de-DE" sz="1100" b="1" u="none" strike="noStrike" dirty="0" smtClean="0">
                          <a:effectLst/>
                        </a:rPr>
                        <a:t>Land (5)</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de-DE" sz="1100" b="1" u="none" strike="noStrike" dirty="0">
                          <a:effectLst/>
                        </a:rPr>
                        <a:t>Kontinent</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r>
              <a:tr h="190500">
                <a:tc>
                  <a:txBody>
                    <a:bodyPr/>
                    <a:lstStyle/>
                    <a:p>
                      <a:pPr algn="l" fontAlgn="b"/>
                      <a:r>
                        <a:rPr lang="de-DE" sz="1100" b="1" u="none" strike="noStrike" dirty="0">
                          <a:effectLst/>
                        </a:rPr>
                        <a:t>Panama</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Amerika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1108,69</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Chile</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Amerika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380,6</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El Salvador</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Amerika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122,72</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Peru</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Amerika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98,69</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Brasilien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Amerika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a:effectLst/>
                        </a:rPr>
                        <a:t>86,69</a:t>
                      </a:r>
                      <a:endParaRPr lang="de-DE" sz="1100" b="0" i="0" u="none" strike="noStrike" dirty="0">
                        <a:solidFill>
                          <a:srgbClr val="000000"/>
                        </a:solidFill>
                        <a:effectLst/>
                        <a:latin typeface="Calibri"/>
                      </a:endParaRPr>
                    </a:p>
                  </a:txBody>
                  <a:tcPr marL="9525" marR="9525" marT="9525" marB="0" anchor="b"/>
                </a:tc>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1079951386"/>
              </p:ext>
            </p:extLst>
          </p:nvPr>
        </p:nvGraphicFramePr>
        <p:xfrm>
          <a:off x="3158473" y="5301208"/>
          <a:ext cx="2844801" cy="1143000"/>
        </p:xfrm>
        <a:graphic>
          <a:graphicData uri="http://schemas.openxmlformats.org/drawingml/2006/table">
            <a:tbl>
              <a:tblPr>
                <a:tableStyleId>{0E3FDE45-AF77-4B5C-9715-49D594BDF05E}</a:tableStyleId>
              </a:tblPr>
              <a:tblGrid>
                <a:gridCol w="1322499"/>
                <a:gridCol w="761151"/>
                <a:gridCol w="761151"/>
              </a:tblGrid>
              <a:tr h="190500">
                <a:tc>
                  <a:txBody>
                    <a:bodyPr/>
                    <a:lstStyle/>
                    <a:p>
                      <a:pPr algn="l" fontAlgn="b"/>
                      <a:r>
                        <a:rPr lang="de-DE" sz="1100" b="1" u="none" strike="noStrike" dirty="0" smtClean="0">
                          <a:effectLst/>
                        </a:rPr>
                        <a:t>Land (5)</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de-DE" sz="1100" b="1" u="none" strike="noStrike" dirty="0">
                          <a:effectLst/>
                        </a:rPr>
                        <a:t>Kontinent</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r>
              <a:tr h="190500">
                <a:tc>
                  <a:txBody>
                    <a:bodyPr/>
                    <a:lstStyle/>
                    <a:p>
                      <a:pPr algn="l" fontAlgn="b"/>
                      <a:r>
                        <a:rPr lang="de-DE" sz="1100" b="1" u="none" strike="noStrike" dirty="0">
                          <a:effectLst/>
                        </a:rPr>
                        <a:t>Katar</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Asien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338,23</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Bahrain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Asien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229,17</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Oman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Asien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144,56</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Kuwait</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Asien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88,18</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Saudi Arabien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dirty="0" smtClean="0">
                          <a:effectLst/>
                        </a:rPr>
                        <a:t>Asien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a:effectLst/>
                        </a:rPr>
                        <a:t>84,47</a:t>
                      </a:r>
                      <a:endParaRPr lang="de-DE" sz="1100" b="0" i="0" u="none" strike="noStrike" dirty="0">
                        <a:solidFill>
                          <a:srgbClr val="000000"/>
                        </a:solidFill>
                        <a:effectLst/>
                        <a:latin typeface="Calibri"/>
                      </a:endParaRPr>
                    </a:p>
                  </a:txBody>
                  <a:tcPr marL="9525" marR="9525" marT="9525" marB="0" anchor="b"/>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285823405"/>
              </p:ext>
            </p:extLst>
          </p:nvPr>
        </p:nvGraphicFramePr>
        <p:xfrm>
          <a:off x="144016" y="5301208"/>
          <a:ext cx="2844801" cy="1333500"/>
        </p:xfrm>
        <a:graphic>
          <a:graphicData uri="http://schemas.openxmlformats.org/drawingml/2006/table">
            <a:tbl>
              <a:tblPr>
                <a:tableStyleId>{0E3FDE45-AF77-4B5C-9715-49D594BDF05E}</a:tableStyleId>
              </a:tblPr>
              <a:tblGrid>
                <a:gridCol w="1322499"/>
                <a:gridCol w="761151"/>
                <a:gridCol w="761151"/>
              </a:tblGrid>
              <a:tr h="190500">
                <a:tc>
                  <a:txBody>
                    <a:bodyPr/>
                    <a:lstStyle/>
                    <a:p>
                      <a:pPr algn="l" fontAlgn="b"/>
                      <a:r>
                        <a:rPr lang="de-DE" sz="1100" b="1" u="none" strike="noStrike" dirty="0" smtClean="0">
                          <a:effectLst/>
                        </a:rPr>
                        <a:t>Land (6)</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de-DE" sz="1100" b="1" u="none" strike="noStrike" dirty="0">
                          <a:effectLst/>
                        </a:rPr>
                        <a:t>Kontinent</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solidFill>
                      <a:schemeClr val="accent2">
                        <a:lumMod val="20000"/>
                        <a:lumOff val="80000"/>
                      </a:schemeClr>
                    </a:solidFill>
                  </a:tcPr>
                </a:tc>
              </a:tr>
              <a:tr h="190500">
                <a:tc>
                  <a:txBody>
                    <a:bodyPr/>
                    <a:lstStyle/>
                    <a:p>
                      <a:pPr algn="l" fontAlgn="b"/>
                      <a:r>
                        <a:rPr lang="de-DE" sz="1100" b="1" u="none" strike="noStrike" dirty="0">
                          <a:effectLst/>
                        </a:rPr>
                        <a:t>Armenien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Europe</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132,87</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Schweden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Europe</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75,74</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Republik Moldau</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Europe</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59,63</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smtClean="0">
                          <a:effectLst/>
                        </a:rPr>
                        <a:t>Nord Mazedonien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Europe</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53,52</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Belarus </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Europe</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52,54</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b="1" u="none" strike="noStrike" dirty="0">
                          <a:effectLst/>
                        </a:rPr>
                        <a:t>Russische Föderation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Europe</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a:effectLst/>
                        </a:rPr>
                        <a:t>52,05</a:t>
                      </a:r>
                      <a:endParaRPr lang="de-DE" sz="1100" b="0" i="0" u="none" strike="noStrike" dirty="0">
                        <a:solidFill>
                          <a:srgbClr val="000000"/>
                        </a:solidFill>
                        <a:effectLst/>
                        <a:latin typeface="Calibri"/>
                      </a:endParaRPr>
                    </a:p>
                  </a:txBody>
                  <a:tcPr marL="9525" marR="9525" marT="9525" marB="0" anchor="b"/>
                </a:tc>
              </a:tr>
            </a:tbl>
          </a:graphicData>
        </a:graphic>
      </p:graphicFrame>
      <p:sp>
        <p:nvSpPr>
          <p:cNvPr id="6" name="Textfeld 5"/>
          <p:cNvSpPr txBox="1"/>
          <p:nvPr/>
        </p:nvSpPr>
        <p:spPr>
          <a:xfrm>
            <a:off x="144016" y="4941168"/>
            <a:ext cx="5220072" cy="307777"/>
          </a:xfrm>
          <a:prstGeom prst="rect">
            <a:avLst/>
          </a:prstGeom>
          <a:solidFill>
            <a:schemeClr val="accent2">
              <a:lumMod val="60000"/>
              <a:lumOff val="40000"/>
            </a:schemeClr>
          </a:solidFill>
        </p:spPr>
        <p:txBody>
          <a:bodyPr wrap="square" rtlCol="0">
            <a:spAutoFit/>
          </a:bodyPr>
          <a:lstStyle/>
          <a:p>
            <a:r>
              <a:rPr lang="de-DE" sz="1400" b="1" dirty="0" smtClean="0"/>
              <a:t>16 Länder mit der 7-Tages-Inzidenz &gt; 50 Fälle / 100.000 EW.</a:t>
            </a:r>
            <a:endParaRPr lang="de-DE" sz="1400" b="1" dirty="0"/>
          </a:p>
        </p:txBody>
      </p:sp>
    </p:spTree>
    <p:extLst>
      <p:ext uri="{BB962C8B-B14F-4D97-AF65-F5344CB8AC3E}">
        <p14:creationId xmlns:p14="http://schemas.microsoft.com/office/powerpoint/2010/main" val="2337455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USA</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395536" y="1052736"/>
            <a:ext cx="6840760" cy="107721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de-DE" sz="1600" b="1" dirty="0" smtClean="0">
                <a:solidFill>
                  <a:prstClr val="black"/>
                </a:solidFill>
              </a:rPr>
              <a:t>2.104.346 </a:t>
            </a:r>
            <a:r>
              <a:rPr lang="de-DE" sz="1600" b="1" dirty="0">
                <a:solidFill>
                  <a:prstClr val="black"/>
                </a:solidFill>
              </a:rPr>
              <a:t>Fälle</a:t>
            </a:r>
          </a:p>
          <a:p>
            <a:pPr marL="742950" lvl="1" indent="-285750">
              <a:buFont typeface="Wingdings" panose="05000000000000000000" pitchFamily="2" charset="2"/>
              <a:buChar char="§"/>
            </a:pPr>
            <a:r>
              <a:rPr lang="de-DE" sz="1600" b="1" dirty="0" smtClean="0">
                <a:solidFill>
                  <a:prstClr val="black"/>
                </a:solidFill>
              </a:rPr>
              <a:t>116.140 Todesfälle </a:t>
            </a:r>
            <a:r>
              <a:rPr lang="de-DE" sz="1600" b="1" dirty="0">
                <a:solidFill>
                  <a:prstClr val="black"/>
                </a:solidFill>
              </a:rPr>
              <a:t>(</a:t>
            </a:r>
            <a:r>
              <a:rPr lang="de-DE" sz="1600" b="1" dirty="0" smtClean="0">
                <a:solidFill>
                  <a:prstClr val="black"/>
                </a:solidFill>
              </a:rPr>
              <a:t>Fallsterblichkeit:  5,5%)</a:t>
            </a:r>
          </a:p>
          <a:p>
            <a:pPr marL="742950" lvl="1" indent="-285750">
              <a:buFont typeface="Wingdings" panose="05000000000000000000" pitchFamily="2" charset="2"/>
              <a:buChar char="§"/>
            </a:pPr>
            <a:r>
              <a:rPr lang="de-DE" sz="1600" b="1" dirty="0">
                <a:solidFill>
                  <a:prstClr val="black"/>
                </a:solidFill>
              </a:rPr>
              <a:t>Hospitalisierte Fälle: </a:t>
            </a:r>
            <a:r>
              <a:rPr lang="de-DE" sz="1600" b="1" dirty="0" smtClean="0">
                <a:solidFill>
                  <a:prstClr val="black"/>
                </a:solidFill>
              </a:rPr>
              <a:t>89,3 pro 100.000 </a:t>
            </a:r>
            <a:r>
              <a:rPr lang="de-DE" sz="1600" b="1" dirty="0" err="1" smtClean="0">
                <a:solidFill>
                  <a:prstClr val="black"/>
                </a:solidFill>
              </a:rPr>
              <a:t>Ew</a:t>
            </a:r>
            <a:r>
              <a:rPr lang="de-DE" sz="1600" b="1" dirty="0" smtClean="0">
                <a:solidFill>
                  <a:prstClr val="black"/>
                </a:solidFill>
              </a:rPr>
              <a:t> </a:t>
            </a:r>
            <a:r>
              <a:rPr lang="de-DE" sz="1100" b="1" dirty="0" smtClean="0">
                <a:solidFill>
                  <a:prstClr val="black"/>
                </a:solidFill>
              </a:rPr>
              <a:t>(Stand 12.06.)</a:t>
            </a:r>
            <a:endParaRPr lang="de-DE" sz="1600" b="1" dirty="0" smtClean="0">
              <a:solidFill>
                <a:prstClr val="black"/>
              </a:solidFill>
            </a:endParaRPr>
          </a:p>
          <a:p>
            <a:pPr marL="285750" indent="-285750">
              <a:buFont typeface="Wingdings" panose="05000000000000000000" pitchFamily="2" charset="2"/>
              <a:buChar char="§"/>
            </a:pPr>
            <a:r>
              <a:rPr lang="de-DE" sz="1600" b="1" dirty="0" smtClean="0">
                <a:solidFill>
                  <a:prstClr val="black"/>
                </a:solidFill>
              </a:rPr>
              <a:t>7T-Inzidenz: 48 </a:t>
            </a:r>
            <a:r>
              <a:rPr lang="de-DE" sz="1600" b="1" dirty="0">
                <a:solidFill>
                  <a:prstClr val="black"/>
                </a:solidFill>
              </a:rPr>
              <a:t>/ 100.000 </a:t>
            </a:r>
            <a:r>
              <a:rPr lang="de-DE" sz="1600" b="1" dirty="0" err="1">
                <a:solidFill>
                  <a:prstClr val="black"/>
                </a:solidFill>
              </a:rPr>
              <a:t>Ew</a:t>
            </a:r>
            <a:endParaRPr lang="de-DE" sz="1600" b="1" dirty="0">
              <a:solidFill>
                <a:prstClr val="black"/>
              </a:solidFill>
            </a:endParaRPr>
          </a:p>
        </p:txBody>
      </p:sp>
      <p:sp>
        <p:nvSpPr>
          <p:cNvPr id="9" name="Inhaltsplatzhalter 1"/>
          <p:cNvSpPr>
            <a:spLocks noGrp="1"/>
          </p:cNvSpPr>
          <p:nvPr>
            <p:ph sz="quarter" idx="4294967295"/>
          </p:nvPr>
        </p:nvSpPr>
        <p:spPr>
          <a:xfrm>
            <a:off x="392313" y="2287967"/>
            <a:ext cx="8068119" cy="1429065"/>
          </a:xfrm>
          <a:prstGeom prst="rect">
            <a:avLst/>
          </a:prstGeom>
          <a:noFill/>
        </p:spPr>
        <p:txBody>
          <a:bodyPr>
            <a:noAutofit/>
          </a:bodyPr>
          <a:lstStyle/>
          <a:p>
            <a:r>
              <a:rPr lang="de-DE" sz="1400" b="1" dirty="0" smtClean="0"/>
              <a:t>Starke Tendenz </a:t>
            </a:r>
            <a:r>
              <a:rPr lang="de-DE" sz="1400" dirty="0" smtClean="0"/>
              <a:t>in</a:t>
            </a:r>
            <a:r>
              <a:rPr lang="de-DE" sz="1400" b="1" dirty="0" smtClean="0"/>
              <a:t> </a:t>
            </a:r>
            <a:r>
              <a:rPr lang="de-DE" sz="1400" dirty="0"/>
              <a:t>Süd- </a:t>
            </a:r>
            <a:r>
              <a:rPr lang="de-DE" sz="1400" dirty="0" smtClean="0"/>
              <a:t>Bundesstaaten </a:t>
            </a:r>
            <a:endParaRPr lang="de-DE" sz="1400" b="1" dirty="0" smtClean="0"/>
          </a:p>
          <a:p>
            <a:r>
              <a:rPr lang="de-DE" sz="1400" b="1" dirty="0" smtClean="0"/>
              <a:t>Viele </a:t>
            </a:r>
            <a:r>
              <a:rPr lang="de-DE" sz="1400" b="1" dirty="0"/>
              <a:t>Clusters</a:t>
            </a:r>
            <a:r>
              <a:rPr lang="de-DE" sz="1400" dirty="0"/>
              <a:t>: vor allem in Gefängnissen (ca. 67.000 Fälle, 607 Todesfälle), Pflegeheimen (12.200 </a:t>
            </a:r>
            <a:r>
              <a:rPr lang="de-DE" sz="1400" dirty="0" smtClean="0"/>
              <a:t>Heime), Fleischbetrieben </a:t>
            </a:r>
            <a:r>
              <a:rPr lang="de-DE" sz="1400" dirty="0"/>
              <a:t>(</a:t>
            </a:r>
            <a:r>
              <a:rPr lang="de-DE" sz="1400" dirty="0" err="1"/>
              <a:t>meat</a:t>
            </a:r>
            <a:r>
              <a:rPr lang="de-DE" sz="1400" dirty="0"/>
              <a:t> </a:t>
            </a:r>
            <a:r>
              <a:rPr lang="de-DE" sz="1400" dirty="0" err="1"/>
              <a:t>procesing</a:t>
            </a:r>
            <a:r>
              <a:rPr lang="de-DE" sz="1400" dirty="0"/>
              <a:t> </a:t>
            </a:r>
            <a:r>
              <a:rPr lang="de-DE" sz="1400" dirty="0" err="1"/>
              <a:t>plants</a:t>
            </a:r>
            <a:r>
              <a:rPr lang="de-DE" sz="1400" dirty="0" smtClean="0"/>
              <a:t>) </a:t>
            </a:r>
            <a:r>
              <a:rPr lang="de-DE" sz="1400" dirty="0"/>
              <a:t>und </a:t>
            </a:r>
            <a:r>
              <a:rPr lang="de-DE" sz="1400" dirty="0" err="1" smtClean="0"/>
              <a:t>Verpakungsbetrieben</a:t>
            </a:r>
            <a:endParaRPr lang="de-DE" sz="1400" dirty="0"/>
          </a:p>
          <a:p>
            <a:r>
              <a:rPr lang="de-DE" sz="1400" b="1" dirty="0" smtClean="0"/>
              <a:t>Todesfälle</a:t>
            </a:r>
            <a:r>
              <a:rPr lang="de-DE" sz="1400" dirty="0" smtClean="0"/>
              <a:t>: ca. 40% der Todesfälle in Verbindung mit Pflegeheimen und andere „</a:t>
            </a:r>
            <a:r>
              <a:rPr lang="de-DE" sz="1400" dirty="0" err="1" smtClean="0"/>
              <a:t>long</a:t>
            </a:r>
            <a:r>
              <a:rPr lang="de-DE" sz="1400" dirty="0" smtClean="0"/>
              <a:t>-term care </a:t>
            </a:r>
            <a:r>
              <a:rPr lang="de-DE" sz="1400" dirty="0" err="1" smtClean="0"/>
              <a:t>facilities</a:t>
            </a:r>
            <a:r>
              <a:rPr lang="de-DE" sz="1400" dirty="0" smtClean="0"/>
              <a:t>“</a:t>
            </a:r>
          </a:p>
          <a:p>
            <a:r>
              <a:rPr lang="de-DE" sz="1400" dirty="0" smtClean="0"/>
              <a:t>Mehr als die Hälfte der Bundesstaaten (ca. 30) haben Maßnahmen gelockert.</a:t>
            </a:r>
          </a:p>
          <a:p>
            <a:pPr marL="0" indent="0">
              <a:buNone/>
            </a:pPr>
            <a:endParaRPr lang="de-DE" sz="1200" dirty="0" smtClean="0"/>
          </a:p>
          <a:p>
            <a:pPr lvl="1"/>
            <a:endParaRPr lang="de-DE" sz="1200" dirty="0" smtClean="0"/>
          </a:p>
          <a:p>
            <a:pPr marL="0" indent="0">
              <a:buNone/>
            </a:pPr>
            <a:endParaRPr lang="de-DE" sz="1200" dirty="0" smtClean="0"/>
          </a:p>
          <a:p>
            <a:endParaRPr lang="de-DE" sz="1200" dirty="0" smtClean="0"/>
          </a:p>
          <a:p>
            <a:endParaRPr lang="de-DE" sz="1200" dirty="0"/>
          </a:p>
          <a:p>
            <a:pPr marL="0" indent="0">
              <a:buNone/>
            </a:pPr>
            <a:endParaRPr lang="de-DE" sz="1200" dirty="0" smtClean="0"/>
          </a:p>
          <a:p>
            <a:endParaRPr lang="de-DE" sz="1200" dirty="0"/>
          </a:p>
          <a:p>
            <a:endParaRPr lang="fr-FR" sz="12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4" y="3861048"/>
            <a:ext cx="395073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07704" y="3722482"/>
            <a:ext cx="1584176" cy="246221"/>
          </a:xfrm>
          <a:prstGeom prst="rect">
            <a:avLst/>
          </a:prstGeom>
          <a:solidFill>
            <a:srgbClr val="00B0F0"/>
          </a:solidFill>
        </p:spPr>
        <p:txBody>
          <a:bodyPr wrap="square" rtlCol="0">
            <a:spAutoFit/>
          </a:bodyPr>
          <a:lstStyle/>
          <a:p>
            <a:pPr algn="ctr"/>
            <a:r>
              <a:rPr lang="de-DE" sz="1000" b="1" dirty="0" smtClean="0"/>
              <a:t>neue Fälle</a:t>
            </a:r>
            <a:endParaRPr lang="de-DE" sz="1000"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4293096"/>
            <a:ext cx="4168315" cy="2032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5288004" y="3972043"/>
            <a:ext cx="2448272" cy="246221"/>
          </a:xfrm>
          <a:prstGeom prst="rect">
            <a:avLst/>
          </a:prstGeom>
          <a:solidFill>
            <a:srgbClr val="00B0F0"/>
          </a:solidFill>
        </p:spPr>
        <p:txBody>
          <a:bodyPr wrap="square" rtlCol="0">
            <a:spAutoFit/>
          </a:bodyPr>
          <a:lstStyle/>
          <a:p>
            <a:pPr algn="ctr"/>
            <a:r>
              <a:rPr lang="de-DE" sz="1000" b="1" dirty="0" smtClean="0"/>
              <a:t>neue </a:t>
            </a:r>
            <a:r>
              <a:rPr lang="de-DE" sz="1000" b="1" dirty="0" err="1" smtClean="0"/>
              <a:t>Todesälle</a:t>
            </a:r>
            <a:endParaRPr lang="de-DE" sz="1000" b="1" dirty="0"/>
          </a:p>
        </p:txBody>
      </p:sp>
    </p:spTree>
    <p:extLst>
      <p:ext uri="{BB962C8B-B14F-4D97-AF65-F5344CB8AC3E}">
        <p14:creationId xmlns:p14="http://schemas.microsoft.com/office/powerpoint/2010/main" val="343372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USA</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156385" y="1453426"/>
            <a:ext cx="3767544" cy="3190740"/>
            <a:chOff x="107503" y="3228036"/>
            <a:chExt cx="3865306" cy="3190739"/>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3228036"/>
              <a:ext cx="3865306" cy="248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737973"/>
              <a:ext cx="3744416" cy="68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uppieren 11"/>
          <p:cNvGrpSpPr/>
          <p:nvPr/>
        </p:nvGrpSpPr>
        <p:grpSpPr>
          <a:xfrm>
            <a:off x="251520" y="4748513"/>
            <a:ext cx="7704856" cy="1970006"/>
            <a:chOff x="395536" y="4748513"/>
            <a:chExt cx="5981874" cy="1970006"/>
          </a:xfrm>
        </p:grpSpPr>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748513"/>
              <a:ext cx="5981874" cy="197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043607" y="6295246"/>
              <a:ext cx="4104457" cy="400110"/>
            </a:xfrm>
            <a:prstGeom prst="rect">
              <a:avLst/>
            </a:prstGeom>
            <a:noFill/>
          </p:spPr>
          <p:txBody>
            <a:bodyPr wrap="square" rtlCol="0">
              <a:spAutoFit/>
            </a:bodyPr>
            <a:lstStyle/>
            <a:p>
              <a:r>
                <a:rPr lang="de-DE" sz="1100" dirty="0" smtClean="0"/>
                <a:t>Bundesstaaten mit einem Anstieg an Fällen in den letzten 14 Tagen</a:t>
              </a:r>
            </a:p>
            <a:p>
              <a:r>
                <a:rPr lang="de-DE" sz="900" dirty="0"/>
                <a:t>*</a:t>
              </a:r>
              <a:r>
                <a:rPr lang="de-DE" sz="900" dirty="0" smtClean="0"/>
                <a:t>Die Skala für die Bundesstaaten wurde an die Fallzahlen angepasst</a:t>
              </a:r>
              <a:endParaRPr lang="de-DE" sz="900" dirty="0"/>
            </a:p>
          </p:txBody>
        </p:sp>
      </p:grpSp>
      <p:sp>
        <p:nvSpPr>
          <p:cNvPr id="6" name="Textfeld 5"/>
          <p:cNvSpPr txBox="1"/>
          <p:nvPr/>
        </p:nvSpPr>
        <p:spPr>
          <a:xfrm>
            <a:off x="251518" y="980728"/>
            <a:ext cx="2635427" cy="369332"/>
          </a:xfrm>
          <a:prstGeom prst="rect">
            <a:avLst/>
          </a:prstGeom>
          <a:noFill/>
        </p:spPr>
        <p:txBody>
          <a:bodyPr wrap="square" rtlCol="0">
            <a:spAutoFit/>
          </a:bodyPr>
          <a:lstStyle/>
          <a:p>
            <a:r>
              <a:rPr lang="de-DE" b="1" dirty="0" smtClean="0"/>
              <a:t>Geographische Verteilung</a:t>
            </a:r>
            <a:endParaRPr lang="de-DE" b="1" dirty="0"/>
          </a:p>
        </p:txBody>
      </p:sp>
      <p:sp>
        <p:nvSpPr>
          <p:cNvPr id="11" name="Textfeld 10"/>
          <p:cNvSpPr txBox="1"/>
          <p:nvPr/>
        </p:nvSpPr>
        <p:spPr>
          <a:xfrm>
            <a:off x="4572000" y="1124744"/>
            <a:ext cx="4464496" cy="2739211"/>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de-DE" sz="1400" dirty="0" smtClean="0"/>
              <a:t>kleine Städte und ländliche Gebiete in den Süd-USA und Mittelwesten haben die meisten gemeldeten Fälle pro </a:t>
            </a:r>
            <a:r>
              <a:rPr lang="de-DE" sz="1400" dirty="0" err="1" smtClean="0"/>
              <a:t>Ew</a:t>
            </a:r>
            <a:r>
              <a:rPr lang="de-DE" sz="1400" dirty="0" smtClean="0"/>
              <a:t>.</a:t>
            </a:r>
          </a:p>
          <a:p>
            <a:pPr marL="285750" indent="-285750">
              <a:buClr>
                <a:srgbClr val="0070C0"/>
              </a:buClr>
              <a:buFont typeface="Wingdings" panose="05000000000000000000" pitchFamily="2" charset="2"/>
              <a:buChar char="§"/>
            </a:pPr>
            <a:r>
              <a:rPr lang="de-DE" sz="1400" dirty="0" smtClean="0"/>
              <a:t>Größter Anstieg an neuen Fällen in Arizona, Florida und Texas (17.06.):  alle 3 Bundesstaaten haben Maßnahmen gelockert und Testung erhöht</a:t>
            </a:r>
          </a:p>
          <a:p>
            <a:pPr marL="285750" indent="-285750">
              <a:buClr>
                <a:srgbClr val="0070C0"/>
              </a:buClr>
              <a:buFont typeface="Wingdings" panose="05000000000000000000" pitchFamily="2" charset="2"/>
              <a:buChar char="§"/>
            </a:pPr>
            <a:r>
              <a:rPr lang="de-DE" sz="1400" dirty="0" smtClean="0"/>
              <a:t>Der Anstieg in vielen Regionen steht höchstwahrscheinlich in Verbindung mit der Lockerung der Maßnahmen</a:t>
            </a:r>
          </a:p>
          <a:p>
            <a:pPr>
              <a:buClr>
                <a:srgbClr val="0070C0"/>
              </a:buClr>
            </a:pPr>
            <a:r>
              <a:rPr lang="de-DE" sz="1400" b="1" dirty="0" smtClean="0"/>
              <a:t>Testung: </a:t>
            </a:r>
            <a:r>
              <a:rPr lang="de-DE" sz="1400" dirty="0" smtClean="0"/>
              <a:t>26.500.497 </a:t>
            </a:r>
            <a:r>
              <a:rPr lang="de-DE" sz="1400" dirty="0"/>
              <a:t>insgesamt </a:t>
            </a:r>
            <a:r>
              <a:rPr lang="de-DE" sz="1400" dirty="0" smtClean="0"/>
              <a:t>(2.691.985 Positive); </a:t>
            </a:r>
            <a:r>
              <a:rPr lang="de-DE" sz="1400" dirty="0"/>
              <a:t>Positiver Anteil </a:t>
            </a:r>
            <a:r>
              <a:rPr lang="de-DE" sz="1400" b="1" dirty="0" smtClean="0"/>
              <a:t>10% </a:t>
            </a:r>
            <a:r>
              <a:rPr lang="de-DE" sz="1400" dirty="0" smtClean="0"/>
              <a:t>(CDC, 18.06.2020)</a:t>
            </a:r>
            <a:endParaRPr lang="de-DE" sz="1400" dirty="0"/>
          </a:p>
          <a:p>
            <a:pPr>
              <a:buClr>
                <a:srgbClr val="0070C0"/>
              </a:buClr>
            </a:pPr>
            <a:endParaRPr lang="de-DE" sz="1400" dirty="0" smtClean="0"/>
          </a:p>
        </p:txBody>
      </p:sp>
    </p:spTree>
    <p:extLst>
      <p:ext uri="{BB962C8B-B14F-4D97-AF65-F5344CB8AC3E}">
        <p14:creationId xmlns:p14="http://schemas.microsoft.com/office/powerpoint/2010/main" val="7637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430887"/>
          </a:xfrm>
        </p:spPr>
        <p:txBody>
          <a:bodyPr/>
          <a:lstStyle/>
          <a:p>
            <a:r>
              <a:rPr lang="de-DE" sz="2400" dirty="0" smtClean="0">
                <a:latin typeface="Scala Sans OT" panose="020B0504030101020104" pitchFamily="34" charset="0"/>
              </a:rPr>
              <a:t>COVID-19/ </a:t>
            </a:r>
            <a:r>
              <a:rPr lang="de-DE" sz="2800" dirty="0" smtClean="0">
                <a:latin typeface="Scala Sans OT" panose="020B0504030101020104" pitchFamily="34" charset="0"/>
              </a:rPr>
              <a:t>Schweden</a:t>
            </a:r>
            <a:endParaRPr lang="en-GB" sz="2400" dirty="0">
              <a:latin typeface="Scala Sans OT" panose="020B0504030101020104" pitchFamily="34"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107504" y="1131357"/>
            <a:ext cx="4824536" cy="1169551"/>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de-DE" sz="1400" b="1" dirty="0" smtClean="0">
                <a:solidFill>
                  <a:prstClr val="black"/>
                </a:solidFill>
              </a:rPr>
              <a:t>53.323 Fälle </a:t>
            </a:r>
            <a:endParaRPr lang="de-DE" sz="1400" b="1" dirty="0">
              <a:solidFill>
                <a:prstClr val="black"/>
              </a:solidFill>
            </a:endParaRPr>
          </a:p>
          <a:p>
            <a:pPr marL="742950" lvl="1" indent="-285750">
              <a:buFont typeface="Wingdings" panose="05000000000000000000" pitchFamily="2" charset="2"/>
              <a:buChar char="Ø"/>
            </a:pPr>
            <a:r>
              <a:rPr lang="de-DE" sz="1400" b="1" dirty="0">
                <a:solidFill>
                  <a:prstClr val="black"/>
                </a:solidFill>
              </a:rPr>
              <a:t>2.317 in Intensivstationen (4,3%)</a:t>
            </a:r>
          </a:p>
          <a:p>
            <a:pPr marL="742950" lvl="1" indent="-285750">
              <a:buFont typeface="Wingdings" panose="05000000000000000000" pitchFamily="2" charset="2"/>
              <a:buChar char="Ø"/>
            </a:pPr>
            <a:r>
              <a:rPr lang="de-DE" sz="1400" b="1" dirty="0" smtClean="0">
                <a:solidFill>
                  <a:prstClr val="black"/>
                </a:solidFill>
              </a:rPr>
              <a:t>4.939 Todesfälle (Fallsterblichkeit: 9,3 </a:t>
            </a:r>
            <a:r>
              <a:rPr lang="de-DE" sz="1400" b="1" dirty="0">
                <a:solidFill>
                  <a:prstClr val="black"/>
                </a:solidFill>
              </a:rPr>
              <a:t>%)</a:t>
            </a:r>
          </a:p>
          <a:p>
            <a:pPr marL="285750" indent="-285750">
              <a:buFont typeface="Wingdings" panose="05000000000000000000" pitchFamily="2" charset="2"/>
              <a:buChar char="§"/>
            </a:pPr>
            <a:r>
              <a:rPr lang="de-DE" sz="1400" b="1" dirty="0" err="1" smtClean="0">
                <a:solidFill>
                  <a:prstClr val="black"/>
                </a:solidFill>
              </a:rPr>
              <a:t>Kum</a:t>
            </a:r>
            <a:r>
              <a:rPr lang="de-DE" sz="1400" b="1" dirty="0" smtClean="0">
                <a:solidFill>
                  <a:prstClr val="black"/>
                </a:solidFill>
              </a:rPr>
              <a:t>. </a:t>
            </a:r>
            <a:r>
              <a:rPr lang="de-DE" sz="1400" b="1" dirty="0">
                <a:solidFill>
                  <a:prstClr val="black"/>
                </a:solidFill>
              </a:rPr>
              <a:t>Inzidenz: 516,0/ 100.000 </a:t>
            </a:r>
            <a:r>
              <a:rPr lang="de-DE" sz="1400" b="1" dirty="0" err="1">
                <a:solidFill>
                  <a:prstClr val="black"/>
                </a:solidFill>
              </a:rPr>
              <a:t>Ew</a:t>
            </a:r>
            <a:r>
              <a:rPr lang="de-DE" sz="1400" b="1" dirty="0" smtClean="0">
                <a:solidFill>
                  <a:prstClr val="black"/>
                </a:solidFill>
              </a:rPr>
              <a:t>.</a:t>
            </a:r>
          </a:p>
          <a:p>
            <a:pPr marL="285750" indent="-285750">
              <a:buFont typeface="Wingdings" panose="05000000000000000000" pitchFamily="2" charset="2"/>
              <a:buChar char="§"/>
            </a:pPr>
            <a:r>
              <a:rPr lang="de-DE" sz="1400" b="1" dirty="0" smtClean="0">
                <a:solidFill>
                  <a:prstClr val="black"/>
                </a:solidFill>
              </a:rPr>
              <a:t>7d Inzidenz: </a:t>
            </a:r>
            <a:r>
              <a:rPr lang="de-DE" sz="1400" b="1" dirty="0">
                <a:solidFill>
                  <a:prstClr val="black"/>
                </a:solidFill>
              </a:rPr>
              <a:t>71,2/ 100.000 </a:t>
            </a:r>
            <a:r>
              <a:rPr lang="de-DE" sz="1400" b="1" dirty="0" err="1">
                <a:solidFill>
                  <a:prstClr val="black"/>
                </a:solidFill>
              </a:rPr>
              <a:t>Ew</a:t>
            </a:r>
            <a:r>
              <a:rPr lang="de-DE" sz="1400" b="1" dirty="0" smtClean="0">
                <a:solidFill>
                  <a:prstClr val="black"/>
                </a:solidFill>
              </a:rPr>
              <a:t>.</a:t>
            </a:r>
          </a:p>
        </p:txBody>
      </p:sp>
      <p:sp>
        <p:nvSpPr>
          <p:cNvPr id="14" name="Inhaltsplatzhalter 1"/>
          <p:cNvSpPr>
            <a:spLocks noGrp="1"/>
          </p:cNvSpPr>
          <p:nvPr>
            <p:ph sz="quarter" idx="4294967295"/>
          </p:nvPr>
        </p:nvSpPr>
        <p:spPr>
          <a:xfrm>
            <a:off x="350109" y="2453923"/>
            <a:ext cx="4392488" cy="3783389"/>
          </a:xfrm>
          <a:prstGeom prst="rect">
            <a:avLst/>
          </a:prstGeom>
          <a:noFill/>
        </p:spPr>
        <p:txBody>
          <a:bodyPr>
            <a:noAutofit/>
          </a:bodyPr>
          <a:lstStyle/>
          <a:p>
            <a:r>
              <a:rPr lang="de-DE" sz="1600" b="1" dirty="0" smtClean="0"/>
              <a:t>Teststrategie </a:t>
            </a:r>
            <a:r>
              <a:rPr lang="de-DE" sz="1600" b="1" dirty="0" smtClean="0"/>
              <a:t>bisher</a:t>
            </a:r>
            <a:r>
              <a:rPr lang="de-DE" sz="1600" b="1" smtClean="0"/>
              <a:t>:</a:t>
            </a:r>
            <a:r>
              <a:rPr lang="de-DE" sz="1600" smtClean="0"/>
              <a:t> hospitalisierte </a:t>
            </a:r>
            <a:r>
              <a:rPr lang="de-DE" sz="1600" dirty="0" smtClean="0"/>
              <a:t>Personen, HCW und Mitarbeitende in Pflegeheimen</a:t>
            </a:r>
          </a:p>
          <a:p>
            <a:endParaRPr lang="de-DE" sz="1600" dirty="0" smtClean="0"/>
          </a:p>
          <a:p>
            <a:r>
              <a:rPr lang="de-DE" sz="1600" b="1" dirty="0" smtClean="0"/>
              <a:t>Seit </a:t>
            </a:r>
            <a:r>
              <a:rPr lang="de-DE" sz="1600" b="1" dirty="0"/>
              <a:t>Mai </a:t>
            </a:r>
            <a:r>
              <a:rPr lang="de-DE" sz="1600" b="1" dirty="0" smtClean="0"/>
              <a:t>2020 </a:t>
            </a:r>
            <a:r>
              <a:rPr lang="de-DE" sz="1600" dirty="0" smtClean="0"/>
              <a:t>wurde Testkapazität erhöht mit aktualisierter Strategie</a:t>
            </a:r>
          </a:p>
          <a:p>
            <a:pPr lvl="1"/>
            <a:r>
              <a:rPr lang="de-DE" sz="1400" dirty="0" smtClean="0"/>
              <a:t>Testung von </a:t>
            </a:r>
            <a:r>
              <a:rPr lang="de-DE" sz="1400" b="1" u="sng" dirty="0" smtClean="0"/>
              <a:t>Verdachtsfällen mit milden Symptomen</a:t>
            </a:r>
            <a:r>
              <a:rPr lang="de-DE" sz="1400" dirty="0" smtClean="0"/>
              <a:t> in </a:t>
            </a:r>
            <a:r>
              <a:rPr lang="de-DE" sz="1400" dirty="0"/>
              <a:t>der </a:t>
            </a:r>
            <a:r>
              <a:rPr lang="de-DE" sz="1400" dirty="0" smtClean="0"/>
              <a:t>Primärversorgung, v.a. in Regionen mit abnehmender Fallzahl („</a:t>
            </a:r>
            <a:r>
              <a:rPr lang="de-DE" sz="1400" dirty="0" err="1" smtClean="0"/>
              <a:t>late</a:t>
            </a:r>
            <a:r>
              <a:rPr lang="de-DE" sz="1400" dirty="0" smtClean="0"/>
              <a:t> </a:t>
            </a:r>
            <a:r>
              <a:rPr lang="de-DE" sz="1400" dirty="0" err="1" smtClean="0"/>
              <a:t>pandemic</a:t>
            </a:r>
            <a:r>
              <a:rPr lang="de-DE" sz="1400" dirty="0" smtClean="0"/>
              <a:t> </a:t>
            </a:r>
            <a:r>
              <a:rPr lang="de-DE" sz="1400" dirty="0" err="1" smtClean="0"/>
              <a:t>phase</a:t>
            </a:r>
            <a:r>
              <a:rPr lang="de-DE" sz="1400" dirty="0" smtClean="0"/>
              <a:t>“)</a:t>
            </a:r>
          </a:p>
          <a:p>
            <a:pPr lvl="1"/>
            <a:r>
              <a:rPr lang="de-DE" sz="1400" dirty="0" smtClean="0"/>
              <a:t>Erhöhung der Testung in der Primärversorgung von 17% in KW22 auf 43% in KW23</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202" y="2175148"/>
            <a:ext cx="4158798" cy="4638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6444208" y="2192313"/>
            <a:ext cx="1800200" cy="261610"/>
          </a:xfrm>
          <a:prstGeom prst="rect">
            <a:avLst/>
          </a:prstGeom>
          <a:solidFill>
            <a:srgbClr val="00B0F0"/>
          </a:solidFill>
        </p:spPr>
        <p:txBody>
          <a:bodyPr wrap="square" rtlCol="0">
            <a:spAutoFit/>
          </a:bodyPr>
          <a:lstStyle/>
          <a:p>
            <a:pPr algn="ctr"/>
            <a:r>
              <a:rPr lang="de-DE" sz="1100" b="1" dirty="0" smtClean="0">
                <a:solidFill>
                  <a:prstClr val="black"/>
                </a:solidFill>
              </a:rPr>
              <a:t>Abb.1 .Neue Fälle pro Tag</a:t>
            </a:r>
            <a:endParaRPr lang="de-DE" sz="1100" b="1" dirty="0">
              <a:solidFill>
                <a:prstClr val="black"/>
              </a:solidFill>
            </a:endParaRPr>
          </a:p>
        </p:txBody>
      </p:sp>
      <p:sp>
        <p:nvSpPr>
          <p:cNvPr id="11" name="Textfeld 10"/>
          <p:cNvSpPr txBox="1"/>
          <p:nvPr/>
        </p:nvSpPr>
        <p:spPr>
          <a:xfrm>
            <a:off x="6084168" y="3815462"/>
            <a:ext cx="2808312" cy="261610"/>
          </a:xfrm>
          <a:prstGeom prst="rect">
            <a:avLst/>
          </a:prstGeom>
          <a:solidFill>
            <a:srgbClr val="00B0F0"/>
          </a:solidFill>
        </p:spPr>
        <p:txBody>
          <a:bodyPr wrap="square" rtlCol="0">
            <a:spAutoFit/>
          </a:bodyPr>
          <a:lstStyle/>
          <a:p>
            <a:pPr algn="ctr"/>
            <a:r>
              <a:rPr lang="de-DE" sz="1100" b="1" dirty="0" smtClean="0">
                <a:solidFill>
                  <a:prstClr val="black"/>
                </a:solidFill>
              </a:rPr>
              <a:t>Abb. 2. Neue </a:t>
            </a:r>
            <a:r>
              <a:rPr lang="de-DE" sz="1100" b="1" dirty="0">
                <a:solidFill>
                  <a:prstClr val="black"/>
                </a:solidFill>
              </a:rPr>
              <a:t>Fälle auf Intensivstationen </a:t>
            </a:r>
          </a:p>
        </p:txBody>
      </p:sp>
      <p:sp>
        <p:nvSpPr>
          <p:cNvPr id="12" name="Textfeld 11"/>
          <p:cNvSpPr txBox="1"/>
          <p:nvPr/>
        </p:nvSpPr>
        <p:spPr>
          <a:xfrm>
            <a:off x="6372200" y="5445224"/>
            <a:ext cx="1800200" cy="261610"/>
          </a:xfrm>
          <a:prstGeom prst="rect">
            <a:avLst/>
          </a:prstGeom>
          <a:solidFill>
            <a:srgbClr val="00B0F0"/>
          </a:solidFill>
        </p:spPr>
        <p:txBody>
          <a:bodyPr wrap="square" rtlCol="0">
            <a:spAutoFit/>
          </a:bodyPr>
          <a:lstStyle/>
          <a:p>
            <a:pPr algn="ctr"/>
            <a:r>
              <a:rPr lang="de-DE" sz="1100" b="1" dirty="0" smtClean="0">
                <a:solidFill>
                  <a:prstClr val="black"/>
                </a:solidFill>
              </a:rPr>
              <a:t>Abb. 3. Todesfälle </a:t>
            </a:r>
            <a:r>
              <a:rPr lang="de-DE" sz="1100" b="1" dirty="0">
                <a:solidFill>
                  <a:prstClr val="black"/>
                </a:solidFill>
              </a:rPr>
              <a:t>pro </a:t>
            </a:r>
            <a:r>
              <a:rPr lang="de-DE" sz="1100" b="1" dirty="0" smtClean="0">
                <a:solidFill>
                  <a:prstClr val="black"/>
                </a:solidFill>
              </a:rPr>
              <a:t>Tag</a:t>
            </a:r>
            <a:endParaRPr lang="de-DE" sz="1100" b="1" dirty="0">
              <a:solidFill>
                <a:prstClr val="black"/>
              </a:solidFill>
            </a:endParaRPr>
          </a:p>
        </p:txBody>
      </p:sp>
    </p:spTree>
    <p:extLst>
      <p:ext uri="{BB962C8B-B14F-4D97-AF65-F5344CB8AC3E}">
        <p14:creationId xmlns:p14="http://schemas.microsoft.com/office/powerpoint/2010/main" val="40627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03548" y="2319263"/>
            <a:ext cx="3456384" cy="461665"/>
          </a:xfrm>
          <a:prstGeom prst="rect">
            <a:avLst/>
          </a:prstGeom>
          <a:solidFill>
            <a:srgbClr val="00B0F0"/>
          </a:solidFill>
        </p:spPr>
        <p:txBody>
          <a:bodyPr wrap="square" rtlCol="0">
            <a:spAutoFit/>
          </a:bodyPr>
          <a:lstStyle/>
          <a:p>
            <a:pPr algn="ctr"/>
            <a:r>
              <a:rPr lang="de-DE" sz="1200" b="1" dirty="0">
                <a:solidFill>
                  <a:prstClr val="black"/>
                </a:solidFill>
              </a:rPr>
              <a:t>Anzahl der getesteten Personen und </a:t>
            </a:r>
            <a:r>
              <a:rPr lang="de-DE" sz="1200" b="1" dirty="0" smtClean="0">
                <a:solidFill>
                  <a:prstClr val="black"/>
                </a:solidFill>
              </a:rPr>
              <a:t/>
            </a:r>
            <a:br>
              <a:rPr lang="de-DE" sz="1200" b="1" dirty="0" smtClean="0">
                <a:solidFill>
                  <a:prstClr val="black"/>
                </a:solidFill>
              </a:rPr>
            </a:br>
            <a:r>
              <a:rPr lang="de-DE" sz="1200" b="1" dirty="0" smtClean="0">
                <a:solidFill>
                  <a:prstClr val="black"/>
                </a:solidFill>
              </a:rPr>
              <a:t>nationale </a:t>
            </a:r>
            <a:r>
              <a:rPr lang="de-DE" sz="1200" b="1" dirty="0">
                <a:solidFill>
                  <a:prstClr val="black"/>
                </a:solidFill>
              </a:rPr>
              <a:t>Testkapazität pro Kalenderwoche</a:t>
            </a:r>
          </a:p>
        </p:txBody>
      </p:sp>
      <p:sp>
        <p:nvSpPr>
          <p:cNvPr id="8" name="Titel 4"/>
          <p:cNvSpPr>
            <a:spLocks noGrp="1"/>
          </p:cNvSpPr>
          <p:nvPr>
            <p:ph type="title"/>
          </p:nvPr>
        </p:nvSpPr>
        <p:spPr>
          <a:xfrm>
            <a:off x="457200" y="548680"/>
            <a:ext cx="8092592" cy="369332"/>
          </a:xfrm>
        </p:spPr>
        <p:txBody>
          <a:bodyPr/>
          <a:lstStyle/>
          <a:p>
            <a:r>
              <a:rPr lang="de-DE" sz="2400" dirty="0">
                <a:latin typeface="Scala Sans OT" panose="020B0504030101020104" pitchFamily="34" charset="0"/>
              </a:rPr>
              <a:t>COVID-19/ </a:t>
            </a:r>
            <a:r>
              <a:rPr lang="de-DE" sz="2400" dirty="0" smtClean="0">
                <a:latin typeface="Scala Sans OT" panose="020B0504030101020104" pitchFamily="34" charset="0"/>
              </a:rPr>
              <a:t>Schweden – Testung</a:t>
            </a:r>
            <a:endParaRPr lang="en-GB" sz="2400" dirty="0">
              <a:latin typeface="Scala Sans OT" panose="020B0504030101020104" pitchFamily="34" charset="0"/>
            </a:endParaRPr>
          </a:p>
        </p:txBody>
      </p:sp>
      <p:cxnSp>
        <p:nvCxnSpPr>
          <p:cNvPr id="9" name="Gerade Verbindung 8"/>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799021"/>
            <a:ext cx="4248473" cy="2401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196" y="3153181"/>
            <a:ext cx="3960078"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5342878" y="2852936"/>
            <a:ext cx="2792816" cy="276999"/>
          </a:xfrm>
          <a:prstGeom prst="rect">
            <a:avLst/>
          </a:prstGeom>
          <a:solidFill>
            <a:srgbClr val="00B0F0"/>
          </a:solidFill>
        </p:spPr>
        <p:txBody>
          <a:bodyPr wrap="none" rtlCol="0">
            <a:spAutoFit/>
          </a:bodyPr>
          <a:lstStyle/>
          <a:p>
            <a:r>
              <a:rPr lang="de-DE" sz="1200" b="1" dirty="0" smtClean="0">
                <a:solidFill>
                  <a:prstClr val="black"/>
                </a:solidFill>
              </a:rPr>
              <a:t>Positivanteil der Test pro Kalenderwoche</a:t>
            </a:r>
            <a:endParaRPr lang="de-DE" sz="1200" b="1" dirty="0">
              <a:solidFill>
                <a:prstClr val="black"/>
              </a:solidFill>
            </a:endParaRPr>
          </a:p>
        </p:txBody>
      </p:sp>
      <p:sp>
        <p:nvSpPr>
          <p:cNvPr id="2" name="Textfeld 1"/>
          <p:cNvSpPr txBox="1"/>
          <p:nvPr/>
        </p:nvSpPr>
        <p:spPr>
          <a:xfrm>
            <a:off x="179512" y="1268760"/>
            <a:ext cx="4104456" cy="830997"/>
          </a:xfrm>
          <a:prstGeom prst="rect">
            <a:avLst/>
          </a:prstGeom>
          <a:noFill/>
        </p:spPr>
        <p:txBody>
          <a:bodyPr wrap="square" rtlCol="0">
            <a:spAutoFit/>
          </a:bodyPr>
          <a:lstStyle/>
          <a:p>
            <a:r>
              <a:rPr lang="de-DE" sz="1600" b="1" dirty="0">
                <a:solidFill>
                  <a:prstClr val="black"/>
                </a:solidFill>
              </a:rPr>
              <a:t>Erhöhung der </a:t>
            </a:r>
            <a:r>
              <a:rPr lang="de-DE" sz="1600" b="1" dirty="0" smtClean="0">
                <a:solidFill>
                  <a:prstClr val="black"/>
                </a:solidFill>
              </a:rPr>
              <a:t>Tests Kapazität: </a:t>
            </a:r>
          </a:p>
          <a:p>
            <a:pPr marL="285750" indent="-285750">
              <a:buFont typeface="Arial" panose="020B0604020202020204" pitchFamily="34" charset="0"/>
              <a:buChar char="•"/>
            </a:pPr>
            <a:r>
              <a:rPr lang="de-DE" sz="1600" dirty="0" smtClean="0">
                <a:solidFill>
                  <a:prstClr val="black"/>
                </a:solidFill>
              </a:rPr>
              <a:t>KW </a:t>
            </a:r>
            <a:r>
              <a:rPr lang="de-DE" sz="1600" dirty="0">
                <a:solidFill>
                  <a:prstClr val="black"/>
                </a:solidFill>
              </a:rPr>
              <a:t>23 ca. </a:t>
            </a:r>
            <a:r>
              <a:rPr lang="de-DE" sz="1600" dirty="0" smtClean="0">
                <a:solidFill>
                  <a:prstClr val="black"/>
                </a:solidFill>
              </a:rPr>
              <a:t>50.000/Woche getestet (Kapazität: </a:t>
            </a:r>
            <a:r>
              <a:rPr lang="de-DE" sz="1600" dirty="0">
                <a:solidFill>
                  <a:prstClr val="black"/>
                </a:solidFill>
              </a:rPr>
              <a:t>ca. </a:t>
            </a:r>
            <a:r>
              <a:rPr lang="de-DE" sz="1600" dirty="0" smtClean="0">
                <a:solidFill>
                  <a:prstClr val="black"/>
                </a:solidFill>
              </a:rPr>
              <a:t>140.000/Woche)</a:t>
            </a:r>
            <a:endParaRPr lang="de-DE" sz="1600" dirty="0">
              <a:solidFill>
                <a:prstClr val="black"/>
              </a:solidFill>
            </a:endParaRPr>
          </a:p>
        </p:txBody>
      </p:sp>
      <p:sp>
        <p:nvSpPr>
          <p:cNvPr id="11" name="Textfeld 10"/>
          <p:cNvSpPr txBox="1"/>
          <p:nvPr/>
        </p:nvSpPr>
        <p:spPr>
          <a:xfrm>
            <a:off x="4791007" y="1268760"/>
            <a:ext cx="4104456" cy="1908215"/>
          </a:xfrm>
          <a:prstGeom prst="rect">
            <a:avLst/>
          </a:prstGeom>
          <a:noFill/>
        </p:spPr>
        <p:txBody>
          <a:bodyPr wrap="square" rtlCol="0">
            <a:spAutoFit/>
          </a:bodyPr>
          <a:lstStyle/>
          <a:p>
            <a:r>
              <a:rPr lang="de-DE" sz="1600" b="1" dirty="0" smtClean="0">
                <a:solidFill>
                  <a:prstClr val="black"/>
                </a:solidFill>
              </a:rPr>
              <a:t>Positivanteil</a:t>
            </a:r>
            <a:r>
              <a:rPr lang="de-DE" sz="1600" b="1" dirty="0">
                <a:solidFill>
                  <a:prstClr val="black"/>
                </a:solidFill>
              </a:rPr>
              <a:t>: 12% in KW </a:t>
            </a:r>
            <a:r>
              <a:rPr lang="de-DE" sz="1600" b="1" dirty="0" smtClean="0">
                <a:solidFill>
                  <a:prstClr val="black"/>
                </a:solidFill>
              </a:rPr>
              <a:t>23!!</a:t>
            </a:r>
          </a:p>
          <a:p>
            <a:pPr marL="742950" lvl="1" indent="-285750">
              <a:buFont typeface="Wingdings" panose="05000000000000000000" pitchFamily="2" charset="2"/>
              <a:buChar char="ü"/>
            </a:pPr>
            <a:r>
              <a:rPr lang="de-DE" sz="1400" dirty="0">
                <a:solidFill>
                  <a:prstClr val="black"/>
                </a:solidFill>
              </a:rPr>
              <a:t>Laut </a:t>
            </a:r>
            <a:r>
              <a:rPr lang="de-DE" sz="1400" dirty="0" smtClean="0">
                <a:solidFill>
                  <a:prstClr val="black"/>
                </a:solidFill>
              </a:rPr>
              <a:t>WHO: </a:t>
            </a:r>
            <a:r>
              <a:rPr lang="de-DE" sz="1400" dirty="0">
                <a:solidFill>
                  <a:prstClr val="black"/>
                </a:solidFill>
              </a:rPr>
              <a:t>sollten für jedes positive Testergebnis mindestens 10 negative Testergebnisse (</a:t>
            </a:r>
            <a:r>
              <a:rPr lang="de-DE" sz="1400" dirty="0" err="1">
                <a:solidFill>
                  <a:prstClr val="black"/>
                </a:solidFill>
              </a:rPr>
              <a:t>Positivitätsrate</a:t>
            </a:r>
            <a:r>
              <a:rPr lang="de-DE" sz="1400" dirty="0">
                <a:solidFill>
                  <a:prstClr val="black"/>
                </a:solidFill>
              </a:rPr>
              <a:t> &lt; 10%) vorliegen, um sicher zu sein, dass schwere und leichte Fälle </a:t>
            </a:r>
            <a:r>
              <a:rPr lang="de-DE" sz="1400" dirty="0" smtClean="0">
                <a:solidFill>
                  <a:prstClr val="black"/>
                </a:solidFill>
              </a:rPr>
              <a:t>identifiziert wurden</a:t>
            </a:r>
          </a:p>
          <a:p>
            <a:pPr marL="285750" indent="-285750">
              <a:buFont typeface="Arial" panose="020B0604020202020204" pitchFamily="34" charset="0"/>
              <a:buChar char="•"/>
            </a:pPr>
            <a:endParaRPr lang="de-DE" sz="1600" dirty="0">
              <a:solidFill>
                <a:prstClr val="black"/>
              </a:solidFill>
            </a:endParaRPr>
          </a:p>
          <a:p>
            <a:endParaRPr lang="de-DE" sz="1600" dirty="0">
              <a:solidFill>
                <a:prstClr val="black"/>
              </a:solidFill>
            </a:endParaRPr>
          </a:p>
        </p:txBody>
      </p:sp>
      <p:sp>
        <p:nvSpPr>
          <p:cNvPr id="5" name="Textfeld 4"/>
          <p:cNvSpPr txBox="1"/>
          <p:nvPr/>
        </p:nvSpPr>
        <p:spPr>
          <a:xfrm>
            <a:off x="503548" y="5589240"/>
            <a:ext cx="6477737" cy="369332"/>
          </a:xfrm>
          <a:prstGeom prst="rect">
            <a:avLst/>
          </a:prstGeom>
          <a:noFill/>
        </p:spPr>
        <p:txBody>
          <a:bodyPr wrap="square" rtlCol="0">
            <a:spAutoFit/>
          </a:bodyPr>
          <a:lstStyle/>
          <a:p>
            <a:pPr marL="285750" indent="-285750">
              <a:buFont typeface="Arial" panose="020B0604020202020204" pitchFamily="34" charset="0"/>
              <a:buChar char="•"/>
            </a:pPr>
            <a:r>
              <a:rPr lang="de-DE" b="1" dirty="0" err="1">
                <a:solidFill>
                  <a:prstClr val="black"/>
                </a:solidFill>
              </a:rPr>
              <a:t>Seroprävalenz</a:t>
            </a:r>
            <a:r>
              <a:rPr lang="de-DE" dirty="0">
                <a:solidFill>
                  <a:prstClr val="black"/>
                </a:solidFill>
              </a:rPr>
              <a:t> in der Bevölkerung KW18-20: </a:t>
            </a:r>
            <a:r>
              <a:rPr lang="de-DE" b="1" dirty="0">
                <a:solidFill>
                  <a:prstClr val="black"/>
                </a:solidFill>
              </a:rPr>
              <a:t>4,8-6,1%</a:t>
            </a:r>
          </a:p>
        </p:txBody>
      </p:sp>
    </p:spTree>
    <p:extLst>
      <p:ext uri="{BB962C8B-B14F-4D97-AF65-F5344CB8AC3E}">
        <p14:creationId xmlns:p14="http://schemas.microsoft.com/office/powerpoint/2010/main" val="2118129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39552" y="1124744"/>
            <a:ext cx="7992888" cy="5472608"/>
          </a:xfrm>
          <a:prstGeom prst="rect">
            <a:avLst/>
          </a:prstGeom>
          <a:noFill/>
        </p:spPr>
        <p:txBody>
          <a:bodyPr>
            <a:noAutofit/>
          </a:bodyPr>
          <a:lstStyle/>
          <a:p>
            <a:pPr marL="0" indent="0">
              <a:buNone/>
            </a:pPr>
            <a:r>
              <a:rPr lang="de-DE" sz="1800" b="1" dirty="0" smtClean="0"/>
              <a:t>Maßnahmen</a:t>
            </a:r>
          </a:p>
          <a:p>
            <a:pPr lvl="0"/>
            <a:r>
              <a:rPr lang="de-DE" sz="1600" dirty="0" smtClean="0">
                <a:solidFill>
                  <a:prstClr val="black"/>
                </a:solidFill>
              </a:rPr>
              <a:t>Physische Distanzierung, möglichst niemand zu sich nach Hause einladen</a:t>
            </a:r>
          </a:p>
          <a:p>
            <a:pPr lvl="0"/>
            <a:r>
              <a:rPr lang="de-DE" sz="1600" dirty="0" smtClean="0">
                <a:solidFill>
                  <a:prstClr val="black"/>
                </a:solidFill>
              </a:rPr>
              <a:t>Homeoffice bevorzugen</a:t>
            </a:r>
          </a:p>
          <a:p>
            <a:pPr lvl="0"/>
            <a:r>
              <a:rPr lang="de-DE" sz="1600" dirty="0" smtClean="0">
                <a:solidFill>
                  <a:prstClr val="black"/>
                </a:solidFill>
              </a:rPr>
              <a:t>Schulen ab Sekundarstufe und Unis seit 18.03. geschlossen</a:t>
            </a:r>
          </a:p>
          <a:p>
            <a:pPr lvl="0"/>
            <a:r>
              <a:rPr lang="de-DE" sz="1600" dirty="0" smtClean="0">
                <a:solidFill>
                  <a:prstClr val="black"/>
                </a:solidFill>
              </a:rPr>
              <a:t>Bars, Restaurants, Cafés müssen dafür sorgen, dass genug Abstand zwischen den Gästen besteht; Bedienung nur an Tischen (nicht an der Bar).</a:t>
            </a:r>
          </a:p>
          <a:p>
            <a:pPr lvl="0"/>
            <a:r>
              <a:rPr lang="de-DE" sz="1600" dirty="0" smtClean="0">
                <a:solidFill>
                  <a:prstClr val="black"/>
                </a:solidFill>
              </a:rPr>
              <a:t>Sobald Symptome auftreten, sollte die Person zu Hause bleiben</a:t>
            </a:r>
          </a:p>
          <a:p>
            <a:pPr lvl="0"/>
            <a:r>
              <a:rPr lang="de-DE" sz="1600" dirty="0" smtClean="0">
                <a:solidFill>
                  <a:prstClr val="black"/>
                </a:solidFill>
              </a:rPr>
              <a:t>Personen über 70 sollten zu Hause bleiben</a:t>
            </a:r>
          </a:p>
          <a:p>
            <a:r>
              <a:rPr lang="de-DE" sz="1600" dirty="0">
                <a:solidFill>
                  <a:prstClr val="black"/>
                </a:solidFill>
              </a:rPr>
              <a:t>Besuchsverbot in Altersheimen</a:t>
            </a:r>
          </a:p>
          <a:p>
            <a:pPr lvl="0"/>
            <a:r>
              <a:rPr lang="de-DE" sz="1600" dirty="0" smtClean="0">
                <a:solidFill>
                  <a:prstClr val="black"/>
                </a:solidFill>
              </a:rPr>
              <a:t>Versammlungsverbot &gt;50 Teilnehmer seit 29.03.</a:t>
            </a:r>
          </a:p>
          <a:p>
            <a:pPr lvl="0"/>
            <a:r>
              <a:rPr lang="de-DE" sz="1600" dirty="0" smtClean="0">
                <a:solidFill>
                  <a:prstClr val="black"/>
                </a:solidFill>
              </a:rPr>
              <a:t>Einreise stark eingeschränkt</a:t>
            </a:r>
          </a:p>
          <a:p>
            <a:pPr lvl="0"/>
            <a:r>
              <a:rPr lang="de-DE" sz="1600" dirty="0" smtClean="0">
                <a:solidFill>
                  <a:prstClr val="black"/>
                </a:solidFill>
              </a:rPr>
              <a:t>Reisen sollten vorerst bis zum 15.07. vermieden werden (In- und Ausland)</a:t>
            </a:r>
          </a:p>
          <a:p>
            <a:pPr lvl="0"/>
            <a:r>
              <a:rPr lang="de-DE" sz="1600" dirty="0">
                <a:solidFill>
                  <a:prstClr val="black"/>
                </a:solidFill>
              </a:rPr>
              <a:t>öffentlicher Personennahverkehr (ÖPNV</a:t>
            </a:r>
            <a:r>
              <a:rPr lang="de-DE" sz="1600" dirty="0" smtClean="0">
                <a:solidFill>
                  <a:prstClr val="black"/>
                </a:solidFill>
              </a:rPr>
              <a:t>) sollte vermieden werden</a:t>
            </a:r>
          </a:p>
          <a:p>
            <a:pPr lvl="0"/>
            <a:endParaRPr lang="de-DE" sz="1600" dirty="0">
              <a:solidFill>
                <a:prstClr val="black"/>
              </a:solidFill>
            </a:endParaRPr>
          </a:p>
          <a:p>
            <a:pPr marL="0" lvl="0" indent="0">
              <a:buNone/>
            </a:pPr>
            <a:r>
              <a:rPr lang="de-DE" sz="1600" b="1" u="sng" dirty="0" smtClean="0">
                <a:solidFill>
                  <a:schemeClr val="accent2">
                    <a:lumMod val="75000"/>
                  </a:schemeClr>
                </a:solidFill>
              </a:rPr>
              <a:t>Unterschied zu DE</a:t>
            </a:r>
            <a:r>
              <a:rPr lang="de-DE" sz="1600" b="1" dirty="0" smtClean="0">
                <a:solidFill>
                  <a:schemeClr val="accent2">
                    <a:lumMod val="75000"/>
                  </a:schemeClr>
                </a:solidFill>
              </a:rPr>
              <a:t>: Gastronomie Bereich, Einzelhandel, </a:t>
            </a:r>
            <a:r>
              <a:rPr lang="de-DE" sz="1600" b="1" dirty="0" err="1" smtClean="0">
                <a:solidFill>
                  <a:schemeClr val="accent2">
                    <a:lumMod val="75000"/>
                  </a:schemeClr>
                </a:solidFill>
              </a:rPr>
              <a:t>KiTas</a:t>
            </a:r>
            <a:r>
              <a:rPr lang="de-DE" sz="1600" b="1" dirty="0" smtClean="0">
                <a:solidFill>
                  <a:schemeClr val="accent2">
                    <a:lumMod val="75000"/>
                  </a:schemeClr>
                </a:solidFill>
              </a:rPr>
              <a:t> und Grundschulen offen geblieben, Gruppensport erlaubt</a:t>
            </a:r>
          </a:p>
          <a:p>
            <a:pPr lvl="1">
              <a:buFont typeface="Symbol"/>
              <a:buChar char="Þ"/>
            </a:pPr>
            <a:r>
              <a:rPr lang="de-DE" sz="1400" b="1" dirty="0" smtClean="0">
                <a:solidFill>
                  <a:schemeClr val="accent2">
                    <a:lumMod val="75000"/>
                  </a:schemeClr>
                </a:solidFill>
              </a:rPr>
              <a:t>Trotzdem sind 25% der Kinder &amp; Lehrer nicht zur Schule gegangen</a:t>
            </a:r>
          </a:p>
          <a:p>
            <a:pPr marL="0" indent="0">
              <a:buNone/>
            </a:pPr>
            <a:endParaRPr lang="de-DE" sz="1800" b="1" dirty="0" smtClean="0"/>
          </a:p>
          <a:p>
            <a:pPr marL="0" indent="0">
              <a:buNone/>
            </a:pPr>
            <a:endParaRPr lang="de-DE" sz="1800" b="1" dirty="0" smtClean="0"/>
          </a:p>
        </p:txBody>
      </p:sp>
      <p:sp>
        <p:nvSpPr>
          <p:cNvPr id="7" name="Titel 4"/>
          <p:cNvSpPr>
            <a:spLocks noGrp="1"/>
          </p:cNvSpPr>
          <p:nvPr>
            <p:ph type="title"/>
          </p:nvPr>
        </p:nvSpPr>
        <p:spPr>
          <a:xfrm>
            <a:off x="457200" y="548680"/>
            <a:ext cx="8092592" cy="369332"/>
          </a:xfrm>
        </p:spPr>
        <p:txBody>
          <a:bodyPr/>
          <a:lstStyle/>
          <a:p>
            <a:r>
              <a:rPr lang="de-DE" sz="2400" dirty="0">
                <a:latin typeface="Scala Sans OT" panose="020B0504030101020104" pitchFamily="34" charset="0"/>
              </a:rPr>
              <a:t>COVID-19/ Schweden - Maßnahmen</a:t>
            </a:r>
            <a:endParaRPr lang="en-GB" sz="2400" dirty="0">
              <a:latin typeface="Scala Sans OT" panose="020B0504030101020104" pitchFamily="34"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10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sz="5400" b="1" dirty="0" err="1" smtClean="0"/>
              <a:t>Epikurven</a:t>
            </a:r>
            <a:endParaRPr lang="de-DE" b="1"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266418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79512" y="3326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defRPr/>
            </a:pPr>
            <a:r>
              <a:rPr lang="de-DE" sz="2400" dirty="0" smtClean="0"/>
              <a:t>Länder mit über 70.000 neuen COVID-19 Fällen in den letzten 7 Tagen</a:t>
            </a:r>
            <a:endParaRPr lang="de-DE" sz="2400" dirty="0"/>
          </a:p>
        </p:txBody>
      </p:sp>
      <p:cxnSp>
        <p:nvCxnSpPr>
          <p:cNvPr id="8" name="Gerade Verbindung 7"/>
          <p:cNvCxnSpPr/>
          <p:nvPr/>
        </p:nvCxnSpPr>
        <p:spPr>
          <a:xfrm>
            <a:off x="0" y="908720"/>
            <a:ext cx="9144000" cy="0"/>
          </a:xfrm>
          <a:prstGeom prst="line">
            <a:avLst/>
          </a:prstGeom>
          <a:noFill/>
          <a:ln w="19050" cap="flat" cmpd="sng" algn="ctr">
            <a:solidFill>
              <a:srgbClr val="006EC7"/>
            </a:solidFill>
            <a:prstDash val="solid"/>
          </a:ln>
          <a:effectLst/>
        </p:spPr>
      </p:cxnSp>
      <p:sp>
        <p:nvSpPr>
          <p:cNvPr id="9" name="Textfeld 8"/>
          <p:cNvSpPr txBox="1"/>
          <p:nvPr/>
        </p:nvSpPr>
        <p:spPr>
          <a:xfrm>
            <a:off x="5903640" y="6550223"/>
            <a:ext cx="3240360" cy="307777"/>
          </a:xfrm>
          <a:prstGeom prst="rect">
            <a:avLst/>
          </a:prstGeom>
          <a:noFill/>
        </p:spPr>
        <p:txBody>
          <a:bodyPr wrap="square" rtlCol="0">
            <a:spAutoFit/>
          </a:bodyPr>
          <a:lstStyle/>
          <a:p>
            <a:pPr algn="r"/>
            <a:r>
              <a:rPr lang="de-DE" sz="1400" i="1" dirty="0" smtClean="0">
                <a:solidFill>
                  <a:prstClr val="black"/>
                </a:solidFill>
              </a:rPr>
              <a:t>Quelle: ECDC, Stand: 18.06.2020</a:t>
            </a:r>
            <a:endParaRPr lang="de-DE" sz="1400" i="1" dirty="0">
              <a:solidFill>
                <a:prstClr val="black"/>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5"/>
          <a:stretch/>
        </p:blipFill>
        <p:spPr bwMode="auto">
          <a:xfrm>
            <a:off x="596956" y="1016966"/>
            <a:ext cx="7950088" cy="552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365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Bildschirmpräsentation (4:3)</PresentationFormat>
  <Paragraphs>251</Paragraphs>
  <Slides>11</Slides>
  <Notes>10</Notes>
  <HiddenSlides>0</HiddenSlides>
  <MMClips>0</MMClips>
  <ScaleCrop>false</ScaleCrop>
  <HeadingPairs>
    <vt:vector size="4" baseType="variant">
      <vt:variant>
        <vt:lpstr>Design</vt:lpstr>
      </vt:variant>
      <vt:variant>
        <vt:i4>3</vt:i4>
      </vt:variant>
      <vt:variant>
        <vt:lpstr>Folientitel</vt:lpstr>
      </vt:variant>
      <vt:variant>
        <vt:i4>11</vt:i4>
      </vt:variant>
    </vt:vector>
  </HeadingPairs>
  <TitlesOfParts>
    <vt:vector size="14" baseType="lpstr">
      <vt:lpstr>Office-Design</vt:lpstr>
      <vt:lpstr>Larissa</vt:lpstr>
      <vt:lpstr>1_Larissa</vt:lpstr>
      <vt:lpstr>PowerPoint-Präsentation</vt:lpstr>
      <vt:lpstr>PowerPoint-Präsentation</vt:lpstr>
      <vt:lpstr>COVID-19/ USA</vt:lpstr>
      <vt:lpstr>COVID-19/ USA</vt:lpstr>
      <vt:lpstr>COVID-19/ Schweden</vt:lpstr>
      <vt:lpstr>COVID-19/ Schweden – Testung</vt:lpstr>
      <vt:lpstr>COVID-19/ Schweden - Maßnahmen</vt:lpstr>
      <vt:lpstr>Epikurven</vt:lpstr>
      <vt:lpstr>PowerPoint-Präsentation</vt:lpstr>
      <vt:lpstr>PowerPoint-Präsentation</vt:lpstr>
      <vt:lpstr>PowerPoint-Präsentation</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Frankreich</dc:title>
  <dc:creator>Karo, Basel</dc:creator>
  <cp:lastModifiedBy>Karo, Basel</cp:lastModifiedBy>
  <cp:revision>170</cp:revision>
  <dcterms:created xsi:type="dcterms:W3CDTF">2020-03-17T14:32:40Z</dcterms:created>
  <dcterms:modified xsi:type="dcterms:W3CDTF">2020-06-19T08:13:36Z</dcterms:modified>
</cp:coreProperties>
</file>