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27" r:id="rId2"/>
    <p:sldId id="642" r:id="rId3"/>
    <p:sldId id="671" r:id="rId4"/>
    <p:sldId id="643" r:id="rId5"/>
    <p:sldId id="657" r:id="rId6"/>
    <p:sldId id="684" r:id="rId7"/>
    <p:sldId id="570" r:id="rId8"/>
    <p:sldId id="665" r:id="rId9"/>
    <p:sldId id="568" r:id="rId10"/>
    <p:sldId id="677" r:id="rId11"/>
    <p:sldId id="678" r:id="rId12"/>
    <p:sldId id="679" r:id="rId13"/>
    <p:sldId id="683" r:id="rId14"/>
    <p:sldId id="685" r:id="rId15"/>
    <p:sldId id="686" r:id="rId16"/>
    <p:sldId id="672" r:id="rId17"/>
    <p:sldId id="658" r:id="rId18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D0D8E8"/>
    <a:srgbClr val="367BB8"/>
    <a:srgbClr val="FFFFCC"/>
    <a:srgbClr val="FFCC99"/>
    <a:srgbClr val="4D8AD2"/>
    <a:srgbClr val="66A8DD"/>
    <a:srgbClr val="006EC7"/>
    <a:srgbClr val="E9EDF4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8" autoAdjust="0"/>
    <p:restoredTop sz="85510" autoAdjust="0"/>
  </p:normalViewPr>
  <p:slideViewPr>
    <p:cSldViewPr snapToGrid="0" snapToObjects="1">
      <p:cViewPr>
        <p:scale>
          <a:sx n="90" d="100"/>
          <a:sy n="90" d="100"/>
        </p:scale>
        <p:origin x="-2316" y="-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1152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19.06.2020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19.06.2020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43">
              <a:defRPr/>
            </a:pPr>
            <a:r>
              <a:rPr lang="de-DE" dirty="0" smtClean="0"/>
              <a:t>Extra Folie nur Mittwochs</a:t>
            </a:r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Tabellenblatt:</a:t>
            </a:r>
            <a:r>
              <a:rPr lang="de-DE" baseline="0" dirty="0" smtClean="0"/>
              <a:t> Expo Meldewoche</a:t>
            </a:r>
            <a:endParaRPr lang="de-DE" dirty="0" smtClean="0"/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----------</a:t>
            </a:r>
          </a:p>
          <a:p>
            <a:pPr defTabSz="457843">
              <a:defRPr/>
            </a:pPr>
            <a:r>
              <a:rPr lang="de-DE" dirty="0" smtClean="0"/>
              <a:t>Datenquelle: Covid19_Liste, Datenblätter: Expositionsort 		</a:t>
            </a:r>
            <a:r>
              <a:rPr lang="de-DE" baseline="0" dirty="0" smtClean="0"/>
              <a:t>- Wichtig: vor der nächsten Filterung den vorherigen Filter entfernen! </a:t>
            </a:r>
            <a:endParaRPr lang="de-DE" dirty="0" smtClean="0"/>
          </a:p>
          <a:p>
            <a:pPr defTabSz="457843">
              <a:defRPr/>
            </a:pPr>
            <a:r>
              <a:rPr lang="de-DE" baseline="0" dirty="0" smtClean="0"/>
              <a:t>Expositionsland: 1. </a:t>
            </a:r>
            <a:r>
              <a:rPr lang="de-DE" dirty="0" smtClean="0"/>
              <a:t>Ebene (ohne Deutschland)</a:t>
            </a:r>
          </a:p>
          <a:p>
            <a:pPr defTabSz="457843">
              <a:defRPr/>
            </a:pPr>
            <a:r>
              <a:rPr lang="de-DE" baseline="0" dirty="0" smtClean="0"/>
              <a:t>Häufig genannte Regionen: 2. </a:t>
            </a:r>
            <a:r>
              <a:rPr lang="de-DE" dirty="0" smtClean="0"/>
              <a:t>Ebene; nach Land filtern</a:t>
            </a:r>
            <a:endParaRPr lang="de-DE" dirty="0"/>
          </a:p>
          <a:p>
            <a:pPr defTabSz="457843">
              <a:defRPr/>
            </a:pPr>
            <a:endParaRPr lang="de-DE" dirty="0"/>
          </a:p>
          <a:p>
            <a:pPr defTabSz="457843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Am Freitag </a:t>
            </a:r>
            <a:r>
              <a:rPr lang="de-DE" dirty="0" err="1" smtClean="0"/>
              <a:t>akutalisieren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391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897" indent="-228897" defTabSz="457792">
              <a:buFontTx/>
              <a:buAutoNum type="arabicPeriod"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Extra Folie nur Dienstags#</a:t>
            </a:r>
          </a:p>
          <a:p>
            <a:r>
              <a:rPr lang="de-DE" dirty="0" smtClean="0"/>
              <a:t>Datei </a:t>
            </a:r>
            <a:r>
              <a:rPr lang="de-DE" smtClean="0"/>
              <a:t>Wochenvergleich_Datum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190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„NC_AGsges_Range7_ma4.emf“ </a:t>
            </a:r>
          </a:p>
          <a:p>
            <a:r>
              <a:rPr lang="de-DE" sz="1200" u="sng" strike="sng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S:\Projekte\RKI_nCoV-Lage\2.Themen\2.1.Epidemiologie\Nowcasting\Do-Files\pics\Surveillance\</a:t>
            </a:r>
          </a:p>
          <a:p>
            <a:r>
              <a:rPr lang="de-DE" dirty="0" smtClean="0"/>
              <a:t>S:\Projekte\RKI_nCoV-Lage\3.Kommunikation\3.7.Lageberichte\2020-05-13\Nowcast</a:t>
            </a:r>
          </a:p>
          <a:p>
            <a:r>
              <a:rPr lang="de-DE" dirty="0" smtClean="0"/>
              <a:t>Aus </a:t>
            </a:r>
            <a:r>
              <a:rPr lang="de-DE" dirty="0" err="1" smtClean="0"/>
              <a:t>Nowcasting</a:t>
            </a:r>
            <a:r>
              <a:rPr lang="de-DE" baseline="0" dirty="0" smtClean="0"/>
              <a:t> Bericht für Bundesländer kopieren (Nowcasting_BL.docx)</a:t>
            </a:r>
            <a:endParaRPr lang="de-DE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4780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Datei </a:t>
            </a:r>
            <a:r>
              <a:rPr lang="de-DE" dirty="0" err="1" smtClean="0"/>
              <a:t>Fallzahlen_kumulativ_Datum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0430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Datei </a:t>
            </a:r>
            <a:r>
              <a:rPr lang="de-DE" smtClean="0"/>
              <a:t>Zahlen_kumulativ_Datum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011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Nur Mittwochs!</a:t>
            </a:r>
          </a:p>
          <a:p>
            <a:r>
              <a:rPr lang="de-DE" dirty="0" smtClean="0"/>
              <a:t>Ordner Karten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6384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43">
              <a:defRPr/>
            </a:pPr>
            <a:r>
              <a:rPr lang="de-DE" dirty="0" smtClean="0"/>
              <a:t>Extra Folie nur Dienstags</a:t>
            </a:r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Quelle: Ordner des aktuellen Lageberichts S:\Projekte\RKI_nCoV-Lage\3.Kommunikation\3.7.Lageberichte</a:t>
            </a:r>
          </a:p>
          <a:p>
            <a:pPr defTabSz="457843">
              <a:defRPr/>
            </a:pPr>
            <a:r>
              <a:rPr lang="de-DE" dirty="0" smtClean="0"/>
              <a:t>Reiter AG10-Meldewoche</a:t>
            </a:r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Anzahl Gesamtfälle mit Angaben</a:t>
            </a:r>
            <a:r>
              <a:rPr lang="de-DE" baseline="0" dirty="0" smtClean="0"/>
              <a:t> = S</a:t>
            </a:r>
            <a:r>
              <a:rPr lang="de-DE" dirty="0" smtClean="0"/>
              <a:t>umme aus den Fallzahlen der dargestellten Meldewochen summieren</a:t>
            </a:r>
            <a:r>
              <a:rPr lang="de-DE" baseline="0" dirty="0" smtClean="0"/>
              <a:t> (ohne unbekannt)</a:t>
            </a:r>
            <a:endParaRPr lang="de-DE" dirty="0" smtClean="0"/>
          </a:p>
          <a:p>
            <a:pPr defTabSz="457843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Extra Folie nur Mittwochs</a:t>
            </a:r>
          </a:p>
          <a:p>
            <a:endParaRPr lang="de-DE" dirty="0" smtClean="0"/>
          </a:p>
          <a:p>
            <a:r>
              <a:rPr lang="de-DE" dirty="0" smtClean="0"/>
              <a:t>Tabellenblatt Einrichtungen</a:t>
            </a:r>
            <a:r>
              <a:rPr lang="de-DE" baseline="0" dirty="0" smtClean="0"/>
              <a:t> Graphik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4838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19.06.2020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19.06.2020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19.06.2020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19.06.2020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19.06.2020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=""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>
          <a:xfrm>
            <a:off x="597387" y="6622713"/>
            <a:ext cx="1860421" cy="195750"/>
          </a:xfrm>
        </p:spPr>
        <p:txBody>
          <a:bodyPr/>
          <a:lstStyle/>
          <a:p>
            <a:r>
              <a:rPr lang="de-DE" smtClean="0"/>
              <a:t>19.06.2020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439" y="597446"/>
            <a:ext cx="8670471" cy="1292662"/>
          </a:xfrm>
          <a:solidFill>
            <a:srgbClr val="045AA6"/>
          </a:solidFill>
        </p:spPr>
        <p:txBody>
          <a:bodyPr/>
          <a:lstStyle/>
          <a:p>
            <a:r>
              <a:rPr lang="de-DE" sz="2800" dirty="0" smtClean="0">
                <a:solidFill>
                  <a:schemeClr val="bg1"/>
                </a:solidFill>
              </a:rPr>
              <a:t>COVID-19: 		Lage National, 19.06.2020</a:t>
            </a:r>
            <a:br>
              <a:rPr lang="de-DE" sz="2800" dirty="0" smtClean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/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 smtClean="0">
                <a:solidFill>
                  <a:schemeClr val="bg1"/>
                </a:solidFill>
              </a:rPr>
              <a:t>Informationen für den Krisenstab</a:t>
            </a:r>
            <a:endParaRPr lang="de-DE" sz="28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910315"/>
              </p:ext>
            </p:extLst>
          </p:nvPr>
        </p:nvGraphicFramePr>
        <p:xfrm>
          <a:off x="217439" y="2004786"/>
          <a:ext cx="8659861" cy="2646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238"/>
                <a:gridCol w="1308633"/>
                <a:gridCol w="1417559"/>
                <a:gridCol w="1621027"/>
                <a:gridCol w="2247404"/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Änderung zum Vortag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Inzidenz 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(Fälle/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100.000 </a:t>
                      </a:r>
                      <a:r>
                        <a:rPr lang="de-DE" sz="1800" b="1" dirty="0" err="1" smtClean="0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19.06.2020</a:t>
                      </a:r>
                    </a:p>
                    <a:p>
                      <a:pPr algn="l"/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Bestätigte 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188.534</a:t>
                      </a:r>
                      <a:endParaRPr lang="de-DE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+770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+0,41%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227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8.872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+16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+0,18%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10,7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Anteil 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4,7%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Genesene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ca. </a:t>
                      </a: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174.400 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203258"/>
              </p:ext>
            </p:extLst>
          </p:nvPr>
        </p:nvGraphicFramePr>
        <p:xfrm>
          <a:off x="265066" y="4824186"/>
          <a:ext cx="3087734" cy="1519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456"/>
                <a:gridCol w="630134"/>
                <a:gridCol w="1463144"/>
              </a:tblGrid>
              <a:tr h="673099"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DIVI</a:t>
                      </a:r>
                    </a:p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  <a:p>
                      <a:pPr algn="l"/>
                      <a:r>
                        <a:rPr lang="de-DE" sz="1200" b="1" dirty="0" smtClean="0">
                          <a:solidFill>
                            <a:schemeClr val="bg1"/>
                          </a:solidFill>
                        </a:rPr>
                        <a:t>18.06.2020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Änderung </a:t>
                      </a:r>
                    </a:p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zum Vortag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Aktuell ITS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-10</a:t>
                      </a:r>
                    </a:p>
                  </a:txBody>
                  <a:tcPr anchor="ctr"/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       Beatmet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-12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Inhaltsplatzhalter 1"/>
          <p:cNvSpPr>
            <a:spLocks noGrp="1"/>
          </p:cNvSpPr>
          <p:nvPr>
            <p:ph sz="quarter" idx="13"/>
          </p:nvPr>
        </p:nvSpPr>
        <p:spPr>
          <a:xfrm>
            <a:off x="3885079" y="4076701"/>
            <a:ext cx="4782672" cy="236219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de-DE" sz="1600" b="1" dirty="0"/>
              <a:t>Schätzung der Reproduktionszahl (R)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1200" b="1" dirty="0"/>
              <a:t>(aus dem Lagebericht vom </a:t>
            </a:r>
            <a:r>
              <a:rPr lang="de-DE" sz="1200" b="1" dirty="0" smtClean="0"/>
              <a:t>18.06.2020</a:t>
            </a:r>
            <a:r>
              <a:rPr lang="de-DE" sz="1200" b="1" dirty="0"/>
              <a:t>)</a:t>
            </a:r>
          </a:p>
          <a:p>
            <a:r>
              <a:rPr lang="de-DE" sz="1200" b="1" dirty="0" smtClean="0">
                <a:solidFill>
                  <a:srgbClr val="045AA6"/>
                </a:solidFill>
              </a:rPr>
              <a:t>Schätzung der Reproduktionszahl (R): 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200" b="1" dirty="0" smtClean="0">
                <a:solidFill>
                  <a:srgbClr val="045AA6"/>
                </a:solidFill>
              </a:rPr>
              <a:t>18.06.2020</a:t>
            </a:r>
            <a:r>
              <a:rPr lang="de-DE" sz="1200" b="1" dirty="0">
                <a:solidFill>
                  <a:srgbClr val="045AA6"/>
                </a:solidFill>
              </a:rPr>
              <a:t>: 	</a:t>
            </a:r>
            <a:r>
              <a:rPr lang="de-DE" sz="1200" b="1" dirty="0" smtClean="0">
                <a:solidFill>
                  <a:srgbClr val="045AA6"/>
                </a:solidFill>
              </a:rPr>
              <a:t>0,86  </a:t>
            </a:r>
            <a:r>
              <a:rPr lang="de-DE" sz="1200" b="1" dirty="0">
                <a:solidFill>
                  <a:srgbClr val="045AA6"/>
                </a:solidFill>
              </a:rPr>
              <a:t>(95%-Prädiktionsintervall: </a:t>
            </a:r>
            <a:r>
              <a:rPr lang="de-DE" sz="1200" b="1" dirty="0" smtClean="0">
                <a:solidFill>
                  <a:srgbClr val="045AA6"/>
                </a:solidFill>
              </a:rPr>
              <a:t>0,68–1,06)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200" b="1" dirty="0" smtClean="0">
                <a:solidFill>
                  <a:srgbClr val="FF0000"/>
                </a:solidFill>
              </a:rPr>
              <a:t>19.06.2020</a:t>
            </a:r>
            <a:r>
              <a:rPr lang="de-DE" sz="1200" b="1" dirty="0">
                <a:solidFill>
                  <a:srgbClr val="FF0000"/>
                </a:solidFill>
              </a:rPr>
              <a:t>: 	</a:t>
            </a:r>
            <a:r>
              <a:rPr lang="de-DE" sz="1200" b="1" dirty="0" smtClean="0">
                <a:solidFill>
                  <a:srgbClr val="FF0000"/>
                </a:solidFill>
              </a:rPr>
              <a:t>1,06 </a:t>
            </a:r>
            <a:r>
              <a:rPr lang="de-DE" sz="1200" b="1" dirty="0">
                <a:solidFill>
                  <a:srgbClr val="FF0000"/>
                </a:solidFill>
              </a:rPr>
              <a:t>(95%-Prädiktionsintervall: </a:t>
            </a:r>
            <a:r>
              <a:rPr lang="de-DE" sz="1200" b="1" dirty="0" smtClean="0">
                <a:solidFill>
                  <a:srgbClr val="FF0000"/>
                </a:solidFill>
              </a:rPr>
              <a:t>0,87 – 1,30) </a:t>
            </a:r>
            <a:endParaRPr lang="de-DE" sz="1200" b="1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de-DE" sz="1200" b="1" dirty="0" smtClean="0">
                <a:solidFill>
                  <a:srgbClr val="045AA6"/>
                </a:solidFill>
              </a:rPr>
              <a:t>Schätzung eines stabileren R (7-Tage-R):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200" b="1" dirty="0" smtClean="0">
                <a:solidFill>
                  <a:srgbClr val="045AA6"/>
                </a:solidFill>
              </a:rPr>
              <a:t>18.06.2020</a:t>
            </a:r>
            <a:r>
              <a:rPr lang="de-DE" sz="1200" b="1" dirty="0">
                <a:solidFill>
                  <a:srgbClr val="045AA6"/>
                </a:solidFill>
              </a:rPr>
              <a:t>: 	</a:t>
            </a:r>
            <a:r>
              <a:rPr lang="de-DE" sz="1200" b="1" dirty="0" smtClean="0">
                <a:solidFill>
                  <a:srgbClr val="045AA6"/>
                </a:solidFill>
              </a:rPr>
              <a:t>1,00  </a:t>
            </a:r>
            <a:r>
              <a:rPr lang="de-DE" sz="1200" b="1" dirty="0">
                <a:solidFill>
                  <a:srgbClr val="045AA6"/>
                </a:solidFill>
              </a:rPr>
              <a:t>(95%-Prädiktionsintervall: </a:t>
            </a:r>
            <a:r>
              <a:rPr lang="de-DE" sz="1200" b="1" dirty="0" smtClean="0">
                <a:solidFill>
                  <a:srgbClr val="045AA6"/>
                </a:solidFill>
              </a:rPr>
              <a:t>0,90 –</a:t>
            </a:r>
            <a:r>
              <a:rPr lang="de-DE" sz="1200" b="1" dirty="0">
                <a:solidFill>
                  <a:srgbClr val="045AA6"/>
                </a:solidFill>
              </a:rPr>
              <a:t>1</a:t>
            </a:r>
            <a:r>
              <a:rPr lang="de-DE" sz="1200" b="1" dirty="0" smtClean="0">
                <a:solidFill>
                  <a:srgbClr val="045AA6"/>
                </a:solidFill>
              </a:rPr>
              <a:t>,10)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200" b="1" dirty="0" smtClean="0">
                <a:solidFill>
                  <a:srgbClr val="FF0000"/>
                </a:solidFill>
              </a:rPr>
              <a:t>19.06.2020</a:t>
            </a:r>
            <a:r>
              <a:rPr lang="de-DE" sz="1200" b="1" dirty="0">
                <a:solidFill>
                  <a:srgbClr val="FF0000"/>
                </a:solidFill>
              </a:rPr>
              <a:t>:   	</a:t>
            </a:r>
            <a:r>
              <a:rPr lang="de-DE" sz="1200" b="1" dirty="0" smtClean="0">
                <a:solidFill>
                  <a:srgbClr val="FF0000"/>
                </a:solidFill>
              </a:rPr>
              <a:t>1,17 </a:t>
            </a:r>
            <a:r>
              <a:rPr lang="de-DE" sz="1200" b="1" dirty="0">
                <a:solidFill>
                  <a:srgbClr val="FF0000"/>
                </a:solidFill>
              </a:rPr>
              <a:t>(95%-Prädiktionsintervall: </a:t>
            </a:r>
            <a:r>
              <a:rPr lang="de-DE" sz="1200" b="1" dirty="0" smtClean="0">
                <a:solidFill>
                  <a:srgbClr val="FF0000"/>
                </a:solidFill>
              </a:rPr>
              <a:t>1,02 – 1,34) </a:t>
            </a:r>
            <a:endParaRPr lang="de-DE" sz="1600" dirty="0" smtClean="0"/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endParaRPr lang="de-DE" sz="1600" dirty="0"/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19.06.2020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6" y="195532"/>
            <a:ext cx="6966292" cy="492443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Altersverteilung nach Meldewoche: Gesamtfälle </a:t>
            </a:r>
            <a:br>
              <a:rPr lang="de-DE" sz="2000" dirty="0" smtClean="0">
                <a:solidFill>
                  <a:schemeClr val="bg1"/>
                </a:solidFill>
              </a:rPr>
            </a:br>
            <a:r>
              <a:rPr lang="de-DE" sz="1200" dirty="0" smtClean="0">
                <a:solidFill>
                  <a:schemeClr val="bg1"/>
                </a:solidFill>
              </a:rPr>
              <a:t>(</a:t>
            </a:r>
            <a:r>
              <a:rPr lang="de-DE" sz="1200" dirty="0">
                <a:solidFill>
                  <a:schemeClr val="bg1"/>
                </a:solidFill>
              </a:rPr>
              <a:t>Datenstand: </a:t>
            </a:r>
            <a:r>
              <a:rPr lang="de-DE" sz="1200" dirty="0" smtClean="0">
                <a:solidFill>
                  <a:schemeClr val="bg1"/>
                </a:solidFill>
              </a:rPr>
              <a:t>16.06.2020. </a:t>
            </a:r>
            <a:r>
              <a:rPr lang="de-DE" sz="1200" dirty="0">
                <a:solidFill>
                  <a:schemeClr val="bg1"/>
                </a:solidFill>
              </a:rPr>
              <a:t>00:00)</a:t>
            </a: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186683"/>
              </p:ext>
            </p:extLst>
          </p:nvPr>
        </p:nvGraphicFramePr>
        <p:xfrm>
          <a:off x="236766" y="884275"/>
          <a:ext cx="4827217" cy="304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77914"/>
                <a:gridCol w="1649303"/>
              </a:tblGrid>
              <a:tr h="24035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Anzahl Gesamtfälle m. Angaben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186.439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10"/>
          <a:stretch/>
        </p:blipFill>
        <p:spPr bwMode="auto">
          <a:xfrm>
            <a:off x="44790" y="2716554"/>
            <a:ext cx="4327186" cy="3873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685" y="1524000"/>
            <a:ext cx="5677890" cy="3966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58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19.06.2020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68712" y="232370"/>
            <a:ext cx="7075038" cy="615553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Übermittelte Fälle nach Tätigkeit oder Betreuung in Einrichtungen nach Meldewoche; </a:t>
            </a:r>
            <a:r>
              <a:rPr lang="de-DE" sz="1400" dirty="0">
                <a:solidFill>
                  <a:schemeClr val="bg1"/>
                </a:solidFill>
              </a:rPr>
              <a:t>(Datenstand: </a:t>
            </a:r>
            <a:r>
              <a:rPr lang="de-DE" sz="1400" dirty="0" smtClean="0">
                <a:solidFill>
                  <a:schemeClr val="bg1"/>
                </a:solidFill>
              </a:rPr>
              <a:t>10.06.2020. 00:00) </a:t>
            </a: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499" y="3736532"/>
            <a:ext cx="5069462" cy="3108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92" y="865526"/>
            <a:ext cx="4449420" cy="362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26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762" y="445046"/>
            <a:ext cx="6667500" cy="523220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Übermittelte COVID-19-Fälle nach Expositionsort </a:t>
            </a:r>
            <a:br>
              <a:rPr lang="de-DE" sz="2000" dirty="0" smtClean="0">
                <a:solidFill>
                  <a:schemeClr val="bg1"/>
                </a:solidFill>
              </a:rPr>
            </a:br>
            <a:r>
              <a:rPr lang="de-DE" sz="1400" dirty="0" smtClean="0">
                <a:solidFill>
                  <a:schemeClr val="bg1"/>
                </a:solidFill>
              </a:rPr>
              <a:t>(Datenstand: 16.06.2020, 0:00 Uhr)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19.06.2020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85" y="3222051"/>
            <a:ext cx="4396897" cy="3564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0664"/>
            <a:ext cx="4698331" cy="3822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33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19.06.2020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1072" y="503309"/>
            <a:ext cx="7088403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Aktuelle Ausbrüche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41072" y="811086"/>
            <a:ext cx="857430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u="sng" dirty="0" smtClean="0"/>
              <a:t>Göttingen, </a:t>
            </a:r>
            <a:r>
              <a:rPr lang="de-DE" sz="1400" b="1" u="sng" dirty="0">
                <a:solidFill>
                  <a:srgbClr val="FF0000"/>
                </a:solidFill>
              </a:rPr>
              <a:t>Status </a:t>
            </a:r>
            <a:r>
              <a:rPr lang="de-DE" sz="1400" b="1" u="sng" dirty="0" smtClean="0">
                <a:solidFill>
                  <a:srgbClr val="FF0000"/>
                </a:solidFill>
              </a:rPr>
              <a:t>19.06</a:t>
            </a:r>
            <a:r>
              <a:rPr lang="de-DE" sz="1400" b="1" u="sng" dirty="0">
                <a:solidFill>
                  <a:srgbClr val="FF0000"/>
                </a:solidFill>
              </a:rPr>
              <a:t>. </a:t>
            </a:r>
            <a:r>
              <a:rPr lang="de-DE" sz="1400" b="1" u="sng" dirty="0" smtClean="0">
                <a:solidFill>
                  <a:srgbClr val="FF0000"/>
                </a:solidFill>
              </a:rPr>
              <a:t>2020</a:t>
            </a:r>
            <a:endParaRPr lang="de-DE" sz="1400" dirty="0" smtClean="0"/>
          </a:p>
          <a:p>
            <a:r>
              <a:rPr lang="de-DE" sz="1400" dirty="0" smtClean="0"/>
              <a:t>RKI Team (2 Personen + 2 CS) seit Montag 15.06. in Göttingen zur Unterstützung/Amtshilfe</a:t>
            </a:r>
          </a:p>
          <a:p>
            <a:r>
              <a:rPr lang="de-DE" sz="1400" b="1" u="sng" dirty="0" smtClean="0">
                <a:solidFill>
                  <a:srgbClr val="FF0000"/>
                </a:solidFill>
              </a:rPr>
              <a:t>15.06.: </a:t>
            </a:r>
            <a:r>
              <a:rPr lang="de-DE" sz="1400" dirty="0" smtClean="0"/>
              <a:t>verpflichtende Testung der Bewohner </a:t>
            </a:r>
            <a:r>
              <a:rPr lang="de-DE" sz="1400" u="sng" dirty="0" smtClean="0"/>
              <a:t>Haus </a:t>
            </a:r>
            <a:r>
              <a:rPr lang="de-DE" sz="1400" u="sng" dirty="0" err="1"/>
              <a:t>Groner</a:t>
            </a:r>
            <a:r>
              <a:rPr lang="de-DE" sz="1400" u="sng" dirty="0"/>
              <a:t> Str. </a:t>
            </a:r>
            <a:r>
              <a:rPr lang="de-DE" sz="1400" u="sng" dirty="0" smtClean="0"/>
              <a:t>9/9a</a:t>
            </a:r>
            <a:r>
              <a:rPr lang="de-DE" sz="1400" dirty="0" smtClean="0"/>
              <a:t>, </a:t>
            </a:r>
            <a:r>
              <a:rPr lang="de-DE" sz="1400" dirty="0"/>
              <a:t>r</a:t>
            </a:r>
            <a:r>
              <a:rPr lang="de-DE" sz="1400" dirty="0" smtClean="0"/>
              <a:t>egistriert </a:t>
            </a:r>
            <a:r>
              <a:rPr lang="de-DE" sz="1400" dirty="0"/>
              <a:t>sind 765 </a:t>
            </a:r>
            <a:r>
              <a:rPr lang="de-DE" sz="1400" dirty="0" smtClean="0"/>
              <a:t>Personen, ca. 530 am ersten Tag getestet; </a:t>
            </a:r>
            <a:r>
              <a:rPr lang="de-DE" sz="1400" dirty="0"/>
              <a:t>keine Befragungen durchgeführt, </a:t>
            </a:r>
            <a:r>
              <a:rPr lang="de-DE" sz="1400" dirty="0" smtClean="0"/>
              <a:t>nur </a:t>
            </a:r>
            <a:r>
              <a:rPr lang="de-DE" sz="1400" dirty="0"/>
              <a:t>Kontaktdaten erfasst</a:t>
            </a:r>
            <a:endParaRPr lang="de-DE" sz="1400" dirty="0" smtClean="0"/>
          </a:p>
          <a:p>
            <a:r>
              <a:rPr lang="de-DE" sz="1400" dirty="0" smtClean="0"/>
              <a:t>Bisher 102 Infizierte; alle </a:t>
            </a:r>
            <a:r>
              <a:rPr lang="de-DE" sz="1400" dirty="0"/>
              <a:t>Bewohner des </a:t>
            </a:r>
            <a:r>
              <a:rPr lang="de-DE" sz="1400" dirty="0" smtClean="0"/>
              <a:t>Gebäudekomplexes unter Quarantäne bis zum 25. Juni. </a:t>
            </a:r>
          </a:p>
          <a:p>
            <a:r>
              <a:rPr lang="de-DE" sz="1400" dirty="0" smtClean="0"/>
              <a:t>2 </a:t>
            </a:r>
            <a:r>
              <a:rPr lang="de-DE" sz="1400" dirty="0" err="1"/>
              <a:t>SprachmittlerInnen</a:t>
            </a:r>
            <a:r>
              <a:rPr lang="de-DE" sz="1400" dirty="0"/>
              <a:t> (1 für Testung, 1 für Datenschutzeinwilligung</a:t>
            </a:r>
            <a:r>
              <a:rPr lang="de-DE" sz="1400" dirty="0" smtClean="0"/>
              <a:t>), die </a:t>
            </a:r>
            <a:r>
              <a:rPr lang="de-DE" sz="1400" dirty="0"/>
              <a:t>Verständigung war teilweise schwierig, es hätte mehr Sprachmittlung geben müssen, auch weitere Sprachen (polnisch). </a:t>
            </a:r>
            <a:r>
              <a:rPr lang="de-DE" sz="1400" dirty="0" smtClean="0"/>
              <a:t> </a:t>
            </a:r>
          </a:p>
          <a:p>
            <a:r>
              <a:rPr lang="de-DE" sz="1400" dirty="0"/>
              <a:t>Testungen finden in Hannover  im LAVES </a:t>
            </a:r>
            <a:r>
              <a:rPr lang="de-DE" sz="1400" dirty="0" smtClean="0"/>
              <a:t>statt</a:t>
            </a:r>
          </a:p>
          <a:p>
            <a:r>
              <a:rPr lang="de-DE" sz="1400" dirty="0"/>
              <a:t>Schulen und Kitas wurden zunächst erfragt, dann aber im Laufe des Vormittags aus Kapazitätsgründen </a:t>
            </a:r>
            <a:r>
              <a:rPr lang="de-DE" sz="1400" dirty="0" smtClean="0"/>
              <a:t>eingestellt</a:t>
            </a:r>
          </a:p>
          <a:p>
            <a:r>
              <a:rPr lang="de-DE" sz="1400" dirty="0" smtClean="0"/>
              <a:t>CS haben </a:t>
            </a:r>
            <a:r>
              <a:rPr lang="de-DE" sz="1400" dirty="0"/>
              <a:t>Einwilligungserklärung für die wiss. Analysen der Uniklinik </a:t>
            </a:r>
            <a:r>
              <a:rPr lang="de-DE" sz="1400" dirty="0" smtClean="0"/>
              <a:t>eingeholt</a:t>
            </a:r>
          </a:p>
          <a:p>
            <a:endParaRPr lang="de-DE" sz="1400" u="sng" dirty="0" smtClean="0"/>
          </a:p>
          <a:p>
            <a:r>
              <a:rPr lang="de-DE" sz="1400" u="sng" dirty="0" smtClean="0"/>
              <a:t>Wohnkomplex </a:t>
            </a:r>
            <a:r>
              <a:rPr lang="de-DE" sz="1400" u="sng" dirty="0" smtClean="0"/>
              <a:t>Iduna-Zentrum</a:t>
            </a:r>
            <a:endParaRPr lang="de-DE" sz="1400" u="sng" dirty="0" smtClean="0"/>
          </a:p>
          <a:p>
            <a:r>
              <a:rPr lang="de-DE" sz="1400" dirty="0" smtClean="0"/>
              <a:t>Präsentation; </a:t>
            </a:r>
            <a:r>
              <a:rPr lang="de-DE" sz="1400" dirty="0"/>
              <a:t>Grafische Auswertungen der ersten 74 Fälle (von etwa 175) plus Kontaktpersonen wurden gezeigt (Demografie, Hospitalisierung und Netzwerkanalysen).</a:t>
            </a:r>
          </a:p>
          <a:p>
            <a:r>
              <a:rPr lang="de-DE" sz="1400" dirty="0"/>
              <a:t>Die ursprünglich geplanten Schul- und Kitatestungen sind verschoben worden (Unklar auf wann</a:t>
            </a:r>
            <a:r>
              <a:rPr lang="de-DE" sz="1400" dirty="0" smtClean="0"/>
              <a:t>)</a:t>
            </a:r>
          </a:p>
          <a:p>
            <a:r>
              <a:rPr lang="de-DE" sz="1400" dirty="0" smtClean="0"/>
              <a:t>Einsicht </a:t>
            </a:r>
            <a:r>
              <a:rPr lang="de-DE" sz="1400" dirty="0"/>
              <a:t>in die Rohdaten aus den Ermittlungen des </a:t>
            </a:r>
            <a:r>
              <a:rPr lang="de-DE" sz="1400" dirty="0" smtClean="0"/>
              <a:t>GAs erhalten, die </a:t>
            </a:r>
            <a:r>
              <a:rPr lang="de-DE" sz="1400" dirty="0"/>
              <a:t>33 Kinderfälle aus diesen Testungen, die in Schulen und 1 Kita waren, sollen am Wochenende erneut getestet werden. </a:t>
            </a:r>
          </a:p>
          <a:p>
            <a:endParaRPr lang="de-DE" sz="1400" b="1" u="sng" dirty="0" smtClean="0">
              <a:solidFill>
                <a:srgbClr val="FF0000"/>
              </a:solidFill>
            </a:endParaRPr>
          </a:p>
          <a:p>
            <a:r>
              <a:rPr lang="de-DE" sz="1400" b="1" u="sng" dirty="0" smtClean="0">
                <a:solidFill>
                  <a:srgbClr val="FF0000"/>
                </a:solidFill>
              </a:rPr>
              <a:t>16.05.:  </a:t>
            </a:r>
            <a:r>
              <a:rPr lang="de-DE" sz="1400" dirty="0" smtClean="0"/>
              <a:t>zweite </a:t>
            </a:r>
            <a:r>
              <a:rPr lang="de-DE" sz="1400" dirty="0" err="1" smtClean="0"/>
              <a:t>Abstrichrunde</a:t>
            </a:r>
            <a:r>
              <a:rPr lang="de-DE" sz="1400" dirty="0" smtClean="0"/>
              <a:t> </a:t>
            </a:r>
            <a:r>
              <a:rPr lang="de-DE" sz="1400" u="sng" dirty="0" smtClean="0"/>
              <a:t>Haus </a:t>
            </a:r>
            <a:r>
              <a:rPr lang="de-DE" sz="1400" u="sng" dirty="0" err="1" smtClean="0"/>
              <a:t>Groner</a:t>
            </a:r>
            <a:r>
              <a:rPr lang="de-DE" sz="1400" u="sng" dirty="0" smtClean="0"/>
              <a:t> Str. 9/9a</a:t>
            </a:r>
          </a:p>
          <a:p>
            <a:r>
              <a:rPr lang="de-DE" sz="1400" dirty="0" smtClean="0"/>
              <a:t>Teilnahme </a:t>
            </a:r>
            <a:r>
              <a:rPr lang="de-DE" sz="1400" dirty="0"/>
              <a:t>an einem Treffen am Donnerstag, in dem die Arbeit der Stadt und die Daten der UMG vorgestellt </a:t>
            </a:r>
            <a:r>
              <a:rPr lang="de-DE" sz="1400" dirty="0" smtClean="0"/>
              <a:t>werden</a:t>
            </a:r>
          </a:p>
          <a:p>
            <a:r>
              <a:rPr lang="de-DE" sz="1400" dirty="0"/>
              <a:t>Unterstützung Zweittestung Schulen/Kitas am Wochenende </a:t>
            </a:r>
            <a:r>
              <a:rPr lang="de-DE" sz="1400" dirty="0" smtClean="0"/>
              <a:t>(</a:t>
            </a:r>
            <a:r>
              <a:rPr lang="de-DE" sz="1400" dirty="0"/>
              <a:t>PCR dieses WE und im Nachgang serologische </a:t>
            </a:r>
            <a:r>
              <a:rPr lang="de-DE" sz="1400" dirty="0" smtClean="0"/>
              <a:t>Testung) =&gt; </a:t>
            </a:r>
            <a:r>
              <a:rPr lang="de-DE" sz="1400" dirty="0" err="1"/>
              <a:t>eineN</a:t>
            </a:r>
            <a:r>
              <a:rPr lang="de-DE" sz="1400" dirty="0"/>
              <a:t> </a:t>
            </a:r>
            <a:r>
              <a:rPr lang="de-DE" sz="1400" dirty="0" err="1"/>
              <a:t>weitereN</a:t>
            </a:r>
            <a:r>
              <a:rPr lang="de-DE" sz="1400" dirty="0"/>
              <a:t> </a:t>
            </a:r>
            <a:r>
              <a:rPr lang="de-DE" sz="1400" dirty="0" err="1"/>
              <a:t>WisseschaftlerIn</a:t>
            </a:r>
            <a:r>
              <a:rPr lang="de-DE" sz="1400" dirty="0"/>
              <a:t> </a:t>
            </a:r>
            <a:r>
              <a:rPr lang="de-DE" sz="1400" dirty="0" smtClean="0"/>
              <a:t>benötigt, für </a:t>
            </a:r>
            <a:r>
              <a:rPr lang="de-DE" sz="1400" dirty="0"/>
              <a:t>die weitere Begleitung </a:t>
            </a:r>
            <a:r>
              <a:rPr lang="de-DE" sz="1400" dirty="0" smtClean="0"/>
              <a:t>vor </a:t>
            </a:r>
            <a:r>
              <a:rPr lang="de-DE" sz="1400" dirty="0"/>
              <a:t>Ort und die wissenschaftliche Analyse, soweit das RKI daran beteiligt wird</a:t>
            </a:r>
            <a:endParaRPr lang="de-DE" sz="1400" dirty="0" smtClean="0"/>
          </a:p>
          <a:p>
            <a:r>
              <a:rPr lang="de-DE" sz="1400" dirty="0" smtClean="0"/>
              <a:t>möglich, </a:t>
            </a:r>
            <a:r>
              <a:rPr lang="de-DE" sz="1400" dirty="0" err="1" smtClean="0"/>
              <a:t>Lineliste</a:t>
            </a:r>
            <a:r>
              <a:rPr lang="de-DE" sz="1400" dirty="0" smtClean="0"/>
              <a:t> </a:t>
            </a:r>
            <a:r>
              <a:rPr lang="de-DE" sz="1400" dirty="0"/>
              <a:t>in anonymisierter Form zu erhalten und auch vom RKI aus auszuwerten</a:t>
            </a:r>
          </a:p>
        </p:txBody>
      </p:sp>
    </p:spTree>
    <p:extLst>
      <p:ext uri="{BB962C8B-B14F-4D97-AF65-F5344CB8AC3E}">
        <p14:creationId xmlns:p14="http://schemas.microsoft.com/office/powerpoint/2010/main" val="174930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19.06.2020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1072" y="503309"/>
            <a:ext cx="7088403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Aktuelle Ausbrüche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41071" y="856731"/>
            <a:ext cx="857430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u="sng" dirty="0"/>
              <a:t>Göttingen, </a:t>
            </a:r>
            <a:r>
              <a:rPr lang="de-DE" sz="1400" b="1" u="sng" dirty="0" err="1" smtClean="0">
                <a:solidFill>
                  <a:srgbClr val="FF0000"/>
                </a:solidFill>
              </a:rPr>
              <a:t>continued</a:t>
            </a:r>
            <a:endParaRPr lang="de-D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2</a:t>
            </a:r>
            <a:r>
              <a:rPr lang="de-DE" sz="1400" dirty="0"/>
              <a:t>. Präsenzzeit des RKI-Teams in Göttingen von </a:t>
            </a:r>
            <a:r>
              <a:rPr lang="de-DE" sz="1400" b="1" dirty="0"/>
              <a:t>Do, 18.06</a:t>
            </a:r>
            <a:r>
              <a:rPr lang="de-DE" sz="1400" dirty="0"/>
              <a:t>.2020-21.06.2020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Konstruktiven </a:t>
            </a:r>
            <a:r>
              <a:rPr lang="de-DE" sz="1400" dirty="0"/>
              <a:t>Treffen mit Frau </a:t>
            </a:r>
            <a:r>
              <a:rPr lang="de-DE" sz="1400" dirty="0" err="1"/>
              <a:t>Broistedt</a:t>
            </a:r>
            <a:r>
              <a:rPr lang="de-DE" sz="1400" dirty="0"/>
              <a:t> : vom RKI-Team ein Einsatz eher praktischer Natur </a:t>
            </a:r>
            <a:r>
              <a:rPr lang="de-DE" sz="1400" dirty="0" smtClean="0"/>
              <a:t>erwartet: </a:t>
            </a:r>
            <a:r>
              <a:rPr lang="de-DE" sz="1400" dirty="0"/>
              <a:t>Support bei Testaktionen und Kontaktpersonennachverfolgung durch CS, Unterstützung bei den Abstrichen dieses WE durch </a:t>
            </a:r>
            <a:r>
              <a:rPr lang="de-DE" sz="1400" dirty="0" smtClean="0"/>
              <a:t>RKI Team sowie </a:t>
            </a:r>
            <a:r>
              <a:rPr lang="de-DE" sz="1400" dirty="0"/>
              <a:t>2 weiteren CS, dann Erhalt einer anonymisierten </a:t>
            </a:r>
            <a:r>
              <a:rPr lang="de-DE" sz="1400" dirty="0" err="1"/>
              <a:t>Lineliste</a:t>
            </a:r>
            <a:r>
              <a:rPr lang="de-DE" sz="1400" dirty="0"/>
              <a:t> der beiden Wohnkomplex-Testaktionen und Kontaktpersonen für die Vorbereitung der "</a:t>
            </a:r>
            <a:r>
              <a:rPr lang="de-DE" sz="1400" dirty="0" err="1"/>
              <a:t>Good</a:t>
            </a:r>
            <a:r>
              <a:rPr lang="de-DE" sz="1400" dirty="0"/>
              <a:t> Practice" Darstellung.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"</a:t>
            </a:r>
            <a:r>
              <a:rPr lang="de-DE" sz="1400" dirty="0" err="1"/>
              <a:t>Good</a:t>
            </a:r>
            <a:r>
              <a:rPr lang="de-DE" sz="1400" dirty="0"/>
              <a:t> Practice" Darstellung </a:t>
            </a:r>
            <a:r>
              <a:rPr lang="de-DE" sz="1400" dirty="0" smtClean="0"/>
              <a:t>=&gt; wichtig</a:t>
            </a:r>
            <a:r>
              <a:rPr lang="de-DE" sz="1400" dirty="0"/>
              <a:t>, dafür die </a:t>
            </a:r>
            <a:r>
              <a:rPr lang="de-DE" sz="1400" dirty="0" err="1"/>
              <a:t>Linelist</a:t>
            </a:r>
            <a:r>
              <a:rPr lang="de-DE" sz="1400" dirty="0"/>
              <a:t>-Daten (in Verbindung mit </a:t>
            </a:r>
            <a:r>
              <a:rPr lang="de-DE" sz="1400" dirty="0" err="1"/>
              <a:t>Survnet</a:t>
            </a:r>
            <a:r>
              <a:rPr lang="de-DE" sz="1400" dirty="0"/>
              <a:t> </a:t>
            </a:r>
            <a:r>
              <a:rPr lang="de-DE" sz="1400" dirty="0" err="1"/>
              <a:t>daten</a:t>
            </a:r>
            <a:r>
              <a:rPr lang="de-DE" sz="1400" dirty="0"/>
              <a:t>) zu </a:t>
            </a:r>
            <a:r>
              <a:rPr lang="de-DE" sz="1400" dirty="0" smtClean="0"/>
              <a:t>haben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Ein </a:t>
            </a:r>
            <a:r>
              <a:rPr lang="de-DE" sz="1400" dirty="0"/>
              <a:t>Treffen mit dem Gesundheitsamt steht leider immer noch aus</a:t>
            </a:r>
          </a:p>
          <a:p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Geschehen </a:t>
            </a:r>
            <a:r>
              <a:rPr lang="de-DE" sz="1400" dirty="0"/>
              <a:t>bei Tönnies bildet sich noch nicht in den Meldedaten ab; größere </a:t>
            </a:r>
            <a:r>
              <a:rPr lang="de-DE" sz="1400" dirty="0" err="1"/>
              <a:t>Abstrichaktionen</a:t>
            </a:r>
            <a:r>
              <a:rPr lang="de-DE" sz="1400" dirty="0"/>
              <a:t> laufen noch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Der betroffene Betrieb in Rheda-Wiedenbrück ist kurzfristig vorübergehend geschlossen worden, Bis zum Donnerstagabend stieg die Zahl nach der Auswertung von gut 1.100 Tests auf mindestens 730. Für rund 7.000 Menschen wurde eine Quarantäne verfügt.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Bei allen </a:t>
            </a:r>
            <a:r>
              <a:rPr lang="de-DE" sz="1400" dirty="0" err="1"/>
              <a:t>MitarbeiterInnen</a:t>
            </a:r>
            <a:r>
              <a:rPr lang="de-DE" sz="1400" dirty="0"/>
              <a:t>  werden mindestens noch 1-mal getestet, zudem werden alle Schlachtbetriebe und Betriebe, die Fleisch verarbeiten und regelmäßig Werkvertragsnehmer beschäftigten, auf Veranlassung des Gesundheitsministeriums NRW-weit nochmals getestet.</a:t>
            </a:r>
          </a:p>
          <a:p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Der Kreis hat sich zudem zu einer Schließung aller Schulen und Kindertageseinrichtungen ab dem 18. Juni bis zum Beginn der Sommerferien (26.06.2020) entschieden.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Bundeswehr </a:t>
            </a:r>
            <a:r>
              <a:rPr lang="de-DE" sz="1400" dirty="0"/>
              <a:t>und RKI haben </a:t>
            </a:r>
            <a:r>
              <a:rPr lang="de-DE" sz="1400" dirty="0" smtClean="0"/>
              <a:t>Unterstützung </a:t>
            </a:r>
            <a:r>
              <a:rPr lang="de-DE" sz="1400" dirty="0"/>
              <a:t>angeboten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Zahl </a:t>
            </a:r>
            <a:r>
              <a:rPr lang="de-DE" sz="1400" dirty="0"/>
              <a:t>der hospitalisierten Corona-Patienten im Kreis Gütersloh hat zugenommen</a:t>
            </a:r>
          </a:p>
        </p:txBody>
      </p:sp>
    </p:spTree>
    <p:extLst>
      <p:ext uri="{BB962C8B-B14F-4D97-AF65-F5344CB8AC3E}">
        <p14:creationId xmlns:p14="http://schemas.microsoft.com/office/powerpoint/2010/main" val="261033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19.06.2020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1072" y="503309"/>
            <a:ext cx="7088403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Aktuelle Ausbrüche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61507" y="903766"/>
            <a:ext cx="82127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u="sng" dirty="0" smtClean="0"/>
              <a:t>Berlin: </a:t>
            </a:r>
            <a:r>
              <a:rPr lang="de-DE" sz="1400" b="1" u="sng" dirty="0" smtClean="0">
                <a:solidFill>
                  <a:srgbClr val="FF0000"/>
                </a:solidFill>
              </a:rPr>
              <a:t>(Stand 18.06.2020)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Ausbruch in Neukölln; mehrere Wohnblöcke mit 370 Haushalten mit 1-10 Bewohnern unter Quarantäne gestellt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85 Fälle werden dem Ausbruchsgeschehen zugeordnet; Zahl gegenüber Vortag um 15 Fälle gestiegen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Unter den Infizierten sind 36 Kinder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Bisher wurden 440 Test durchgeführt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 smtClean="0"/>
          </a:p>
          <a:p>
            <a:r>
              <a:rPr lang="de-DE" sz="1400" b="1" u="sng" dirty="0" smtClean="0"/>
              <a:t>Solingen: erhöhte 7-Tagesinzidenz </a:t>
            </a:r>
            <a:r>
              <a:rPr lang="de-DE" sz="1400" b="1" u="sng" dirty="0">
                <a:solidFill>
                  <a:srgbClr val="FF0000"/>
                </a:solidFill>
              </a:rPr>
              <a:t>(Stand 18.06.2020)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1" dirty="0" smtClean="0"/>
              <a:t>Ausbruch in  italienischer Großfamilie</a:t>
            </a:r>
            <a:r>
              <a:rPr lang="de-DE" sz="1400" dirty="0"/>
              <a:t>, </a:t>
            </a:r>
            <a:r>
              <a:rPr lang="de-DE" sz="1400" dirty="0" smtClean="0"/>
              <a:t>6 Erwachsene, 5 </a:t>
            </a:r>
            <a:r>
              <a:rPr lang="de-DE" sz="1400" dirty="0"/>
              <a:t>Kinder und </a:t>
            </a:r>
            <a:r>
              <a:rPr lang="de-DE" sz="1400" dirty="0" smtClean="0"/>
              <a:t>Jugendliche, 4 </a:t>
            </a:r>
            <a:r>
              <a:rPr lang="de-DE" sz="1400" dirty="0"/>
              <a:t>Testergebnisse </a:t>
            </a:r>
            <a:r>
              <a:rPr lang="de-DE" sz="1400" dirty="0" smtClean="0"/>
              <a:t>aus Umgebungstestung laufen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Testung in zwei Grundschulen mit Kontaktpersonen sind angelaufen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Zusätzlich ein Ausbruch in Altenheim</a:t>
            </a:r>
            <a:endParaRPr lang="de-DE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135781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9182" y="0"/>
            <a:ext cx="8092592" cy="307777"/>
          </a:xfrm>
        </p:spPr>
        <p:txBody>
          <a:bodyPr/>
          <a:lstStyle/>
          <a:p>
            <a:r>
              <a:rPr lang="de-DE" sz="2000" dirty="0" smtClean="0"/>
              <a:t>Ausbruchssettings – Stand </a:t>
            </a:r>
            <a:r>
              <a:rPr lang="de-DE" sz="2000" dirty="0" smtClean="0"/>
              <a:t>19.06.2020</a:t>
            </a:r>
            <a:endParaRPr lang="de-DE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19.06.2020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16</a:t>
            </a:fld>
            <a:endParaRPr lang="de-DE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164923"/>
              </p:ext>
            </p:extLst>
          </p:nvPr>
        </p:nvGraphicFramePr>
        <p:xfrm>
          <a:off x="109182" y="485227"/>
          <a:ext cx="8793126" cy="5960355"/>
        </p:xfrm>
        <a:graphic>
          <a:graphicData uri="http://schemas.openxmlformats.org/drawingml/2006/table">
            <a:tbl>
              <a:tblPr/>
              <a:tblGrid>
                <a:gridCol w="3059320"/>
                <a:gridCol w="510363"/>
                <a:gridCol w="255182"/>
                <a:gridCol w="340241"/>
                <a:gridCol w="2860159"/>
                <a:gridCol w="1767861"/>
              </a:tblGrid>
              <a:tr h="157233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23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Stand: 19.06.2020 05:55:22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233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23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effectLst/>
                          <a:latin typeface="Arial"/>
                        </a:rPr>
                        <a:t>Ausbrüche mit 2-4 RD-Fällen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effectLst/>
                          <a:latin typeface="Arial"/>
                        </a:rPr>
                        <a:t>Ausbrüche mit mindestens 5 RD-Fällen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23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effectLst/>
                          <a:latin typeface="Arial"/>
                        </a:rPr>
                        <a:t>Setting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effectLst/>
                          <a:latin typeface="Arial"/>
                        </a:rPr>
                        <a:t>Anzahl_Ausbrüche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effectLst/>
                          <a:latin typeface="Arial"/>
                        </a:rPr>
                        <a:t>Setting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effectLst/>
                          <a:latin typeface="Arial"/>
                        </a:rPr>
                        <a:t>Anzahl_Ausbrüche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23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Privater Haushalt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2467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Alten-/Pflegeheim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446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23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-nicht erhoben-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480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Privater Haushalt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310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23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Alten-/Pflegeheim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-nicht erhoben-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23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Arbeitsplatz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Krankenhaus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23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-andere/sonstige-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Arbeitsplatz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23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Krankenhaus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Flüchtlings-, Asylbewerberheim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23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Wohnstätten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Betreuungseinrichtung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23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Hotel, Pension, Herberge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Freizeit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23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Freizeit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Ambulante Behandlungseinrichtung, Praxis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23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Ambulante Behandlungseinrichtung, Praxis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-andere/sonstige-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23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Flüchtlings-, Asylbewerberheim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Reha-Einrichtung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23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verstreut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Hotel, Pension, Herberge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23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Reha-Einrichtung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Seniorentagesstätte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23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Betreuungseinrichtung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verstreut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23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Med. Behandlungseinrichtung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Wohnstätten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23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Verein, oder ähnliches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Med. Behandlungseinrichtung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23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Kindergarten, Hort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Verein, oder ähnliches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23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Restaurant, Gaststätte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Wohnheim (Kinder-, Jugend-, Studierenden-)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23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-nicht ermittelbar-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Restaurant, Gaststätte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23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Kreuzfahrtschiff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Schule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23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Schule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Kindergarten, Hort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23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Übernachtung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Bus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23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Seniorentagesstätte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-nicht ermittelbar-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23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Wohnheim (Kinder-, Jugend-, Studierenden-)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Übernachtung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23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Flugzeug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Ausbildungsstätte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23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Speisestätte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Justizvollzugsanstalt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23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Universität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Verkehrsmittel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23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Picknick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Kreuzfahrtschiff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23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Justizvollzugsanstalt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Speisestätte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23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Bus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23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Fähre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9151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Anzahl Labortestungen </a:t>
            </a:r>
            <a:r>
              <a:rPr lang="de-DE" sz="1400" dirty="0" smtClean="0">
                <a:solidFill>
                  <a:srgbClr val="0070C0"/>
                </a:solidFill>
              </a:rPr>
              <a:t>(Datenstand </a:t>
            </a:r>
            <a:r>
              <a:rPr lang="de-DE" sz="1400" dirty="0" smtClean="0">
                <a:solidFill>
                  <a:srgbClr val="0070C0"/>
                </a:solidFill>
              </a:rPr>
              <a:t>16.06.2020</a:t>
            </a:r>
            <a:r>
              <a:rPr lang="de-DE" sz="1400" dirty="0" smtClean="0">
                <a:solidFill>
                  <a:srgbClr val="0070C0"/>
                </a:solidFill>
              </a:rPr>
              <a:t>)</a:t>
            </a:r>
            <a:endParaRPr lang="de-DE" sz="1400" dirty="0">
              <a:solidFill>
                <a:srgbClr val="0070C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19.06.2020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91521" y="5653794"/>
            <a:ext cx="8342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In KW </a:t>
            </a:r>
            <a:r>
              <a:rPr lang="de-DE" sz="1400" dirty="0" smtClean="0"/>
              <a:t>24 </a:t>
            </a:r>
            <a:r>
              <a:rPr lang="de-DE" sz="1400" dirty="0"/>
              <a:t>gaben </a:t>
            </a:r>
            <a:r>
              <a:rPr lang="de-DE" sz="1400" dirty="0" smtClean="0"/>
              <a:t>51 </a:t>
            </a:r>
            <a:r>
              <a:rPr lang="de-DE" sz="1400" dirty="0"/>
              <a:t>Labore einen Rückstau von </a:t>
            </a:r>
            <a:r>
              <a:rPr lang="de-DE" sz="1400"/>
              <a:t>insgesamt </a:t>
            </a:r>
            <a:r>
              <a:rPr lang="de-DE" sz="1400" smtClean="0"/>
              <a:t>1.642 </a:t>
            </a:r>
            <a:r>
              <a:rPr lang="de-DE" sz="1400" dirty="0" smtClean="0"/>
              <a:t>abzuarbeitenden </a:t>
            </a:r>
            <a:r>
              <a:rPr lang="de-DE" sz="1400" dirty="0"/>
              <a:t>Proben an. </a:t>
            </a:r>
            <a:r>
              <a:rPr lang="de-DE" sz="1400" dirty="0" smtClean="0"/>
              <a:t>27 </a:t>
            </a:r>
            <a:r>
              <a:rPr lang="de-DE" sz="1400" dirty="0"/>
              <a:t>Labore nannten Lieferschwierigkeiten für Reagenzien.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229155"/>
              </p:ext>
            </p:extLst>
          </p:nvPr>
        </p:nvGraphicFramePr>
        <p:xfrm>
          <a:off x="45307" y="1390602"/>
          <a:ext cx="4574318" cy="40989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1450"/>
                <a:gridCol w="761829"/>
                <a:gridCol w="760272"/>
                <a:gridCol w="765892"/>
                <a:gridCol w="904875"/>
              </a:tblGrid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KW* 2020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Anzahl Testungen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Positiv getestet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Positiven-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rate (%)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Anzahl übermittelnde Labore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Bis einschließlich 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124.716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3.892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3,1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90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127.457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7.582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5,9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114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348.619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23.820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6,8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152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361.515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31.414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8,7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151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408.348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36.885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9,0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154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effectLst/>
                          <a:latin typeface="Calibri"/>
                          <a:ea typeface="MS Mincho"/>
                          <a:cs typeface="Calibri"/>
                        </a:rPr>
                        <a:t>380.197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effectLst/>
                          <a:latin typeface="Calibri"/>
                          <a:ea typeface="MS Mincho"/>
                          <a:cs typeface="Calibri"/>
                        </a:rPr>
                        <a:t>30.791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effectLst/>
                          <a:latin typeface="Calibri"/>
                          <a:ea typeface="MS Mincho"/>
                          <a:cs typeface="Calibri"/>
                        </a:rPr>
                        <a:t>8,1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effectLst/>
                          <a:latin typeface="Calibri"/>
                          <a:ea typeface="MS Mincho"/>
                          <a:cs typeface="Calibri"/>
                        </a:rPr>
                        <a:t>164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effectLst/>
                          <a:latin typeface="Calibri"/>
                          <a:ea typeface="MS Mincho"/>
                          <a:cs typeface="Calibri"/>
                        </a:rPr>
                        <a:t>331.902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effectLst/>
                          <a:latin typeface="Calibri"/>
                          <a:ea typeface="MS Mincho"/>
                          <a:cs typeface="Calibri"/>
                        </a:rPr>
                        <a:t>22.082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effectLst/>
                          <a:latin typeface="Calibri"/>
                          <a:ea typeface="MS Mincho"/>
                          <a:cs typeface="Calibri"/>
                        </a:rPr>
                        <a:t>6,7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effectLst/>
                          <a:latin typeface="Calibri"/>
                          <a:ea typeface="MS Mincho"/>
                          <a:cs typeface="Calibri"/>
                        </a:rPr>
                        <a:t>168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effectLst/>
                          <a:latin typeface="Calibri"/>
                          <a:ea typeface="MS Mincho"/>
                          <a:cs typeface="Calibri"/>
                        </a:rPr>
                        <a:t>363.890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effectLst/>
                          <a:latin typeface="Calibri"/>
                          <a:ea typeface="MS Mincho"/>
                          <a:cs typeface="Calibri"/>
                        </a:rPr>
                        <a:t>18.083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effectLst/>
                          <a:latin typeface="Calibri"/>
                          <a:ea typeface="MS Mincho"/>
                          <a:cs typeface="Calibri"/>
                        </a:rPr>
                        <a:t>5,0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effectLst/>
                          <a:latin typeface="Calibri"/>
                          <a:ea typeface="MS Mincho"/>
                          <a:cs typeface="Calibri"/>
                        </a:rPr>
                        <a:t>178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effectLst/>
                          <a:latin typeface="Calibri"/>
                          <a:ea typeface="MS Mincho"/>
                          <a:cs typeface="Calibri"/>
                        </a:rPr>
                        <a:t>326.788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effectLst/>
                          <a:latin typeface="Calibri"/>
                          <a:ea typeface="MS Mincho"/>
                          <a:cs typeface="Calibri"/>
                        </a:rPr>
                        <a:t>12.608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effectLst/>
                          <a:latin typeface="Calibri"/>
                          <a:ea typeface="MS Mincho"/>
                          <a:cs typeface="Calibri"/>
                        </a:rPr>
                        <a:t>3,9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effectLst/>
                          <a:latin typeface="Calibri"/>
                          <a:ea typeface="MS Mincho"/>
                          <a:cs typeface="Calibri"/>
                        </a:rPr>
                        <a:t>175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effectLst/>
                          <a:latin typeface="Calibri"/>
                          <a:ea typeface="MS Mincho"/>
                          <a:cs typeface="Calibri"/>
                        </a:rPr>
                        <a:t>403.875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effectLst/>
                          <a:latin typeface="Calibri"/>
                          <a:ea typeface="MS Mincho"/>
                          <a:cs typeface="Calibri"/>
                        </a:rPr>
                        <a:t>10.755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effectLst/>
                          <a:latin typeface="Calibri"/>
                          <a:ea typeface="MS Mincho"/>
                          <a:cs typeface="Calibri"/>
                        </a:rPr>
                        <a:t>2,7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effectLst/>
                          <a:latin typeface="Calibri"/>
                          <a:ea typeface="MS Mincho"/>
                          <a:cs typeface="Calibri"/>
                        </a:rPr>
                        <a:t>182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20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effectLst/>
                          <a:latin typeface="Calibri"/>
                          <a:ea typeface="MS Mincho"/>
                          <a:cs typeface="Calibri"/>
                        </a:rPr>
                        <a:t>432.666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effectLst/>
                          <a:latin typeface="Calibri"/>
                          <a:ea typeface="MS Mincho"/>
                          <a:cs typeface="Calibri"/>
                        </a:rPr>
                        <a:t>7.233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effectLst/>
                          <a:latin typeface="Calibri"/>
                          <a:ea typeface="MS Mincho"/>
                          <a:cs typeface="Calibri"/>
                        </a:rPr>
                        <a:t>1,7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effectLst/>
                          <a:latin typeface="Calibri"/>
                          <a:ea typeface="MS Mincho"/>
                          <a:cs typeface="Calibri"/>
                        </a:rPr>
                        <a:t>183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21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effectLst/>
                          <a:latin typeface="Calibri"/>
                          <a:ea typeface="MS Mincho"/>
                          <a:cs typeface="Calibri"/>
                        </a:rPr>
                        <a:t>353.467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effectLst/>
                          <a:latin typeface="Calibri"/>
                          <a:ea typeface="MS Mincho"/>
                          <a:cs typeface="Calibri"/>
                        </a:rPr>
                        <a:t>5.218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effectLst/>
                          <a:latin typeface="Calibri"/>
                          <a:ea typeface="MS Mincho"/>
                          <a:cs typeface="Calibri"/>
                        </a:rPr>
                        <a:t>1,5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effectLst/>
                          <a:latin typeface="Calibri"/>
                          <a:ea typeface="MS Mincho"/>
                          <a:cs typeface="Calibri"/>
                        </a:rPr>
                        <a:t>179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 22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effectLst/>
                          <a:latin typeface="Calibri"/>
                          <a:ea typeface="MS Mincho"/>
                          <a:cs typeface="Calibri"/>
                        </a:rPr>
                        <a:t>405.269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effectLst/>
                          <a:latin typeface="Calibri"/>
                          <a:ea typeface="MS Mincho"/>
                          <a:cs typeface="Calibri"/>
                        </a:rPr>
                        <a:t>4.310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effectLst/>
                          <a:latin typeface="Calibri"/>
                          <a:ea typeface="MS Mincho"/>
                          <a:cs typeface="Calibri"/>
                        </a:rPr>
                        <a:t>1,1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effectLst/>
                          <a:latin typeface="Calibri"/>
                          <a:ea typeface="MS Mincho"/>
                          <a:cs typeface="Calibri"/>
                        </a:rPr>
                        <a:t>178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0007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effectLst/>
                        </a:rPr>
                        <a:t>KW 23</a:t>
                      </a:r>
                      <a:endParaRPr lang="de-DE" sz="1000" dirty="0" smtClean="0">
                        <a:effectLst/>
                        <a:latin typeface="+mn-lt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effectLst/>
                          <a:latin typeface="Calibri"/>
                          <a:ea typeface="MS Mincho"/>
                          <a:cs typeface="Calibri"/>
                        </a:rPr>
                        <a:t>340.986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effectLst/>
                          <a:latin typeface="Calibri"/>
                          <a:ea typeface="MS Mincho"/>
                          <a:cs typeface="Calibri"/>
                        </a:rPr>
                        <a:t>3.208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effectLst/>
                          <a:latin typeface="Calibri"/>
                          <a:ea typeface="MS Mincho"/>
                          <a:cs typeface="Calibri"/>
                        </a:rPr>
                        <a:t>0,9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effectLst/>
                          <a:latin typeface="Calibri"/>
                          <a:ea typeface="MS Mincho"/>
                          <a:cs typeface="Calibri"/>
                        </a:rPr>
                        <a:t>176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KW</a:t>
                      </a:r>
                      <a:r>
                        <a:rPr lang="de-DE" sz="1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24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effectLst/>
                          <a:latin typeface="Calibri"/>
                          <a:ea typeface="MS Mincho"/>
                          <a:cs typeface="Calibri"/>
                        </a:rPr>
                        <a:t>320.001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effectLst/>
                          <a:latin typeface="Calibri"/>
                          <a:ea typeface="MS Mincho"/>
                          <a:cs typeface="Calibri"/>
                        </a:rPr>
                        <a:t>2.653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effectLst/>
                          <a:latin typeface="Calibri"/>
                          <a:ea typeface="MS Mincho"/>
                          <a:cs typeface="Calibri"/>
                        </a:rPr>
                        <a:t>0,8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 dirty="0">
                          <a:effectLst/>
                          <a:latin typeface="Arial"/>
                          <a:ea typeface="MS Mincho"/>
                          <a:cs typeface="Arial"/>
                        </a:rPr>
                        <a:t>168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Summe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5.029.696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220.534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333767"/>
              </p:ext>
            </p:extLst>
          </p:nvPr>
        </p:nvGraphicFramePr>
        <p:xfrm>
          <a:off x="4724400" y="1390602"/>
          <a:ext cx="4129889" cy="40783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5085"/>
                <a:gridCol w="770865"/>
                <a:gridCol w="876300"/>
                <a:gridCol w="1367639"/>
              </a:tblGrid>
              <a:tr h="858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KW*, für die die Angabe prognostisch erfolgt ist: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Anzahl </a:t>
                      </a:r>
                      <a:r>
                        <a:rPr lang="de-DE" sz="1000" dirty="0" err="1" smtClean="0">
                          <a:effectLst/>
                        </a:rPr>
                        <a:t>übermit-telnde</a:t>
                      </a:r>
                      <a:r>
                        <a:rPr lang="de-DE" sz="1000" dirty="0" smtClean="0">
                          <a:effectLst/>
                        </a:rPr>
                        <a:t> </a:t>
                      </a:r>
                      <a:r>
                        <a:rPr lang="de-DE" sz="1000" dirty="0">
                          <a:effectLst/>
                        </a:rPr>
                        <a:t>Labore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</a:rPr>
                        <a:t>Testkapazität </a:t>
                      </a:r>
                      <a:r>
                        <a:rPr lang="de-DE" sz="1000" dirty="0">
                          <a:effectLst/>
                        </a:rPr>
                        <a:t>pro Tag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Neu ab KW15: wöchentliche Kapazität anhand von Wochenarbeitstagen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28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7.115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-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93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31.010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-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111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64.725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-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113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103.515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-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132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116.655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-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112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123.304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730.156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126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136.064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818.426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133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141.815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860.494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137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153.698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964.962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134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157.150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1.038.223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136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159.418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1.050.676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143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156.824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1.017.179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137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161.911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1.083.345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KW24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139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168.748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1.092.448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KW25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138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166.445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1.099.355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54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22249" y="451217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Fälle und Todesfälle pro Bundesland </a:t>
            </a:r>
            <a:r>
              <a:rPr lang="de-DE" sz="1400" dirty="0" smtClean="0">
                <a:solidFill>
                  <a:schemeClr val="bg1"/>
                </a:solidFill>
              </a:rPr>
              <a:t>(Datenstand: 19.06.2020. 00:00)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19.06.2020</a:t>
            </a:r>
            <a:endParaRPr lang="de-DE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816557"/>
              </p:ext>
            </p:extLst>
          </p:nvPr>
        </p:nvGraphicFramePr>
        <p:xfrm>
          <a:off x="146049" y="868620"/>
          <a:ext cx="8482084" cy="5118966"/>
        </p:xfrm>
        <a:graphic>
          <a:graphicData uri="http://schemas.openxmlformats.org/drawingml/2006/table">
            <a:tbl>
              <a:tblPr/>
              <a:tblGrid>
                <a:gridCol w="1776612"/>
                <a:gridCol w="1085707"/>
                <a:gridCol w="826618"/>
                <a:gridCol w="1270770"/>
                <a:gridCol w="953077"/>
                <a:gridCol w="888306"/>
                <a:gridCol w="805026"/>
                <a:gridCol w="875968"/>
              </a:tblGrid>
              <a:tr h="51574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Bundesland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kumulativ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Differenz Vortag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kumulativ/ 100.000 </a:t>
                      </a:r>
                      <a:r>
                        <a:rPr lang="de-DE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Einw</a:t>
                      </a:r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in den letzten 7 Tagen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7-Tage-Inzidenz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Todesfälle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Todesfälle/ 100.000 </a:t>
                      </a:r>
                      <a:r>
                        <a:rPr lang="de-DE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Einw</a:t>
                      </a:r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Baden-Württemberg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35,236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Bayern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47,799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Berlin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Brandenburg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3,374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Bremen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Hamburg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5,156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Hessen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Mecklenburg-Vorpommern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Niedersachsen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13,097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Nordrhein-Westfalen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40,156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1,069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Rheinland-Pfalz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6,883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Saarland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2,774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5,382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Sachsen-Anhalt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Schleswig-Holstein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Thüringen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Gesamt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188,534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8,872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830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48018" y="354142"/>
            <a:ext cx="8092592" cy="338554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Vergleich KW24/KW23 pro Bundesland (</a:t>
            </a:r>
            <a:r>
              <a:rPr lang="de-DE" i="1" dirty="0" smtClean="0">
                <a:solidFill>
                  <a:schemeClr val="tx1"/>
                </a:solidFill>
              </a:rPr>
              <a:t>Stand 16.06.2020</a:t>
            </a:r>
            <a:r>
              <a:rPr lang="de-DE" dirty="0" smtClean="0">
                <a:solidFill>
                  <a:schemeClr val="tx1"/>
                </a:solidFill>
              </a:rPr>
              <a:t>)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19.06.2020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313958"/>
              </p:ext>
            </p:extLst>
          </p:nvPr>
        </p:nvGraphicFramePr>
        <p:xfrm>
          <a:off x="564826" y="1206502"/>
          <a:ext cx="6884024" cy="5167999"/>
        </p:xfrm>
        <a:graphic>
          <a:graphicData uri="http://schemas.openxmlformats.org/drawingml/2006/table">
            <a:tbl>
              <a:tblPr bandRow="1"/>
              <a:tblGrid>
                <a:gridCol w="2237448"/>
                <a:gridCol w="915101"/>
                <a:gridCol w="1053033"/>
                <a:gridCol w="776371"/>
                <a:gridCol w="910312"/>
                <a:gridCol w="991759"/>
              </a:tblGrid>
              <a:tr h="27776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Bundesland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Meldewoche 23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Meldewoche 24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Änderung im Vergleich</a:t>
                      </a:r>
                      <a:endParaRPr lang="de-DE" sz="1200" dirty="0" smtClean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5873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Anzahl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Inzidenz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FFFFFF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Anzahl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Inzidenz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Anteil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55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Baden-Württemberg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172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1,6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155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1,4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-10%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55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Bayern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313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2,4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265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2,0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-15%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Berlin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184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4,9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329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8,8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79%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55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Brandenburg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27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1,1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35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1,4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30%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Bremen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97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14,2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60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8,8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-38%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55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Hamburg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26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1,4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28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1,5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8%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Hessen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140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2,2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148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2,4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6%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55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Mecklenburg-Vorpommern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13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0,8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9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0,6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-31%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Niedersachsen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502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6,3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359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4,5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-28%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55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Nordrhein-Westfalen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634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3,5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685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3,8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8%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Rheinland-Pfalz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85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2,1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52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1,3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-39%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55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Saarland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23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2,3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23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2,3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0%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Sachsen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28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0,7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20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0,5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-29%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55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Sachsen-Anhalt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13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0,6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48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2,2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269%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Schleswig-Holstein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12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0,4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9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0,3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-25%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55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Thüringen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73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3,4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76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3,5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4%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Gesamt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2.342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2,8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2.301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2,8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-2%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841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9" y="709114"/>
            <a:ext cx="8092593" cy="53022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19.06.2020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3" y="481254"/>
            <a:ext cx="7816157" cy="630942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err="1" smtClean="0">
                <a:solidFill>
                  <a:schemeClr val="bg1"/>
                </a:solidFill>
              </a:rPr>
              <a:t>Nowcasting</a:t>
            </a:r>
            <a:r>
              <a:rPr lang="de-DE" sz="2000" dirty="0" smtClean="0">
                <a:solidFill>
                  <a:schemeClr val="bg1"/>
                </a:solidFill>
              </a:rPr>
              <a:t>  - Schätzung der Reproduktionszahl (R) </a:t>
            </a:r>
          </a:p>
          <a:p>
            <a:pPr>
              <a:spcBef>
                <a:spcPts val="600"/>
              </a:spcBef>
            </a:pPr>
            <a:r>
              <a:rPr lang="de-DE" sz="1600" dirty="0" smtClean="0">
                <a:solidFill>
                  <a:schemeClr val="bg1"/>
                </a:solidFill>
              </a:rPr>
              <a:t>(aus dem Bericht an die Bundesländer vom </a:t>
            </a:r>
            <a:r>
              <a:rPr lang="de-DE" sz="1600" i="1" dirty="0" smtClean="0">
                <a:solidFill>
                  <a:schemeClr val="bg1"/>
                </a:solidFill>
              </a:rPr>
              <a:t>19.06.2020</a:t>
            </a:r>
            <a:r>
              <a:rPr lang="de-DE" sz="1600" dirty="0" smtClean="0">
                <a:solidFill>
                  <a:schemeClr val="bg1"/>
                </a:solidFill>
              </a:rPr>
              <a:t>)</a:t>
            </a:r>
            <a:endParaRPr lang="de-DE" sz="16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3" y="1296108"/>
            <a:ext cx="7971572" cy="4346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09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19.06.2020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2" y="502246"/>
            <a:ext cx="7816157" cy="307777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7-Tages-Inzidenz nach Meldedatum bundesweit </a:t>
            </a:r>
            <a:r>
              <a:rPr lang="de-DE" sz="1400" dirty="0" smtClean="0">
                <a:solidFill>
                  <a:schemeClr val="bg1"/>
                </a:solidFill>
              </a:rPr>
              <a:t>(Datenstand 19.06.2020 0:00 Uhr)</a:t>
            </a: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2" y="975678"/>
            <a:ext cx="8096250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1774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19.06.2020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236762" y="502246"/>
            <a:ext cx="8192863" cy="307777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7-Tages-Inzidenz nach Meldedatum Bundesländer </a:t>
            </a:r>
            <a:r>
              <a:rPr lang="de-DE" sz="1400" dirty="0" smtClean="0">
                <a:solidFill>
                  <a:schemeClr val="bg1"/>
                </a:solidFill>
              </a:rPr>
              <a:t>(Datenstand 19.06.2020 0:00 Uhr)</a:t>
            </a: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2" y="1048639"/>
            <a:ext cx="8884921" cy="4423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191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19.06.2020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66413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Geografische Verteilung in Deutschland: 7-Tage-Inzidenz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930522"/>
              </p:ext>
            </p:extLst>
          </p:nvPr>
        </p:nvGraphicFramePr>
        <p:xfrm>
          <a:off x="236765" y="484709"/>
          <a:ext cx="6784521" cy="115058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301958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2.625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971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&gt;25-50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4566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&gt;50-100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03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100-500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" y="1635296"/>
            <a:ext cx="7187610" cy="508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9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19.06.2020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>
            <a:spLocks noGrp="1"/>
          </p:cNvSpPr>
          <p:nvPr>
            <p:ph type="title"/>
          </p:nvPr>
        </p:nvSpPr>
        <p:spPr>
          <a:xfrm>
            <a:off x="457200" y="354142"/>
            <a:ext cx="8092592" cy="338554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Wochenvergleich Aktuelle/Vorwoche 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31418"/>
            <a:ext cx="7962900" cy="563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0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19.06.2020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33042" y="100062"/>
            <a:ext cx="6744008" cy="615553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Landkreise mit 7-Tage-Inzidenzen </a:t>
            </a:r>
            <a:r>
              <a:rPr lang="de-DE" sz="2000" dirty="0" smtClean="0">
                <a:solidFill>
                  <a:schemeClr val="bg1"/>
                </a:solidFill>
              </a:rPr>
              <a:t>mit</a:t>
            </a:r>
            <a:br>
              <a:rPr lang="de-DE" sz="2000" dirty="0" smtClean="0">
                <a:solidFill>
                  <a:schemeClr val="bg1"/>
                </a:solidFill>
              </a:rPr>
            </a:br>
            <a:r>
              <a:rPr lang="de-DE" sz="2000" dirty="0" smtClean="0">
                <a:solidFill>
                  <a:schemeClr val="bg1"/>
                </a:solidFill>
              </a:rPr>
              <a:t>&gt;50 bzw. &gt;35 Fälle </a:t>
            </a:r>
            <a:r>
              <a:rPr lang="de-DE" sz="2000" dirty="0">
                <a:solidFill>
                  <a:schemeClr val="bg1"/>
                </a:solidFill>
              </a:rPr>
              <a:t>pro 100.000 </a:t>
            </a:r>
            <a:r>
              <a:rPr lang="de-DE" sz="2000" dirty="0" smtClean="0">
                <a:solidFill>
                  <a:schemeClr val="bg1"/>
                </a:solidFill>
              </a:rPr>
              <a:t>Einwohner </a:t>
            </a:r>
            <a:r>
              <a:rPr lang="de-DE" sz="1400" dirty="0" smtClean="0">
                <a:solidFill>
                  <a:schemeClr val="bg1"/>
                </a:solidFill>
              </a:rPr>
              <a:t>(Stand 19.06.2020)</a:t>
            </a: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42" y="848360"/>
            <a:ext cx="7559749" cy="534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4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1703</Words>
  <Application>Microsoft Office PowerPoint</Application>
  <PresentationFormat>Bildschirmpräsentation (4:3)</PresentationFormat>
  <Paragraphs>730</Paragraphs>
  <Slides>17</Slides>
  <Notes>14</Notes>
  <HiddenSlides>5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Office-Design</vt:lpstr>
      <vt:lpstr>COVID-19:   Lage National, 19.06.2020  Informationen für den Krisenstab</vt:lpstr>
      <vt:lpstr>PowerPoint-Präsentation</vt:lpstr>
      <vt:lpstr>Vergleich KW24/KW23 pro Bundesland (Stand 16.06.2020)</vt:lpstr>
      <vt:lpstr>PowerPoint-Präsentation</vt:lpstr>
      <vt:lpstr>PowerPoint-Präsentation</vt:lpstr>
      <vt:lpstr>PowerPoint-Präsentation</vt:lpstr>
      <vt:lpstr>PowerPoint-Präsentation</vt:lpstr>
      <vt:lpstr>Wochenvergleich Aktuelle/Vorwoche </vt:lpstr>
      <vt:lpstr>PowerPoint-Präsentation</vt:lpstr>
      <vt:lpstr>Altersverteilung nach Meldewoche: Gesamtfälle  (Datenstand: 16.06.2020. 00:00)</vt:lpstr>
      <vt:lpstr>PowerPoint-Präsentation</vt:lpstr>
      <vt:lpstr>Übermittelte COVID-19-Fälle nach Expositionsort  (Datenstand: 16.06.2020, 0:00 Uhr)</vt:lpstr>
      <vt:lpstr>Aktuelle Ausbrüche</vt:lpstr>
      <vt:lpstr>Aktuelle Ausbrüche</vt:lpstr>
      <vt:lpstr>Aktuelle Ausbrüche</vt:lpstr>
      <vt:lpstr>Ausbruchssettings – Stand 19.06.2020</vt:lpstr>
      <vt:lpstr>Anzahl Labortestungen (Datenstand 16.06.2020)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Koch, Judith</cp:lastModifiedBy>
  <cp:revision>2043</cp:revision>
  <cp:lastPrinted>2020-06-19T05:19:06Z</cp:lastPrinted>
  <dcterms:created xsi:type="dcterms:W3CDTF">2015-11-02T12:29:13Z</dcterms:created>
  <dcterms:modified xsi:type="dcterms:W3CDTF">2020-06-19T08:20:02Z</dcterms:modified>
</cp:coreProperties>
</file>