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5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6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90" r:id="rId3"/>
    <p:sldId id="308" r:id="rId4"/>
    <p:sldId id="309" r:id="rId5"/>
    <p:sldId id="311" r:id="rId6"/>
    <p:sldId id="314" r:id="rId7"/>
    <p:sldId id="315" r:id="rId8"/>
    <p:sldId id="316" r:id="rId9"/>
    <p:sldId id="256" r:id="rId10"/>
    <p:sldId id="259" r:id="rId11"/>
    <p:sldId id="258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2" autoAdjust="0"/>
  </p:normalViewPr>
  <p:slideViewPr>
    <p:cSldViewPr>
      <p:cViewPr varScale="1">
        <p:scale>
          <a:sx n="120" d="100"/>
          <a:sy n="12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Trend: Anzahl</a:t>
            </a:r>
            <a:r>
              <a:rPr lang="de-DE" baseline="0" dirty="0" smtClean="0"/>
              <a:t> </a:t>
            </a:r>
            <a:r>
              <a:rPr lang="de-DE" dirty="0" smtClean="0"/>
              <a:t>neue Fälle der letzten 7d im</a:t>
            </a:r>
            <a:r>
              <a:rPr lang="de-DE" baseline="0" dirty="0" smtClean="0"/>
              <a:t> Vergleich zur Anzahl neuer Fälle der Vorwoche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39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World_incidence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HCW: eine chirurgische Maske wäre nicht angebracht </a:t>
            </a:r>
          </a:p>
          <a:p>
            <a:r>
              <a:rPr lang="en-US" dirty="0" smtClean="0"/>
              <a:t>For asymptomatic confirmed cases, the period of investigation was based on the date at confirmation (instead of date at onset) and was determined according to epidemiological investigation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141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HCW: eine chirurgische Maske wäre nicht angebracht </a:t>
            </a:r>
          </a:p>
          <a:p>
            <a:r>
              <a:rPr lang="en-US" dirty="0" smtClean="0"/>
              <a:t>For asymptomatic confirmed cases, the period of investigation was based on the date at confirmation (instead of date at onset) and was determined according to epidemiological investigation</a:t>
            </a:r>
          </a:p>
          <a:p>
            <a:endParaRPr lang="en-US" dirty="0" smtClean="0"/>
          </a:p>
          <a:p>
            <a:r>
              <a:rPr lang="en-US" dirty="0" smtClean="0"/>
              <a:t>the time between the start of symptoms in the primary patient (infector) and onset of symptoms in the patient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41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HCW: eine chirurgische Maske wäre nicht angebracht 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asympt</a:t>
            </a:r>
            <a:endParaRPr lang="en-US" dirty="0" smtClean="0"/>
          </a:p>
          <a:p>
            <a:r>
              <a:rPr lang="de-DE" dirty="0" smtClean="0"/>
              <a:t>Die 735 Kontakte, deren erste Exposition vor Symptombeginn des Indexfalles auftrat, waren ebenfalls einem erhöhten Risiko ausgesetzt, mit einer sekundären klinischen </a:t>
            </a:r>
            <a:r>
              <a:rPr lang="de-DE" dirty="0" err="1" smtClean="0"/>
              <a:t>Attackenrate</a:t>
            </a:r>
            <a:r>
              <a:rPr lang="de-DE" dirty="0" smtClean="0"/>
              <a:t> von 1,0% (95% KI, 0,5%-2,0%)</a:t>
            </a:r>
            <a:r>
              <a:rPr lang="en-US" dirty="0" err="1" smtClean="0"/>
              <a:t>omatic</a:t>
            </a:r>
            <a:r>
              <a:rPr lang="en-US" dirty="0" smtClean="0"/>
              <a:t> confirmed cases, the period of investigation was based on the date at confirmation (instead of date at onset) and was determined according to epidemiological investigation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41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HCW: eine chirurgische Maske wäre nicht angebracht 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asympt</a:t>
            </a:r>
            <a:endParaRPr lang="en-US" dirty="0" smtClean="0"/>
          </a:p>
          <a:p>
            <a:r>
              <a:rPr lang="de-DE" dirty="0" smtClean="0"/>
              <a:t>Die 735 Kontakte, deren erste Exposition vor Symptombeginn des Indexfalles auftrat, waren ebenfalls einem erhöhten Risiko ausgesetzt, mit einer sekundären klinischen </a:t>
            </a:r>
            <a:r>
              <a:rPr lang="de-DE" dirty="0" err="1" smtClean="0"/>
              <a:t>Attackenrate</a:t>
            </a:r>
            <a:r>
              <a:rPr lang="de-DE" dirty="0" smtClean="0"/>
              <a:t> von 1,0% (95% KI, 0,5%-2,0%)</a:t>
            </a:r>
            <a:r>
              <a:rPr lang="en-US" dirty="0" err="1" smtClean="0"/>
              <a:t>omatic</a:t>
            </a:r>
            <a:r>
              <a:rPr lang="en-US" dirty="0" smtClean="0"/>
              <a:t> confirmed cases, the period of investigation was based on the date at confirmation (instead of date at onset) and was determined according to epidemiological investigation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6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41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HCW: eine chirurgische Maske wäre nicht angebracht 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asympt</a:t>
            </a:r>
            <a:endParaRPr lang="en-US" dirty="0" smtClean="0"/>
          </a:p>
          <a:p>
            <a:r>
              <a:rPr lang="de-DE" dirty="0" smtClean="0"/>
              <a:t>Die 735 Kontakte, deren erste Exposition vor Symptombeginn des Indexfalles auftrat, waren ebenfalls einem erhöhten Risiko ausgesetzt, mit einer sekundären klinischen </a:t>
            </a:r>
            <a:r>
              <a:rPr lang="de-DE" dirty="0" err="1" smtClean="0"/>
              <a:t>Attackenrate</a:t>
            </a:r>
            <a:r>
              <a:rPr lang="de-DE" dirty="0" smtClean="0"/>
              <a:t> von 1,0% (95% KI, 0,5%-2,0%)</a:t>
            </a:r>
            <a:r>
              <a:rPr lang="en-US" dirty="0" err="1" smtClean="0"/>
              <a:t>omatic</a:t>
            </a:r>
            <a:r>
              <a:rPr lang="en-US" dirty="0" smtClean="0"/>
              <a:t> confirmed cases, the period of investigation was based on the date at confirmation (instead of date at onset) and was determined according to epidemiological investigation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7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41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2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image" Target="../media/image3.png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image" Target="../media/image2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notesSlide" Target="../notesSlides/notesSlide4.xml"/><Relationship Id="rId5" Type="http://schemas.openxmlformats.org/officeDocument/2006/relationships/tags" Target="../tags/tag13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2.xml"/><Relationship Id="rId9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image" Target="../media/image4.png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image" Target="../media/image2.png"/><Relationship Id="rId5" Type="http://schemas.openxmlformats.org/officeDocument/2006/relationships/tags" Target="../tags/tag22.xml"/><Relationship Id="rId10" Type="http://schemas.openxmlformats.org/officeDocument/2006/relationships/notesSlide" Target="../notesSlides/notesSlide5.xml"/><Relationship Id="rId4" Type="http://schemas.openxmlformats.org/officeDocument/2006/relationships/tags" Target="../tags/tag21.xml"/><Relationship Id="rId9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image" Target="../media/image6.png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image" Target="../media/image5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image" Target="../media/image2.png"/><Relationship Id="rId5" Type="http://schemas.openxmlformats.org/officeDocument/2006/relationships/tags" Target="../tags/tag30.xml"/><Relationship Id="rId10" Type="http://schemas.openxmlformats.org/officeDocument/2006/relationships/notesSlide" Target="../notesSlides/notesSlide6.xml"/><Relationship Id="rId4" Type="http://schemas.openxmlformats.org/officeDocument/2006/relationships/tags" Target="../tags/tag29.xml"/><Relationship Id="rId9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image" Target="../media/image2.png"/><Relationship Id="rId5" Type="http://schemas.openxmlformats.org/officeDocument/2006/relationships/tags" Target="../tags/tag38.xml"/><Relationship Id="rId10" Type="http://schemas.openxmlformats.org/officeDocument/2006/relationships/notesSlide" Target="../notesSlides/notesSlide7.xml"/><Relationship Id="rId4" Type="http://schemas.openxmlformats.org/officeDocument/2006/relationships/tags" Target="../tags/tag37.xml"/><Relationship Id="rId9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237689"/>
              </p:ext>
            </p:extLst>
          </p:nvPr>
        </p:nvGraphicFramePr>
        <p:xfrm>
          <a:off x="719572" y="2276872"/>
          <a:ext cx="7740860" cy="3960441"/>
        </p:xfrm>
        <a:graphic>
          <a:graphicData uri="http://schemas.openxmlformats.org/drawingml/2006/table">
            <a:tbl>
              <a:tblPr/>
              <a:tblGrid>
                <a:gridCol w="2052228"/>
                <a:gridCol w="1440160"/>
                <a:gridCol w="1819643"/>
                <a:gridCol w="1062879"/>
                <a:gridCol w="1365950"/>
              </a:tblGrid>
              <a:tr h="6496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Fälle kumulativ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0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1.067.579</a:t>
                      </a:r>
                      <a:endParaRPr lang="de-DE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217.065</a:t>
                      </a:r>
                      <a:endParaRPr lang="de-DE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10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2.255.119</a:t>
                      </a:r>
                      <a:endParaRPr lang="de-DE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180.593</a:t>
                      </a:r>
                      <a:endParaRPr lang="de-DE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1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410.461</a:t>
                      </a:r>
                      <a:endParaRPr lang="de-DE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89.539</a:t>
                      </a:r>
                      <a:endParaRPr lang="de-DE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11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Chile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236.748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69.393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1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Russische Föderation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576.952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56.823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11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Pakistan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176.617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37.387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1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175.202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32.512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11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Saudi Arabien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154.233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30.925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10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Südafrika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92.681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26.945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10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251.338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26.206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0,81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683568" y="1061186"/>
            <a:ext cx="38454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366092"/>
                </a:solidFill>
              </a:rPr>
              <a:t>8.795.672 </a:t>
            </a:r>
            <a:r>
              <a:rPr lang="en-US" sz="2400" b="1" dirty="0">
                <a:solidFill>
                  <a:srgbClr val="366092"/>
                </a:solidFill>
                <a:latin typeface="Calibri"/>
              </a:rPr>
              <a:t>Fälle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66092"/>
                </a:solidFill>
                <a:latin typeface="Calibri"/>
              </a:rPr>
              <a:t> </a:t>
            </a:r>
            <a:r>
              <a:rPr lang="en-US" sz="2400" b="1" dirty="0" smtClean="0">
                <a:solidFill>
                  <a:srgbClr val="366092"/>
                </a:solidFill>
              </a:rPr>
              <a:t>466.189 </a:t>
            </a:r>
            <a:r>
              <a:rPr lang="en-US" sz="2400" b="1" dirty="0" err="1" smtClean="0">
                <a:solidFill>
                  <a:srgbClr val="366092"/>
                </a:solidFill>
                <a:latin typeface="Calibri"/>
              </a:rPr>
              <a:t>Todesfälle</a:t>
            </a:r>
            <a:r>
              <a:rPr lang="en-US" sz="2400" b="1" dirty="0" smtClean="0">
                <a:solidFill>
                  <a:srgbClr val="366092"/>
                </a:solidFill>
                <a:latin typeface="Calibri"/>
              </a:rPr>
              <a:t> (4.5%)</a:t>
            </a:r>
            <a:endParaRPr lang="en-US" sz="2400" b="1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21.06.2020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65485"/>
            <a:ext cx="8185076" cy="5792515"/>
          </a:xfrm>
          <a:prstGeom prst="rect">
            <a:avLst/>
          </a:prstGeom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7.000 – 70.000 neuen COVID-19 Fällen in den letzten 7 Tagen</a:t>
            </a:r>
            <a:endParaRPr kumimoji="0" lang="de-DE" sz="23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268244" y="6453336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21.06.2020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43968"/>
            <a:ext cx="8012666" cy="5648723"/>
          </a:xfrm>
          <a:prstGeom prst="rect">
            <a:avLst/>
          </a:prstGeom>
        </p:spPr>
      </p:pic>
      <p:sp>
        <p:nvSpPr>
          <p:cNvPr id="10" name="Titel 4"/>
          <p:cNvSpPr txBox="1">
            <a:spLocks/>
          </p:cNvSpPr>
          <p:nvPr/>
        </p:nvSpPr>
        <p:spPr>
          <a:xfrm>
            <a:off x="147010" y="332656"/>
            <a:ext cx="884998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700-7.000 neuen COVID-19 Fällen in den letzten 7 Tagen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ScalaSansPro-Bold" pitchFamily="50" charset="0"/>
              <a:ea typeface="+mj-ea"/>
              <a:cs typeface="+mj-cs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21.06.2020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21.06.2020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1" y="952289"/>
            <a:ext cx="9150001" cy="3916871"/>
          </a:xfrm>
          <a:prstGeom prst="rect">
            <a:avLst/>
          </a:prstGeom>
        </p:spPr>
      </p:pic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93857"/>
              </p:ext>
            </p:extLst>
          </p:nvPr>
        </p:nvGraphicFramePr>
        <p:xfrm>
          <a:off x="6144940" y="5310336"/>
          <a:ext cx="2844801" cy="114300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322499"/>
                <a:gridCol w="761151"/>
                <a:gridCol w="76115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 smtClean="0">
                          <a:effectLst/>
                        </a:rPr>
                        <a:t>Land (5)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Kontinent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Katar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smtClean="0">
                          <a:effectLst/>
                        </a:rPr>
                        <a:t>Asien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285,2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Bahrain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smtClean="0">
                          <a:effectLst/>
                        </a:rPr>
                        <a:t>Asien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289,1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Oman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smtClean="0">
                          <a:effectLst/>
                        </a:rPr>
                        <a:t>Asien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130,6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Kuwait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smtClean="0">
                          <a:effectLst/>
                        </a:rPr>
                        <a:t>Asien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90,2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Saudi Arabien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smtClean="0">
                          <a:effectLst/>
                        </a:rPr>
                        <a:t>Asien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87,7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245686"/>
              </p:ext>
            </p:extLst>
          </p:nvPr>
        </p:nvGraphicFramePr>
        <p:xfrm>
          <a:off x="144016" y="5301208"/>
          <a:ext cx="2844801" cy="76200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322499"/>
                <a:gridCol w="761151"/>
                <a:gridCol w="76115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 smtClean="0">
                          <a:effectLst/>
                        </a:rPr>
                        <a:t>Land </a:t>
                      </a:r>
                      <a:r>
                        <a:rPr lang="de-DE" sz="1100" b="1" u="none" strike="noStrike" dirty="0" smtClean="0">
                          <a:effectLst/>
                        </a:rPr>
                        <a:t>(3)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Kontinent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Armenien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Europe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125,2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Republik Moldau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Europe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61,6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 smtClean="0">
                          <a:effectLst/>
                        </a:rPr>
                        <a:t>Nord Mazedonien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Europe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52,9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144016" y="4941168"/>
            <a:ext cx="522007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14 </a:t>
            </a:r>
            <a:r>
              <a:rPr lang="de-DE" sz="1400" b="1" dirty="0" smtClean="0"/>
              <a:t>Länder mit der 7-Tages-Inzidenz &gt; 50 Fälle / 100.000 EW.</a:t>
            </a:r>
            <a:endParaRPr lang="de-DE" sz="1400" b="1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974993"/>
              </p:ext>
            </p:extLst>
          </p:nvPr>
        </p:nvGraphicFramePr>
        <p:xfrm>
          <a:off x="3059832" y="5310661"/>
          <a:ext cx="3024336" cy="1286691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694540"/>
                <a:gridCol w="638302"/>
                <a:gridCol w="691494"/>
              </a:tblGrid>
              <a:tr h="16259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 smtClean="0">
                          <a:effectLst/>
                        </a:rPr>
                        <a:t>Land (6)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Kontinent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Panama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America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1215,8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492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Chile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America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366,1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492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El Salvador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America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158,5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492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Brasilien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America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102,8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492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Peru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America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80,6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492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Vereinigte Staaten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America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 smtClean="0">
                          <a:effectLst/>
                        </a:rPr>
                        <a:t>54,8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>
            <a:extLst>
              <a:ext uri="{FF2B5EF4-FFF2-40B4-BE49-F238E27FC236}"/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687388"/>
            <a:ext cx="9144000" cy="914400"/>
          </a:xfrm>
          <a:prstGeom prst="rect">
            <a:avLst/>
          </a:prstGeom>
          <a:solidFill>
            <a:srgbClr val="EEEEEE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>
              <a:buSzTx/>
              <a:defRPr kumimoji="0" sz="1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Wingdings" charset="2"/>
              </a:defRPr>
            </a:pPr>
            <a:endParaRPr lang="en-US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chemeClr val="lt1"/>
              </a:solidFill>
              <a:latin typeface="+mn-lt"/>
              <a:ea typeface="+mn-ea"/>
              <a:sym typeface="Wingdings" charset="2"/>
            </a:endParaRPr>
          </a:p>
        </p:txBody>
      </p:sp>
      <p:sp>
        <p:nvSpPr>
          <p:cNvPr id="14339" name="Date Placeholder 3"/>
          <p:cNvSpPr>
            <a:spLocks noGrp="1" noChangeArrowheads="1"/>
          </p:cNvSpPr>
          <p:nvPr>
            <p:ph type="dt" sz="quarter" idx="11"/>
            <p:custDataLst>
              <p:tags r:id="rId2"/>
            </p:custDataLst>
          </p:nvPr>
        </p:nvSpPr>
        <p:spPr bwMode="auto">
          <a:xfrm>
            <a:off x="0" y="6223000"/>
            <a:ext cx="25400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635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Pct val="100000"/>
              <a:buFontTx/>
              <a:buNone/>
            </a:pPr>
            <a:r>
              <a:rPr lang="en-US" altLang="en-US" sz="1100" smtClean="0">
                <a:ln>
                  <a:noFill/>
                </a:ln>
                <a:solidFill>
                  <a:srgbClr val="999999"/>
                </a:solidFill>
                <a:latin typeface="Helvetica" charset="0"/>
              </a:rPr>
              <a:t>Date of download:  6/21/2020</a:t>
            </a:r>
          </a:p>
        </p:txBody>
      </p:sp>
      <p:sp>
        <p:nvSpPr>
          <p:cNvPr id="14340" name="Footer Placeholder 4"/>
          <p:cNvSpPr>
            <a:spLocks noGrp="1" noChangeArrowheads="1"/>
          </p:cNvSpPr>
          <p:nvPr>
            <p:ph type="ftr" sz="quarter" idx="12"/>
            <p:custDataLst>
              <p:tags r:id="rId3"/>
            </p:custDataLst>
          </p:nvPr>
        </p:nvSpPr>
        <p:spPr bwMode="auto">
          <a:xfrm>
            <a:off x="2971800" y="6223000"/>
            <a:ext cx="32004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solidFill>
                <a:srgbClr val="999999"/>
              </a:solidFill>
              <a:latin typeface="Helvetica" charset="0"/>
            </a:endParaRPr>
          </a:p>
        </p:txBody>
      </p:sp>
      <p:sp>
        <p:nvSpPr>
          <p:cNvPr id="14341" name="Text Placeholder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692150"/>
            <a:ext cx="9144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SzTx/>
            </a:pPr>
            <a:r>
              <a:rPr lang="en-US" altLang="de-DE" sz="1300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From: </a:t>
            </a:r>
            <a:r>
              <a:rPr lang="en-US" altLang="de-DE" sz="1300" b="1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Contact Tracing Assessment of COVID-19 Transmission Dynamics in Taiwan and Risk at Different Exposure Periods Before and After Symptom Onset</a:t>
            </a:r>
          </a:p>
        </p:txBody>
      </p:sp>
      <p:cxnSp>
        <p:nvCxnSpPr>
          <p:cNvPr id="14342" name="Straight Connector 8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V="1">
            <a:off x="0" y="6215063"/>
            <a:ext cx="9144000" cy="7937"/>
          </a:xfrm>
          <a:prstGeom prst="line">
            <a:avLst/>
          </a:prstGeom>
          <a:noFill/>
          <a:ln w="127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3" name="Text Placeholder 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1282700"/>
            <a:ext cx="9144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0" rIns="127000" bIns="635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SzTx/>
            </a:pPr>
            <a:r>
              <a:rPr lang="en-US" altLang="de-DE" sz="120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JAMA Intern Med. Published online  May 01, 2020. doi:10.1001/jamainternmed.2020.2020</a:t>
            </a:r>
          </a:p>
        </p:txBody>
      </p:sp>
      <p:cxnSp>
        <p:nvCxnSpPr>
          <p:cNvPr id="14346" name="Straight Connector 5"/>
          <p:cNvCxnSpPr>
            <a:cxnSpLocks noChangeShapeType="1"/>
          </p:cNvCxnSpPr>
          <p:nvPr>
            <p:custDataLst>
              <p:tags r:id="rId7"/>
            </p:custDataLst>
          </p:nvPr>
        </p:nvCxnSpPr>
        <p:spPr bwMode="auto">
          <a:xfrm>
            <a:off x="0" y="666750"/>
            <a:ext cx="9144000" cy="0"/>
          </a:xfrm>
          <a:prstGeom prst="line">
            <a:avLst/>
          </a:prstGeom>
          <a:noFill/>
          <a:ln w="381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7" name="Picture 18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01600"/>
            <a:ext cx="22860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79512" y="1772816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u="sng" dirty="0" smtClean="0"/>
              <a:t>Ziel: </a:t>
            </a:r>
            <a:r>
              <a:rPr lang="de-DE" sz="1600" dirty="0" smtClean="0"/>
              <a:t>Bescheinigung der </a:t>
            </a:r>
            <a:r>
              <a:rPr lang="de-DE" sz="1600" dirty="0"/>
              <a:t>Übertragungsdynamik von </a:t>
            </a:r>
            <a:r>
              <a:rPr lang="de-DE" sz="1600" dirty="0" smtClean="0"/>
              <a:t>Covid-19 &amp; Evaluierung des Übertragungsrisikos zu </a:t>
            </a:r>
            <a:r>
              <a:rPr lang="de-DE" sz="1600" dirty="0"/>
              <a:t>verschiedenen </a:t>
            </a:r>
            <a:r>
              <a:rPr lang="de-DE" sz="1600" dirty="0" smtClean="0"/>
              <a:t>Expositionszeiträumen</a:t>
            </a:r>
          </a:p>
          <a:p>
            <a:endParaRPr lang="de-DE" sz="1600" dirty="0"/>
          </a:p>
          <a:p>
            <a:r>
              <a:rPr lang="de-DE" sz="1600" b="1" u="sng" dirty="0" smtClean="0"/>
              <a:t>Methode</a:t>
            </a:r>
            <a:r>
              <a:rPr lang="de-DE" sz="1600" u="sng" dirty="0"/>
              <a:t>: </a:t>
            </a:r>
            <a:r>
              <a:rPr lang="de-DE" sz="1600" dirty="0" smtClean="0"/>
              <a:t>2.761 </a:t>
            </a:r>
            <a:r>
              <a:rPr lang="de-DE" sz="1600" dirty="0"/>
              <a:t>Kontakte von 100 Indexfällen wurden </a:t>
            </a:r>
            <a:r>
              <a:rPr lang="de-DE" sz="1600" dirty="0" smtClean="0"/>
              <a:t>bis </a:t>
            </a:r>
            <a:r>
              <a:rPr lang="de-DE" sz="1600" dirty="0"/>
              <a:t>14 Tage nach der letzten Exposition zum Indexfall verfolgt</a:t>
            </a:r>
            <a:r>
              <a:rPr lang="de-DE" sz="1600" dirty="0" smtClean="0"/>
              <a:t>.</a:t>
            </a:r>
          </a:p>
          <a:p>
            <a:endParaRPr lang="de-DE" sz="1600" dirty="0" smtClean="0"/>
          </a:p>
          <a:p>
            <a:r>
              <a:rPr lang="de-DE" sz="1600" b="1" dirty="0" smtClean="0"/>
              <a:t>Exposition </a:t>
            </a:r>
            <a:r>
              <a:rPr lang="de-DE" sz="1600" b="1" dirty="0"/>
              <a:t>zeit</a:t>
            </a:r>
            <a:r>
              <a:rPr lang="de-DE" sz="1600" dirty="0"/>
              <a:t>: beginnt 4 Tage vor dem Symptombeginn </a:t>
            </a:r>
            <a:r>
              <a:rPr lang="de-DE" sz="1600" dirty="0" smtClean="0"/>
              <a:t>des </a:t>
            </a:r>
            <a:r>
              <a:rPr lang="de-DE" sz="1600" dirty="0"/>
              <a:t>Indexfalls </a:t>
            </a:r>
            <a:endParaRPr lang="de-DE" sz="1600" dirty="0" smtClean="0"/>
          </a:p>
          <a:p>
            <a:r>
              <a:rPr lang="de-DE" sz="1600" dirty="0" smtClean="0"/>
              <a:t>                            Asymptomatischer </a:t>
            </a:r>
            <a:r>
              <a:rPr lang="de-DE" sz="1600" dirty="0"/>
              <a:t>Indexfall: Datum der Bestätigung</a:t>
            </a:r>
          </a:p>
          <a:p>
            <a:endParaRPr lang="de-DE" sz="1600" dirty="0" smtClean="0"/>
          </a:p>
          <a:p>
            <a:r>
              <a:rPr lang="de-DE" sz="1600" b="1" dirty="0" smtClean="0"/>
              <a:t>Kontakt:</a:t>
            </a:r>
            <a:r>
              <a:rPr lang="de-DE" sz="1600" dirty="0" smtClean="0"/>
              <a:t> Face-</a:t>
            </a:r>
            <a:r>
              <a:rPr lang="de-DE" sz="1600" dirty="0" err="1" smtClean="0"/>
              <a:t>to</a:t>
            </a:r>
            <a:r>
              <a:rPr lang="de-DE" sz="1600" dirty="0" smtClean="0"/>
              <a:t>-Face ohne Maske für </a:t>
            </a:r>
            <a:r>
              <a:rPr lang="de-DE" sz="1600" dirty="0"/>
              <a:t>&gt;15m; </a:t>
            </a:r>
            <a:endParaRPr lang="de-DE" sz="1600" dirty="0" smtClean="0"/>
          </a:p>
          <a:p>
            <a:r>
              <a:rPr lang="de-DE" sz="1600" smtClean="0"/>
              <a:t>                 HCW</a:t>
            </a:r>
            <a:r>
              <a:rPr lang="de-DE" sz="1600" dirty="0"/>
              <a:t>: Kontakt innerhalb von 2 m </a:t>
            </a:r>
            <a:r>
              <a:rPr lang="de-DE" sz="1600" dirty="0" smtClean="0"/>
              <a:t>ohne N95 Maske</a:t>
            </a:r>
          </a:p>
          <a:p>
            <a:endParaRPr lang="de-DE" sz="1600" dirty="0"/>
          </a:p>
          <a:p>
            <a:endParaRPr lang="de-DE" sz="1600" dirty="0" smtClean="0"/>
          </a:p>
          <a:p>
            <a:endParaRPr lang="de-DE" sz="16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909192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>
            <a:extLst>
              <a:ext uri="{FF2B5EF4-FFF2-40B4-BE49-F238E27FC236}"/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687388"/>
            <a:ext cx="9144000" cy="914400"/>
          </a:xfrm>
          <a:prstGeom prst="rect">
            <a:avLst/>
          </a:prstGeom>
          <a:solidFill>
            <a:srgbClr val="EEEEEE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>
              <a:defRPr kumimoji="0" sz="1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Wingdings" charset="2"/>
              </a:defRPr>
            </a:pPr>
            <a:endParaRPr lang="en-US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prstClr val="white"/>
              </a:solidFill>
              <a:cs typeface="Arial"/>
              <a:sym typeface="Wingdings" charset="2"/>
            </a:endParaRPr>
          </a:p>
        </p:txBody>
      </p:sp>
      <p:sp>
        <p:nvSpPr>
          <p:cNvPr id="14339" name="Date Placeholder 3"/>
          <p:cNvSpPr>
            <a:spLocks noGrp="1" noChangeArrowheads="1"/>
          </p:cNvSpPr>
          <p:nvPr>
            <p:ph type="dt" sz="quarter" idx="11"/>
            <p:custDataLst>
              <p:tags r:id="rId2"/>
            </p:custDataLst>
          </p:nvPr>
        </p:nvSpPr>
        <p:spPr bwMode="auto">
          <a:xfrm>
            <a:off x="0" y="6223000"/>
            <a:ext cx="25400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635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Pct val="100000"/>
              <a:buFontTx/>
              <a:buNone/>
            </a:pPr>
            <a:r>
              <a:rPr lang="en-US" altLang="en-US" sz="1100" smtClean="0">
                <a:solidFill>
                  <a:srgbClr val="999999"/>
                </a:solidFill>
                <a:latin typeface="Helvetica" charset="0"/>
              </a:rPr>
              <a:t>Date of download:  6/21/2020</a:t>
            </a:r>
          </a:p>
        </p:txBody>
      </p:sp>
      <p:sp>
        <p:nvSpPr>
          <p:cNvPr id="14340" name="Footer Placeholder 4"/>
          <p:cNvSpPr>
            <a:spLocks noGrp="1" noChangeArrowheads="1"/>
          </p:cNvSpPr>
          <p:nvPr>
            <p:ph type="ftr" sz="quarter" idx="12"/>
            <p:custDataLst>
              <p:tags r:id="rId3"/>
            </p:custDataLst>
          </p:nvPr>
        </p:nvSpPr>
        <p:spPr bwMode="auto">
          <a:xfrm>
            <a:off x="2971800" y="6223000"/>
            <a:ext cx="32004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solidFill>
                <a:srgbClr val="999999"/>
              </a:solidFill>
              <a:latin typeface="Helvetica" charset="0"/>
            </a:endParaRPr>
          </a:p>
        </p:txBody>
      </p:sp>
      <p:sp>
        <p:nvSpPr>
          <p:cNvPr id="14341" name="Text Placeholder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692150"/>
            <a:ext cx="9144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de-DE" sz="1300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From: </a:t>
            </a:r>
            <a:r>
              <a:rPr lang="en-US" altLang="de-DE" sz="1300" b="1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Contact Tracing Assessment of COVID-19 Transmission Dynamics in Taiwan and Risk at Different Exposure Periods Before and After Symptom Onset</a:t>
            </a:r>
          </a:p>
        </p:txBody>
      </p:sp>
      <p:cxnSp>
        <p:nvCxnSpPr>
          <p:cNvPr id="14342" name="Straight Connector 8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V="1">
            <a:off x="0" y="6215063"/>
            <a:ext cx="9144000" cy="7937"/>
          </a:xfrm>
          <a:prstGeom prst="line">
            <a:avLst/>
          </a:prstGeom>
          <a:noFill/>
          <a:ln w="127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3" name="Text Placeholder 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1282700"/>
            <a:ext cx="9144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0" rIns="127000" bIns="635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de-DE" sz="120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JAMA Intern Med. Published online  May 01, 2020. doi:10.1001/jamainternmed.2020.2020</a:t>
            </a:r>
          </a:p>
        </p:txBody>
      </p:sp>
      <p:cxnSp>
        <p:nvCxnSpPr>
          <p:cNvPr id="14346" name="Straight Connector 5"/>
          <p:cNvCxnSpPr>
            <a:cxnSpLocks noChangeShapeType="1"/>
          </p:cNvCxnSpPr>
          <p:nvPr>
            <p:custDataLst>
              <p:tags r:id="rId7"/>
            </p:custDataLst>
          </p:nvPr>
        </p:nvCxnSpPr>
        <p:spPr bwMode="auto">
          <a:xfrm>
            <a:off x="0" y="666750"/>
            <a:ext cx="9144000" cy="0"/>
          </a:xfrm>
          <a:prstGeom prst="line">
            <a:avLst/>
          </a:prstGeom>
          <a:noFill/>
          <a:ln w="381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7" name="Picture 18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01600"/>
            <a:ext cx="22860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79512" y="1772816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u="sng" dirty="0" smtClean="0">
                <a:solidFill>
                  <a:schemeClr val="accent1"/>
                </a:solidFill>
              </a:rPr>
              <a:t>Ergebnisse: </a:t>
            </a:r>
          </a:p>
          <a:p>
            <a:r>
              <a:rPr lang="de-DE" sz="1600" b="1" dirty="0">
                <a:solidFill>
                  <a:prstClr val="black"/>
                </a:solidFill>
              </a:rPr>
              <a:t>Indexfall</a:t>
            </a:r>
            <a:r>
              <a:rPr lang="de-DE" sz="1600" dirty="0">
                <a:solidFill>
                  <a:prstClr val="black"/>
                </a:solidFill>
              </a:rPr>
              <a:t>: </a:t>
            </a:r>
            <a:r>
              <a:rPr lang="de-DE" sz="1600" u="sng" dirty="0">
                <a:solidFill>
                  <a:prstClr val="black"/>
                </a:solidFill>
              </a:rPr>
              <a:t>100 Indexfälle </a:t>
            </a:r>
            <a:r>
              <a:rPr lang="de-DE" sz="1600" dirty="0">
                <a:solidFill>
                  <a:prstClr val="black"/>
                </a:solidFill>
              </a:rPr>
              <a:t>(9 asymptomatisch), Medianalter 44 Jahre; 56% </a:t>
            </a:r>
            <a:r>
              <a:rPr lang="de-DE" sz="1600" dirty="0" smtClean="0">
                <a:solidFill>
                  <a:prstClr val="black"/>
                </a:solidFill>
              </a:rPr>
              <a:t>Männer</a:t>
            </a:r>
          </a:p>
          <a:p>
            <a:r>
              <a:rPr lang="de-DE" sz="1600" b="1" dirty="0">
                <a:solidFill>
                  <a:prstClr val="black"/>
                </a:solidFill>
              </a:rPr>
              <a:t>Kontaktperson</a:t>
            </a:r>
            <a:r>
              <a:rPr lang="de-DE" sz="1600" dirty="0">
                <a:solidFill>
                  <a:prstClr val="black"/>
                </a:solidFill>
              </a:rPr>
              <a:t>: </a:t>
            </a:r>
            <a:r>
              <a:rPr lang="de-DE" sz="1600" u="sng" dirty="0">
                <a:solidFill>
                  <a:prstClr val="black"/>
                </a:solidFill>
              </a:rPr>
              <a:t>2.761 Kontakts </a:t>
            </a:r>
            <a:r>
              <a:rPr lang="de-DE" sz="1600" dirty="0" smtClean="0">
                <a:solidFill>
                  <a:prstClr val="black"/>
                </a:solidFill>
              </a:rPr>
              <a:t>einschließlich: </a:t>
            </a:r>
            <a:r>
              <a:rPr lang="de-DE" sz="1600" dirty="0">
                <a:solidFill>
                  <a:prstClr val="black"/>
                </a:solidFill>
              </a:rPr>
              <a:t>151 (5,5%) Haushaltskontakte; 76 (2,8%) Nicht-Haushalts-Familienkontakte, 689 (25,3%) </a:t>
            </a:r>
            <a:r>
              <a:rPr lang="de-DE" sz="1600" dirty="0" smtClean="0">
                <a:solidFill>
                  <a:prstClr val="black"/>
                </a:solidFill>
              </a:rPr>
              <a:t>HCW-Kontakte, und 1836 </a:t>
            </a:r>
            <a:r>
              <a:rPr lang="de-DE" sz="1600" dirty="0">
                <a:solidFill>
                  <a:prstClr val="black"/>
                </a:solidFill>
              </a:rPr>
              <a:t>(66,4%) </a:t>
            </a:r>
            <a:r>
              <a:rPr lang="de-DE" sz="1600" dirty="0" smtClean="0">
                <a:solidFill>
                  <a:prstClr val="black"/>
                </a:solidFill>
              </a:rPr>
              <a:t>Andere</a:t>
            </a:r>
          </a:p>
          <a:p>
            <a:endParaRPr lang="de-DE" sz="1600" dirty="0">
              <a:solidFill>
                <a:prstClr val="black"/>
              </a:solidFill>
            </a:endParaRPr>
          </a:p>
          <a:p>
            <a:r>
              <a:rPr lang="de-DE" sz="1600" b="1" u="sng" dirty="0" smtClean="0">
                <a:solidFill>
                  <a:prstClr val="black"/>
                </a:solidFill>
              </a:rPr>
              <a:t>Sekundären Fall</a:t>
            </a:r>
            <a:r>
              <a:rPr lang="de-DE" sz="1600" dirty="0" smtClean="0">
                <a:solidFill>
                  <a:prstClr val="black"/>
                </a:solidFill>
              </a:rPr>
              <a:t>: 22 sekundären Fall </a:t>
            </a:r>
            <a:r>
              <a:rPr lang="de-DE" sz="1600" dirty="0">
                <a:solidFill>
                  <a:prstClr val="black"/>
                </a:solidFill>
              </a:rPr>
              <a:t>(4 asymptomatisch </a:t>
            </a:r>
            <a:r>
              <a:rPr lang="de-DE" sz="1600" dirty="0" smtClean="0">
                <a:solidFill>
                  <a:prstClr val="black"/>
                </a:solidFill>
              </a:rPr>
              <a:t>) wurde identifiziert </a:t>
            </a:r>
          </a:p>
          <a:p>
            <a:r>
              <a:rPr lang="de-DE" sz="1600" dirty="0" smtClean="0">
                <a:solidFill>
                  <a:prstClr val="black"/>
                </a:solidFill>
              </a:rPr>
              <a:t>Keiner </a:t>
            </a:r>
            <a:r>
              <a:rPr lang="de-DE" sz="1600" dirty="0">
                <a:solidFill>
                  <a:prstClr val="black"/>
                </a:solidFill>
              </a:rPr>
              <a:t>der 9 asymptomatischen Indexfälle übertrug einen sekundären </a:t>
            </a:r>
            <a:r>
              <a:rPr lang="de-DE" sz="1600" dirty="0" smtClean="0">
                <a:solidFill>
                  <a:prstClr val="black"/>
                </a:solidFill>
              </a:rPr>
              <a:t>Fall </a:t>
            </a:r>
          </a:p>
          <a:p>
            <a:endParaRPr lang="de-DE" sz="1600" dirty="0" smtClean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The secondary </a:t>
            </a:r>
            <a:r>
              <a:rPr lang="en-US" sz="1600" dirty="0" smtClean="0">
                <a:solidFill>
                  <a:prstClr val="black"/>
                </a:solidFill>
              </a:rPr>
              <a:t>attack rate: 20 of </a:t>
            </a:r>
            <a:r>
              <a:rPr lang="en-US" sz="1600" dirty="0">
                <a:solidFill>
                  <a:prstClr val="black"/>
                </a:solidFill>
              </a:rPr>
              <a:t>2761, or </a:t>
            </a:r>
            <a:r>
              <a:rPr lang="it-IT" sz="1600" dirty="0">
                <a:solidFill>
                  <a:prstClr val="black"/>
                </a:solidFill>
              </a:rPr>
              <a:t> </a:t>
            </a:r>
            <a:r>
              <a:rPr lang="it-IT" sz="1600" dirty="0" smtClean="0">
                <a:solidFill>
                  <a:prstClr val="black"/>
                </a:solidFill>
              </a:rPr>
              <a:t>0,8</a:t>
            </a:r>
            <a:r>
              <a:rPr lang="it-IT" sz="1600" dirty="0">
                <a:solidFill>
                  <a:prstClr val="black"/>
                </a:solidFill>
              </a:rPr>
              <a:t>% (95% CI, </a:t>
            </a:r>
            <a:r>
              <a:rPr lang="it-IT" sz="1600" dirty="0" smtClean="0">
                <a:solidFill>
                  <a:prstClr val="black"/>
                </a:solidFill>
              </a:rPr>
              <a:t>0,5</a:t>
            </a:r>
            <a:r>
              <a:rPr lang="it-IT" sz="1600" dirty="0">
                <a:solidFill>
                  <a:prstClr val="black"/>
                </a:solidFill>
              </a:rPr>
              <a:t>%-</a:t>
            </a:r>
            <a:r>
              <a:rPr lang="it-IT" sz="1600" dirty="0" smtClean="0">
                <a:solidFill>
                  <a:prstClr val="black"/>
                </a:solidFill>
              </a:rPr>
              <a:t>1,2</a:t>
            </a:r>
            <a:r>
              <a:rPr lang="it-IT" sz="1600" dirty="0">
                <a:solidFill>
                  <a:prstClr val="black"/>
                </a:solidFill>
              </a:rPr>
              <a:t>%)</a:t>
            </a:r>
            <a:endParaRPr lang="de-DE" sz="1600" dirty="0">
              <a:solidFill>
                <a:prstClr val="black"/>
              </a:solidFill>
            </a:endParaRPr>
          </a:p>
        </p:txBody>
      </p:sp>
      <p:pic>
        <p:nvPicPr>
          <p:cNvPr id="14" name="New picture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716" y="4149080"/>
            <a:ext cx="4565240" cy="20659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23528" y="4287751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/>
              <a:t>Alle 22 sekundären Fälle hatten ihre erste Exposition </a:t>
            </a:r>
            <a:r>
              <a:rPr lang="de-DE" sz="1600" b="1" dirty="0" smtClean="0"/>
              <a:t>innerhalb 5 Tage </a:t>
            </a:r>
            <a:r>
              <a:rPr lang="de-DE" sz="1600" b="1" dirty="0"/>
              <a:t>des Symptombeginns des Indexfalles</a:t>
            </a:r>
            <a:r>
              <a:rPr lang="de-DE" sz="1600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 smtClean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642118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>
            <a:extLst>
              <a:ext uri="{FF2B5EF4-FFF2-40B4-BE49-F238E27FC236}"/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687388"/>
            <a:ext cx="9144000" cy="914400"/>
          </a:xfrm>
          <a:prstGeom prst="rect">
            <a:avLst/>
          </a:prstGeom>
          <a:solidFill>
            <a:srgbClr val="EEEEEE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>
              <a:defRPr kumimoji="0" sz="1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Wingdings" charset="2"/>
              </a:defRPr>
            </a:pPr>
            <a:endParaRPr lang="en-US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prstClr val="white"/>
              </a:solidFill>
              <a:cs typeface="Arial"/>
              <a:sym typeface="Wingdings" charset="2"/>
            </a:endParaRPr>
          </a:p>
        </p:txBody>
      </p:sp>
      <p:sp>
        <p:nvSpPr>
          <p:cNvPr id="14339" name="Date Placeholder 3"/>
          <p:cNvSpPr>
            <a:spLocks noGrp="1" noChangeArrowheads="1"/>
          </p:cNvSpPr>
          <p:nvPr>
            <p:ph type="dt" sz="quarter" idx="11"/>
            <p:custDataLst>
              <p:tags r:id="rId2"/>
            </p:custDataLst>
          </p:nvPr>
        </p:nvSpPr>
        <p:spPr bwMode="auto">
          <a:xfrm>
            <a:off x="0" y="6223000"/>
            <a:ext cx="25400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635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Pct val="100000"/>
              <a:buFontTx/>
              <a:buNone/>
            </a:pPr>
            <a:r>
              <a:rPr lang="en-US" altLang="en-US" sz="1100" smtClean="0">
                <a:solidFill>
                  <a:srgbClr val="999999"/>
                </a:solidFill>
                <a:latin typeface="Helvetica" charset="0"/>
              </a:rPr>
              <a:t>Date of download:  6/21/2020</a:t>
            </a:r>
          </a:p>
        </p:txBody>
      </p:sp>
      <p:sp>
        <p:nvSpPr>
          <p:cNvPr id="14340" name="Footer Placeholder 4"/>
          <p:cNvSpPr>
            <a:spLocks noGrp="1" noChangeArrowheads="1"/>
          </p:cNvSpPr>
          <p:nvPr>
            <p:ph type="ftr" sz="quarter" idx="12"/>
            <p:custDataLst>
              <p:tags r:id="rId3"/>
            </p:custDataLst>
          </p:nvPr>
        </p:nvSpPr>
        <p:spPr bwMode="auto">
          <a:xfrm>
            <a:off x="2971800" y="6223000"/>
            <a:ext cx="32004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solidFill>
                <a:srgbClr val="999999"/>
              </a:solidFill>
              <a:latin typeface="Helvetica" charset="0"/>
            </a:endParaRPr>
          </a:p>
        </p:txBody>
      </p:sp>
      <p:sp>
        <p:nvSpPr>
          <p:cNvPr id="14341" name="Text Placeholder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692150"/>
            <a:ext cx="9144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de-DE" sz="1300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From: </a:t>
            </a:r>
            <a:r>
              <a:rPr lang="en-US" altLang="de-DE" sz="1300" b="1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Contact Tracing Assessment of COVID-19 Transmission Dynamics in Taiwan and Risk at Different Exposure Periods Before and After Symptom Onset</a:t>
            </a:r>
          </a:p>
        </p:txBody>
      </p:sp>
      <p:cxnSp>
        <p:nvCxnSpPr>
          <p:cNvPr id="14342" name="Straight Connector 8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V="1">
            <a:off x="0" y="6215063"/>
            <a:ext cx="9144000" cy="7937"/>
          </a:xfrm>
          <a:prstGeom prst="line">
            <a:avLst/>
          </a:prstGeom>
          <a:noFill/>
          <a:ln w="127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3" name="Text Placeholder 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1282700"/>
            <a:ext cx="9144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0" rIns="127000" bIns="635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de-DE" sz="120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JAMA Intern Med. Published online  May 01, 2020. doi:10.1001/jamainternmed.2020.2020</a:t>
            </a:r>
          </a:p>
        </p:txBody>
      </p:sp>
      <p:cxnSp>
        <p:nvCxnSpPr>
          <p:cNvPr id="14346" name="Straight Connector 5"/>
          <p:cNvCxnSpPr>
            <a:cxnSpLocks noChangeShapeType="1"/>
          </p:cNvCxnSpPr>
          <p:nvPr>
            <p:custDataLst>
              <p:tags r:id="rId7"/>
            </p:custDataLst>
          </p:nvPr>
        </p:nvCxnSpPr>
        <p:spPr bwMode="auto">
          <a:xfrm>
            <a:off x="0" y="666750"/>
            <a:ext cx="9144000" cy="0"/>
          </a:xfrm>
          <a:prstGeom prst="line">
            <a:avLst/>
          </a:prstGeom>
          <a:noFill/>
          <a:ln w="381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7" name="Picture 18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01600"/>
            <a:ext cx="22860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39552" y="4293096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600" dirty="0">
              <a:solidFill>
                <a:prstClr val="black"/>
              </a:solidFill>
            </a:endParaRPr>
          </a:p>
          <a:p>
            <a:endParaRPr lang="de-DE" sz="1600" dirty="0" smtClean="0">
              <a:solidFill>
                <a:prstClr val="black"/>
              </a:solidFill>
            </a:endParaRPr>
          </a:p>
          <a:p>
            <a:endParaRPr lang="de-DE" sz="1600" dirty="0">
              <a:solidFill>
                <a:prstClr val="black"/>
              </a:solidFill>
            </a:endParaRPr>
          </a:p>
          <a:p>
            <a:endParaRPr lang="de-DE" sz="1600" dirty="0">
              <a:solidFill>
                <a:prstClr val="black"/>
              </a:solidFill>
            </a:endParaRPr>
          </a:p>
        </p:txBody>
      </p:sp>
      <p:pic>
        <p:nvPicPr>
          <p:cNvPr id="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6216075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>
            <a:off x="179512" y="4005064"/>
            <a:ext cx="5832648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54000" y="2780928"/>
            <a:ext cx="1221656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768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>
            <a:extLst>
              <a:ext uri="{FF2B5EF4-FFF2-40B4-BE49-F238E27FC236}"/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687388"/>
            <a:ext cx="9144000" cy="914400"/>
          </a:xfrm>
          <a:prstGeom prst="rect">
            <a:avLst/>
          </a:prstGeom>
          <a:solidFill>
            <a:srgbClr val="EEEEEE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>
              <a:defRPr kumimoji="0" sz="1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Wingdings" charset="2"/>
              </a:defRPr>
            </a:pPr>
            <a:endParaRPr lang="en-US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prstClr val="white"/>
              </a:solidFill>
              <a:latin typeface="Arial"/>
              <a:ea typeface="Arial"/>
              <a:cs typeface="Arial"/>
              <a:sym typeface="Wingdings" charset="2"/>
            </a:endParaRPr>
          </a:p>
        </p:txBody>
      </p:sp>
      <p:sp>
        <p:nvSpPr>
          <p:cNvPr id="14339" name="Date Placeholder 3"/>
          <p:cNvSpPr>
            <a:spLocks noGrp="1" noChangeArrowheads="1"/>
          </p:cNvSpPr>
          <p:nvPr>
            <p:ph type="dt" sz="quarter" idx="11"/>
            <p:custDataLst>
              <p:tags r:id="rId2"/>
            </p:custDataLst>
          </p:nvPr>
        </p:nvSpPr>
        <p:spPr bwMode="auto">
          <a:xfrm>
            <a:off x="0" y="6223000"/>
            <a:ext cx="25400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635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Pct val="100000"/>
              <a:buFontTx/>
              <a:buNone/>
            </a:pPr>
            <a:r>
              <a:rPr lang="en-US" altLang="en-US" sz="1100" smtClean="0">
                <a:solidFill>
                  <a:srgbClr val="999999"/>
                </a:solidFill>
                <a:latin typeface="Helvetica" charset="0"/>
              </a:rPr>
              <a:t>Date of download:  6/21/2020</a:t>
            </a:r>
          </a:p>
        </p:txBody>
      </p:sp>
      <p:sp>
        <p:nvSpPr>
          <p:cNvPr id="14340" name="Footer Placeholder 4"/>
          <p:cNvSpPr>
            <a:spLocks noGrp="1" noChangeArrowheads="1"/>
          </p:cNvSpPr>
          <p:nvPr>
            <p:ph type="ftr" sz="quarter" idx="12"/>
            <p:custDataLst>
              <p:tags r:id="rId3"/>
            </p:custDataLst>
          </p:nvPr>
        </p:nvSpPr>
        <p:spPr bwMode="auto">
          <a:xfrm>
            <a:off x="2971800" y="6223000"/>
            <a:ext cx="32004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solidFill>
                <a:srgbClr val="999999"/>
              </a:solidFill>
              <a:latin typeface="Helvetica" charset="0"/>
            </a:endParaRPr>
          </a:p>
        </p:txBody>
      </p:sp>
      <p:sp>
        <p:nvSpPr>
          <p:cNvPr id="14341" name="Text Placeholder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692150"/>
            <a:ext cx="9144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de-DE" sz="1300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From: </a:t>
            </a:r>
            <a:r>
              <a:rPr lang="en-US" altLang="de-DE" sz="1300" b="1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Contact Tracing Assessment of COVID-19 Transmission Dynamics in Taiwan and Risk at Different Exposure Periods Before and After Symptom Onset</a:t>
            </a:r>
          </a:p>
        </p:txBody>
      </p:sp>
      <p:cxnSp>
        <p:nvCxnSpPr>
          <p:cNvPr id="14342" name="Straight Connector 8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V="1">
            <a:off x="0" y="6215063"/>
            <a:ext cx="9144000" cy="7937"/>
          </a:xfrm>
          <a:prstGeom prst="line">
            <a:avLst/>
          </a:prstGeom>
          <a:noFill/>
          <a:ln w="127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3" name="Text Placeholder 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1282700"/>
            <a:ext cx="9144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0" rIns="127000" bIns="635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de-DE" sz="120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JAMA Intern Med. Published online  May 01, 2020. doi:10.1001/jamainternmed.2020.2020</a:t>
            </a:r>
          </a:p>
        </p:txBody>
      </p:sp>
      <p:cxnSp>
        <p:nvCxnSpPr>
          <p:cNvPr id="14346" name="Straight Connector 5"/>
          <p:cNvCxnSpPr>
            <a:cxnSpLocks noChangeShapeType="1"/>
          </p:cNvCxnSpPr>
          <p:nvPr>
            <p:custDataLst>
              <p:tags r:id="rId7"/>
            </p:custDataLst>
          </p:nvPr>
        </p:nvCxnSpPr>
        <p:spPr bwMode="auto">
          <a:xfrm>
            <a:off x="0" y="666750"/>
            <a:ext cx="9144000" cy="0"/>
          </a:xfrm>
          <a:prstGeom prst="line">
            <a:avLst/>
          </a:prstGeom>
          <a:noFill/>
          <a:ln w="381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7" name="Picture 18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01600"/>
            <a:ext cx="22860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4" y="1916832"/>
            <a:ext cx="623628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32541" y="160941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/>
              <a:t>Attack</a:t>
            </a:r>
            <a:r>
              <a:rPr lang="de-DE" b="1" dirty="0" smtClean="0"/>
              <a:t> </a:t>
            </a:r>
            <a:r>
              <a:rPr lang="de-DE" b="1" dirty="0"/>
              <a:t>rate </a:t>
            </a:r>
            <a:r>
              <a:rPr lang="de-DE" b="1" dirty="0" smtClean="0"/>
              <a:t>nach Alt </a:t>
            </a:r>
            <a:endParaRPr lang="de-DE" b="1" dirty="0"/>
          </a:p>
        </p:txBody>
      </p:sp>
      <p:sp>
        <p:nvSpPr>
          <p:cNvPr id="17" name="Rechteck 16"/>
          <p:cNvSpPr/>
          <p:nvPr/>
        </p:nvSpPr>
        <p:spPr>
          <a:xfrm>
            <a:off x="332541" y="2564904"/>
            <a:ext cx="5895643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black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18294" y="3068960"/>
            <a:ext cx="8574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/>
              <a:t>Attack</a:t>
            </a:r>
            <a:r>
              <a:rPr lang="de-DE" b="1" dirty="0" smtClean="0"/>
              <a:t> </a:t>
            </a:r>
            <a:r>
              <a:rPr lang="de-DE" b="1" dirty="0"/>
              <a:t>rate nach der Krankheitsschwere des Indexfalls des Indexfalls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93" y="3645024"/>
            <a:ext cx="7244099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hteck 20"/>
          <p:cNvSpPr/>
          <p:nvPr/>
        </p:nvSpPr>
        <p:spPr>
          <a:xfrm>
            <a:off x="460113" y="5017217"/>
            <a:ext cx="6848191" cy="524681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black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6019850" y="3933056"/>
            <a:ext cx="416667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683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>
            <a:extLst>
              <a:ext uri="{FF2B5EF4-FFF2-40B4-BE49-F238E27FC236}"/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687388"/>
            <a:ext cx="9144000" cy="914400"/>
          </a:xfrm>
          <a:prstGeom prst="rect">
            <a:avLst/>
          </a:prstGeom>
          <a:solidFill>
            <a:srgbClr val="EEEEEE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>
              <a:defRPr kumimoji="0" sz="1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Wingdings" charset="2"/>
              </a:defRPr>
            </a:pPr>
            <a:endParaRPr lang="en-US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prstClr val="white"/>
              </a:solidFill>
              <a:latin typeface="Arial"/>
              <a:ea typeface="Arial"/>
              <a:cs typeface="Arial"/>
              <a:sym typeface="Wingdings" charset="2"/>
            </a:endParaRPr>
          </a:p>
        </p:txBody>
      </p:sp>
      <p:sp>
        <p:nvSpPr>
          <p:cNvPr id="14339" name="Date Placeholder 3"/>
          <p:cNvSpPr>
            <a:spLocks noGrp="1" noChangeArrowheads="1"/>
          </p:cNvSpPr>
          <p:nvPr>
            <p:ph type="dt" sz="quarter" idx="11"/>
            <p:custDataLst>
              <p:tags r:id="rId2"/>
            </p:custDataLst>
          </p:nvPr>
        </p:nvSpPr>
        <p:spPr bwMode="auto">
          <a:xfrm>
            <a:off x="0" y="6223000"/>
            <a:ext cx="25400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635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Pct val="100000"/>
              <a:buFontTx/>
              <a:buNone/>
            </a:pPr>
            <a:r>
              <a:rPr lang="en-US" altLang="en-US" sz="1100" smtClean="0">
                <a:solidFill>
                  <a:srgbClr val="999999"/>
                </a:solidFill>
                <a:latin typeface="Helvetica" charset="0"/>
              </a:rPr>
              <a:t>Date of download:  6/21/2020</a:t>
            </a:r>
          </a:p>
        </p:txBody>
      </p:sp>
      <p:sp>
        <p:nvSpPr>
          <p:cNvPr id="14340" name="Footer Placeholder 4"/>
          <p:cNvSpPr>
            <a:spLocks noGrp="1" noChangeArrowheads="1"/>
          </p:cNvSpPr>
          <p:nvPr>
            <p:ph type="ftr" sz="quarter" idx="12"/>
            <p:custDataLst>
              <p:tags r:id="rId3"/>
            </p:custDataLst>
          </p:nvPr>
        </p:nvSpPr>
        <p:spPr bwMode="auto">
          <a:xfrm>
            <a:off x="2971800" y="6223000"/>
            <a:ext cx="3200400" cy="63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solidFill>
                <a:srgbClr val="999999"/>
              </a:solidFill>
              <a:latin typeface="Helvetica" charset="0"/>
            </a:endParaRPr>
          </a:p>
        </p:txBody>
      </p:sp>
      <p:sp>
        <p:nvSpPr>
          <p:cNvPr id="14341" name="Text Placeholder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692150"/>
            <a:ext cx="9144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63500" rIns="12700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de-DE" sz="1300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From: </a:t>
            </a:r>
            <a:r>
              <a:rPr lang="en-US" altLang="de-DE" sz="1300" b="1" dirty="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Contact Tracing Assessment of COVID-19 Transmission Dynamics in Taiwan and Risk at Different Exposure Periods Before and After Symptom Onset</a:t>
            </a:r>
          </a:p>
        </p:txBody>
      </p:sp>
      <p:cxnSp>
        <p:nvCxnSpPr>
          <p:cNvPr id="14342" name="Straight Connector 8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V="1">
            <a:off x="0" y="6215063"/>
            <a:ext cx="9144000" cy="7937"/>
          </a:xfrm>
          <a:prstGeom prst="line">
            <a:avLst/>
          </a:prstGeom>
          <a:noFill/>
          <a:ln w="127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3" name="Text Placeholder 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1282700"/>
            <a:ext cx="9144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0" tIns="0" rIns="127000" bIns="635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de-DE" sz="1200">
                <a:solidFill>
                  <a:srgbClr val="000000"/>
                </a:solidFill>
                <a:latin typeface="Helvetica" charset="0"/>
                <a:ea typeface="Arial" charset="0"/>
                <a:cs typeface="Helvetica" charset="0"/>
                <a:sym typeface="Wingdings" charset="2"/>
              </a:rPr>
              <a:t>JAMA Intern Med. Published online  May 01, 2020. doi:10.1001/jamainternmed.2020.2020</a:t>
            </a:r>
          </a:p>
        </p:txBody>
      </p:sp>
      <p:cxnSp>
        <p:nvCxnSpPr>
          <p:cNvPr id="14346" name="Straight Connector 5"/>
          <p:cNvCxnSpPr>
            <a:cxnSpLocks noChangeShapeType="1"/>
          </p:cNvCxnSpPr>
          <p:nvPr>
            <p:custDataLst>
              <p:tags r:id="rId7"/>
            </p:custDataLst>
          </p:nvPr>
        </p:nvCxnSpPr>
        <p:spPr bwMode="auto">
          <a:xfrm>
            <a:off x="0" y="666750"/>
            <a:ext cx="9144000" cy="0"/>
          </a:xfrm>
          <a:prstGeom prst="line">
            <a:avLst/>
          </a:prstGeom>
          <a:noFill/>
          <a:ln w="38100" algn="ctr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7" name="Picture 18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01600"/>
            <a:ext cx="22860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39552" y="4293096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600" dirty="0">
              <a:solidFill>
                <a:prstClr val="black"/>
              </a:solidFill>
            </a:endParaRPr>
          </a:p>
          <a:p>
            <a:endParaRPr lang="de-DE" sz="1600" dirty="0" smtClean="0">
              <a:solidFill>
                <a:prstClr val="black"/>
              </a:solidFill>
            </a:endParaRPr>
          </a:p>
          <a:p>
            <a:endParaRPr lang="de-DE" sz="1600" dirty="0">
              <a:solidFill>
                <a:prstClr val="black"/>
              </a:solidFill>
            </a:endParaRPr>
          </a:p>
          <a:p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b="1" u="sng" dirty="0" smtClean="0">
                <a:solidFill>
                  <a:schemeClr val="accent1"/>
                </a:solidFill>
              </a:rPr>
              <a:t>Schlussfolgerung: </a:t>
            </a:r>
          </a:p>
          <a:p>
            <a:r>
              <a:rPr lang="de-DE" dirty="0"/>
              <a:t>höheres Übertragungsrisiko um den Zeitpunkt des Symptombeginns des Indexfalles, niedrigeren Übertragungsrisiko im späteren Verlauf der </a:t>
            </a:r>
            <a:r>
              <a:rPr lang="de-DE" dirty="0" smtClean="0"/>
              <a:t>Erkrankung des Indexfalles.</a:t>
            </a:r>
          </a:p>
          <a:p>
            <a:r>
              <a:rPr lang="de-DE" dirty="0" smtClean="0"/>
              <a:t>Diese </a:t>
            </a:r>
            <a:r>
              <a:rPr lang="de-DE" dirty="0"/>
              <a:t>Studie schlug vor, die Isolationsperiode zu verkürzen (5 Tage nach Symptombeginn) und sich auf die Kontakte in der Nähe oder sogar vor Symptombeginn der </a:t>
            </a:r>
            <a:r>
              <a:rPr lang="de-DE" dirty="0" smtClean="0"/>
              <a:t>Indexfälle (4 Tage bevor + 5 Tage </a:t>
            </a:r>
            <a:r>
              <a:rPr lang="de-DE" dirty="0"/>
              <a:t>nach  Symptombeginn) zu konzentrieren, wenn die Anzahl der Indexfälle oder Kontakte zu groß ist, dass alle Kontakte zurückverfolgt werden können. </a:t>
            </a:r>
            <a:endParaRPr lang="de-DE" dirty="0" smtClean="0"/>
          </a:p>
          <a:p>
            <a:pPr lvl="1"/>
            <a:r>
              <a:rPr lang="de-DE" dirty="0" smtClean="0"/>
              <a:t>Ein </a:t>
            </a:r>
            <a:r>
              <a:rPr lang="de-DE" dirty="0"/>
              <a:t>Krankenhausaufenthalt wäre für die Isolierung und die Reduzierung der Übertragung nicht hilfreich und sollte nur für Patienten mit schwerer Krankheit erfolgen </a:t>
            </a:r>
          </a:p>
        </p:txBody>
      </p:sp>
    </p:spTree>
    <p:extLst>
      <p:ext uri="{BB962C8B-B14F-4D97-AF65-F5344CB8AC3E}">
        <p14:creationId xmlns:p14="http://schemas.microsoft.com/office/powerpoint/2010/main" val="2973743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Kurven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698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21.06.2020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08554"/>
            <a:ext cx="7968599" cy="5628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8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1082</Words>
  <Application>Microsoft Office PowerPoint</Application>
  <PresentationFormat>Bildschirmpräsentation (4:3)</PresentationFormat>
  <Paragraphs>195</Paragraphs>
  <Slides>11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Kurven 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Karo, Basel</cp:lastModifiedBy>
  <cp:revision>264</cp:revision>
  <dcterms:created xsi:type="dcterms:W3CDTF">2020-04-16T05:25:18Z</dcterms:created>
  <dcterms:modified xsi:type="dcterms:W3CDTF">2020-06-22T10:19:17Z</dcterms:modified>
</cp:coreProperties>
</file>